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5" r:id="rId2"/>
    <p:sldId id="257" r:id="rId3"/>
    <p:sldId id="270" r:id="rId4"/>
    <p:sldId id="258" r:id="rId5"/>
    <p:sldId id="275" r:id="rId6"/>
    <p:sldId id="280" r:id="rId7"/>
    <p:sldId id="260" r:id="rId8"/>
    <p:sldId id="274" r:id="rId9"/>
    <p:sldId id="267" r:id="rId10"/>
    <p:sldId id="261" r:id="rId11"/>
    <p:sldId id="268" r:id="rId12"/>
    <p:sldId id="269" r:id="rId13"/>
    <p:sldId id="271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08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186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778EF8-0C91-4187-B9DB-3497EF6130B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CD5E126-C17C-450E-854F-EB27C7861E3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3C294C-FD1C-46D8-ACFD-0F7830A8AC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16E153-4193-4F3C-BA3D-634825AB787D}" type="datetimeFigureOut">
              <a:rPr lang="en-US" smtClean="0"/>
              <a:t>11/10/2021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12E50C-C622-4447-8413-25EC3E7A51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E929F9-B729-41F3-8DBB-9B3DA5263E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D927F7-5BCD-45DD-9A38-3BBC6CA5F8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33207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50D49D-FB31-4233-B180-50AB53D112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0AFCBCE-EA50-4C6C-A84A-987417A0777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44EB477-B3C6-44D7-A536-780361382C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16E153-4193-4F3C-BA3D-634825AB787D}" type="datetimeFigureOut">
              <a:rPr lang="en-US" smtClean="0"/>
              <a:t>11/10/2021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B3FECF5-8B1D-462E-9114-B3C86AD51E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5F5660-8B80-4D60-8023-E6B6F89020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D927F7-5BCD-45DD-9A38-3BBC6CA5F8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25389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650878A-4AF8-4DAA-AA96-B82BE6E81AD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19BDE7D-2D6E-41E4-8EAA-E01BE923D2A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D72809-93E1-4D0E-83A5-D6AA1679D9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16E153-4193-4F3C-BA3D-634825AB787D}" type="datetimeFigureOut">
              <a:rPr lang="en-US" smtClean="0"/>
              <a:t>11/10/2021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4D97D7-830E-47C3-98F0-006BF59BEC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113D2E-C505-483F-9928-7E6BC0BE18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D927F7-5BCD-45DD-9A38-3BBC6CA5F8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62627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EAF363-09C7-4A55-B5AF-D05E5CD001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6A523B-33D0-47F7-8936-D63361DAA8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8FCF47A-4FE9-4B8B-AD02-4BAD1A2DAA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16E153-4193-4F3C-BA3D-634825AB787D}" type="datetimeFigureOut">
              <a:rPr lang="en-US" smtClean="0"/>
              <a:t>11/10/2021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9C5AE80-6485-4971-A610-1728690217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35C22A-BF50-4996-B453-A24D2CBD40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D927F7-5BCD-45DD-9A38-3BBC6CA5F8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36640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AFBB76-AD4F-4E39-BA3A-A16AB4A491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4E6215-2A68-40D3-AB3A-7ABDFA8E34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44DE04A-B1E0-4AA0-B6F6-B39FD7D140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16E153-4193-4F3C-BA3D-634825AB787D}" type="datetimeFigureOut">
              <a:rPr lang="en-US" smtClean="0"/>
              <a:t>11/10/2021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CA2A45A-C8F7-4580-8CAA-7077550F31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B0D031-1778-4301-8F96-C2D12BA8FD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D927F7-5BCD-45DD-9A38-3BBC6CA5F8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5442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C3F668-AFAD-44D7-A25E-7961EF4473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DF1F38-2781-4606-AF99-415C9792297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A2C6981-362E-46BB-AA19-7F0E1F0BD51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9540051-A467-4104-ADE4-5A92670E77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16E153-4193-4F3C-BA3D-634825AB787D}" type="datetimeFigureOut">
              <a:rPr lang="en-US" smtClean="0"/>
              <a:t>11/10/2021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582E8DE-AD1D-4133-BB2F-474CF7562C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01198F9-0E25-43A6-B420-06EEEA68FD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D927F7-5BCD-45DD-9A38-3BBC6CA5F8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13710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2ADF82-2DD6-4A51-9F06-B681CE126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43724AB-D010-4371-A22A-2270AA9267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E81DC69-4E60-41BE-A1D0-1EECED07D8A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F99AE5D-6456-4A3C-88DD-1225AE24EB3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76E257F-F9CE-4AFA-8A42-8F7893A7CF7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3FC605B-F739-4034-BB44-C4810D38E0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16E153-4193-4F3C-BA3D-634825AB787D}" type="datetimeFigureOut">
              <a:rPr lang="en-US" smtClean="0"/>
              <a:t>11/10/2021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9C18C27-D43D-4D24-8F5E-2E24076CD1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9C6E5B4-B554-4E3C-A8D4-00650ADA19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D927F7-5BCD-45DD-9A38-3BBC6CA5F8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0566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42FD6A-563E-4D37-8DD2-144DFBACD1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FFF963A-220B-4EDA-82DB-5B46068387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16E153-4193-4F3C-BA3D-634825AB787D}" type="datetimeFigureOut">
              <a:rPr lang="en-US" smtClean="0"/>
              <a:t>11/10/2021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102B970-1620-4549-884F-A9A75194D3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67948EC-2A22-4B21-9609-17AA948D3E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D927F7-5BCD-45DD-9A38-3BBC6CA5F8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20261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D021B5B-1259-444B-B0A5-55F423909B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16E153-4193-4F3C-BA3D-634825AB787D}" type="datetimeFigureOut">
              <a:rPr lang="en-US" smtClean="0"/>
              <a:t>11/10/2021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EA0606D-A9E4-4664-8B83-23562CA238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E296F6E-9CF6-411C-B6BE-D7A9852209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D927F7-5BCD-45DD-9A38-3BBC6CA5F8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31599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C779DD-3E8F-4D77-B74D-0161661308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F13820-D5D7-470B-B841-6BA3ECB606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F174813-D092-478E-9853-7969C9277F9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0324B25-8404-42AC-B19F-290181D8E8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16E153-4193-4F3C-BA3D-634825AB787D}" type="datetimeFigureOut">
              <a:rPr lang="en-US" smtClean="0"/>
              <a:t>11/10/2021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388E0CF-433E-4B67-9A24-6A3E898792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85BAFF4-71B7-46D4-911E-F66C487E81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D927F7-5BCD-45DD-9A38-3BBC6CA5F8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42181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77578F-9C31-46CA-82CC-FAFB2C7850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40E2E69-9FC3-477C-975F-0EC90B58649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15D614-D5F2-4565-9EDB-5F5901073D0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03D4FE7-FFDF-4116-820C-6008922D13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16E153-4193-4F3C-BA3D-634825AB787D}" type="datetimeFigureOut">
              <a:rPr lang="en-US" smtClean="0"/>
              <a:t>11/10/2021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7F5B140-A0AC-4614-9D72-E73AE241F0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8E4FA14-BC66-40D0-BB04-5938D453DE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D927F7-5BCD-45DD-9A38-3BBC6CA5F8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37420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24886AB-FBD0-4A11-A7D2-1EAAB6A315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5997872-74FD-41E1-9B07-5C54FDD017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A3D97B4-F297-40FD-AA5C-4B80BA58392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16E153-4193-4F3C-BA3D-634825AB787D}" type="datetimeFigureOut">
              <a:rPr lang="en-US" smtClean="0"/>
              <a:t>11/10/2021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6173F4E-5449-4B40-86CE-90C0A93AF6E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6633C79-FE68-437E-807E-8259233C7D1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D927F7-5BCD-45DD-9A38-3BBC6CA5F8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58453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mailto:lopamudra.das@nasa.gov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t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8F6357-3216-4810-8EDF-A9BC96938F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7636" y="889560"/>
            <a:ext cx="11436723" cy="2196540"/>
          </a:xfrm>
        </p:spPr>
        <p:txBody>
          <a:bodyPr>
            <a:normAutofit fontScale="90000"/>
          </a:bodyPr>
          <a:lstStyle/>
          <a:p>
            <a:r>
              <a:rPr lang="en-US" b="1" u="sng" dirty="0"/>
              <a:t>Evaluation of Materials and Surfaces for Lunar Regolith Adherence Characterization (RAC) payload samples</a:t>
            </a:r>
            <a:br>
              <a:rPr lang="en-US" b="1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7E0BAE-F096-4F4F-A4B9-7C30A9D6EC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3129" y="2913858"/>
            <a:ext cx="10925735" cy="3745006"/>
          </a:xfrm>
        </p:spPr>
        <p:txBody>
          <a:bodyPr/>
          <a:lstStyle/>
          <a:p>
            <a:pPr marL="0" indent="0" algn="ctr">
              <a:buNone/>
            </a:pPr>
            <a:r>
              <a:rPr lang="en-US" dirty="0"/>
              <a:t>Lopamudra Das</a:t>
            </a:r>
            <a:r>
              <a:rPr lang="en-US" baseline="30000" dirty="0"/>
              <a:t>1</a:t>
            </a:r>
            <a:r>
              <a:rPr lang="en-US" dirty="0"/>
              <a:t>, Christopher J. Wohl</a:t>
            </a:r>
            <a:r>
              <a:rPr lang="en-US" baseline="30000" dirty="0"/>
              <a:t>2</a:t>
            </a:r>
            <a:r>
              <a:rPr lang="en-US" dirty="0"/>
              <a:t>, Keith L. Gordon</a:t>
            </a:r>
            <a:r>
              <a:rPr lang="en-US" baseline="30000" dirty="0"/>
              <a:t>2</a:t>
            </a:r>
            <a:r>
              <a:rPr lang="en-US" dirty="0"/>
              <a:t>, Jin Ho Kang</a:t>
            </a:r>
            <a:r>
              <a:rPr lang="en-US" baseline="30000" dirty="0"/>
              <a:t>1</a:t>
            </a:r>
            <a:r>
              <a:rPr lang="en-US" dirty="0"/>
              <a:t>, Valerie L. Wiesner</a:t>
            </a:r>
            <a:r>
              <a:rPr lang="en-US" baseline="30000" dirty="0"/>
              <a:t>2</a:t>
            </a:r>
            <a:r>
              <a:rPr lang="en-US" dirty="0"/>
              <a:t>, Glen C. King</a:t>
            </a:r>
            <a:r>
              <a:rPr lang="en-US" baseline="30000" dirty="0"/>
              <a:t>2</a:t>
            </a:r>
            <a:r>
              <a:rPr lang="en-US" dirty="0"/>
              <a:t>, Samuel J. A. Hocker</a:t>
            </a:r>
            <a:r>
              <a:rPr lang="en-US" baseline="30000" dirty="0"/>
              <a:t>2</a:t>
            </a:r>
            <a:r>
              <a:rPr lang="en-US" dirty="0"/>
              <a:t>, and Sang H. Choi</a:t>
            </a:r>
            <a:r>
              <a:rPr lang="en-US" baseline="30000" dirty="0"/>
              <a:t>2   </a:t>
            </a:r>
          </a:p>
          <a:p>
            <a:pPr marL="0" indent="0">
              <a:buNone/>
            </a:pPr>
            <a:endParaRPr lang="en-US" baseline="30000" dirty="0"/>
          </a:p>
          <a:p>
            <a:pPr marL="0" indent="0" algn="ctr">
              <a:buNone/>
            </a:pPr>
            <a:r>
              <a:rPr lang="en-US" sz="2400" baseline="30000" dirty="0">
                <a:solidFill>
                  <a:schemeClr val="accent5">
                    <a:lumMod val="50000"/>
                  </a:schemeClr>
                </a:solidFill>
              </a:rPr>
              <a:t>1</a:t>
            </a:r>
            <a:r>
              <a:rPr lang="en-US" sz="2400" dirty="0">
                <a:solidFill>
                  <a:schemeClr val="accent5">
                    <a:lumMod val="50000"/>
                  </a:schemeClr>
                </a:solidFill>
              </a:rPr>
              <a:t>National Institute of Aerospace, Hampton VA-23666, USA</a:t>
            </a:r>
          </a:p>
          <a:p>
            <a:pPr marL="0" indent="0" algn="ctr">
              <a:buNone/>
            </a:pPr>
            <a:r>
              <a:rPr lang="en-US" sz="2400" baseline="30000" dirty="0">
                <a:solidFill>
                  <a:schemeClr val="accent5">
                    <a:lumMod val="50000"/>
                  </a:schemeClr>
                </a:solidFill>
              </a:rPr>
              <a:t>2</a:t>
            </a:r>
            <a:r>
              <a:rPr lang="en-US" sz="2400" dirty="0">
                <a:solidFill>
                  <a:schemeClr val="accent5">
                    <a:lumMod val="50000"/>
                  </a:schemeClr>
                </a:solidFill>
              </a:rPr>
              <a:t>NASA Langley Research Center, Hampton VA-23681, USA</a:t>
            </a:r>
          </a:p>
          <a:p>
            <a:pPr marL="0" indent="0" algn="ctr">
              <a:buNone/>
            </a:pPr>
            <a:endParaRPr lang="en-US" sz="2400" dirty="0">
              <a:solidFill>
                <a:schemeClr val="accent5">
                  <a:lumMod val="50000"/>
                </a:schemeClr>
              </a:solidFill>
            </a:endParaRPr>
          </a:p>
          <a:p>
            <a:pPr marL="0" indent="0" algn="ctr">
              <a:buNone/>
            </a:pPr>
            <a:r>
              <a:rPr lang="en-US" sz="1800" dirty="0"/>
              <a:t>AIAA SciTech Forum, San Diego, USA</a:t>
            </a:r>
          </a:p>
          <a:p>
            <a:pPr marL="0" indent="0" algn="ctr">
              <a:buNone/>
            </a:pPr>
            <a:r>
              <a:rPr lang="en-US" sz="1800" dirty="0"/>
              <a:t>January 3-7, 2022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7EDF160-BC07-4C93-933F-21FAEA875398}"/>
              </a:ext>
            </a:extLst>
          </p:cNvPr>
          <p:cNvSpPr txBox="1"/>
          <p:nvPr/>
        </p:nvSpPr>
        <p:spPr>
          <a:xfrm>
            <a:off x="1232191" y="6329411"/>
            <a:ext cx="40154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*Corresponding Author: </a:t>
            </a:r>
            <a:r>
              <a:rPr lang="en-US" sz="1200" dirty="0">
                <a:solidFill>
                  <a:schemeClr val="accent1">
                    <a:lumMod val="75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lopamudra.das@nasa.gov</a:t>
            </a:r>
            <a:r>
              <a:rPr lang="en-US" sz="1200" dirty="0">
                <a:solidFill>
                  <a:schemeClr val="accent1">
                    <a:lumMod val="75000"/>
                  </a:schemeClr>
                </a:solidFill>
              </a:rPr>
              <a:t> </a:t>
            </a:r>
          </a:p>
          <a:p>
            <a:r>
              <a:rPr lang="en-US" sz="1200" dirty="0"/>
              <a:t>**All images are credited to NASA unless otherwise indicated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0570DFB-CA33-4B94-81F5-5EB1170BC2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46254" y="60343"/>
            <a:ext cx="1255938" cy="105102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B108599-B585-40E8-9184-83BA0AEC0D2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912" y="5859284"/>
            <a:ext cx="973193" cy="9402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92995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9E48D5-0E04-4519-9770-4F338B5728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1525250" cy="1325563"/>
          </a:xfrm>
        </p:spPr>
        <p:txBody>
          <a:bodyPr/>
          <a:lstStyle/>
          <a:p>
            <a:r>
              <a:rPr lang="en-US" dirty="0"/>
              <a:t>	</a:t>
            </a:r>
            <a:r>
              <a:rPr lang="en-US" b="1" dirty="0"/>
              <a:t>Sample optical microscopy results, 20x mag:</a:t>
            </a:r>
          </a:p>
        </p:txBody>
      </p:sp>
      <p:pic>
        <p:nvPicPr>
          <p:cNvPr id="4" name="Picture">
            <a:extLst>
              <a:ext uri="{FF2B5EF4-FFF2-40B4-BE49-F238E27FC236}">
                <a16:creationId xmlns:a16="http://schemas.microsoft.com/office/drawing/2014/main" id="{8C8F3157-5BB5-43B0-B066-FE77901DA6B8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666750" y="1092553"/>
            <a:ext cx="5881007" cy="1641022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pic>
        <p:nvPicPr>
          <p:cNvPr id="5" name="Picture">
            <a:extLst>
              <a:ext uri="{FF2B5EF4-FFF2-40B4-BE49-F238E27FC236}">
                <a16:creationId xmlns:a16="http://schemas.microsoft.com/office/drawing/2014/main" id="{75F979AA-4585-4292-AD4F-295AC94C302A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 bwMode="auto">
          <a:xfrm>
            <a:off x="715736" y="3826128"/>
            <a:ext cx="5832021" cy="1690007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11C9412-E107-4B92-81E3-E6633D88025F}"/>
              </a:ext>
            </a:extLst>
          </p:cNvPr>
          <p:cNvSpPr txBox="1"/>
          <p:nvPr/>
        </p:nvSpPr>
        <p:spPr>
          <a:xfrm>
            <a:off x="595994" y="2733575"/>
            <a:ext cx="590958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u="sng" dirty="0"/>
              <a:t>Figure</a:t>
            </a:r>
            <a:r>
              <a:rPr lang="en-US" sz="1600" dirty="0"/>
              <a:t>: The as-received Kapton</a:t>
            </a:r>
            <a:r>
              <a:rPr lang="en-US" sz="1600" baseline="30000" dirty="0"/>
              <a:t>®</a:t>
            </a:r>
            <a:r>
              <a:rPr lang="en-US" sz="1600" dirty="0"/>
              <a:t> HN film surface, a) lunar dust simulant contaminated b) after initial run c) at the end of the dust adhesion test.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2FE1A49-F254-4851-8F84-D9A540C43E1E}"/>
              </a:ext>
            </a:extLst>
          </p:cNvPr>
          <p:cNvSpPr txBox="1"/>
          <p:nvPr/>
        </p:nvSpPr>
        <p:spPr>
          <a:xfrm>
            <a:off x="620487" y="5477584"/>
            <a:ext cx="592727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u="sng" dirty="0"/>
              <a:t>Figure</a:t>
            </a:r>
            <a:r>
              <a:rPr lang="en-US" sz="1600" dirty="0"/>
              <a:t>: The laser ablation patterned Kapton</a:t>
            </a:r>
            <a:r>
              <a:rPr lang="en-US" sz="1600" baseline="30000" dirty="0"/>
              <a:t>®</a:t>
            </a:r>
            <a:r>
              <a:rPr lang="en-US" sz="1600" dirty="0"/>
              <a:t> HN film surface, a) lunar dust simulant contaminated b) after initial run c) at the end of the adhesion test.</a:t>
            </a:r>
          </a:p>
        </p:txBody>
      </p:sp>
      <p:pic>
        <p:nvPicPr>
          <p:cNvPr id="8" name="Picture">
            <a:extLst>
              <a:ext uri="{FF2B5EF4-FFF2-40B4-BE49-F238E27FC236}">
                <a16:creationId xmlns:a16="http://schemas.microsoft.com/office/drawing/2014/main" id="{F3186E4A-42A7-478E-97E8-00B6F9D849DF}"/>
              </a:ext>
            </a:extLst>
          </p:cNvPr>
          <p:cNvPicPr/>
          <p:nvPr/>
        </p:nvPicPr>
        <p:blipFill>
          <a:blip r:embed="rId4"/>
          <a:stretch>
            <a:fillRect/>
          </a:stretch>
        </p:blipFill>
        <p:spPr bwMode="auto">
          <a:xfrm>
            <a:off x="7777842" y="1092553"/>
            <a:ext cx="3818164" cy="1641022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pic>
        <p:nvPicPr>
          <p:cNvPr id="9" name="Picture">
            <a:extLst>
              <a:ext uri="{FF2B5EF4-FFF2-40B4-BE49-F238E27FC236}">
                <a16:creationId xmlns:a16="http://schemas.microsoft.com/office/drawing/2014/main" id="{60038ACD-415D-4681-9B41-8C8596B0D395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 bwMode="auto">
          <a:xfrm>
            <a:off x="7777842" y="3826127"/>
            <a:ext cx="3793671" cy="1690007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FB33B54-ADF8-438F-9907-905C142ECF39}"/>
              </a:ext>
            </a:extLst>
          </p:cNvPr>
          <p:cNvSpPr txBox="1"/>
          <p:nvPr/>
        </p:nvSpPr>
        <p:spPr>
          <a:xfrm>
            <a:off x="7711169" y="2695722"/>
            <a:ext cx="440055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u="sng" dirty="0"/>
              <a:t>Figure</a:t>
            </a:r>
            <a:r>
              <a:rPr lang="en-US" sz="1600" dirty="0"/>
              <a:t>: The laser ablated Ti-6AL-4V crosshatch pattern sample surfaces a) after dust deposition and b) the initial run.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45C0364-8C71-4A50-90F5-3BFA07AE80EA}"/>
              </a:ext>
            </a:extLst>
          </p:cNvPr>
          <p:cNvSpPr txBox="1"/>
          <p:nvPr/>
        </p:nvSpPr>
        <p:spPr>
          <a:xfrm>
            <a:off x="7777843" y="5569321"/>
            <a:ext cx="3818164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u="sng" dirty="0"/>
              <a:t>Figure</a:t>
            </a:r>
            <a:r>
              <a:rPr lang="en-US" sz="1600" dirty="0"/>
              <a:t>: The LCLR-B crosshatch pattern composite sample surfaces a) after dust deposition and b) at the end of the adhesion test.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22093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098560-2BD9-495B-9C24-DC66189CA7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80682" y="0"/>
            <a:ext cx="10596282" cy="1325563"/>
          </a:xfrm>
        </p:spPr>
        <p:txBody>
          <a:bodyPr>
            <a:normAutofit/>
          </a:bodyPr>
          <a:lstStyle/>
          <a:p>
            <a:r>
              <a:rPr lang="en-US" b="1" dirty="0"/>
              <a:t>	Discussion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DAA8CA-036D-4D30-9FD8-1915CB8ED6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52418"/>
            <a:ext cx="5334000" cy="557025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2000" u="sng" dirty="0"/>
              <a:t>Our present work was </a:t>
            </a:r>
            <a:r>
              <a:rPr lang="en-US" sz="2000" dirty="0"/>
              <a:t>:</a:t>
            </a:r>
          </a:p>
          <a:p>
            <a:pPr algn="just"/>
            <a:r>
              <a:rPr lang="en-US" sz="2000" dirty="0"/>
              <a:t>mainly qualitative in nature</a:t>
            </a:r>
          </a:p>
          <a:p>
            <a:pPr algn="just"/>
            <a:r>
              <a:rPr lang="en-US" sz="2000" dirty="0"/>
              <a:t>to down-select suitable materials for evaluation on the lunar surface. </a:t>
            </a:r>
          </a:p>
          <a:p>
            <a:pPr algn="just"/>
            <a:r>
              <a:rPr lang="en-US" sz="2000" dirty="0"/>
              <a:t>Done in a limited time period for reduced access to the laboratory due to the pandemic</a:t>
            </a:r>
          </a:p>
          <a:p>
            <a:pPr marL="0" indent="0" algn="just">
              <a:buNone/>
            </a:pPr>
            <a:r>
              <a:rPr lang="en-US" sz="2000" dirty="0"/>
              <a:t> </a:t>
            </a:r>
            <a:r>
              <a:rPr lang="en-US" sz="2000" u="sng" dirty="0"/>
              <a:t>Future work</a:t>
            </a:r>
            <a:r>
              <a:rPr lang="en-US" sz="2000" dirty="0"/>
              <a:t>:</a:t>
            </a:r>
          </a:p>
          <a:p>
            <a:pPr algn="just"/>
            <a:r>
              <a:rPr lang="en-US" sz="2000" dirty="0"/>
              <a:t>gain insights on dust adhesion to surfaces</a:t>
            </a:r>
          </a:p>
          <a:p>
            <a:pPr algn="just"/>
            <a:r>
              <a:rPr lang="en-US" sz="2000" dirty="0"/>
              <a:t>compare results with RAC payload experiment on the lunar surface </a:t>
            </a:r>
          </a:p>
          <a:p>
            <a:pPr algn="just"/>
            <a:r>
              <a:rPr lang="en-US" sz="2000" dirty="0"/>
              <a:t>ascertain the efficacy of Earth-based lunar dust adhesion characterization and testing </a:t>
            </a:r>
          </a:p>
          <a:p>
            <a:pPr algn="just"/>
            <a:endParaRPr lang="en-US" sz="2000" dirty="0"/>
          </a:p>
        </p:txBody>
      </p:sp>
      <p:pic>
        <p:nvPicPr>
          <p:cNvPr id="4" name="Picture">
            <a:extLst>
              <a:ext uri="{FF2B5EF4-FFF2-40B4-BE49-F238E27FC236}">
                <a16:creationId xmlns:a16="http://schemas.microsoft.com/office/drawing/2014/main" id="{3B5DF3EC-F5CF-419B-B752-EE3499D3619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 bwMode="auto">
          <a:xfrm>
            <a:off x="6561203" y="1106206"/>
            <a:ext cx="5334000" cy="3556000"/>
          </a:xfrm>
          <a:prstGeom prst="rect">
            <a:avLst/>
          </a:prstGeom>
          <a:noFill/>
          <a:ln w="28575">
            <a:solidFill>
              <a:schemeClr val="tx1"/>
            </a:solidFill>
            <a:headEnd/>
            <a:tailEnd/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02DDA19-3991-4171-BD90-7F452B6DD784}"/>
              </a:ext>
            </a:extLst>
          </p:cNvPr>
          <p:cNvSpPr txBox="1"/>
          <p:nvPr/>
        </p:nvSpPr>
        <p:spPr>
          <a:xfrm>
            <a:off x="6427695" y="4728364"/>
            <a:ext cx="584274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Schematic of the Regolith Adherence Characterization (RAC) payload being provided by Alpha Space Test and Research Alliance, LLC. </a:t>
            </a:r>
          </a:p>
          <a:p>
            <a:endParaRPr lang="en-US" sz="1600" dirty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en-US" sz="1600" dirty="0">
                <a:solidFill>
                  <a:schemeClr val="accent1">
                    <a:lumMod val="50000"/>
                  </a:schemeClr>
                </a:solidFill>
              </a:rPr>
              <a:t>Image credit: Alpha Space Test and Research Alliance, LLC.</a:t>
            </a:r>
          </a:p>
        </p:txBody>
      </p:sp>
    </p:spTree>
    <p:extLst>
      <p:ext uri="{BB962C8B-B14F-4D97-AF65-F5344CB8AC3E}">
        <p14:creationId xmlns:p14="http://schemas.microsoft.com/office/powerpoint/2010/main" val="29539986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5" name="Rectangle 34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E7BB4FE-A4A5-4B57-9AC6-EAB54F998AB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28" r="13961"/>
          <a:stretch/>
        </p:blipFill>
        <p:spPr>
          <a:xfrm>
            <a:off x="1" y="10"/>
            <a:ext cx="9669642" cy="6857990"/>
          </a:xfrm>
          <a:prstGeom prst="rect">
            <a:avLst/>
          </a:prstGeom>
        </p:spPr>
      </p:pic>
      <p:sp>
        <p:nvSpPr>
          <p:cNvPr id="39" name="Rectangle 36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6981398-CBD3-4CDC-BF91-1B6F682D6D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23254" y="0"/>
            <a:ext cx="5442856" cy="1899912"/>
          </a:xfrm>
        </p:spPr>
        <p:txBody>
          <a:bodyPr>
            <a:normAutofit/>
          </a:bodyPr>
          <a:lstStyle/>
          <a:p>
            <a:r>
              <a:rPr lang="en-US" sz="2500" dirty="0"/>
              <a:t>	</a:t>
            </a:r>
            <a:r>
              <a:rPr lang="en-US" b="1" dirty="0"/>
              <a:t>Acknowledgements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92C4D383-ED47-4ED2-AE81-C55AF6107290}"/>
              </a:ext>
            </a:extLst>
          </p:cNvPr>
          <p:cNvSpPr>
            <a:spLocks noGrp="1"/>
          </p:cNvSpPr>
          <p:nvPr>
            <p:ph idx="1"/>
          </p:nvPr>
        </p:nvSpPr>
        <p:spPr bwMode="auto">
          <a:xfrm>
            <a:off x="7168243" y="1404256"/>
            <a:ext cx="4759777" cy="4882243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numCol="1" rtlCol="0" anchorCtr="0" compatLnSpc="1">
            <a:prstTxWarp prst="textNoShape">
              <a:avLst/>
            </a:prstTxWarp>
            <a:normAutofit/>
          </a:bodyPr>
          <a:lstStyle/>
          <a:p>
            <a:r>
              <a:rPr lang="en-US" alt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Advanced Materials and Processing Branch</a:t>
            </a:r>
          </a:p>
          <a:p>
            <a:r>
              <a:rPr lang="en-US" alt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John W. Connell</a:t>
            </a:r>
          </a:p>
          <a:p>
            <a:r>
              <a:rPr lang="en-US" alt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NASA Langley Remote Sensing Flight Systems Branch </a:t>
            </a:r>
          </a:p>
          <a:p>
            <a:r>
              <a:rPr lang="en-US" sz="2000" dirty="0"/>
              <a:t>John Hopkins, Michael Oliver, Wade Hall, and John Lowe</a:t>
            </a:r>
            <a:endParaRPr lang="en-US" altLang="en-US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alt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NASA Game Changing Development (GCD) and NASA Lunar Surface Innovation Initiative (LSII)</a:t>
            </a:r>
          </a:p>
          <a:p>
            <a:r>
              <a:rPr lang="en-US" alt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Niki WerkHeiser, Michael Johansen, Erica Montbach, Kristen John, Cameron Hartman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7D1174E-A424-4C02-9E0E-6825854CD6AF}"/>
              </a:ext>
            </a:extLst>
          </p:cNvPr>
          <p:cNvSpPr txBox="1"/>
          <p:nvPr/>
        </p:nvSpPr>
        <p:spPr>
          <a:xfrm>
            <a:off x="1785506" y="6101833"/>
            <a:ext cx="56404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Next passive mitigation technology evaluation laboratory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D5FEF9E-9795-4C47-A644-2B5C9300D0E8}"/>
              </a:ext>
            </a:extLst>
          </p:cNvPr>
          <p:cNvSpPr txBox="1"/>
          <p:nvPr/>
        </p:nvSpPr>
        <p:spPr>
          <a:xfrm>
            <a:off x="0" y="6523319"/>
            <a:ext cx="1842247" cy="4688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algn="ctr">
              <a:lnSpc>
                <a:spcPct val="90000"/>
              </a:lnSpc>
              <a:spcBef>
                <a:spcPts val="1000"/>
              </a:spcBef>
            </a:pPr>
            <a:r>
              <a:rPr lang="en-US" sz="1600" dirty="0">
                <a:solidFill>
                  <a:schemeClr val="bg1"/>
                </a:solidFill>
              </a:rPr>
              <a:t>Image credit: NASA</a:t>
            </a:r>
          </a:p>
        </p:txBody>
      </p:sp>
    </p:spTree>
    <p:extLst>
      <p:ext uri="{BB962C8B-B14F-4D97-AF65-F5344CB8AC3E}">
        <p14:creationId xmlns:p14="http://schemas.microsoft.com/office/powerpoint/2010/main" val="91641138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>
            <a:extLst>
              <a:ext uri="{FF2B5EF4-FFF2-40B4-BE49-F238E27FC236}">
                <a16:creationId xmlns:a16="http://schemas.microsoft.com/office/drawing/2014/main" id="{A9071BAA-8E3F-4873-940F-09D7E37466C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92" t="31818" r="4499"/>
          <a:stretch/>
        </p:blipFill>
        <p:spPr bwMode="auto">
          <a:xfrm>
            <a:off x="20" y="10"/>
            <a:ext cx="12191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1" name="Rectangle 140">
            <a:extLst>
              <a:ext uri="{FF2B5EF4-FFF2-40B4-BE49-F238E27FC236}">
                <a16:creationId xmlns:a16="http://schemas.microsoft.com/office/drawing/2014/main" id="{ED49FE6D-E54D-4A15-9572-966ED42F8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251489"/>
            <a:ext cx="12192000" cy="2077327"/>
          </a:xfrm>
          <a:prstGeom prst="rect">
            <a:avLst/>
          </a:prstGeom>
          <a:solidFill>
            <a:schemeClr val="bg1">
              <a:alpha val="9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B3AC8D7-150A-4D21-A139-039B2236E7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688" y="4337523"/>
            <a:ext cx="10918056" cy="1327380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4200" b="1" dirty="0"/>
              <a:t>Thank You!!!</a:t>
            </a:r>
            <a:br>
              <a:rPr lang="en-US" sz="4200" b="1" dirty="0"/>
            </a:br>
            <a:r>
              <a:rPr lang="en-US" sz="4200" b="1" dirty="0"/>
              <a:t>Questions?</a:t>
            </a:r>
          </a:p>
        </p:txBody>
      </p:sp>
      <p:cxnSp>
        <p:nvCxnSpPr>
          <p:cNvPr id="143" name="Straight Connector 142">
            <a:extLst>
              <a:ext uri="{FF2B5EF4-FFF2-40B4-BE49-F238E27FC236}">
                <a16:creationId xmlns:a16="http://schemas.microsoft.com/office/drawing/2014/main" id="{EAFC8083-BBFA-464C-A805-4E844F66B2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 bwMode="white">
          <a:xfrm>
            <a:off x="0" y="4149692"/>
            <a:ext cx="12188824" cy="0"/>
          </a:xfrm>
          <a:prstGeom prst="line">
            <a:avLst/>
          </a:prstGeom>
          <a:ln w="50800">
            <a:solidFill>
              <a:schemeClr val="bg1">
                <a:alpha val="93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58" name="Straight Connector 144">
            <a:extLst>
              <a:ext uri="{FF2B5EF4-FFF2-40B4-BE49-F238E27FC236}">
                <a16:creationId xmlns:a16="http://schemas.microsoft.com/office/drawing/2014/main" id="{67DF9911-4A37-4096-BE25-0CCCFECBF6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724400" y="5711486"/>
            <a:ext cx="2743200" cy="0"/>
          </a:xfrm>
          <a:prstGeom prst="line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7" name="Straight Connector 146">
            <a:extLst>
              <a:ext uri="{FF2B5EF4-FFF2-40B4-BE49-F238E27FC236}">
                <a16:creationId xmlns:a16="http://schemas.microsoft.com/office/drawing/2014/main" id="{CC752BC6-CDD2-4020-8DCF-B5E813CD3A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 bwMode="white">
          <a:xfrm>
            <a:off x="0" y="6426067"/>
            <a:ext cx="12188824" cy="0"/>
          </a:xfrm>
          <a:prstGeom prst="line">
            <a:avLst/>
          </a:prstGeom>
          <a:ln w="50800">
            <a:solidFill>
              <a:schemeClr val="bg1">
                <a:alpha val="93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615773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FBB4B3-9173-4363-9AFC-E248728433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</p:spPr>
        <p:txBody>
          <a:bodyPr/>
          <a:lstStyle/>
          <a:p>
            <a:r>
              <a:rPr lang="en-US" b="1" dirty="0"/>
              <a:t>	Lunar dust: challenges and opportunities</a:t>
            </a:r>
          </a:p>
        </p:txBody>
      </p:sp>
      <p:pic>
        <p:nvPicPr>
          <p:cNvPr id="4" name="Content Placeholder 3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847176D1-C6E8-41BD-8952-1626FF5B29D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6024" y="1452332"/>
            <a:ext cx="6175865" cy="4635848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B83E5827-E246-44CD-AB94-F0F32F3ECE33}"/>
              </a:ext>
            </a:extLst>
          </p:cNvPr>
          <p:cNvSpPr/>
          <p:nvPr/>
        </p:nvSpPr>
        <p:spPr>
          <a:xfrm>
            <a:off x="5675860" y="6138630"/>
            <a:ext cx="1926041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600" dirty="0">
                <a:solidFill>
                  <a:schemeClr val="tx2"/>
                </a:solidFill>
              </a:rPr>
              <a:t> </a:t>
            </a:r>
            <a:r>
              <a:rPr lang="en-US" sz="1600" dirty="0">
                <a:solidFill>
                  <a:schemeClr val="accent1">
                    <a:lumMod val="50000"/>
                  </a:schemeClr>
                </a:solidFill>
              </a:rPr>
              <a:t>Image credit: NASA 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9403D1C-A5D0-478A-B8DE-A99E6D633937}"/>
              </a:ext>
            </a:extLst>
          </p:cNvPr>
          <p:cNvSpPr/>
          <p:nvPr/>
        </p:nvSpPr>
        <p:spPr>
          <a:xfrm>
            <a:off x="889747" y="1325563"/>
            <a:ext cx="4515970" cy="2369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u="sng" dirty="0"/>
              <a:t>Lunar dust characteristics:</a:t>
            </a:r>
          </a:p>
          <a:p>
            <a:endParaRPr lang="en-US" sz="2400" b="1" u="sng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abrasive, jagged edges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chemically reactive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electrostatically charged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sometimes magnetic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strongly adheres to surfaces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5A49063-6414-4C95-95EC-FD5AA6E1FA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3185" y="4096340"/>
            <a:ext cx="3333661" cy="1935588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F90B5D89-331C-4F66-B2D3-777297756F42}"/>
              </a:ext>
            </a:extLst>
          </p:cNvPr>
          <p:cNvSpPr txBox="1"/>
          <p:nvPr/>
        </p:nvSpPr>
        <p:spPr>
          <a:xfrm>
            <a:off x="910496" y="6031928"/>
            <a:ext cx="4872941" cy="5847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600" b="1" dirty="0"/>
              <a:t>Fig:</a:t>
            </a:r>
            <a:r>
              <a:rPr lang="en-US" sz="1600" dirty="0"/>
              <a:t> SEM images of Apollo 17 lunar dust</a:t>
            </a:r>
          </a:p>
          <a:p>
            <a:r>
              <a:rPr lang="en-US" sz="1600" dirty="0">
                <a:solidFill>
                  <a:schemeClr val="accent1">
                    <a:lumMod val="50000"/>
                  </a:schemeClr>
                </a:solidFill>
              </a:rPr>
              <a:t>Image credit: NASA</a:t>
            </a:r>
            <a:endParaRPr lang="en-US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79107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0B7CFA-EB9C-481D-BE7D-A959D4703E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1353800" cy="1325563"/>
          </a:xfrm>
        </p:spPr>
        <p:txBody>
          <a:bodyPr/>
          <a:lstStyle/>
          <a:p>
            <a:r>
              <a:rPr lang="en-US" dirty="0"/>
              <a:t>	</a:t>
            </a:r>
            <a:r>
              <a:rPr lang="en-US" b="1" dirty="0"/>
              <a:t>Evaluating passive dust mitigating materials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A0B0E42E-080C-44D4-9E9E-03503EAEEAB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944" y="2209945"/>
            <a:ext cx="2416622" cy="186446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1985ACA-0C10-4900-B387-92CEF0D3AF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95397" y="2273128"/>
            <a:ext cx="4282894" cy="243441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6CD3EAD-E852-4EC5-8042-E20B5B41D7FE}"/>
              </a:ext>
            </a:extLst>
          </p:cNvPr>
          <p:cNvSpPr txBox="1"/>
          <p:nvPr/>
        </p:nvSpPr>
        <p:spPr>
          <a:xfrm>
            <a:off x="3171300" y="1383847"/>
            <a:ext cx="428289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u="sng" dirty="0"/>
              <a:t>What are we trying to develop?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8BB2FA9-41A0-4160-B179-601E91D43321}"/>
              </a:ext>
            </a:extLst>
          </p:cNvPr>
          <p:cNvSpPr txBox="1"/>
          <p:nvPr/>
        </p:nvSpPr>
        <p:spPr>
          <a:xfrm>
            <a:off x="7454193" y="1982450"/>
            <a:ext cx="11589649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     </a:t>
            </a:r>
            <a:r>
              <a:rPr lang="en-US" sz="2400" b="1" u="sng" dirty="0"/>
              <a:t>Materials must endure: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Extreme temperature cycles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Ultra-high vacuum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Solar radiation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High energy particle impacts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Electrostatic dust levitation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Triboelectrification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No moisture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713093F-DD83-4DEB-800B-CB7A6E70676A}"/>
              </a:ext>
            </a:extLst>
          </p:cNvPr>
          <p:cNvSpPr txBox="1"/>
          <p:nvPr/>
        </p:nvSpPr>
        <p:spPr>
          <a:xfrm>
            <a:off x="425944" y="4051213"/>
            <a:ext cx="2416622" cy="8243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Apollo astronaut glove covered in lunar dust.</a:t>
            </a:r>
          </a:p>
          <a:p>
            <a:r>
              <a:rPr lang="en-US" sz="1600" dirty="0">
                <a:solidFill>
                  <a:schemeClr val="accent1">
                    <a:lumMod val="50000"/>
                  </a:schemeClr>
                </a:solidFill>
              </a:rPr>
              <a:t>Image credit: NASA</a:t>
            </a:r>
          </a:p>
        </p:txBody>
      </p:sp>
    </p:spTree>
    <p:extLst>
      <p:ext uri="{BB962C8B-B14F-4D97-AF65-F5344CB8AC3E}">
        <p14:creationId xmlns:p14="http://schemas.microsoft.com/office/powerpoint/2010/main" val="20820294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38275D-0CCA-4984-BF2E-ADA271F0C9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1353800" cy="1325563"/>
          </a:xfrm>
        </p:spPr>
        <p:txBody>
          <a:bodyPr/>
          <a:lstStyle/>
          <a:p>
            <a:r>
              <a:rPr lang="en-US" dirty="0"/>
              <a:t>	</a:t>
            </a:r>
            <a:r>
              <a:rPr lang="en-US" b="1" dirty="0"/>
              <a:t>How will adhesion force be characterized?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254BDB-3F03-492F-BE28-028ED9A0B0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78324"/>
            <a:ext cx="10515600" cy="4798639"/>
          </a:xfrm>
        </p:spPr>
        <p:txBody>
          <a:bodyPr/>
          <a:lstStyle/>
          <a:p>
            <a:r>
              <a:rPr lang="en-US" sz="2000" u="sng" dirty="0"/>
              <a:t>Step 1</a:t>
            </a:r>
            <a:r>
              <a:rPr lang="en-US" sz="2000" dirty="0"/>
              <a:t>: Lunar dust simulant contamination by aerosolization</a:t>
            </a:r>
          </a:p>
          <a:p>
            <a:r>
              <a:rPr lang="en-US" sz="2000" u="sng" dirty="0"/>
              <a:t>Step 2</a:t>
            </a:r>
            <a:r>
              <a:rPr lang="en-US" sz="2000" dirty="0"/>
              <a:t> : Adhesion testing setup using sonic wand and optical particle counter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Content Placeholder 12">
            <a:extLst>
              <a:ext uri="{FF2B5EF4-FFF2-40B4-BE49-F238E27FC236}">
                <a16:creationId xmlns:a16="http://schemas.microsoft.com/office/drawing/2014/main" id="{C4A1CA8F-3D0D-45B1-AB3F-B0F92819BB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51240" y="2943416"/>
            <a:ext cx="3532420" cy="296742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B11002A-483D-4C38-83D9-F1E390C35C4B}"/>
              </a:ext>
            </a:extLst>
          </p:cNvPr>
          <p:cNvSpPr txBox="1"/>
          <p:nvPr/>
        </p:nvSpPr>
        <p:spPr>
          <a:xfrm>
            <a:off x="838200" y="2534770"/>
            <a:ext cx="9009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Step 1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269B83A-9197-4F27-99AD-BDA4273A32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2956864"/>
            <a:ext cx="3091087" cy="2953982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159D9D1D-AB82-421C-ABF9-EC14F008F43E}"/>
              </a:ext>
            </a:extLst>
          </p:cNvPr>
          <p:cNvSpPr txBox="1"/>
          <p:nvPr/>
        </p:nvSpPr>
        <p:spPr>
          <a:xfrm>
            <a:off x="4724401" y="2574084"/>
            <a:ext cx="9009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Step 2</a:t>
            </a:r>
          </a:p>
        </p:txBody>
      </p:sp>
      <p:pic>
        <p:nvPicPr>
          <p:cNvPr id="10" name="Content Placeholder 7">
            <a:extLst>
              <a:ext uri="{FF2B5EF4-FFF2-40B4-BE49-F238E27FC236}">
                <a16:creationId xmlns:a16="http://schemas.microsoft.com/office/drawing/2014/main" id="{F7938D73-17C4-49DD-8282-C1E19005265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6229" y="2943416"/>
            <a:ext cx="2970140" cy="2226978"/>
          </a:xfrm>
          <a:prstGeom prst="rect">
            <a:avLst/>
          </a:prstGeom>
        </p:spPr>
      </p:pic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B8DDC21F-9587-42C5-8603-ED70BBC988B2}"/>
              </a:ext>
            </a:extLst>
          </p:cNvPr>
          <p:cNvSpPr txBox="1">
            <a:spLocks/>
          </p:cNvSpPr>
          <p:nvPr/>
        </p:nvSpPr>
        <p:spPr>
          <a:xfrm>
            <a:off x="8638246" y="5223155"/>
            <a:ext cx="5183188" cy="82391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dirty="0"/>
              <a:t>Actual Instrument</a:t>
            </a:r>
          </a:p>
        </p:txBody>
      </p:sp>
    </p:spTree>
    <p:extLst>
      <p:ext uri="{BB962C8B-B14F-4D97-AF65-F5344CB8AC3E}">
        <p14:creationId xmlns:p14="http://schemas.microsoft.com/office/powerpoint/2010/main" val="21479288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0E20CB-B03D-4F10-B5B4-509032CE5D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0515600" cy="1325563"/>
          </a:xfrm>
        </p:spPr>
        <p:txBody>
          <a:bodyPr/>
          <a:lstStyle/>
          <a:p>
            <a:r>
              <a:rPr lang="en-US" b="1" dirty="0"/>
              <a:t>	Some calculations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7DA63B6-DC76-4EC4-84B3-FBB64748D9DC}"/>
              </a:ext>
            </a:extLst>
          </p:cNvPr>
          <p:cNvSpPr/>
          <p:nvPr/>
        </p:nvSpPr>
        <p:spPr>
          <a:xfrm>
            <a:off x="4311397" y="1199372"/>
            <a:ext cx="3470148" cy="5311156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US" dirty="0"/>
              <a:t>The displacement , Z , on the surface of the sonic wand can be modeled using a sinusoidal function as:</a:t>
            </a:r>
          </a:p>
          <a:p>
            <a:endParaRPr lang="en-US" dirty="0"/>
          </a:p>
          <a:p>
            <a:r>
              <a:rPr lang="en-US" dirty="0"/>
              <a:t>Z = A x sin(2 x </a:t>
            </a:r>
            <a:r>
              <a:rPr lang="el-GR" dirty="0"/>
              <a:t>π</a:t>
            </a:r>
            <a:r>
              <a:rPr lang="en-US" dirty="0"/>
              <a:t> x f x t) </a:t>
            </a:r>
          </a:p>
          <a:p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Z : the surface displacement in [um]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A : the maximum amplitude in [um]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/>
              <a:t>π </a:t>
            </a:r>
            <a:r>
              <a:rPr lang="en-US" dirty="0"/>
              <a:t>: 3.14159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f : the sonic wand motion frequency in Hz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 : time in seconds </a:t>
            </a:r>
          </a:p>
          <a:p>
            <a:endParaRPr lang="en-US" dirty="0"/>
          </a:p>
          <a:p>
            <a:r>
              <a:rPr lang="en-US" dirty="0"/>
              <a:t>Various amplitudes were used in percentages of the sonic horn maximum: 120 [um]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09430880-7427-44F3-B603-3646281312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918" y="1616508"/>
            <a:ext cx="3929520" cy="2679989"/>
          </a:xfrm>
          <a:prstGeom prst="rect">
            <a:avLst/>
          </a:prstGeom>
        </p:spPr>
      </p:pic>
      <p:pic>
        <p:nvPicPr>
          <p:cNvPr id="6" name="Picture 5" descr="Chart, bar chart&#10;&#10;Description automatically generated">
            <a:extLst>
              <a:ext uri="{FF2B5EF4-FFF2-40B4-BE49-F238E27FC236}">
                <a16:creationId xmlns:a16="http://schemas.microsoft.com/office/drawing/2014/main" id="{249D5784-3B9B-497B-97CB-FE57CFD6A42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9592" y="1121648"/>
            <a:ext cx="3943350" cy="525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6071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C9A706-776C-4DC5-977D-0F8403C384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0515600" cy="1325563"/>
          </a:xfrm>
        </p:spPr>
        <p:txBody>
          <a:bodyPr/>
          <a:lstStyle/>
          <a:p>
            <a:r>
              <a:rPr lang="en-US" dirty="0"/>
              <a:t>	</a:t>
            </a:r>
            <a:r>
              <a:rPr lang="en-US" b="1" dirty="0"/>
              <a:t>Surface motion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F27CEFE1-84D0-467A-A293-2C228B2772A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135749" y="694457"/>
            <a:ext cx="6769923" cy="604130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2CE7257-5C5F-45A1-ADDC-FE4EDE0EE5F8}"/>
              </a:ext>
            </a:extLst>
          </p:cNvPr>
          <p:cNvSpPr txBox="1"/>
          <p:nvPr/>
        </p:nvSpPr>
        <p:spPr>
          <a:xfrm>
            <a:off x="345183" y="1412091"/>
            <a:ext cx="4445384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u="sng" dirty="0"/>
              <a:t>Second derivative amplitude = peak Z-Acceleration:</a:t>
            </a:r>
          </a:p>
          <a:p>
            <a:r>
              <a:rPr lang="en-US" sz="1600" dirty="0"/>
              <a:t>20%: 24[um]: 1.89 x 10^5 [m/s^2]</a:t>
            </a:r>
          </a:p>
          <a:p>
            <a:r>
              <a:rPr lang="en-US" sz="1600" dirty="0"/>
              <a:t>40%: 48 [um]: 3.79 x 10^5 [m/s^2]</a:t>
            </a:r>
          </a:p>
          <a:p>
            <a:r>
              <a:rPr lang="en-US" sz="1600" dirty="0"/>
              <a:t>60%: 72[um]: 0.57 x 10^6 [m/s^2]</a:t>
            </a:r>
          </a:p>
          <a:p>
            <a:r>
              <a:rPr lang="en-US" sz="1600" dirty="0"/>
              <a:t>80%: 96[um]: 0.76 x 10^6 [m/s^2]</a:t>
            </a:r>
          </a:p>
          <a:p>
            <a:r>
              <a:rPr lang="en-US" sz="1600" dirty="0"/>
              <a:t>100%: 120[um]: 0.96 x 10^6 [m/s^2]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65CB6B3-C4C5-4ABA-9C9F-BFAC068199E0}"/>
              </a:ext>
            </a:extLst>
          </p:cNvPr>
          <p:cNvSpPr txBox="1"/>
          <p:nvPr/>
        </p:nvSpPr>
        <p:spPr>
          <a:xfrm>
            <a:off x="345183" y="3385623"/>
            <a:ext cx="4363811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 particle of mass </a:t>
            </a:r>
            <a:r>
              <a:rPr lang="en-US" i="1" dirty="0">
                <a:solidFill>
                  <a:schemeClr val="accent1"/>
                </a:solidFill>
              </a:rPr>
              <a:t>m</a:t>
            </a:r>
            <a:r>
              <a:rPr lang="en-US" dirty="0"/>
              <a:t> on the surface would experience an acceleration force of  ~ </a:t>
            </a:r>
            <a:r>
              <a:rPr lang="en-US" i="1" dirty="0">
                <a:solidFill>
                  <a:schemeClr val="accent1"/>
                </a:solidFill>
              </a:rPr>
              <a:t>m</a:t>
            </a:r>
            <a:r>
              <a:rPr lang="en-US" dirty="0">
                <a:solidFill>
                  <a:schemeClr val="accent1"/>
                </a:solidFill>
              </a:rPr>
              <a:t> x 0.57 x 10^6  </a:t>
            </a:r>
            <a:r>
              <a:rPr lang="en-US" dirty="0"/>
              <a:t>[m/s^2]</a:t>
            </a:r>
            <a:r>
              <a:rPr lang="en-US" dirty="0">
                <a:solidFill>
                  <a:schemeClr val="accent1"/>
                </a:solidFill>
              </a:rPr>
              <a:t> </a:t>
            </a:r>
            <a:r>
              <a:rPr lang="en-US" dirty="0"/>
              <a:t>when the wand is at 60%. </a:t>
            </a:r>
          </a:p>
          <a:p>
            <a:r>
              <a:rPr lang="en-US" dirty="0"/>
              <a:t>If we assume the mass of a single particle to be 1 ng, </a:t>
            </a:r>
          </a:p>
          <a:p>
            <a:r>
              <a:rPr lang="en-US" dirty="0"/>
              <a:t>then this equals </a:t>
            </a:r>
            <a:r>
              <a:rPr lang="en-US" dirty="0">
                <a:solidFill>
                  <a:schemeClr val="accent1"/>
                </a:solidFill>
              </a:rPr>
              <a:t>0.57 x 10^</a:t>
            </a:r>
            <a:r>
              <a:rPr lang="en-US" b="1" baseline="30000" dirty="0">
                <a:solidFill>
                  <a:schemeClr val="accent1"/>
                </a:solidFill>
              </a:rPr>
              <a:t>-</a:t>
            </a:r>
            <a:r>
              <a:rPr lang="en-US" dirty="0">
                <a:solidFill>
                  <a:schemeClr val="accent1"/>
                </a:solidFill>
              </a:rPr>
              <a:t>6 </a:t>
            </a:r>
            <a:r>
              <a:rPr lang="en-US" dirty="0"/>
              <a:t>N.</a:t>
            </a:r>
          </a:p>
        </p:txBody>
      </p:sp>
    </p:spTree>
    <p:extLst>
      <p:ext uri="{BB962C8B-B14F-4D97-AF65-F5344CB8AC3E}">
        <p14:creationId xmlns:p14="http://schemas.microsoft.com/office/powerpoint/2010/main" val="31921664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61E65A-91C0-47F1-BD3B-E3368A18E7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2945"/>
            <a:ext cx="10515599" cy="154587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	Materials evaluated, both as-received and 	laser patterned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ECE1A84B-E825-425B-872D-481967F9E96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02627106"/>
              </p:ext>
            </p:extLst>
          </p:nvPr>
        </p:nvGraphicFramePr>
        <p:xfrm>
          <a:off x="986118" y="1542929"/>
          <a:ext cx="10515599" cy="5167698"/>
        </p:xfrm>
        <a:graphic>
          <a:graphicData uri="http://schemas.openxmlformats.org/drawingml/2006/table">
            <a:tbl>
              <a:tblPr firstRow="1" bandRow="1" bandCol="1">
                <a:noFill/>
                <a:tableStyleId>{5C22544A-7EE6-4342-B048-85BDC9FD1C3A}</a:tableStyleId>
              </a:tblPr>
              <a:tblGrid>
                <a:gridCol w="4686136">
                  <a:extLst>
                    <a:ext uri="{9D8B030D-6E8A-4147-A177-3AD203B41FA5}">
                      <a16:colId xmlns:a16="http://schemas.microsoft.com/office/drawing/2014/main" val="2830790337"/>
                    </a:ext>
                  </a:extLst>
                </a:gridCol>
                <a:gridCol w="5829463">
                  <a:extLst>
                    <a:ext uri="{9D8B030D-6E8A-4147-A177-3AD203B41FA5}">
                      <a16:colId xmlns:a16="http://schemas.microsoft.com/office/drawing/2014/main" val="1952788793"/>
                    </a:ext>
                  </a:extLst>
                </a:gridCol>
              </a:tblGrid>
              <a:tr h="772497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en-US" sz="2400" b="0" cap="all" spc="150" dirty="0">
                          <a:solidFill>
                            <a:schemeClr val="lt1"/>
                          </a:solidFill>
                          <a:effectLst/>
                        </a:rPr>
                        <a:t>Material</a:t>
                      </a:r>
                      <a:endParaRPr lang="en-US" sz="2400" b="0" cap="all" spc="150" dirty="0">
                        <a:solidFill>
                          <a:schemeClr val="lt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2473" marR="162473" marT="162473" marB="16247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en-US" sz="2400" b="0" cap="all" spc="150" dirty="0">
                          <a:solidFill>
                            <a:schemeClr val="lt1"/>
                          </a:solidFill>
                          <a:effectLst/>
                        </a:rPr>
                        <a:t>Primary Application</a:t>
                      </a:r>
                      <a:endParaRPr lang="en-US" sz="2400" b="0" cap="all" spc="150" dirty="0">
                        <a:solidFill>
                          <a:schemeClr val="lt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2473" marR="162473" marT="162473" marB="16247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79394238"/>
                  </a:ext>
                </a:extLst>
              </a:tr>
              <a:tr h="1179063">
                <a:tc>
                  <a:txBody>
                    <a:bodyPr/>
                    <a:lstStyle/>
                    <a:p>
                      <a:pPr marL="0" marR="0"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en-US" sz="2000" cap="none" spc="0" dirty="0">
                          <a:solidFill>
                            <a:schemeClr val="tx1"/>
                          </a:solidFill>
                          <a:effectLst/>
                        </a:rPr>
                        <a:t>Kapton</a:t>
                      </a:r>
                      <a:r>
                        <a:rPr lang="en-US" sz="2000" cap="none" spc="0" baseline="30000" dirty="0">
                          <a:solidFill>
                            <a:schemeClr val="tx1"/>
                          </a:solidFill>
                          <a:effectLst/>
                        </a:rPr>
                        <a:t>®</a:t>
                      </a:r>
                      <a:r>
                        <a:rPr lang="en-US" sz="2000" cap="none" spc="0" dirty="0">
                          <a:solidFill>
                            <a:schemeClr val="tx1"/>
                          </a:solidFill>
                          <a:effectLst/>
                        </a:rPr>
                        <a:t> HN (Dupont™)</a:t>
                      </a:r>
                    </a:p>
                  </a:txBody>
                  <a:tcPr marL="162473" marR="162473" marT="162473" marB="16247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en-US" sz="1800" cap="none" spc="0" dirty="0">
                          <a:solidFill>
                            <a:schemeClr val="tx1"/>
                          </a:solidFill>
                          <a:effectLst/>
                        </a:rPr>
                        <a:t>Extensive space heritage, excellent thermal stability, chemical resistance, dielectric properties, radiation resistance</a:t>
                      </a:r>
                      <a:endParaRPr lang="en-US" sz="1800" cap="none" spc="0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2473" marR="162473" marT="162473" marB="16247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  <a:alpha val="8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55336824"/>
                  </a:ext>
                </a:extLst>
              </a:tr>
              <a:tr h="1199302">
                <a:tc>
                  <a:txBody>
                    <a:bodyPr/>
                    <a:lstStyle/>
                    <a:p>
                      <a:pPr marL="0" marR="0"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en-US" sz="2000" cap="none" spc="0" dirty="0">
                          <a:solidFill>
                            <a:schemeClr val="tx1"/>
                          </a:solidFill>
                          <a:effectLst/>
                        </a:rPr>
                        <a:t>Teflon™ FEP</a:t>
                      </a:r>
                      <a:endParaRPr lang="en-US" sz="2000" cap="none" spc="0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2473" marR="162473" marT="162473" marB="16247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784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en-US" sz="1800" cap="none" spc="0" dirty="0">
                          <a:solidFill>
                            <a:schemeClr val="tx1"/>
                          </a:solidFill>
                          <a:effectLst/>
                        </a:rPr>
                        <a:t>Extensive space heritage, excellent thermal stability, low energy surface, chemical resistance, UV stability, dielectric properties</a:t>
                      </a:r>
                      <a:endParaRPr lang="en-US" sz="1800" cap="none" spc="0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2473" marR="162473" marT="162473" marB="16247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alpha val="8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37439993"/>
                  </a:ext>
                </a:extLst>
              </a:tr>
              <a:tr h="1058068">
                <a:tc>
                  <a:txBody>
                    <a:bodyPr/>
                    <a:lstStyle/>
                    <a:p>
                      <a:pPr marL="0" marR="0"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en-US" sz="2000" cap="none" spc="0" dirty="0">
                          <a:solidFill>
                            <a:schemeClr val="tx1"/>
                          </a:solidFill>
                          <a:effectLst/>
                        </a:rPr>
                        <a:t>Low Creep/Low Relaxation (LCLR) bismaleimide (BMI) Composite</a:t>
                      </a:r>
                      <a:endParaRPr lang="en-US" sz="2000" cap="none" spc="0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2473" marR="162473" marT="162473" marB="16247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en-US" sz="1800" cap="none" spc="0" dirty="0">
                          <a:solidFill>
                            <a:schemeClr val="tx1"/>
                          </a:solidFill>
                          <a:effectLst/>
                        </a:rPr>
                        <a:t>Use in deployable structures, excellent mechanical and thermal properties</a:t>
                      </a:r>
                      <a:endParaRPr lang="en-US" sz="1800" cap="none" spc="0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2473" marR="162473" marT="162473" marB="16247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  <a:alpha val="8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84407304"/>
                  </a:ext>
                </a:extLst>
              </a:tr>
              <a:tr h="958768">
                <a:tc>
                  <a:txBody>
                    <a:bodyPr/>
                    <a:lstStyle/>
                    <a:p>
                      <a:pPr marL="0" marR="0"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en-US" sz="2000" cap="none" spc="0" dirty="0">
                          <a:solidFill>
                            <a:schemeClr val="tx1"/>
                          </a:solidFill>
                          <a:effectLst/>
                        </a:rPr>
                        <a:t>Titanium Alloy (Ti-6Al-4V)</a:t>
                      </a:r>
                      <a:endParaRPr lang="en-US" sz="2000" cap="none" spc="0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2473" marR="162473" marT="162473" marB="16247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784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en-US" sz="1800" cap="none" spc="0" dirty="0">
                          <a:solidFill>
                            <a:schemeClr val="tx1"/>
                          </a:solidFill>
                          <a:effectLst/>
                        </a:rPr>
                        <a:t>Extensive space heritage as a material in primary structures.</a:t>
                      </a:r>
                      <a:endParaRPr lang="en-US" sz="1800" cap="none" spc="0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2473" marR="162473" marT="162473" marB="16247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alpha val="8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3815095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300790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8123AF-EAD7-4F5E-8F77-9DD78E20E5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0515600" cy="812607"/>
          </a:xfrm>
        </p:spPr>
        <p:txBody>
          <a:bodyPr/>
          <a:lstStyle/>
          <a:p>
            <a:r>
              <a:rPr lang="en-US" b="1" dirty="0"/>
              <a:t>	Laser patterned sample images</a:t>
            </a:r>
          </a:p>
        </p:txBody>
      </p:sp>
      <p:pic>
        <p:nvPicPr>
          <p:cNvPr id="4" name="Picture">
            <a:extLst>
              <a:ext uri="{FF2B5EF4-FFF2-40B4-BE49-F238E27FC236}">
                <a16:creationId xmlns:a16="http://schemas.microsoft.com/office/drawing/2014/main" id="{2F1485E6-4265-4793-B37A-4AFB28659A7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 bwMode="auto">
          <a:xfrm>
            <a:off x="439826" y="1127111"/>
            <a:ext cx="5418364" cy="1603508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pic>
        <p:nvPicPr>
          <p:cNvPr id="5" name="Picture">
            <a:extLst>
              <a:ext uri="{FF2B5EF4-FFF2-40B4-BE49-F238E27FC236}">
                <a16:creationId xmlns:a16="http://schemas.microsoft.com/office/drawing/2014/main" id="{945EE9DD-D0F5-4345-90A5-80A3B212039E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 bwMode="auto">
          <a:xfrm>
            <a:off x="459921" y="3701259"/>
            <a:ext cx="5334000" cy="14224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pic>
        <p:nvPicPr>
          <p:cNvPr id="6" name="Picture">
            <a:extLst>
              <a:ext uri="{FF2B5EF4-FFF2-40B4-BE49-F238E27FC236}">
                <a16:creationId xmlns:a16="http://schemas.microsoft.com/office/drawing/2014/main" id="{DF0873B0-423A-4A19-B362-207C616AB71A}"/>
              </a:ext>
            </a:extLst>
          </p:cNvPr>
          <p:cNvPicPr/>
          <p:nvPr/>
        </p:nvPicPr>
        <p:blipFill>
          <a:blip r:embed="rId4"/>
          <a:stretch>
            <a:fillRect/>
          </a:stretch>
        </p:blipFill>
        <p:spPr bwMode="auto">
          <a:xfrm>
            <a:off x="6568168" y="1131744"/>
            <a:ext cx="3657600" cy="146304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pic>
        <p:nvPicPr>
          <p:cNvPr id="7" name="Picture">
            <a:extLst>
              <a:ext uri="{FF2B5EF4-FFF2-40B4-BE49-F238E27FC236}">
                <a16:creationId xmlns:a16="http://schemas.microsoft.com/office/drawing/2014/main" id="{12A2E226-059D-42F1-83E8-A73060D84451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 bwMode="auto">
          <a:xfrm>
            <a:off x="6596743" y="3710928"/>
            <a:ext cx="4110718" cy="2318397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DFADA707-CEB1-4AF4-86B9-01CC14772485}"/>
              </a:ext>
            </a:extLst>
          </p:cNvPr>
          <p:cNvSpPr txBox="1"/>
          <p:nvPr/>
        </p:nvSpPr>
        <p:spPr>
          <a:xfrm>
            <a:off x="349971" y="802938"/>
            <a:ext cx="8508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Kapton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05B513E-421C-4498-A36C-FA4B6D3A4820}"/>
              </a:ext>
            </a:extLst>
          </p:cNvPr>
          <p:cNvSpPr txBox="1"/>
          <p:nvPr/>
        </p:nvSpPr>
        <p:spPr>
          <a:xfrm>
            <a:off x="345621" y="3341596"/>
            <a:ext cx="5212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FEP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0AADB8E-D144-414E-A4B9-319A5926DFD1}"/>
              </a:ext>
            </a:extLst>
          </p:cNvPr>
          <p:cNvSpPr txBox="1"/>
          <p:nvPr/>
        </p:nvSpPr>
        <p:spPr>
          <a:xfrm>
            <a:off x="6475719" y="802938"/>
            <a:ext cx="6261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LCLR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D3D5555-2297-47A2-9810-A754028BF566}"/>
              </a:ext>
            </a:extLst>
          </p:cNvPr>
          <p:cNvSpPr txBox="1"/>
          <p:nvPr/>
        </p:nvSpPr>
        <p:spPr>
          <a:xfrm>
            <a:off x="6475719" y="3391791"/>
            <a:ext cx="10422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Ti-6Al-4V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D46BB71-85AA-41AF-8455-1B4047C98953}"/>
              </a:ext>
            </a:extLst>
          </p:cNvPr>
          <p:cNvSpPr txBox="1"/>
          <p:nvPr/>
        </p:nvSpPr>
        <p:spPr>
          <a:xfrm>
            <a:off x="6596743" y="6029325"/>
            <a:ext cx="555171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u="sng" dirty="0"/>
              <a:t>Figure</a:t>
            </a:r>
            <a:r>
              <a:rPr lang="en-US" sz="1600" dirty="0"/>
              <a:t>: Image of Ti-6Al-4V samples at various stages of polishing. Optical (a and b) and scanning electron (c-e) micrographs collected on a laser ablation patterned Ti-6Al-4V surface.</a:t>
            </a:r>
          </a:p>
          <a:p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068CD33-B4B1-43F9-94A8-731DFC27263D}"/>
              </a:ext>
            </a:extLst>
          </p:cNvPr>
          <p:cNvSpPr txBox="1"/>
          <p:nvPr/>
        </p:nvSpPr>
        <p:spPr>
          <a:xfrm>
            <a:off x="417739" y="5192486"/>
            <a:ext cx="495163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u="sng" dirty="0"/>
              <a:t>Figure</a:t>
            </a:r>
            <a:r>
              <a:rPr lang="en-US" sz="1600" dirty="0"/>
              <a:t>: Scanning electron micrographs collected on laser ablation crosshatch patterned FEP.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5AF247B-6F65-4CBB-A877-5208FCEFAB0E}"/>
              </a:ext>
            </a:extLst>
          </p:cNvPr>
          <p:cNvSpPr txBox="1"/>
          <p:nvPr/>
        </p:nvSpPr>
        <p:spPr>
          <a:xfrm>
            <a:off x="345621" y="2730619"/>
            <a:ext cx="541836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u="sng" dirty="0"/>
              <a:t>Figure</a:t>
            </a:r>
            <a:r>
              <a:rPr lang="en-US" sz="1600" dirty="0"/>
              <a:t>: Optical (a) and scanning electron (</a:t>
            </a:r>
            <a:r>
              <a:rPr lang="en-US" sz="1600" dirty="0" err="1"/>
              <a:t>b,c</a:t>
            </a:r>
            <a:r>
              <a:rPr lang="en-US" sz="1600" dirty="0"/>
              <a:t>) micrographs of laser ablation patterned Kapton</a:t>
            </a:r>
            <a:r>
              <a:rPr lang="en-US" sz="1600" baseline="30000" dirty="0"/>
              <a:t>®</a:t>
            </a:r>
            <a:r>
              <a:rPr lang="en-US" sz="1600" dirty="0"/>
              <a:t> HN surface.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A8BF441-F71D-47E4-88BC-94ABA6214BAD}"/>
              </a:ext>
            </a:extLst>
          </p:cNvPr>
          <p:cNvSpPr txBox="1"/>
          <p:nvPr/>
        </p:nvSpPr>
        <p:spPr>
          <a:xfrm>
            <a:off x="6475719" y="2700900"/>
            <a:ext cx="52496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u="sng" dirty="0"/>
              <a:t>Figure</a:t>
            </a:r>
            <a:r>
              <a:rPr lang="en-US" sz="1600" dirty="0"/>
              <a:t>: Optical microscopy images collected on laser ablation patterned LCLR surfaces.</a:t>
            </a:r>
          </a:p>
        </p:txBody>
      </p:sp>
    </p:spTree>
    <p:extLst>
      <p:ext uri="{BB962C8B-B14F-4D97-AF65-F5344CB8AC3E}">
        <p14:creationId xmlns:p14="http://schemas.microsoft.com/office/powerpoint/2010/main" val="26600229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6C4028FD-8BAA-4A19-BFDE-594D991B75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751277E-EEB2-4A19-8DAA-AF5DF36406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1644" y="200648"/>
            <a:ext cx="11510356" cy="1133693"/>
          </a:xfrm>
        </p:spPr>
        <p:txBody>
          <a:bodyPr>
            <a:noAutofit/>
          </a:bodyPr>
          <a:lstStyle/>
          <a:p>
            <a:r>
              <a:rPr lang="en-US" b="1" dirty="0"/>
              <a:t>Surface properties </a:t>
            </a:r>
            <a:r>
              <a:rPr lang="en-US" b="1"/>
              <a:t>of the </a:t>
            </a:r>
            <a:r>
              <a:rPr lang="en-US" b="1" dirty="0"/>
              <a:t>s</a:t>
            </a:r>
            <a:r>
              <a:rPr lang="en-US" b="1"/>
              <a:t>amples</a:t>
            </a:r>
            <a:endParaRPr lang="en-US" b="1" dirty="0"/>
          </a:p>
        </p:txBody>
      </p:sp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D8A48569-AC4A-4A55-B044-4A7B06EA58A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36906485"/>
              </p:ext>
            </p:extLst>
          </p:nvPr>
        </p:nvGraphicFramePr>
        <p:xfrm>
          <a:off x="828675" y="1174376"/>
          <a:ext cx="8985389" cy="543399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2735209">
                  <a:extLst>
                    <a:ext uri="{9D8B030D-6E8A-4147-A177-3AD203B41FA5}">
                      <a16:colId xmlns:a16="http://schemas.microsoft.com/office/drawing/2014/main" val="2509464280"/>
                    </a:ext>
                  </a:extLst>
                </a:gridCol>
                <a:gridCol w="2101068">
                  <a:extLst>
                    <a:ext uri="{9D8B030D-6E8A-4147-A177-3AD203B41FA5}">
                      <a16:colId xmlns:a16="http://schemas.microsoft.com/office/drawing/2014/main" val="2501668544"/>
                    </a:ext>
                  </a:extLst>
                </a:gridCol>
                <a:gridCol w="1206291">
                  <a:extLst>
                    <a:ext uri="{9D8B030D-6E8A-4147-A177-3AD203B41FA5}">
                      <a16:colId xmlns:a16="http://schemas.microsoft.com/office/drawing/2014/main" val="2671661055"/>
                    </a:ext>
                  </a:extLst>
                </a:gridCol>
                <a:gridCol w="1100245">
                  <a:extLst>
                    <a:ext uri="{9D8B030D-6E8A-4147-A177-3AD203B41FA5}">
                      <a16:colId xmlns:a16="http://schemas.microsoft.com/office/drawing/2014/main" val="1809031754"/>
                    </a:ext>
                  </a:extLst>
                </a:gridCol>
                <a:gridCol w="1842576">
                  <a:extLst>
                    <a:ext uri="{9D8B030D-6E8A-4147-A177-3AD203B41FA5}">
                      <a16:colId xmlns:a16="http://schemas.microsoft.com/office/drawing/2014/main" val="1024185521"/>
                    </a:ext>
                  </a:extLst>
                </a:gridCol>
              </a:tblGrid>
              <a:tr h="6672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cap="none" spc="0" dirty="0">
                          <a:solidFill>
                            <a:schemeClr val="tx1"/>
                          </a:solidFill>
                          <a:effectLst/>
                        </a:rPr>
                        <a:t>Material</a:t>
                      </a:r>
                      <a:endParaRPr lang="en-US" sz="2000" b="1" cap="none" spc="0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cap="none" spc="0" dirty="0">
                          <a:solidFill>
                            <a:schemeClr val="tx1"/>
                          </a:solidFill>
                          <a:effectLst/>
                        </a:rPr>
                        <a:t>Topography</a:t>
                      </a:r>
                      <a:endParaRPr lang="en-US" sz="2000" b="1" cap="none" spc="0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en-US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cap="none" spc="0" dirty="0" err="1">
                          <a:solidFill>
                            <a:schemeClr val="tx1"/>
                          </a:solidFill>
                          <a:effectLst/>
                        </a:rPr>
                        <a:t>θ</a:t>
                      </a:r>
                      <a:r>
                        <a:rPr lang="en-US" sz="2000" b="1" cap="none" spc="0" baseline="-25000" dirty="0" err="1">
                          <a:solidFill>
                            <a:schemeClr val="tx1"/>
                          </a:solidFill>
                          <a:effectLst/>
                        </a:rPr>
                        <a:t>A</a:t>
                      </a:r>
                      <a:r>
                        <a:rPr lang="en-US" sz="2000" b="1" cap="none" spc="0" dirty="0">
                          <a:solidFill>
                            <a:schemeClr val="tx1"/>
                          </a:solidFill>
                          <a:effectLst/>
                        </a:rPr>
                        <a:t>, °</a:t>
                      </a:r>
                      <a:endParaRPr lang="en-US" sz="2000" b="1" cap="none" spc="0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en-US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cap="none" spc="0" dirty="0" err="1">
                          <a:solidFill>
                            <a:schemeClr val="tx1"/>
                          </a:solidFill>
                          <a:effectLst/>
                        </a:rPr>
                        <a:t>θ</a:t>
                      </a:r>
                      <a:r>
                        <a:rPr lang="en-US" sz="2000" b="1" cap="none" spc="0" baseline="-25000" dirty="0" err="1">
                          <a:solidFill>
                            <a:schemeClr val="tx1"/>
                          </a:solidFill>
                          <a:effectLst/>
                        </a:rPr>
                        <a:t>R</a:t>
                      </a:r>
                      <a:r>
                        <a:rPr lang="en-US" sz="2000" b="1" cap="none" spc="0" dirty="0">
                          <a:solidFill>
                            <a:schemeClr val="tx1"/>
                          </a:solidFill>
                          <a:effectLst/>
                        </a:rPr>
                        <a:t>, °</a:t>
                      </a:r>
                      <a:endParaRPr lang="en-US" sz="2000" b="1" cap="none" spc="0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en-US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cap="none" spc="0" dirty="0">
                          <a:solidFill>
                            <a:schemeClr val="tx1"/>
                          </a:solidFill>
                          <a:effectLst/>
                        </a:rPr>
                        <a:t>R</a:t>
                      </a:r>
                      <a:r>
                        <a:rPr lang="en-US" sz="2000" b="1" cap="none" spc="0" baseline="-25000" dirty="0">
                          <a:solidFill>
                            <a:schemeClr val="tx1"/>
                          </a:solidFill>
                          <a:effectLst/>
                        </a:rPr>
                        <a:t>a</a:t>
                      </a:r>
                      <a:r>
                        <a:rPr lang="en-US" sz="2000" b="1" cap="none" spc="0" dirty="0">
                          <a:solidFill>
                            <a:schemeClr val="tx1"/>
                          </a:solidFill>
                          <a:effectLst/>
                        </a:rPr>
                        <a:t>, </a:t>
                      </a:r>
                      <a:r>
                        <a:rPr lang="en-US" sz="2000" b="1" cap="none" spc="0" dirty="0" err="1">
                          <a:solidFill>
                            <a:schemeClr val="tx1"/>
                          </a:solidFill>
                          <a:effectLst/>
                        </a:rPr>
                        <a:t>μm</a:t>
                      </a:r>
                      <a:endParaRPr lang="en-US" sz="2000" b="1" cap="none" spc="0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en-US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267431012"/>
                  </a:ext>
                </a:extLst>
              </a:tr>
              <a:tr h="58267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cap="none" spc="0" dirty="0">
                          <a:solidFill>
                            <a:schemeClr val="tx1"/>
                          </a:solidFill>
                          <a:effectLst/>
                        </a:rPr>
                        <a:t>Kapton</a:t>
                      </a:r>
                      <a:r>
                        <a:rPr lang="en-US" sz="1600" cap="none" spc="0" baseline="30000" dirty="0">
                          <a:solidFill>
                            <a:schemeClr val="tx1"/>
                          </a:solidFill>
                          <a:effectLst/>
                        </a:rPr>
                        <a:t>®</a:t>
                      </a:r>
                      <a:r>
                        <a:rPr lang="en-US" sz="1600" cap="none" spc="0" dirty="0">
                          <a:solidFill>
                            <a:schemeClr val="tx1"/>
                          </a:solidFill>
                          <a:effectLst/>
                        </a:rPr>
                        <a:t> HN (Dupont™)</a:t>
                      </a:r>
                      <a:endParaRPr lang="en-US" sz="1600" cap="none" spc="0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en-US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cap="none" spc="0" dirty="0">
                          <a:solidFill>
                            <a:schemeClr val="tx1"/>
                          </a:solidFill>
                          <a:effectLst/>
                        </a:rPr>
                        <a:t>Pristine</a:t>
                      </a:r>
                      <a:endParaRPr lang="en-US" sz="1600" cap="none" spc="0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cap="none" spc="0" dirty="0">
                          <a:solidFill>
                            <a:schemeClr val="tx1"/>
                          </a:solidFill>
                          <a:effectLst/>
                        </a:rPr>
                        <a:t>78±3</a:t>
                      </a:r>
                      <a:endParaRPr lang="en-US" sz="1600" cap="none" spc="0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cap="none" spc="0" dirty="0">
                          <a:solidFill>
                            <a:schemeClr val="tx1"/>
                          </a:solidFill>
                          <a:effectLst/>
                        </a:rPr>
                        <a:t>58±5</a:t>
                      </a:r>
                      <a:endParaRPr lang="en-US" sz="1600" cap="none" spc="0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cap="none" spc="0" dirty="0">
                          <a:solidFill>
                            <a:schemeClr val="tx1"/>
                          </a:solidFill>
                          <a:effectLst/>
                        </a:rPr>
                        <a:t>0.041±0.011</a:t>
                      </a:r>
                      <a:endParaRPr lang="en-US" sz="1600" cap="none" spc="0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en-US" sz="1600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578228068"/>
                  </a:ext>
                </a:extLst>
              </a:tr>
              <a:tr h="576702">
                <a:tc>
                  <a:txBody>
                    <a:bodyPr/>
                    <a:lstStyle/>
                    <a:p>
                      <a:endParaRPr lang="en-US" sz="16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cap="none" spc="0" dirty="0">
                          <a:solidFill>
                            <a:schemeClr val="tx1"/>
                          </a:solidFill>
                          <a:effectLst/>
                        </a:rPr>
                        <a:t>Laser Patterned</a:t>
                      </a:r>
                      <a:endParaRPr lang="en-US" sz="1600" cap="none" spc="0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cap="none" spc="0" dirty="0">
                          <a:solidFill>
                            <a:schemeClr val="tx1"/>
                          </a:solidFill>
                          <a:effectLst/>
                        </a:rPr>
                        <a:t>90±1</a:t>
                      </a:r>
                      <a:endParaRPr lang="en-US" sz="1600" cap="none" spc="0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cap="none" spc="0" dirty="0">
                          <a:solidFill>
                            <a:schemeClr val="tx1"/>
                          </a:solidFill>
                          <a:effectLst/>
                        </a:rPr>
                        <a:t>75±3</a:t>
                      </a:r>
                      <a:endParaRPr lang="en-US" sz="1600" cap="none" spc="0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cap="none" spc="0" dirty="0">
                          <a:solidFill>
                            <a:schemeClr val="tx1"/>
                          </a:solidFill>
                          <a:effectLst/>
                        </a:rPr>
                        <a:t>1.759±0.112</a:t>
                      </a:r>
                      <a:endParaRPr lang="en-US" sz="1600" cap="none" spc="0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en-US" sz="1600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2525531020"/>
                  </a:ext>
                </a:extLst>
              </a:tr>
              <a:tr h="57670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cap="none" spc="0" dirty="0">
                          <a:solidFill>
                            <a:schemeClr val="tx1"/>
                          </a:solidFill>
                          <a:effectLst/>
                        </a:rPr>
                        <a:t>Teflon™ FEP</a:t>
                      </a:r>
                      <a:endParaRPr lang="en-US" sz="1600" cap="none" spc="0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en-US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cap="none" spc="0" dirty="0">
                          <a:solidFill>
                            <a:schemeClr val="tx1"/>
                          </a:solidFill>
                          <a:effectLst/>
                        </a:rPr>
                        <a:t>Pristine</a:t>
                      </a:r>
                      <a:endParaRPr lang="en-US" sz="1600" cap="none" spc="0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cap="none" spc="0" dirty="0">
                          <a:solidFill>
                            <a:schemeClr val="tx1"/>
                          </a:solidFill>
                          <a:effectLst/>
                        </a:rPr>
                        <a:t>106±7</a:t>
                      </a:r>
                      <a:endParaRPr lang="en-US" sz="1600" cap="none" spc="0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cap="none" spc="0" dirty="0">
                          <a:solidFill>
                            <a:schemeClr val="tx1"/>
                          </a:solidFill>
                          <a:effectLst/>
                        </a:rPr>
                        <a:t>95±1</a:t>
                      </a:r>
                      <a:endParaRPr lang="en-US" sz="1600" cap="none" spc="0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cap="none" spc="0" dirty="0">
                          <a:solidFill>
                            <a:schemeClr val="tx1"/>
                          </a:solidFill>
                          <a:effectLst/>
                        </a:rPr>
                        <a:t>0.022±0.005</a:t>
                      </a:r>
                      <a:endParaRPr lang="en-US" sz="1600" cap="none" spc="0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en-US" sz="1600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2062688148"/>
                  </a:ext>
                </a:extLst>
              </a:tr>
              <a:tr h="576702"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cap="none" spc="0" dirty="0">
                          <a:solidFill>
                            <a:schemeClr val="tx1"/>
                          </a:solidFill>
                          <a:effectLst/>
                        </a:rPr>
                        <a:t>Laser Patterned</a:t>
                      </a:r>
                      <a:endParaRPr lang="en-US" sz="1600" cap="none" spc="0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cap="none" spc="0" dirty="0">
                          <a:solidFill>
                            <a:schemeClr val="tx1"/>
                          </a:solidFill>
                          <a:effectLst/>
                        </a:rPr>
                        <a:t>141±6</a:t>
                      </a:r>
                      <a:endParaRPr lang="en-US" sz="1600" cap="none" spc="0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cap="none" spc="0" dirty="0">
                          <a:solidFill>
                            <a:schemeClr val="tx1"/>
                          </a:solidFill>
                          <a:effectLst/>
                        </a:rPr>
                        <a:t>119±3</a:t>
                      </a:r>
                      <a:endParaRPr lang="en-US" sz="1600" cap="none" spc="0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cap="none" spc="0" dirty="0">
                          <a:solidFill>
                            <a:schemeClr val="tx1"/>
                          </a:solidFill>
                          <a:effectLst/>
                        </a:rPr>
                        <a:t>1.488±0.438</a:t>
                      </a:r>
                      <a:endParaRPr lang="en-US" sz="1600" cap="none" spc="0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en-US" sz="1600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845118805"/>
                  </a:ext>
                </a:extLst>
              </a:tr>
              <a:tr h="57670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LCLR BMI composite</a:t>
                      </a:r>
                    </a:p>
                    <a:p>
                      <a:endParaRPr lang="en-US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cap="none" spc="0" dirty="0">
                          <a:solidFill>
                            <a:schemeClr val="tx1"/>
                          </a:solidFill>
                          <a:effectLst/>
                        </a:rPr>
                        <a:t>Pristine</a:t>
                      </a:r>
                      <a:endParaRPr lang="en-US" sz="1600" cap="none" spc="0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95</a:t>
                      </a:r>
                      <a:r>
                        <a:rPr lang="en-US" sz="1800" cap="none" spc="0" dirty="0">
                          <a:solidFill>
                            <a:schemeClr val="tx1"/>
                          </a:solidFill>
                          <a:effectLst/>
                        </a:rPr>
                        <a:t>±0.5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79</a:t>
                      </a:r>
                      <a:r>
                        <a:rPr lang="en-US" sz="1800" cap="none" spc="0" dirty="0">
                          <a:solidFill>
                            <a:schemeClr val="tx1"/>
                          </a:solidFill>
                          <a:effectLst/>
                        </a:rPr>
                        <a:t>±0.7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0.074</a:t>
                      </a:r>
                      <a:r>
                        <a:rPr lang="en-US" sz="1800" cap="none" spc="0" dirty="0">
                          <a:solidFill>
                            <a:schemeClr val="tx1"/>
                          </a:solidFill>
                          <a:effectLst/>
                        </a:rPr>
                        <a:t>±0.011</a:t>
                      </a:r>
                      <a:endParaRPr lang="en-US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3439055401"/>
                  </a:ext>
                </a:extLst>
              </a:tr>
              <a:tr h="637407"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cap="none" spc="0" dirty="0">
                          <a:solidFill>
                            <a:schemeClr val="tx1"/>
                          </a:solidFill>
                          <a:effectLst/>
                        </a:rPr>
                        <a:t>Laser Patterned</a:t>
                      </a:r>
                      <a:endParaRPr lang="en-US" sz="1600" cap="none" spc="0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81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66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1.541</a:t>
                      </a:r>
                      <a:r>
                        <a:rPr lang="en-US" sz="1800" cap="none" spc="0" dirty="0">
                          <a:solidFill>
                            <a:schemeClr val="tx1"/>
                          </a:solidFill>
                          <a:effectLst/>
                        </a:rPr>
                        <a:t>±0.158</a:t>
                      </a:r>
                      <a:endParaRPr lang="en-US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634294865"/>
                  </a:ext>
                </a:extLst>
              </a:tr>
              <a:tr h="57670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cap="none" spc="0" dirty="0">
                          <a:solidFill>
                            <a:schemeClr val="tx1"/>
                          </a:solidFill>
                          <a:effectLst/>
                        </a:rPr>
                        <a:t>Titanium Alloy (Ti-6Al-4V)</a:t>
                      </a:r>
                      <a:endParaRPr lang="en-US" sz="1600" cap="none" spc="0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en-US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cap="none" spc="0" dirty="0">
                          <a:solidFill>
                            <a:schemeClr val="tx1"/>
                          </a:solidFill>
                          <a:effectLst/>
                        </a:rPr>
                        <a:t>Polished</a:t>
                      </a:r>
                      <a:endParaRPr lang="en-US" sz="1600" cap="none" spc="0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86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73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0.043</a:t>
                      </a:r>
                      <a:r>
                        <a:rPr lang="en-US" sz="1800" cap="none" spc="0" dirty="0">
                          <a:solidFill>
                            <a:schemeClr val="tx1"/>
                          </a:solidFill>
                          <a:effectLst/>
                        </a:rPr>
                        <a:t>±0.002</a:t>
                      </a:r>
                      <a:endParaRPr lang="en-US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267160978"/>
                  </a:ext>
                </a:extLst>
              </a:tr>
              <a:tr h="645084">
                <a:tc>
                  <a:txBody>
                    <a:bodyPr/>
                    <a:lstStyle/>
                    <a:p>
                      <a:endParaRPr lang="en-US" sz="16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cap="none" spc="0" dirty="0">
                          <a:solidFill>
                            <a:schemeClr val="tx1"/>
                          </a:solidFill>
                          <a:effectLst/>
                        </a:rPr>
                        <a:t>Laser Patterned</a:t>
                      </a:r>
                      <a:endParaRPr lang="en-US" sz="1600" cap="none" spc="0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en-US" sz="1600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117</a:t>
                      </a:r>
                      <a:r>
                        <a:rPr lang="en-US" sz="1800" cap="none" spc="0" dirty="0">
                          <a:solidFill>
                            <a:schemeClr val="tx1"/>
                          </a:solidFill>
                          <a:effectLst/>
                        </a:rPr>
                        <a:t>±21</a:t>
                      </a:r>
                      <a:endParaRPr lang="en-US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97</a:t>
                      </a:r>
                      <a:r>
                        <a:rPr lang="en-US" sz="1800" cap="none" spc="0" dirty="0">
                          <a:solidFill>
                            <a:schemeClr val="tx1"/>
                          </a:solidFill>
                          <a:effectLst/>
                        </a:rPr>
                        <a:t>±16</a:t>
                      </a:r>
                      <a:endParaRPr lang="en-US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0.245</a:t>
                      </a:r>
                      <a:r>
                        <a:rPr lang="en-US" sz="1800" cap="none" spc="0" dirty="0">
                          <a:solidFill>
                            <a:schemeClr val="tx1"/>
                          </a:solidFill>
                          <a:effectLst/>
                        </a:rPr>
                        <a:t>±0.026</a:t>
                      </a:r>
                      <a:endParaRPr lang="en-US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038332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2479234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2521</TotalTime>
  <Words>1030</Words>
  <Application>Microsoft Office PowerPoint</Application>
  <PresentationFormat>Widescreen</PresentationFormat>
  <Paragraphs>150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Office Theme</vt:lpstr>
      <vt:lpstr>Evaluation of Materials and Surfaces for Lunar Regolith Adherence Characterization (RAC) payload samples </vt:lpstr>
      <vt:lpstr> Lunar dust: challenges and opportunities</vt:lpstr>
      <vt:lpstr> Evaluating passive dust mitigating materials</vt:lpstr>
      <vt:lpstr> How will adhesion force be characterized?</vt:lpstr>
      <vt:lpstr> Some calculations</vt:lpstr>
      <vt:lpstr> Surface motion</vt:lpstr>
      <vt:lpstr> Materials evaluated, both as-received and  laser patterned</vt:lpstr>
      <vt:lpstr> Laser patterned sample images</vt:lpstr>
      <vt:lpstr>Surface properties of the samples</vt:lpstr>
      <vt:lpstr> Sample optical microscopy results, 20x mag:</vt:lpstr>
      <vt:lpstr> Discussion</vt:lpstr>
      <vt:lpstr> Acknowledgements</vt:lpstr>
      <vt:lpstr>Thank You!!! Questions?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Evaluation of Materials and Surfaces for Lunar Regolith Adherence Characterization (RAC) payload samples </dc:title>
  <dc:creator>Das, Lopamudra (LARC-D307)[NATIONAL INSTITUTE OF AEROSPACE]</dc:creator>
  <cp:lastModifiedBy>Das, Lopamudra (LARC-D307)[NATIONAL INSTITUTE OF AEROSPACE]</cp:lastModifiedBy>
  <cp:revision>148</cp:revision>
  <dcterms:created xsi:type="dcterms:W3CDTF">2021-10-30T18:26:56Z</dcterms:created>
  <dcterms:modified xsi:type="dcterms:W3CDTF">2021-11-10T14:36:13Z</dcterms:modified>
</cp:coreProperties>
</file>