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handoutMasterIdLst>
    <p:handoutMasterId r:id="rId26"/>
  </p:handoutMasterIdLst>
  <p:sldIdLst>
    <p:sldId id="257" r:id="rId2"/>
    <p:sldId id="266" r:id="rId3"/>
    <p:sldId id="258" r:id="rId4"/>
    <p:sldId id="259" r:id="rId5"/>
    <p:sldId id="260" r:id="rId6"/>
    <p:sldId id="256" r:id="rId7"/>
    <p:sldId id="267" r:id="rId8"/>
    <p:sldId id="268" r:id="rId9"/>
    <p:sldId id="269" r:id="rId10"/>
    <p:sldId id="270" r:id="rId11"/>
    <p:sldId id="271" r:id="rId12"/>
    <p:sldId id="272" r:id="rId13"/>
    <p:sldId id="273" r:id="rId14"/>
    <p:sldId id="274" r:id="rId15"/>
    <p:sldId id="275" r:id="rId16"/>
    <p:sldId id="276" r:id="rId17"/>
    <p:sldId id="277" r:id="rId18"/>
    <p:sldId id="280" r:id="rId19"/>
    <p:sldId id="281" r:id="rId20"/>
    <p:sldId id="282" r:id="rId21"/>
    <p:sldId id="284" r:id="rId22"/>
    <p:sldId id="278" r:id="rId23"/>
    <p:sldId id="27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29"/>
    <p:restoredTop sz="89388"/>
  </p:normalViewPr>
  <p:slideViewPr>
    <p:cSldViewPr snapToGrid="0" snapToObjects="1">
      <p:cViewPr varScale="1">
        <p:scale>
          <a:sx n="114" d="100"/>
          <a:sy n="114" d="100"/>
        </p:scale>
        <p:origin x="888" y="16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D389C25-A59F-1E45-9C26-F47876AAE44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EE7A5D7-DEFF-EE45-8E00-DB4CE4B1585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FE8AF9E-B624-DD4A-B948-5EC3F4DEBCBD}" type="datetimeFigureOut">
              <a:rPr lang="en-US" smtClean="0"/>
              <a:t>10/29/21</a:t>
            </a:fld>
            <a:endParaRPr lang="en-US"/>
          </a:p>
        </p:txBody>
      </p:sp>
      <p:sp>
        <p:nvSpPr>
          <p:cNvPr id="4" name="Footer Placeholder 3">
            <a:extLst>
              <a:ext uri="{FF2B5EF4-FFF2-40B4-BE49-F238E27FC236}">
                <a16:creationId xmlns:a16="http://schemas.microsoft.com/office/drawing/2014/main" id="{E6CEFA2B-38ED-FA49-B430-00C07A0C73D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A290070-C120-E44F-818C-A6B55DAF9B3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C64D153-A449-7149-80E4-80554ACFA844}" type="slidenum">
              <a:rPr lang="en-US" smtClean="0"/>
              <a:t>‹#›</a:t>
            </a:fld>
            <a:endParaRPr lang="en-US"/>
          </a:p>
        </p:txBody>
      </p:sp>
    </p:spTree>
    <p:extLst>
      <p:ext uri="{BB962C8B-B14F-4D97-AF65-F5344CB8AC3E}">
        <p14:creationId xmlns:p14="http://schemas.microsoft.com/office/powerpoint/2010/main" val="27328632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DBE87B-38EC-5F42-B4DC-C4A057027F4C}" type="datetimeFigureOut">
              <a:rPr lang="en-US" smtClean="0"/>
              <a:t>10/29/21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BEC583-F4B1-834B-9486-C22126F4F188}" type="slidenum">
              <a:rPr lang="en-US" smtClean="0"/>
              <a:t>‹#›</a:t>
            </a:fld>
            <a:endParaRPr lang="en-US"/>
          </a:p>
        </p:txBody>
      </p:sp>
    </p:spTree>
    <p:extLst>
      <p:ext uri="{BB962C8B-B14F-4D97-AF65-F5344CB8AC3E}">
        <p14:creationId xmlns:p14="http://schemas.microsoft.com/office/powerpoint/2010/main" val="298803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TextShape 1"/>
          <p:cNvSpPr txBox="1"/>
          <p:nvPr/>
        </p:nvSpPr>
        <p:spPr>
          <a:xfrm>
            <a:off x="4402440" y="9553680"/>
            <a:ext cx="3367800" cy="502560"/>
          </a:xfrm>
          <a:prstGeom prst="rect">
            <a:avLst/>
          </a:prstGeom>
          <a:noFill/>
          <a:ln>
            <a:noFill/>
          </a:ln>
        </p:spPr>
        <p:txBody>
          <a:bodyPr lIns="92520" tIns="46440" rIns="92520" bIns="46440" anchor="b"/>
          <a:lstStyle/>
          <a:p>
            <a:pPr algn="r">
              <a:lnSpc>
                <a:spcPct val="100000"/>
              </a:lnSpc>
            </a:pPr>
            <a:fld id="{4F36D99A-3E15-4D23-A661-BBEDF46B7E3E}" type="slidenum">
              <a:rPr lang="en-US" sz="1200" strike="noStrike">
                <a:solidFill>
                  <a:srgbClr val="000000"/>
                </a:solidFill>
                <a:latin typeface="+mn-lt"/>
                <a:ea typeface="+mn-ea"/>
              </a:rPr>
              <a:t>2</a:t>
            </a:fld>
            <a:endParaRPr/>
          </a:p>
        </p:txBody>
      </p:sp>
      <p:sp>
        <p:nvSpPr>
          <p:cNvPr id="263" name="CustomShape 2"/>
          <p:cNvSpPr/>
          <p:nvPr/>
        </p:nvSpPr>
        <p:spPr>
          <a:xfrm>
            <a:off x="1331280" y="5029200"/>
            <a:ext cx="5109120" cy="3731400"/>
          </a:xfrm>
          <a:prstGeom prst="rect">
            <a:avLst/>
          </a:prstGeom>
          <a:noFill/>
          <a:ln>
            <a:noFill/>
          </a:ln>
        </p:spPr>
        <p:style>
          <a:lnRef idx="0">
            <a:scrgbClr r="0" g="0" b="0"/>
          </a:lnRef>
          <a:fillRef idx="0">
            <a:scrgbClr r="0" g="0" b="0"/>
          </a:fillRef>
          <a:effectRef idx="0">
            <a:scrgbClr r="0" g="0" b="0"/>
          </a:effectRef>
          <a:fontRef idx="minor"/>
        </p:style>
        <p:txBody>
          <a:bodyPr lIns="81720" tIns="42480" rIns="81720" bIns="42480" anchor="b"/>
          <a:lstStyle/>
          <a:p>
            <a:pPr algn="r">
              <a:lnSpc>
                <a:spcPct val="100000"/>
              </a:lnSpc>
            </a:pPr>
            <a:fld id="{77BE590A-1E05-4470-AD37-B30F57ADD501}" type="slidenum">
              <a:rPr lang="en-US" sz="1100" strike="noStrike">
                <a:solidFill>
                  <a:srgbClr val="000000"/>
                </a:solidFill>
                <a:latin typeface="+mn-lt"/>
                <a:ea typeface="+mn-ea"/>
              </a:rPr>
              <a:t>2</a:t>
            </a:fld>
            <a:endParaRPr/>
          </a:p>
        </p:txBody>
      </p:sp>
      <p:sp>
        <p:nvSpPr>
          <p:cNvPr id="264" name="CustomShape 3"/>
          <p:cNvSpPr/>
          <p:nvPr/>
        </p:nvSpPr>
        <p:spPr>
          <a:xfrm>
            <a:off x="1036800" y="4776840"/>
            <a:ext cx="5698800" cy="4525560"/>
          </a:xfrm>
          <a:prstGeom prst="rect">
            <a:avLst/>
          </a:prstGeom>
          <a:noFill/>
          <a:ln>
            <a:noFill/>
          </a:ln>
        </p:spPr>
        <p:style>
          <a:lnRef idx="0">
            <a:scrgbClr r="0" g="0" b="0"/>
          </a:lnRef>
          <a:fillRef idx="0">
            <a:scrgbClr r="0" g="0" b="0"/>
          </a:fillRef>
          <a:effectRef idx="0">
            <a:scrgbClr r="0" g="0" b="0"/>
          </a:effectRef>
          <a:fontRef idx="minor"/>
        </p:style>
      </p:sp>
      <p:sp>
        <p:nvSpPr>
          <p:cNvPr id="265" name="PlaceHolder 4"/>
          <p:cNvSpPr>
            <a:spLocks noGrp="1"/>
          </p:cNvSpPr>
          <p:nvPr>
            <p:ph type="body"/>
          </p:nvPr>
        </p:nvSpPr>
        <p:spPr>
          <a:xfrm>
            <a:off x="777240" y="4777560"/>
            <a:ext cx="6217560" cy="4525920"/>
          </a:xfrm>
          <a:prstGeom prst="rect">
            <a:avLst/>
          </a:prstGeom>
        </p:spPr>
        <p:txBody>
          <a:bodyPr lIns="92520" tIns="46440" rIns="92520" bIns="46440"/>
          <a:lstStyle/>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9"/>
          <p:cNvSpPr>
            <a:spLocks noGrp="1" noChangeArrowheads="1"/>
          </p:cNvSpPr>
          <p:nvPr>
            <p:ph type="sldNum"/>
          </p:nvPr>
        </p:nvSpPr>
        <p:spPr>
          <a:ln/>
        </p:spPr>
        <p:txBody>
          <a:bodyPr/>
          <a:lstStyle/>
          <a:p>
            <a:fld id="{E32AED9F-7171-4A35-8B8A-A4D3110D39DA}" type="slidenum">
              <a:rPr lang="en-US"/>
              <a:pPr/>
              <a:t>3</a:t>
            </a:fld>
            <a:endParaRPr lang="en-US"/>
          </a:p>
        </p:txBody>
      </p:sp>
      <p:sp>
        <p:nvSpPr>
          <p:cNvPr id="34817" name="Rectangle 1"/>
          <p:cNvSpPr txBox="1">
            <a:spLocks noGrp="1" noRot="1" noChangeAspect="1" noChangeArrowheads="1"/>
          </p:cNvSpPr>
          <p:nvPr>
            <p:ph type="sldImg"/>
          </p:nvPr>
        </p:nvSpPr>
        <p:spPr bwMode="auto">
          <a:xfrm>
            <a:off x="396875" y="692150"/>
            <a:ext cx="6161088" cy="3467100"/>
          </a:xfrm>
          <a:prstGeom prst="rect">
            <a:avLst/>
          </a:prstGeom>
          <a:solidFill>
            <a:srgbClr val="FFFFFF"/>
          </a:solidFill>
          <a:ln>
            <a:solidFill>
              <a:srgbClr val="000000"/>
            </a:solidFill>
            <a:miter lim="800000"/>
            <a:headEnd/>
            <a:tailEnd/>
          </a:ln>
        </p:spPr>
      </p:sp>
      <p:sp>
        <p:nvSpPr>
          <p:cNvPr id="34818" name="Text Box 2"/>
          <p:cNvSpPr txBox="1">
            <a:spLocks noGrp="1" noChangeArrowheads="1"/>
          </p:cNvSpPr>
          <p:nvPr>
            <p:ph type="body" idx="1"/>
          </p:nvPr>
        </p:nvSpPr>
        <p:spPr bwMode="auto">
          <a:xfrm>
            <a:off x="696052" y="4389277"/>
            <a:ext cx="5564155" cy="4160258"/>
          </a:xfrm>
          <a:prstGeom prst="rect">
            <a:avLst/>
          </a:prstGeom>
          <a:noFill/>
          <a:ln cap="flat">
            <a:round/>
            <a:headEnd/>
            <a:tailEnd/>
          </a:ln>
        </p:spPr>
        <p:txBody>
          <a:bodyPr lIns="0" tIns="0" rIns="0" bIns="0"/>
          <a:lstStyle/>
          <a:p>
            <a:pPr>
              <a:spcBef>
                <a:spcPts val="409"/>
              </a:spcBef>
              <a:tabLst>
                <a:tab pos="0" algn="l"/>
                <a:tab pos="415275" algn="l"/>
                <a:tab pos="830550" algn="l"/>
                <a:tab pos="1245824" algn="l"/>
                <a:tab pos="1661099" algn="l"/>
                <a:tab pos="2076374" algn="l"/>
                <a:tab pos="2491649" algn="l"/>
                <a:tab pos="2906923" algn="l"/>
                <a:tab pos="3322198" algn="l"/>
                <a:tab pos="3737473" algn="l"/>
                <a:tab pos="4152748" algn="l"/>
                <a:tab pos="4568022" algn="l"/>
                <a:tab pos="4983297" algn="l"/>
                <a:tab pos="5398572" algn="l"/>
                <a:tab pos="5813847" algn="l"/>
                <a:tab pos="6229121" algn="l"/>
                <a:tab pos="6644396" algn="l"/>
                <a:tab pos="7059671" algn="l"/>
                <a:tab pos="7474946" algn="l"/>
                <a:tab pos="7890220" algn="l"/>
                <a:tab pos="8305495" algn="l"/>
              </a:tabLst>
            </a:pPr>
            <a:r>
              <a:rPr lang="en-US" dirty="0">
                <a:ea typeface="AR PL UMing HK" charset="0"/>
                <a:cs typeface="AR PL UMing HK" charset="0"/>
              </a:rPr>
              <a:t>Flowchart comparing OSSEs to operation data assimilation. The two main differences are the replacement of the actual atmosphere with the Nature Run, and the use of the NR to verify forecasts (and analyses) in the OSSE instead of self-analysis verification.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9"/>
          <p:cNvSpPr>
            <a:spLocks noGrp="1" noChangeArrowheads="1"/>
          </p:cNvSpPr>
          <p:nvPr>
            <p:ph type="sldNum"/>
          </p:nvPr>
        </p:nvSpPr>
        <p:spPr>
          <a:ln/>
        </p:spPr>
        <p:txBody>
          <a:bodyPr/>
          <a:lstStyle/>
          <a:p>
            <a:fld id="{D94F74A8-7E79-4F55-81ED-FA37ED239205}" type="slidenum">
              <a:rPr lang="en-US"/>
              <a:pPr/>
              <a:t>4</a:t>
            </a:fld>
            <a:endParaRPr lang="en-US"/>
          </a:p>
        </p:txBody>
      </p:sp>
      <p:sp>
        <p:nvSpPr>
          <p:cNvPr id="35841" name="Rectangle 1"/>
          <p:cNvSpPr txBox="1">
            <a:spLocks noGrp="1" noRot="1" noChangeAspect="1" noChangeArrowheads="1"/>
          </p:cNvSpPr>
          <p:nvPr>
            <p:ph type="sldImg"/>
          </p:nvPr>
        </p:nvSpPr>
        <p:spPr bwMode="auto">
          <a:xfrm>
            <a:off x="398463" y="701675"/>
            <a:ext cx="6157912" cy="3465513"/>
          </a:xfrm>
          <a:prstGeom prst="rect">
            <a:avLst/>
          </a:prstGeom>
          <a:solidFill>
            <a:srgbClr val="FFFFFF"/>
          </a:solidFill>
          <a:ln>
            <a:solidFill>
              <a:srgbClr val="000000"/>
            </a:solidFill>
            <a:miter lim="800000"/>
            <a:headEnd/>
            <a:tailEnd/>
          </a:ln>
        </p:spPr>
      </p:sp>
      <p:sp>
        <p:nvSpPr>
          <p:cNvPr id="35842" name="Text Box 2"/>
          <p:cNvSpPr txBox="1">
            <a:spLocks noGrp="1" noChangeArrowheads="1"/>
          </p:cNvSpPr>
          <p:nvPr>
            <p:ph type="body" idx="1"/>
          </p:nvPr>
        </p:nvSpPr>
        <p:spPr bwMode="auto">
          <a:xfrm>
            <a:off x="696052" y="4389277"/>
            <a:ext cx="5564155" cy="4158799"/>
          </a:xfrm>
          <a:prstGeom prst="rect">
            <a:avLst/>
          </a:prstGeom>
          <a:noFill/>
          <a:ln cap="flat">
            <a:round/>
            <a:headEnd/>
            <a:tailEnd/>
          </a:ln>
        </p:spPr>
        <p:txBody>
          <a:bodyPr lIns="0" tIns="0" rIns="0" bIns="0"/>
          <a:lstStyle/>
          <a:p>
            <a:pPr>
              <a:spcBef>
                <a:spcPts val="409"/>
              </a:spcBef>
              <a:tabLst>
                <a:tab pos="0" algn="l"/>
                <a:tab pos="415275" algn="l"/>
                <a:tab pos="830550" algn="l"/>
                <a:tab pos="1245824" algn="l"/>
                <a:tab pos="1661099" algn="l"/>
                <a:tab pos="2076374" algn="l"/>
                <a:tab pos="2491649" algn="l"/>
                <a:tab pos="2906923" algn="l"/>
                <a:tab pos="3322198" algn="l"/>
                <a:tab pos="3737473" algn="l"/>
                <a:tab pos="4152748" algn="l"/>
                <a:tab pos="4568022" algn="l"/>
                <a:tab pos="4983297" algn="l"/>
                <a:tab pos="5398572" algn="l"/>
                <a:tab pos="5813847" algn="l"/>
                <a:tab pos="6229121" algn="l"/>
                <a:tab pos="6644396" algn="l"/>
                <a:tab pos="7059671" algn="l"/>
                <a:tab pos="7474946" algn="l"/>
                <a:tab pos="7890220" algn="l"/>
                <a:tab pos="8305495" algn="l"/>
              </a:tabLst>
            </a:pPr>
            <a:r>
              <a:rPr lang="en-US" dirty="0">
                <a:ea typeface="AR PL UMing HK" charset="0"/>
                <a:cs typeface="AR PL UMing HK" charset="0"/>
              </a:rPr>
              <a:t>The “classic OSSE” is the first item – testing new observing system designs in a controlled framework when actual observations are not available. </a:t>
            </a:r>
          </a:p>
          <a:p>
            <a:pPr>
              <a:spcBef>
                <a:spcPts val="409"/>
              </a:spcBef>
              <a:tabLst>
                <a:tab pos="0" algn="l"/>
                <a:tab pos="415275" algn="l"/>
                <a:tab pos="830550" algn="l"/>
                <a:tab pos="1245824" algn="l"/>
                <a:tab pos="1661099" algn="l"/>
                <a:tab pos="2076374" algn="l"/>
                <a:tab pos="2491649" algn="l"/>
                <a:tab pos="2906923" algn="l"/>
                <a:tab pos="3322198" algn="l"/>
                <a:tab pos="3737473" algn="l"/>
                <a:tab pos="4152748" algn="l"/>
                <a:tab pos="4568022" algn="l"/>
                <a:tab pos="4983297" algn="l"/>
                <a:tab pos="5398572" algn="l"/>
                <a:tab pos="5813847" algn="l"/>
                <a:tab pos="6229121" algn="l"/>
                <a:tab pos="6644396" algn="l"/>
                <a:tab pos="7059671" algn="l"/>
                <a:tab pos="7474946" algn="l"/>
                <a:tab pos="7890220" algn="l"/>
                <a:tab pos="8305495" algn="l"/>
              </a:tabLst>
            </a:pPr>
            <a:endParaRPr lang="en-US" dirty="0">
              <a:ea typeface="AR PL UMing HK" charset="0"/>
              <a:cs typeface="AR PL UMing HK" charset="0"/>
            </a:endParaRPr>
          </a:p>
          <a:p>
            <a:pPr>
              <a:spcBef>
                <a:spcPts val="409"/>
              </a:spcBef>
              <a:tabLst>
                <a:tab pos="0" algn="l"/>
                <a:tab pos="415275" algn="l"/>
                <a:tab pos="830550" algn="l"/>
                <a:tab pos="1245824" algn="l"/>
                <a:tab pos="1661099" algn="l"/>
                <a:tab pos="2076374" algn="l"/>
                <a:tab pos="2491649" algn="l"/>
                <a:tab pos="2906923" algn="l"/>
                <a:tab pos="3322198" algn="l"/>
                <a:tab pos="3737473" algn="l"/>
                <a:tab pos="4152748" algn="l"/>
                <a:tab pos="4568022" algn="l"/>
                <a:tab pos="4983297" algn="l"/>
                <a:tab pos="5398572" algn="l"/>
                <a:tab pos="5813847" algn="l"/>
                <a:tab pos="6229121" algn="l"/>
                <a:tab pos="6644396" algn="l"/>
                <a:tab pos="7059671" algn="l"/>
                <a:tab pos="7474946" algn="l"/>
                <a:tab pos="7890220" algn="l"/>
                <a:tab pos="8305495" algn="l"/>
              </a:tabLst>
            </a:pPr>
            <a:r>
              <a:rPr lang="en-US" dirty="0">
                <a:ea typeface="AR PL UMing HK" charset="0"/>
                <a:cs typeface="AR PL UMing HK" charset="0"/>
              </a:rPr>
              <a:t>A potentially valuable use is to compare design possibilities for a new instrument – for example, decisions about scan characteristics, orbits, channels, for a new satellite. This can be used to determine if a less expensive alternative design will still yield useful results in comparison to the full design.</a:t>
            </a:r>
          </a:p>
          <a:p>
            <a:pPr>
              <a:spcBef>
                <a:spcPts val="409"/>
              </a:spcBef>
              <a:tabLst>
                <a:tab pos="0" algn="l"/>
                <a:tab pos="415275" algn="l"/>
                <a:tab pos="830550" algn="l"/>
                <a:tab pos="1245824" algn="l"/>
                <a:tab pos="1661099" algn="l"/>
                <a:tab pos="2076374" algn="l"/>
                <a:tab pos="2491649" algn="l"/>
                <a:tab pos="2906923" algn="l"/>
                <a:tab pos="3322198" algn="l"/>
                <a:tab pos="3737473" algn="l"/>
                <a:tab pos="4152748" algn="l"/>
                <a:tab pos="4568022" algn="l"/>
                <a:tab pos="4983297" algn="l"/>
                <a:tab pos="5398572" algn="l"/>
                <a:tab pos="5813847" algn="l"/>
                <a:tab pos="6229121" algn="l"/>
                <a:tab pos="6644396" algn="l"/>
                <a:tab pos="7059671" algn="l"/>
                <a:tab pos="7474946" algn="l"/>
                <a:tab pos="7890220" algn="l"/>
                <a:tab pos="8305495" algn="l"/>
              </a:tabLst>
            </a:pPr>
            <a:endParaRPr lang="en-US" dirty="0">
              <a:ea typeface="AR PL UMing HK" charset="0"/>
              <a:cs typeface="AR PL UMing HK" charset="0"/>
            </a:endParaRPr>
          </a:p>
          <a:p>
            <a:pPr>
              <a:spcBef>
                <a:spcPts val="409"/>
              </a:spcBef>
              <a:tabLst>
                <a:tab pos="0" algn="l"/>
                <a:tab pos="415275" algn="l"/>
                <a:tab pos="830550" algn="l"/>
                <a:tab pos="1245824" algn="l"/>
                <a:tab pos="1661099" algn="l"/>
                <a:tab pos="2076374" algn="l"/>
                <a:tab pos="2491649" algn="l"/>
                <a:tab pos="2906923" algn="l"/>
                <a:tab pos="3322198" algn="l"/>
                <a:tab pos="3737473" algn="l"/>
                <a:tab pos="4152748" algn="l"/>
                <a:tab pos="4568022" algn="l"/>
                <a:tab pos="4983297" algn="l"/>
                <a:tab pos="5398572" algn="l"/>
                <a:tab pos="5813847" algn="l"/>
                <a:tab pos="6229121" algn="l"/>
                <a:tab pos="6644396" algn="l"/>
                <a:tab pos="7059671" algn="l"/>
                <a:tab pos="7474946" algn="l"/>
                <a:tab pos="7890220" algn="l"/>
                <a:tab pos="8305495" algn="l"/>
              </a:tabLst>
            </a:pPr>
            <a:r>
              <a:rPr lang="en-US" dirty="0">
                <a:ea typeface="AR PL UMing HK" charset="0"/>
                <a:cs typeface="AR PL UMing HK" charset="0"/>
              </a:rPr>
              <a:t>The third point is valuable in the context of design and understanding of data assimilation systems. In the OSSE, the availability of the truth for verification allows the direct calculation of analysis errors, as well as </a:t>
            </a:r>
            <a:r>
              <a:rPr lang="en-US" dirty="0" err="1">
                <a:ea typeface="AR PL UMing HK" charset="0"/>
                <a:cs typeface="AR PL UMing HK" charset="0"/>
              </a:rPr>
              <a:t>adjoint</a:t>
            </a:r>
            <a:r>
              <a:rPr lang="en-US" dirty="0">
                <a:ea typeface="AR PL UMing HK" charset="0"/>
                <a:cs typeface="AR PL UMing HK" charset="0"/>
              </a:rPr>
              <a:t> and other observation impact metrics, to determine exactly how the ingestion of different observations affects the skill of the analysis. These calculations are not possible in the real world environment.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9"/>
          <p:cNvSpPr>
            <a:spLocks noGrp="1" noChangeArrowheads="1"/>
          </p:cNvSpPr>
          <p:nvPr>
            <p:ph type="sldNum"/>
          </p:nvPr>
        </p:nvSpPr>
        <p:spPr>
          <a:ln/>
        </p:spPr>
        <p:txBody>
          <a:bodyPr/>
          <a:lstStyle/>
          <a:p>
            <a:fld id="{2FEA9239-F31A-4040-B48E-42DF71414071}" type="slidenum">
              <a:rPr lang="en-US"/>
              <a:pPr/>
              <a:t>5</a:t>
            </a:fld>
            <a:endParaRPr lang="en-US"/>
          </a:p>
        </p:txBody>
      </p:sp>
      <p:sp>
        <p:nvSpPr>
          <p:cNvPr id="36865" name="Rectangle 1"/>
          <p:cNvSpPr txBox="1">
            <a:spLocks noGrp="1" noRot="1" noChangeAspect="1" noChangeArrowheads="1"/>
          </p:cNvSpPr>
          <p:nvPr>
            <p:ph type="sldImg"/>
          </p:nvPr>
        </p:nvSpPr>
        <p:spPr bwMode="auto">
          <a:xfrm>
            <a:off x="398463" y="701675"/>
            <a:ext cx="6157912" cy="3465513"/>
          </a:xfrm>
          <a:prstGeom prst="rect">
            <a:avLst/>
          </a:prstGeom>
          <a:solidFill>
            <a:srgbClr val="FFFFFF"/>
          </a:solidFill>
          <a:ln>
            <a:solidFill>
              <a:srgbClr val="000000"/>
            </a:solidFill>
            <a:miter lim="800000"/>
            <a:headEnd/>
            <a:tailEnd/>
          </a:ln>
        </p:spPr>
      </p:sp>
      <p:sp>
        <p:nvSpPr>
          <p:cNvPr id="36866" name="Text Box 2"/>
          <p:cNvSpPr txBox="1">
            <a:spLocks noGrp="1" noChangeArrowheads="1"/>
          </p:cNvSpPr>
          <p:nvPr>
            <p:ph type="body" idx="1"/>
          </p:nvPr>
        </p:nvSpPr>
        <p:spPr bwMode="auto">
          <a:xfrm>
            <a:off x="696052" y="4389277"/>
            <a:ext cx="5564155" cy="4158799"/>
          </a:xfrm>
          <a:prstGeom prst="rect">
            <a:avLst/>
          </a:prstGeom>
          <a:noFill/>
          <a:ln cap="flat">
            <a:round/>
            <a:headEnd/>
            <a:tailEnd/>
          </a:ln>
        </p:spPr>
        <p:txBody>
          <a:bodyPr lIns="0" tIns="0" rIns="0" bIns="0"/>
          <a:lstStyle/>
          <a:p>
            <a:pPr>
              <a:spcBef>
                <a:spcPts val="409"/>
              </a:spcBef>
              <a:tabLst>
                <a:tab pos="0" algn="l"/>
                <a:tab pos="415275" algn="l"/>
                <a:tab pos="830550" algn="l"/>
                <a:tab pos="1245824" algn="l"/>
                <a:tab pos="1661099" algn="l"/>
                <a:tab pos="2076374" algn="l"/>
                <a:tab pos="2491649" algn="l"/>
                <a:tab pos="2906923" algn="l"/>
                <a:tab pos="3322198" algn="l"/>
                <a:tab pos="3737473" algn="l"/>
                <a:tab pos="4152748" algn="l"/>
                <a:tab pos="4568022" algn="l"/>
                <a:tab pos="4983297" algn="l"/>
                <a:tab pos="5398572" algn="l"/>
                <a:tab pos="5813847" algn="l"/>
                <a:tab pos="6229121" algn="l"/>
                <a:tab pos="6644396" algn="l"/>
                <a:tab pos="7059671" algn="l"/>
                <a:tab pos="7474946" algn="l"/>
                <a:tab pos="7890220" algn="l"/>
                <a:tab pos="8305495" algn="l"/>
              </a:tabLst>
            </a:pPr>
            <a:r>
              <a:rPr lang="en-US" dirty="0">
                <a:ea typeface="AR PL UMing HK" charset="0"/>
                <a:cs typeface="AR PL UMing HK" charset="0"/>
              </a:rPr>
              <a:t>1. If you are interested in something that your available models (BOTH NR and forecast model) produce either poorly or not at all (due to resolution, improper physics, etc), you may be wasting your time with an OSSE. In some cases, you might be able to find an alternative field that the model does reproduce well, and which has a link to the actual phenomenon of interest.</a:t>
            </a:r>
          </a:p>
          <a:p>
            <a:pPr>
              <a:spcBef>
                <a:spcPts val="409"/>
              </a:spcBef>
              <a:tabLst>
                <a:tab pos="0" algn="l"/>
                <a:tab pos="415275" algn="l"/>
                <a:tab pos="830550" algn="l"/>
                <a:tab pos="1245824" algn="l"/>
                <a:tab pos="1661099" algn="l"/>
                <a:tab pos="2076374" algn="l"/>
                <a:tab pos="2491649" algn="l"/>
                <a:tab pos="2906923" algn="l"/>
                <a:tab pos="3322198" algn="l"/>
                <a:tab pos="3737473" algn="l"/>
                <a:tab pos="4152748" algn="l"/>
                <a:tab pos="4568022" algn="l"/>
                <a:tab pos="4983297" algn="l"/>
                <a:tab pos="5398572" algn="l"/>
                <a:tab pos="5813847" algn="l"/>
                <a:tab pos="6229121" algn="l"/>
                <a:tab pos="6644396" algn="l"/>
                <a:tab pos="7059671" algn="l"/>
                <a:tab pos="7474946" algn="l"/>
                <a:tab pos="7890220" algn="l"/>
                <a:tab pos="8305495" algn="l"/>
              </a:tabLst>
            </a:pPr>
            <a:endParaRPr lang="en-US" dirty="0">
              <a:ea typeface="AR PL UMing HK" charset="0"/>
              <a:cs typeface="AR PL UMing HK" charset="0"/>
            </a:endParaRPr>
          </a:p>
          <a:p>
            <a:pPr>
              <a:spcBef>
                <a:spcPts val="409"/>
              </a:spcBef>
              <a:tabLst>
                <a:tab pos="0" algn="l"/>
                <a:tab pos="415275" algn="l"/>
                <a:tab pos="830550" algn="l"/>
                <a:tab pos="1245824" algn="l"/>
                <a:tab pos="1661099" algn="l"/>
                <a:tab pos="2076374" algn="l"/>
                <a:tab pos="2491649" algn="l"/>
                <a:tab pos="2906923" algn="l"/>
                <a:tab pos="3322198" algn="l"/>
                <a:tab pos="3737473" algn="l"/>
                <a:tab pos="4152748" algn="l"/>
                <a:tab pos="4568022" algn="l"/>
                <a:tab pos="4983297" algn="l"/>
                <a:tab pos="5398572" algn="l"/>
                <a:tab pos="5813847" algn="l"/>
                <a:tab pos="6229121" algn="l"/>
                <a:tab pos="6644396" algn="l"/>
                <a:tab pos="7059671" algn="l"/>
                <a:tab pos="7474946" algn="l"/>
                <a:tab pos="7890220" algn="l"/>
                <a:tab pos="8305495" algn="l"/>
              </a:tabLst>
            </a:pPr>
            <a:r>
              <a:rPr lang="en-US" dirty="0">
                <a:ea typeface="AR PL UMing HK" charset="0"/>
                <a:cs typeface="AR PL UMing HK" charset="0"/>
              </a:rPr>
              <a:t>2. If your NR does not produce the output needed to simulate  your observations, or if you just don't know how to simulate the observations well enough, do not do an OSSE.</a:t>
            </a:r>
          </a:p>
          <a:p>
            <a:pPr>
              <a:spcBef>
                <a:spcPts val="409"/>
              </a:spcBef>
              <a:tabLst>
                <a:tab pos="0" algn="l"/>
                <a:tab pos="415275" algn="l"/>
                <a:tab pos="830550" algn="l"/>
                <a:tab pos="1245824" algn="l"/>
                <a:tab pos="1661099" algn="l"/>
                <a:tab pos="2076374" algn="l"/>
                <a:tab pos="2491649" algn="l"/>
                <a:tab pos="2906923" algn="l"/>
                <a:tab pos="3322198" algn="l"/>
                <a:tab pos="3737473" algn="l"/>
                <a:tab pos="4152748" algn="l"/>
                <a:tab pos="4568022" algn="l"/>
                <a:tab pos="4983297" algn="l"/>
                <a:tab pos="5398572" algn="l"/>
                <a:tab pos="5813847" algn="l"/>
                <a:tab pos="6229121" algn="l"/>
                <a:tab pos="6644396" algn="l"/>
                <a:tab pos="7059671" algn="l"/>
                <a:tab pos="7474946" algn="l"/>
                <a:tab pos="7890220" algn="l"/>
                <a:tab pos="8305495" algn="l"/>
              </a:tabLst>
            </a:pPr>
            <a:endParaRPr lang="en-US" dirty="0">
              <a:ea typeface="AR PL UMing HK" charset="0"/>
              <a:cs typeface="AR PL UMing HK" charset="0"/>
            </a:endParaRPr>
          </a:p>
          <a:p>
            <a:pPr>
              <a:spcBef>
                <a:spcPts val="409"/>
              </a:spcBef>
              <a:tabLst>
                <a:tab pos="0" algn="l"/>
                <a:tab pos="415275" algn="l"/>
                <a:tab pos="830550" algn="l"/>
                <a:tab pos="1245824" algn="l"/>
                <a:tab pos="1661099" algn="l"/>
                <a:tab pos="2076374" algn="l"/>
                <a:tab pos="2491649" algn="l"/>
                <a:tab pos="2906923" algn="l"/>
                <a:tab pos="3322198" algn="l"/>
                <a:tab pos="3737473" algn="l"/>
                <a:tab pos="4152748" algn="l"/>
                <a:tab pos="4568022" algn="l"/>
                <a:tab pos="4983297" algn="l"/>
                <a:tab pos="5398572" algn="l"/>
                <a:tab pos="5813847" algn="l"/>
                <a:tab pos="6229121" algn="l"/>
                <a:tab pos="6644396" algn="l"/>
                <a:tab pos="7059671" algn="l"/>
                <a:tab pos="7474946" algn="l"/>
                <a:tab pos="7890220" algn="l"/>
                <a:tab pos="8305495" algn="l"/>
              </a:tabLst>
            </a:pPr>
            <a:r>
              <a:rPr lang="en-US" dirty="0">
                <a:ea typeface="AR PL UMing HK" charset="0"/>
                <a:cs typeface="AR PL UMing HK" charset="0"/>
              </a:rPr>
              <a:t>3. If your desired forecast model does not have suitable DAS to go along with it, or if your observations are not suitable for assimilation into NWP models, do not do an OSSE.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6BEC583-F4B1-834B-9486-C22126F4F188}" type="slidenum">
              <a:rPr lang="en-US" smtClean="0"/>
              <a:t>6</a:t>
            </a:fld>
            <a:endParaRPr lang="en-US"/>
          </a:p>
        </p:txBody>
      </p:sp>
    </p:spTree>
    <p:extLst>
      <p:ext uri="{BB962C8B-B14F-4D97-AF65-F5344CB8AC3E}">
        <p14:creationId xmlns:p14="http://schemas.microsoft.com/office/powerpoint/2010/main" val="207017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BEC583-F4B1-834B-9486-C22126F4F188}" type="slidenum">
              <a:rPr lang="en-US" smtClean="0"/>
              <a:t>7</a:t>
            </a:fld>
            <a:endParaRPr lang="en-US"/>
          </a:p>
        </p:txBody>
      </p:sp>
    </p:spTree>
    <p:extLst>
      <p:ext uri="{BB962C8B-B14F-4D97-AF65-F5344CB8AC3E}">
        <p14:creationId xmlns:p14="http://schemas.microsoft.com/office/powerpoint/2010/main" val="13262119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asic Titl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9786"/>
            <a:ext cx="10515600" cy="820208"/>
          </a:xfrm>
          <a:prstGeom prst="rect">
            <a:avLst/>
          </a:prstGeom>
        </p:spPr>
        <p:txBody>
          <a:bodyPr/>
          <a:lstStyle>
            <a:lvl1pPr>
              <a:defRPr sz="3200"/>
            </a:lvl1pPr>
          </a:lstStyle>
          <a:p>
            <a:r>
              <a:rPr lang="en-US" dirty="0"/>
              <a:t>Click to Edit Title</a:t>
            </a:r>
          </a:p>
        </p:txBody>
      </p:sp>
      <p:sp>
        <p:nvSpPr>
          <p:cNvPr id="3" name="Date Placeholder 2"/>
          <p:cNvSpPr>
            <a:spLocks noGrp="1"/>
          </p:cNvSpPr>
          <p:nvPr>
            <p:ph type="dt" sz="half" idx="10"/>
          </p:nvPr>
        </p:nvSpPr>
        <p:spPr/>
        <p:txBody>
          <a:bodyPr/>
          <a:lstStyle/>
          <a:p>
            <a:fld id="{B80A0F2B-E692-5549-89C0-DEF97C653501}" type="datetimeFigureOut">
              <a:rPr lang="en-US" smtClean="0"/>
              <a:t>10/29/21</a:t>
            </a:fld>
            <a:endParaRPr lang="en-US"/>
          </a:p>
        </p:txBody>
      </p:sp>
      <p:sp>
        <p:nvSpPr>
          <p:cNvPr id="5" name="Slide Number Placeholder 4"/>
          <p:cNvSpPr>
            <a:spLocks noGrp="1"/>
          </p:cNvSpPr>
          <p:nvPr>
            <p:ph type="sldNum" sz="quarter" idx="12"/>
          </p:nvPr>
        </p:nvSpPr>
        <p:spPr/>
        <p:txBody>
          <a:bodyPr/>
          <a:lstStyle/>
          <a:p>
            <a:fld id="{BDB8D1E3-1DAE-664E-B350-75CA63E753F0}" type="slidenum">
              <a:rPr lang="en-US" smtClean="0"/>
              <a:t>‹#›</a:t>
            </a:fld>
            <a:endParaRPr lang="en-US"/>
          </a:p>
        </p:txBody>
      </p:sp>
      <p:sp>
        <p:nvSpPr>
          <p:cNvPr id="7" name="Text Placeholder 6"/>
          <p:cNvSpPr>
            <a:spLocks noGrp="1"/>
          </p:cNvSpPr>
          <p:nvPr>
            <p:ph type="body" sz="quarter" idx="13" hasCustomPrompt="1"/>
          </p:nvPr>
        </p:nvSpPr>
        <p:spPr>
          <a:xfrm>
            <a:off x="838200" y="1403973"/>
            <a:ext cx="10515600" cy="4697412"/>
          </a:xfrm>
          <a:prstGeom prst="rect">
            <a:avLst/>
          </a:prstGeom>
        </p:spPr>
        <p:txBody>
          <a:bodyPr/>
          <a:lstStyle>
            <a:lvl1pPr marL="0" indent="0">
              <a:buNone/>
              <a:defRPr sz="2400"/>
            </a:lvl1pPr>
          </a:lstStyle>
          <a:p>
            <a:pPr lvl="0"/>
            <a:r>
              <a:rPr lang="en-US" dirty="0"/>
              <a:t>Click to edit text</a:t>
            </a:r>
          </a:p>
        </p:txBody>
      </p:sp>
    </p:spTree>
    <p:extLst>
      <p:ext uri="{BB962C8B-B14F-4D97-AF65-F5344CB8AC3E}">
        <p14:creationId xmlns:p14="http://schemas.microsoft.com/office/powerpoint/2010/main" val="705006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9786"/>
            <a:ext cx="10515600" cy="820208"/>
          </a:xfrm>
          <a:prstGeom prst="rect">
            <a:avLst/>
          </a:prstGeom>
        </p:spPr>
        <p:txBody>
          <a:bodyPr/>
          <a:lstStyle>
            <a:lvl1pPr>
              <a:defRPr sz="3200"/>
            </a:lvl1pPr>
          </a:lstStyle>
          <a:p>
            <a:r>
              <a:rPr lang="en-US" dirty="0"/>
              <a:t>Click to Edit Title</a:t>
            </a:r>
          </a:p>
        </p:txBody>
      </p:sp>
      <p:sp>
        <p:nvSpPr>
          <p:cNvPr id="3" name="Slide Number Placeholder 2"/>
          <p:cNvSpPr>
            <a:spLocks noGrp="1"/>
          </p:cNvSpPr>
          <p:nvPr>
            <p:ph type="sldNum" sz="quarter" idx="10"/>
          </p:nvPr>
        </p:nvSpPr>
        <p:spPr/>
        <p:txBody>
          <a:bodyPr/>
          <a:lstStyle/>
          <a:p>
            <a:fld id="{BDB8D1E3-1DAE-664E-B350-75CA63E753F0}" type="slidenum">
              <a:rPr lang="en-US" smtClean="0"/>
              <a:t>‹#›</a:t>
            </a:fld>
            <a:endParaRPr lang="en-US"/>
          </a:p>
        </p:txBody>
      </p:sp>
      <p:sp>
        <p:nvSpPr>
          <p:cNvPr id="4" name="Date Placeholder 3"/>
          <p:cNvSpPr>
            <a:spLocks noGrp="1"/>
          </p:cNvSpPr>
          <p:nvPr>
            <p:ph type="dt" sz="half" idx="11"/>
          </p:nvPr>
        </p:nvSpPr>
        <p:spPr/>
        <p:txBody>
          <a:bodyPr/>
          <a:lstStyle/>
          <a:p>
            <a:fld id="{B80A0F2B-E692-5549-89C0-DEF97C653501}" type="datetimeFigureOut">
              <a:rPr lang="en-US" smtClean="0"/>
              <a:pPr/>
              <a:t>10/29/21</a:t>
            </a:fld>
            <a:endParaRPr lang="en-US" dirty="0"/>
          </a:p>
        </p:txBody>
      </p:sp>
    </p:spTree>
    <p:extLst>
      <p:ext uri="{BB962C8B-B14F-4D97-AF65-F5344CB8AC3E}">
        <p14:creationId xmlns:p14="http://schemas.microsoft.com/office/powerpoint/2010/main" val="1275135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0A0F2B-E692-5549-89C0-DEF97C653501}" type="datetimeFigureOut">
              <a:rPr lang="en-US" smtClean="0"/>
              <a:t>10/29/21</a:t>
            </a:fld>
            <a:endParaRPr lang="en-US"/>
          </a:p>
        </p:txBody>
      </p:sp>
      <p:sp>
        <p:nvSpPr>
          <p:cNvPr id="4" name="Slide Number Placeholder 3"/>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381435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a:prstGeom prst="rect">
            <a:avLst/>
          </a:prstGeom>
        </p:spPr>
        <p:txBody>
          <a:bodyPr anchor="ctr" anchorCtr="0">
            <a:normAutofit/>
          </a:bodyPr>
          <a:lstStyle>
            <a:lvl1pPr algn="ctr">
              <a:defRPr sz="4800"/>
            </a:lvl1pPr>
          </a:lstStyle>
          <a:p>
            <a:r>
              <a:rPr lang="en-US" dirty="0"/>
              <a:t>Click to Edit Title</a:t>
            </a:r>
          </a:p>
        </p:txBody>
      </p:sp>
      <p:sp>
        <p:nvSpPr>
          <p:cNvPr id="3" name="Subtitle 2"/>
          <p:cNvSpPr>
            <a:spLocks noGrp="1"/>
          </p:cNvSpPr>
          <p:nvPr>
            <p:ph type="subTitle" idx="1" hasCustomPrompt="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a:t>
            </a:r>
          </a:p>
        </p:txBody>
      </p:sp>
      <p:sp>
        <p:nvSpPr>
          <p:cNvPr id="4" name="Date Placeholder 3"/>
          <p:cNvSpPr>
            <a:spLocks noGrp="1"/>
          </p:cNvSpPr>
          <p:nvPr>
            <p:ph type="dt" sz="half" idx="10"/>
          </p:nvPr>
        </p:nvSpPr>
        <p:spPr/>
        <p:txBody>
          <a:bodyPr/>
          <a:lstStyle/>
          <a:p>
            <a:fld id="{B80A0F2B-E692-5549-89C0-DEF97C653501}" type="datetimeFigureOut">
              <a:rPr lang="en-US" smtClean="0"/>
              <a:t>10/29/21</a:t>
            </a:fld>
            <a:endParaRPr lang="en-US"/>
          </a:p>
        </p:txBody>
      </p:sp>
      <p:sp>
        <p:nvSpPr>
          <p:cNvPr id="6" name="Slide Number Placeholder 5"/>
          <p:cNvSpPr>
            <a:spLocks noGrp="1"/>
          </p:cNvSpPr>
          <p:nvPr>
            <p:ph type="sldNum" sz="quarter" idx="12"/>
          </p:nvPr>
        </p:nvSpPr>
        <p:spPr/>
        <p:txBody>
          <a:bodyPr/>
          <a:lstStyle/>
          <a:p>
            <a:fld id="{BDB8D1E3-1DAE-664E-B350-75CA63E753F0}" type="slidenum">
              <a:rPr lang="en-US" smtClean="0"/>
              <a:t>‹#›</a:t>
            </a:fld>
            <a:endParaRPr lang="en-US" dirty="0"/>
          </a:p>
        </p:txBody>
      </p:sp>
    </p:spTree>
    <p:extLst>
      <p:ext uri="{BB962C8B-B14F-4D97-AF65-F5344CB8AC3E}">
        <p14:creationId xmlns:p14="http://schemas.microsoft.com/office/powerpoint/2010/main" val="1143118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Text and Graphic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9786"/>
            <a:ext cx="10515600" cy="820208"/>
          </a:xfrm>
          <a:prstGeom prst="rect">
            <a:avLst/>
          </a:prstGeom>
        </p:spPr>
        <p:txBody>
          <a:bodyPr/>
          <a:lstStyle/>
          <a:p>
            <a:r>
              <a:rPr lang="en-US" dirty="0"/>
              <a:t>Click to Edit Title</a:t>
            </a:r>
          </a:p>
        </p:txBody>
      </p:sp>
      <p:sp>
        <p:nvSpPr>
          <p:cNvPr id="3" name="Content Placeholder 2"/>
          <p:cNvSpPr>
            <a:spLocks noGrp="1"/>
          </p:cNvSpPr>
          <p:nvPr>
            <p:ph idx="1" hasCustomPrompt="1"/>
          </p:nvPr>
        </p:nvSpPr>
        <p:spPr>
          <a:xfrm>
            <a:off x="838200" y="1406555"/>
            <a:ext cx="10515600" cy="4602163"/>
          </a:xfrm>
          <a:prstGeom prst="rect">
            <a:avLst/>
          </a:prstGeom>
        </p:spPr>
        <p:txBody>
          <a:bodyPr/>
          <a:lstStyle>
            <a:lvl1pPr marL="0" indent="0">
              <a:buNone/>
              <a:defRPr/>
            </a:lvl1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80A0F2B-E692-5549-89C0-DEF97C653501}" type="datetimeFigureOut">
              <a:rPr lang="en-US" smtClean="0"/>
              <a:t>10/29/21</a:t>
            </a:fld>
            <a:endParaRPr lang="en-US"/>
          </a:p>
        </p:txBody>
      </p:sp>
      <p:sp>
        <p:nvSpPr>
          <p:cNvPr id="6" name="Slide Number Placeholder 5"/>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004461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Imag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23151" y="733777"/>
            <a:ext cx="3932237" cy="1133856"/>
          </a:xfrm>
          <a:prstGeom prst="rect">
            <a:avLst/>
          </a:prstGeom>
        </p:spPr>
        <p:txBody>
          <a:bodyPr anchor="t" anchorCtr="0">
            <a:normAutofit/>
          </a:bodyPr>
          <a:lstStyle>
            <a:lvl1pPr algn="l">
              <a:defRPr sz="2000"/>
            </a:lvl1pPr>
          </a:lstStyle>
          <a:p>
            <a:r>
              <a:rPr lang="en-US" dirty="0"/>
              <a:t>Click to Edit Title</a:t>
            </a:r>
          </a:p>
        </p:txBody>
      </p:sp>
      <p:sp>
        <p:nvSpPr>
          <p:cNvPr id="3" name="Picture Placeholder 2"/>
          <p:cNvSpPr>
            <a:spLocks noGrp="1"/>
          </p:cNvSpPr>
          <p:nvPr>
            <p:ph type="pic" idx="1" hasCustomPrompt="1"/>
          </p:nvPr>
        </p:nvSpPr>
        <p:spPr>
          <a:xfrm>
            <a:off x="675919" y="733778"/>
            <a:ext cx="6172200" cy="513521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Image</a:t>
            </a:r>
          </a:p>
        </p:txBody>
      </p:sp>
      <p:sp>
        <p:nvSpPr>
          <p:cNvPr id="4" name="Text Placeholder 3"/>
          <p:cNvSpPr>
            <a:spLocks noGrp="1"/>
          </p:cNvSpPr>
          <p:nvPr>
            <p:ph type="body" sz="half" idx="2" hasCustomPrompt="1"/>
          </p:nvPr>
        </p:nvSpPr>
        <p:spPr>
          <a:xfrm>
            <a:off x="7423151" y="1960474"/>
            <a:ext cx="3932237" cy="3908514"/>
          </a:xfrm>
          <a:prstGeom prst="rect">
            <a:avLst/>
          </a:prstGeo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sp>
        <p:nvSpPr>
          <p:cNvPr id="5" name="Date Placeholder 4"/>
          <p:cNvSpPr>
            <a:spLocks noGrp="1"/>
          </p:cNvSpPr>
          <p:nvPr>
            <p:ph type="dt" sz="half" idx="10"/>
          </p:nvPr>
        </p:nvSpPr>
        <p:spPr/>
        <p:txBody>
          <a:bodyPr/>
          <a:lstStyle/>
          <a:p>
            <a:fld id="{B80A0F2B-E692-5549-89C0-DEF97C653501}" type="datetimeFigureOut">
              <a:rPr lang="en-US" smtClean="0"/>
              <a:t>10/29/21</a:t>
            </a:fld>
            <a:endParaRPr lang="en-US"/>
          </a:p>
        </p:txBody>
      </p:sp>
      <p:sp>
        <p:nvSpPr>
          <p:cNvPr id="7" name="Slide Number Placeholder 6"/>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230740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9786"/>
            <a:ext cx="10515600" cy="820208"/>
          </a:xfrm>
          <a:prstGeom prst="rect">
            <a:avLst/>
          </a:prstGeom>
        </p:spPr>
        <p:txBody>
          <a:bodyPr/>
          <a:lstStyle/>
          <a:p>
            <a:r>
              <a:rPr lang="en-US" dirty="0"/>
              <a:t>Click to Edit Title</a:t>
            </a:r>
          </a:p>
        </p:txBody>
      </p:sp>
      <p:sp>
        <p:nvSpPr>
          <p:cNvPr id="3" name="Content Placeholder 2"/>
          <p:cNvSpPr>
            <a:spLocks noGrp="1"/>
          </p:cNvSpPr>
          <p:nvPr>
            <p:ph sz="half" idx="1" hasCustomPrompt="1"/>
          </p:nvPr>
        </p:nvSpPr>
        <p:spPr>
          <a:xfrm>
            <a:off x="838200" y="1825625"/>
            <a:ext cx="5181600" cy="4351338"/>
          </a:xfrm>
          <a:prstGeom prst="rect">
            <a:avLst/>
          </a:prstGeom>
        </p:spPr>
        <p:txBody>
          <a:bodyPr/>
          <a:lstStyle>
            <a:lvl1pPr marL="0" indent="0">
              <a:buNone/>
              <a:defRPr/>
            </a:lvl1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825625"/>
            <a:ext cx="5181600" cy="4351338"/>
          </a:xfrm>
          <a:prstGeom prst="rect">
            <a:avLst/>
          </a:prstGeom>
        </p:spPr>
        <p:txBody>
          <a:bodyPr/>
          <a:lstStyle>
            <a:lvl1pPr marL="0" indent="0">
              <a:buNone/>
              <a:defRPr/>
            </a:lvl1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B80A0F2B-E692-5549-89C0-DEF97C653501}" type="datetimeFigureOut">
              <a:rPr lang="en-US" smtClean="0"/>
              <a:t>10/29/21</a:t>
            </a:fld>
            <a:endParaRPr lang="en-US"/>
          </a:p>
        </p:txBody>
      </p:sp>
      <p:sp>
        <p:nvSpPr>
          <p:cNvPr id="7" name="Slide Number Placeholder 6"/>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458084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tiff"/><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6388947"/>
            <a:ext cx="12192000" cy="469076"/>
          </a:xfrm>
          <a:prstGeom prst="rect">
            <a:avLst/>
          </a:prstGeom>
          <a:solidFill>
            <a:schemeClr val="bg2">
              <a:lumMod val="50000"/>
            </a:schemeClr>
          </a:solidFill>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sz="2400"/>
          </a:p>
        </p:txBody>
      </p:sp>
      <p:sp>
        <p:nvSpPr>
          <p:cNvPr id="9" name="TextBox 8"/>
          <p:cNvSpPr txBox="1"/>
          <p:nvPr userDrawn="1"/>
        </p:nvSpPr>
        <p:spPr>
          <a:xfrm>
            <a:off x="1200614" y="6487763"/>
            <a:ext cx="2581079" cy="235449"/>
          </a:xfrm>
          <a:prstGeom prst="rect">
            <a:avLst/>
          </a:prstGeom>
          <a:noFill/>
        </p:spPr>
        <p:txBody>
          <a:bodyPr wrap="square" lIns="0" tIns="0" rIns="0" bIns="0" rtlCol="0">
            <a:spAutoFit/>
          </a:bodyPr>
          <a:lstStyle/>
          <a:p>
            <a:pPr algn="l">
              <a:lnSpc>
                <a:spcPct val="90000"/>
              </a:lnSpc>
            </a:pPr>
            <a:r>
              <a:rPr lang="en-US" sz="900" b="1" i="0" dirty="0">
                <a:solidFill>
                  <a:schemeClr val="tx1">
                    <a:lumMod val="95000"/>
                  </a:schemeClr>
                </a:solidFill>
                <a:ea typeface="Arial Regular" charset="0"/>
              </a:rPr>
              <a:t>Global Modeling</a:t>
            </a:r>
            <a:r>
              <a:rPr lang="en-US" sz="900" b="1" i="0" baseline="0" dirty="0">
                <a:solidFill>
                  <a:schemeClr val="tx1">
                    <a:lumMod val="95000"/>
                  </a:schemeClr>
                </a:solidFill>
                <a:ea typeface="Arial Regular" charset="0"/>
              </a:rPr>
              <a:t> </a:t>
            </a:r>
            <a:r>
              <a:rPr lang="en-US" sz="900" b="1" i="0" dirty="0">
                <a:solidFill>
                  <a:schemeClr val="tx1">
                    <a:lumMod val="95000"/>
                  </a:schemeClr>
                </a:solidFill>
                <a:ea typeface="Arial Regular" charset="0"/>
              </a:rPr>
              <a:t>and</a:t>
            </a:r>
            <a:r>
              <a:rPr lang="en-US" sz="900" b="1" i="0" baseline="0" dirty="0">
                <a:solidFill>
                  <a:schemeClr val="tx1">
                    <a:lumMod val="95000"/>
                  </a:schemeClr>
                </a:solidFill>
                <a:ea typeface="Arial Regular" charset="0"/>
              </a:rPr>
              <a:t> </a:t>
            </a:r>
            <a:r>
              <a:rPr lang="en-US" sz="900" b="1" i="0" dirty="0">
                <a:solidFill>
                  <a:schemeClr val="tx1">
                    <a:lumMod val="95000"/>
                  </a:schemeClr>
                </a:solidFill>
                <a:ea typeface="Arial Regular" charset="0"/>
              </a:rPr>
              <a:t>Assimilation Office</a:t>
            </a:r>
          </a:p>
          <a:p>
            <a:pPr marL="0" marR="0" indent="0" algn="l" defTabSz="914400" rtl="0" eaLnBrk="1" fontAlgn="auto" latinLnBrk="0" hangingPunct="1">
              <a:lnSpc>
                <a:spcPct val="90000"/>
              </a:lnSpc>
              <a:spcBef>
                <a:spcPts val="0"/>
              </a:spcBef>
              <a:spcAft>
                <a:spcPts val="0"/>
              </a:spcAft>
              <a:buClrTx/>
              <a:buSzTx/>
              <a:buFontTx/>
              <a:buNone/>
              <a:tabLst/>
              <a:defRPr/>
            </a:pPr>
            <a:r>
              <a:rPr lang="en-US" sz="800" b="0" i="0" dirty="0">
                <a:solidFill>
                  <a:schemeClr val="tx1">
                    <a:lumMod val="95000"/>
                  </a:schemeClr>
                </a:solidFill>
                <a:ea typeface="Arial Regular" charset="0"/>
              </a:rPr>
              <a:t>gmao.gsfc.nasa.gov</a:t>
            </a:r>
          </a:p>
        </p:txBody>
      </p:sp>
      <p:sp>
        <p:nvSpPr>
          <p:cNvPr id="6" name="Slide Number Placeholder 5"/>
          <p:cNvSpPr>
            <a:spLocks noGrp="1"/>
          </p:cNvSpPr>
          <p:nvPr>
            <p:ph type="sldNum" sz="quarter" idx="4"/>
          </p:nvPr>
        </p:nvSpPr>
        <p:spPr>
          <a:xfrm>
            <a:off x="11550700" y="6440922"/>
            <a:ext cx="531233"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DB8D1E3-1DAE-664E-B350-75CA63E753F0}" type="slidenum">
              <a:rPr lang="en-US" smtClean="0"/>
              <a:pPr/>
              <a:t>‹#›</a:t>
            </a:fld>
            <a:endParaRPr lang="en-US" dirty="0"/>
          </a:p>
        </p:txBody>
      </p:sp>
      <p:sp>
        <p:nvSpPr>
          <p:cNvPr id="4" name="Date Placeholder 3"/>
          <p:cNvSpPr>
            <a:spLocks noGrp="1"/>
          </p:cNvSpPr>
          <p:nvPr>
            <p:ph type="dt" sz="half" idx="2"/>
          </p:nvPr>
        </p:nvSpPr>
        <p:spPr>
          <a:xfrm>
            <a:off x="10014695" y="6449580"/>
            <a:ext cx="148284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80A0F2B-E692-5549-89C0-DEF97C653501}" type="datetimeFigureOut">
              <a:rPr lang="en-US" smtClean="0"/>
              <a:pPr/>
              <a:t>10/29/21</a:t>
            </a:fld>
            <a:endParaRPr lang="en-US" dirty="0"/>
          </a:p>
        </p:txBody>
      </p:sp>
      <p:sp>
        <p:nvSpPr>
          <p:cNvPr id="11" name="Rectangle 10"/>
          <p:cNvSpPr>
            <a:spLocks noChangeArrowheads="1"/>
          </p:cNvSpPr>
          <p:nvPr userDrawn="1"/>
        </p:nvSpPr>
        <p:spPr bwMode="auto">
          <a:xfrm>
            <a:off x="143107" y="127916"/>
            <a:ext cx="3571124" cy="308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35844" tIns="67921" rIns="135844" bIns="67921"/>
          <a:lstStyle>
            <a:lvl1pPr defTabSz="1019175">
              <a:defRPr sz="4000">
                <a:solidFill>
                  <a:srgbClr val="939BA8"/>
                </a:solidFill>
                <a:latin typeface="Arial" charset="0"/>
              </a:defRPr>
            </a:lvl1pPr>
            <a:lvl2pPr defTabSz="1019175">
              <a:defRPr sz="4000">
                <a:solidFill>
                  <a:srgbClr val="939BA8"/>
                </a:solidFill>
                <a:latin typeface="Arial" charset="0"/>
              </a:defRPr>
            </a:lvl2pPr>
            <a:lvl3pPr defTabSz="1019175">
              <a:defRPr sz="4000">
                <a:solidFill>
                  <a:srgbClr val="939BA8"/>
                </a:solidFill>
                <a:latin typeface="Arial" charset="0"/>
              </a:defRPr>
            </a:lvl3pPr>
            <a:lvl4pPr defTabSz="1019175">
              <a:defRPr sz="4000">
                <a:solidFill>
                  <a:srgbClr val="939BA8"/>
                </a:solidFill>
                <a:latin typeface="Arial" charset="0"/>
              </a:defRPr>
            </a:lvl4pPr>
            <a:lvl5pPr defTabSz="1019175">
              <a:defRPr sz="4000">
                <a:solidFill>
                  <a:srgbClr val="939BA8"/>
                </a:solidFill>
                <a:latin typeface="Arial" charset="0"/>
              </a:defRPr>
            </a:lvl5pPr>
            <a:lvl6pPr marL="457200" defTabSz="1019175" fontAlgn="base">
              <a:spcBef>
                <a:spcPct val="0"/>
              </a:spcBef>
              <a:spcAft>
                <a:spcPct val="0"/>
              </a:spcAft>
              <a:defRPr sz="4000">
                <a:solidFill>
                  <a:srgbClr val="939BA8"/>
                </a:solidFill>
                <a:latin typeface="Arial" charset="0"/>
              </a:defRPr>
            </a:lvl6pPr>
            <a:lvl7pPr marL="914400" defTabSz="1019175" fontAlgn="base">
              <a:spcBef>
                <a:spcPct val="0"/>
              </a:spcBef>
              <a:spcAft>
                <a:spcPct val="0"/>
              </a:spcAft>
              <a:defRPr sz="4000">
                <a:solidFill>
                  <a:srgbClr val="939BA8"/>
                </a:solidFill>
                <a:latin typeface="Arial" charset="0"/>
              </a:defRPr>
            </a:lvl7pPr>
            <a:lvl8pPr marL="1371600" defTabSz="1019175" fontAlgn="base">
              <a:spcBef>
                <a:spcPct val="0"/>
              </a:spcBef>
              <a:spcAft>
                <a:spcPct val="0"/>
              </a:spcAft>
              <a:defRPr sz="4000">
                <a:solidFill>
                  <a:srgbClr val="939BA8"/>
                </a:solidFill>
                <a:latin typeface="Arial" charset="0"/>
              </a:defRPr>
            </a:lvl8pPr>
            <a:lvl9pPr marL="1828800" defTabSz="1019175" fontAlgn="base">
              <a:spcBef>
                <a:spcPct val="0"/>
              </a:spcBef>
              <a:spcAft>
                <a:spcPct val="0"/>
              </a:spcAft>
              <a:defRPr sz="4000">
                <a:solidFill>
                  <a:srgbClr val="939BA8"/>
                </a:solidFill>
                <a:latin typeface="Arial" charset="0"/>
              </a:defRPr>
            </a:lvl9pPr>
          </a:lstStyle>
          <a:p>
            <a:pPr eaLnBrk="1" hangingPunct="1"/>
            <a:r>
              <a:rPr lang="en-US" altLang="en-US" sz="933" b="0" i="0" dirty="0">
                <a:solidFill>
                  <a:schemeClr val="bg2">
                    <a:lumMod val="50000"/>
                  </a:schemeClr>
                </a:solidFill>
                <a:ea typeface="Arial Regular" charset="0"/>
              </a:rPr>
              <a:t>National Aeronautics and Space Administration</a:t>
            </a:r>
          </a:p>
        </p:txBody>
      </p:sp>
      <p:pic>
        <p:nvPicPr>
          <p:cNvPr id="12" name="Picture 25" descr="NASA insigniaCMYK"/>
          <p:cNvPicPr preferRelativeResize="0">
            <a:picLocks noChangeAspect="1" noChangeArrowheads="1"/>
          </p:cNvPicPr>
          <p:nvPr userDrawn="1"/>
        </p:nvPicPr>
        <p:blipFill>
          <a:blip r:embed="rId9">
            <a:extLst>
              <a:ext uri="{28A0092B-C50C-407E-A947-70E740481C1C}">
                <a14:useLocalDpi xmlns:a14="http://schemas.microsoft.com/office/drawing/2010/main"/>
              </a:ext>
            </a:extLst>
          </a:blip>
          <a:srcRect/>
          <a:stretch>
            <a:fillRect/>
          </a:stretch>
        </p:blipFill>
        <p:spPr bwMode="auto">
          <a:xfrm>
            <a:off x="11458222" y="127916"/>
            <a:ext cx="575446" cy="48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userDrawn="1"/>
        </p:nvPicPr>
        <p:blipFill>
          <a:blip r:embed="rId10"/>
          <a:stretch>
            <a:fillRect/>
          </a:stretch>
        </p:blipFill>
        <p:spPr>
          <a:xfrm>
            <a:off x="143107" y="6487763"/>
            <a:ext cx="914400" cy="234696"/>
          </a:xfrm>
          <a:prstGeom prst="rect">
            <a:avLst/>
          </a:prstGeom>
        </p:spPr>
      </p:pic>
    </p:spTree>
    <p:extLst>
      <p:ext uri="{BB962C8B-B14F-4D97-AF65-F5344CB8AC3E}">
        <p14:creationId xmlns:p14="http://schemas.microsoft.com/office/powerpoint/2010/main" val="1915515587"/>
      </p:ext>
    </p:extLst>
  </p:cSld>
  <p:clrMap bg1="lt1" tx1="dk1" bg2="lt2" tx2="dk2" accent1="accent1" accent2="accent2" accent3="accent3" accent4="accent4" accent5="accent5" accent6="accent6" hlink="hlink" folHlink="folHlink"/>
  <p:sldLayoutIdLst>
    <p:sldLayoutId id="2147483654" r:id="rId1"/>
    <p:sldLayoutId id="2147483658" r:id="rId2"/>
    <p:sldLayoutId id="2147483655" r:id="rId3"/>
    <p:sldLayoutId id="2147483649" r:id="rId4"/>
    <p:sldLayoutId id="2147483650" r:id="rId5"/>
    <p:sldLayoutId id="2147483657" r:id="rId6"/>
    <p:sldLayoutId id="2147483652" r:id="rId7"/>
  </p:sldLayoutIdLst>
  <p:txStyles>
    <p:titleStyle>
      <a:lvl1pPr algn="ctr" defTabSz="914400" rtl="0" eaLnBrk="1" latinLnBrk="0" hangingPunct="1">
        <a:lnSpc>
          <a:spcPct val="90000"/>
        </a:lnSpc>
        <a:spcBef>
          <a:spcPct val="0"/>
        </a:spcBef>
        <a:buNone/>
        <a:defRPr sz="2800" b="1" kern="1200">
          <a:solidFill>
            <a:srgbClr val="0070C0"/>
          </a:solidFill>
          <a:latin typeface="+mj-lt"/>
          <a:ea typeface="+mj-ea"/>
          <a:cs typeface="+mj-cs"/>
        </a:defRPr>
      </a:lvl1pPr>
    </p:titleStyle>
    <p:bodyStyle>
      <a:lvl1pPr marL="0" indent="0" algn="ctr" defTabSz="914400" rtl="0" eaLnBrk="1" latinLnBrk="0" hangingPunct="1">
        <a:lnSpc>
          <a:spcPct val="90000"/>
        </a:lnSpc>
        <a:spcBef>
          <a:spcPts val="1000"/>
        </a:spcBef>
        <a:buFont typeface="Arial"/>
        <a:buNone/>
        <a:defRPr sz="2000" kern="1200">
          <a:solidFill>
            <a:schemeClr val="bg2">
              <a:lumMod val="10000"/>
            </a:schemeClr>
          </a:solidFill>
          <a:latin typeface="+mn-lt"/>
          <a:ea typeface="+mn-ea"/>
          <a:cs typeface="+mn-cs"/>
        </a:defRPr>
      </a:lvl1pPr>
      <a:lvl2pPr marL="274320" indent="-194310" algn="ctr" defTabSz="914400" rtl="0" eaLnBrk="1" latinLnBrk="0" hangingPunct="1">
        <a:lnSpc>
          <a:spcPct val="90000"/>
        </a:lnSpc>
        <a:spcBef>
          <a:spcPts val="500"/>
        </a:spcBef>
        <a:buFont typeface="Arial" charset="0"/>
        <a:buChar char="•"/>
        <a:defRPr sz="1800" kern="1200">
          <a:solidFill>
            <a:schemeClr val="bg2">
              <a:lumMod val="10000"/>
            </a:schemeClr>
          </a:solidFill>
          <a:latin typeface="+mn-lt"/>
          <a:ea typeface="+mn-ea"/>
          <a:cs typeface="+mn-cs"/>
        </a:defRPr>
      </a:lvl2pPr>
      <a:lvl3pPr marL="651510" indent="-194310" algn="ctr" defTabSz="914400" rtl="0" eaLnBrk="1" latinLnBrk="0" hangingPunct="1">
        <a:lnSpc>
          <a:spcPct val="90000"/>
        </a:lnSpc>
        <a:spcBef>
          <a:spcPts val="500"/>
        </a:spcBef>
        <a:buFont typeface="Arial" charset="0"/>
        <a:buChar char="•"/>
        <a:defRPr sz="1600" kern="1200">
          <a:solidFill>
            <a:schemeClr val="bg2">
              <a:lumMod val="10000"/>
            </a:schemeClr>
          </a:solidFill>
          <a:latin typeface="+mn-lt"/>
          <a:ea typeface="+mn-ea"/>
          <a:cs typeface="+mn-cs"/>
        </a:defRPr>
      </a:lvl3pPr>
      <a:lvl4pPr marL="1291590" indent="-194310" algn="ctr" defTabSz="914400" rtl="0" eaLnBrk="1" latinLnBrk="0" hangingPunct="1">
        <a:lnSpc>
          <a:spcPct val="90000"/>
        </a:lnSpc>
        <a:spcBef>
          <a:spcPts val="500"/>
        </a:spcBef>
        <a:buFont typeface="Arial" charset="0"/>
        <a:buChar char="•"/>
        <a:defRPr sz="1400" kern="1200">
          <a:solidFill>
            <a:schemeClr val="bg2">
              <a:lumMod val="10000"/>
            </a:schemeClr>
          </a:solidFill>
          <a:latin typeface="+mn-lt"/>
          <a:ea typeface="+mn-ea"/>
          <a:cs typeface="+mn-cs"/>
        </a:defRPr>
      </a:lvl4pPr>
      <a:lvl5pPr marL="1634490" indent="-171450" algn="ctr" defTabSz="914400" rtl="0" eaLnBrk="1" latinLnBrk="0" hangingPunct="1">
        <a:lnSpc>
          <a:spcPct val="90000"/>
        </a:lnSpc>
        <a:spcBef>
          <a:spcPts val="500"/>
        </a:spcBef>
        <a:buFont typeface="Arial" charset="0"/>
        <a:buChar char="•"/>
        <a:defRPr sz="1200" kern="1200">
          <a:solidFill>
            <a:schemeClr val="bg2">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5.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81994-39E2-D44E-8BE5-F60A9820C7A4}"/>
              </a:ext>
            </a:extLst>
          </p:cNvPr>
          <p:cNvSpPr>
            <a:spLocks noGrp="1"/>
          </p:cNvSpPr>
          <p:nvPr>
            <p:ph type="ctrTitle"/>
          </p:nvPr>
        </p:nvSpPr>
        <p:spPr/>
        <p:txBody>
          <a:bodyPr/>
          <a:lstStyle/>
          <a:p>
            <a:r>
              <a:rPr lang="en-US" dirty="0"/>
              <a:t>Introduction to OSSEs</a:t>
            </a:r>
          </a:p>
        </p:txBody>
      </p:sp>
      <p:sp>
        <p:nvSpPr>
          <p:cNvPr id="3" name="Subtitle 2">
            <a:extLst>
              <a:ext uri="{FF2B5EF4-FFF2-40B4-BE49-F238E27FC236}">
                <a16:creationId xmlns:a16="http://schemas.microsoft.com/office/drawing/2014/main" id="{4F54E026-A100-B849-8C12-B4A8DF671E83}"/>
              </a:ext>
            </a:extLst>
          </p:cNvPr>
          <p:cNvSpPr>
            <a:spLocks noGrp="1"/>
          </p:cNvSpPr>
          <p:nvPr>
            <p:ph type="subTitle" idx="1"/>
          </p:nvPr>
        </p:nvSpPr>
        <p:spPr/>
        <p:txBody>
          <a:bodyPr/>
          <a:lstStyle/>
          <a:p>
            <a:r>
              <a:rPr lang="en-US" dirty="0"/>
              <a:t>Nikki </a:t>
            </a:r>
            <a:r>
              <a:rPr lang="en-US" dirty="0" err="1"/>
              <a:t>Privé</a:t>
            </a:r>
            <a:endParaRPr lang="en-US" dirty="0"/>
          </a:p>
          <a:p>
            <a:r>
              <a:rPr lang="en-US" dirty="0"/>
              <a:t>22 November 2021</a:t>
            </a:r>
          </a:p>
        </p:txBody>
      </p:sp>
    </p:spTree>
    <p:extLst>
      <p:ext uri="{BB962C8B-B14F-4D97-AF65-F5344CB8AC3E}">
        <p14:creationId xmlns:p14="http://schemas.microsoft.com/office/powerpoint/2010/main" val="2522872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CustomShape 1"/>
          <p:cNvSpPr/>
          <p:nvPr/>
        </p:nvSpPr>
        <p:spPr>
          <a:xfrm>
            <a:off x="961791" y="143958"/>
            <a:ext cx="10266218" cy="1227048"/>
          </a:xfrm>
          <a:prstGeom prst="rect">
            <a:avLst/>
          </a:prstGeom>
          <a:noFill/>
          <a:ln>
            <a:noFill/>
          </a:ln>
        </p:spPr>
        <p:style>
          <a:lnRef idx="0">
            <a:scrgbClr r="0" g="0" b="0"/>
          </a:lnRef>
          <a:fillRef idx="0">
            <a:scrgbClr r="0" g="0" b="0"/>
          </a:fillRef>
          <a:effectRef idx="0">
            <a:scrgbClr r="0" g="0" b="0"/>
          </a:effectRef>
          <a:fontRef idx="minor"/>
        </p:style>
        <p:txBody>
          <a:bodyPr lIns="75115" tIns="37557" rIns="75115" bIns="37557" anchor="ctr"/>
          <a:lstStyle/>
          <a:p>
            <a:pPr algn="ctr">
              <a:lnSpc>
                <a:spcPct val="100000"/>
              </a:lnSpc>
            </a:pPr>
            <a:r>
              <a:rPr lang="en-US" sz="3200" b="1" dirty="0">
                <a:solidFill>
                  <a:srgbClr val="0070C0"/>
                </a:solidFill>
                <a:ea typeface="ＭＳ Ｐゴシック"/>
              </a:rPr>
              <a:t>What is an Observing System </a:t>
            </a:r>
          </a:p>
          <a:p>
            <a:pPr algn="ctr">
              <a:lnSpc>
                <a:spcPct val="100000"/>
              </a:lnSpc>
            </a:pPr>
            <a:r>
              <a:rPr lang="en-US" sz="3200" b="1" dirty="0">
                <a:solidFill>
                  <a:srgbClr val="0070C0"/>
                </a:solidFill>
                <a:ea typeface="ＭＳ Ｐゴシック"/>
              </a:rPr>
              <a:t>Simulation Experiment?</a:t>
            </a:r>
            <a:endParaRPr sz="3200" b="1" dirty="0">
              <a:solidFill>
                <a:srgbClr val="0070C0"/>
              </a:solidFill>
            </a:endParaRPr>
          </a:p>
        </p:txBody>
      </p:sp>
      <p:sp>
        <p:nvSpPr>
          <p:cNvPr id="128" name="CustomShape 2"/>
          <p:cNvSpPr/>
          <p:nvPr/>
        </p:nvSpPr>
        <p:spPr>
          <a:xfrm>
            <a:off x="961791" y="3053966"/>
            <a:ext cx="10044789" cy="3345367"/>
          </a:xfrm>
          <a:prstGeom prst="rect">
            <a:avLst/>
          </a:prstGeom>
          <a:noFill/>
          <a:ln>
            <a:noFill/>
          </a:ln>
        </p:spPr>
        <p:style>
          <a:lnRef idx="0">
            <a:scrgbClr r="0" g="0" b="0"/>
          </a:lnRef>
          <a:fillRef idx="0">
            <a:scrgbClr r="0" g="0" b="0"/>
          </a:fillRef>
          <a:effectRef idx="0">
            <a:scrgbClr r="0" g="0" b="0"/>
          </a:effectRef>
          <a:fontRef idx="minor"/>
        </p:style>
        <p:txBody>
          <a:bodyPr lIns="75115" tIns="37557" rIns="75115" bIns="37557"/>
          <a:lstStyle/>
          <a:p>
            <a:pPr>
              <a:lnSpc>
                <a:spcPct val="90000"/>
              </a:lnSpc>
              <a:buSzPct val="45000"/>
              <a:buFont typeface="Wingdings" charset="2"/>
              <a:buChar char=""/>
            </a:pPr>
            <a:r>
              <a:rPr lang="en-US" sz="2400" dirty="0">
                <a:solidFill>
                  <a:srgbClr val="000000"/>
                </a:solidFill>
                <a:latin typeface="Calibri"/>
              </a:rPr>
              <a:t> </a:t>
            </a:r>
            <a:r>
              <a:rPr lang="en-US" sz="2000" dirty="0">
                <a:solidFill>
                  <a:srgbClr val="000000"/>
                </a:solidFill>
                <a:latin typeface="Calibri"/>
              </a:rPr>
              <a:t>A long free model run is used as the “truth” - the Nature Run</a:t>
            </a:r>
          </a:p>
          <a:p>
            <a:pPr>
              <a:lnSpc>
                <a:spcPct val="90000"/>
              </a:lnSpc>
              <a:buSzPct val="45000"/>
              <a:buFont typeface="Wingdings" charset="2"/>
              <a:buChar char=""/>
            </a:pPr>
            <a:endParaRPr sz="2000" dirty="0"/>
          </a:p>
          <a:p>
            <a:pPr>
              <a:lnSpc>
                <a:spcPct val="90000"/>
              </a:lnSpc>
              <a:buSzPct val="45000"/>
              <a:buFont typeface="Wingdings" charset="2"/>
              <a:buChar char=""/>
            </a:pPr>
            <a:r>
              <a:rPr lang="en-US" sz="2000" dirty="0">
                <a:solidFill>
                  <a:srgbClr val="000000"/>
                </a:solidFill>
                <a:latin typeface="Calibri"/>
              </a:rPr>
              <a:t> The Nature Run fields are used to back out “synthetic observations” from all current and new observing systems</a:t>
            </a:r>
          </a:p>
          <a:p>
            <a:pPr>
              <a:lnSpc>
                <a:spcPct val="90000"/>
              </a:lnSpc>
              <a:buSzPct val="45000"/>
              <a:buFont typeface="Wingdings" charset="2"/>
              <a:buChar char=""/>
            </a:pPr>
            <a:endParaRPr sz="2000" dirty="0"/>
          </a:p>
          <a:p>
            <a:pPr>
              <a:lnSpc>
                <a:spcPct val="90000"/>
              </a:lnSpc>
              <a:buSzPct val="45000"/>
              <a:buFont typeface="Wingdings" charset="2"/>
              <a:buChar char=""/>
            </a:pPr>
            <a:r>
              <a:rPr lang="en-US" sz="2000" dirty="0">
                <a:solidFill>
                  <a:srgbClr val="000000"/>
                </a:solidFill>
                <a:latin typeface="Calibri"/>
              </a:rPr>
              <a:t> Realistic errors are added to the synthetic observations</a:t>
            </a:r>
          </a:p>
          <a:p>
            <a:pPr>
              <a:lnSpc>
                <a:spcPct val="90000"/>
              </a:lnSpc>
              <a:buSzPct val="45000"/>
              <a:buFont typeface="Wingdings" charset="2"/>
              <a:buChar char=""/>
            </a:pPr>
            <a:endParaRPr sz="2000" dirty="0"/>
          </a:p>
          <a:p>
            <a:pPr>
              <a:lnSpc>
                <a:spcPct val="90000"/>
              </a:lnSpc>
              <a:buSzPct val="45000"/>
              <a:buFont typeface="Wingdings" charset="2"/>
              <a:buChar char=""/>
            </a:pPr>
            <a:r>
              <a:rPr lang="en-US" sz="2000" dirty="0">
                <a:solidFill>
                  <a:srgbClr val="000000"/>
                </a:solidFill>
                <a:latin typeface="Calibri"/>
              </a:rPr>
              <a:t> The synthetic observations are assimilated into a different operational model</a:t>
            </a:r>
          </a:p>
          <a:p>
            <a:pPr>
              <a:lnSpc>
                <a:spcPct val="90000"/>
              </a:lnSpc>
              <a:buSzPct val="45000"/>
              <a:buFont typeface="Wingdings" charset="2"/>
              <a:buChar char=""/>
            </a:pPr>
            <a:endParaRPr sz="2000" dirty="0"/>
          </a:p>
          <a:p>
            <a:pPr>
              <a:lnSpc>
                <a:spcPct val="90000"/>
              </a:lnSpc>
              <a:buSzPct val="45000"/>
              <a:buFont typeface="Wingdings" charset="2"/>
              <a:buChar char=""/>
            </a:pPr>
            <a:r>
              <a:rPr lang="en-US" sz="2000" dirty="0">
                <a:solidFill>
                  <a:srgbClr val="000000"/>
                </a:solidFill>
                <a:latin typeface="Calibri"/>
              </a:rPr>
              <a:t> Forecasts are made with the second model and compared with the Nature Run to quantify improvements due to the new observing system</a:t>
            </a:r>
            <a:endParaRPr sz="2000" dirty="0"/>
          </a:p>
        </p:txBody>
      </p:sp>
      <p:sp>
        <p:nvSpPr>
          <p:cNvPr id="129" name="CustomShape 3"/>
          <p:cNvSpPr/>
          <p:nvPr/>
        </p:nvSpPr>
        <p:spPr>
          <a:xfrm>
            <a:off x="2209023" y="1371006"/>
            <a:ext cx="7771754" cy="455913"/>
          </a:xfrm>
          <a:prstGeom prst="rect">
            <a:avLst/>
          </a:prstGeom>
          <a:noFill/>
          <a:ln>
            <a:noFill/>
          </a:ln>
        </p:spPr>
        <p:style>
          <a:lnRef idx="0">
            <a:scrgbClr r="0" g="0" b="0"/>
          </a:lnRef>
          <a:fillRef idx="0">
            <a:scrgbClr r="0" g="0" b="0"/>
          </a:fillRef>
          <a:effectRef idx="0">
            <a:scrgbClr r="0" g="0" b="0"/>
          </a:effectRef>
          <a:fontRef idx="minor"/>
        </p:style>
      </p:sp>
      <p:sp>
        <p:nvSpPr>
          <p:cNvPr id="130" name="CustomShape 4"/>
          <p:cNvSpPr/>
          <p:nvPr/>
        </p:nvSpPr>
        <p:spPr>
          <a:xfrm>
            <a:off x="1149805" y="1598962"/>
            <a:ext cx="9668108" cy="1227048"/>
          </a:xfrm>
          <a:prstGeom prst="rect">
            <a:avLst/>
          </a:prstGeom>
          <a:noFill/>
          <a:ln w="38160">
            <a:solidFill>
              <a:srgbClr val="C00000"/>
            </a:solidFill>
            <a:miter/>
          </a:ln>
        </p:spPr>
        <p:style>
          <a:lnRef idx="0">
            <a:scrgbClr r="0" g="0" b="0"/>
          </a:lnRef>
          <a:fillRef idx="0">
            <a:scrgbClr r="0" g="0" b="0"/>
          </a:fillRef>
          <a:effectRef idx="0">
            <a:scrgbClr r="0" g="0" b="0"/>
          </a:effectRef>
          <a:fontRef idx="minor"/>
        </p:style>
        <p:txBody>
          <a:bodyPr lIns="74135" tIns="38537" rIns="74135" bIns="38537"/>
          <a:lstStyle/>
          <a:p>
            <a:pPr algn="ctr">
              <a:lnSpc>
                <a:spcPct val="100000"/>
              </a:lnSpc>
            </a:pPr>
            <a:r>
              <a:rPr lang="en-US" sz="2400" dirty="0">
                <a:solidFill>
                  <a:srgbClr val="000000"/>
                </a:solidFill>
                <a:ea typeface="ＭＳ Ｐゴシック"/>
              </a:rPr>
              <a:t>An OSSE is a modeling experiment used to estimate the impact of </a:t>
            </a:r>
          </a:p>
          <a:p>
            <a:pPr algn="ctr">
              <a:lnSpc>
                <a:spcPct val="100000"/>
              </a:lnSpc>
            </a:pPr>
            <a:r>
              <a:rPr lang="en-US" sz="2400" dirty="0">
                <a:solidFill>
                  <a:srgbClr val="000000"/>
                </a:solidFill>
                <a:ea typeface="ＭＳ Ｐゴシック"/>
              </a:rPr>
              <a:t>new observing systems on numerical weather prediction when actual observational data is not available.</a:t>
            </a:r>
            <a:endParaRPr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2679963" y="2533227"/>
            <a:ext cx="1067152" cy="685512"/>
          </a:xfrm>
          <a:prstGeom prst="rect">
            <a:avLst/>
          </a:prstGeom>
          <a:noFill/>
          <a:ln w="28440" cap="sq">
            <a:solidFill>
              <a:srgbClr val="000000"/>
            </a:solidFill>
            <a:miter lim="800000"/>
            <a:headEnd/>
            <a:tailEnd/>
          </a:ln>
          <a:effectLst/>
        </p:spPr>
        <p:txBody>
          <a:bodyPr wrap="none" anchor="ctr"/>
          <a:lstStyle/>
          <a:p>
            <a:endParaRPr lang="en-US" sz="1633"/>
          </a:p>
        </p:txBody>
      </p:sp>
      <p:sp>
        <p:nvSpPr>
          <p:cNvPr id="5122" name="Text Box 2"/>
          <p:cNvSpPr txBox="1">
            <a:spLocks noChangeArrowheads="1"/>
          </p:cNvSpPr>
          <p:nvPr/>
        </p:nvSpPr>
        <p:spPr bwMode="auto">
          <a:xfrm>
            <a:off x="2898866" y="2685883"/>
            <a:ext cx="669512" cy="281179"/>
          </a:xfrm>
          <a:prstGeom prst="rect">
            <a:avLst/>
          </a:prstGeom>
          <a:noFill/>
          <a:ln w="9525" cap="flat">
            <a:noFill/>
            <a:round/>
            <a:headEnd/>
            <a:tailEnd/>
          </a:ln>
          <a:effectLst/>
        </p:spPr>
        <p:txBody>
          <a:bodyPr wrap="none" lIns="81646" tIns="42456" rIns="81646" bIns="42456">
            <a:spAutoFit/>
          </a:bodyPr>
          <a:lstStyle/>
          <a:p>
            <a:pPr marL="195864" indent="-191544">
              <a:buSzPct val="45000"/>
              <a:tabLst>
                <a:tab pos="195864" algn="l"/>
                <a:tab pos="610636" algn="l"/>
                <a:tab pos="1025408" algn="l"/>
                <a:tab pos="1440180" algn="l"/>
                <a:tab pos="1854952" algn="l"/>
                <a:tab pos="2269724" algn="l"/>
                <a:tab pos="2684496" algn="l"/>
                <a:tab pos="3099267" algn="l"/>
                <a:tab pos="3514039" algn="l"/>
                <a:tab pos="3928811" algn="l"/>
                <a:tab pos="4343583" algn="l"/>
                <a:tab pos="4758355" algn="l"/>
                <a:tab pos="5173127" algn="l"/>
                <a:tab pos="5587898" algn="l"/>
                <a:tab pos="6002670" algn="l"/>
                <a:tab pos="6417442" algn="l"/>
                <a:tab pos="6832214" algn="l"/>
                <a:tab pos="7246986" algn="l"/>
                <a:tab pos="7661758" algn="l"/>
                <a:tab pos="8076529" algn="l"/>
                <a:tab pos="8491301" algn="l"/>
              </a:tabLst>
            </a:pPr>
            <a:r>
              <a:rPr lang="en-US" sz="1270">
                <a:solidFill>
                  <a:srgbClr val="000000"/>
                </a:solidFill>
                <a:ea typeface="AR PL UMing HK" charset="0"/>
                <a:cs typeface="AR PL UMing HK" charset="0"/>
              </a:rPr>
              <a:t>Reality</a:t>
            </a:r>
          </a:p>
        </p:txBody>
      </p:sp>
      <p:sp>
        <p:nvSpPr>
          <p:cNvPr id="5123" name="Text Box 3"/>
          <p:cNvSpPr txBox="1">
            <a:spLocks noChangeArrowheads="1"/>
          </p:cNvSpPr>
          <p:nvPr/>
        </p:nvSpPr>
        <p:spPr bwMode="auto">
          <a:xfrm>
            <a:off x="5080694" y="2685883"/>
            <a:ext cx="514021" cy="281179"/>
          </a:xfrm>
          <a:prstGeom prst="rect">
            <a:avLst/>
          </a:prstGeom>
          <a:noFill/>
          <a:ln w="9525" cap="flat">
            <a:noFill/>
            <a:round/>
            <a:headEnd/>
            <a:tailEnd/>
          </a:ln>
          <a:effectLst/>
        </p:spPr>
        <p:txBody>
          <a:bodyPr wrap="none" lIns="81646" tIns="42456" rIns="81646" bIns="42456">
            <a:spAutoFit/>
          </a:bodyPr>
          <a:lstStyle/>
          <a:p>
            <a:pPr marL="195864" indent="-191544">
              <a:buSzPct val="45000"/>
              <a:tabLst>
                <a:tab pos="195864" algn="l"/>
                <a:tab pos="610636" algn="l"/>
                <a:tab pos="1025408" algn="l"/>
                <a:tab pos="1440180" algn="l"/>
                <a:tab pos="1854952" algn="l"/>
                <a:tab pos="2269724" algn="l"/>
                <a:tab pos="2684496" algn="l"/>
                <a:tab pos="3099267" algn="l"/>
                <a:tab pos="3514039" algn="l"/>
                <a:tab pos="3928811" algn="l"/>
                <a:tab pos="4343583" algn="l"/>
                <a:tab pos="4758355" algn="l"/>
                <a:tab pos="5173127" algn="l"/>
                <a:tab pos="5587898" algn="l"/>
                <a:tab pos="6002670" algn="l"/>
                <a:tab pos="6417442" algn="l"/>
                <a:tab pos="6832214" algn="l"/>
                <a:tab pos="7246986" algn="l"/>
                <a:tab pos="7661758" algn="l"/>
                <a:tab pos="8076529" algn="l"/>
                <a:tab pos="8491301" algn="l"/>
              </a:tabLst>
            </a:pPr>
            <a:r>
              <a:rPr lang="en-US" sz="1270">
                <a:solidFill>
                  <a:srgbClr val="000000"/>
                </a:solidFill>
                <a:ea typeface="AR PL UMing HK" charset="0"/>
                <a:cs typeface="AR PL UMing HK" charset="0"/>
              </a:rPr>
              <a:t>Data</a:t>
            </a:r>
          </a:p>
        </p:txBody>
      </p:sp>
      <p:sp>
        <p:nvSpPr>
          <p:cNvPr id="5124" name="Text Box 4"/>
          <p:cNvSpPr txBox="1">
            <a:spLocks noChangeArrowheads="1"/>
          </p:cNvSpPr>
          <p:nvPr/>
        </p:nvSpPr>
        <p:spPr bwMode="auto">
          <a:xfrm>
            <a:off x="6801675" y="2685883"/>
            <a:ext cx="780120" cy="281179"/>
          </a:xfrm>
          <a:prstGeom prst="rect">
            <a:avLst/>
          </a:prstGeom>
          <a:noFill/>
          <a:ln w="9525" cap="flat">
            <a:noFill/>
            <a:round/>
            <a:headEnd/>
            <a:tailEnd/>
          </a:ln>
          <a:effectLst/>
        </p:spPr>
        <p:txBody>
          <a:bodyPr wrap="none" lIns="81646" tIns="42456" rIns="81646" bIns="42456">
            <a:spAutoFit/>
          </a:bodyPr>
          <a:lstStyle/>
          <a:p>
            <a:pPr marL="195864" indent="-191544">
              <a:buSzPct val="45000"/>
              <a:tabLst>
                <a:tab pos="195864" algn="l"/>
                <a:tab pos="610636" algn="l"/>
                <a:tab pos="1025408" algn="l"/>
                <a:tab pos="1440180" algn="l"/>
                <a:tab pos="1854952" algn="l"/>
                <a:tab pos="2269724" algn="l"/>
                <a:tab pos="2684496" algn="l"/>
                <a:tab pos="3099267" algn="l"/>
                <a:tab pos="3514039" algn="l"/>
                <a:tab pos="3928811" algn="l"/>
                <a:tab pos="4343583" algn="l"/>
                <a:tab pos="4758355" algn="l"/>
                <a:tab pos="5173127" algn="l"/>
                <a:tab pos="5587898" algn="l"/>
                <a:tab pos="6002670" algn="l"/>
                <a:tab pos="6417442" algn="l"/>
                <a:tab pos="6832214" algn="l"/>
                <a:tab pos="7246986" algn="l"/>
                <a:tab pos="7661758" algn="l"/>
                <a:tab pos="8076529" algn="l"/>
                <a:tab pos="8491301" algn="l"/>
              </a:tabLst>
            </a:pPr>
            <a:r>
              <a:rPr lang="en-US" sz="1270">
                <a:solidFill>
                  <a:srgbClr val="000000"/>
                </a:solidFill>
                <a:ea typeface="AR PL UMing HK" charset="0"/>
                <a:cs typeface="AR PL UMing HK" charset="0"/>
              </a:rPr>
              <a:t>Analysis</a:t>
            </a:r>
          </a:p>
        </p:txBody>
      </p:sp>
      <p:sp>
        <p:nvSpPr>
          <p:cNvPr id="5125" name="Text Box 5"/>
          <p:cNvSpPr txBox="1">
            <a:spLocks noChangeArrowheads="1"/>
          </p:cNvSpPr>
          <p:nvPr/>
        </p:nvSpPr>
        <p:spPr bwMode="auto">
          <a:xfrm>
            <a:off x="9157762" y="2685883"/>
            <a:ext cx="887520" cy="281179"/>
          </a:xfrm>
          <a:prstGeom prst="rect">
            <a:avLst/>
          </a:prstGeom>
          <a:noFill/>
          <a:ln w="9525" cap="flat">
            <a:noFill/>
            <a:round/>
            <a:headEnd/>
            <a:tailEnd/>
          </a:ln>
          <a:effectLst/>
        </p:spPr>
        <p:txBody>
          <a:bodyPr wrap="none" lIns="81646" tIns="42456" rIns="81646" bIns="42456">
            <a:spAutoFit/>
          </a:bodyPr>
          <a:lstStyle/>
          <a:p>
            <a:pPr marL="195864" indent="-191544">
              <a:buSzPct val="45000"/>
              <a:tabLst>
                <a:tab pos="195864" algn="l"/>
                <a:tab pos="610636" algn="l"/>
                <a:tab pos="1025408" algn="l"/>
                <a:tab pos="1440180" algn="l"/>
                <a:tab pos="1854952" algn="l"/>
                <a:tab pos="2269724" algn="l"/>
                <a:tab pos="2684496" algn="l"/>
                <a:tab pos="3099267" algn="l"/>
                <a:tab pos="3514039" algn="l"/>
                <a:tab pos="3928811" algn="l"/>
                <a:tab pos="4343583" algn="l"/>
                <a:tab pos="4758355" algn="l"/>
                <a:tab pos="5173127" algn="l"/>
                <a:tab pos="5587898" algn="l"/>
                <a:tab pos="6002670" algn="l"/>
                <a:tab pos="6417442" algn="l"/>
                <a:tab pos="6832214" algn="l"/>
                <a:tab pos="7246986" algn="l"/>
                <a:tab pos="7661758" algn="l"/>
                <a:tab pos="8076529" algn="l"/>
                <a:tab pos="8491301" algn="l"/>
              </a:tabLst>
            </a:pPr>
            <a:r>
              <a:rPr lang="en-US" sz="1270">
                <a:solidFill>
                  <a:srgbClr val="000000"/>
                </a:solidFill>
                <a:ea typeface="AR PL UMing HK" charset="0"/>
                <a:cs typeface="AR PL UMing HK" charset="0"/>
              </a:rPr>
              <a:t>Forecasts</a:t>
            </a:r>
          </a:p>
        </p:txBody>
      </p:sp>
      <p:sp>
        <p:nvSpPr>
          <p:cNvPr id="5126" name="Oval 6"/>
          <p:cNvSpPr>
            <a:spLocks noChangeArrowheads="1"/>
          </p:cNvSpPr>
          <p:nvPr/>
        </p:nvSpPr>
        <p:spPr bwMode="auto">
          <a:xfrm>
            <a:off x="6643259" y="2533227"/>
            <a:ext cx="1143480" cy="609184"/>
          </a:xfrm>
          <a:prstGeom prst="ellipse">
            <a:avLst/>
          </a:prstGeom>
          <a:noFill/>
          <a:ln w="28440" cap="sq">
            <a:solidFill>
              <a:srgbClr val="0066FF"/>
            </a:solidFill>
            <a:miter lim="800000"/>
            <a:headEnd/>
            <a:tailEnd/>
          </a:ln>
          <a:effectLst/>
        </p:spPr>
        <p:txBody>
          <a:bodyPr wrap="none" anchor="ctr"/>
          <a:lstStyle/>
          <a:p>
            <a:endParaRPr lang="en-US" sz="1633"/>
          </a:p>
        </p:txBody>
      </p:sp>
      <p:sp>
        <p:nvSpPr>
          <p:cNvPr id="5127" name="Oval 7"/>
          <p:cNvSpPr>
            <a:spLocks noChangeArrowheads="1"/>
          </p:cNvSpPr>
          <p:nvPr/>
        </p:nvSpPr>
        <p:spPr bwMode="auto">
          <a:xfrm>
            <a:off x="9005107" y="2533227"/>
            <a:ext cx="1143480" cy="609184"/>
          </a:xfrm>
          <a:prstGeom prst="ellipse">
            <a:avLst/>
          </a:prstGeom>
          <a:noFill/>
          <a:ln w="28440" cap="sq">
            <a:solidFill>
              <a:srgbClr val="0066FF"/>
            </a:solidFill>
            <a:miter lim="800000"/>
            <a:headEnd/>
            <a:tailEnd/>
          </a:ln>
          <a:effectLst/>
        </p:spPr>
        <p:txBody>
          <a:bodyPr wrap="none" anchor="ctr"/>
          <a:lstStyle/>
          <a:p>
            <a:endParaRPr lang="en-US" sz="1633"/>
          </a:p>
        </p:txBody>
      </p:sp>
      <p:sp>
        <p:nvSpPr>
          <p:cNvPr id="5128" name="Oval 8"/>
          <p:cNvSpPr>
            <a:spLocks noChangeArrowheads="1"/>
          </p:cNvSpPr>
          <p:nvPr/>
        </p:nvSpPr>
        <p:spPr bwMode="auto">
          <a:xfrm>
            <a:off x="4814267" y="2533227"/>
            <a:ext cx="1143480" cy="609184"/>
          </a:xfrm>
          <a:prstGeom prst="ellipse">
            <a:avLst/>
          </a:prstGeom>
          <a:noFill/>
          <a:ln w="28440" cap="sq">
            <a:solidFill>
              <a:srgbClr val="0066FF"/>
            </a:solidFill>
            <a:miter lim="800000"/>
            <a:headEnd/>
            <a:tailEnd/>
          </a:ln>
          <a:effectLst/>
        </p:spPr>
        <p:txBody>
          <a:bodyPr wrap="none" anchor="ctr"/>
          <a:lstStyle/>
          <a:p>
            <a:endParaRPr lang="en-US" sz="1633"/>
          </a:p>
        </p:txBody>
      </p:sp>
      <p:sp>
        <p:nvSpPr>
          <p:cNvPr id="5129" name="Line 9"/>
          <p:cNvSpPr>
            <a:spLocks noChangeShapeType="1"/>
          </p:cNvSpPr>
          <p:nvPr/>
        </p:nvSpPr>
        <p:spPr bwMode="auto">
          <a:xfrm>
            <a:off x="3747114" y="2838539"/>
            <a:ext cx="1067152" cy="1440"/>
          </a:xfrm>
          <a:prstGeom prst="line">
            <a:avLst/>
          </a:prstGeom>
          <a:noFill/>
          <a:ln w="19080" cap="sq">
            <a:solidFill>
              <a:srgbClr val="FF0000"/>
            </a:solidFill>
            <a:miter lim="800000"/>
            <a:headEnd/>
            <a:tailEnd type="triangle" w="med" len="med"/>
          </a:ln>
          <a:effectLst/>
        </p:spPr>
        <p:txBody>
          <a:bodyPr/>
          <a:lstStyle/>
          <a:p>
            <a:endParaRPr lang="en-US" sz="1633"/>
          </a:p>
        </p:txBody>
      </p:sp>
      <p:sp>
        <p:nvSpPr>
          <p:cNvPr id="5130" name="Line 10"/>
          <p:cNvSpPr>
            <a:spLocks noChangeShapeType="1"/>
          </p:cNvSpPr>
          <p:nvPr/>
        </p:nvSpPr>
        <p:spPr bwMode="auto">
          <a:xfrm>
            <a:off x="5957746" y="2838539"/>
            <a:ext cx="685512" cy="1440"/>
          </a:xfrm>
          <a:prstGeom prst="line">
            <a:avLst/>
          </a:prstGeom>
          <a:noFill/>
          <a:ln w="19080" cap="sq">
            <a:solidFill>
              <a:srgbClr val="FF0000"/>
            </a:solidFill>
            <a:miter lim="800000"/>
            <a:headEnd/>
            <a:tailEnd type="triangle" w="med" len="med"/>
          </a:ln>
          <a:effectLst/>
        </p:spPr>
        <p:txBody>
          <a:bodyPr/>
          <a:lstStyle/>
          <a:p>
            <a:endParaRPr lang="en-US" sz="1633"/>
          </a:p>
        </p:txBody>
      </p:sp>
      <p:sp>
        <p:nvSpPr>
          <p:cNvPr id="5131" name="AutoShape 11"/>
          <p:cNvSpPr>
            <a:spLocks/>
          </p:cNvSpPr>
          <p:nvPr/>
        </p:nvSpPr>
        <p:spPr bwMode="auto">
          <a:xfrm>
            <a:off x="7634083" y="3067523"/>
            <a:ext cx="1523680" cy="228984"/>
          </a:xfrm>
          <a:custGeom>
            <a:avLst/>
            <a:gdLst>
              <a:gd name="G0" fmla="+- 1 0 0"/>
              <a:gd name="G1" fmla="+- 1 0 0"/>
              <a:gd name="G2" fmla="*/ 1 48915 45568"/>
              <a:gd name="G3" fmla="*/ 1 0 0"/>
              <a:gd name="G4" fmla="*/ 1 24577 2"/>
              <a:gd name="G5" fmla="+- 1 0 0"/>
              <a:gd name="G6" fmla="+- 1 0 0"/>
              <a:gd name="T0" fmla="*/ 2147483647 w 960"/>
              <a:gd name="T1" fmla="*/ 0 h 144"/>
              <a:gd name="T2" fmla="*/ 1088707620 w 960"/>
              <a:gd name="T3" fmla="*/ 362902445 h 144"/>
              <a:gd name="T4" fmla="*/ 0 w 960"/>
              <a:gd name="T5" fmla="*/ 0 h 144"/>
              <a:gd name="T6" fmla="*/ 0 w 960"/>
              <a:gd name="T7" fmla="*/ 0 h 144"/>
              <a:gd name="T8" fmla="*/ 960 w 960"/>
              <a:gd name="T9" fmla="*/ 144 h 144"/>
            </a:gdLst>
            <a:ahLst/>
            <a:cxnLst>
              <a:cxn ang="0">
                <a:pos x="T0" y="T1"/>
              </a:cxn>
              <a:cxn ang="0">
                <a:pos x="T2" y="T3"/>
              </a:cxn>
              <a:cxn ang="0">
                <a:pos x="T4" y="T5"/>
              </a:cxn>
            </a:cxnLst>
            <a:rect l="T6" t="T7" r="T8" b="T9"/>
            <a:pathLst>
              <a:path w="960" h="144">
                <a:moveTo>
                  <a:pt x="960" y="0"/>
                </a:moveTo>
                <a:cubicBezTo>
                  <a:pt x="776" y="72"/>
                  <a:pt x="592" y="144"/>
                  <a:pt x="432" y="144"/>
                </a:cubicBezTo>
                <a:cubicBezTo>
                  <a:pt x="272" y="144"/>
                  <a:pt x="136" y="72"/>
                  <a:pt x="0" y="0"/>
                </a:cubicBezTo>
              </a:path>
            </a:pathLst>
          </a:custGeom>
          <a:noFill/>
          <a:ln w="19080" cap="sq">
            <a:solidFill>
              <a:srgbClr val="FF0000"/>
            </a:solidFill>
            <a:round/>
            <a:headEnd/>
            <a:tailEnd type="triangle" w="med" len="med"/>
          </a:ln>
          <a:effectLst/>
        </p:spPr>
        <p:txBody>
          <a:bodyPr wrap="none" anchor="ctr"/>
          <a:lstStyle/>
          <a:p>
            <a:endParaRPr lang="en-US" sz="1633"/>
          </a:p>
        </p:txBody>
      </p:sp>
      <p:sp>
        <p:nvSpPr>
          <p:cNvPr id="5132" name="Line 12"/>
          <p:cNvSpPr>
            <a:spLocks noChangeShapeType="1"/>
          </p:cNvSpPr>
          <p:nvPr/>
        </p:nvSpPr>
        <p:spPr bwMode="auto">
          <a:xfrm>
            <a:off x="7786738" y="2838539"/>
            <a:ext cx="1219808" cy="1440"/>
          </a:xfrm>
          <a:prstGeom prst="line">
            <a:avLst/>
          </a:prstGeom>
          <a:noFill/>
          <a:ln w="19080" cap="sq">
            <a:solidFill>
              <a:srgbClr val="FF0000"/>
            </a:solidFill>
            <a:miter lim="800000"/>
            <a:headEnd/>
            <a:tailEnd type="triangle" w="med" len="med"/>
          </a:ln>
          <a:effectLst/>
        </p:spPr>
        <p:txBody>
          <a:bodyPr/>
          <a:lstStyle/>
          <a:p>
            <a:endParaRPr lang="en-US" sz="1633"/>
          </a:p>
        </p:txBody>
      </p:sp>
      <p:sp>
        <p:nvSpPr>
          <p:cNvPr id="5133" name="AutoShape 13"/>
          <p:cNvSpPr>
            <a:spLocks/>
          </p:cNvSpPr>
          <p:nvPr/>
        </p:nvSpPr>
        <p:spPr bwMode="auto">
          <a:xfrm>
            <a:off x="3428841" y="4952681"/>
            <a:ext cx="6019832" cy="685512"/>
          </a:xfrm>
          <a:custGeom>
            <a:avLst/>
            <a:gdLst>
              <a:gd name="G0" fmla="+- 516 0 0"/>
              <a:gd name="G1" fmla="+- 1880 0 0"/>
              <a:gd name="G2" fmla="+- 1 0 0"/>
              <a:gd name="G3" fmla="+- 1 0 0"/>
              <a:gd name="G4" fmla="*/ 1 24577 2"/>
              <a:gd name="G5" fmla="+- 1 0 0"/>
              <a:gd name="G6" fmla="+- 37883 0 0"/>
              <a:gd name="T0" fmla="*/ 0 w 3552"/>
              <a:gd name="T1" fmla="*/ 257663830 h 296"/>
              <a:gd name="T2" fmla="*/ 2147483647 w 3552"/>
              <a:gd name="T3" fmla="*/ 1545980810 h 296"/>
              <a:gd name="T4" fmla="*/ 2147483647 w 3552"/>
              <a:gd name="T5" fmla="*/ 0 h 296"/>
              <a:gd name="T6" fmla="*/ 0 w 3552"/>
              <a:gd name="T7" fmla="*/ 0 h 296"/>
              <a:gd name="T8" fmla="*/ 3552 w 3552"/>
              <a:gd name="T9" fmla="*/ 296 h 296"/>
            </a:gdLst>
            <a:ahLst/>
            <a:cxnLst>
              <a:cxn ang="0">
                <a:pos x="T0" y="T1"/>
              </a:cxn>
              <a:cxn ang="0">
                <a:pos x="T2" y="T3"/>
              </a:cxn>
              <a:cxn ang="0">
                <a:pos x="T4" y="T5"/>
              </a:cxn>
            </a:cxnLst>
            <a:rect l="T6" t="T7" r="T8" b="T9"/>
            <a:pathLst>
              <a:path w="3552" h="296">
                <a:moveTo>
                  <a:pt x="0" y="48"/>
                </a:moveTo>
                <a:cubicBezTo>
                  <a:pt x="640" y="172"/>
                  <a:pt x="1280" y="296"/>
                  <a:pt x="1872" y="288"/>
                </a:cubicBezTo>
                <a:cubicBezTo>
                  <a:pt x="2464" y="280"/>
                  <a:pt x="3008" y="140"/>
                  <a:pt x="3552" y="0"/>
                </a:cubicBezTo>
              </a:path>
            </a:pathLst>
          </a:custGeom>
          <a:noFill/>
          <a:ln w="19080" cap="sq">
            <a:solidFill>
              <a:srgbClr val="FF0000"/>
            </a:solidFill>
            <a:round/>
            <a:headEnd/>
            <a:tailEnd type="triangle" w="med" len="med"/>
          </a:ln>
          <a:effectLst/>
        </p:spPr>
        <p:txBody>
          <a:bodyPr wrap="none" anchor="ctr"/>
          <a:lstStyle/>
          <a:p>
            <a:endParaRPr lang="en-US" sz="1633"/>
          </a:p>
        </p:txBody>
      </p:sp>
      <p:sp>
        <p:nvSpPr>
          <p:cNvPr id="5134" name="Text Box 14"/>
          <p:cNvSpPr txBox="1">
            <a:spLocks noChangeArrowheads="1"/>
          </p:cNvSpPr>
          <p:nvPr/>
        </p:nvSpPr>
        <p:spPr bwMode="auto">
          <a:xfrm>
            <a:off x="6032634" y="2523145"/>
            <a:ext cx="829527" cy="281179"/>
          </a:xfrm>
          <a:prstGeom prst="rect">
            <a:avLst/>
          </a:prstGeom>
          <a:noFill/>
          <a:ln w="9525" cap="flat">
            <a:noFill/>
            <a:round/>
            <a:headEnd/>
            <a:tailEnd/>
          </a:ln>
          <a:effectLst/>
        </p:spPr>
        <p:txBody>
          <a:bodyPr lIns="81646" tIns="42456" rIns="81646" bIns="42456">
            <a:spAutoFit/>
          </a:bodyPr>
          <a:lstStyle/>
          <a:p>
            <a:pPr marL="195864" indent="-191544">
              <a:spcBef>
                <a:spcPts val="794"/>
              </a:spcBef>
              <a:buSzPct val="45000"/>
              <a:tabLst>
                <a:tab pos="195864" algn="l"/>
                <a:tab pos="610636" algn="l"/>
                <a:tab pos="1025408" algn="l"/>
                <a:tab pos="1440180" algn="l"/>
                <a:tab pos="1854952" algn="l"/>
                <a:tab pos="2269724" algn="l"/>
                <a:tab pos="2684496" algn="l"/>
                <a:tab pos="3099267" algn="l"/>
                <a:tab pos="3514039" algn="l"/>
                <a:tab pos="3928811" algn="l"/>
                <a:tab pos="4343583" algn="l"/>
                <a:tab pos="4758355" algn="l"/>
                <a:tab pos="5173127" algn="l"/>
                <a:tab pos="5587898" algn="l"/>
                <a:tab pos="6002670" algn="l"/>
                <a:tab pos="6417442" algn="l"/>
                <a:tab pos="6832214" algn="l"/>
                <a:tab pos="7246986" algn="l"/>
                <a:tab pos="7661758" algn="l"/>
                <a:tab pos="8076529" algn="l"/>
                <a:tab pos="8491301" algn="l"/>
              </a:tabLst>
            </a:pPr>
            <a:r>
              <a:rPr lang="en-US" sz="1270">
                <a:solidFill>
                  <a:srgbClr val="000000"/>
                </a:solidFill>
                <a:ea typeface="AR PL UMing HK" charset="0"/>
                <a:cs typeface="AR PL UMing HK" charset="0"/>
              </a:rPr>
              <a:t>DAS</a:t>
            </a:r>
          </a:p>
        </p:txBody>
      </p:sp>
      <p:sp>
        <p:nvSpPr>
          <p:cNvPr id="5135" name="Text Box 15"/>
          <p:cNvSpPr txBox="1">
            <a:spLocks noChangeArrowheads="1"/>
          </p:cNvSpPr>
          <p:nvPr/>
        </p:nvSpPr>
        <p:spPr bwMode="auto">
          <a:xfrm>
            <a:off x="7772338" y="2590833"/>
            <a:ext cx="1447351" cy="281179"/>
          </a:xfrm>
          <a:prstGeom prst="rect">
            <a:avLst/>
          </a:prstGeom>
          <a:noFill/>
          <a:ln w="9525" cap="flat">
            <a:noFill/>
            <a:round/>
            <a:headEnd/>
            <a:tailEnd/>
          </a:ln>
          <a:effectLst/>
        </p:spPr>
        <p:txBody>
          <a:bodyPr lIns="81646" tIns="42456" rIns="81646" bIns="42456">
            <a:spAutoFit/>
          </a:bodyPr>
          <a:lstStyle/>
          <a:p>
            <a:pPr marL="195864" indent="-191544">
              <a:spcBef>
                <a:spcPts val="794"/>
              </a:spcBef>
              <a:buSzPct val="45000"/>
              <a:tabLst>
                <a:tab pos="195864" algn="l"/>
                <a:tab pos="610636" algn="l"/>
                <a:tab pos="1025408" algn="l"/>
                <a:tab pos="1440180" algn="l"/>
                <a:tab pos="1854952" algn="l"/>
                <a:tab pos="2269724" algn="l"/>
                <a:tab pos="2684496" algn="l"/>
                <a:tab pos="3099267" algn="l"/>
                <a:tab pos="3514039" algn="l"/>
                <a:tab pos="3928811" algn="l"/>
                <a:tab pos="4343583" algn="l"/>
                <a:tab pos="4758355" algn="l"/>
                <a:tab pos="5173127" algn="l"/>
                <a:tab pos="5587898" algn="l"/>
                <a:tab pos="6002670" algn="l"/>
                <a:tab pos="6417442" algn="l"/>
                <a:tab pos="6832214" algn="l"/>
                <a:tab pos="7246986" algn="l"/>
                <a:tab pos="7661758" algn="l"/>
                <a:tab pos="8076529" algn="l"/>
                <a:tab pos="8491301" algn="l"/>
              </a:tabLst>
            </a:pPr>
            <a:r>
              <a:rPr lang="en-US" sz="1270">
                <a:solidFill>
                  <a:srgbClr val="000000"/>
                </a:solidFill>
                <a:ea typeface="AR PL UMing HK" charset="0"/>
                <a:cs typeface="AR PL UMing HK" charset="0"/>
              </a:rPr>
              <a:t>Forecast  model</a:t>
            </a:r>
          </a:p>
        </p:txBody>
      </p:sp>
      <p:sp>
        <p:nvSpPr>
          <p:cNvPr id="5136" name="Text Box 16"/>
          <p:cNvSpPr txBox="1">
            <a:spLocks noChangeArrowheads="1"/>
          </p:cNvSpPr>
          <p:nvPr/>
        </p:nvSpPr>
        <p:spPr bwMode="auto">
          <a:xfrm>
            <a:off x="7863066" y="3296507"/>
            <a:ext cx="1219809" cy="281179"/>
          </a:xfrm>
          <a:prstGeom prst="rect">
            <a:avLst/>
          </a:prstGeom>
          <a:noFill/>
          <a:ln w="9525" cap="flat">
            <a:noFill/>
            <a:round/>
            <a:headEnd/>
            <a:tailEnd/>
          </a:ln>
          <a:effectLst/>
        </p:spPr>
        <p:txBody>
          <a:bodyPr lIns="81646" tIns="42456" rIns="81646" bIns="42456">
            <a:spAutoFit/>
          </a:bodyPr>
          <a:lstStyle/>
          <a:p>
            <a:pPr marL="195864" indent="-191544">
              <a:spcBef>
                <a:spcPts val="794"/>
              </a:spcBef>
              <a:buSzPct val="45000"/>
              <a:tabLst>
                <a:tab pos="195864" algn="l"/>
                <a:tab pos="610636" algn="l"/>
                <a:tab pos="1025408" algn="l"/>
                <a:tab pos="1440180" algn="l"/>
                <a:tab pos="1854952" algn="l"/>
                <a:tab pos="2269724" algn="l"/>
                <a:tab pos="2684496" algn="l"/>
                <a:tab pos="3099267" algn="l"/>
                <a:tab pos="3514039" algn="l"/>
                <a:tab pos="3928811" algn="l"/>
                <a:tab pos="4343583" algn="l"/>
                <a:tab pos="4758355" algn="l"/>
                <a:tab pos="5173127" algn="l"/>
                <a:tab pos="5587898" algn="l"/>
                <a:tab pos="6002670" algn="l"/>
                <a:tab pos="6417442" algn="l"/>
                <a:tab pos="6832214" algn="l"/>
                <a:tab pos="7246986" algn="l"/>
                <a:tab pos="7661758" algn="l"/>
                <a:tab pos="8076529" algn="l"/>
                <a:tab pos="8491301" algn="l"/>
              </a:tabLst>
            </a:pPr>
            <a:r>
              <a:rPr lang="en-US" sz="1270">
                <a:solidFill>
                  <a:srgbClr val="000000"/>
                </a:solidFill>
                <a:ea typeface="AR PL UMing HK" charset="0"/>
                <a:cs typeface="AR PL UMing HK" charset="0"/>
              </a:rPr>
              <a:t>background</a:t>
            </a:r>
          </a:p>
        </p:txBody>
      </p:sp>
      <p:sp>
        <p:nvSpPr>
          <p:cNvPr id="5137" name="Text Box 17"/>
          <p:cNvSpPr txBox="1">
            <a:spLocks noChangeArrowheads="1"/>
          </p:cNvSpPr>
          <p:nvPr/>
        </p:nvSpPr>
        <p:spPr bwMode="auto">
          <a:xfrm>
            <a:off x="7863066" y="2076699"/>
            <a:ext cx="1219809" cy="281179"/>
          </a:xfrm>
          <a:prstGeom prst="rect">
            <a:avLst/>
          </a:prstGeom>
          <a:noFill/>
          <a:ln w="9525" cap="flat">
            <a:noFill/>
            <a:round/>
            <a:headEnd/>
            <a:tailEnd/>
          </a:ln>
          <a:effectLst/>
        </p:spPr>
        <p:txBody>
          <a:bodyPr lIns="81646" tIns="42456" rIns="81646" bIns="42456">
            <a:spAutoFit/>
          </a:bodyPr>
          <a:lstStyle/>
          <a:p>
            <a:pPr marL="195864" indent="-191544">
              <a:spcBef>
                <a:spcPts val="794"/>
              </a:spcBef>
              <a:buSzPct val="45000"/>
              <a:tabLst>
                <a:tab pos="195864" algn="l"/>
                <a:tab pos="610636" algn="l"/>
                <a:tab pos="1025408" algn="l"/>
                <a:tab pos="1440180" algn="l"/>
                <a:tab pos="1854952" algn="l"/>
                <a:tab pos="2269724" algn="l"/>
                <a:tab pos="2684496" algn="l"/>
                <a:tab pos="3099267" algn="l"/>
                <a:tab pos="3514039" algn="l"/>
                <a:tab pos="3928811" algn="l"/>
                <a:tab pos="4343583" algn="l"/>
                <a:tab pos="4758355" algn="l"/>
                <a:tab pos="5173127" algn="l"/>
                <a:tab pos="5587898" algn="l"/>
                <a:tab pos="6002670" algn="l"/>
                <a:tab pos="6417442" algn="l"/>
                <a:tab pos="6832214" algn="l"/>
                <a:tab pos="7246986" algn="l"/>
                <a:tab pos="7661758" algn="l"/>
                <a:tab pos="8076529" algn="l"/>
                <a:tab pos="8491301" algn="l"/>
              </a:tabLst>
            </a:pPr>
            <a:r>
              <a:rPr lang="en-US" sz="1270">
                <a:solidFill>
                  <a:srgbClr val="000000"/>
                </a:solidFill>
                <a:ea typeface="AR PL UMing HK" charset="0"/>
                <a:cs typeface="AR PL UMing HK" charset="0"/>
              </a:rPr>
              <a:t>verification</a:t>
            </a:r>
          </a:p>
        </p:txBody>
      </p:sp>
      <p:sp>
        <p:nvSpPr>
          <p:cNvPr id="5138" name="Text Box 18"/>
          <p:cNvSpPr txBox="1">
            <a:spLocks noChangeArrowheads="1"/>
          </p:cNvSpPr>
          <p:nvPr/>
        </p:nvSpPr>
        <p:spPr bwMode="auto">
          <a:xfrm>
            <a:off x="3826323" y="2508744"/>
            <a:ext cx="1304777" cy="281179"/>
          </a:xfrm>
          <a:prstGeom prst="rect">
            <a:avLst/>
          </a:prstGeom>
          <a:noFill/>
          <a:ln w="9525" cap="flat">
            <a:noFill/>
            <a:round/>
            <a:headEnd/>
            <a:tailEnd/>
          </a:ln>
          <a:effectLst/>
        </p:spPr>
        <p:txBody>
          <a:bodyPr lIns="81646" tIns="42456" rIns="81646" bIns="42456">
            <a:spAutoFit/>
          </a:bodyPr>
          <a:lstStyle/>
          <a:p>
            <a:pPr marL="195864" indent="-191544">
              <a:spcBef>
                <a:spcPts val="794"/>
              </a:spcBef>
              <a:buSzPct val="45000"/>
              <a:tabLst>
                <a:tab pos="195864" algn="l"/>
                <a:tab pos="610636" algn="l"/>
                <a:tab pos="1025408" algn="l"/>
                <a:tab pos="1440180" algn="l"/>
                <a:tab pos="1854952" algn="l"/>
                <a:tab pos="2269724" algn="l"/>
                <a:tab pos="2684496" algn="l"/>
                <a:tab pos="3099267" algn="l"/>
                <a:tab pos="3514039" algn="l"/>
                <a:tab pos="3928811" algn="l"/>
                <a:tab pos="4343583" algn="l"/>
                <a:tab pos="4758355" algn="l"/>
                <a:tab pos="5173127" algn="l"/>
                <a:tab pos="5587898" algn="l"/>
                <a:tab pos="6002670" algn="l"/>
                <a:tab pos="6417442" algn="l"/>
                <a:tab pos="6832214" algn="l"/>
                <a:tab pos="7246986" algn="l"/>
                <a:tab pos="7661758" algn="l"/>
                <a:tab pos="8076529" algn="l"/>
                <a:tab pos="8491301" algn="l"/>
              </a:tabLst>
            </a:pPr>
            <a:r>
              <a:rPr lang="en-US" sz="1270">
                <a:solidFill>
                  <a:srgbClr val="000000"/>
                </a:solidFill>
                <a:ea typeface="AR PL UMing HK" charset="0"/>
                <a:cs typeface="AR PL UMing HK" charset="0"/>
              </a:rPr>
              <a:t>observation</a:t>
            </a:r>
          </a:p>
        </p:txBody>
      </p:sp>
      <p:sp>
        <p:nvSpPr>
          <p:cNvPr id="5139" name="AutoShape 19"/>
          <p:cNvSpPr>
            <a:spLocks/>
          </p:cNvSpPr>
          <p:nvPr/>
        </p:nvSpPr>
        <p:spPr bwMode="auto">
          <a:xfrm>
            <a:off x="7634083" y="2382011"/>
            <a:ext cx="1523680" cy="228984"/>
          </a:xfrm>
          <a:custGeom>
            <a:avLst/>
            <a:gdLst>
              <a:gd name="G0" fmla="+- 216 0 0"/>
              <a:gd name="G1" fmla="+- 1 0 0"/>
              <a:gd name="G2" fmla="+- 1 0 0"/>
              <a:gd name="G3" fmla="+- 1 0 0"/>
              <a:gd name="G4" fmla="*/ 1 24577 2"/>
              <a:gd name="G5" fmla="+- 1 0 0"/>
              <a:gd name="G6" fmla="+- 24076 0 0"/>
              <a:gd name="T0" fmla="*/ 0 w 864"/>
              <a:gd name="T1" fmla="*/ 362902445 h 144"/>
              <a:gd name="T2" fmla="*/ 1344083395 w 864"/>
              <a:gd name="T3" fmla="*/ 0 h 144"/>
              <a:gd name="T4" fmla="*/ 2147483647 w 864"/>
              <a:gd name="T5" fmla="*/ 362902445 h 144"/>
              <a:gd name="T6" fmla="*/ 0 w 864"/>
              <a:gd name="T7" fmla="*/ 0 h 144"/>
              <a:gd name="T8" fmla="*/ 864 w 864"/>
              <a:gd name="T9" fmla="*/ 144 h 144"/>
            </a:gdLst>
            <a:ahLst/>
            <a:cxnLst>
              <a:cxn ang="0">
                <a:pos x="T0" y="T1"/>
              </a:cxn>
              <a:cxn ang="0">
                <a:pos x="T2" y="T3"/>
              </a:cxn>
              <a:cxn ang="0">
                <a:pos x="T4" y="T5"/>
              </a:cxn>
            </a:cxnLst>
            <a:rect l="T6" t="T7" r="T8" b="T9"/>
            <a:pathLst>
              <a:path w="864" h="144">
                <a:moveTo>
                  <a:pt x="0" y="144"/>
                </a:moveTo>
                <a:cubicBezTo>
                  <a:pt x="144" y="72"/>
                  <a:pt x="288" y="0"/>
                  <a:pt x="432" y="0"/>
                </a:cubicBezTo>
                <a:cubicBezTo>
                  <a:pt x="576" y="0"/>
                  <a:pt x="720" y="72"/>
                  <a:pt x="864" y="144"/>
                </a:cubicBezTo>
              </a:path>
            </a:pathLst>
          </a:custGeom>
          <a:noFill/>
          <a:ln w="19080" cap="sq">
            <a:solidFill>
              <a:srgbClr val="FF0000"/>
            </a:solidFill>
            <a:round/>
            <a:headEnd/>
            <a:tailEnd type="triangle" w="med" len="med"/>
          </a:ln>
          <a:effectLst/>
        </p:spPr>
        <p:txBody>
          <a:bodyPr wrap="none" anchor="ctr"/>
          <a:lstStyle/>
          <a:p>
            <a:endParaRPr lang="en-US" sz="1633"/>
          </a:p>
        </p:txBody>
      </p:sp>
      <p:sp>
        <p:nvSpPr>
          <p:cNvPr id="5140" name="Rectangle 20"/>
          <p:cNvSpPr>
            <a:spLocks noChangeArrowheads="1"/>
          </p:cNvSpPr>
          <p:nvPr/>
        </p:nvSpPr>
        <p:spPr bwMode="auto">
          <a:xfrm>
            <a:off x="2665561" y="4343496"/>
            <a:ext cx="1067152" cy="685512"/>
          </a:xfrm>
          <a:prstGeom prst="rect">
            <a:avLst/>
          </a:prstGeom>
          <a:noFill/>
          <a:ln w="28440" cap="sq">
            <a:solidFill>
              <a:srgbClr val="000000"/>
            </a:solidFill>
            <a:miter lim="800000"/>
            <a:headEnd/>
            <a:tailEnd/>
          </a:ln>
          <a:effectLst/>
        </p:spPr>
        <p:txBody>
          <a:bodyPr wrap="none" anchor="ctr"/>
          <a:lstStyle/>
          <a:p>
            <a:endParaRPr lang="en-US" sz="1633"/>
          </a:p>
        </p:txBody>
      </p:sp>
      <p:sp>
        <p:nvSpPr>
          <p:cNvPr id="5141" name="Text Box 21"/>
          <p:cNvSpPr txBox="1">
            <a:spLocks noChangeArrowheads="1"/>
          </p:cNvSpPr>
          <p:nvPr/>
        </p:nvSpPr>
        <p:spPr bwMode="auto">
          <a:xfrm>
            <a:off x="2711645" y="4448217"/>
            <a:ext cx="914496" cy="476617"/>
          </a:xfrm>
          <a:prstGeom prst="rect">
            <a:avLst/>
          </a:prstGeom>
          <a:noFill/>
          <a:ln w="9525" cap="flat">
            <a:noFill/>
            <a:round/>
            <a:headEnd/>
            <a:tailEnd/>
          </a:ln>
          <a:effectLst/>
        </p:spPr>
        <p:txBody>
          <a:bodyPr lIns="81646" tIns="42456" rIns="81646" bIns="42456">
            <a:spAutoFit/>
          </a:bodyPr>
          <a:lstStyle/>
          <a:p>
            <a:pPr marL="195864" indent="-191544" algn="ctr">
              <a:buSzPct val="45000"/>
              <a:tabLst>
                <a:tab pos="195864" algn="l"/>
                <a:tab pos="610636" algn="l"/>
                <a:tab pos="1025408" algn="l"/>
                <a:tab pos="1440180" algn="l"/>
                <a:tab pos="1854952" algn="l"/>
                <a:tab pos="2269724" algn="l"/>
                <a:tab pos="2684496" algn="l"/>
                <a:tab pos="3099267" algn="l"/>
                <a:tab pos="3514039" algn="l"/>
                <a:tab pos="3928811" algn="l"/>
                <a:tab pos="4343583" algn="l"/>
                <a:tab pos="4758355" algn="l"/>
                <a:tab pos="5173127" algn="l"/>
                <a:tab pos="5587898" algn="l"/>
                <a:tab pos="6002670" algn="l"/>
                <a:tab pos="6417442" algn="l"/>
                <a:tab pos="6832214" algn="l"/>
                <a:tab pos="7246986" algn="l"/>
                <a:tab pos="7661758" algn="l"/>
                <a:tab pos="8076529" algn="l"/>
                <a:tab pos="8491301" algn="l"/>
              </a:tabLst>
            </a:pPr>
            <a:r>
              <a:rPr lang="en-US" sz="1270" dirty="0">
                <a:solidFill>
                  <a:srgbClr val="000000"/>
                </a:solidFill>
                <a:ea typeface="AR PL UMing HK" charset="0"/>
                <a:cs typeface="AR PL UMing HK" charset="0"/>
              </a:rPr>
              <a:t>Nature</a:t>
            </a:r>
          </a:p>
          <a:p>
            <a:pPr marL="195864" indent="-191544" algn="ctr">
              <a:buSzPct val="45000"/>
              <a:tabLst>
                <a:tab pos="195864" algn="l"/>
                <a:tab pos="610636" algn="l"/>
                <a:tab pos="1025408" algn="l"/>
                <a:tab pos="1440180" algn="l"/>
                <a:tab pos="1854952" algn="l"/>
                <a:tab pos="2269724" algn="l"/>
                <a:tab pos="2684496" algn="l"/>
                <a:tab pos="3099267" algn="l"/>
                <a:tab pos="3514039" algn="l"/>
                <a:tab pos="3928811" algn="l"/>
                <a:tab pos="4343583" algn="l"/>
                <a:tab pos="4758355" algn="l"/>
                <a:tab pos="5173127" algn="l"/>
                <a:tab pos="5587898" algn="l"/>
                <a:tab pos="6002670" algn="l"/>
                <a:tab pos="6417442" algn="l"/>
                <a:tab pos="6832214" algn="l"/>
                <a:tab pos="7246986" algn="l"/>
                <a:tab pos="7661758" algn="l"/>
                <a:tab pos="8076529" algn="l"/>
                <a:tab pos="8491301" algn="l"/>
              </a:tabLst>
            </a:pPr>
            <a:r>
              <a:rPr lang="en-US" sz="1270" dirty="0">
                <a:solidFill>
                  <a:srgbClr val="000000"/>
                </a:solidFill>
                <a:ea typeface="AR PL UMing HK" charset="0"/>
                <a:cs typeface="AR PL UMing HK" charset="0"/>
              </a:rPr>
              <a:t>Run</a:t>
            </a:r>
          </a:p>
        </p:txBody>
      </p:sp>
      <p:sp>
        <p:nvSpPr>
          <p:cNvPr id="5142" name="Text Box 22"/>
          <p:cNvSpPr txBox="1">
            <a:spLocks noChangeArrowheads="1"/>
          </p:cNvSpPr>
          <p:nvPr/>
        </p:nvSpPr>
        <p:spPr bwMode="auto">
          <a:xfrm>
            <a:off x="4756659" y="4409060"/>
            <a:ext cx="1191005" cy="476617"/>
          </a:xfrm>
          <a:prstGeom prst="rect">
            <a:avLst/>
          </a:prstGeom>
          <a:noFill/>
          <a:ln w="9525" cap="flat">
            <a:noFill/>
            <a:round/>
            <a:headEnd/>
            <a:tailEnd/>
          </a:ln>
          <a:effectLst/>
        </p:spPr>
        <p:txBody>
          <a:bodyPr lIns="81646" tIns="42456" rIns="81646" bIns="42456">
            <a:spAutoFit/>
          </a:bodyPr>
          <a:lstStyle/>
          <a:p>
            <a:pPr marL="195864" indent="-191544" algn="ctr">
              <a:buSzPct val="45000"/>
              <a:tabLst>
                <a:tab pos="195864" algn="l"/>
                <a:tab pos="610636" algn="l"/>
                <a:tab pos="1025408" algn="l"/>
                <a:tab pos="1440180" algn="l"/>
                <a:tab pos="1854952" algn="l"/>
                <a:tab pos="2269724" algn="l"/>
                <a:tab pos="2684496" algn="l"/>
                <a:tab pos="3099267" algn="l"/>
                <a:tab pos="3514039" algn="l"/>
                <a:tab pos="3928811" algn="l"/>
                <a:tab pos="4343583" algn="l"/>
                <a:tab pos="4758355" algn="l"/>
                <a:tab pos="5173127" algn="l"/>
                <a:tab pos="5587898" algn="l"/>
                <a:tab pos="6002670" algn="l"/>
                <a:tab pos="6417442" algn="l"/>
                <a:tab pos="6832214" algn="l"/>
                <a:tab pos="7246986" algn="l"/>
                <a:tab pos="7661758" algn="l"/>
                <a:tab pos="8076529" algn="l"/>
                <a:tab pos="8491301" algn="l"/>
              </a:tabLst>
            </a:pPr>
            <a:r>
              <a:rPr lang="en-US" sz="1270" dirty="0">
                <a:solidFill>
                  <a:srgbClr val="000000"/>
                </a:solidFill>
                <a:ea typeface="AR PL UMing HK" charset="0"/>
                <a:cs typeface="AR PL UMing HK" charset="0"/>
              </a:rPr>
              <a:t>Synthetic</a:t>
            </a:r>
          </a:p>
          <a:p>
            <a:pPr marL="195864" indent="-191544" algn="ctr">
              <a:buSzPct val="45000"/>
              <a:tabLst>
                <a:tab pos="195864" algn="l"/>
                <a:tab pos="610636" algn="l"/>
                <a:tab pos="1025408" algn="l"/>
                <a:tab pos="1440180" algn="l"/>
                <a:tab pos="1854952" algn="l"/>
                <a:tab pos="2269724" algn="l"/>
                <a:tab pos="2684496" algn="l"/>
                <a:tab pos="3099267" algn="l"/>
                <a:tab pos="3514039" algn="l"/>
                <a:tab pos="3928811" algn="l"/>
                <a:tab pos="4343583" algn="l"/>
                <a:tab pos="4758355" algn="l"/>
                <a:tab pos="5173127" algn="l"/>
                <a:tab pos="5587898" algn="l"/>
                <a:tab pos="6002670" algn="l"/>
                <a:tab pos="6417442" algn="l"/>
                <a:tab pos="6832214" algn="l"/>
                <a:tab pos="7246986" algn="l"/>
                <a:tab pos="7661758" algn="l"/>
                <a:tab pos="8076529" algn="l"/>
                <a:tab pos="8491301" algn="l"/>
              </a:tabLst>
            </a:pPr>
            <a:r>
              <a:rPr lang="en-US" sz="1270" dirty="0">
                <a:solidFill>
                  <a:srgbClr val="000000"/>
                </a:solidFill>
                <a:ea typeface="AR PL UMing HK" charset="0"/>
                <a:cs typeface="AR PL UMing HK" charset="0"/>
              </a:rPr>
              <a:t>data</a:t>
            </a:r>
          </a:p>
        </p:txBody>
      </p:sp>
      <p:sp>
        <p:nvSpPr>
          <p:cNvPr id="5143" name="Text Box 23"/>
          <p:cNvSpPr txBox="1">
            <a:spLocks noChangeArrowheads="1"/>
          </p:cNvSpPr>
          <p:nvPr/>
        </p:nvSpPr>
        <p:spPr bwMode="auto">
          <a:xfrm>
            <a:off x="6787274" y="4496153"/>
            <a:ext cx="780120" cy="281179"/>
          </a:xfrm>
          <a:prstGeom prst="rect">
            <a:avLst/>
          </a:prstGeom>
          <a:noFill/>
          <a:ln w="9525" cap="flat">
            <a:noFill/>
            <a:round/>
            <a:headEnd/>
            <a:tailEnd/>
          </a:ln>
          <a:effectLst/>
        </p:spPr>
        <p:txBody>
          <a:bodyPr wrap="none" lIns="81646" tIns="42456" rIns="81646" bIns="42456">
            <a:spAutoFit/>
          </a:bodyPr>
          <a:lstStyle/>
          <a:p>
            <a:pPr marL="195864" indent="-191544">
              <a:buSzPct val="45000"/>
              <a:tabLst>
                <a:tab pos="195864" algn="l"/>
                <a:tab pos="610636" algn="l"/>
                <a:tab pos="1025408" algn="l"/>
                <a:tab pos="1440180" algn="l"/>
                <a:tab pos="1854952" algn="l"/>
                <a:tab pos="2269724" algn="l"/>
                <a:tab pos="2684496" algn="l"/>
                <a:tab pos="3099267" algn="l"/>
                <a:tab pos="3514039" algn="l"/>
                <a:tab pos="3928811" algn="l"/>
                <a:tab pos="4343583" algn="l"/>
                <a:tab pos="4758355" algn="l"/>
                <a:tab pos="5173127" algn="l"/>
                <a:tab pos="5587898" algn="l"/>
                <a:tab pos="6002670" algn="l"/>
                <a:tab pos="6417442" algn="l"/>
                <a:tab pos="6832214" algn="l"/>
                <a:tab pos="7246986" algn="l"/>
                <a:tab pos="7661758" algn="l"/>
                <a:tab pos="8076529" algn="l"/>
                <a:tab pos="8491301" algn="l"/>
              </a:tabLst>
            </a:pPr>
            <a:r>
              <a:rPr lang="en-US" sz="1270">
                <a:solidFill>
                  <a:srgbClr val="000000"/>
                </a:solidFill>
                <a:ea typeface="AR PL UMing HK" charset="0"/>
                <a:cs typeface="AR PL UMing HK" charset="0"/>
              </a:rPr>
              <a:t>Analysis</a:t>
            </a:r>
          </a:p>
        </p:txBody>
      </p:sp>
      <p:sp>
        <p:nvSpPr>
          <p:cNvPr id="5144" name="Text Box 24"/>
          <p:cNvSpPr txBox="1">
            <a:spLocks noChangeArrowheads="1"/>
          </p:cNvSpPr>
          <p:nvPr/>
        </p:nvSpPr>
        <p:spPr bwMode="auto">
          <a:xfrm>
            <a:off x="9110237" y="4496153"/>
            <a:ext cx="887520" cy="281179"/>
          </a:xfrm>
          <a:prstGeom prst="rect">
            <a:avLst/>
          </a:prstGeom>
          <a:noFill/>
          <a:ln w="9525" cap="flat">
            <a:noFill/>
            <a:round/>
            <a:headEnd/>
            <a:tailEnd/>
          </a:ln>
          <a:effectLst/>
        </p:spPr>
        <p:txBody>
          <a:bodyPr wrap="none" lIns="81646" tIns="42456" rIns="81646" bIns="42456">
            <a:spAutoFit/>
          </a:bodyPr>
          <a:lstStyle/>
          <a:p>
            <a:pPr marL="195864" indent="-191544">
              <a:buSzPct val="45000"/>
              <a:tabLst>
                <a:tab pos="195864" algn="l"/>
                <a:tab pos="610636" algn="l"/>
                <a:tab pos="1025408" algn="l"/>
                <a:tab pos="1440180" algn="l"/>
                <a:tab pos="1854952" algn="l"/>
                <a:tab pos="2269724" algn="l"/>
                <a:tab pos="2684496" algn="l"/>
                <a:tab pos="3099267" algn="l"/>
                <a:tab pos="3514039" algn="l"/>
                <a:tab pos="3928811" algn="l"/>
                <a:tab pos="4343583" algn="l"/>
                <a:tab pos="4758355" algn="l"/>
                <a:tab pos="5173127" algn="l"/>
                <a:tab pos="5587898" algn="l"/>
                <a:tab pos="6002670" algn="l"/>
                <a:tab pos="6417442" algn="l"/>
                <a:tab pos="6832214" algn="l"/>
                <a:tab pos="7246986" algn="l"/>
                <a:tab pos="7661758" algn="l"/>
                <a:tab pos="8076529" algn="l"/>
                <a:tab pos="8491301" algn="l"/>
              </a:tabLst>
            </a:pPr>
            <a:r>
              <a:rPr lang="en-US" sz="1270">
                <a:solidFill>
                  <a:srgbClr val="000000"/>
                </a:solidFill>
                <a:ea typeface="AR PL UMing HK" charset="0"/>
                <a:cs typeface="AR PL UMing HK" charset="0"/>
              </a:rPr>
              <a:t>Forecasts</a:t>
            </a:r>
          </a:p>
        </p:txBody>
      </p:sp>
      <p:sp>
        <p:nvSpPr>
          <p:cNvPr id="5145" name="Oval 25"/>
          <p:cNvSpPr>
            <a:spLocks noChangeArrowheads="1"/>
          </p:cNvSpPr>
          <p:nvPr/>
        </p:nvSpPr>
        <p:spPr bwMode="auto">
          <a:xfrm>
            <a:off x="6628857" y="4343497"/>
            <a:ext cx="1143480" cy="609184"/>
          </a:xfrm>
          <a:prstGeom prst="ellipse">
            <a:avLst/>
          </a:prstGeom>
          <a:noFill/>
          <a:ln w="28440" cap="sq">
            <a:solidFill>
              <a:srgbClr val="0066FF"/>
            </a:solidFill>
            <a:miter lim="800000"/>
            <a:headEnd/>
            <a:tailEnd/>
          </a:ln>
          <a:effectLst/>
        </p:spPr>
        <p:txBody>
          <a:bodyPr wrap="none" anchor="ctr"/>
          <a:lstStyle/>
          <a:p>
            <a:endParaRPr lang="en-US" sz="1633"/>
          </a:p>
        </p:txBody>
      </p:sp>
      <p:sp>
        <p:nvSpPr>
          <p:cNvPr id="5146" name="Oval 26"/>
          <p:cNvSpPr>
            <a:spLocks noChangeArrowheads="1"/>
          </p:cNvSpPr>
          <p:nvPr/>
        </p:nvSpPr>
        <p:spPr bwMode="auto">
          <a:xfrm>
            <a:off x="8990705" y="4343497"/>
            <a:ext cx="1143480" cy="609184"/>
          </a:xfrm>
          <a:prstGeom prst="ellipse">
            <a:avLst/>
          </a:prstGeom>
          <a:noFill/>
          <a:ln w="28440" cap="sq">
            <a:solidFill>
              <a:srgbClr val="0066FF"/>
            </a:solidFill>
            <a:miter lim="800000"/>
            <a:headEnd/>
            <a:tailEnd/>
          </a:ln>
          <a:effectLst/>
        </p:spPr>
        <p:txBody>
          <a:bodyPr wrap="none" anchor="ctr"/>
          <a:lstStyle/>
          <a:p>
            <a:endParaRPr lang="en-US" sz="1633"/>
          </a:p>
        </p:txBody>
      </p:sp>
      <p:sp>
        <p:nvSpPr>
          <p:cNvPr id="5147" name="Oval 27"/>
          <p:cNvSpPr>
            <a:spLocks noChangeArrowheads="1"/>
          </p:cNvSpPr>
          <p:nvPr/>
        </p:nvSpPr>
        <p:spPr bwMode="auto">
          <a:xfrm>
            <a:off x="4799865" y="4343497"/>
            <a:ext cx="1143480" cy="609184"/>
          </a:xfrm>
          <a:prstGeom prst="ellipse">
            <a:avLst/>
          </a:prstGeom>
          <a:noFill/>
          <a:ln w="28440" cap="sq">
            <a:solidFill>
              <a:srgbClr val="0066FF"/>
            </a:solidFill>
            <a:miter lim="800000"/>
            <a:headEnd/>
            <a:tailEnd/>
          </a:ln>
          <a:effectLst/>
        </p:spPr>
        <p:txBody>
          <a:bodyPr wrap="none" anchor="ctr"/>
          <a:lstStyle/>
          <a:p>
            <a:endParaRPr lang="en-US" sz="1633"/>
          </a:p>
        </p:txBody>
      </p:sp>
      <p:sp>
        <p:nvSpPr>
          <p:cNvPr id="5148" name="Line 28"/>
          <p:cNvSpPr>
            <a:spLocks noChangeShapeType="1"/>
          </p:cNvSpPr>
          <p:nvPr/>
        </p:nvSpPr>
        <p:spPr bwMode="auto">
          <a:xfrm>
            <a:off x="3732713" y="4648808"/>
            <a:ext cx="1067152" cy="1441"/>
          </a:xfrm>
          <a:prstGeom prst="line">
            <a:avLst/>
          </a:prstGeom>
          <a:noFill/>
          <a:ln w="19080" cap="sq">
            <a:solidFill>
              <a:srgbClr val="FF0000"/>
            </a:solidFill>
            <a:miter lim="800000"/>
            <a:headEnd/>
            <a:tailEnd type="triangle" w="med" len="med"/>
          </a:ln>
          <a:effectLst/>
        </p:spPr>
        <p:txBody>
          <a:bodyPr/>
          <a:lstStyle/>
          <a:p>
            <a:endParaRPr lang="en-US" sz="1633"/>
          </a:p>
        </p:txBody>
      </p:sp>
      <p:sp>
        <p:nvSpPr>
          <p:cNvPr id="5149" name="Line 29"/>
          <p:cNvSpPr>
            <a:spLocks noChangeShapeType="1"/>
          </p:cNvSpPr>
          <p:nvPr/>
        </p:nvSpPr>
        <p:spPr bwMode="auto">
          <a:xfrm>
            <a:off x="5943345" y="4648808"/>
            <a:ext cx="685512" cy="1441"/>
          </a:xfrm>
          <a:prstGeom prst="line">
            <a:avLst/>
          </a:prstGeom>
          <a:noFill/>
          <a:ln w="19080" cap="sq">
            <a:solidFill>
              <a:srgbClr val="FF0000"/>
            </a:solidFill>
            <a:miter lim="800000"/>
            <a:headEnd/>
            <a:tailEnd type="triangle" w="med" len="med"/>
          </a:ln>
          <a:effectLst/>
        </p:spPr>
        <p:txBody>
          <a:bodyPr/>
          <a:lstStyle/>
          <a:p>
            <a:endParaRPr lang="en-US" sz="1633"/>
          </a:p>
        </p:txBody>
      </p:sp>
      <p:sp>
        <p:nvSpPr>
          <p:cNvPr id="5150" name="AutoShape 30"/>
          <p:cNvSpPr>
            <a:spLocks/>
          </p:cNvSpPr>
          <p:nvPr/>
        </p:nvSpPr>
        <p:spPr bwMode="auto">
          <a:xfrm>
            <a:off x="7619681" y="4877793"/>
            <a:ext cx="1523680" cy="228984"/>
          </a:xfrm>
          <a:custGeom>
            <a:avLst/>
            <a:gdLst>
              <a:gd name="G0" fmla="+- 1 0 0"/>
              <a:gd name="G1" fmla="+- 1 0 0"/>
              <a:gd name="G2" fmla="*/ 1 48915 45568"/>
              <a:gd name="G3" fmla="*/ 1 0 0"/>
              <a:gd name="G4" fmla="*/ 1 24577 2"/>
              <a:gd name="G5" fmla="+- 1 0 0"/>
              <a:gd name="G6" fmla="+- 1 0 0"/>
              <a:gd name="T0" fmla="*/ 2147483647 w 960"/>
              <a:gd name="T1" fmla="*/ 0 h 144"/>
              <a:gd name="T2" fmla="*/ 1088707620 w 960"/>
              <a:gd name="T3" fmla="*/ 362902445 h 144"/>
              <a:gd name="T4" fmla="*/ 0 w 960"/>
              <a:gd name="T5" fmla="*/ 0 h 144"/>
              <a:gd name="T6" fmla="*/ 0 w 960"/>
              <a:gd name="T7" fmla="*/ 0 h 144"/>
              <a:gd name="T8" fmla="*/ 960 w 960"/>
              <a:gd name="T9" fmla="*/ 144 h 144"/>
            </a:gdLst>
            <a:ahLst/>
            <a:cxnLst>
              <a:cxn ang="0">
                <a:pos x="T0" y="T1"/>
              </a:cxn>
              <a:cxn ang="0">
                <a:pos x="T2" y="T3"/>
              </a:cxn>
              <a:cxn ang="0">
                <a:pos x="T4" y="T5"/>
              </a:cxn>
            </a:cxnLst>
            <a:rect l="T6" t="T7" r="T8" b="T9"/>
            <a:pathLst>
              <a:path w="960" h="144">
                <a:moveTo>
                  <a:pt x="960" y="0"/>
                </a:moveTo>
                <a:cubicBezTo>
                  <a:pt x="776" y="72"/>
                  <a:pt x="592" y="144"/>
                  <a:pt x="432" y="144"/>
                </a:cubicBezTo>
                <a:cubicBezTo>
                  <a:pt x="272" y="144"/>
                  <a:pt x="136" y="72"/>
                  <a:pt x="0" y="0"/>
                </a:cubicBezTo>
              </a:path>
            </a:pathLst>
          </a:custGeom>
          <a:noFill/>
          <a:ln w="19080" cap="sq">
            <a:solidFill>
              <a:srgbClr val="FF0000"/>
            </a:solidFill>
            <a:round/>
            <a:headEnd/>
            <a:tailEnd type="triangle" w="med" len="med"/>
          </a:ln>
          <a:effectLst/>
        </p:spPr>
        <p:txBody>
          <a:bodyPr wrap="none" anchor="ctr"/>
          <a:lstStyle/>
          <a:p>
            <a:endParaRPr lang="en-US" sz="1633"/>
          </a:p>
        </p:txBody>
      </p:sp>
      <p:sp>
        <p:nvSpPr>
          <p:cNvPr id="5151" name="Line 31"/>
          <p:cNvSpPr>
            <a:spLocks noChangeShapeType="1"/>
          </p:cNvSpPr>
          <p:nvPr/>
        </p:nvSpPr>
        <p:spPr bwMode="auto">
          <a:xfrm>
            <a:off x="7772337" y="4648808"/>
            <a:ext cx="1219808" cy="1441"/>
          </a:xfrm>
          <a:prstGeom prst="line">
            <a:avLst/>
          </a:prstGeom>
          <a:noFill/>
          <a:ln w="19080" cap="sq">
            <a:solidFill>
              <a:srgbClr val="FF0000"/>
            </a:solidFill>
            <a:miter lim="800000"/>
            <a:headEnd/>
            <a:tailEnd type="triangle" w="med" len="med"/>
          </a:ln>
          <a:effectLst/>
        </p:spPr>
        <p:txBody>
          <a:bodyPr/>
          <a:lstStyle/>
          <a:p>
            <a:endParaRPr lang="en-US" sz="1633"/>
          </a:p>
        </p:txBody>
      </p:sp>
      <p:sp>
        <p:nvSpPr>
          <p:cNvPr id="5152" name="Text Box 32"/>
          <p:cNvSpPr txBox="1">
            <a:spLocks noChangeArrowheads="1"/>
          </p:cNvSpPr>
          <p:nvPr/>
        </p:nvSpPr>
        <p:spPr bwMode="auto">
          <a:xfrm>
            <a:off x="6026873" y="4366539"/>
            <a:ext cx="792083" cy="281179"/>
          </a:xfrm>
          <a:prstGeom prst="rect">
            <a:avLst/>
          </a:prstGeom>
          <a:noFill/>
          <a:ln w="9525" cap="flat">
            <a:noFill/>
            <a:round/>
            <a:headEnd/>
            <a:tailEnd/>
          </a:ln>
          <a:effectLst/>
        </p:spPr>
        <p:txBody>
          <a:bodyPr lIns="81646" tIns="42456" rIns="81646" bIns="42456">
            <a:spAutoFit/>
          </a:bodyPr>
          <a:lstStyle/>
          <a:p>
            <a:pPr marL="195864" indent="-191544">
              <a:spcBef>
                <a:spcPts val="794"/>
              </a:spcBef>
              <a:buSzPct val="45000"/>
              <a:tabLst>
                <a:tab pos="195864" algn="l"/>
                <a:tab pos="610636" algn="l"/>
                <a:tab pos="1025408" algn="l"/>
                <a:tab pos="1440180" algn="l"/>
                <a:tab pos="1854952" algn="l"/>
                <a:tab pos="2269724" algn="l"/>
                <a:tab pos="2684496" algn="l"/>
                <a:tab pos="3099267" algn="l"/>
                <a:tab pos="3514039" algn="l"/>
                <a:tab pos="3928811" algn="l"/>
                <a:tab pos="4343583" algn="l"/>
                <a:tab pos="4758355" algn="l"/>
                <a:tab pos="5173127" algn="l"/>
                <a:tab pos="5587898" algn="l"/>
                <a:tab pos="6002670" algn="l"/>
                <a:tab pos="6417442" algn="l"/>
                <a:tab pos="6832214" algn="l"/>
                <a:tab pos="7246986" algn="l"/>
                <a:tab pos="7661758" algn="l"/>
                <a:tab pos="8076529" algn="l"/>
                <a:tab pos="8491301" algn="l"/>
              </a:tabLst>
            </a:pPr>
            <a:r>
              <a:rPr lang="en-US" sz="1270" dirty="0">
                <a:solidFill>
                  <a:srgbClr val="000000"/>
                </a:solidFill>
                <a:ea typeface="AR PL UMing HK" charset="0"/>
                <a:cs typeface="AR PL UMing HK" charset="0"/>
              </a:rPr>
              <a:t>DAS</a:t>
            </a:r>
          </a:p>
        </p:txBody>
      </p:sp>
      <p:sp>
        <p:nvSpPr>
          <p:cNvPr id="5153" name="Text Box 33"/>
          <p:cNvSpPr txBox="1">
            <a:spLocks noChangeArrowheads="1"/>
          </p:cNvSpPr>
          <p:nvPr/>
        </p:nvSpPr>
        <p:spPr bwMode="auto">
          <a:xfrm>
            <a:off x="7772337" y="4343497"/>
            <a:ext cx="1523680" cy="281179"/>
          </a:xfrm>
          <a:prstGeom prst="rect">
            <a:avLst/>
          </a:prstGeom>
          <a:noFill/>
          <a:ln w="9525" cap="flat">
            <a:noFill/>
            <a:round/>
            <a:headEnd/>
            <a:tailEnd/>
          </a:ln>
          <a:effectLst/>
        </p:spPr>
        <p:txBody>
          <a:bodyPr lIns="81646" tIns="42456" rIns="81646" bIns="42456">
            <a:spAutoFit/>
          </a:bodyPr>
          <a:lstStyle/>
          <a:p>
            <a:pPr marL="195864" indent="-191544">
              <a:spcBef>
                <a:spcPts val="794"/>
              </a:spcBef>
              <a:buSzPct val="45000"/>
              <a:tabLst>
                <a:tab pos="195864" algn="l"/>
                <a:tab pos="610636" algn="l"/>
                <a:tab pos="1025408" algn="l"/>
                <a:tab pos="1440180" algn="l"/>
                <a:tab pos="1854952" algn="l"/>
                <a:tab pos="2269724" algn="l"/>
                <a:tab pos="2684496" algn="l"/>
                <a:tab pos="3099267" algn="l"/>
                <a:tab pos="3514039" algn="l"/>
                <a:tab pos="3928811" algn="l"/>
                <a:tab pos="4343583" algn="l"/>
                <a:tab pos="4758355" algn="l"/>
                <a:tab pos="5173127" algn="l"/>
                <a:tab pos="5587898" algn="l"/>
                <a:tab pos="6002670" algn="l"/>
                <a:tab pos="6417442" algn="l"/>
                <a:tab pos="6832214" algn="l"/>
                <a:tab pos="7246986" algn="l"/>
                <a:tab pos="7661758" algn="l"/>
                <a:tab pos="8076529" algn="l"/>
                <a:tab pos="8491301" algn="l"/>
              </a:tabLst>
            </a:pPr>
            <a:r>
              <a:rPr lang="en-US" sz="1270">
                <a:solidFill>
                  <a:srgbClr val="000000"/>
                </a:solidFill>
                <a:ea typeface="AR PL UMing HK" charset="0"/>
                <a:cs typeface="AR PL UMing HK" charset="0"/>
              </a:rPr>
              <a:t>Forecast model</a:t>
            </a:r>
          </a:p>
        </p:txBody>
      </p:sp>
      <p:sp>
        <p:nvSpPr>
          <p:cNvPr id="5154" name="Text Box 34"/>
          <p:cNvSpPr txBox="1">
            <a:spLocks noChangeArrowheads="1"/>
          </p:cNvSpPr>
          <p:nvPr/>
        </p:nvSpPr>
        <p:spPr bwMode="auto">
          <a:xfrm>
            <a:off x="7870268" y="4756820"/>
            <a:ext cx="1218368" cy="281179"/>
          </a:xfrm>
          <a:prstGeom prst="rect">
            <a:avLst/>
          </a:prstGeom>
          <a:noFill/>
          <a:ln w="9525" cap="flat">
            <a:noFill/>
            <a:round/>
            <a:headEnd/>
            <a:tailEnd/>
          </a:ln>
          <a:effectLst/>
        </p:spPr>
        <p:txBody>
          <a:bodyPr lIns="81646" tIns="42456" rIns="81646" bIns="42456">
            <a:spAutoFit/>
          </a:bodyPr>
          <a:lstStyle/>
          <a:p>
            <a:pPr marL="195864" indent="-191544">
              <a:spcBef>
                <a:spcPts val="794"/>
              </a:spcBef>
              <a:buSzPct val="45000"/>
              <a:tabLst>
                <a:tab pos="195864" algn="l"/>
                <a:tab pos="610636" algn="l"/>
                <a:tab pos="1025408" algn="l"/>
                <a:tab pos="1440180" algn="l"/>
                <a:tab pos="1854952" algn="l"/>
                <a:tab pos="2269724" algn="l"/>
                <a:tab pos="2684496" algn="l"/>
                <a:tab pos="3099267" algn="l"/>
                <a:tab pos="3514039" algn="l"/>
                <a:tab pos="3928811" algn="l"/>
                <a:tab pos="4343583" algn="l"/>
                <a:tab pos="4758355" algn="l"/>
                <a:tab pos="5173127" algn="l"/>
                <a:tab pos="5587898" algn="l"/>
                <a:tab pos="6002670" algn="l"/>
                <a:tab pos="6417442" algn="l"/>
                <a:tab pos="6832214" algn="l"/>
                <a:tab pos="7246986" algn="l"/>
                <a:tab pos="7661758" algn="l"/>
                <a:tab pos="8076529" algn="l"/>
                <a:tab pos="8491301" algn="l"/>
              </a:tabLst>
            </a:pPr>
            <a:r>
              <a:rPr lang="en-US" sz="1270">
                <a:solidFill>
                  <a:srgbClr val="000000"/>
                </a:solidFill>
                <a:ea typeface="AR PL UMing HK" charset="0"/>
                <a:cs typeface="AR PL UMing HK" charset="0"/>
              </a:rPr>
              <a:t>background</a:t>
            </a:r>
          </a:p>
        </p:txBody>
      </p:sp>
      <p:sp>
        <p:nvSpPr>
          <p:cNvPr id="5155" name="Text Box 35"/>
          <p:cNvSpPr txBox="1">
            <a:spLocks noChangeArrowheads="1"/>
          </p:cNvSpPr>
          <p:nvPr/>
        </p:nvSpPr>
        <p:spPr bwMode="auto">
          <a:xfrm>
            <a:off x="5943345" y="5257993"/>
            <a:ext cx="1218368" cy="281179"/>
          </a:xfrm>
          <a:prstGeom prst="rect">
            <a:avLst/>
          </a:prstGeom>
          <a:noFill/>
          <a:ln w="9525" cap="flat">
            <a:noFill/>
            <a:round/>
            <a:headEnd/>
            <a:tailEnd/>
          </a:ln>
          <a:effectLst/>
        </p:spPr>
        <p:txBody>
          <a:bodyPr lIns="81646" tIns="42456" rIns="81646" bIns="42456">
            <a:spAutoFit/>
          </a:bodyPr>
          <a:lstStyle/>
          <a:p>
            <a:pPr marL="195864" indent="-191544">
              <a:spcBef>
                <a:spcPts val="794"/>
              </a:spcBef>
              <a:buSzPct val="45000"/>
              <a:tabLst>
                <a:tab pos="195864" algn="l"/>
                <a:tab pos="610636" algn="l"/>
                <a:tab pos="1025408" algn="l"/>
                <a:tab pos="1440180" algn="l"/>
                <a:tab pos="1854952" algn="l"/>
                <a:tab pos="2269724" algn="l"/>
                <a:tab pos="2684496" algn="l"/>
                <a:tab pos="3099267" algn="l"/>
                <a:tab pos="3514039" algn="l"/>
                <a:tab pos="3928811" algn="l"/>
                <a:tab pos="4343583" algn="l"/>
                <a:tab pos="4758355" algn="l"/>
                <a:tab pos="5173127" algn="l"/>
                <a:tab pos="5587898" algn="l"/>
                <a:tab pos="6002670" algn="l"/>
                <a:tab pos="6417442" algn="l"/>
                <a:tab pos="6832214" algn="l"/>
                <a:tab pos="7246986" algn="l"/>
                <a:tab pos="7661758" algn="l"/>
                <a:tab pos="8076529" algn="l"/>
                <a:tab pos="8491301" algn="l"/>
              </a:tabLst>
            </a:pPr>
            <a:r>
              <a:rPr lang="en-US" sz="1270">
                <a:solidFill>
                  <a:srgbClr val="000000"/>
                </a:solidFill>
                <a:ea typeface="AR PL UMing HK" charset="0"/>
                <a:cs typeface="AR PL UMing HK" charset="0"/>
              </a:rPr>
              <a:t>verification</a:t>
            </a:r>
          </a:p>
        </p:txBody>
      </p:sp>
      <p:sp>
        <p:nvSpPr>
          <p:cNvPr id="5156" name="Text Box 36"/>
          <p:cNvSpPr txBox="1">
            <a:spLocks noChangeArrowheads="1"/>
          </p:cNvSpPr>
          <p:nvPr/>
        </p:nvSpPr>
        <p:spPr bwMode="auto">
          <a:xfrm>
            <a:off x="3745673" y="4360778"/>
            <a:ext cx="1346541" cy="281179"/>
          </a:xfrm>
          <a:prstGeom prst="rect">
            <a:avLst/>
          </a:prstGeom>
          <a:noFill/>
          <a:ln w="9525" cap="flat">
            <a:noFill/>
            <a:round/>
            <a:headEnd/>
            <a:tailEnd/>
          </a:ln>
          <a:effectLst/>
        </p:spPr>
        <p:txBody>
          <a:bodyPr lIns="81646" tIns="42456" rIns="81646" bIns="42456">
            <a:spAutoFit/>
          </a:bodyPr>
          <a:lstStyle/>
          <a:p>
            <a:pPr marL="195864" indent="-191544">
              <a:spcBef>
                <a:spcPts val="794"/>
              </a:spcBef>
              <a:buSzPct val="45000"/>
              <a:tabLst>
                <a:tab pos="195864" algn="l"/>
                <a:tab pos="610636" algn="l"/>
                <a:tab pos="1025408" algn="l"/>
                <a:tab pos="1440180" algn="l"/>
                <a:tab pos="1854952" algn="l"/>
                <a:tab pos="2269724" algn="l"/>
                <a:tab pos="2684496" algn="l"/>
                <a:tab pos="3099267" algn="l"/>
                <a:tab pos="3514039" algn="l"/>
                <a:tab pos="3928811" algn="l"/>
                <a:tab pos="4343583" algn="l"/>
                <a:tab pos="4758355" algn="l"/>
                <a:tab pos="5173127" algn="l"/>
                <a:tab pos="5587898" algn="l"/>
                <a:tab pos="6002670" algn="l"/>
                <a:tab pos="6417442" algn="l"/>
                <a:tab pos="6832214" algn="l"/>
                <a:tab pos="7246986" algn="l"/>
                <a:tab pos="7661758" algn="l"/>
                <a:tab pos="8076529" algn="l"/>
                <a:tab pos="8491301" algn="l"/>
              </a:tabLst>
            </a:pPr>
            <a:r>
              <a:rPr lang="en-US" sz="1270" dirty="0">
                <a:solidFill>
                  <a:srgbClr val="000000"/>
                </a:solidFill>
                <a:ea typeface="AR PL UMing HK" charset="0"/>
                <a:cs typeface="AR PL UMing HK" charset="0"/>
              </a:rPr>
              <a:t>interpolation</a:t>
            </a:r>
          </a:p>
        </p:txBody>
      </p:sp>
      <p:sp>
        <p:nvSpPr>
          <p:cNvPr id="5157" name="Text Box 37"/>
          <p:cNvSpPr txBox="1">
            <a:spLocks noChangeArrowheads="1"/>
          </p:cNvSpPr>
          <p:nvPr/>
        </p:nvSpPr>
        <p:spPr bwMode="auto">
          <a:xfrm>
            <a:off x="2605075" y="2000371"/>
            <a:ext cx="2743488" cy="364920"/>
          </a:xfrm>
          <a:prstGeom prst="rect">
            <a:avLst/>
          </a:prstGeom>
          <a:noFill/>
          <a:ln w="9525" cap="flat">
            <a:noFill/>
            <a:round/>
            <a:headEnd/>
            <a:tailEnd/>
          </a:ln>
          <a:effectLst/>
        </p:spPr>
        <p:txBody>
          <a:bodyPr lIns="81646" tIns="42456" rIns="81646" bIns="42456">
            <a:spAutoFit/>
          </a:bodyPr>
          <a:lstStyle/>
          <a:p>
            <a:pPr marL="195864" indent="-191544">
              <a:spcBef>
                <a:spcPts val="1021"/>
              </a:spcBef>
              <a:buSzPct val="45000"/>
              <a:tabLst>
                <a:tab pos="195864" algn="l"/>
                <a:tab pos="610636" algn="l"/>
                <a:tab pos="1025408" algn="l"/>
                <a:tab pos="1440180" algn="l"/>
                <a:tab pos="1854952" algn="l"/>
                <a:tab pos="2269724" algn="l"/>
                <a:tab pos="2684496" algn="l"/>
                <a:tab pos="3099267" algn="l"/>
                <a:tab pos="3514039" algn="l"/>
                <a:tab pos="3928811" algn="l"/>
                <a:tab pos="4343583" algn="l"/>
                <a:tab pos="4758355" algn="l"/>
                <a:tab pos="5173127" algn="l"/>
                <a:tab pos="5587898" algn="l"/>
                <a:tab pos="6002670" algn="l"/>
                <a:tab pos="6417442" algn="l"/>
                <a:tab pos="6832214" algn="l"/>
                <a:tab pos="7246986" algn="l"/>
                <a:tab pos="7661758" algn="l"/>
                <a:tab pos="8076529" algn="l"/>
                <a:tab pos="8491301" algn="l"/>
              </a:tabLst>
            </a:pPr>
            <a:r>
              <a:rPr lang="en-US" sz="1814">
                <a:solidFill>
                  <a:srgbClr val="000000"/>
                </a:solidFill>
                <a:ea typeface="AR PL UMing HK" charset="0"/>
                <a:cs typeface="AR PL UMing HK" charset="0"/>
              </a:rPr>
              <a:t>Real world forecasts</a:t>
            </a:r>
          </a:p>
        </p:txBody>
      </p:sp>
      <p:sp>
        <p:nvSpPr>
          <p:cNvPr id="5158" name="Text Box 38"/>
          <p:cNvSpPr txBox="1">
            <a:spLocks noChangeArrowheads="1"/>
          </p:cNvSpPr>
          <p:nvPr/>
        </p:nvSpPr>
        <p:spPr bwMode="auto">
          <a:xfrm>
            <a:off x="2590673" y="3810641"/>
            <a:ext cx="2743488" cy="364920"/>
          </a:xfrm>
          <a:prstGeom prst="rect">
            <a:avLst/>
          </a:prstGeom>
          <a:noFill/>
          <a:ln w="9525" cap="flat">
            <a:noFill/>
            <a:round/>
            <a:headEnd/>
            <a:tailEnd/>
          </a:ln>
          <a:effectLst/>
        </p:spPr>
        <p:txBody>
          <a:bodyPr lIns="81646" tIns="42456" rIns="81646" bIns="42456">
            <a:spAutoFit/>
          </a:bodyPr>
          <a:lstStyle/>
          <a:p>
            <a:pPr marL="195864" indent="-191544">
              <a:spcBef>
                <a:spcPts val="1021"/>
              </a:spcBef>
              <a:buSzPct val="45000"/>
              <a:tabLst>
                <a:tab pos="195864" algn="l"/>
                <a:tab pos="610636" algn="l"/>
                <a:tab pos="1025408" algn="l"/>
                <a:tab pos="1440180" algn="l"/>
                <a:tab pos="1854952" algn="l"/>
                <a:tab pos="2269724" algn="l"/>
                <a:tab pos="2684496" algn="l"/>
                <a:tab pos="3099267" algn="l"/>
                <a:tab pos="3514039" algn="l"/>
                <a:tab pos="3928811" algn="l"/>
                <a:tab pos="4343583" algn="l"/>
                <a:tab pos="4758355" algn="l"/>
                <a:tab pos="5173127" algn="l"/>
                <a:tab pos="5587898" algn="l"/>
                <a:tab pos="6002670" algn="l"/>
                <a:tab pos="6417442" algn="l"/>
                <a:tab pos="6832214" algn="l"/>
                <a:tab pos="7246986" algn="l"/>
                <a:tab pos="7661758" algn="l"/>
                <a:tab pos="8076529" algn="l"/>
                <a:tab pos="8491301" algn="l"/>
              </a:tabLst>
            </a:pPr>
            <a:r>
              <a:rPr lang="en-US" sz="1814">
                <a:solidFill>
                  <a:srgbClr val="000000"/>
                </a:solidFill>
                <a:ea typeface="AR PL UMing HK" charset="0"/>
                <a:cs typeface="AR PL UMing HK" charset="0"/>
              </a:rPr>
              <a:t>OSSE forecasts</a:t>
            </a:r>
          </a:p>
        </p:txBody>
      </p:sp>
      <p:sp>
        <p:nvSpPr>
          <p:cNvPr id="5159" name="Text Box 39"/>
          <p:cNvSpPr txBox="1">
            <a:spLocks noChangeArrowheads="1"/>
          </p:cNvSpPr>
          <p:nvPr/>
        </p:nvSpPr>
        <p:spPr bwMode="auto">
          <a:xfrm>
            <a:off x="1980049" y="273630"/>
            <a:ext cx="8230464" cy="1143480"/>
          </a:xfrm>
          <a:prstGeom prst="rect">
            <a:avLst/>
          </a:prstGeom>
          <a:noFill/>
          <a:ln w="9525" cap="flat">
            <a:noFill/>
            <a:round/>
            <a:headEnd/>
            <a:tailEnd/>
          </a:ln>
          <a:effectLst/>
        </p:spPr>
        <p:txBody>
          <a:bodyPr anchor="ctr"/>
          <a:lstStyle/>
          <a:p>
            <a:pPr algn="ctr">
              <a:buSzPct val="45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endParaRPr lang="en-US" sz="3992" dirty="0">
              <a:solidFill>
                <a:srgbClr val="000000"/>
              </a:solidFill>
              <a:ea typeface="AR PL UMing HK" charset="0"/>
              <a:cs typeface="AR PL UMing HK" charset="0"/>
            </a:endParaRPr>
          </a:p>
        </p:txBody>
      </p:sp>
      <p:sp>
        <p:nvSpPr>
          <p:cNvPr id="2" name="Title 1">
            <a:extLst>
              <a:ext uri="{FF2B5EF4-FFF2-40B4-BE49-F238E27FC236}">
                <a16:creationId xmlns:a16="http://schemas.microsoft.com/office/drawing/2014/main" id="{F1E6B442-0B4D-6147-8740-09BEAFF53919}"/>
              </a:ext>
            </a:extLst>
          </p:cNvPr>
          <p:cNvSpPr>
            <a:spLocks noGrp="1"/>
          </p:cNvSpPr>
          <p:nvPr>
            <p:ph type="title"/>
          </p:nvPr>
        </p:nvSpPr>
        <p:spPr/>
        <p:txBody>
          <a:bodyPr/>
          <a:lstStyle/>
          <a:p>
            <a:r>
              <a:rPr lang="en-US" sz="3200" dirty="0">
                <a:ea typeface="AR PL UMing HK" charset="0"/>
                <a:cs typeface="AR PL UMing HK" charset="0"/>
              </a:rPr>
              <a:t>OSSEs vs. the Real World</a:t>
            </a:r>
            <a:endParaRPr lang="en-US" sz="32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6DC54-26C9-5643-A6C2-673FBFFFCCCB}"/>
              </a:ext>
            </a:extLst>
          </p:cNvPr>
          <p:cNvSpPr>
            <a:spLocks noGrp="1"/>
          </p:cNvSpPr>
          <p:nvPr>
            <p:ph type="title"/>
          </p:nvPr>
        </p:nvSpPr>
        <p:spPr/>
        <p:txBody>
          <a:bodyPr/>
          <a:lstStyle/>
          <a:p>
            <a:r>
              <a:rPr lang="en-US" sz="3600" dirty="0"/>
              <a:t>Why do an OSSE?</a:t>
            </a:r>
          </a:p>
        </p:txBody>
      </p:sp>
      <p:sp>
        <p:nvSpPr>
          <p:cNvPr id="3" name="Text Placeholder 2">
            <a:extLst>
              <a:ext uri="{FF2B5EF4-FFF2-40B4-BE49-F238E27FC236}">
                <a16:creationId xmlns:a16="http://schemas.microsoft.com/office/drawing/2014/main" id="{39C717D9-F982-6147-9BE9-3C5E10C64707}"/>
              </a:ext>
            </a:extLst>
          </p:cNvPr>
          <p:cNvSpPr>
            <a:spLocks noGrp="1"/>
          </p:cNvSpPr>
          <p:nvPr>
            <p:ph type="body" sz="quarter" idx="13"/>
          </p:nvPr>
        </p:nvSpPr>
        <p:spPr>
          <a:xfrm>
            <a:off x="959005" y="1773043"/>
            <a:ext cx="9868829" cy="4217911"/>
          </a:xfrm>
        </p:spPr>
        <p:txBody>
          <a:bodyPr/>
          <a:lstStyle/>
          <a:p>
            <a:pPr marL="457200" indent="-457200" algn="l">
              <a:buAutoNum type="arabicPeriod"/>
            </a:pPr>
            <a:r>
              <a:rPr lang="en-US" sz="2800" dirty="0"/>
              <a:t>You want to find out if a new observing system will add value to NWP analyses and forecasts</a:t>
            </a:r>
          </a:p>
          <a:p>
            <a:pPr marL="457200" indent="-457200" algn="l">
              <a:buAutoNum type="arabicPeriod"/>
            </a:pPr>
            <a:r>
              <a:rPr lang="en-US" sz="2800" dirty="0"/>
              <a:t>You want to make design decisions for a new observing system</a:t>
            </a:r>
          </a:p>
          <a:p>
            <a:pPr marL="457200" indent="-457200" algn="l">
              <a:buAutoNum type="arabicPeriod"/>
            </a:pPr>
            <a:r>
              <a:rPr lang="en-US" sz="2800" dirty="0"/>
              <a:t>You want to investigate the behavior of data assimilation systems in an environment where the truth is known</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FC666-640E-4343-B3A8-E8D238D432F9}"/>
              </a:ext>
            </a:extLst>
          </p:cNvPr>
          <p:cNvSpPr>
            <a:spLocks noGrp="1"/>
          </p:cNvSpPr>
          <p:nvPr>
            <p:ph type="title"/>
          </p:nvPr>
        </p:nvSpPr>
        <p:spPr>
          <a:xfrm>
            <a:off x="838200" y="491612"/>
            <a:ext cx="10515600" cy="820208"/>
          </a:xfrm>
        </p:spPr>
        <p:txBody>
          <a:bodyPr/>
          <a:lstStyle/>
          <a:p>
            <a:r>
              <a:rPr lang="en-US" sz="3600" dirty="0"/>
              <a:t>When NOT to run an OSSE</a:t>
            </a:r>
          </a:p>
        </p:txBody>
      </p:sp>
      <p:sp>
        <p:nvSpPr>
          <p:cNvPr id="3" name="Text Placeholder 2">
            <a:extLst>
              <a:ext uri="{FF2B5EF4-FFF2-40B4-BE49-F238E27FC236}">
                <a16:creationId xmlns:a16="http://schemas.microsoft.com/office/drawing/2014/main" id="{924C714A-25C1-4645-B81B-1C5C4EE55610}"/>
              </a:ext>
            </a:extLst>
          </p:cNvPr>
          <p:cNvSpPr>
            <a:spLocks noGrp="1"/>
          </p:cNvSpPr>
          <p:nvPr>
            <p:ph type="body" sz="quarter" idx="13"/>
          </p:nvPr>
        </p:nvSpPr>
        <p:spPr>
          <a:xfrm>
            <a:off x="1014762" y="2096428"/>
            <a:ext cx="10339038" cy="4010893"/>
          </a:xfrm>
        </p:spPr>
        <p:txBody>
          <a:bodyPr/>
          <a:lstStyle/>
          <a:p>
            <a:pPr marL="342900" indent="-342900" algn="l">
              <a:buFont typeface="Arial" panose="020B0604020202020204" pitchFamily="34" charset="0"/>
              <a:buChar char="•"/>
            </a:pPr>
            <a:r>
              <a:rPr lang="en-US" sz="2800" dirty="0"/>
              <a:t>When you can’t model the phenomenon you are interested in</a:t>
            </a:r>
          </a:p>
          <a:p>
            <a:pPr marL="342900" indent="-342900" algn="l">
              <a:buFont typeface="Arial" panose="020B0604020202020204" pitchFamily="34" charset="0"/>
              <a:buChar char="•"/>
            </a:pPr>
            <a:r>
              <a:rPr lang="en-US" sz="2800" dirty="0"/>
              <a:t>When you can’t simulate your new observations</a:t>
            </a:r>
          </a:p>
          <a:p>
            <a:pPr marL="342900" indent="-342900" algn="l">
              <a:buFont typeface="Arial" panose="020B0604020202020204" pitchFamily="34" charset="0"/>
              <a:buChar char="•"/>
            </a:pPr>
            <a:r>
              <a:rPr lang="en-US" sz="2800" dirty="0"/>
              <a:t>When you can’t assimilate your new observations</a:t>
            </a:r>
          </a:p>
          <a:p>
            <a:pPr marL="617220" lvl="1" indent="-342900" algn="l">
              <a:buFont typeface="Arial" panose="020B0604020202020204" pitchFamily="34" charset="0"/>
              <a:buChar char="•"/>
            </a:pPr>
            <a:r>
              <a:rPr lang="en-US" sz="2200" dirty="0"/>
              <a:t>(Unless you want to work on development of a new operator)</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C046B-BAE0-3A4D-B3D2-0035C5E7769A}"/>
              </a:ext>
            </a:extLst>
          </p:cNvPr>
          <p:cNvSpPr>
            <a:spLocks noGrp="1"/>
          </p:cNvSpPr>
          <p:nvPr>
            <p:ph type="title"/>
          </p:nvPr>
        </p:nvSpPr>
        <p:spPr/>
        <p:txBody>
          <a:bodyPr/>
          <a:lstStyle/>
          <a:p>
            <a:r>
              <a:rPr lang="en-US" dirty="0"/>
              <a:t>Nature Runs</a:t>
            </a:r>
          </a:p>
        </p:txBody>
      </p:sp>
      <p:sp>
        <p:nvSpPr>
          <p:cNvPr id="4" name="Text Placeholder 3">
            <a:extLst>
              <a:ext uri="{FF2B5EF4-FFF2-40B4-BE49-F238E27FC236}">
                <a16:creationId xmlns:a16="http://schemas.microsoft.com/office/drawing/2014/main" id="{3A8B548E-7ED8-7744-B102-126133689F89}"/>
              </a:ext>
            </a:extLst>
          </p:cNvPr>
          <p:cNvSpPr>
            <a:spLocks noGrp="1"/>
          </p:cNvSpPr>
          <p:nvPr>
            <p:ph type="body" sz="quarter" idx="13"/>
          </p:nvPr>
        </p:nvSpPr>
        <p:spPr/>
        <p:txBody>
          <a:bodyPr/>
          <a:lstStyle/>
          <a:p>
            <a:pPr marL="342900" indent="-342900" algn="l">
              <a:buFont typeface="Arial" panose="020B0604020202020204" pitchFamily="34" charset="0"/>
              <a:buChar char="•"/>
            </a:pPr>
            <a:r>
              <a:rPr lang="en-US" sz="2800" dirty="0"/>
              <a:t>Nature Runs act as the ‘truth’ in the OSSE, replacing the real atmosphere</a:t>
            </a:r>
          </a:p>
          <a:p>
            <a:pPr marL="342900" indent="-342900" algn="l">
              <a:buFont typeface="Arial" panose="020B0604020202020204" pitchFamily="34" charset="0"/>
              <a:buChar char="•"/>
            </a:pPr>
            <a:r>
              <a:rPr lang="en-US" sz="2800" dirty="0"/>
              <a:t>Usually, a long free (no DAS cycling) forecast from the best model available is used as the Nature Run</a:t>
            </a:r>
          </a:p>
          <a:p>
            <a:pPr marL="617220" lvl="1" indent="-342900" algn="l">
              <a:buFont typeface="Wingdings" pitchFamily="2" charset="2"/>
              <a:buChar char="ü"/>
            </a:pPr>
            <a:r>
              <a:rPr lang="en-US" sz="2400" dirty="0"/>
              <a:t>Model forecast has continuity of fields in time</a:t>
            </a:r>
          </a:p>
          <a:p>
            <a:pPr marL="617220" lvl="1" indent="-342900" algn="l">
              <a:buFont typeface="Wingdings" pitchFamily="2" charset="2"/>
              <a:buChar char="ü"/>
            </a:pPr>
            <a:r>
              <a:rPr lang="en-US" sz="2400" dirty="0"/>
              <a:t>Sometimes an analysis or reanalysis sequence is used, but the sequence of states of truth can never be replicated by a model</a:t>
            </a:r>
          </a:p>
          <a:p>
            <a:pPr marL="342900" indent="-342900" algn="l">
              <a:buFont typeface="Arial" panose="020B0604020202020204" pitchFamily="34" charset="0"/>
              <a:buChar char="•"/>
            </a:pPr>
            <a:r>
              <a:rPr lang="en-US" sz="2800" dirty="0"/>
              <a:t>Must be able to realistically model phenomena of interest</a:t>
            </a:r>
          </a:p>
          <a:p>
            <a:pPr marL="342900" indent="-342900" algn="l">
              <a:buFont typeface="Arial" panose="020B0604020202020204" pitchFamily="34" charset="0"/>
              <a:buChar char="•"/>
            </a:pPr>
            <a:r>
              <a:rPr lang="en-US" sz="2800" dirty="0"/>
              <a:t>Ideally is “better” than and different from the operational model used for experiments to replicate model error</a:t>
            </a:r>
          </a:p>
        </p:txBody>
      </p:sp>
    </p:spTree>
    <p:extLst>
      <p:ext uri="{BB962C8B-B14F-4D97-AF65-F5344CB8AC3E}">
        <p14:creationId xmlns:p14="http://schemas.microsoft.com/office/powerpoint/2010/main" val="1802078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2616E-D4AD-5B49-B222-1EFA14A0D3EC}"/>
              </a:ext>
            </a:extLst>
          </p:cNvPr>
          <p:cNvSpPr>
            <a:spLocks noGrp="1"/>
          </p:cNvSpPr>
          <p:nvPr>
            <p:ph type="title"/>
          </p:nvPr>
        </p:nvSpPr>
        <p:spPr/>
        <p:txBody>
          <a:bodyPr/>
          <a:lstStyle/>
          <a:p>
            <a:r>
              <a:rPr lang="en-US" dirty="0"/>
              <a:t>GEOS-5 Nature Run (G5NR)</a:t>
            </a:r>
          </a:p>
        </p:txBody>
      </p:sp>
      <p:pic>
        <p:nvPicPr>
          <p:cNvPr id="3" name="Picture 1">
            <a:extLst>
              <a:ext uri="{FF2B5EF4-FFF2-40B4-BE49-F238E27FC236}">
                <a16:creationId xmlns:a16="http://schemas.microsoft.com/office/drawing/2014/main" id="{6A8A3899-0FEF-7849-B409-D611C9C2C1C1}"/>
              </a:ext>
            </a:extLst>
          </p:cNvPr>
          <p:cNvPicPr>
            <a:picLocks noChangeAspect="1" noChangeArrowheads="1"/>
          </p:cNvPicPr>
          <p:nvPr/>
        </p:nvPicPr>
        <p:blipFill>
          <a:blip r:embed="rId3" cstate="print"/>
          <a:srcRect/>
          <a:stretch>
            <a:fillRect/>
          </a:stretch>
        </p:blipFill>
        <p:spPr bwMode="auto">
          <a:xfrm>
            <a:off x="748990" y="958025"/>
            <a:ext cx="10694020" cy="5347852"/>
          </a:xfrm>
          <a:prstGeom prst="rect">
            <a:avLst/>
          </a:prstGeom>
          <a:noFill/>
          <a:ln w="9525" cap="flat">
            <a:noFill/>
            <a:round/>
            <a:headEnd/>
            <a:tailEnd/>
          </a:ln>
          <a:effectLst/>
        </p:spPr>
      </p:pic>
    </p:spTree>
    <p:extLst>
      <p:ext uri="{BB962C8B-B14F-4D97-AF65-F5344CB8AC3E}">
        <p14:creationId xmlns:p14="http://schemas.microsoft.com/office/powerpoint/2010/main" val="637998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EADA0-5E6A-7D41-9449-FC060F7C7AEF}"/>
              </a:ext>
            </a:extLst>
          </p:cNvPr>
          <p:cNvSpPr>
            <a:spLocks noGrp="1"/>
          </p:cNvSpPr>
          <p:nvPr>
            <p:ph type="title"/>
          </p:nvPr>
        </p:nvSpPr>
        <p:spPr/>
        <p:txBody>
          <a:bodyPr/>
          <a:lstStyle/>
          <a:p>
            <a:r>
              <a:rPr lang="en-US" dirty="0"/>
              <a:t>Common Problems with Nature Runs</a:t>
            </a:r>
          </a:p>
        </p:txBody>
      </p:sp>
      <p:sp>
        <p:nvSpPr>
          <p:cNvPr id="10" name="Content Placeholder 9">
            <a:extLst>
              <a:ext uri="{FF2B5EF4-FFF2-40B4-BE49-F238E27FC236}">
                <a16:creationId xmlns:a16="http://schemas.microsoft.com/office/drawing/2014/main" id="{DFF069AE-B385-6046-AB05-1763678CCC55}"/>
              </a:ext>
            </a:extLst>
          </p:cNvPr>
          <p:cNvSpPr>
            <a:spLocks noGrp="1"/>
          </p:cNvSpPr>
          <p:nvPr>
            <p:ph idx="1"/>
          </p:nvPr>
        </p:nvSpPr>
        <p:spPr>
          <a:xfrm>
            <a:off x="838200" y="1281145"/>
            <a:ext cx="10515600" cy="2022445"/>
          </a:xfrm>
        </p:spPr>
        <p:txBody>
          <a:bodyPr/>
          <a:lstStyle/>
          <a:p>
            <a:pPr marL="342900" indent="-342900" algn="l">
              <a:buFont typeface="Arial" panose="020B0604020202020204" pitchFamily="34" charset="0"/>
              <a:buChar char="•"/>
            </a:pPr>
            <a:r>
              <a:rPr lang="en-US" sz="2400" dirty="0"/>
              <a:t>Identical or fraternal twin – insufficient model error</a:t>
            </a:r>
          </a:p>
          <a:p>
            <a:pPr marL="342900" indent="-342900" algn="l">
              <a:buFont typeface="Arial" panose="020B0604020202020204" pitchFamily="34" charset="0"/>
              <a:buChar char="•"/>
            </a:pPr>
            <a:r>
              <a:rPr lang="en-US" sz="2400" dirty="0"/>
              <a:t>Outdated by the time you get to use them</a:t>
            </a:r>
          </a:p>
          <a:p>
            <a:pPr marL="342900" indent="-342900" algn="l">
              <a:buFont typeface="Arial" panose="020B0604020202020204" pitchFamily="34" charset="0"/>
              <a:buChar char="•"/>
            </a:pPr>
            <a:r>
              <a:rPr lang="en-US" sz="2400" dirty="0"/>
              <a:t>Gigantic files and huge computational resource requirements</a:t>
            </a:r>
          </a:p>
          <a:p>
            <a:pPr marL="617220" lvl="1" indent="-342900" algn="l">
              <a:buFont typeface="Arial" panose="020B0604020202020204" pitchFamily="34" charset="0"/>
              <a:buChar char="•"/>
            </a:pPr>
            <a:r>
              <a:rPr lang="en-US" sz="2000" dirty="0"/>
              <a:t>Massive I/O demands</a:t>
            </a:r>
          </a:p>
          <a:p>
            <a:pPr marL="617220" lvl="1" indent="-342900" algn="l">
              <a:buFont typeface="Arial" panose="020B0604020202020204" pitchFamily="34" charset="0"/>
              <a:buChar char="•"/>
            </a:pPr>
            <a:r>
              <a:rPr lang="en-US" sz="2000" dirty="0"/>
              <a:t>Infrequent output with high spatial resolution = trouble</a:t>
            </a:r>
          </a:p>
        </p:txBody>
      </p:sp>
      <p:pic>
        <p:nvPicPr>
          <p:cNvPr id="3" name="Picture 1">
            <a:extLst>
              <a:ext uri="{FF2B5EF4-FFF2-40B4-BE49-F238E27FC236}">
                <a16:creationId xmlns:a16="http://schemas.microsoft.com/office/drawing/2014/main" id="{B0F2F5B5-11CE-3240-90A0-0B779754E923}"/>
              </a:ext>
            </a:extLst>
          </p:cNvPr>
          <p:cNvPicPr>
            <a:picLocks noChangeAspect="1" noChangeArrowheads="1"/>
          </p:cNvPicPr>
          <p:nvPr/>
        </p:nvPicPr>
        <p:blipFill>
          <a:blip r:embed="rId2" cstate="print"/>
          <a:srcRect/>
          <a:stretch>
            <a:fillRect/>
          </a:stretch>
        </p:blipFill>
        <p:spPr bwMode="auto">
          <a:xfrm>
            <a:off x="0" y="3836662"/>
            <a:ext cx="3491610" cy="2413965"/>
          </a:xfrm>
          <a:prstGeom prst="rect">
            <a:avLst/>
          </a:prstGeom>
          <a:noFill/>
          <a:ln w="9525" cap="flat">
            <a:noFill/>
            <a:round/>
            <a:headEnd/>
            <a:tailEnd/>
          </a:ln>
          <a:effectLst/>
        </p:spPr>
      </p:pic>
      <p:pic>
        <p:nvPicPr>
          <p:cNvPr id="4" name="Picture 2">
            <a:extLst>
              <a:ext uri="{FF2B5EF4-FFF2-40B4-BE49-F238E27FC236}">
                <a16:creationId xmlns:a16="http://schemas.microsoft.com/office/drawing/2014/main" id="{CB5DAE42-F8F9-D541-9B47-FBBE50171616}"/>
              </a:ext>
            </a:extLst>
          </p:cNvPr>
          <p:cNvPicPr>
            <a:picLocks noChangeAspect="1" noChangeArrowheads="1"/>
          </p:cNvPicPr>
          <p:nvPr/>
        </p:nvPicPr>
        <p:blipFill>
          <a:blip r:embed="rId3" cstate="print"/>
          <a:srcRect/>
          <a:stretch>
            <a:fillRect/>
          </a:stretch>
        </p:blipFill>
        <p:spPr bwMode="auto">
          <a:xfrm>
            <a:off x="6441262" y="3845068"/>
            <a:ext cx="3374076" cy="2399983"/>
          </a:xfrm>
          <a:prstGeom prst="rect">
            <a:avLst/>
          </a:prstGeom>
          <a:noFill/>
          <a:ln w="9525" cap="flat">
            <a:noFill/>
            <a:round/>
            <a:headEnd/>
            <a:tailEnd/>
          </a:ln>
          <a:effectLst/>
        </p:spPr>
      </p:pic>
      <p:pic>
        <p:nvPicPr>
          <p:cNvPr id="5" name="Picture 3">
            <a:extLst>
              <a:ext uri="{FF2B5EF4-FFF2-40B4-BE49-F238E27FC236}">
                <a16:creationId xmlns:a16="http://schemas.microsoft.com/office/drawing/2014/main" id="{91554208-EAAC-4E47-B54D-75786A911616}"/>
              </a:ext>
            </a:extLst>
          </p:cNvPr>
          <p:cNvPicPr>
            <a:picLocks noChangeAspect="1" noChangeArrowheads="1"/>
          </p:cNvPicPr>
          <p:nvPr/>
        </p:nvPicPr>
        <p:blipFill>
          <a:blip r:embed="rId4" cstate="print"/>
          <a:srcRect/>
          <a:stretch>
            <a:fillRect/>
          </a:stretch>
        </p:blipFill>
        <p:spPr bwMode="auto">
          <a:xfrm>
            <a:off x="3242141" y="3847813"/>
            <a:ext cx="3491610" cy="2399983"/>
          </a:xfrm>
          <a:prstGeom prst="rect">
            <a:avLst/>
          </a:prstGeom>
          <a:noFill/>
          <a:ln w="9525" cap="flat">
            <a:noFill/>
            <a:round/>
            <a:headEnd/>
            <a:tailEnd/>
          </a:ln>
          <a:effectLst/>
        </p:spPr>
      </p:pic>
      <p:sp>
        <p:nvSpPr>
          <p:cNvPr id="6" name="Text Box 4">
            <a:extLst>
              <a:ext uri="{FF2B5EF4-FFF2-40B4-BE49-F238E27FC236}">
                <a16:creationId xmlns:a16="http://schemas.microsoft.com/office/drawing/2014/main" id="{0597B358-AA36-7E49-B19F-E7DE598097BF}"/>
              </a:ext>
            </a:extLst>
          </p:cNvPr>
          <p:cNvSpPr txBox="1">
            <a:spLocks noChangeArrowheads="1"/>
          </p:cNvSpPr>
          <p:nvPr/>
        </p:nvSpPr>
        <p:spPr bwMode="auto">
          <a:xfrm>
            <a:off x="9790346" y="3958361"/>
            <a:ext cx="2401654" cy="2158129"/>
          </a:xfrm>
          <a:prstGeom prst="rect">
            <a:avLst/>
          </a:prstGeom>
          <a:noFill/>
          <a:ln w="9525" cap="flat">
            <a:noFill/>
            <a:round/>
            <a:headEnd/>
            <a:tailEnd/>
          </a:ln>
          <a:effectLst/>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solidFill>
                  <a:srgbClr val="000000"/>
                </a:solidFill>
                <a:ea typeface="AR PL UMing HK" charset="0"/>
                <a:cs typeface="AR PL UMing HK" charset="0"/>
              </a:rPr>
              <a:t>Comparison of temporal and spatial</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solidFill>
                  <a:srgbClr val="000000"/>
                </a:solidFill>
                <a:ea typeface="AR PL UMing HK" charset="0"/>
                <a:cs typeface="AR PL UMing HK" charset="0"/>
              </a:rPr>
              <a:t>Interpolation errors compared to 1.5 km run for Typhoon </a:t>
            </a:r>
            <a:r>
              <a:rPr lang="en-US" dirty="0" err="1">
                <a:solidFill>
                  <a:srgbClr val="000000"/>
                </a:solidFill>
                <a:ea typeface="AR PL UMing HK" charset="0"/>
                <a:cs typeface="AR PL UMing HK" charset="0"/>
              </a:rPr>
              <a:t>Guchol</a:t>
            </a:r>
            <a:r>
              <a:rPr lang="en-US" dirty="0">
                <a:solidFill>
                  <a:srgbClr val="000000"/>
                </a:solidFill>
                <a:ea typeface="AR PL UMing HK" charset="0"/>
                <a:cs typeface="AR PL UMing HK" charset="0"/>
              </a:rPr>
              <a:t> (2012).</a:t>
            </a:r>
          </a:p>
        </p:txBody>
      </p:sp>
      <p:sp>
        <p:nvSpPr>
          <p:cNvPr id="7" name="Text Box 6">
            <a:extLst>
              <a:ext uri="{FF2B5EF4-FFF2-40B4-BE49-F238E27FC236}">
                <a16:creationId xmlns:a16="http://schemas.microsoft.com/office/drawing/2014/main" id="{786F789A-BB4E-D44A-A706-29CE4A0630B3}"/>
              </a:ext>
            </a:extLst>
          </p:cNvPr>
          <p:cNvSpPr txBox="1">
            <a:spLocks noChangeArrowheads="1"/>
          </p:cNvSpPr>
          <p:nvPr/>
        </p:nvSpPr>
        <p:spPr bwMode="auto">
          <a:xfrm>
            <a:off x="399432" y="3654897"/>
            <a:ext cx="3475037" cy="344488"/>
          </a:xfrm>
          <a:prstGeom prst="rect">
            <a:avLst/>
          </a:prstGeom>
          <a:solidFill>
            <a:srgbClr val="FFFFFF"/>
          </a:solidFill>
          <a:ln w="9525" cap="flat">
            <a:noFill/>
            <a:round/>
            <a:headEnd/>
            <a:tailEnd/>
          </a:ln>
          <a:effectLst/>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600" dirty="0">
                <a:solidFill>
                  <a:srgbClr val="000000"/>
                </a:solidFill>
                <a:ea typeface="AR PL UMing HK" charset="0"/>
                <a:cs typeface="AR PL UMing HK" charset="0"/>
              </a:rPr>
              <a:t>Full resolution (1.5 km, 10 min)</a:t>
            </a:r>
          </a:p>
        </p:txBody>
      </p:sp>
      <p:sp>
        <p:nvSpPr>
          <p:cNvPr id="8" name="Text Box 5">
            <a:extLst>
              <a:ext uri="{FF2B5EF4-FFF2-40B4-BE49-F238E27FC236}">
                <a16:creationId xmlns:a16="http://schemas.microsoft.com/office/drawing/2014/main" id="{937FD274-478A-F24A-8018-31DC33D904E5}"/>
              </a:ext>
            </a:extLst>
          </p:cNvPr>
          <p:cNvSpPr txBox="1">
            <a:spLocks noChangeArrowheads="1"/>
          </p:cNvSpPr>
          <p:nvPr/>
        </p:nvSpPr>
        <p:spPr bwMode="auto">
          <a:xfrm>
            <a:off x="6953574" y="3654897"/>
            <a:ext cx="3292475" cy="344488"/>
          </a:xfrm>
          <a:prstGeom prst="rect">
            <a:avLst/>
          </a:prstGeom>
          <a:solidFill>
            <a:srgbClr val="FFFFFF"/>
          </a:solidFill>
          <a:ln w="9525" cap="flat">
            <a:noFill/>
            <a:round/>
            <a:headEnd/>
            <a:tailEnd/>
          </a:ln>
          <a:effectLst/>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600" dirty="0">
                <a:solidFill>
                  <a:srgbClr val="000000"/>
                </a:solidFill>
                <a:ea typeface="AR PL UMing HK" charset="0"/>
                <a:cs typeface="AR PL UMing HK" charset="0"/>
              </a:rPr>
              <a:t>Spatial interpolation to 27 km</a:t>
            </a:r>
          </a:p>
        </p:txBody>
      </p:sp>
      <p:sp>
        <p:nvSpPr>
          <p:cNvPr id="9" name="Text Box 7">
            <a:extLst>
              <a:ext uri="{FF2B5EF4-FFF2-40B4-BE49-F238E27FC236}">
                <a16:creationId xmlns:a16="http://schemas.microsoft.com/office/drawing/2014/main" id="{1DB8B663-C03E-2D46-9484-56E7D86F7008}"/>
              </a:ext>
            </a:extLst>
          </p:cNvPr>
          <p:cNvSpPr txBox="1">
            <a:spLocks noChangeArrowheads="1"/>
          </p:cNvSpPr>
          <p:nvPr/>
        </p:nvSpPr>
        <p:spPr bwMode="auto">
          <a:xfrm>
            <a:off x="3654883" y="3640915"/>
            <a:ext cx="3292475" cy="344488"/>
          </a:xfrm>
          <a:prstGeom prst="rect">
            <a:avLst/>
          </a:prstGeom>
          <a:solidFill>
            <a:srgbClr val="FFFFFF"/>
          </a:solidFill>
          <a:ln w="9525" cap="flat">
            <a:noFill/>
            <a:round/>
            <a:headEnd/>
            <a:tailEnd/>
          </a:ln>
          <a:effectLst/>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600" dirty="0">
                <a:solidFill>
                  <a:srgbClr val="000000"/>
                </a:solidFill>
                <a:ea typeface="AR PL UMing HK" charset="0"/>
                <a:cs typeface="AR PL UMing HK" charset="0"/>
              </a:rPr>
              <a:t>Temporal interpolation (3 </a:t>
            </a:r>
            <a:r>
              <a:rPr lang="en-US" sz="1600" dirty="0" err="1">
                <a:solidFill>
                  <a:srgbClr val="000000"/>
                </a:solidFill>
                <a:ea typeface="AR PL UMing HK" charset="0"/>
                <a:cs typeface="AR PL UMing HK" charset="0"/>
              </a:rPr>
              <a:t>hrs</a:t>
            </a:r>
            <a:r>
              <a:rPr lang="en-US" sz="1600" dirty="0">
                <a:solidFill>
                  <a:srgbClr val="000000"/>
                </a:solidFill>
                <a:ea typeface="AR PL UMing HK" charset="0"/>
                <a:cs typeface="AR PL UMing HK" charset="0"/>
              </a:rPr>
              <a:t>)</a:t>
            </a:r>
          </a:p>
        </p:txBody>
      </p:sp>
    </p:spTree>
    <p:extLst>
      <p:ext uri="{BB962C8B-B14F-4D97-AF65-F5344CB8AC3E}">
        <p14:creationId xmlns:p14="http://schemas.microsoft.com/office/powerpoint/2010/main" val="4150576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5B11F-FC92-C449-A280-A90FE03939E4}"/>
              </a:ext>
            </a:extLst>
          </p:cNvPr>
          <p:cNvSpPr>
            <a:spLocks noGrp="1"/>
          </p:cNvSpPr>
          <p:nvPr>
            <p:ph type="title"/>
          </p:nvPr>
        </p:nvSpPr>
        <p:spPr/>
        <p:txBody>
          <a:bodyPr>
            <a:normAutofit/>
          </a:bodyPr>
          <a:lstStyle/>
          <a:p>
            <a:r>
              <a:rPr lang="en-US" sz="3200" dirty="0"/>
              <a:t>Nature Run Validation</a:t>
            </a:r>
          </a:p>
        </p:txBody>
      </p:sp>
      <p:sp>
        <p:nvSpPr>
          <p:cNvPr id="4" name="Text Placeholder 3">
            <a:extLst>
              <a:ext uri="{FF2B5EF4-FFF2-40B4-BE49-F238E27FC236}">
                <a16:creationId xmlns:a16="http://schemas.microsoft.com/office/drawing/2014/main" id="{C9EE57E3-5E9F-C446-A5B8-0EA89028ED9E}"/>
              </a:ext>
            </a:extLst>
          </p:cNvPr>
          <p:cNvSpPr>
            <a:spLocks noGrp="1"/>
          </p:cNvSpPr>
          <p:nvPr>
            <p:ph type="body" sz="half" idx="2"/>
          </p:nvPr>
        </p:nvSpPr>
        <p:spPr/>
        <p:txBody>
          <a:bodyPr/>
          <a:lstStyle/>
          <a:p>
            <a:pPr marL="342900" indent="-342900">
              <a:buFont typeface="Arial" panose="020B0604020202020204" pitchFamily="34" charset="0"/>
              <a:buChar char="•"/>
            </a:pPr>
            <a:r>
              <a:rPr lang="en-US" sz="2000" dirty="0"/>
              <a:t>Evaluate if NR is sufficiently realistic to yield meaningful results</a:t>
            </a:r>
          </a:p>
          <a:p>
            <a:pPr marL="342900" indent="-342900">
              <a:buFont typeface="Arial" panose="020B0604020202020204" pitchFamily="34" charset="0"/>
              <a:buChar char="•"/>
            </a:pPr>
            <a:r>
              <a:rPr lang="en-US" sz="2000" dirty="0"/>
              <a:t>NR needs to replicate fields needed to generate realistic simulated observations</a:t>
            </a:r>
          </a:p>
          <a:p>
            <a:pPr marL="342900" indent="-342900">
              <a:buFont typeface="Arial" panose="020B0604020202020204" pitchFamily="34" charset="0"/>
              <a:buChar char="•"/>
            </a:pPr>
            <a:r>
              <a:rPr lang="en-US" sz="2000" dirty="0"/>
              <a:t>Can’t validate everything – corollary – don’t expect a NR to come pre-validated for your needs</a:t>
            </a:r>
          </a:p>
        </p:txBody>
      </p:sp>
      <p:pic>
        <p:nvPicPr>
          <p:cNvPr id="5" name="Picture 1">
            <a:extLst>
              <a:ext uri="{FF2B5EF4-FFF2-40B4-BE49-F238E27FC236}">
                <a16:creationId xmlns:a16="http://schemas.microsoft.com/office/drawing/2014/main" id="{976EB2C3-68CF-3249-9862-D2F796639C83}"/>
              </a:ext>
            </a:extLst>
          </p:cNvPr>
          <p:cNvPicPr>
            <a:picLocks noChangeAspect="1" noChangeArrowheads="1"/>
          </p:cNvPicPr>
          <p:nvPr/>
        </p:nvPicPr>
        <p:blipFill>
          <a:blip r:embed="rId2" cstate="print"/>
          <a:srcRect/>
          <a:stretch>
            <a:fillRect/>
          </a:stretch>
        </p:blipFill>
        <p:spPr bwMode="auto">
          <a:xfrm>
            <a:off x="260816" y="602479"/>
            <a:ext cx="6704825" cy="5653041"/>
          </a:xfrm>
          <a:prstGeom prst="rect">
            <a:avLst/>
          </a:prstGeom>
          <a:noFill/>
          <a:ln w="9525" cap="flat">
            <a:noFill/>
            <a:round/>
            <a:headEnd/>
            <a:tailEnd/>
          </a:ln>
          <a:effectLst/>
        </p:spPr>
      </p:pic>
    </p:spTree>
    <p:extLst>
      <p:ext uri="{BB962C8B-B14F-4D97-AF65-F5344CB8AC3E}">
        <p14:creationId xmlns:p14="http://schemas.microsoft.com/office/powerpoint/2010/main" val="3430658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36F83-78CD-8F45-A54E-C4F1323B4F5B}"/>
              </a:ext>
            </a:extLst>
          </p:cNvPr>
          <p:cNvSpPr>
            <a:spLocks noGrp="1"/>
          </p:cNvSpPr>
          <p:nvPr>
            <p:ph type="title"/>
          </p:nvPr>
        </p:nvSpPr>
        <p:spPr>
          <a:xfrm>
            <a:off x="838200" y="272610"/>
            <a:ext cx="10515600" cy="820208"/>
          </a:xfrm>
        </p:spPr>
        <p:txBody>
          <a:bodyPr/>
          <a:lstStyle/>
          <a:p>
            <a:r>
              <a:rPr lang="en-US" dirty="0"/>
              <a:t>Simulated Observations</a:t>
            </a:r>
          </a:p>
        </p:txBody>
      </p:sp>
      <p:sp>
        <p:nvSpPr>
          <p:cNvPr id="3" name="CustomShape 1">
            <a:extLst>
              <a:ext uri="{FF2B5EF4-FFF2-40B4-BE49-F238E27FC236}">
                <a16:creationId xmlns:a16="http://schemas.microsoft.com/office/drawing/2014/main" id="{835FF378-3FA4-C04F-935F-195B64AF1450}"/>
              </a:ext>
            </a:extLst>
          </p:cNvPr>
          <p:cNvSpPr/>
          <p:nvPr/>
        </p:nvSpPr>
        <p:spPr>
          <a:xfrm>
            <a:off x="944238" y="4677326"/>
            <a:ext cx="3114807" cy="1422391"/>
          </a:xfrm>
          <a:prstGeom prst="rect">
            <a:avLst/>
          </a:prstGeom>
          <a:noFill/>
          <a:ln>
            <a:noFill/>
          </a:ln>
        </p:spPr>
        <p:style>
          <a:lnRef idx="0">
            <a:scrgbClr r="0" g="0" b="0"/>
          </a:lnRef>
          <a:fillRef idx="0">
            <a:scrgbClr r="0" g="0" b="0"/>
          </a:fillRef>
          <a:effectRef idx="0">
            <a:scrgbClr r="0" g="0" b="0"/>
          </a:effectRef>
          <a:fontRef idx="minor"/>
        </p:style>
        <p:txBody>
          <a:bodyPr wrap="none" lIns="90000" tIns="46800" rIns="90000" bIns="46800"/>
          <a:lstStyle/>
          <a:p>
            <a:pPr>
              <a:lnSpc>
                <a:spcPct val="100000"/>
              </a:lnSpc>
            </a:pPr>
            <a:r>
              <a:rPr lang="en-US" sz="2000" dirty="0">
                <a:solidFill>
                  <a:srgbClr val="000000"/>
                </a:solidFill>
                <a:latin typeface="+mj-lt"/>
              </a:rPr>
              <a:t>Example of  </a:t>
            </a:r>
          </a:p>
          <a:p>
            <a:pPr>
              <a:lnSpc>
                <a:spcPct val="100000"/>
              </a:lnSpc>
            </a:pPr>
            <a:r>
              <a:rPr lang="en-US" sz="2000" dirty="0">
                <a:solidFill>
                  <a:srgbClr val="000000"/>
                </a:solidFill>
                <a:latin typeface="+mj-lt"/>
              </a:rPr>
              <a:t>METEOSAT AMV</a:t>
            </a:r>
          </a:p>
          <a:p>
            <a:pPr>
              <a:lnSpc>
                <a:spcPct val="100000"/>
              </a:lnSpc>
            </a:pPr>
            <a:r>
              <a:rPr lang="en-US" sz="2000" dirty="0">
                <a:solidFill>
                  <a:srgbClr val="000000"/>
                </a:solidFill>
                <a:latin typeface="+mj-lt"/>
              </a:rPr>
              <a:t>observations at </a:t>
            </a:r>
          </a:p>
          <a:p>
            <a:pPr>
              <a:lnSpc>
                <a:spcPct val="100000"/>
              </a:lnSpc>
            </a:pPr>
            <a:r>
              <a:rPr lang="en-US" sz="2000" dirty="0">
                <a:solidFill>
                  <a:srgbClr val="000000"/>
                </a:solidFill>
                <a:latin typeface="+mj-lt"/>
              </a:rPr>
              <a:t>0000 UTC 10 July</a:t>
            </a:r>
            <a:endParaRPr sz="2000" dirty="0">
              <a:solidFill>
                <a:srgbClr val="000000"/>
              </a:solidFill>
              <a:latin typeface="+mj-lt"/>
            </a:endParaRPr>
          </a:p>
        </p:txBody>
      </p:sp>
      <p:sp>
        <p:nvSpPr>
          <p:cNvPr id="4" name="CustomShape 2">
            <a:extLst>
              <a:ext uri="{FF2B5EF4-FFF2-40B4-BE49-F238E27FC236}">
                <a16:creationId xmlns:a16="http://schemas.microsoft.com/office/drawing/2014/main" id="{9EDA8424-5800-184A-8D6C-3784BD64B495}"/>
              </a:ext>
            </a:extLst>
          </p:cNvPr>
          <p:cNvSpPr/>
          <p:nvPr/>
        </p:nvSpPr>
        <p:spPr>
          <a:xfrm>
            <a:off x="4340029" y="1780699"/>
            <a:ext cx="645480" cy="398880"/>
          </a:xfrm>
          <a:prstGeom prst="rect">
            <a:avLst/>
          </a:prstGeom>
          <a:noFill/>
          <a:ln>
            <a:noFill/>
          </a:ln>
        </p:spPr>
        <p:style>
          <a:lnRef idx="0">
            <a:scrgbClr r="0" g="0" b="0"/>
          </a:lnRef>
          <a:fillRef idx="0">
            <a:scrgbClr r="0" g="0" b="0"/>
          </a:fillRef>
          <a:effectRef idx="0">
            <a:scrgbClr r="0" g="0" b="0"/>
          </a:effectRef>
          <a:fontRef idx="minor"/>
        </p:style>
        <p:txBody>
          <a:bodyPr wrap="none" lIns="90000" tIns="46800" rIns="90000" bIns="46800"/>
          <a:lstStyle/>
          <a:p>
            <a:pPr>
              <a:lnSpc>
                <a:spcPct val="100000"/>
              </a:lnSpc>
            </a:pPr>
            <a:r>
              <a:rPr lang="en-US" sz="2000" dirty="0">
                <a:solidFill>
                  <a:srgbClr val="0000FF"/>
                </a:solidFill>
                <a:latin typeface="Times New Roman"/>
              </a:rPr>
              <a:t>Real</a:t>
            </a:r>
            <a:endParaRPr dirty="0"/>
          </a:p>
        </p:txBody>
      </p:sp>
      <p:sp>
        <p:nvSpPr>
          <p:cNvPr id="5" name="CustomShape 3">
            <a:extLst>
              <a:ext uri="{FF2B5EF4-FFF2-40B4-BE49-F238E27FC236}">
                <a16:creationId xmlns:a16="http://schemas.microsoft.com/office/drawing/2014/main" id="{82FC4B04-B3E2-0E49-BC41-6E2C9E86D738}"/>
              </a:ext>
            </a:extLst>
          </p:cNvPr>
          <p:cNvSpPr/>
          <p:nvPr/>
        </p:nvSpPr>
        <p:spPr>
          <a:xfrm>
            <a:off x="3785739" y="4826845"/>
            <a:ext cx="1212480" cy="398880"/>
          </a:xfrm>
          <a:prstGeom prst="rect">
            <a:avLst/>
          </a:prstGeom>
          <a:noFill/>
          <a:ln>
            <a:noFill/>
          </a:ln>
        </p:spPr>
        <p:style>
          <a:lnRef idx="0">
            <a:scrgbClr r="0" g="0" b="0"/>
          </a:lnRef>
          <a:fillRef idx="0">
            <a:scrgbClr r="0" g="0" b="0"/>
          </a:fillRef>
          <a:effectRef idx="0">
            <a:scrgbClr r="0" g="0" b="0"/>
          </a:effectRef>
          <a:fontRef idx="minor"/>
        </p:style>
        <p:txBody>
          <a:bodyPr wrap="none" lIns="90000" tIns="46800" rIns="90000" bIns="46800"/>
          <a:lstStyle/>
          <a:p>
            <a:pPr>
              <a:lnSpc>
                <a:spcPct val="100000"/>
              </a:lnSpc>
            </a:pPr>
            <a:r>
              <a:rPr lang="en-US" sz="2000" dirty="0">
                <a:solidFill>
                  <a:srgbClr val="0000FF"/>
                </a:solidFill>
                <a:latin typeface="Times New Roman"/>
              </a:rPr>
              <a:t>Simulated</a:t>
            </a:r>
            <a:endParaRPr dirty="0"/>
          </a:p>
        </p:txBody>
      </p:sp>
      <p:pic>
        <p:nvPicPr>
          <p:cNvPr id="6" name="Picture 5">
            <a:extLst>
              <a:ext uri="{FF2B5EF4-FFF2-40B4-BE49-F238E27FC236}">
                <a16:creationId xmlns:a16="http://schemas.microsoft.com/office/drawing/2014/main" id="{857A9F5A-115D-EB41-BAF2-2801E9BB3C92}"/>
              </a:ext>
            </a:extLst>
          </p:cNvPr>
          <p:cNvPicPr/>
          <p:nvPr/>
        </p:nvPicPr>
        <p:blipFill>
          <a:blip r:embed="rId2" cstate="print"/>
          <a:stretch/>
        </p:blipFill>
        <p:spPr>
          <a:xfrm>
            <a:off x="4985509" y="836343"/>
            <a:ext cx="5866539" cy="5464096"/>
          </a:xfrm>
          <a:prstGeom prst="rect">
            <a:avLst/>
          </a:prstGeom>
          <a:ln>
            <a:noFill/>
          </a:ln>
        </p:spPr>
      </p:pic>
      <p:sp>
        <p:nvSpPr>
          <p:cNvPr id="7" name="Rectangle 6">
            <a:extLst>
              <a:ext uri="{FF2B5EF4-FFF2-40B4-BE49-F238E27FC236}">
                <a16:creationId xmlns:a16="http://schemas.microsoft.com/office/drawing/2014/main" id="{51083294-8E0C-D14A-BFC1-C3F32E7EE2D6}"/>
              </a:ext>
            </a:extLst>
          </p:cNvPr>
          <p:cNvSpPr/>
          <p:nvPr/>
        </p:nvSpPr>
        <p:spPr>
          <a:xfrm>
            <a:off x="381547" y="1092818"/>
            <a:ext cx="3677498" cy="2308324"/>
          </a:xfrm>
          <a:prstGeom prst="rect">
            <a:avLst/>
          </a:prstGeom>
        </p:spPr>
        <p:txBody>
          <a:bodyPr wrap="square">
            <a:spAutoFit/>
          </a:bodyPr>
          <a:lstStyle/>
          <a:p>
            <a:r>
              <a:rPr lang="en-US" sz="2400" dirty="0">
                <a:solidFill>
                  <a:srgbClr val="000000"/>
                </a:solidFill>
              </a:rPr>
              <a:t>Goal: produce simulated observations that are statistically indistinguishable from real data as employed by the DAS</a:t>
            </a:r>
          </a:p>
        </p:txBody>
      </p:sp>
    </p:spTree>
    <p:extLst>
      <p:ext uri="{BB962C8B-B14F-4D97-AF65-F5344CB8AC3E}">
        <p14:creationId xmlns:p14="http://schemas.microsoft.com/office/powerpoint/2010/main" val="4198478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4AA4D-ED27-5746-B6DE-E1DB1F68EC60}"/>
              </a:ext>
            </a:extLst>
          </p:cNvPr>
          <p:cNvSpPr>
            <a:spLocks noGrp="1"/>
          </p:cNvSpPr>
          <p:nvPr>
            <p:ph type="title"/>
          </p:nvPr>
        </p:nvSpPr>
        <p:spPr/>
        <p:txBody>
          <a:bodyPr/>
          <a:lstStyle/>
          <a:p>
            <a:r>
              <a:rPr lang="en-US" dirty="0"/>
              <a:t>Observation Errors</a:t>
            </a:r>
          </a:p>
        </p:txBody>
      </p:sp>
      <p:sp>
        <p:nvSpPr>
          <p:cNvPr id="3" name="Text Placeholder 2">
            <a:extLst>
              <a:ext uri="{FF2B5EF4-FFF2-40B4-BE49-F238E27FC236}">
                <a16:creationId xmlns:a16="http://schemas.microsoft.com/office/drawing/2014/main" id="{170D396D-FF29-C14B-8C51-8C854BA0EFA3}"/>
              </a:ext>
            </a:extLst>
          </p:cNvPr>
          <p:cNvSpPr>
            <a:spLocks noGrp="1"/>
          </p:cNvSpPr>
          <p:nvPr>
            <p:ph type="body" sz="quarter" idx="13"/>
          </p:nvPr>
        </p:nvSpPr>
        <p:spPr/>
        <p:txBody>
          <a:bodyPr/>
          <a:lstStyle/>
          <a:p>
            <a:pPr marL="342900" indent="-342900" algn="l">
              <a:buFont typeface="Arial" panose="020B0604020202020204" pitchFamily="34" charset="0"/>
              <a:buChar char="•"/>
            </a:pPr>
            <a:r>
              <a:rPr lang="en-US" sz="2800" dirty="0"/>
              <a:t>Simulated observations contain some intrinsic interpolation/operator errors, but less than real observations (usually)</a:t>
            </a:r>
          </a:p>
          <a:p>
            <a:pPr marL="342900" indent="-342900" algn="l">
              <a:buFont typeface="Arial" panose="020B0604020202020204" pitchFamily="34" charset="0"/>
              <a:buChar char="•"/>
            </a:pPr>
            <a:r>
              <a:rPr lang="en-US" sz="2800" dirty="0"/>
              <a:t>Simulated observation errors are created and added to the simulated observations to compensate</a:t>
            </a:r>
          </a:p>
          <a:p>
            <a:pPr marL="342900" indent="-342900" algn="l">
              <a:buFont typeface="Arial" panose="020B0604020202020204" pitchFamily="34" charset="0"/>
              <a:buChar char="•"/>
            </a:pPr>
            <a:r>
              <a:rPr lang="en-US" sz="2800" dirty="0"/>
              <a:t>Observation error is complex and poorly understood</a:t>
            </a:r>
          </a:p>
          <a:p>
            <a:pPr marL="617220" lvl="1" indent="-342900" algn="l">
              <a:buFont typeface="Arial" panose="020B0604020202020204" pitchFamily="34" charset="0"/>
              <a:buChar char="•"/>
            </a:pPr>
            <a:r>
              <a:rPr lang="en-US" sz="2400" dirty="0"/>
              <a:t>Error Magnitude</a:t>
            </a:r>
          </a:p>
          <a:p>
            <a:pPr marL="617220" lvl="1" indent="-342900" algn="l">
              <a:buFont typeface="Arial" panose="020B0604020202020204" pitchFamily="34" charset="0"/>
              <a:buChar char="•"/>
            </a:pPr>
            <a:r>
              <a:rPr lang="en-US" sz="2400" dirty="0"/>
              <a:t>Biases</a:t>
            </a:r>
          </a:p>
          <a:p>
            <a:pPr marL="617220" lvl="1" indent="-342900" algn="l">
              <a:buFont typeface="Arial" panose="020B0604020202020204" pitchFamily="34" charset="0"/>
              <a:buChar char="•"/>
            </a:pPr>
            <a:r>
              <a:rPr lang="en-US" sz="2400" dirty="0"/>
              <a:t>Correlated Errors</a:t>
            </a:r>
          </a:p>
        </p:txBody>
      </p:sp>
    </p:spTree>
    <p:extLst>
      <p:ext uri="{BB962C8B-B14F-4D97-AF65-F5344CB8AC3E}">
        <p14:creationId xmlns:p14="http://schemas.microsoft.com/office/powerpoint/2010/main" val="3088613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FB4B5-6791-0640-BB1B-18BE7D41E656}"/>
              </a:ext>
            </a:extLst>
          </p:cNvPr>
          <p:cNvSpPr>
            <a:spLocks noGrp="1"/>
          </p:cNvSpPr>
          <p:nvPr>
            <p:ph type="title"/>
          </p:nvPr>
        </p:nvSpPr>
        <p:spPr/>
        <p:txBody>
          <a:bodyPr/>
          <a:lstStyle/>
          <a:p>
            <a:r>
              <a:rPr lang="en-US" dirty="0"/>
              <a:t>Calibration and Validation</a:t>
            </a:r>
          </a:p>
        </p:txBody>
      </p:sp>
      <p:sp>
        <p:nvSpPr>
          <p:cNvPr id="3" name="Text Placeholder 2">
            <a:extLst>
              <a:ext uri="{FF2B5EF4-FFF2-40B4-BE49-F238E27FC236}">
                <a16:creationId xmlns:a16="http://schemas.microsoft.com/office/drawing/2014/main" id="{C8A6BEF2-2934-B549-B508-9DAD60D8585D}"/>
              </a:ext>
            </a:extLst>
          </p:cNvPr>
          <p:cNvSpPr>
            <a:spLocks noGrp="1"/>
          </p:cNvSpPr>
          <p:nvPr>
            <p:ph type="body" sz="quarter" idx="13"/>
          </p:nvPr>
        </p:nvSpPr>
        <p:spPr/>
        <p:txBody>
          <a:bodyPr/>
          <a:lstStyle/>
          <a:p>
            <a:pPr marL="342900" indent="-342900" algn="l">
              <a:buFont typeface="Arial" panose="020B0604020202020204" pitchFamily="34" charset="0"/>
              <a:buChar char="•"/>
            </a:pPr>
            <a:r>
              <a:rPr lang="en-US" dirty="0"/>
              <a:t>Goal – match statistics of the DAS behavior in the OSSE to that of the real world observations/DAS</a:t>
            </a:r>
          </a:p>
          <a:p>
            <a:pPr marL="342900" indent="-342900" algn="l">
              <a:buFont typeface="Arial" panose="020B0604020202020204" pitchFamily="34" charset="0"/>
              <a:buChar char="•"/>
            </a:pPr>
            <a:r>
              <a:rPr lang="en-US" dirty="0"/>
              <a:t>Choose some metric(s) to use as a basis for calibration</a:t>
            </a:r>
          </a:p>
          <a:p>
            <a:pPr marL="342900" indent="-342900" algn="l">
              <a:buFont typeface="Arial" panose="020B0604020202020204" pitchFamily="34" charset="0"/>
              <a:buChar char="•"/>
            </a:pPr>
            <a:r>
              <a:rPr lang="en-US" dirty="0"/>
              <a:t>Run analog case with real observations</a:t>
            </a:r>
          </a:p>
          <a:p>
            <a:pPr marL="342900" indent="-342900" algn="l">
              <a:buFont typeface="Arial" panose="020B0604020202020204" pitchFamily="34" charset="0"/>
              <a:buChar char="•"/>
            </a:pPr>
            <a:r>
              <a:rPr lang="en-US" dirty="0"/>
              <a:t>Compare the OSSE metrics to real data metrics</a:t>
            </a:r>
          </a:p>
          <a:p>
            <a:pPr marL="342900" indent="-342900" algn="l">
              <a:buFont typeface="Arial" panose="020B0604020202020204" pitchFamily="34" charset="0"/>
              <a:buChar char="•"/>
            </a:pPr>
            <a:r>
              <a:rPr lang="en-US" dirty="0"/>
              <a:t>Adjust the OSSE framework to match the metrics</a:t>
            </a:r>
          </a:p>
          <a:p>
            <a:pPr marL="342900" indent="-342900" algn="l">
              <a:buFont typeface="Arial" panose="020B0604020202020204" pitchFamily="34" charset="0"/>
              <a:buChar char="•"/>
            </a:pPr>
            <a:r>
              <a:rPr lang="en-US" dirty="0"/>
              <a:t>Compare other important metrics (not used for calibration) to validate your OSSE</a:t>
            </a:r>
          </a:p>
          <a:p>
            <a:pPr marL="342900" indent="-342900" algn="l">
              <a:buFont typeface="Arial" panose="020B0604020202020204" pitchFamily="34" charset="0"/>
              <a:buChar char="•"/>
            </a:pPr>
            <a:r>
              <a:rPr lang="en-US" dirty="0"/>
              <a:t>Describe your calibration and validation in any publications</a:t>
            </a:r>
          </a:p>
        </p:txBody>
      </p:sp>
    </p:spTree>
    <p:extLst>
      <p:ext uri="{BB962C8B-B14F-4D97-AF65-F5344CB8AC3E}">
        <p14:creationId xmlns:p14="http://schemas.microsoft.com/office/powerpoint/2010/main" val="2354719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94711-4652-0E4E-A2F7-E167E53DFDDD}"/>
              </a:ext>
            </a:extLst>
          </p:cNvPr>
          <p:cNvSpPr>
            <a:spLocks noGrp="1"/>
          </p:cNvSpPr>
          <p:nvPr>
            <p:ph type="title"/>
          </p:nvPr>
        </p:nvSpPr>
        <p:spPr/>
        <p:txBody>
          <a:bodyPr/>
          <a:lstStyle/>
          <a:p>
            <a:r>
              <a:rPr lang="en-US" dirty="0"/>
              <a:t>Calibration: Observation Innovation</a:t>
            </a:r>
          </a:p>
        </p:txBody>
      </p:sp>
      <p:pic>
        <p:nvPicPr>
          <p:cNvPr id="3" name="Picture 1">
            <a:extLst>
              <a:ext uri="{FF2B5EF4-FFF2-40B4-BE49-F238E27FC236}">
                <a16:creationId xmlns:a16="http://schemas.microsoft.com/office/drawing/2014/main" id="{3B4435E6-1C41-3444-A226-317CD6A5B45A}"/>
              </a:ext>
            </a:extLst>
          </p:cNvPr>
          <p:cNvPicPr>
            <a:picLocks noChangeAspect="1" noChangeArrowheads="1"/>
          </p:cNvPicPr>
          <p:nvPr/>
        </p:nvPicPr>
        <p:blipFill>
          <a:blip r:embed="rId2" cstate="print"/>
          <a:srcRect/>
          <a:stretch>
            <a:fillRect/>
          </a:stretch>
        </p:blipFill>
        <p:spPr bwMode="auto">
          <a:xfrm>
            <a:off x="3077737" y="1344818"/>
            <a:ext cx="9024356" cy="5013216"/>
          </a:xfrm>
          <a:prstGeom prst="rect">
            <a:avLst/>
          </a:prstGeom>
          <a:noFill/>
          <a:ln w="9525" cap="flat">
            <a:noFill/>
            <a:round/>
            <a:headEnd/>
            <a:tailEnd/>
          </a:ln>
          <a:effectLst/>
        </p:spPr>
      </p:pic>
      <p:sp>
        <p:nvSpPr>
          <p:cNvPr id="4" name="Text Placeholder 3">
            <a:extLst>
              <a:ext uri="{FF2B5EF4-FFF2-40B4-BE49-F238E27FC236}">
                <a16:creationId xmlns:a16="http://schemas.microsoft.com/office/drawing/2014/main" id="{7FC72AF3-99D1-DB4E-8807-5097FCB9ED4E}"/>
              </a:ext>
            </a:extLst>
          </p:cNvPr>
          <p:cNvSpPr txBox="1">
            <a:spLocks/>
          </p:cNvSpPr>
          <p:nvPr/>
        </p:nvSpPr>
        <p:spPr>
          <a:xfrm>
            <a:off x="397883" y="1897169"/>
            <a:ext cx="3003239" cy="3823407"/>
          </a:xfrm>
          <a:prstGeom prst="rect">
            <a:avLst/>
          </a:prstGeom>
        </p:spPr>
        <p:txBody>
          <a:bodyPr/>
          <a:lstStyle>
            <a:lvl1pPr marL="0" indent="0" algn="ctr" defTabSz="914400" rtl="0" eaLnBrk="1" latinLnBrk="0" hangingPunct="1">
              <a:lnSpc>
                <a:spcPct val="90000"/>
              </a:lnSpc>
              <a:spcBef>
                <a:spcPts val="1000"/>
              </a:spcBef>
              <a:buFont typeface="Arial"/>
              <a:buNone/>
              <a:defRPr sz="2000" kern="1200">
                <a:solidFill>
                  <a:schemeClr val="bg2">
                    <a:lumMod val="10000"/>
                  </a:schemeClr>
                </a:solidFill>
                <a:latin typeface="+mn-lt"/>
                <a:ea typeface="+mn-ea"/>
                <a:cs typeface="+mn-cs"/>
              </a:defRPr>
            </a:lvl1pPr>
            <a:lvl2pPr marL="274320" indent="-194310" algn="ctr" defTabSz="914400" rtl="0" eaLnBrk="1" latinLnBrk="0" hangingPunct="1">
              <a:lnSpc>
                <a:spcPct val="90000"/>
              </a:lnSpc>
              <a:spcBef>
                <a:spcPts val="500"/>
              </a:spcBef>
              <a:buFont typeface="Arial" charset="0"/>
              <a:buChar char="•"/>
              <a:defRPr sz="1800" kern="1200">
                <a:solidFill>
                  <a:schemeClr val="bg2">
                    <a:lumMod val="10000"/>
                  </a:schemeClr>
                </a:solidFill>
                <a:latin typeface="+mn-lt"/>
                <a:ea typeface="+mn-ea"/>
                <a:cs typeface="+mn-cs"/>
              </a:defRPr>
            </a:lvl2pPr>
            <a:lvl3pPr marL="651510" indent="-194310" algn="ctr" defTabSz="914400" rtl="0" eaLnBrk="1" latinLnBrk="0" hangingPunct="1">
              <a:lnSpc>
                <a:spcPct val="90000"/>
              </a:lnSpc>
              <a:spcBef>
                <a:spcPts val="500"/>
              </a:spcBef>
              <a:buFont typeface="Arial" charset="0"/>
              <a:buChar char="•"/>
              <a:defRPr sz="1600" kern="1200">
                <a:solidFill>
                  <a:schemeClr val="bg2">
                    <a:lumMod val="10000"/>
                  </a:schemeClr>
                </a:solidFill>
                <a:latin typeface="+mn-lt"/>
                <a:ea typeface="+mn-ea"/>
                <a:cs typeface="+mn-cs"/>
              </a:defRPr>
            </a:lvl3pPr>
            <a:lvl4pPr marL="1291590" indent="-194310" algn="ctr" defTabSz="914400" rtl="0" eaLnBrk="1" latinLnBrk="0" hangingPunct="1">
              <a:lnSpc>
                <a:spcPct val="90000"/>
              </a:lnSpc>
              <a:spcBef>
                <a:spcPts val="500"/>
              </a:spcBef>
              <a:buFont typeface="Arial" charset="0"/>
              <a:buChar char="•"/>
              <a:defRPr sz="1400" kern="1200">
                <a:solidFill>
                  <a:schemeClr val="bg2">
                    <a:lumMod val="10000"/>
                  </a:schemeClr>
                </a:solidFill>
                <a:latin typeface="+mn-lt"/>
                <a:ea typeface="+mn-ea"/>
                <a:cs typeface="+mn-cs"/>
              </a:defRPr>
            </a:lvl4pPr>
            <a:lvl5pPr marL="1634490" indent="-171450" algn="ctr" defTabSz="914400" rtl="0" eaLnBrk="1" latinLnBrk="0" hangingPunct="1">
              <a:lnSpc>
                <a:spcPct val="90000"/>
              </a:lnSpc>
              <a:spcBef>
                <a:spcPts val="500"/>
              </a:spcBef>
              <a:buFont typeface="Arial" charset="0"/>
              <a:buChar char="•"/>
              <a:defRPr sz="1200" kern="1200">
                <a:solidFill>
                  <a:schemeClr val="bg2">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l"/>
            <a:r>
              <a:rPr lang="en-US" dirty="0"/>
              <a:t>Observation innovation (O-F) is fairly easy to calibrate because you can manipulate O directly</a:t>
            </a:r>
          </a:p>
          <a:p>
            <a:pPr algn="l"/>
            <a:endParaRPr lang="en-US" dirty="0"/>
          </a:p>
          <a:p>
            <a:pPr algn="l"/>
            <a:r>
              <a:rPr lang="en-US" dirty="0"/>
              <a:t>Be careful not to overcompensate by adding too much observation error when the background error is too small</a:t>
            </a:r>
          </a:p>
        </p:txBody>
      </p:sp>
    </p:spTree>
    <p:extLst>
      <p:ext uri="{BB962C8B-B14F-4D97-AF65-F5344CB8AC3E}">
        <p14:creationId xmlns:p14="http://schemas.microsoft.com/office/powerpoint/2010/main" val="2658858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386AD-84D3-DB47-9F1F-60D4598D33D3}"/>
              </a:ext>
            </a:extLst>
          </p:cNvPr>
          <p:cNvSpPr>
            <a:spLocks noGrp="1"/>
          </p:cNvSpPr>
          <p:nvPr>
            <p:ph type="title"/>
          </p:nvPr>
        </p:nvSpPr>
        <p:spPr/>
        <p:txBody>
          <a:bodyPr/>
          <a:lstStyle/>
          <a:p>
            <a:r>
              <a:rPr lang="en-US" dirty="0"/>
              <a:t>Calibration: Correlations</a:t>
            </a:r>
          </a:p>
        </p:txBody>
      </p:sp>
      <p:sp>
        <p:nvSpPr>
          <p:cNvPr id="3" name="Text Placeholder 3">
            <a:extLst>
              <a:ext uri="{FF2B5EF4-FFF2-40B4-BE49-F238E27FC236}">
                <a16:creationId xmlns:a16="http://schemas.microsoft.com/office/drawing/2014/main" id="{F6CDCC36-7927-6445-81C0-51730DCD5AD8}"/>
              </a:ext>
            </a:extLst>
          </p:cNvPr>
          <p:cNvSpPr txBox="1">
            <a:spLocks/>
          </p:cNvSpPr>
          <p:nvPr/>
        </p:nvSpPr>
        <p:spPr>
          <a:xfrm>
            <a:off x="2228762" y="5502541"/>
            <a:ext cx="7084585" cy="1057905"/>
          </a:xfrm>
          <a:prstGeom prst="rect">
            <a:avLst/>
          </a:prstGeom>
        </p:spPr>
        <p:txBody>
          <a:bodyPr/>
          <a:lstStyle>
            <a:lvl1pPr marL="0" indent="0" algn="ctr" defTabSz="914400" rtl="0" eaLnBrk="1" latinLnBrk="0" hangingPunct="1">
              <a:lnSpc>
                <a:spcPct val="90000"/>
              </a:lnSpc>
              <a:spcBef>
                <a:spcPts val="1000"/>
              </a:spcBef>
              <a:buFont typeface="Arial"/>
              <a:buNone/>
              <a:defRPr sz="2000" kern="1200">
                <a:solidFill>
                  <a:schemeClr val="bg2">
                    <a:lumMod val="10000"/>
                  </a:schemeClr>
                </a:solidFill>
                <a:latin typeface="+mn-lt"/>
                <a:ea typeface="+mn-ea"/>
                <a:cs typeface="+mn-cs"/>
              </a:defRPr>
            </a:lvl1pPr>
            <a:lvl2pPr marL="274320" indent="-194310" algn="ctr" defTabSz="914400" rtl="0" eaLnBrk="1" latinLnBrk="0" hangingPunct="1">
              <a:lnSpc>
                <a:spcPct val="90000"/>
              </a:lnSpc>
              <a:spcBef>
                <a:spcPts val="500"/>
              </a:spcBef>
              <a:buFont typeface="Arial" charset="0"/>
              <a:buChar char="•"/>
              <a:defRPr sz="1800" kern="1200">
                <a:solidFill>
                  <a:schemeClr val="bg2">
                    <a:lumMod val="10000"/>
                  </a:schemeClr>
                </a:solidFill>
                <a:latin typeface="+mn-lt"/>
                <a:ea typeface="+mn-ea"/>
                <a:cs typeface="+mn-cs"/>
              </a:defRPr>
            </a:lvl2pPr>
            <a:lvl3pPr marL="651510" indent="-194310" algn="ctr" defTabSz="914400" rtl="0" eaLnBrk="1" latinLnBrk="0" hangingPunct="1">
              <a:lnSpc>
                <a:spcPct val="90000"/>
              </a:lnSpc>
              <a:spcBef>
                <a:spcPts val="500"/>
              </a:spcBef>
              <a:buFont typeface="Arial" charset="0"/>
              <a:buChar char="•"/>
              <a:defRPr sz="1600" kern="1200">
                <a:solidFill>
                  <a:schemeClr val="bg2">
                    <a:lumMod val="10000"/>
                  </a:schemeClr>
                </a:solidFill>
                <a:latin typeface="+mn-lt"/>
                <a:ea typeface="+mn-ea"/>
                <a:cs typeface="+mn-cs"/>
              </a:defRPr>
            </a:lvl3pPr>
            <a:lvl4pPr marL="1291590" indent="-194310" algn="ctr" defTabSz="914400" rtl="0" eaLnBrk="1" latinLnBrk="0" hangingPunct="1">
              <a:lnSpc>
                <a:spcPct val="90000"/>
              </a:lnSpc>
              <a:spcBef>
                <a:spcPts val="500"/>
              </a:spcBef>
              <a:buFont typeface="Arial" charset="0"/>
              <a:buChar char="•"/>
              <a:defRPr sz="1400" kern="1200">
                <a:solidFill>
                  <a:schemeClr val="bg2">
                    <a:lumMod val="10000"/>
                  </a:schemeClr>
                </a:solidFill>
                <a:latin typeface="+mn-lt"/>
                <a:ea typeface="+mn-ea"/>
                <a:cs typeface="+mn-cs"/>
              </a:defRPr>
            </a:lvl4pPr>
            <a:lvl5pPr marL="1634490" indent="-171450" algn="ctr" defTabSz="914400" rtl="0" eaLnBrk="1" latinLnBrk="0" hangingPunct="1">
              <a:lnSpc>
                <a:spcPct val="90000"/>
              </a:lnSpc>
              <a:spcBef>
                <a:spcPts val="500"/>
              </a:spcBef>
              <a:buFont typeface="Arial" charset="0"/>
              <a:buChar char="•"/>
              <a:defRPr sz="1200" kern="1200">
                <a:solidFill>
                  <a:schemeClr val="bg2">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l"/>
            <a:r>
              <a:rPr lang="en-US" sz="2400" dirty="0"/>
              <a:t>Some types of observation correlations are relatively easy to calibrate</a:t>
            </a:r>
          </a:p>
        </p:txBody>
      </p:sp>
      <p:pic>
        <p:nvPicPr>
          <p:cNvPr id="4" name="Picture 1">
            <a:extLst>
              <a:ext uri="{FF2B5EF4-FFF2-40B4-BE49-F238E27FC236}">
                <a16:creationId xmlns:a16="http://schemas.microsoft.com/office/drawing/2014/main" id="{E2B0DF70-F859-1D4C-B2DF-C2222B78676A}"/>
              </a:ext>
            </a:extLst>
          </p:cNvPr>
          <p:cNvPicPr>
            <a:picLocks noChangeAspect="1" noChangeArrowheads="1"/>
          </p:cNvPicPr>
          <p:nvPr/>
        </p:nvPicPr>
        <p:blipFill>
          <a:blip r:embed="rId2" cstate="print"/>
          <a:srcRect/>
          <a:stretch>
            <a:fillRect/>
          </a:stretch>
        </p:blipFill>
        <p:spPr bwMode="auto">
          <a:xfrm>
            <a:off x="176342" y="1067839"/>
            <a:ext cx="5662330" cy="4462580"/>
          </a:xfrm>
          <a:prstGeom prst="rect">
            <a:avLst/>
          </a:prstGeom>
          <a:noFill/>
          <a:ln w="9525" cap="flat">
            <a:noFill/>
            <a:round/>
            <a:headEnd/>
            <a:tailEnd/>
          </a:ln>
          <a:effectLst/>
        </p:spPr>
      </p:pic>
      <p:pic>
        <p:nvPicPr>
          <p:cNvPr id="5" name="Picture 2">
            <a:extLst>
              <a:ext uri="{FF2B5EF4-FFF2-40B4-BE49-F238E27FC236}">
                <a16:creationId xmlns:a16="http://schemas.microsoft.com/office/drawing/2014/main" id="{28CA63EA-BC56-9F47-BE53-0C8E0F0982FD}"/>
              </a:ext>
            </a:extLst>
          </p:cNvPr>
          <p:cNvPicPr>
            <a:picLocks noChangeAspect="1" noChangeArrowheads="1"/>
          </p:cNvPicPr>
          <p:nvPr/>
        </p:nvPicPr>
        <p:blipFill>
          <a:blip r:embed="rId3" cstate="print"/>
          <a:srcRect/>
          <a:stretch>
            <a:fillRect/>
          </a:stretch>
        </p:blipFill>
        <p:spPr bwMode="auto">
          <a:xfrm>
            <a:off x="5605445" y="1067840"/>
            <a:ext cx="5748355" cy="4462579"/>
          </a:xfrm>
          <a:prstGeom prst="rect">
            <a:avLst/>
          </a:prstGeom>
          <a:noFill/>
          <a:ln w="9525" cap="flat">
            <a:noFill/>
            <a:round/>
            <a:headEnd/>
            <a:tailEnd/>
          </a:ln>
          <a:effectLst/>
        </p:spPr>
      </p:pic>
    </p:spTree>
    <p:extLst>
      <p:ext uri="{BB962C8B-B14F-4D97-AF65-F5344CB8AC3E}">
        <p14:creationId xmlns:p14="http://schemas.microsoft.com/office/powerpoint/2010/main" val="38527764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9D569-B873-814A-8701-AEC518E64865}"/>
              </a:ext>
            </a:extLst>
          </p:cNvPr>
          <p:cNvSpPr>
            <a:spLocks noGrp="1"/>
          </p:cNvSpPr>
          <p:nvPr>
            <p:ph type="title"/>
          </p:nvPr>
        </p:nvSpPr>
        <p:spPr/>
        <p:txBody>
          <a:bodyPr/>
          <a:lstStyle/>
          <a:p>
            <a:r>
              <a:rPr lang="en-US" dirty="0"/>
              <a:t>Calibration: Analysis Increment</a:t>
            </a:r>
          </a:p>
        </p:txBody>
      </p:sp>
      <p:pic>
        <p:nvPicPr>
          <p:cNvPr id="3" name="Picture 1">
            <a:extLst>
              <a:ext uri="{FF2B5EF4-FFF2-40B4-BE49-F238E27FC236}">
                <a16:creationId xmlns:a16="http://schemas.microsoft.com/office/drawing/2014/main" id="{8179CA32-8D03-1E47-A675-1714EB074F04}"/>
              </a:ext>
            </a:extLst>
          </p:cNvPr>
          <p:cNvPicPr>
            <a:picLocks noChangeAspect="1" noChangeArrowheads="1"/>
          </p:cNvPicPr>
          <p:nvPr/>
        </p:nvPicPr>
        <p:blipFill>
          <a:blip r:embed="rId2" cstate="print"/>
          <a:srcRect/>
          <a:stretch>
            <a:fillRect/>
          </a:stretch>
        </p:blipFill>
        <p:spPr bwMode="auto">
          <a:xfrm>
            <a:off x="31963" y="955062"/>
            <a:ext cx="6346804" cy="4585033"/>
          </a:xfrm>
          <a:prstGeom prst="rect">
            <a:avLst/>
          </a:prstGeom>
          <a:noFill/>
          <a:ln w="9525" cap="flat">
            <a:noFill/>
            <a:round/>
            <a:headEnd/>
            <a:tailEnd/>
          </a:ln>
          <a:effectLst/>
        </p:spPr>
      </p:pic>
      <p:pic>
        <p:nvPicPr>
          <p:cNvPr id="4" name="Picture 2">
            <a:extLst>
              <a:ext uri="{FF2B5EF4-FFF2-40B4-BE49-F238E27FC236}">
                <a16:creationId xmlns:a16="http://schemas.microsoft.com/office/drawing/2014/main" id="{6BCCA622-DEED-EC4A-9E6E-D4E7FDF4E15E}"/>
              </a:ext>
            </a:extLst>
          </p:cNvPr>
          <p:cNvPicPr>
            <a:picLocks noChangeAspect="1" noChangeArrowheads="1"/>
          </p:cNvPicPr>
          <p:nvPr/>
        </p:nvPicPr>
        <p:blipFill>
          <a:blip r:embed="rId3" cstate="print"/>
          <a:srcRect/>
          <a:stretch>
            <a:fillRect/>
          </a:stretch>
        </p:blipFill>
        <p:spPr bwMode="auto">
          <a:xfrm>
            <a:off x="6017942" y="955062"/>
            <a:ext cx="5808814" cy="4608576"/>
          </a:xfrm>
          <a:prstGeom prst="rect">
            <a:avLst/>
          </a:prstGeom>
          <a:noFill/>
          <a:ln w="9525" cap="flat">
            <a:noFill/>
            <a:round/>
            <a:headEnd/>
            <a:tailEnd/>
          </a:ln>
          <a:effectLst/>
        </p:spPr>
      </p:pic>
      <p:sp>
        <p:nvSpPr>
          <p:cNvPr id="5" name="Text Placeholder 3">
            <a:extLst>
              <a:ext uri="{FF2B5EF4-FFF2-40B4-BE49-F238E27FC236}">
                <a16:creationId xmlns:a16="http://schemas.microsoft.com/office/drawing/2014/main" id="{BD1E6F8F-A042-F14F-BB0B-20A4F24CD48C}"/>
              </a:ext>
            </a:extLst>
          </p:cNvPr>
          <p:cNvSpPr txBox="1">
            <a:spLocks/>
          </p:cNvSpPr>
          <p:nvPr/>
        </p:nvSpPr>
        <p:spPr>
          <a:xfrm>
            <a:off x="4366343" y="5457933"/>
            <a:ext cx="7084585" cy="1057905"/>
          </a:xfrm>
          <a:prstGeom prst="rect">
            <a:avLst/>
          </a:prstGeom>
        </p:spPr>
        <p:txBody>
          <a:bodyPr/>
          <a:lstStyle>
            <a:lvl1pPr marL="0" indent="0" algn="ctr" defTabSz="914400" rtl="0" eaLnBrk="1" latinLnBrk="0" hangingPunct="1">
              <a:lnSpc>
                <a:spcPct val="90000"/>
              </a:lnSpc>
              <a:spcBef>
                <a:spcPts val="1000"/>
              </a:spcBef>
              <a:buFont typeface="Arial"/>
              <a:buNone/>
              <a:defRPr sz="2000" kern="1200">
                <a:solidFill>
                  <a:schemeClr val="bg2">
                    <a:lumMod val="10000"/>
                  </a:schemeClr>
                </a:solidFill>
                <a:latin typeface="+mn-lt"/>
                <a:ea typeface="+mn-ea"/>
                <a:cs typeface="+mn-cs"/>
              </a:defRPr>
            </a:lvl1pPr>
            <a:lvl2pPr marL="274320" indent="-194310" algn="ctr" defTabSz="914400" rtl="0" eaLnBrk="1" latinLnBrk="0" hangingPunct="1">
              <a:lnSpc>
                <a:spcPct val="90000"/>
              </a:lnSpc>
              <a:spcBef>
                <a:spcPts val="500"/>
              </a:spcBef>
              <a:buFont typeface="Arial" charset="0"/>
              <a:buChar char="•"/>
              <a:defRPr sz="1800" kern="1200">
                <a:solidFill>
                  <a:schemeClr val="bg2">
                    <a:lumMod val="10000"/>
                  </a:schemeClr>
                </a:solidFill>
                <a:latin typeface="+mn-lt"/>
                <a:ea typeface="+mn-ea"/>
                <a:cs typeface="+mn-cs"/>
              </a:defRPr>
            </a:lvl2pPr>
            <a:lvl3pPr marL="651510" indent="-194310" algn="ctr" defTabSz="914400" rtl="0" eaLnBrk="1" latinLnBrk="0" hangingPunct="1">
              <a:lnSpc>
                <a:spcPct val="90000"/>
              </a:lnSpc>
              <a:spcBef>
                <a:spcPts val="500"/>
              </a:spcBef>
              <a:buFont typeface="Arial" charset="0"/>
              <a:buChar char="•"/>
              <a:defRPr sz="1600" kern="1200">
                <a:solidFill>
                  <a:schemeClr val="bg2">
                    <a:lumMod val="10000"/>
                  </a:schemeClr>
                </a:solidFill>
                <a:latin typeface="+mn-lt"/>
                <a:ea typeface="+mn-ea"/>
                <a:cs typeface="+mn-cs"/>
              </a:defRPr>
            </a:lvl3pPr>
            <a:lvl4pPr marL="1291590" indent="-194310" algn="ctr" defTabSz="914400" rtl="0" eaLnBrk="1" latinLnBrk="0" hangingPunct="1">
              <a:lnSpc>
                <a:spcPct val="90000"/>
              </a:lnSpc>
              <a:spcBef>
                <a:spcPts val="500"/>
              </a:spcBef>
              <a:buFont typeface="Arial" charset="0"/>
              <a:buChar char="•"/>
              <a:defRPr sz="1400" kern="1200">
                <a:solidFill>
                  <a:schemeClr val="bg2">
                    <a:lumMod val="10000"/>
                  </a:schemeClr>
                </a:solidFill>
                <a:latin typeface="+mn-lt"/>
                <a:ea typeface="+mn-ea"/>
                <a:cs typeface="+mn-cs"/>
              </a:defRPr>
            </a:lvl4pPr>
            <a:lvl5pPr marL="1634490" indent="-171450" algn="ctr" defTabSz="914400" rtl="0" eaLnBrk="1" latinLnBrk="0" hangingPunct="1">
              <a:lnSpc>
                <a:spcPct val="90000"/>
              </a:lnSpc>
              <a:spcBef>
                <a:spcPts val="500"/>
              </a:spcBef>
              <a:buFont typeface="Arial" charset="0"/>
              <a:buChar char="•"/>
              <a:defRPr sz="1200" kern="1200">
                <a:solidFill>
                  <a:schemeClr val="bg2">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2400" dirty="0"/>
              <a:t>Analysis increment (A-B) is harder to calibrate, as A and B are not directly controlled</a:t>
            </a:r>
          </a:p>
        </p:txBody>
      </p:sp>
      <p:sp>
        <p:nvSpPr>
          <p:cNvPr id="6" name="CustomShape 2">
            <a:extLst>
              <a:ext uri="{FF2B5EF4-FFF2-40B4-BE49-F238E27FC236}">
                <a16:creationId xmlns:a16="http://schemas.microsoft.com/office/drawing/2014/main" id="{0837B679-F85D-044D-A138-C6B610D18F1A}"/>
              </a:ext>
            </a:extLst>
          </p:cNvPr>
          <p:cNvSpPr/>
          <p:nvPr/>
        </p:nvSpPr>
        <p:spPr>
          <a:xfrm>
            <a:off x="2520177" y="887799"/>
            <a:ext cx="1070516" cy="398880"/>
          </a:xfrm>
          <a:prstGeom prst="rect">
            <a:avLst/>
          </a:prstGeom>
          <a:solidFill>
            <a:schemeClr val="bg1"/>
          </a:solidFill>
          <a:ln>
            <a:noFill/>
          </a:ln>
        </p:spPr>
        <p:style>
          <a:lnRef idx="0">
            <a:scrgbClr r="0" g="0" b="0"/>
          </a:lnRef>
          <a:fillRef idx="0">
            <a:scrgbClr r="0" g="0" b="0"/>
          </a:fillRef>
          <a:effectRef idx="0">
            <a:scrgbClr r="0" g="0" b="0"/>
          </a:effectRef>
          <a:fontRef idx="minor"/>
        </p:style>
        <p:txBody>
          <a:bodyPr wrap="none" lIns="90000" tIns="46800" rIns="90000" bIns="46800"/>
          <a:lstStyle/>
          <a:p>
            <a:pPr algn="ctr">
              <a:lnSpc>
                <a:spcPct val="100000"/>
              </a:lnSpc>
            </a:pPr>
            <a:r>
              <a:rPr lang="en-US" sz="2000" dirty="0">
                <a:solidFill>
                  <a:srgbClr val="000000"/>
                </a:solidFill>
                <a:latin typeface="Times New Roman"/>
              </a:rPr>
              <a:t>Real</a:t>
            </a:r>
            <a:endParaRPr dirty="0">
              <a:solidFill>
                <a:srgbClr val="000000"/>
              </a:solidFill>
            </a:endParaRPr>
          </a:p>
        </p:txBody>
      </p:sp>
      <p:sp>
        <p:nvSpPr>
          <p:cNvPr id="7" name="CustomShape 2">
            <a:extLst>
              <a:ext uri="{FF2B5EF4-FFF2-40B4-BE49-F238E27FC236}">
                <a16:creationId xmlns:a16="http://schemas.microsoft.com/office/drawing/2014/main" id="{76CDB978-9C97-5E42-8BC9-A501F777823A}"/>
              </a:ext>
            </a:extLst>
          </p:cNvPr>
          <p:cNvSpPr/>
          <p:nvPr/>
        </p:nvSpPr>
        <p:spPr>
          <a:xfrm>
            <a:off x="8331723" y="871114"/>
            <a:ext cx="1070516" cy="398880"/>
          </a:xfrm>
          <a:prstGeom prst="rect">
            <a:avLst/>
          </a:prstGeom>
          <a:solidFill>
            <a:schemeClr val="bg1"/>
          </a:solidFill>
          <a:ln>
            <a:noFill/>
          </a:ln>
        </p:spPr>
        <p:style>
          <a:lnRef idx="0">
            <a:scrgbClr r="0" g="0" b="0"/>
          </a:lnRef>
          <a:fillRef idx="0">
            <a:scrgbClr r="0" g="0" b="0"/>
          </a:fillRef>
          <a:effectRef idx="0">
            <a:scrgbClr r="0" g="0" b="0"/>
          </a:effectRef>
          <a:fontRef idx="minor"/>
        </p:style>
        <p:txBody>
          <a:bodyPr wrap="none" lIns="90000" tIns="46800" rIns="90000" bIns="46800"/>
          <a:lstStyle/>
          <a:p>
            <a:pPr algn="ctr">
              <a:lnSpc>
                <a:spcPct val="100000"/>
              </a:lnSpc>
            </a:pPr>
            <a:r>
              <a:rPr lang="en-US" sz="2000" dirty="0">
                <a:solidFill>
                  <a:srgbClr val="000000"/>
                </a:solidFill>
                <a:latin typeface="Times New Roman"/>
              </a:rPr>
              <a:t>OSSE</a:t>
            </a:r>
            <a:endParaRPr dirty="0">
              <a:solidFill>
                <a:srgbClr val="000000"/>
              </a:solidFill>
            </a:endParaRPr>
          </a:p>
        </p:txBody>
      </p:sp>
      <p:sp>
        <p:nvSpPr>
          <p:cNvPr id="8" name="Text Placeholder 3">
            <a:extLst>
              <a:ext uri="{FF2B5EF4-FFF2-40B4-BE49-F238E27FC236}">
                <a16:creationId xmlns:a16="http://schemas.microsoft.com/office/drawing/2014/main" id="{A7B4AAF5-428A-F14A-889C-F77E96701829}"/>
              </a:ext>
            </a:extLst>
          </p:cNvPr>
          <p:cNvSpPr txBox="1">
            <a:spLocks/>
          </p:cNvSpPr>
          <p:nvPr/>
        </p:nvSpPr>
        <p:spPr>
          <a:xfrm>
            <a:off x="-211028" y="5258178"/>
            <a:ext cx="4334380" cy="488725"/>
          </a:xfrm>
          <a:prstGeom prst="rect">
            <a:avLst/>
          </a:prstGeom>
        </p:spPr>
        <p:txBody>
          <a:bodyPr/>
          <a:lstStyle>
            <a:lvl1pPr marL="0" indent="0" algn="ctr" defTabSz="914400" rtl="0" eaLnBrk="1" latinLnBrk="0" hangingPunct="1">
              <a:lnSpc>
                <a:spcPct val="90000"/>
              </a:lnSpc>
              <a:spcBef>
                <a:spcPts val="1000"/>
              </a:spcBef>
              <a:buFont typeface="Arial"/>
              <a:buNone/>
              <a:defRPr sz="2000" kern="1200">
                <a:solidFill>
                  <a:schemeClr val="bg2">
                    <a:lumMod val="10000"/>
                  </a:schemeClr>
                </a:solidFill>
                <a:latin typeface="+mn-lt"/>
                <a:ea typeface="+mn-ea"/>
                <a:cs typeface="+mn-cs"/>
              </a:defRPr>
            </a:lvl1pPr>
            <a:lvl2pPr marL="274320" indent="-194310" algn="ctr" defTabSz="914400" rtl="0" eaLnBrk="1" latinLnBrk="0" hangingPunct="1">
              <a:lnSpc>
                <a:spcPct val="90000"/>
              </a:lnSpc>
              <a:spcBef>
                <a:spcPts val="500"/>
              </a:spcBef>
              <a:buFont typeface="Arial" charset="0"/>
              <a:buChar char="•"/>
              <a:defRPr sz="1800" kern="1200">
                <a:solidFill>
                  <a:schemeClr val="bg2">
                    <a:lumMod val="10000"/>
                  </a:schemeClr>
                </a:solidFill>
                <a:latin typeface="+mn-lt"/>
                <a:ea typeface="+mn-ea"/>
                <a:cs typeface="+mn-cs"/>
              </a:defRPr>
            </a:lvl2pPr>
            <a:lvl3pPr marL="651510" indent="-194310" algn="ctr" defTabSz="914400" rtl="0" eaLnBrk="1" latinLnBrk="0" hangingPunct="1">
              <a:lnSpc>
                <a:spcPct val="90000"/>
              </a:lnSpc>
              <a:spcBef>
                <a:spcPts val="500"/>
              </a:spcBef>
              <a:buFont typeface="Arial" charset="0"/>
              <a:buChar char="•"/>
              <a:defRPr sz="1600" kern="1200">
                <a:solidFill>
                  <a:schemeClr val="bg2">
                    <a:lumMod val="10000"/>
                  </a:schemeClr>
                </a:solidFill>
                <a:latin typeface="+mn-lt"/>
                <a:ea typeface="+mn-ea"/>
                <a:cs typeface="+mn-cs"/>
              </a:defRPr>
            </a:lvl3pPr>
            <a:lvl4pPr marL="1291590" indent="-194310" algn="ctr" defTabSz="914400" rtl="0" eaLnBrk="1" latinLnBrk="0" hangingPunct="1">
              <a:lnSpc>
                <a:spcPct val="90000"/>
              </a:lnSpc>
              <a:spcBef>
                <a:spcPts val="500"/>
              </a:spcBef>
              <a:buFont typeface="Arial" charset="0"/>
              <a:buChar char="•"/>
              <a:defRPr sz="1400" kern="1200">
                <a:solidFill>
                  <a:schemeClr val="bg2">
                    <a:lumMod val="10000"/>
                  </a:schemeClr>
                </a:solidFill>
                <a:latin typeface="+mn-lt"/>
                <a:ea typeface="+mn-ea"/>
                <a:cs typeface="+mn-cs"/>
              </a:defRPr>
            </a:lvl4pPr>
            <a:lvl5pPr marL="1634490" indent="-171450" algn="ctr" defTabSz="914400" rtl="0" eaLnBrk="1" latinLnBrk="0" hangingPunct="1">
              <a:lnSpc>
                <a:spcPct val="90000"/>
              </a:lnSpc>
              <a:spcBef>
                <a:spcPts val="500"/>
              </a:spcBef>
              <a:buFont typeface="Arial" charset="0"/>
              <a:buChar char="•"/>
              <a:defRPr sz="1200" kern="1200">
                <a:solidFill>
                  <a:schemeClr val="bg2">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1800" dirty="0" err="1"/>
              <a:t>StDev</a:t>
            </a:r>
            <a:r>
              <a:rPr lang="en-US" sz="1800" dirty="0"/>
              <a:t>(A-B) for Temperature, K</a:t>
            </a:r>
          </a:p>
        </p:txBody>
      </p:sp>
    </p:spTree>
    <p:extLst>
      <p:ext uri="{BB962C8B-B14F-4D97-AF65-F5344CB8AC3E}">
        <p14:creationId xmlns:p14="http://schemas.microsoft.com/office/powerpoint/2010/main" val="4106255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8F011-F29F-8549-9E80-D11DAB5F051A}"/>
              </a:ext>
            </a:extLst>
          </p:cNvPr>
          <p:cNvSpPr>
            <a:spLocks noGrp="1"/>
          </p:cNvSpPr>
          <p:nvPr>
            <p:ph type="title"/>
          </p:nvPr>
        </p:nvSpPr>
        <p:spPr>
          <a:xfrm>
            <a:off x="92169" y="459690"/>
            <a:ext cx="6668088" cy="820208"/>
          </a:xfrm>
        </p:spPr>
        <p:txBody>
          <a:bodyPr/>
          <a:lstStyle/>
          <a:p>
            <a:r>
              <a:rPr lang="en-US" dirty="0"/>
              <a:t>Calibration: Forecast</a:t>
            </a:r>
          </a:p>
        </p:txBody>
      </p:sp>
      <p:pic>
        <p:nvPicPr>
          <p:cNvPr id="3" name="Picture 5">
            <a:extLst>
              <a:ext uri="{FF2B5EF4-FFF2-40B4-BE49-F238E27FC236}">
                <a16:creationId xmlns:a16="http://schemas.microsoft.com/office/drawing/2014/main" id="{976E5554-B904-424D-8C92-587FDE2B6284}"/>
              </a:ext>
            </a:extLst>
          </p:cNvPr>
          <p:cNvPicPr/>
          <p:nvPr/>
        </p:nvPicPr>
        <p:blipFill>
          <a:blip r:embed="rId2" cstate="print"/>
          <a:stretch/>
        </p:blipFill>
        <p:spPr>
          <a:xfrm>
            <a:off x="6576915" y="1"/>
            <a:ext cx="5523414" cy="6398310"/>
          </a:xfrm>
          <a:prstGeom prst="rect">
            <a:avLst/>
          </a:prstGeom>
          <a:ln>
            <a:noFill/>
          </a:ln>
        </p:spPr>
      </p:pic>
      <p:sp>
        <p:nvSpPr>
          <p:cNvPr id="4" name="Text Placeholder 3">
            <a:extLst>
              <a:ext uri="{FF2B5EF4-FFF2-40B4-BE49-F238E27FC236}">
                <a16:creationId xmlns:a16="http://schemas.microsoft.com/office/drawing/2014/main" id="{B149577D-BA84-A24D-8E81-127DDACF0853}"/>
              </a:ext>
            </a:extLst>
          </p:cNvPr>
          <p:cNvSpPr txBox="1">
            <a:spLocks/>
          </p:cNvSpPr>
          <p:nvPr/>
        </p:nvSpPr>
        <p:spPr>
          <a:xfrm>
            <a:off x="397883" y="1851101"/>
            <a:ext cx="5523415" cy="3869475"/>
          </a:xfrm>
          <a:prstGeom prst="rect">
            <a:avLst/>
          </a:prstGeom>
        </p:spPr>
        <p:txBody>
          <a:bodyPr/>
          <a:lstStyle>
            <a:lvl1pPr marL="0" indent="0" algn="ctr" defTabSz="914400" rtl="0" eaLnBrk="1" latinLnBrk="0" hangingPunct="1">
              <a:lnSpc>
                <a:spcPct val="90000"/>
              </a:lnSpc>
              <a:spcBef>
                <a:spcPts val="1000"/>
              </a:spcBef>
              <a:buFont typeface="Arial"/>
              <a:buNone/>
              <a:defRPr sz="2000" kern="1200">
                <a:solidFill>
                  <a:schemeClr val="bg2">
                    <a:lumMod val="10000"/>
                  </a:schemeClr>
                </a:solidFill>
                <a:latin typeface="+mn-lt"/>
                <a:ea typeface="+mn-ea"/>
                <a:cs typeface="+mn-cs"/>
              </a:defRPr>
            </a:lvl1pPr>
            <a:lvl2pPr marL="274320" indent="-194310" algn="ctr" defTabSz="914400" rtl="0" eaLnBrk="1" latinLnBrk="0" hangingPunct="1">
              <a:lnSpc>
                <a:spcPct val="90000"/>
              </a:lnSpc>
              <a:spcBef>
                <a:spcPts val="500"/>
              </a:spcBef>
              <a:buFont typeface="Arial" charset="0"/>
              <a:buChar char="•"/>
              <a:defRPr sz="1800" kern="1200">
                <a:solidFill>
                  <a:schemeClr val="bg2">
                    <a:lumMod val="10000"/>
                  </a:schemeClr>
                </a:solidFill>
                <a:latin typeface="+mn-lt"/>
                <a:ea typeface="+mn-ea"/>
                <a:cs typeface="+mn-cs"/>
              </a:defRPr>
            </a:lvl2pPr>
            <a:lvl3pPr marL="651510" indent="-194310" algn="ctr" defTabSz="914400" rtl="0" eaLnBrk="1" latinLnBrk="0" hangingPunct="1">
              <a:lnSpc>
                <a:spcPct val="90000"/>
              </a:lnSpc>
              <a:spcBef>
                <a:spcPts val="500"/>
              </a:spcBef>
              <a:buFont typeface="Arial" charset="0"/>
              <a:buChar char="•"/>
              <a:defRPr sz="1600" kern="1200">
                <a:solidFill>
                  <a:schemeClr val="bg2">
                    <a:lumMod val="10000"/>
                  </a:schemeClr>
                </a:solidFill>
                <a:latin typeface="+mn-lt"/>
                <a:ea typeface="+mn-ea"/>
                <a:cs typeface="+mn-cs"/>
              </a:defRPr>
            </a:lvl3pPr>
            <a:lvl4pPr marL="1291590" indent="-194310" algn="ctr" defTabSz="914400" rtl="0" eaLnBrk="1" latinLnBrk="0" hangingPunct="1">
              <a:lnSpc>
                <a:spcPct val="90000"/>
              </a:lnSpc>
              <a:spcBef>
                <a:spcPts val="500"/>
              </a:spcBef>
              <a:buFont typeface="Arial" charset="0"/>
              <a:buChar char="•"/>
              <a:defRPr sz="1400" kern="1200">
                <a:solidFill>
                  <a:schemeClr val="bg2">
                    <a:lumMod val="10000"/>
                  </a:schemeClr>
                </a:solidFill>
                <a:latin typeface="+mn-lt"/>
                <a:ea typeface="+mn-ea"/>
                <a:cs typeface="+mn-cs"/>
              </a:defRPr>
            </a:lvl4pPr>
            <a:lvl5pPr marL="1634490" indent="-171450" algn="ctr" defTabSz="914400" rtl="0" eaLnBrk="1" latinLnBrk="0" hangingPunct="1">
              <a:lnSpc>
                <a:spcPct val="90000"/>
              </a:lnSpc>
              <a:spcBef>
                <a:spcPts val="500"/>
              </a:spcBef>
              <a:buFont typeface="Arial" charset="0"/>
              <a:buChar char="•"/>
              <a:defRPr sz="1200" kern="1200">
                <a:solidFill>
                  <a:schemeClr val="bg2">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l"/>
            <a:r>
              <a:rPr lang="en-US" sz="2800" dirty="0"/>
              <a:t>Model error strongly influences forecast skill in the medium/long term, so calibration is not possible (unless you want to mess up your model)</a:t>
            </a:r>
          </a:p>
        </p:txBody>
      </p:sp>
      <p:sp>
        <p:nvSpPr>
          <p:cNvPr id="5" name="CustomShape 2">
            <a:extLst>
              <a:ext uri="{FF2B5EF4-FFF2-40B4-BE49-F238E27FC236}">
                <a16:creationId xmlns:a16="http://schemas.microsoft.com/office/drawing/2014/main" id="{0F0E48D5-683E-CE48-A118-7E6668FAA546}"/>
              </a:ext>
            </a:extLst>
          </p:cNvPr>
          <p:cNvSpPr/>
          <p:nvPr/>
        </p:nvSpPr>
        <p:spPr>
          <a:xfrm>
            <a:off x="5147361" y="4236172"/>
            <a:ext cx="1735560" cy="656280"/>
          </a:xfrm>
          <a:prstGeom prst="rect">
            <a:avLst/>
          </a:prstGeom>
          <a:noFill/>
          <a:ln>
            <a:noFill/>
          </a:ln>
        </p:spPr>
        <p:style>
          <a:lnRef idx="0">
            <a:scrgbClr r="0" g="0" b="0"/>
          </a:lnRef>
          <a:fillRef idx="0">
            <a:scrgbClr r="0" g="0" b="0"/>
          </a:fillRef>
          <a:effectRef idx="0">
            <a:scrgbClr r="0" g="0" b="0"/>
          </a:effectRef>
          <a:fontRef idx="minor"/>
        </p:style>
        <p:txBody>
          <a:bodyPr lIns="81720" tIns="56880" rIns="81720" bIns="40680"/>
          <a:lstStyle/>
          <a:p>
            <a:pPr>
              <a:lnSpc>
                <a:spcPct val="100000"/>
              </a:lnSpc>
            </a:pPr>
            <a:r>
              <a:rPr lang="en-US" strike="noStrike" dirty="0">
                <a:solidFill>
                  <a:srgbClr val="FF0000"/>
                </a:solidFill>
                <a:latin typeface="Arial"/>
                <a:ea typeface="ＭＳ Ｐゴシック"/>
              </a:rPr>
              <a:t>Red: OSSE</a:t>
            </a:r>
            <a:endParaRPr dirty="0"/>
          </a:p>
          <a:p>
            <a:pPr>
              <a:lnSpc>
                <a:spcPct val="100000"/>
              </a:lnSpc>
            </a:pPr>
            <a:r>
              <a:rPr lang="en-US" strike="noStrike" dirty="0">
                <a:solidFill>
                  <a:srgbClr val="0000FF"/>
                </a:solidFill>
                <a:latin typeface="Arial"/>
                <a:ea typeface="ＭＳ Ｐゴシック"/>
              </a:rPr>
              <a:t>Blue: Real</a:t>
            </a:r>
            <a:endParaRPr dirty="0"/>
          </a:p>
        </p:txBody>
      </p:sp>
      <p:sp>
        <p:nvSpPr>
          <p:cNvPr id="6" name="CustomShape 3">
            <a:extLst>
              <a:ext uri="{FF2B5EF4-FFF2-40B4-BE49-F238E27FC236}">
                <a16:creationId xmlns:a16="http://schemas.microsoft.com/office/drawing/2014/main" id="{934DD4CD-F1AD-B246-894F-68DB99680B01}"/>
              </a:ext>
            </a:extLst>
          </p:cNvPr>
          <p:cNvSpPr/>
          <p:nvPr/>
        </p:nvSpPr>
        <p:spPr>
          <a:xfrm>
            <a:off x="3601844" y="5187929"/>
            <a:ext cx="3405678" cy="656280"/>
          </a:xfrm>
          <a:prstGeom prst="rect">
            <a:avLst/>
          </a:prstGeom>
          <a:noFill/>
          <a:ln>
            <a:noFill/>
          </a:ln>
        </p:spPr>
        <p:style>
          <a:lnRef idx="0">
            <a:scrgbClr r="0" g="0" b="0"/>
          </a:lnRef>
          <a:fillRef idx="0">
            <a:scrgbClr r="0" g="0" b="0"/>
          </a:fillRef>
          <a:effectRef idx="0">
            <a:scrgbClr r="0" g="0" b="0"/>
          </a:effectRef>
          <a:fontRef idx="minor"/>
        </p:style>
        <p:txBody>
          <a:bodyPr lIns="81720" tIns="56880" rIns="81720" bIns="40680"/>
          <a:lstStyle/>
          <a:p>
            <a:pPr algn="r">
              <a:lnSpc>
                <a:spcPct val="100000"/>
              </a:lnSpc>
            </a:pPr>
            <a:r>
              <a:rPr lang="en-US" b="1" strike="noStrike" dirty="0">
                <a:solidFill>
                  <a:srgbClr val="000000"/>
                </a:solidFill>
                <a:latin typeface="Arial"/>
                <a:ea typeface="ＭＳ Ｐゴシック"/>
              </a:rPr>
              <a:t>500 </a:t>
            </a:r>
            <a:r>
              <a:rPr lang="en-US" b="1" strike="noStrike" dirty="0" err="1">
                <a:solidFill>
                  <a:srgbClr val="000000"/>
                </a:solidFill>
                <a:latin typeface="Arial"/>
                <a:ea typeface="ＭＳ Ｐゴシック"/>
              </a:rPr>
              <a:t>hPa</a:t>
            </a:r>
            <a:r>
              <a:rPr lang="en-US" b="1" strike="noStrike" dirty="0">
                <a:solidFill>
                  <a:srgbClr val="000000"/>
                </a:solidFill>
                <a:latin typeface="Arial"/>
                <a:ea typeface="ＭＳ Ｐゴシック"/>
              </a:rPr>
              <a:t> anomaly correlation of</a:t>
            </a:r>
            <a:r>
              <a:rPr lang="en-US" b="1" dirty="0"/>
              <a:t> </a:t>
            </a:r>
            <a:r>
              <a:rPr lang="en-US" b="1" strike="noStrike" dirty="0">
                <a:solidFill>
                  <a:srgbClr val="000000"/>
                </a:solidFill>
                <a:latin typeface="Arial"/>
                <a:ea typeface="ＭＳ Ｐゴシック"/>
              </a:rPr>
              <a:t>geopotential height</a:t>
            </a:r>
            <a:endParaRPr b="1" dirty="0"/>
          </a:p>
        </p:txBody>
      </p:sp>
    </p:spTree>
    <p:extLst>
      <p:ext uri="{BB962C8B-B14F-4D97-AF65-F5344CB8AC3E}">
        <p14:creationId xmlns:p14="http://schemas.microsoft.com/office/powerpoint/2010/main" val="32347975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hart, bar chart&#10;&#10;Description automatically generated">
            <a:extLst>
              <a:ext uri="{FF2B5EF4-FFF2-40B4-BE49-F238E27FC236}">
                <a16:creationId xmlns:a16="http://schemas.microsoft.com/office/drawing/2014/main" id="{61788556-45B2-B84B-A418-6897BF3EB838}"/>
              </a:ext>
            </a:extLst>
          </p:cNvPr>
          <p:cNvPicPr>
            <a:picLocks noChangeAspect="1"/>
          </p:cNvPicPr>
          <p:nvPr/>
        </p:nvPicPr>
        <p:blipFill>
          <a:blip r:embed="rId2"/>
          <a:stretch>
            <a:fillRect/>
          </a:stretch>
        </p:blipFill>
        <p:spPr>
          <a:xfrm>
            <a:off x="3469889" y="955559"/>
            <a:ext cx="8989741" cy="5363445"/>
          </a:xfrm>
          <a:prstGeom prst="rect">
            <a:avLst/>
          </a:prstGeom>
        </p:spPr>
      </p:pic>
      <p:sp>
        <p:nvSpPr>
          <p:cNvPr id="2" name="Title 1">
            <a:extLst>
              <a:ext uri="{FF2B5EF4-FFF2-40B4-BE49-F238E27FC236}">
                <a16:creationId xmlns:a16="http://schemas.microsoft.com/office/drawing/2014/main" id="{C4AEF489-5564-5E43-A216-3167C91F3A1B}"/>
              </a:ext>
            </a:extLst>
          </p:cNvPr>
          <p:cNvSpPr>
            <a:spLocks noGrp="1"/>
          </p:cNvSpPr>
          <p:nvPr>
            <p:ph type="title"/>
          </p:nvPr>
        </p:nvSpPr>
        <p:spPr>
          <a:xfrm>
            <a:off x="468351" y="449786"/>
            <a:ext cx="10885449" cy="820208"/>
          </a:xfrm>
        </p:spPr>
        <p:txBody>
          <a:bodyPr/>
          <a:lstStyle/>
          <a:p>
            <a:r>
              <a:rPr lang="en-US" dirty="0"/>
              <a:t>Calibration: Forecast Sensitivity to Observation Impact</a:t>
            </a:r>
          </a:p>
        </p:txBody>
      </p:sp>
      <p:sp>
        <p:nvSpPr>
          <p:cNvPr id="4" name="CustomShape 3">
            <a:extLst>
              <a:ext uri="{FF2B5EF4-FFF2-40B4-BE49-F238E27FC236}">
                <a16:creationId xmlns:a16="http://schemas.microsoft.com/office/drawing/2014/main" id="{82854630-70B0-1E42-8042-3D6BDB0F2A43}"/>
              </a:ext>
            </a:extLst>
          </p:cNvPr>
          <p:cNvSpPr/>
          <p:nvPr/>
        </p:nvSpPr>
        <p:spPr>
          <a:xfrm>
            <a:off x="312234" y="2169675"/>
            <a:ext cx="3501483" cy="3863135"/>
          </a:xfrm>
          <a:prstGeom prst="rect">
            <a:avLst/>
          </a:prstGeom>
          <a:noFill/>
          <a:ln>
            <a:noFill/>
          </a:ln>
        </p:spPr>
        <p:style>
          <a:lnRef idx="0">
            <a:scrgbClr r="0" g="0" b="0"/>
          </a:lnRef>
          <a:fillRef idx="0">
            <a:scrgbClr r="0" g="0" b="0"/>
          </a:fillRef>
          <a:effectRef idx="0">
            <a:scrgbClr r="0" g="0" b="0"/>
          </a:effectRef>
          <a:fontRef idx="minor"/>
        </p:style>
        <p:txBody>
          <a:bodyPr/>
          <a:lstStyle/>
          <a:p>
            <a:pPr>
              <a:lnSpc>
                <a:spcPct val="90000"/>
              </a:lnSpc>
            </a:pPr>
            <a:r>
              <a:rPr lang="en-US" sz="2400" dirty="0">
                <a:solidFill>
                  <a:srgbClr val="000000"/>
                </a:solidFill>
                <a:latin typeface="Arial"/>
              </a:rPr>
              <a:t>Net impacts are lower in the OSSE due to insufficient model error</a:t>
            </a:r>
          </a:p>
          <a:p>
            <a:pPr>
              <a:lnSpc>
                <a:spcPct val="90000"/>
              </a:lnSpc>
            </a:pPr>
            <a:endParaRPr lang="en-US" sz="2400" dirty="0">
              <a:solidFill>
                <a:srgbClr val="000000"/>
              </a:solidFill>
              <a:latin typeface="Arial"/>
            </a:endParaRPr>
          </a:p>
          <a:p>
            <a:pPr>
              <a:lnSpc>
                <a:spcPct val="90000"/>
              </a:lnSpc>
            </a:pPr>
            <a:r>
              <a:rPr lang="en-US" sz="2400" dirty="0">
                <a:solidFill>
                  <a:srgbClr val="000000"/>
                </a:solidFill>
                <a:latin typeface="Arial"/>
              </a:rPr>
              <a:t>But new observations can be put into context relative to existing observation impacts</a:t>
            </a:r>
            <a:endParaRPr sz="2400" dirty="0"/>
          </a:p>
        </p:txBody>
      </p:sp>
    </p:spTree>
    <p:extLst>
      <p:ext uri="{BB962C8B-B14F-4D97-AF65-F5344CB8AC3E}">
        <p14:creationId xmlns:p14="http://schemas.microsoft.com/office/powerpoint/2010/main" val="42359051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1768D-953A-9A46-A333-0418CA5A2CDC}"/>
              </a:ext>
            </a:extLst>
          </p:cNvPr>
          <p:cNvSpPr>
            <a:spLocks noGrp="1"/>
          </p:cNvSpPr>
          <p:nvPr>
            <p:ph type="title"/>
          </p:nvPr>
        </p:nvSpPr>
        <p:spPr/>
        <p:txBody>
          <a:bodyPr/>
          <a:lstStyle/>
          <a:p>
            <a:r>
              <a:rPr lang="en-US" dirty="0"/>
              <a:t>Designing an OSSE</a:t>
            </a:r>
          </a:p>
        </p:txBody>
      </p:sp>
      <p:sp>
        <p:nvSpPr>
          <p:cNvPr id="3" name="Text Placeholder 2">
            <a:extLst>
              <a:ext uri="{FF2B5EF4-FFF2-40B4-BE49-F238E27FC236}">
                <a16:creationId xmlns:a16="http://schemas.microsoft.com/office/drawing/2014/main" id="{0A8C20B4-62A6-AE48-B0CE-0AABD085352C}"/>
              </a:ext>
            </a:extLst>
          </p:cNvPr>
          <p:cNvSpPr>
            <a:spLocks noGrp="1"/>
          </p:cNvSpPr>
          <p:nvPr>
            <p:ph type="body" sz="quarter" idx="13"/>
          </p:nvPr>
        </p:nvSpPr>
        <p:spPr>
          <a:xfrm>
            <a:off x="358700" y="1426274"/>
            <a:ext cx="4113416" cy="4606535"/>
          </a:xfrm>
        </p:spPr>
        <p:txBody>
          <a:bodyPr/>
          <a:lstStyle/>
          <a:p>
            <a:r>
              <a:rPr lang="en-US" sz="2800" b="1" dirty="0"/>
              <a:t>Clearly determine the question you want to answer with your experiments</a:t>
            </a:r>
          </a:p>
          <a:p>
            <a:pPr marL="731520" lvl="1" indent="-457200" algn="l">
              <a:buFont typeface="Arial" panose="020B0604020202020204" pitchFamily="34" charset="0"/>
              <a:buChar char="•"/>
            </a:pPr>
            <a:endParaRPr lang="en-US" sz="2800" b="1" dirty="0"/>
          </a:p>
          <a:p>
            <a:pPr marL="731520" lvl="1" indent="-457200" algn="l">
              <a:buFont typeface="Arial" panose="020B0604020202020204" pitchFamily="34" charset="0"/>
              <a:buChar char="•"/>
            </a:pPr>
            <a:r>
              <a:rPr lang="en-US" sz="2400" dirty="0"/>
              <a:t>Proof of concept?</a:t>
            </a:r>
          </a:p>
          <a:p>
            <a:pPr marL="731520" lvl="1" indent="-457200" algn="l">
              <a:buFont typeface="Arial" panose="020B0604020202020204" pitchFamily="34" charset="0"/>
              <a:buChar char="•"/>
            </a:pPr>
            <a:r>
              <a:rPr lang="en-US" sz="2400" dirty="0"/>
              <a:t>Realistic impact study?</a:t>
            </a:r>
          </a:p>
          <a:p>
            <a:pPr marL="731520" lvl="1" indent="-457200" algn="l">
              <a:buFont typeface="Arial" panose="020B0604020202020204" pitchFamily="34" charset="0"/>
              <a:buChar char="•"/>
            </a:pPr>
            <a:r>
              <a:rPr lang="en-US" sz="2400" dirty="0"/>
              <a:t>Idealized observation network?</a:t>
            </a:r>
          </a:p>
          <a:p>
            <a:pPr marL="731520" lvl="1" indent="-457200" algn="l">
              <a:buFont typeface="Arial" panose="020B0604020202020204" pitchFamily="34" charset="0"/>
              <a:buChar char="•"/>
            </a:pPr>
            <a:r>
              <a:rPr lang="en-US" sz="2400" dirty="0"/>
              <a:t>DAS development?</a:t>
            </a:r>
          </a:p>
        </p:txBody>
      </p:sp>
      <p:pic>
        <p:nvPicPr>
          <p:cNvPr id="4" name="Picture 3">
            <a:extLst>
              <a:ext uri="{FF2B5EF4-FFF2-40B4-BE49-F238E27FC236}">
                <a16:creationId xmlns:a16="http://schemas.microsoft.com/office/drawing/2014/main" id="{31B76E38-E2A0-9F41-8020-9B7EA05F8722}"/>
              </a:ext>
            </a:extLst>
          </p:cNvPr>
          <p:cNvPicPr>
            <a:picLocks noChangeAspect="1"/>
          </p:cNvPicPr>
          <p:nvPr/>
        </p:nvPicPr>
        <p:blipFill>
          <a:blip r:embed="rId2"/>
          <a:stretch>
            <a:fillRect/>
          </a:stretch>
        </p:blipFill>
        <p:spPr>
          <a:xfrm>
            <a:off x="4472115" y="1426274"/>
            <a:ext cx="7612587" cy="4762815"/>
          </a:xfrm>
          <a:prstGeom prst="rect">
            <a:avLst/>
          </a:prstGeom>
        </p:spPr>
      </p:pic>
    </p:spTree>
    <p:extLst>
      <p:ext uri="{BB962C8B-B14F-4D97-AF65-F5344CB8AC3E}">
        <p14:creationId xmlns:p14="http://schemas.microsoft.com/office/powerpoint/2010/main" val="21866008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1768D-953A-9A46-A333-0418CA5A2CDC}"/>
              </a:ext>
            </a:extLst>
          </p:cNvPr>
          <p:cNvSpPr>
            <a:spLocks noGrp="1"/>
          </p:cNvSpPr>
          <p:nvPr>
            <p:ph type="title"/>
          </p:nvPr>
        </p:nvSpPr>
        <p:spPr/>
        <p:txBody>
          <a:bodyPr/>
          <a:lstStyle/>
          <a:p>
            <a:r>
              <a:rPr lang="en-US" dirty="0"/>
              <a:t>Designing an OSSE</a:t>
            </a:r>
          </a:p>
        </p:txBody>
      </p:sp>
      <p:sp>
        <p:nvSpPr>
          <p:cNvPr id="3" name="Text Placeholder 2">
            <a:extLst>
              <a:ext uri="{FF2B5EF4-FFF2-40B4-BE49-F238E27FC236}">
                <a16:creationId xmlns:a16="http://schemas.microsoft.com/office/drawing/2014/main" id="{0A8C20B4-62A6-AE48-B0CE-0AABD085352C}"/>
              </a:ext>
            </a:extLst>
          </p:cNvPr>
          <p:cNvSpPr>
            <a:spLocks noGrp="1"/>
          </p:cNvSpPr>
          <p:nvPr>
            <p:ph type="body" sz="quarter" idx="13"/>
          </p:nvPr>
        </p:nvSpPr>
        <p:spPr/>
        <p:txBody>
          <a:bodyPr/>
          <a:lstStyle/>
          <a:p>
            <a:pPr algn="l"/>
            <a:r>
              <a:rPr lang="en-US" sz="2800" dirty="0"/>
              <a:t>Consider what to use as your Control observation network</a:t>
            </a:r>
          </a:p>
          <a:p>
            <a:pPr marL="731520" lvl="1" indent="-457200" algn="l">
              <a:buFont typeface="Arial" panose="020B0604020202020204" pitchFamily="34" charset="0"/>
              <a:buChar char="•"/>
            </a:pPr>
            <a:r>
              <a:rPr lang="en-US" sz="2400" dirty="0"/>
              <a:t>An idealized Control to illuminate your observation impact?</a:t>
            </a:r>
          </a:p>
          <a:p>
            <a:pPr marL="731520" lvl="1" indent="-457200" algn="l">
              <a:buFont typeface="Arial" panose="020B0604020202020204" pitchFamily="34" charset="0"/>
              <a:buChar char="•"/>
            </a:pPr>
            <a:r>
              <a:rPr lang="en-US" sz="2400" dirty="0"/>
              <a:t>A realistic “current” Control to replicate the existing global network?</a:t>
            </a:r>
          </a:p>
          <a:p>
            <a:pPr marL="731520" lvl="1" indent="-457200" algn="l">
              <a:buFont typeface="Arial" panose="020B0604020202020204" pitchFamily="34" charset="0"/>
              <a:buChar char="•"/>
            </a:pPr>
            <a:r>
              <a:rPr lang="en-US" sz="2400" dirty="0"/>
              <a:t>A potential “future” Control to emulate expected changes to the global network?</a:t>
            </a:r>
          </a:p>
          <a:p>
            <a:pPr marL="731520" lvl="1" indent="-457200" algn="l">
              <a:buFont typeface="Arial" panose="020B0604020202020204" pitchFamily="34" charset="0"/>
              <a:buChar char="•"/>
            </a:pPr>
            <a:endParaRPr lang="en-US" sz="2400" dirty="0"/>
          </a:p>
          <a:p>
            <a:pPr algn="l"/>
            <a:r>
              <a:rPr lang="en-US" sz="2800" b="1" dirty="0"/>
              <a:t>The choice of Control will in part dictate what will be learned in your experiments.</a:t>
            </a:r>
          </a:p>
          <a:p>
            <a:pPr algn="l"/>
            <a:r>
              <a:rPr lang="en-US" sz="2800" dirty="0"/>
              <a:t>	</a:t>
            </a:r>
          </a:p>
        </p:txBody>
      </p:sp>
    </p:spTree>
    <p:extLst>
      <p:ext uri="{BB962C8B-B14F-4D97-AF65-F5344CB8AC3E}">
        <p14:creationId xmlns:p14="http://schemas.microsoft.com/office/powerpoint/2010/main" val="37337701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1768D-953A-9A46-A333-0418CA5A2CDC}"/>
              </a:ext>
            </a:extLst>
          </p:cNvPr>
          <p:cNvSpPr>
            <a:spLocks noGrp="1"/>
          </p:cNvSpPr>
          <p:nvPr>
            <p:ph type="title"/>
          </p:nvPr>
        </p:nvSpPr>
        <p:spPr/>
        <p:txBody>
          <a:bodyPr/>
          <a:lstStyle/>
          <a:p>
            <a:r>
              <a:rPr lang="en-US" dirty="0"/>
              <a:t>Designing an OSSE: Metrics</a:t>
            </a:r>
          </a:p>
        </p:txBody>
      </p:sp>
      <p:sp>
        <p:nvSpPr>
          <p:cNvPr id="3" name="Text Placeholder 2">
            <a:extLst>
              <a:ext uri="{FF2B5EF4-FFF2-40B4-BE49-F238E27FC236}">
                <a16:creationId xmlns:a16="http://schemas.microsoft.com/office/drawing/2014/main" id="{0A8C20B4-62A6-AE48-B0CE-0AABD085352C}"/>
              </a:ext>
            </a:extLst>
          </p:cNvPr>
          <p:cNvSpPr>
            <a:spLocks noGrp="1"/>
          </p:cNvSpPr>
          <p:nvPr>
            <p:ph type="body" sz="quarter" idx="13"/>
          </p:nvPr>
        </p:nvSpPr>
        <p:spPr>
          <a:xfrm>
            <a:off x="6779365" y="1765678"/>
            <a:ext cx="5176023" cy="3787628"/>
          </a:xfrm>
        </p:spPr>
        <p:txBody>
          <a:bodyPr/>
          <a:lstStyle/>
          <a:p>
            <a:r>
              <a:rPr lang="en-US" sz="2800" b="1" dirty="0"/>
              <a:t>Decide what metrics are best suited to answer your question</a:t>
            </a:r>
          </a:p>
          <a:p>
            <a:pPr algn="l"/>
            <a:endParaRPr lang="en-US" sz="2800" b="1" dirty="0"/>
          </a:p>
          <a:p>
            <a:pPr marL="731520" lvl="1" indent="-457200" algn="l">
              <a:buFont typeface="Arial" panose="020B0604020202020204" pitchFamily="34" charset="0"/>
              <a:buChar char="•"/>
            </a:pPr>
            <a:r>
              <a:rPr lang="en-US" sz="2400" dirty="0"/>
              <a:t>Remember that you have the “truth” available!</a:t>
            </a:r>
          </a:p>
          <a:p>
            <a:pPr marL="731520" lvl="1" indent="-457200" algn="l">
              <a:buFont typeface="Arial" panose="020B0604020202020204" pitchFamily="34" charset="0"/>
              <a:buChar char="•"/>
            </a:pPr>
            <a:r>
              <a:rPr lang="en-US" sz="2400" dirty="0"/>
              <a:t>Observation impacts are generally largest in the first 24-72 hours of the forecast</a:t>
            </a:r>
          </a:p>
        </p:txBody>
      </p:sp>
      <p:pic>
        <p:nvPicPr>
          <p:cNvPr id="4" name="Picture 3" descr="A picture containing chart&#10;&#10;Description automatically generated">
            <a:extLst>
              <a:ext uri="{FF2B5EF4-FFF2-40B4-BE49-F238E27FC236}">
                <a16:creationId xmlns:a16="http://schemas.microsoft.com/office/drawing/2014/main" id="{E0449BDC-D2D1-A747-8EA0-0ED90AE03C5F}"/>
              </a:ext>
            </a:extLst>
          </p:cNvPr>
          <p:cNvPicPr>
            <a:picLocks noChangeAspect="1"/>
          </p:cNvPicPr>
          <p:nvPr/>
        </p:nvPicPr>
        <p:blipFill>
          <a:blip r:embed="rId2"/>
          <a:stretch>
            <a:fillRect/>
          </a:stretch>
        </p:blipFill>
        <p:spPr>
          <a:xfrm>
            <a:off x="0" y="1550767"/>
            <a:ext cx="6779365" cy="4779322"/>
          </a:xfrm>
          <a:prstGeom prst="rect">
            <a:avLst/>
          </a:prstGeom>
        </p:spPr>
      </p:pic>
    </p:spTree>
    <p:extLst>
      <p:ext uri="{BB962C8B-B14F-4D97-AF65-F5344CB8AC3E}">
        <p14:creationId xmlns:p14="http://schemas.microsoft.com/office/powerpoint/2010/main" val="27696934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1768D-953A-9A46-A333-0418CA5A2CDC}"/>
              </a:ext>
            </a:extLst>
          </p:cNvPr>
          <p:cNvSpPr>
            <a:spLocks noGrp="1"/>
          </p:cNvSpPr>
          <p:nvPr>
            <p:ph type="title"/>
          </p:nvPr>
        </p:nvSpPr>
        <p:spPr/>
        <p:txBody>
          <a:bodyPr/>
          <a:lstStyle/>
          <a:p>
            <a:r>
              <a:rPr lang="en-US" dirty="0"/>
              <a:t>Designing an OSSE: Metrics</a:t>
            </a:r>
          </a:p>
        </p:txBody>
      </p:sp>
      <p:sp>
        <p:nvSpPr>
          <p:cNvPr id="3" name="Text Placeholder 2">
            <a:extLst>
              <a:ext uri="{FF2B5EF4-FFF2-40B4-BE49-F238E27FC236}">
                <a16:creationId xmlns:a16="http://schemas.microsoft.com/office/drawing/2014/main" id="{0A8C20B4-62A6-AE48-B0CE-0AABD085352C}"/>
              </a:ext>
            </a:extLst>
          </p:cNvPr>
          <p:cNvSpPr>
            <a:spLocks noGrp="1"/>
          </p:cNvSpPr>
          <p:nvPr>
            <p:ph type="body" sz="quarter" idx="13"/>
          </p:nvPr>
        </p:nvSpPr>
        <p:spPr>
          <a:xfrm>
            <a:off x="838200" y="1080294"/>
            <a:ext cx="10515600" cy="4697412"/>
          </a:xfrm>
        </p:spPr>
        <p:txBody>
          <a:bodyPr/>
          <a:lstStyle/>
          <a:p>
            <a:pPr algn="l"/>
            <a:r>
              <a:rPr lang="en-US" sz="3000" b="1" dirty="0"/>
              <a:t>Remember that you have the “truth” available!</a:t>
            </a:r>
          </a:p>
          <a:p>
            <a:pPr marL="731520" lvl="1" indent="-457200" algn="l">
              <a:buFont typeface="Arial" panose="020B0604020202020204" pitchFamily="34" charset="0"/>
              <a:buChar char="•"/>
            </a:pPr>
            <a:r>
              <a:rPr lang="en-US" sz="2400" dirty="0"/>
              <a:t>The analysis and background errors can be precisely calculated</a:t>
            </a:r>
          </a:p>
          <a:p>
            <a:pPr marL="731520" lvl="1" indent="-457200" algn="l">
              <a:buFont typeface="Arial" panose="020B0604020202020204" pitchFamily="34" charset="0"/>
              <a:buChar char="•"/>
            </a:pPr>
            <a:r>
              <a:rPr lang="en-US" sz="2400" dirty="0"/>
              <a:t>You are not confined to traditional metrics used with real data – the OSSE framework gives you more (better!) options</a:t>
            </a:r>
          </a:p>
        </p:txBody>
      </p:sp>
      <p:pic>
        <p:nvPicPr>
          <p:cNvPr id="5" name="Picture 4">
            <a:extLst>
              <a:ext uri="{FF2B5EF4-FFF2-40B4-BE49-F238E27FC236}">
                <a16:creationId xmlns:a16="http://schemas.microsoft.com/office/drawing/2014/main" id="{1B548E28-23B3-9B46-B3E7-BD8C646AC7A5}"/>
              </a:ext>
            </a:extLst>
          </p:cNvPr>
          <p:cNvPicPr>
            <a:picLocks noChangeAspect="1"/>
          </p:cNvPicPr>
          <p:nvPr/>
        </p:nvPicPr>
        <p:blipFill>
          <a:blip r:embed="rId2"/>
          <a:stretch>
            <a:fillRect/>
          </a:stretch>
        </p:blipFill>
        <p:spPr>
          <a:xfrm>
            <a:off x="6289288" y="2870341"/>
            <a:ext cx="5265236" cy="3454232"/>
          </a:xfrm>
          <a:prstGeom prst="rect">
            <a:avLst/>
          </a:prstGeom>
        </p:spPr>
      </p:pic>
      <p:pic>
        <p:nvPicPr>
          <p:cNvPr id="6" name="Picture 5">
            <a:extLst>
              <a:ext uri="{FF2B5EF4-FFF2-40B4-BE49-F238E27FC236}">
                <a16:creationId xmlns:a16="http://schemas.microsoft.com/office/drawing/2014/main" id="{F6244303-4A96-B745-B076-9AB733742240}"/>
              </a:ext>
            </a:extLst>
          </p:cNvPr>
          <p:cNvPicPr>
            <a:picLocks noChangeAspect="1"/>
          </p:cNvPicPr>
          <p:nvPr/>
        </p:nvPicPr>
        <p:blipFill>
          <a:blip r:embed="rId3"/>
          <a:stretch>
            <a:fillRect/>
          </a:stretch>
        </p:blipFill>
        <p:spPr>
          <a:xfrm>
            <a:off x="823328" y="2881920"/>
            <a:ext cx="5265236" cy="3442653"/>
          </a:xfrm>
          <a:prstGeom prst="rect">
            <a:avLst/>
          </a:prstGeom>
        </p:spPr>
      </p:pic>
    </p:spTree>
    <p:extLst>
      <p:ext uri="{BB962C8B-B14F-4D97-AF65-F5344CB8AC3E}">
        <p14:creationId xmlns:p14="http://schemas.microsoft.com/office/powerpoint/2010/main" val="8095635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C8105-D1D3-9A4D-B790-04D3576927C3}"/>
              </a:ext>
            </a:extLst>
          </p:cNvPr>
          <p:cNvSpPr>
            <a:spLocks noGrp="1"/>
          </p:cNvSpPr>
          <p:nvPr>
            <p:ph type="title"/>
          </p:nvPr>
        </p:nvSpPr>
        <p:spPr/>
        <p:txBody>
          <a:bodyPr/>
          <a:lstStyle/>
          <a:p>
            <a:r>
              <a:rPr lang="en-US" dirty="0"/>
              <a:t>Criticisms of OSSEs</a:t>
            </a:r>
          </a:p>
        </p:txBody>
      </p:sp>
      <p:sp>
        <p:nvSpPr>
          <p:cNvPr id="3" name="Text Placeholder 2">
            <a:extLst>
              <a:ext uri="{FF2B5EF4-FFF2-40B4-BE49-F238E27FC236}">
                <a16:creationId xmlns:a16="http://schemas.microsoft.com/office/drawing/2014/main" id="{CB76B415-9ED0-0D42-AE34-45935A8D7DB1}"/>
              </a:ext>
            </a:extLst>
          </p:cNvPr>
          <p:cNvSpPr>
            <a:spLocks noGrp="1"/>
          </p:cNvSpPr>
          <p:nvPr>
            <p:ph type="body" sz="quarter" idx="13"/>
          </p:nvPr>
        </p:nvSpPr>
        <p:spPr/>
        <p:txBody>
          <a:bodyPr/>
          <a:lstStyle/>
          <a:p>
            <a:pPr marL="342900" indent="-342900" algn="l">
              <a:buFont typeface="Arial" panose="020B0604020202020204" pitchFamily="34" charset="0"/>
              <a:buChar char="•"/>
            </a:pPr>
            <a:r>
              <a:rPr lang="en-US" sz="2800" dirty="0"/>
              <a:t>Results only apply within the OSSE system – no concrete connection to the real world</a:t>
            </a:r>
          </a:p>
          <a:p>
            <a:pPr marL="342900" indent="-342900" algn="l">
              <a:buFont typeface="Arial" panose="020B0604020202020204" pitchFamily="34" charset="0"/>
              <a:buChar char="•"/>
            </a:pPr>
            <a:r>
              <a:rPr lang="en-US" sz="2800" dirty="0"/>
              <a:t>Even the best OSSEs are far from perfect – </a:t>
            </a:r>
            <a:r>
              <a:rPr lang="en-US" sz="2800" dirty="0" err="1"/>
              <a:t>incestuousness</a:t>
            </a:r>
            <a:r>
              <a:rPr lang="en-US" sz="2800" dirty="0"/>
              <a:t>, difficulty in generating observations and errors, deficiencies of the Nature Run</a:t>
            </a:r>
          </a:p>
          <a:p>
            <a:pPr marL="342900" indent="-342900" algn="l">
              <a:buFont typeface="Arial" panose="020B0604020202020204" pitchFamily="34" charset="0"/>
              <a:buChar char="•"/>
            </a:pPr>
            <a:r>
              <a:rPr lang="en-US" sz="2800" dirty="0"/>
              <a:t>OSSE DAS and model always lag behind operations</a:t>
            </a:r>
          </a:p>
          <a:p>
            <a:pPr marL="342900" indent="-342900" algn="l">
              <a:buFont typeface="Arial" panose="020B0604020202020204" pitchFamily="34" charset="0"/>
              <a:buChar char="•"/>
            </a:pPr>
            <a:r>
              <a:rPr lang="en-US" sz="2800" dirty="0"/>
              <a:t>By the time the new instrument is deployed, both the global observing network and the forecast models/DAS will be different</a:t>
            </a:r>
          </a:p>
          <a:p>
            <a:pPr marL="342900" indent="-342900" algn="l">
              <a:buFont typeface="Arial" panose="020B0604020202020204" pitchFamily="34" charset="0"/>
              <a:buChar char="•"/>
            </a:pPr>
            <a:r>
              <a:rPr lang="en-US" sz="2800" dirty="0"/>
              <a:t>Examples of sloppy or unsuccessful OSSEs</a:t>
            </a:r>
          </a:p>
        </p:txBody>
      </p:sp>
    </p:spTree>
    <p:extLst>
      <p:ext uri="{BB962C8B-B14F-4D97-AF65-F5344CB8AC3E}">
        <p14:creationId xmlns:p14="http://schemas.microsoft.com/office/powerpoint/2010/main" val="5974959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36B89-AFBC-DB43-89D5-2C7F4A2FDDDD}"/>
              </a:ext>
            </a:extLst>
          </p:cNvPr>
          <p:cNvSpPr>
            <a:spLocks noGrp="1"/>
          </p:cNvSpPr>
          <p:nvPr>
            <p:ph type="title"/>
          </p:nvPr>
        </p:nvSpPr>
        <p:spPr/>
        <p:txBody>
          <a:bodyPr/>
          <a:lstStyle/>
          <a:p>
            <a:r>
              <a:rPr lang="en-US" dirty="0"/>
              <a:t>Takeaway	</a:t>
            </a:r>
          </a:p>
        </p:txBody>
      </p:sp>
      <p:sp>
        <p:nvSpPr>
          <p:cNvPr id="3" name="Text Placeholder 2">
            <a:extLst>
              <a:ext uri="{FF2B5EF4-FFF2-40B4-BE49-F238E27FC236}">
                <a16:creationId xmlns:a16="http://schemas.microsoft.com/office/drawing/2014/main" id="{3DBC4E51-815F-C641-B3F0-2B7B85FFA584}"/>
              </a:ext>
            </a:extLst>
          </p:cNvPr>
          <p:cNvSpPr>
            <a:spLocks noGrp="1"/>
          </p:cNvSpPr>
          <p:nvPr>
            <p:ph type="body" sz="quarter" idx="13"/>
          </p:nvPr>
        </p:nvSpPr>
        <p:spPr/>
        <p:txBody>
          <a:bodyPr/>
          <a:lstStyle/>
          <a:p>
            <a:pPr marL="342900" indent="-342900" algn="l">
              <a:buFont typeface="Arial" panose="020B0604020202020204" pitchFamily="34" charset="0"/>
              <a:buChar char="•"/>
            </a:pPr>
            <a:r>
              <a:rPr lang="en-US" sz="2800" dirty="0"/>
              <a:t>OSSEs can provide useful information about new observational types </a:t>
            </a:r>
          </a:p>
          <a:p>
            <a:pPr marL="342900" indent="-342900" algn="l">
              <a:buFont typeface="Arial" panose="020B0604020202020204" pitchFamily="34" charset="0"/>
              <a:buChar char="•"/>
            </a:pPr>
            <a:r>
              <a:rPr lang="en-US" sz="2800" dirty="0"/>
              <a:t>OSSEs can be used in the development and testing of data assimilation systems</a:t>
            </a:r>
          </a:p>
          <a:p>
            <a:pPr marL="342900" indent="-342900" algn="l">
              <a:buFont typeface="Arial" panose="020B0604020202020204" pitchFamily="34" charset="0"/>
              <a:buChar char="•"/>
            </a:pPr>
            <a:r>
              <a:rPr lang="en-US" sz="2800" dirty="0"/>
              <a:t>Careful consideration of research goals should guide each step of the OSSE process</a:t>
            </a:r>
          </a:p>
          <a:p>
            <a:pPr marL="342900" indent="-342900" algn="l">
              <a:buFont typeface="Arial" panose="020B0604020202020204" pitchFamily="34" charset="0"/>
              <a:buChar char="•"/>
            </a:pPr>
            <a:r>
              <a:rPr lang="en-US" sz="2800" dirty="0"/>
              <a:t>Validate your OSSE!</a:t>
            </a:r>
          </a:p>
          <a:p>
            <a:pPr marL="342900" indent="-342900" algn="l">
              <a:buFont typeface="Arial" panose="020B0604020202020204" pitchFamily="34" charset="0"/>
              <a:buChar char="•"/>
            </a:pPr>
            <a:r>
              <a:rPr lang="en-US" sz="2800" dirty="0"/>
              <a:t>OSSEs are hard, good OSSEs are harder</a:t>
            </a:r>
          </a:p>
        </p:txBody>
      </p:sp>
    </p:spTree>
    <p:extLst>
      <p:ext uri="{BB962C8B-B14F-4D97-AF65-F5344CB8AC3E}">
        <p14:creationId xmlns:p14="http://schemas.microsoft.com/office/powerpoint/2010/main" val="2018825753"/>
      </p:ext>
    </p:extLst>
  </p:cSld>
  <p:clrMapOvr>
    <a:masterClrMapping/>
  </p:clrMapOvr>
</p:sld>
</file>

<file path=ppt/theme/theme1.xml><?xml version="1.0" encoding="utf-8"?>
<a:theme xmlns:a="http://schemas.openxmlformats.org/drawingml/2006/main" name="Office Theme">
  <a:themeElements>
    <a:clrScheme name="Custom 1">
      <a:dk1>
        <a:srgbClr val="FFFFFF"/>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smtClean="0">
            <a:solidFill>
              <a:srgbClr val="000000"/>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18365</TotalTime>
  <Words>1455</Words>
  <Application>Microsoft Macintosh PowerPoint</Application>
  <PresentationFormat>Widescreen</PresentationFormat>
  <Paragraphs>168</Paragraphs>
  <Slides>23</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Times New Roman</vt:lpstr>
      <vt:lpstr>Wingdings</vt:lpstr>
      <vt:lpstr>Office Theme</vt:lpstr>
      <vt:lpstr>Introduction to OSSEs</vt:lpstr>
      <vt:lpstr>PowerPoint Presentation</vt:lpstr>
      <vt:lpstr>OSSEs vs. the Real World</vt:lpstr>
      <vt:lpstr>Why do an OSSE?</vt:lpstr>
      <vt:lpstr>When NOT to run an OSSE</vt:lpstr>
      <vt:lpstr>Nature Runs</vt:lpstr>
      <vt:lpstr>GEOS-5 Nature Run (G5NR)</vt:lpstr>
      <vt:lpstr>Common Problems with Nature Runs</vt:lpstr>
      <vt:lpstr>Nature Run Validation</vt:lpstr>
      <vt:lpstr>Simulated Observations</vt:lpstr>
      <vt:lpstr>Observation Errors</vt:lpstr>
      <vt:lpstr>Calibration and Validation</vt:lpstr>
      <vt:lpstr>Calibration: Observation Innovation</vt:lpstr>
      <vt:lpstr>Calibration: Correlations</vt:lpstr>
      <vt:lpstr>Calibration: Analysis Increment</vt:lpstr>
      <vt:lpstr>Calibration: Forecast</vt:lpstr>
      <vt:lpstr>Calibration: Forecast Sensitivity to Observation Impact</vt:lpstr>
      <vt:lpstr>Designing an OSSE</vt:lpstr>
      <vt:lpstr>Designing an OSSE</vt:lpstr>
      <vt:lpstr>Designing an OSSE: Metrics</vt:lpstr>
      <vt:lpstr>Designing an OSSE: Metrics</vt:lpstr>
      <vt:lpstr>Criticisms of OSSEs</vt:lpstr>
      <vt:lpstr>Takeaway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Sterling Spangler</dc:creator>
  <cp:lastModifiedBy>Prive, Nikki C. (GSFC-610.1)[MORGAN STATE UNIV.]</cp:lastModifiedBy>
  <cp:revision>81</cp:revision>
  <dcterms:created xsi:type="dcterms:W3CDTF">2017-09-25T14:06:05Z</dcterms:created>
  <dcterms:modified xsi:type="dcterms:W3CDTF">2021-11-10T15:41:45Z</dcterms:modified>
</cp:coreProperties>
</file>