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009"/>
    <p:restoredTop sz="96327"/>
  </p:normalViewPr>
  <p:slideViewPr>
    <p:cSldViewPr snapToGrid="0" snapToObjects="1">
      <p:cViewPr varScale="1">
        <p:scale>
          <a:sx n="97" d="100"/>
          <a:sy n="97" d="100"/>
        </p:scale>
        <p:origin x="232" y="1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CE62D-4E52-6446-88A0-5335769149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CDC8DB-FE37-1149-9070-C735EBB43E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631239-6079-C948-8C52-254FB3F97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43970-A60C-A14D-AF63-3FB0DFF9EA98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88672-D241-1C41-A4B2-AA3A8932A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E0EAB2-BF6B-5741-BE48-23A0EE5C1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63DA3-7B69-3942-A3F3-18B784F56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756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1912F-5139-A248-BF46-2762684ED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DDE0CB-0191-CB44-9B8B-3CFDD5E7A9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F09FA3-B875-AC46-8BD0-AD4C4DE1A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43970-A60C-A14D-AF63-3FB0DFF9EA98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5B0414-2B82-DE41-BCD6-BB68F6FD3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A42222-A6FB-F340-ADAE-50EB98EB4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63DA3-7B69-3942-A3F3-18B784F56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563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56D411-8EF4-354E-BF99-A0871A5CD5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C53669-3580-B047-9467-9D0F4B979C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7CD677-AA85-8D41-9AF2-AD60AA8C0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43970-A60C-A14D-AF63-3FB0DFF9EA98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B64AE-128C-7443-821B-C38C71B25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190171-6A99-BE42-9CDC-288B0D471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63DA3-7B69-3942-A3F3-18B784F56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313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F8E74-71BE-7B42-84E5-CCE2BAFA3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FDE2B-9171-C042-8862-C3A9F62DD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77E9D-934B-2741-A15A-00B379046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43970-A60C-A14D-AF63-3FB0DFF9EA98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9E2DF2-B7A1-FE4E-A2D0-530993C3A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A9052-06E4-E24C-91DA-CF6458DFC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63DA3-7B69-3942-A3F3-18B784F56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971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805DD-25AB-0247-A18C-33EDC21F4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DC1102-6879-314A-AA77-71D6F61FD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5C5D3C-ECDC-E44B-8C24-B20BD11C8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43970-A60C-A14D-AF63-3FB0DFF9EA98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C9A35D-A0A1-8A4F-A975-2A5B13E89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68AFD0-61C4-EA43-A589-9FB5CA27E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63DA3-7B69-3942-A3F3-18B784F56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08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9AA2B-C2CF-ED45-8FB9-AB0004C08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3FB926-083F-AB40-802C-F1A5FB5776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674D62-DD0D-BA46-AEAD-3D4A0767B4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3620A-4E7B-6F48-831E-F29346F00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43970-A60C-A14D-AF63-3FB0DFF9EA98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5633E2-6032-1145-B809-35B9EA98F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11A9F6-96E9-754D-90D4-D16C7A8C0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63DA3-7B69-3942-A3F3-18B784F56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552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11C3A-E0FD-6C4E-AA1D-772640910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F26BD6-7606-C24A-AAFD-7AA4DC0CBE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EE03CF-8A1C-4E4B-8220-114141FCAB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D500C8-1104-644A-A671-FE8CF6E1D2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585EE6-C6E6-A244-89E5-36CF3694C8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5FB745-E9C7-B642-B9C2-4D6D0B39F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43970-A60C-A14D-AF63-3FB0DFF9EA98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F87A0E-2122-E748-A799-A79B15526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6131A9-B916-0C42-92FF-B5D55DB2D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63DA3-7B69-3942-A3F3-18B784F56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737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4C54F-78EA-CC4D-B084-BEE02EEA6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4B6A92-A157-F242-BBEA-532112168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43970-A60C-A14D-AF63-3FB0DFF9EA98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AFBC52-02E6-B94D-9581-DD774CED7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F936B5-E8EE-B640-BC07-B9D55B395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63DA3-7B69-3942-A3F3-18B784F56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073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233036-1F75-2740-BE3B-27FC8091E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43970-A60C-A14D-AF63-3FB0DFF9EA98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45D422-BEA6-5445-A727-28455973F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1444FE-A583-7741-9C96-B108D9B6A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63DA3-7B69-3942-A3F3-18B784F56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823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4C1AE-493E-0D43-B1A8-870433A8C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EBCCC-A332-044C-B520-B5CB56949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585413-0544-7F42-B4C6-F983094279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21C645-CEDD-6246-A7F5-C74797EFE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43970-A60C-A14D-AF63-3FB0DFF9EA98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E8677E-A2BD-784A-A253-FC68B32AC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E2A671-EABB-6240-8F0D-5CBB57ABF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63DA3-7B69-3942-A3F3-18B784F56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100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DD65E-E677-3A4C-AB34-5E3E4F6FA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D323AF-EA9D-CC4F-B775-EF41BB4E18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AD72E1-6961-7B44-B0C8-85B1BE3E6C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4174DA-60A5-6944-938D-B7365BD26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43970-A60C-A14D-AF63-3FB0DFF9EA98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320C3A-8AB7-694B-9CB7-939DC538F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14AD4F-837E-374A-A5BD-3978E2633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63DA3-7B69-3942-A3F3-18B784F56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80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0469C9-5E96-5D4E-BE50-1525731A7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EA127E-5930-124D-B1D5-B4571254C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1DA0EF-8D79-6A4C-B3C5-166F1E48A7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43970-A60C-A14D-AF63-3FB0DFF9EA98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61C12-F81F-624C-AC3D-C093FD0159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4115F4-B40D-B84D-BA17-6CBBC7B263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63DA3-7B69-3942-A3F3-18B784F56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93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93D877E1-3791-9A4E-895D-81AA34D7C4BE}"/>
              </a:ext>
            </a:extLst>
          </p:cNvPr>
          <p:cNvSpPr/>
          <p:nvPr/>
        </p:nvSpPr>
        <p:spPr>
          <a:xfrm>
            <a:off x="131648" y="894363"/>
            <a:ext cx="8054621" cy="58388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116">
            <a:extLst>
              <a:ext uri="{FF2B5EF4-FFF2-40B4-BE49-F238E27FC236}">
                <a16:creationId xmlns:a16="http://schemas.microsoft.com/office/drawing/2014/main" id="{C9AFF017-1BF2-B14C-BE70-37D84203B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624" y="4139184"/>
            <a:ext cx="3482154" cy="220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7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7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07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07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07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2716213" fontAlgn="base">
              <a:spcBef>
                <a:spcPct val="0"/>
              </a:spcBef>
              <a:spcAft>
                <a:spcPct val="0"/>
              </a:spcAft>
              <a:defRPr sz="107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2716213" fontAlgn="base">
              <a:spcBef>
                <a:spcPct val="0"/>
              </a:spcBef>
              <a:spcAft>
                <a:spcPct val="0"/>
              </a:spcAft>
              <a:defRPr sz="107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2716213" fontAlgn="base">
              <a:spcBef>
                <a:spcPct val="0"/>
              </a:spcBef>
              <a:spcAft>
                <a:spcPct val="0"/>
              </a:spcAft>
              <a:defRPr sz="107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2716213" fontAlgn="base">
              <a:spcBef>
                <a:spcPct val="0"/>
              </a:spcBef>
              <a:spcAft>
                <a:spcPct val="0"/>
              </a:spcAft>
              <a:defRPr sz="107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defTabSz="21945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Derived Cloud Properties</a:t>
            </a:r>
          </a:p>
          <a:p>
            <a:pPr marL="457200" marR="0" lvl="0" indent="-457200" defTabSz="219456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Cloud Mask, Phase</a:t>
            </a:r>
          </a:p>
          <a:p>
            <a:pPr marL="457200" marR="0" lvl="0" indent="-457200" defTabSz="219456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Cloud Optical Depth, COD</a:t>
            </a:r>
          </a:p>
          <a:p>
            <a:pPr marL="457200" marR="0" lvl="0" indent="-457200" defTabSz="219456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Droplet/crystal effective radius</a:t>
            </a:r>
          </a:p>
          <a:p>
            <a:pPr marL="457200" marR="0" lvl="0" indent="-457200" defTabSz="219456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Liquid/Ice Water Path, LWP, IWP</a:t>
            </a:r>
          </a:p>
          <a:p>
            <a:pPr marL="457200" marR="0" lvl="0" indent="-457200" defTabSz="219456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Cloud Top Temperature,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Heigtt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  <a:p>
            <a:pPr marL="457200" marR="0" lvl="0" indent="-457200" defTabSz="219456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Cloud Thickness / Bottom Height</a:t>
            </a:r>
          </a:p>
          <a:p>
            <a:pPr marR="0" lvl="0" defTabSz="219456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  <p:sp>
        <p:nvSpPr>
          <p:cNvPr id="8" name="TextBox 116">
            <a:extLst>
              <a:ext uri="{FF2B5EF4-FFF2-40B4-BE49-F238E27FC236}">
                <a16:creationId xmlns:a16="http://schemas.microsoft.com/office/drawing/2014/main" id="{D52980D8-3D12-424A-BA37-AD4C2FDD2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3378" y="4340746"/>
            <a:ext cx="3067813" cy="1563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7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7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07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07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07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2716213" fontAlgn="base">
              <a:spcBef>
                <a:spcPct val="0"/>
              </a:spcBef>
              <a:spcAft>
                <a:spcPct val="0"/>
              </a:spcAft>
              <a:defRPr sz="107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2716213" fontAlgn="base">
              <a:spcBef>
                <a:spcPct val="0"/>
              </a:spcBef>
              <a:spcAft>
                <a:spcPct val="0"/>
              </a:spcAft>
              <a:defRPr sz="107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2716213" fontAlgn="base">
              <a:spcBef>
                <a:spcPct val="0"/>
              </a:spcBef>
              <a:spcAft>
                <a:spcPct val="0"/>
              </a:spcAft>
              <a:defRPr sz="107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2716213" fontAlgn="base">
              <a:spcBef>
                <a:spcPct val="0"/>
              </a:spcBef>
              <a:spcAft>
                <a:spcPct val="0"/>
              </a:spcAft>
              <a:defRPr sz="107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ctr" defTabSz="21945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Aviation Weather Products </a:t>
            </a:r>
          </a:p>
          <a:p>
            <a:pPr marL="457200" marR="0" lvl="0" indent="-457200" defTabSz="219456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600" kern="0" dirty="0">
                <a:solidFill>
                  <a:srgbClr val="800000"/>
                </a:solidFill>
              </a:rPr>
              <a:t>Cloud Ceilings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  <a:p>
            <a:pPr marL="457200" marR="0" lvl="0" indent="-457200" defTabSz="219456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Airframe Icing</a:t>
            </a:r>
          </a:p>
          <a:p>
            <a:pPr marL="457200" marR="0" lvl="0" indent="-457200" defTabSz="219456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Hazardous convection, OT’s</a:t>
            </a:r>
          </a:p>
          <a:p>
            <a:pPr marL="457200" marR="0" lvl="0" indent="-457200" defTabSz="219456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HIWC icing</a:t>
            </a:r>
            <a:endParaRPr lang="en-US" sz="1600" kern="0" dirty="0">
              <a:solidFill>
                <a:srgbClr val="80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A1C0EB-2D10-AC4B-AB0F-2BC8011E4CC6}"/>
              </a:ext>
            </a:extLst>
          </p:cNvPr>
          <p:cNvSpPr/>
          <p:nvPr/>
        </p:nvSpPr>
        <p:spPr>
          <a:xfrm>
            <a:off x="1073425" y="129976"/>
            <a:ext cx="108520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alibri" charset="0"/>
                <a:ea typeface="Calibri" charset="0"/>
                <a:cs typeface="Times New Roman" charset="0"/>
              </a:rPr>
              <a:t>The Satellite </a:t>
            </a:r>
            <a:r>
              <a:rPr lang="en-US" sz="2800" b="1" dirty="0" err="1">
                <a:latin typeface="Calibri" charset="0"/>
                <a:ea typeface="Calibri" charset="0"/>
                <a:cs typeface="Times New Roman" charset="0"/>
              </a:rPr>
              <a:t>ClOud</a:t>
            </a:r>
            <a:r>
              <a:rPr lang="en-US" sz="2800" b="1" dirty="0">
                <a:latin typeface="Calibri" charset="0"/>
                <a:ea typeface="Calibri" charset="0"/>
                <a:cs typeface="Times New Roman" charset="0"/>
              </a:rPr>
              <a:t> and Radiative Property retrieval System (</a:t>
            </a:r>
            <a:r>
              <a:rPr lang="en-US" sz="2800" b="1" dirty="0" err="1">
                <a:latin typeface="Calibri" charset="0"/>
                <a:ea typeface="Calibri" charset="0"/>
                <a:cs typeface="Times New Roman" charset="0"/>
              </a:rPr>
              <a:t>SatCORPS</a:t>
            </a:r>
            <a:r>
              <a:rPr lang="en-US" sz="2800" b="1" dirty="0">
                <a:latin typeface="Calibri" charset="0"/>
                <a:ea typeface="Calibri" charset="0"/>
                <a:cs typeface="Times New Roman" charset="0"/>
              </a:rPr>
              <a:t>)</a:t>
            </a:r>
          </a:p>
        </p:txBody>
      </p:sp>
      <p:pic>
        <p:nvPicPr>
          <p:cNvPr id="11" name="Picture 10" descr="Insig-cl.eps">
            <a:extLst>
              <a:ext uri="{FF2B5EF4-FFF2-40B4-BE49-F238E27FC236}">
                <a16:creationId xmlns:a16="http://schemas.microsoft.com/office/drawing/2014/main" id="{E159DBC5-656B-A044-9F69-80EB0E9AC7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48" y="124790"/>
            <a:ext cx="812569" cy="67538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0BB4D1F-6D94-8B4F-B387-95BDD624DEAD}"/>
              </a:ext>
            </a:extLst>
          </p:cNvPr>
          <p:cNvGrpSpPr/>
          <p:nvPr/>
        </p:nvGrpSpPr>
        <p:grpSpPr>
          <a:xfrm>
            <a:off x="237301" y="953749"/>
            <a:ext cx="7850243" cy="2862599"/>
            <a:chOff x="253999" y="2082799"/>
            <a:chExt cx="8829737" cy="3330130"/>
          </a:xfrm>
        </p:grpSpPr>
        <p:grpSp>
          <p:nvGrpSpPr>
            <p:cNvPr id="13" name="Group 34">
              <a:extLst>
                <a:ext uri="{FF2B5EF4-FFF2-40B4-BE49-F238E27FC236}">
                  <a16:creationId xmlns:a16="http://schemas.microsoft.com/office/drawing/2014/main" id="{24726323-8624-DD44-A73C-ADA4E52EBAB5}"/>
                </a:ext>
              </a:extLst>
            </p:cNvPr>
            <p:cNvGrpSpPr/>
            <p:nvPr/>
          </p:nvGrpSpPr>
          <p:grpSpPr>
            <a:xfrm>
              <a:off x="1994352" y="2082799"/>
              <a:ext cx="1880857" cy="3003662"/>
              <a:chOff x="18516600" y="20193000"/>
              <a:chExt cx="3962398" cy="7010400"/>
            </a:xfrm>
          </p:grpSpPr>
          <p:pic>
            <p:nvPicPr>
              <p:cNvPr id="37" name="Picture 23">
                <a:extLst>
                  <a:ext uri="{FF2B5EF4-FFF2-40B4-BE49-F238E27FC236}">
                    <a16:creationId xmlns:a16="http://schemas.microsoft.com/office/drawing/2014/main" id="{00335F93-9D29-2A4E-92D0-CE96E32A1F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l="1263" t="7200" r="842" b="8800"/>
              <a:stretch>
                <a:fillRect/>
              </a:stretch>
            </p:blipFill>
            <p:spPr>
              <a:xfrm>
                <a:off x="18570979" y="23698200"/>
                <a:ext cx="3733800" cy="3505200"/>
              </a:xfrm>
              <a:prstGeom prst="rect">
                <a:avLst/>
              </a:prstGeom>
            </p:spPr>
          </p:pic>
          <p:grpSp>
            <p:nvGrpSpPr>
              <p:cNvPr id="38" name="Group 339">
                <a:extLst>
                  <a:ext uri="{FF2B5EF4-FFF2-40B4-BE49-F238E27FC236}">
                    <a16:creationId xmlns:a16="http://schemas.microsoft.com/office/drawing/2014/main" id="{8190F0B1-6AA4-174D-A995-D0E6DCD41271}"/>
                  </a:ext>
                </a:extLst>
              </p:cNvPr>
              <p:cNvGrpSpPr/>
              <p:nvPr/>
            </p:nvGrpSpPr>
            <p:grpSpPr>
              <a:xfrm>
                <a:off x="18516600" y="20193000"/>
                <a:ext cx="3962398" cy="3505200"/>
                <a:chOff x="18516600" y="20193000"/>
                <a:chExt cx="3962398" cy="3505200"/>
              </a:xfrm>
            </p:grpSpPr>
            <p:pic>
              <p:nvPicPr>
                <p:cNvPr id="39" name="Picture 38">
                  <a:extLst>
                    <a:ext uri="{FF2B5EF4-FFF2-40B4-BE49-F238E27FC236}">
                      <a16:creationId xmlns:a16="http://schemas.microsoft.com/office/drawing/2014/main" id="{3BF34B61-F82B-AE46-8443-C577E08C419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rcRect l="888" t="7404" r="1217" b="9396"/>
                <a:stretch>
                  <a:fillRect/>
                </a:stretch>
              </p:blipFill>
              <p:spPr>
                <a:xfrm>
                  <a:off x="18516600" y="20193000"/>
                  <a:ext cx="3733800" cy="3505200"/>
                </a:xfrm>
                <a:prstGeom prst="rect">
                  <a:avLst/>
                </a:prstGeom>
              </p:spPr>
            </p:pic>
            <p:sp>
              <p:nvSpPr>
                <p:cNvPr id="40" name="TextBox 5">
                  <a:extLst>
                    <a:ext uri="{FF2B5EF4-FFF2-40B4-BE49-F238E27FC236}">
                      <a16:creationId xmlns:a16="http://schemas.microsoft.com/office/drawing/2014/main" id="{608BC157-C5A6-6B45-B52F-608E0E36D2AD}"/>
                    </a:ext>
                  </a:extLst>
                </p:cNvPr>
                <p:cNvSpPr txBox="1"/>
                <p:nvPr/>
              </p:nvSpPr>
              <p:spPr>
                <a:xfrm>
                  <a:off x="19278596" y="20269200"/>
                  <a:ext cx="3200402" cy="9192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>
                      <a:solidFill>
                        <a:schemeClr val="bg1"/>
                      </a:solidFill>
                    </a:rPr>
                    <a:t>GOES-E (16)</a:t>
                  </a:r>
                </a:p>
              </p:txBody>
            </p:sp>
          </p:grpSp>
        </p:grpSp>
        <p:grpSp>
          <p:nvGrpSpPr>
            <p:cNvPr id="14" name="Group 33">
              <a:extLst>
                <a:ext uri="{FF2B5EF4-FFF2-40B4-BE49-F238E27FC236}">
                  <a16:creationId xmlns:a16="http://schemas.microsoft.com/office/drawing/2014/main" id="{C8A0C317-B610-3D47-8FA4-2F873ADD4E42}"/>
                </a:ext>
              </a:extLst>
            </p:cNvPr>
            <p:cNvGrpSpPr/>
            <p:nvPr/>
          </p:nvGrpSpPr>
          <p:grpSpPr>
            <a:xfrm>
              <a:off x="254000" y="2082799"/>
              <a:ext cx="1776520" cy="3003662"/>
              <a:chOff x="14401800" y="20193000"/>
              <a:chExt cx="3742592" cy="7010400"/>
            </a:xfrm>
          </p:grpSpPr>
          <p:grpSp>
            <p:nvGrpSpPr>
              <p:cNvPr id="33" name="Group 29">
                <a:extLst>
                  <a:ext uri="{FF2B5EF4-FFF2-40B4-BE49-F238E27FC236}">
                    <a16:creationId xmlns:a16="http://schemas.microsoft.com/office/drawing/2014/main" id="{B8B353B0-C930-9346-AC38-13B06113DC44}"/>
                  </a:ext>
                </a:extLst>
              </p:cNvPr>
              <p:cNvGrpSpPr/>
              <p:nvPr/>
            </p:nvGrpSpPr>
            <p:grpSpPr>
              <a:xfrm>
                <a:off x="14401800" y="20193000"/>
                <a:ext cx="3712028" cy="3505200"/>
                <a:chOff x="14401800" y="20193000"/>
                <a:chExt cx="3712028" cy="3505200"/>
              </a:xfrm>
            </p:grpSpPr>
            <p:pic>
              <p:nvPicPr>
                <p:cNvPr id="35" name="Picture 20">
                  <a:extLst>
                    <a:ext uri="{FF2B5EF4-FFF2-40B4-BE49-F238E27FC236}">
                      <a16:creationId xmlns:a16="http://schemas.microsoft.com/office/drawing/2014/main" id="{B3AC3A68-1AE2-8A4C-B90F-4EF6505A3D9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rcRect l="983" t="6343" r="1122" b="9657"/>
                <a:stretch>
                  <a:fillRect/>
                </a:stretch>
              </p:blipFill>
              <p:spPr>
                <a:xfrm>
                  <a:off x="14401800" y="20193000"/>
                  <a:ext cx="3712028" cy="3505200"/>
                </a:xfrm>
                <a:prstGeom prst="rect">
                  <a:avLst/>
                </a:prstGeom>
              </p:spPr>
            </p:pic>
            <p:sp>
              <p:nvSpPr>
                <p:cNvPr id="36" name="TextBox 4">
                  <a:extLst>
                    <a:ext uri="{FF2B5EF4-FFF2-40B4-BE49-F238E27FC236}">
                      <a16:creationId xmlns:a16="http://schemas.microsoft.com/office/drawing/2014/main" id="{7C9FD0A0-6AA0-8647-B24F-994DF06534E2}"/>
                    </a:ext>
                  </a:extLst>
                </p:cNvPr>
                <p:cNvSpPr txBox="1"/>
                <p:nvPr/>
              </p:nvSpPr>
              <p:spPr>
                <a:xfrm>
                  <a:off x="14859888" y="20235565"/>
                  <a:ext cx="3055905" cy="9192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>
                      <a:solidFill>
                        <a:schemeClr val="bg1"/>
                      </a:solidFill>
                    </a:rPr>
                    <a:t>GOES-W (17)</a:t>
                  </a:r>
                </a:p>
              </p:txBody>
            </p:sp>
          </p:grpSp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363C814A-BED6-3B43-9B96-98724F4B2D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 l="878" t="6619" r="1859" b="10181"/>
              <a:stretch>
                <a:fillRect/>
              </a:stretch>
            </p:blipFill>
            <p:spPr>
              <a:xfrm>
                <a:off x="14401800" y="23698200"/>
                <a:ext cx="3742592" cy="3505200"/>
              </a:xfrm>
              <a:prstGeom prst="rect">
                <a:avLst/>
              </a:prstGeom>
            </p:spPr>
          </p:pic>
        </p:grpSp>
        <p:grpSp>
          <p:nvGrpSpPr>
            <p:cNvPr id="15" name="Group 36">
              <a:extLst>
                <a:ext uri="{FF2B5EF4-FFF2-40B4-BE49-F238E27FC236}">
                  <a16:creationId xmlns:a16="http://schemas.microsoft.com/office/drawing/2014/main" id="{101E9845-A6C3-0143-9DD0-25A065921644}"/>
                </a:ext>
              </a:extLst>
            </p:cNvPr>
            <p:cNvGrpSpPr/>
            <p:nvPr/>
          </p:nvGrpSpPr>
          <p:grpSpPr>
            <a:xfrm>
              <a:off x="3766696" y="2082799"/>
              <a:ext cx="1772347" cy="3003662"/>
              <a:chOff x="22479000" y="20193000"/>
              <a:chExt cx="3733800" cy="7010400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BB66232B-78C8-C84D-8C63-1370CBF770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rcRect l="10466" t="9002" r="7715" b="14032"/>
              <a:stretch>
                <a:fillRect/>
              </a:stretch>
            </p:blipFill>
            <p:spPr>
              <a:xfrm>
                <a:off x="22479000" y="23698200"/>
                <a:ext cx="3733800" cy="3505200"/>
              </a:xfrm>
              <a:prstGeom prst="rect">
                <a:avLst/>
              </a:prstGeom>
            </p:spPr>
          </p:pic>
          <p:grpSp>
            <p:nvGrpSpPr>
              <p:cNvPr id="30" name="Group 32">
                <a:extLst>
                  <a:ext uri="{FF2B5EF4-FFF2-40B4-BE49-F238E27FC236}">
                    <a16:creationId xmlns:a16="http://schemas.microsoft.com/office/drawing/2014/main" id="{E2DCA599-C623-8441-956C-8A75886F1E0A}"/>
                  </a:ext>
                </a:extLst>
              </p:cNvPr>
              <p:cNvGrpSpPr/>
              <p:nvPr/>
            </p:nvGrpSpPr>
            <p:grpSpPr>
              <a:xfrm>
                <a:off x="22479000" y="20193000"/>
                <a:ext cx="3733800" cy="3505200"/>
                <a:chOff x="22479000" y="20193000"/>
                <a:chExt cx="3733800" cy="3505200"/>
              </a:xfrm>
            </p:grpSpPr>
            <p:pic>
              <p:nvPicPr>
                <p:cNvPr id="31" name="Picture 30">
                  <a:extLst>
                    <a:ext uri="{FF2B5EF4-FFF2-40B4-BE49-F238E27FC236}">
                      <a16:creationId xmlns:a16="http://schemas.microsoft.com/office/drawing/2014/main" id="{4778DE2E-A933-0642-87D2-61FDC41B7FC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rcRect l="4080" t="5927" r="5011" b="11314"/>
                <a:stretch>
                  <a:fillRect/>
                </a:stretch>
              </p:blipFill>
              <p:spPr>
                <a:xfrm>
                  <a:off x="22479000" y="20193000"/>
                  <a:ext cx="3733800" cy="3505200"/>
                </a:xfrm>
                <a:prstGeom prst="rect">
                  <a:avLst/>
                </a:prstGeom>
              </p:spPr>
            </p:pic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8B3D412D-6699-8048-8921-07953E93BA3B}"/>
                    </a:ext>
                  </a:extLst>
                </p:cNvPr>
                <p:cNvSpPr txBox="1"/>
                <p:nvPr/>
              </p:nvSpPr>
              <p:spPr>
                <a:xfrm>
                  <a:off x="23622000" y="20345401"/>
                  <a:ext cx="2123164" cy="9192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>
                      <a:solidFill>
                        <a:schemeClr val="bg1"/>
                      </a:solidFill>
                    </a:rPr>
                    <a:t>MET-11`</a:t>
                  </a:r>
                </a:p>
              </p:txBody>
            </p:sp>
          </p:grpSp>
        </p:grpSp>
        <p:grpSp>
          <p:nvGrpSpPr>
            <p:cNvPr id="16" name="Group 40">
              <a:extLst>
                <a:ext uri="{FF2B5EF4-FFF2-40B4-BE49-F238E27FC236}">
                  <a16:creationId xmlns:a16="http://schemas.microsoft.com/office/drawing/2014/main" id="{1050AAF5-AA37-444F-B78F-0A2D87FFEB0F}"/>
                </a:ext>
              </a:extLst>
            </p:cNvPr>
            <p:cNvGrpSpPr/>
            <p:nvPr/>
          </p:nvGrpSpPr>
          <p:grpSpPr>
            <a:xfrm>
              <a:off x="5539043" y="2082799"/>
              <a:ext cx="1772347" cy="3003662"/>
              <a:chOff x="26289000" y="20193000"/>
              <a:chExt cx="3733800" cy="7010400"/>
            </a:xfrm>
          </p:grpSpPr>
          <p:grpSp>
            <p:nvGrpSpPr>
              <p:cNvPr id="25" name="Group 39">
                <a:extLst>
                  <a:ext uri="{FF2B5EF4-FFF2-40B4-BE49-F238E27FC236}">
                    <a16:creationId xmlns:a16="http://schemas.microsoft.com/office/drawing/2014/main" id="{2F1BC421-DA64-DB41-9BC9-EDEC2CC31EA7}"/>
                  </a:ext>
                </a:extLst>
              </p:cNvPr>
              <p:cNvGrpSpPr/>
              <p:nvPr/>
            </p:nvGrpSpPr>
            <p:grpSpPr>
              <a:xfrm>
                <a:off x="26289000" y="20193000"/>
                <a:ext cx="3733800" cy="3506788"/>
                <a:chOff x="26289000" y="20193000"/>
                <a:chExt cx="3733800" cy="3506788"/>
              </a:xfrm>
            </p:grpSpPr>
            <p:pic>
              <p:nvPicPr>
                <p:cNvPr id="27" name="Picture 26">
                  <a:extLst>
                    <a:ext uri="{FF2B5EF4-FFF2-40B4-BE49-F238E27FC236}">
                      <a16:creationId xmlns:a16="http://schemas.microsoft.com/office/drawing/2014/main" id="{634A7464-CA58-4E4B-B45B-5EE3CF71211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rcRect l="808" t="6389" r="11920" b="2643"/>
                <a:stretch>
                  <a:fillRect/>
                </a:stretch>
              </p:blipFill>
              <p:spPr>
                <a:xfrm>
                  <a:off x="26289000" y="20193000"/>
                  <a:ext cx="3733800" cy="3506788"/>
                </a:xfrm>
                <a:prstGeom prst="rect">
                  <a:avLst/>
                </a:prstGeom>
              </p:spPr>
            </p:pic>
            <p:sp>
              <p:nvSpPr>
                <p:cNvPr id="28" name="TextBox 6">
                  <a:extLst>
                    <a:ext uri="{FF2B5EF4-FFF2-40B4-BE49-F238E27FC236}">
                      <a16:creationId xmlns:a16="http://schemas.microsoft.com/office/drawing/2014/main" id="{4C9E788C-5DF7-2144-952A-AB3C4EE6C0E1}"/>
                    </a:ext>
                  </a:extLst>
                </p:cNvPr>
                <p:cNvSpPr txBox="1"/>
                <p:nvPr/>
              </p:nvSpPr>
              <p:spPr>
                <a:xfrm>
                  <a:off x="27432001" y="20345401"/>
                  <a:ext cx="1828798" cy="9192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>
                      <a:solidFill>
                        <a:schemeClr val="bg1"/>
                      </a:solidFill>
                    </a:rPr>
                    <a:t>MET-8</a:t>
                  </a:r>
                </a:p>
              </p:txBody>
            </p:sp>
          </p:grpSp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37DC0404-A29E-3A49-A12E-2174F1A8F7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rcRect l="365" t="7084" r="11453" b="2916"/>
              <a:stretch>
                <a:fillRect/>
              </a:stretch>
            </p:blipFill>
            <p:spPr>
              <a:xfrm>
                <a:off x="26289000" y="23698200"/>
                <a:ext cx="3733800" cy="3505200"/>
              </a:xfrm>
              <a:prstGeom prst="rect">
                <a:avLst/>
              </a:prstGeom>
            </p:spPr>
          </p:pic>
        </p:grpSp>
        <p:grpSp>
          <p:nvGrpSpPr>
            <p:cNvPr id="17" name="Group 42">
              <a:extLst>
                <a:ext uri="{FF2B5EF4-FFF2-40B4-BE49-F238E27FC236}">
                  <a16:creationId xmlns:a16="http://schemas.microsoft.com/office/drawing/2014/main" id="{E1FDEA55-1A09-5E40-B9D4-1E8819B27003}"/>
                </a:ext>
              </a:extLst>
            </p:cNvPr>
            <p:cNvGrpSpPr/>
            <p:nvPr/>
          </p:nvGrpSpPr>
          <p:grpSpPr>
            <a:xfrm>
              <a:off x="7311389" y="2082799"/>
              <a:ext cx="1772347" cy="3003662"/>
              <a:chOff x="30403800" y="20193000"/>
              <a:chExt cx="3733800" cy="7010400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13784402-16D3-EC43-9C6E-34BF456E4A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 l="69" t="6429" r="17172" b="1857"/>
              <a:stretch>
                <a:fillRect/>
              </a:stretch>
            </p:blipFill>
            <p:spPr>
              <a:xfrm>
                <a:off x="30403800" y="23698200"/>
                <a:ext cx="3733800" cy="3505200"/>
              </a:xfrm>
              <a:prstGeom prst="rect">
                <a:avLst/>
              </a:prstGeom>
            </p:spPr>
          </p:pic>
          <p:grpSp>
            <p:nvGrpSpPr>
              <p:cNvPr id="22" name="Group 41">
                <a:extLst>
                  <a:ext uri="{FF2B5EF4-FFF2-40B4-BE49-F238E27FC236}">
                    <a16:creationId xmlns:a16="http://schemas.microsoft.com/office/drawing/2014/main" id="{80FF458C-EA02-734D-8923-34753C3DEB99}"/>
                  </a:ext>
                </a:extLst>
              </p:cNvPr>
              <p:cNvGrpSpPr/>
              <p:nvPr/>
            </p:nvGrpSpPr>
            <p:grpSpPr>
              <a:xfrm>
                <a:off x="30403800" y="20193000"/>
                <a:ext cx="3733800" cy="3505200"/>
                <a:chOff x="30403800" y="20193000"/>
                <a:chExt cx="3733800" cy="3505200"/>
              </a:xfrm>
            </p:grpSpPr>
            <p:pic>
              <p:nvPicPr>
                <p:cNvPr id="23" name="Picture 22">
                  <a:extLst>
                    <a:ext uri="{FF2B5EF4-FFF2-40B4-BE49-F238E27FC236}">
                      <a16:creationId xmlns:a16="http://schemas.microsoft.com/office/drawing/2014/main" id="{1CC8B334-2267-A14F-B3A1-8631ED02B40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/>
                <a:srcRect l="828" t="6672" r="16705" b="1613"/>
                <a:stretch>
                  <a:fillRect/>
                </a:stretch>
              </p:blipFill>
              <p:spPr>
                <a:xfrm>
                  <a:off x="30403800" y="20193000"/>
                  <a:ext cx="3733800" cy="3505200"/>
                </a:xfrm>
                <a:prstGeom prst="rect">
                  <a:avLst/>
                </a:prstGeom>
              </p:spPr>
            </p:pic>
            <p:sp>
              <p:nvSpPr>
                <p:cNvPr id="24" name="TextBox 7">
                  <a:extLst>
                    <a:ext uri="{FF2B5EF4-FFF2-40B4-BE49-F238E27FC236}">
                      <a16:creationId xmlns:a16="http://schemas.microsoft.com/office/drawing/2014/main" id="{2BA8F2B3-A639-994F-8599-2642B9E989A7}"/>
                    </a:ext>
                  </a:extLst>
                </p:cNvPr>
                <p:cNvSpPr txBox="1"/>
                <p:nvPr/>
              </p:nvSpPr>
              <p:spPr>
                <a:xfrm>
                  <a:off x="30710757" y="20345401"/>
                  <a:ext cx="2819400" cy="9192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>
                      <a:solidFill>
                        <a:schemeClr val="bg1"/>
                      </a:solidFill>
                    </a:rPr>
                    <a:t>HIMAWARI</a:t>
                  </a:r>
                </a:p>
              </p:txBody>
            </p:sp>
          </p:grpSp>
        </p:grpSp>
        <p:grpSp>
          <p:nvGrpSpPr>
            <p:cNvPr id="18" name="Group 46">
              <a:extLst>
                <a:ext uri="{FF2B5EF4-FFF2-40B4-BE49-F238E27FC236}">
                  <a16:creationId xmlns:a16="http://schemas.microsoft.com/office/drawing/2014/main" id="{C05C4E54-CDD9-F446-816A-255FC6866B39}"/>
                </a:ext>
              </a:extLst>
            </p:cNvPr>
            <p:cNvGrpSpPr/>
            <p:nvPr/>
          </p:nvGrpSpPr>
          <p:grpSpPr>
            <a:xfrm>
              <a:off x="253999" y="5053796"/>
              <a:ext cx="8829737" cy="359133"/>
              <a:chOff x="15155007" y="27127200"/>
              <a:chExt cx="18601593" cy="838200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684E39E-8F8C-D74F-AFD2-C0893FC3BBBF}"/>
                  </a:ext>
                </a:extLst>
              </p:cNvPr>
              <p:cNvSpPr txBox="1"/>
              <p:nvPr/>
            </p:nvSpPr>
            <p:spPr>
              <a:xfrm>
                <a:off x="15155007" y="27127200"/>
                <a:ext cx="18578040" cy="835659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FFFFFF"/>
                    </a:solidFill>
                  </a:rPr>
                  <a:t>CTH (km)</a:t>
                </a:r>
              </a:p>
            </p:txBody>
          </p:sp>
          <p:pic>
            <p:nvPicPr>
              <p:cNvPr id="20" name="Picture 2">
                <a:extLst>
                  <a:ext uri="{FF2B5EF4-FFF2-40B4-BE49-F238E27FC236}">
                    <a16:creationId xmlns:a16="http://schemas.microsoft.com/office/drawing/2014/main" id="{3D1C8092-6087-6246-A08F-A875B8784F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066" b="38461"/>
              <a:stretch>
                <a:fillRect/>
              </a:stretch>
            </p:blipFill>
            <p:spPr bwMode="auto">
              <a:xfrm>
                <a:off x="17223563" y="27127200"/>
                <a:ext cx="16533037" cy="838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6EEC6368-C832-FB4F-863A-84921DBE3455}"/>
              </a:ext>
            </a:extLst>
          </p:cNvPr>
          <p:cNvSpPr txBox="1"/>
          <p:nvPr/>
        </p:nvSpPr>
        <p:spPr>
          <a:xfrm>
            <a:off x="8488591" y="804848"/>
            <a:ext cx="357176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Global analyses of clouds for weather and climate from meteorological satellite imagers </a:t>
            </a:r>
          </a:p>
          <a:p>
            <a:pPr marL="251460" indent="-25146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GEO constellation (5)</a:t>
            </a:r>
          </a:p>
          <a:p>
            <a:pPr marL="251460" indent="-251460">
              <a:buFont typeface="Arial" panose="020B0604020202020204" pitchFamily="34" charset="0"/>
              <a:buChar char="•"/>
            </a:pPr>
            <a:r>
              <a:rPr lang="en-US" sz="2000" dirty="0"/>
              <a:t>Terra &amp; Aqua MODIS</a:t>
            </a:r>
          </a:p>
          <a:p>
            <a:pPr marL="251460" indent="-251460">
              <a:buFont typeface="Arial" panose="020B0604020202020204" pitchFamily="34" charset="0"/>
              <a:buChar char="•"/>
            </a:pPr>
            <a:r>
              <a:rPr lang="en-US" sz="2000" dirty="0"/>
              <a:t>S-NPP &amp; NOAA-20 VIIRS</a:t>
            </a:r>
          </a:p>
          <a:p>
            <a:pPr marL="251460" indent="-251460">
              <a:buFont typeface="Arial" panose="020B0604020202020204" pitchFamily="34" charset="0"/>
              <a:buChar char="•"/>
            </a:pPr>
            <a:r>
              <a:rPr lang="en-US" sz="2000" dirty="0"/>
              <a:t>AVHRR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442C8A-320E-D242-AFAD-AB225EF64CC2}"/>
              </a:ext>
            </a:extLst>
          </p:cNvPr>
          <p:cNvSpPr txBox="1"/>
          <p:nvPr/>
        </p:nvSpPr>
        <p:spPr>
          <a:xfrm>
            <a:off x="8376580" y="3490174"/>
            <a:ext cx="363381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New datasets in development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3-km gridded global composite from all satellites (30-60 min)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Regional atmospheric thermodynamics and winds from hyperspectral infrared satellite imagers (sounders)</a:t>
            </a:r>
          </a:p>
          <a:p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0B0D86-1230-CC4D-9582-E756FE4B1AA7}"/>
              </a:ext>
            </a:extLst>
          </p:cNvPr>
          <p:cNvSpPr txBox="1"/>
          <p:nvPr/>
        </p:nvSpPr>
        <p:spPr>
          <a:xfrm>
            <a:off x="8328454" y="6314303"/>
            <a:ext cx="3523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Contact: </a:t>
            </a:r>
            <a:r>
              <a:rPr lang="en-US" dirty="0" err="1"/>
              <a:t>William.L.Smith@nasa.gov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E0A271-B367-EC4A-BB6F-61A3961FA954}"/>
              </a:ext>
            </a:extLst>
          </p:cNvPr>
          <p:cNvSpPr txBox="1"/>
          <p:nvPr/>
        </p:nvSpPr>
        <p:spPr>
          <a:xfrm>
            <a:off x="2529819" y="6314303"/>
            <a:ext cx="2908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</a:t>
            </a:r>
            <a:r>
              <a:rPr lang="en-US" dirty="0" err="1"/>
              <a:t>satcorps.larc.nasa.gov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228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64AB4A-5089-894F-BD30-5D62B825B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5319" y="642233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C51FE-49D9-314D-9957-ABBF7DDE87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986A346E-3F09-0340-8707-90EF1EE01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3134" y="206011"/>
            <a:ext cx="3242004" cy="72943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Novel Research to Improve Satellite Data Products and their Utility</a:t>
            </a:r>
          </a:p>
        </p:txBody>
      </p:sp>
      <p:sp>
        <p:nvSpPr>
          <p:cNvPr id="6" name="TextBox 116">
            <a:extLst>
              <a:ext uri="{FF2B5EF4-FFF2-40B4-BE49-F238E27FC236}">
                <a16:creationId xmlns:a16="http://schemas.microsoft.com/office/drawing/2014/main" id="{557A489F-F2F0-3E44-A422-A8AB6F70B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79" y="1080609"/>
            <a:ext cx="4433521" cy="2665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7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7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07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07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07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2716213" fontAlgn="base">
              <a:spcBef>
                <a:spcPct val="0"/>
              </a:spcBef>
              <a:spcAft>
                <a:spcPct val="0"/>
              </a:spcAft>
              <a:defRPr sz="107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2716213" fontAlgn="base">
              <a:spcBef>
                <a:spcPct val="0"/>
              </a:spcBef>
              <a:spcAft>
                <a:spcPct val="0"/>
              </a:spcAft>
              <a:defRPr sz="107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2716213" fontAlgn="base">
              <a:spcBef>
                <a:spcPct val="0"/>
              </a:spcBef>
              <a:spcAft>
                <a:spcPct val="0"/>
              </a:spcAft>
              <a:defRPr sz="107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2716213" fontAlgn="base">
              <a:spcBef>
                <a:spcPct val="0"/>
              </a:spcBef>
              <a:spcAft>
                <a:spcPct val="0"/>
              </a:spcAft>
              <a:defRPr sz="107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defTabSz="219456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Data Fusion </a:t>
            </a:r>
          </a:p>
          <a:p>
            <a:pPr marR="0" lvl="0" defTabSz="219456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Develop and apply parameterizations of cloud vertical structure from active sensors, MWR, and cloud models. </a:t>
            </a:r>
          </a:p>
          <a:p>
            <a:pPr marL="274320" indent="-274320" defTabSz="219456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/>
              <a:buChar char="•"/>
              <a:defRPr/>
            </a:pPr>
            <a:r>
              <a:rPr lang="en-US" sz="1400" kern="0" dirty="0">
                <a:solidFill>
                  <a:srgbClr val="000090"/>
                </a:solidFill>
              </a:rPr>
              <a:t>Cloud water content diagnoses consistent with model parameters (assimilation of mass fields)</a:t>
            </a:r>
          </a:p>
          <a:p>
            <a:pPr marL="274320" indent="-274320" defTabSz="2194560">
              <a:lnSpc>
                <a:spcPct val="90000"/>
              </a:lnSpc>
              <a:spcAft>
                <a:spcPts val="300"/>
              </a:spcAft>
              <a:buFont typeface="Arial"/>
              <a:buChar char="•"/>
              <a:defRPr/>
            </a:pPr>
            <a:r>
              <a:rPr lang="en-US" sz="1400" kern="0" dirty="0">
                <a:solidFill>
                  <a:srgbClr val="000090"/>
                </a:solidFill>
              </a:rPr>
              <a:t>Icing diagnoses embedded in deep cloud systems</a:t>
            </a:r>
          </a:p>
          <a:p>
            <a:pPr defTabSz="2194560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Combine METAR with satellite data over the U.S.</a:t>
            </a:r>
          </a:p>
          <a:p>
            <a:pPr marL="285750" indent="-285750" defTabSz="2194560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kern="0" dirty="0">
                <a:solidFill>
                  <a:srgbClr val="000090"/>
                </a:solidFill>
              </a:rPr>
              <a:t>Improved high resolution cloud ceiling analyses</a:t>
            </a:r>
          </a:p>
          <a:p>
            <a:pPr defTabSz="2194560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Combine VIS/IR with lightning data</a:t>
            </a:r>
          </a:p>
          <a:p>
            <a:pPr marL="285750" indent="-285750" defTabSz="2194560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kern="0" dirty="0">
                <a:solidFill>
                  <a:srgbClr val="000090"/>
                </a:solidFill>
              </a:rPr>
              <a:t>Improves ident of hazardous convection signatures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  <p:pic>
        <p:nvPicPr>
          <p:cNvPr id="9" name="Picture 106" descr="NASAmeatball_transp">
            <a:extLst>
              <a:ext uri="{FF2B5EF4-FFF2-40B4-BE49-F238E27FC236}">
                <a16:creationId xmlns:a16="http://schemas.microsoft.com/office/drawing/2014/main" id="{C01B3B5A-FBBD-2D41-BBC7-94842D7A8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4250"/>
            <a:ext cx="1032933" cy="852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16">
            <a:extLst>
              <a:ext uri="{FF2B5EF4-FFF2-40B4-BE49-F238E27FC236}">
                <a16:creationId xmlns:a16="http://schemas.microsoft.com/office/drawing/2014/main" id="{9394289D-7039-6A4E-ACE0-FDCE07192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141" y="4780707"/>
            <a:ext cx="4417759" cy="1871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7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7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07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07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07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2716213" fontAlgn="base">
              <a:spcBef>
                <a:spcPct val="0"/>
              </a:spcBef>
              <a:spcAft>
                <a:spcPct val="0"/>
              </a:spcAft>
              <a:defRPr sz="107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2716213" fontAlgn="base">
              <a:spcBef>
                <a:spcPct val="0"/>
              </a:spcBef>
              <a:spcAft>
                <a:spcPct val="0"/>
              </a:spcAft>
              <a:defRPr sz="107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2716213" fontAlgn="base">
              <a:spcBef>
                <a:spcPct val="0"/>
              </a:spcBef>
              <a:spcAft>
                <a:spcPct val="0"/>
              </a:spcAft>
              <a:defRPr sz="107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2716213" fontAlgn="base">
              <a:spcBef>
                <a:spcPct val="0"/>
              </a:spcBef>
              <a:spcAft>
                <a:spcPct val="0"/>
              </a:spcAft>
              <a:defRPr sz="107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defTabSz="219456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Machine learning</a:t>
            </a:r>
          </a:p>
          <a:p>
            <a:pPr marR="0" lvl="0" defTabSz="2194560" eaLnBrk="1" fontAlgn="auto" latinLnBrk="0" hangingPunct="1">
              <a:lnSpc>
                <a:spcPct val="100000"/>
              </a:lnSpc>
              <a:spcBef>
                <a:spcPts val="300"/>
              </a:spcBef>
              <a:buClrTx/>
              <a:buSzTx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Neural networks and other methods improve</a:t>
            </a:r>
          </a:p>
          <a:p>
            <a:pPr marL="274320" indent="-274320" defTabSz="2194560">
              <a:lnSpc>
                <a:spcPct val="90000"/>
              </a:lnSpc>
              <a:spcBef>
                <a:spcPts val="300"/>
              </a:spcBef>
              <a:buFont typeface="Arial"/>
              <a:buChar char="•"/>
              <a:defRPr/>
            </a:pPr>
            <a:r>
              <a:rPr lang="en-US" sz="1400" kern="0" dirty="0">
                <a:solidFill>
                  <a:srgbClr val="C00000"/>
                </a:solidFill>
              </a:rPr>
              <a:t>cloud analyses in the more challenging conditions (e.g. in the presence of thin cirrus and multi-layered clouds, over snow and ice, nighttime)</a:t>
            </a:r>
          </a:p>
          <a:p>
            <a:pPr marL="274320" indent="-274320" defTabSz="2194560">
              <a:lnSpc>
                <a:spcPct val="90000"/>
              </a:lnSpc>
              <a:spcBef>
                <a:spcPts val="300"/>
              </a:spcBef>
              <a:buFont typeface="Arial"/>
              <a:buChar char="•"/>
              <a:defRPr/>
            </a:pPr>
            <a:r>
              <a:rPr lang="en-US" sz="1400" kern="0" dirty="0">
                <a:solidFill>
                  <a:srgbClr val="C00000"/>
                </a:solidFill>
              </a:rPr>
              <a:t>nighttime cloud analyses and consistency with daytime analyses</a:t>
            </a:r>
          </a:p>
          <a:p>
            <a:pPr marL="274320" indent="-274320" defTabSz="2194560">
              <a:lnSpc>
                <a:spcPct val="90000"/>
              </a:lnSpc>
              <a:spcBef>
                <a:spcPts val="300"/>
              </a:spcBef>
              <a:buFont typeface="Arial"/>
              <a:buChar char="•"/>
              <a:defRPr/>
            </a:pPr>
            <a:r>
              <a:rPr lang="en-US" sz="1400" kern="0" dirty="0">
                <a:solidFill>
                  <a:srgbClr val="C00000"/>
                </a:solidFill>
              </a:rPr>
              <a:t>detection of hazardous convection signatures, HIWC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  <p:sp>
        <p:nvSpPr>
          <p:cNvPr id="18" name="TextBox 116">
            <a:extLst>
              <a:ext uri="{FF2B5EF4-FFF2-40B4-BE49-F238E27FC236}">
                <a16:creationId xmlns:a16="http://schemas.microsoft.com/office/drawing/2014/main" id="{E0F702E6-D859-7A4F-A6F6-C6B95A88C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79" y="3829360"/>
            <a:ext cx="4433521" cy="803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7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7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07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07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07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2716213" fontAlgn="base">
              <a:spcBef>
                <a:spcPct val="0"/>
              </a:spcBef>
              <a:spcAft>
                <a:spcPct val="0"/>
              </a:spcAft>
              <a:defRPr sz="107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2716213" fontAlgn="base">
              <a:spcBef>
                <a:spcPct val="0"/>
              </a:spcBef>
              <a:spcAft>
                <a:spcPct val="0"/>
              </a:spcAft>
              <a:defRPr sz="107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2716213" fontAlgn="base">
              <a:spcBef>
                <a:spcPct val="0"/>
              </a:spcBef>
              <a:spcAft>
                <a:spcPct val="0"/>
              </a:spcAft>
              <a:defRPr sz="107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2716213" fontAlgn="base">
              <a:spcBef>
                <a:spcPct val="0"/>
              </a:spcBef>
              <a:spcAft>
                <a:spcPct val="0"/>
              </a:spcAft>
              <a:defRPr sz="107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defTabSz="219456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Textural information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  <a:p>
            <a:pPr marL="274320" indent="-274320" defTabSz="219456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/>
              <a:buChar char="•"/>
              <a:defRPr/>
            </a:pPr>
            <a:r>
              <a:rPr lang="en-US" sz="14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Hazardous Convection</a:t>
            </a:r>
          </a:p>
          <a:p>
            <a:pPr marL="274320" indent="-274320" defTabSz="2194560">
              <a:lnSpc>
                <a:spcPct val="90000"/>
              </a:lnSpc>
              <a:spcAft>
                <a:spcPts val="300"/>
              </a:spcAft>
              <a:buFont typeface="Arial"/>
              <a:buChar char="•"/>
              <a:defRPr/>
            </a:pPr>
            <a:r>
              <a:rPr lang="en-US" sz="14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Improved interpretation of derived products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C28A4F0-7788-744E-A79E-E2FB8F3C30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2351" y="0"/>
            <a:ext cx="7279649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97A553-F673-2445-9AD1-5684E068C071}"/>
              </a:ext>
            </a:extLst>
          </p:cNvPr>
          <p:cNvSpPr txBox="1"/>
          <p:nvPr/>
        </p:nvSpPr>
        <p:spPr>
          <a:xfrm>
            <a:off x="8154165" y="997203"/>
            <a:ext cx="703526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Night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FAD1B7-DA71-EE4A-B31A-4F0B96CB846A}"/>
              </a:ext>
            </a:extLst>
          </p:cNvPr>
          <p:cNvSpPr txBox="1"/>
          <p:nvPr/>
        </p:nvSpPr>
        <p:spPr>
          <a:xfrm>
            <a:off x="10726919" y="1181869"/>
            <a:ext cx="549189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Day</a:t>
            </a:r>
          </a:p>
        </p:txBody>
      </p:sp>
    </p:spTree>
    <p:extLst>
      <p:ext uri="{BB962C8B-B14F-4D97-AF65-F5344CB8AC3E}">
        <p14:creationId xmlns:p14="http://schemas.microsoft.com/office/powerpoint/2010/main" val="2417709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1B20B2A-A052-474A-ACF9-972C229FB9DC}"/>
              </a:ext>
            </a:extLst>
          </p:cNvPr>
          <p:cNvSpPr txBox="1">
            <a:spLocks noChangeArrowheads="1"/>
          </p:cNvSpPr>
          <p:nvPr/>
        </p:nvSpPr>
        <p:spPr>
          <a:xfrm>
            <a:off x="838200" y="123825"/>
            <a:ext cx="10017002" cy="663576"/>
          </a:xfrm>
          <a:prstGeom prst="rect">
            <a:avLst/>
          </a:prstGeom>
          <a:noFill/>
          <a:ln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+mj-lt"/>
                <a:ea typeface="ＭＳ Ｐゴシック" pitchFamily="-112" charset="-128"/>
                <a:cs typeface="Comic Sans M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pitchFamily="-112" charset="0"/>
              </a:defRPr>
            </a:lvl9pPr>
          </a:lstStyle>
          <a:p>
            <a:pPr>
              <a:defRPr/>
            </a:pPr>
            <a:r>
              <a:rPr lang="en-US" sz="2000" dirty="0">
                <a:latin typeface="Arial"/>
                <a:ea typeface="MS PGothic" charset="0"/>
                <a:cs typeface="Arial"/>
              </a:rPr>
              <a:t>Geostationary Satellite Sounder Pathfinder Project for 4-D </a:t>
            </a:r>
          </a:p>
          <a:p>
            <a:pPr>
              <a:defRPr/>
            </a:pPr>
            <a:r>
              <a:rPr lang="en-US" sz="2000" dirty="0">
                <a:latin typeface="Arial"/>
                <a:ea typeface="MS PGothic" charset="0"/>
                <a:cs typeface="Arial"/>
              </a:rPr>
              <a:t>Atmospheric Thermodynamics and Winds</a:t>
            </a:r>
            <a:endParaRPr lang="en-US" sz="2000" kern="400" dirty="0">
              <a:latin typeface="Times New Roman"/>
            </a:endParaRPr>
          </a:p>
        </p:txBody>
      </p:sp>
      <p:sp>
        <p:nvSpPr>
          <p:cNvPr id="3" name="Line 7">
            <a:extLst>
              <a:ext uri="{FF2B5EF4-FFF2-40B4-BE49-F238E27FC236}">
                <a16:creationId xmlns:a16="http://schemas.microsoft.com/office/drawing/2014/main" id="{E3910A91-717F-164B-B2AE-7904783EE80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901700"/>
            <a:ext cx="11025554" cy="2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Line 8">
            <a:extLst>
              <a:ext uri="{FF2B5EF4-FFF2-40B4-BE49-F238E27FC236}">
                <a16:creationId xmlns:a16="http://schemas.microsoft.com/office/drawing/2014/main" id="{7946730B-2A61-934D-AC4B-CD897C546782}"/>
              </a:ext>
            </a:extLst>
          </p:cNvPr>
          <p:cNvSpPr>
            <a:spLocks noChangeShapeType="1"/>
          </p:cNvSpPr>
          <p:nvPr/>
        </p:nvSpPr>
        <p:spPr bwMode="auto">
          <a:xfrm>
            <a:off x="523874" y="949325"/>
            <a:ext cx="11140587" cy="0"/>
          </a:xfrm>
          <a:prstGeom prst="line">
            <a:avLst/>
          </a:prstGeom>
          <a:noFill/>
          <a:ln w="22225">
            <a:solidFill>
              <a:srgbClr val="FF5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Picture 11" descr="NASA-logo1">
            <a:extLst>
              <a:ext uri="{FF2B5EF4-FFF2-40B4-BE49-F238E27FC236}">
                <a16:creationId xmlns:a16="http://schemas.microsoft.com/office/drawing/2014/main" id="{23655CC3-0354-2D40-9416-44F2B8811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1288"/>
            <a:ext cx="7620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F2C3F23-E77C-D546-A6C3-669232CA4430}"/>
              </a:ext>
            </a:extLst>
          </p:cNvPr>
          <p:cNvSpPr txBox="1"/>
          <p:nvPr/>
        </p:nvSpPr>
        <p:spPr>
          <a:xfrm>
            <a:off x="8093942" y="5314998"/>
            <a:ext cx="368204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1600" b="1" i="1" dirty="0">
                <a:solidFill>
                  <a:srgbClr val="C00000"/>
                </a:solidFill>
                <a:latin typeface="+mn-lt"/>
              </a:rPr>
              <a:t>Assimilation of satellite sounding fusion data (RDA) significantly improves vertical wind profile accuracies compared to current models (CTL) and atmospheric motion tracking methods (DMW).</a:t>
            </a:r>
          </a:p>
        </p:txBody>
      </p:sp>
      <p:pic>
        <p:nvPicPr>
          <p:cNvPr id="17" name="Picture 1">
            <a:extLst>
              <a:ext uri="{FF2B5EF4-FFF2-40B4-BE49-F238E27FC236}">
                <a16:creationId xmlns:a16="http://schemas.microsoft.com/office/drawing/2014/main" id="{885A2779-CA35-7545-8F20-5B7CDBA04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085" y="1173513"/>
            <a:ext cx="2673493" cy="4028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CB0317F-2E53-EE4C-B921-5588110EB5AB}"/>
              </a:ext>
            </a:extLst>
          </p:cNvPr>
          <p:cNvSpPr txBox="1"/>
          <p:nvPr/>
        </p:nvSpPr>
        <p:spPr>
          <a:xfrm>
            <a:off x="242341" y="4822555"/>
            <a:ext cx="72126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Evaluate impact of satellite thermodynamics profile assimilation on</a:t>
            </a:r>
            <a:r>
              <a:rPr lang="en-US" dirty="0"/>
              <a:t>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Wind analyses and forecasts (impressive results so far)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Severe weather forecasting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Cloud &amp; icing analyses and forecasts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Sustainable aviation operations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82D77C9-A83C-0943-8C20-B1315C5CA7FC}"/>
              </a:ext>
            </a:extLst>
          </p:cNvPr>
          <p:cNvSpPr txBox="1"/>
          <p:nvPr/>
        </p:nvSpPr>
        <p:spPr>
          <a:xfrm>
            <a:off x="233363" y="4422445"/>
            <a:ext cx="17722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Research plans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9332A9-C7E6-C046-BC4F-CC037F9243F6}"/>
              </a:ext>
            </a:extLst>
          </p:cNvPr>
          <p:cNvSpPr txBox="1"/>
          <p:nvPr/>
        </p:nvSpPr>
        <p:spPr>
          <a:xfrm>
            <a:off x="233363" y="988848"/>
            <a:ext cx="13011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Objectives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5CCA55A-AB8D-394E-92E8-8DBBE8941E67}"/>
              </a:ext>
            </a:extLst>
          </p:cNvPr>
          <p:cNvSpPr txBox="1"/>
          <p:nvPr/>
        </p:nvSpPr>
        <p:spPr>
          <a:xfrm>
            <a:off x="238511" y="1386749"/>
            <a:ext cx="7352367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  <a:r>
              <a:rPr lang="en-US" sz="2000" dirty="0"/>
              <a:t>mplement a satellite retrieval and data assimilation capability within the NASA </a:t>
            </a:r>
            <a:r>
              <a:rPr lang="en-US" sz="2000" dirty="0" err="1"/>
              <a:t>SatCORPS</a:t>
            </a:r>
            <a:r>
              <a:rPr lang="en-US" sz="2000" dirty="0"/>
              <a:t> to produce high space/time resolution vertical profiles of atmospheric thermodynamics and winds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System developed in partnership with HU and UW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Exploits full information content in hyperspectral radiances from </a:t>
            </a:r>
            <a:r>
              <a:rPr lang="en-US" dirty="0" err="1"/>
              <a:t>CrIS</a:t>
            </a:r>
            <a:r>
              <a:rPr lang="en-US" dirty="0"/>
              <a:t> and IASI (hyperspectral sensors on </a:t>
            </a:r>
            <a:r>
              <a:rPr lang="en-US" dirty="0" err="1"/>
              <a:t>LEOsats</a:t>
            </a:r>
            <a:r>
              <a:rPr lang="en-US" dirty="0"/>
              <a:t>, soon </a:t>
            </a:r>
            <a:r>
              <a:rPr lang="en-US" dirty="0" err="1"/>
              <a:t>GEOsats</a:t>
            </a:r>
            <a:r>
              <a:rPr lang="en-US" dirty="0"/>
              <a:t>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Operational centers are not fully exploiting these data leading to limited impacts of the satellite observations in NWP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AF88C35-35B8-584C-B211-9CE488911E07}"/>
              </a:ext>
            </a:extLst>
          </p:cNvPr>
          <p:cNvSpPr/>
          <p:nvPr/>
        </p:nvSpPr>
        <p:spPr>
          <a:xfrm>
            <a:off x="7821827" y="1016001"/>
            <a:ext cx="4188941" cy="569308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6422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441</Words>
  <Application>Microsoft Macintosh PowerPoint</Application>
  <PresentationFormat>Widescreen</PresentationFormat>
  <Paragraphs>63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Novel Research to Improve Satellite Data Products and their Utility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Smith, William L. (LARC-E302)</dc:creator>
  <cp:lastModifiedBy>Smith, William L. (LARC-E302)</cp:lastModifiedBy>
  <cp:revision>14</cp:revision>
  <dcterms:created xsi:type="dcterms:W3CDTF">2021-06-01T18:22:14Z</dcterms:created>
  <dcterms:modified xsi:type="dcterms:W3CDTF">2021-11-16T15:30:28Z</dcterms:modified>
</cp:coreProperties>
</file>