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9" r:id="rId2"/>
    <p:sldId id="310" r:id="rId3"/>
    <p:sldId id="334" r:id="rId4"/>
    <p:sldId id="348" r:id="rId5"/>
    <p:sldId id="343" r:id="rId6"/>
    <p:sldId id="346" r:id="rId7"/>
    <p:sldId id="344" r:id="rId8"/>
    <p:sldId id="357" r:id="rId9"/>
    <p:sldId id="349" r:id="rId10"/>
    <p:sldId id="326" r:id="rId11"/>
    <p:sldId id="340" r:id="rId12"/>
    <p:sldId id="350" r:id="rId13"/>
    <p:sldId id="339" r:id="rId14"/>
    <p:sldId id="351" r:id="rId15"/>
    <p:sldId id="354" r:id="rId16"/>
    <p:sldId id="342" r:id="rId17"/>
    <p:sldId id="358" r:id="rId18"/>
    <p:sldId id="282" r:id="rId19"/>
    <p:sldId id="276" r:id="rId20"/>
    <p:sldId id="352" r:id="rId21"/>
    <p:sldId id="335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Hassan, Mohammad I. (MSFC-QD35)[Bastion Technologies, Inc.]" initials="AHMI(TI" lastIdx="17" clrIdx="0">
    <p:extLst>
      <p:ext uri="{19B8F6BF-5375-455C-9EA6-DF929625EA0E}">
        <p15:presenceInfo xmlns:p15="http://schemas.microsoft.com/office/powerpoint/2012/main" userId="S-1-5-21-330711430-3775241029-4075259233-610256" providerId="AD"/>
      </p:ext>
    </p:extLst>
  </p:cmAuthor>
  <p:cmAuthor id="2" name="Ring, Robert W. (MSFC-QD35)[Bastion Technologies, Inc.]" initials="RRW(TI" lastIdx="2" clrIdx="1">
    <p:extLst>
      <p:ext uri="{19B8F6BF-5375-455C-9EA6-DF929625EA0E}">
        <p15:presenceInfo xmlns:p15="http://schemas.microsoft.com/office/powerpoint/2012/main" userId="S-1-5-21-330711430-3775241029-4075259233-61446" providerId="AD"/>
      </p:ext>
    </p:extLst>
  </p:cmAuthor>
  <p:cmAuthor id="3" name="Novack, Steven D. (MSFC-QD35)[Bastion Technologies, Inc.]" initials="NSD(TI" lastIdx="35" clrIdx="2">
    <p:extLst>
      <p:ext uri="{19B8F6BF-5375-455C-9EA6-DF929625EA0E}">
        <p15:presenceInfo xmlns:p15="http://schemas.microsoft.com/office/powerpoint/2012/main" userId="S-1-5-21-330711430-3775241029-4075259233-5886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5405" autoAdjust="0"/>
  </p:normalViewPr>
  <p:slideViewPr>
    <p:cSldViewPr>
      <p:cViewPr varScale="1">
        <p:scale>
          <a:sx n="114" d="100"/>
          <a:sy n="114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4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70"/>
    </p:cViewPr>
  </p:sorterViewPr>
  <p:notesViewPr>
    <p:cSldViewPr>
      <p:cViewPr varScale="1">
        <p:scale>
          <a:sx n="56" d="100"/>
          <a:sy n="56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8733E9-D0D0-4B9C-9AB2-4CBC0FA18122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F22009-5746-4D21-812B-933E4C914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3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2009-5746-4D21-812B-933E4C9141F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95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929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975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2009-5746-4D21-812B-933E4C9141F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0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001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2009-5746-4D21-812B-933E4C9141F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49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2009-5746-4D21-812B-933E4C9141F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76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564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2009-5746-4D21-812B-933E4C9141F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32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2009-5746-4D21-812B-933E4C9141F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31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691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415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2009-5746-4D21-812B-933E4C9141F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57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2009-5746-4D21-812B-933E4C9141F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387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2009-5746-4D21-812B-933E4C9141F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83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nk Cover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9318" name="Rectangle 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5202238" y="1295400"/>
            <a:ext cx="3941762" cy="1066800"/>
          </a:xfrm>
          <a:effectLst>
            <a:prstShdw prst="shdw13" dist="53882" dir="13500000">
              <a:schemeClr val="bg2"/>
            </a:prstShdw>
          </a:effectLst>
        </p:spPr>
        <p:txBody>
          <a:bodyPr/>
          <a:lstStyle>
            <a:lvl1pPr marL="0" indent="0" algn="r">
              <a:buFont typeface="Symbol" pitchFamily="18" charset="2"/>
              <a:buNone/>
              <a:defRPr sz="1800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Presenters Name</a:t>
            </a:r>
          </a:p>
          <a:p>
            <a:r>
              <a:rPr lang="en-US" dirty="0"/>
              <a:t>Date</a:t>
            </a:r>
          </a:p>
        </p:txBody>
      </p:sp>
      <p:pic>
        <p:nvPicPr>
          <p:cNvPr id="8" name="Picture 35" descr="RGB_Color smal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4525" y="144492"/>
            <a:ext cx="762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owerpoint SLS 4.jpg"/>
          <p:cNvPicPr>
            <a:picLocks noChangeAspect="1"/>
          </p:cNvPicPr>
          <p:nvPr userDrawn="1"/>
        </p:nvPicPr>
        <p:blipFill>
          <a:blip r:embed="rId5" cstate="print"/>
          <a:srcRect l="2096" t="12431" r="72261" b="71067"/>
          <a:stretch>
            <a:fillRect/>
          </a:stretch>
        </p:blipFill>
        <p:spPr>
          <a:xfrm>
            <a:off x="245953" y="762000"/>
            <a:ext cx="2344847" cy="1186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55212B-1A35-DA42-BC74-EE21AE9960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325566" cy="6096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700" b="1" i="1" dirty="0">
              <a:solidFill>
                <a:srgbClr val="C512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558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7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704013"/>
            <a:ext cx="2057400" cy="153987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700" b="0" smtClean="0">
                <a:solidFill>
                  <a:srgbClr val="000000"/>
                </a:solidFill>
                <a:effectLst/>
                <a:latin typeface="Arial" charset="0"/>
                <a:ea typeface="ＭＳ Ｐゴシック" charset="-128"/>
                <a:cs typeface="+mj-cs"/>
              </a:defRPr>
            </a:lvl1pPr>
          </a:lstStyle>
          <a:p>
            <a:pPr>
              <a:defRPr/>
            </a:pPr>
            <a:fld id="{E72D19BE-A9A9-471F-AD07-A9076474C734}" type="datetime1">
              <a:rPr lang="en-US" smtClean="0"/>
              <a:pPr>
                <a:defRPr/>
              </a:pPr>
              <a:t>11/15/2021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597" y="1199204"/>
            <a:ext cx="8759825" cy="54301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51112" y="0"/>
            <a:ext cx="6473687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0537" y="6704112"/>
            <a:ext cx="1862664" cy="153888"/>
          </a:xfrm>
          <a:prstGeom prst="rect">
            <a:avLst/>
          </a:prstGeom>
          <a:ln/>
        </p:spPr>
        <p:txBody>
          <a:bodyPr wrap="square" rIns="0" bIns="0" anchor="b" anchorCtr="0">
            <a:spAutoFit/>
          </a:bodyPr>
          <a:lstStyle>
            <a:lvl1pPr algn="r">
              <a:defRPr sz="700" b="0"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055212B-1A35-DA42-BC74-EE21AE99606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700" b="1" i="1" dirty="0">
              <a:solidFill>
                <a:srgbClr val="C512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536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prstClr val="black"/>
              </a:solidFill>
              <a:latin typeface="Arial" charset="0"/>
              <a:ea typeface="ＭＳ Ｐゴシック" pitchFamily="-6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231" y="166127"/>
            <a:ext cx="6508750" cy="890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08" y="1261872"/>
            <a:ext cx="8452842" cy="51921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 flipH="1">
            <a:off x="3373664" y="6704124"/>
            <a:ext cx="2403022" cy="15388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7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628798"/>
            <a:ext cx="2057400" cy="153987"/>
          </a:xfrm>
          <a:prstGeom prst="rect">
            <a:avLst/>
          </a:prstGeom>
          <a:ln/>
        </p:spPr>
        <p:txBody>
          <a:bodyPr wrap="square" rIns="0" bIns="0" anchor="b" anchorCtr="0">
            <a:spAutoFit/>
          </a:bodyPr>
          <a:lstStyle>
            <a:lvl1pPr algn="l">
              <a:defRPr lang="en-US" smtClean="0">
                <a:solidFill>
                  <a:schemeClr val="bg2"/>
                </a:solidFill>
                <a:cs typeface="Arial" charset="0"/>
              </a:defRPr>
            </a:lvl1pPr>
          </a:lstStyle>
          <a:p>
            <a:fld id="{CDF07BC0-2059-4930-B069-35797401BAD7}" type="datetimeFigureOut">
              <a:rPr lang="en-US" smtClean="0">
                <a:solidFill>
                  <a:srgbClr val="EEECE1"/>
                </a:solidFill>
              </a:rPr>
              <a:pPr/>
              <a:t>11/15/2021</a:t>
            </a:fld>
            <a:endParaRPr dirty="0">
              <a:solidFill>
                <a:srgbClr val="EEECE1"/>
              </a:solidFill>
            </a:endParaRPr>
          </a:p>
        </p:txBody>
      </p:sp>
      <p:sp>
        <p:nvSpPr>
          <p:cNvPr id="10" name="Slide Number Placeholder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0537" y="6596390"/>
            <a:ext cx="1862664" cy="261610"/>
          </a:xfrm>
          <a:prstGeom prst="rect">
            <a:avLst/>
          </a:prstGeom>
          <a:ln/>
        </p:spPr>
        <p:txBody>
          <a:bodyPr wrap="square" rIns="0" bIns="0" anchor="b" anchorCtr="0">
            <a:spAutoFit/>
          </a:bodyPr>
          <a:lstStyle>
            <a:lvl1pPr algn="r">
              <a:defRPr sz="700" b="0" dirty="0" smtClean="0">
                <a:solidFill>
                  <a:schemeClr val="tx1"/>
                </a:solidFill>
              </a:defRPr>
            </a:lvl1pPr>
          </a:lstStyle>
          <a:p>
            <a:fld id="{2FF3C693-C154-4B49-9B07-FFF6E33EB6F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3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566" y="-6869"/>
            <a:ext cx="1060433" cy="99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7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D4AD-8F91-4E81-89B8-B28F519C8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7052A-53A6-49B6-B7EA-D2C1DDB36E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7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S Logo Slide4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0"/>
            <a:ext cx="647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5D6B4-5DD5-412E-9CF8-7713325073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700" b="1" i="1" dirty="0">
              <a:solidFill>
                <a:srgbClr val="C5121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A6C8D-6930-42A5-8712-30FEA8AE7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rion.E.Whatley@nasa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bc.ca/news/canada/nipigon-river-bridge-numbers-1.3398986" TargetMode="External"/><Relationship Id="rId3" Type="http://schemas.openxmlformats.org/officeDocument/2006/relationships/hyperlink" Target="https://en.wikipedia.org/wiki/Redundancy_(engineering)" TargetMode="External"/><Relationship Id="rId7" Type="http://schemas.openxmlformats.org/officeDocument/2006/relationships/hyperlink" Target="https://www.google.com/maps" TargetMode="External"/><Relationship Id="rId12" Type="http://schemas.openxmlformats.org/officeDocument/2006/relationships/hyperlink" Target="https://theieltsgenius.com/speaking-part-3-saying-depend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Trans-Canada_Highway" TargetMode="External"/><Relationship Id="rId11" Type="http://schemas.openxmlformats.org/officeDocument/2006/relationships/hyperlink" Target="https://www.tspe.org/page/ThePEandPolitics" TargetMode="External"/><Relationship Id="rId5" Type="http://schemas.openxmlformats.org/officeDocument/2006/relationships/hyperlink" Target="https://en.wikipedia.org/wiki/Nipigon_River_Bridge" TargetMode="External"/><Relationship Id="rId10" Type="http://schemas.openxmlformats.org/officeDocument/2006/relationships/hyperlink" Target="https://ascelibrary.org/doi/pdf/10.1061/%28ASCE%291532-6748%282002%292%3A3%2827%29" TargetMode="External"/><Relationship Id="rId4" Type="http://schemas.openxmlformats.org/officeDocument/2006/relationships/hyperlink" Target="https://ntrs.nasa.gov/citations/20170012470" TargetMode="External"/><Relationship Id="rId9" Type="http://schemas.openxmlformats.org/officeDocument/2006/relationships/hyperlink" Target="https://www.certificationkits.com/cisco-certification/cisco-ccnp-switch-642-813-exam-study-guide/cisco-ccnp-switch-high-availability-a-redundancy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89"/>
            <a:ext cx="9144000" cy="689088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0"/>
            <a:ext cx="1371600" cy="1447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901005"/>
            <a:ext cx="5791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Two Is One, One Is None:</a:t>
            </a:r>
          </a:p>
          <a:p>
            <a:r>
              <a:rPr lang="en-US" sz="2800" dirty="0">
                <a:solidFill>
                  <a:schemeClr val="bg1"/>
                </a:solidFill>
              </a:rPr>
              <a:t>A Discussion on Redundancy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2265998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RAMS XIII</a:t>
            </a:r>
          </a:p>
          <a:p>
            <a:r>
              <a:rPr lang="en-US" b="1" dirty="0">
                <a:solidFill>
                  <a:schemeClr val="bg1"/>
                </a:solidFill>
              </a:rPr>
              <a:t>Huntsville, AL</a:t>
            </a:r>
          </a:p>
          <a:p>
            <a:r>
              <a:rPr lang="en-US" b="1" dirty="0">
                <a:solidFill>
                  <a:schemeClr val="bg1"/>
                </a:solidFill>
              </a:rPr>
              <a:t>November 30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r>
              <a:rPr lang="en-US" b="1" dirty="0">
                <a:solidFill>
                  <a:schemeClr val="bg1"/>
                </a:solidFill>
              </a:rPr>
              <a:t>/December 1</a:t>
            </a:r>
            <a:r>
              <a:rPr lang="en-US" b="1" baseline="30000" dirty="0">
                <a:solidFill>
                  <a:schemeClr val="bg1"/>
                </a:solidFill>
              </a:rPr>
              <a:t>st</a:t>
            </a:r>
            <a:r>
              <a:rPr lang="en-US" b="1" dirty="0">
                <a:solidFill>
                  <a:schemeClr val="bg1"/>
                </a:solidFill>
              </a:rPr>
              <a:t>, 2021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05400" y="6019800"/>
            <a:ext cx="4038599" cy="71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Marion Whatley, Bastion Technologies Inc.</a:t>
            </a:r>
          </a:p>
          <a:p>
            <a:endParaRPr lang="en-US" sz="2000" b="1" baseline="30000" dirty="0">
              <a:solidFill>
                <a:schemeClr val="bg1"/>
              </a:solidFill>
            </a:endParaRPr>
          </a:p>
          <a:p>
            <a:r>
              <a:rPr lang="en-US" sz="2000" b="1" baseline="30000" dirty="0">
                <a:solidFill>
                  <a:schemeClr val="bg1"/>
                </a:solidFill>
              </a:rPr>
              <a:t>NASA Marshall Space Flight Center (MSFC)</a:t>
            </a:r>
          </a:p>
        </p:txBody>
      </p:sp>
    </p:spTree>
    <p:extLst>
      <p:ext uri="{BB962C8B-B14F-4D97-AF65-F5344CB8AC3E}">
        <p14:creationId xmlns:p14="http://schemas.microsoft.com/office/powerpoint/2010/main" val="7963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“Too Much”</a:t>
            </a:r>
            <a:br>
              <a:rPr lang="en-US" dirty="0"/>
            </a:br>
            <a:r>
              <a:rPr lang="en-US" sz="2400" dirty="0"/>
              <a:t>Additional Redundant Trains of Communications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1908" y="1261872"/>
            <a:ext cx="8452842" cy="55199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00" dirty="0"/>
          </a:p>
          <a:p>
            <a:r>
              <a:rPr lang="en-US" sz="2800" dirty="0"/>
              <a:t>From an outsider’s perspective, adding redundant trains into a system would increase the reliability of that system by a factor equal to the number of redundant trains, or does it?</a:t>
            </a:r>
          </a:p>
          <a:p>
            <a:r>
              <a:rPr lang="en-US" sz="2800" dirty="0"/>
              <a:t>The aerospace industry often has limitations on weight, space, cost, and schedule, so a better understanding of the impact that redundancy has on reliability can result in more appropriate design decisions.</a:t>
            </a:r>
          </a:p>
          <a:p>
            <a:r>
              <a:rPr lang="en-US" sz="2800" dirty="0"/>
              <a:t>2017 RAMS presentation, “How Much Redundancy is too Much Redundancy?” by Adam Harden.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6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1908" y="1261872"/>
            <a:ext cx="8452842" cy="55199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800" dirty="0"/>
              <a:t>Analysis utilizing redundant train combinations of communication line system on an imaginary space vehicle:</a:t>
            </a:r>
            <a:br>
              <a:rPr lang="en-US" sz="2800" dirty="0"/>
            </a:br>
            <a:endParaRPr lang="en-US" sz="1100" dirty="0"/>
          </a:p>
          <a:p>
            <a:r>
              <a:rPr lang="en-US" sz="2800" dirty="0"/>
              <a:t>A “Success” is any one train succeeds (meets its criteria).</a:t>
            </a:r>
          </a:p>
          <a:p>
            <a:r>
              <a:rPr lang="en-US" sz="2800" dirty="0"/>
              <a:t>The reliability and probability of failure (</a:t>
            </a:r>
            <a:r>
              <a:rPr lang="en-US" sz="2800" dirty="0" err="1"/>
              <a:t>PoF</a:t>
            </a:r>
            <a:r>
              <a:rPr lang="en-US" sz="2800" dirty="0"/>
              <a:t>) of each combination will be determined from one up to eight trains.</a:t>
            </a:r>
          </a:p>
          <a:p>
            <a:r>
              <a:rPr lang="en-US" sz="2800" dirty="0"/>
              <a:t>Perform comparison of the different combinations to demonstrate the returns on reliability.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EC4FF9-8AED-4354-BE14-ADD4B235E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231" y="166127"/>
            <a:ext cx="6508750" cy="890592"/>
          </a:xfrm>
        </p:spPr>
        <p:txBody>
          <a:bodyPr>
            <a:normAutofit fontScale="90000"/>
          </a:bodyPr>
          <a:lstStyle/>
          <a:p>
            <a:r>
              <a:rPr lang="en-US" dirty="0"/>
              <a:t>“Too Much”</a:t>
            </a:r>
            <a:br>
              <a:rPr lang="en-US" dirty="0"/>
            </a:br>
            <a:r>
              <a:rPr lang="en-US" sz="2400" dirty="0"/>
              <a:t>Additional Redundant Trains of Communications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24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1908" y="1261872"/>
            <a:ext cx="4382491" cy="551992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fault tree to the right presents the logic for failure of comm-1 and comm-2</a:t>
            </a:r>
          </a:p>
          <a:p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dirty="0" err="1"/>
              <a:t>PoF</a:t>
            </a:r>
            <a:r>
              <a:rPr lang="en-US" sz="2000" dirty="0"/>
              <a:t> for the top gate is:</a:t>
            </a:r>
          </a:p>
          <a:p>
            <a:pPr lvl="1"/>
            <a:r>
              <a:rPr lang="en-US" sz="2000" dirty="0"/>
              <a:t>Common Cause Failure (CCF) for 2 of 2 Comm lines, OR</a:t>
            </a:r>
          </a:p>
          <a:p>
            <a:pPr lvl="1"/>
            <a:r>
              <a:rPr lang="en-US" sz="2000" dirty="0"/>
              <a:t>Comm-1 AND Comm-2 fail </a:t>
            </a:r>
          </a:p>
          <a:p>
            <a:pPr lvl="1"/>
            <a:endParaRPr lang="en-US" sz="2000" dirty="0"/>
          </a:p>
          <a:p>
            <a:r>
              <a:rPr lang="en-US" sz="2000" dirty="0"/>
              <a:t>For this example, the CCF probability is the product of the independent failure probability and the alpha factor for the failure combination 2 of 2 for generic rate based events</a:t>
            </a:r>
          </a:p>
          <a:p>
            <a:endParaRPr lang="en-US" sz="2000" dirty="0"/>
          </a:p>
          <a:p>
            <a:r>
              <a:rPr lang="en-US" sz="2000" dirty="0"/>
              <a:t>Similar logic is used to incorporate additional trains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FDE00E-F6BF-4A61-B5F9-9678C915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231" y="166127"/>
            <a:ext cx="6508750" cy="890592"/>
          </a:xfrm>
        </p:spPr>
        <p:txBody>
          <a:bodyPr>
            <a:normAutofit fontScale="90000"/>
          </a:bodyPr>
          <a:lstStyle/>
          <a:p>
            <a:r>
              <a:rPr lang="en-US" dirty="0"/>
              <a:t>“Too Much”</a:t>
            </a:r>
            <a:br>
              <a:rPr lang="en-US" dirty="0"/>
            </a:br>
            <a:r>
              <a:rPr lang="en-US" sz="2400" dirty="0"/>
              <a:t>Additional Redundant Trains of Communications (cont.)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280D7B-E597-4665-911C-2B10E3A4A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606" y="1459611"/>
            <a:ext cx="40957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4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1908" y="1261872"/>
            <a:ext cx="8452842" cy="5519928"/>
          </a:xfrm>
        </p:spPr>
        <p:txBody>
          <a:bodyPr>
            <a:normAutofit/>
          </a:bodyPr>
          <a:lstStyle/>
          <a:p>
            <a:r>
              <a:rPr lang="en-US" sz="2400" dirty="0"/>
              <a:t>The below diagram shows a 1-train line system that communicates data between a space vehicle’s computer and a remote terminal connected directly to it.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table below presents the estimated reliability and Probability of Failure (</a:t>
            </a:r>
            <a:r>
              <a:rPr lang="en-US" sz="2400" dirty="0" err="1"/>
              <a:t>PoF</a:t>
            </a:r>
            <a:r>
              <a:rPr lang="en-US" sz="2400" dirty="0"/>
              <a:t>) of the communication line.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FDE00E-F6BF-4A61-B5F9-9678C915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231" y="166127"/>
            <a:ext cx="6508750" cy="890592"/>
          </a:xfrm>
        </p:spPr>
        <p:txBody>
          <a:bodyPr>
            <a:normAutofit fontScale="90000"/>
          </a:bodyPr>
          <a:lstStyle/>
          <a:p>
            <a:r>
              <a:rPr lang="en-US" dirty="0"/>
              <a:t>“Too Much”</a:t>
            </a:r>
            <a:br>
              <a:rPr lang="en-US" dirty="0"/>
            </a:br>
            <a:r>
              <a:rPr lang="en-US" sz="2400" dirty="0"/>
              <a:t>Additional Redundant Trains of Communications (cont.)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04EAE-57B1-418C-B306-B259EB1A1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" y="2514600"/>
            <a:ext cx="7562850" cy="1590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B30A25-1477-4FB8-B8B7-472BB5E12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854" y="4986665"/>
            <a:ext cx="76009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6FDE00E-F6BF-4A61-B5F9-9678C915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231" y="166127"/>
            <a:ext cx="6508750" cy="890592"/>
          </a:xfrm>
        </p:spPr>
        <p:txBody>
          <a:bodyPr>
            <a:normAutofit fontScale="90000"/>
          </a:bodyPr>
          <a:lstStyle/>
          <a:p>
            <a:r>
              <a:rPr lang="en-US" dirty="0"/>
              <a:t>“Too Much”</a:t>
            </a:r>
            <a:br>
              <a:rPr lang="en-US" dirty="0"/>
            </a:br>
            <a:r>
              <a:rPr lang="en-US" sz="2400" dirty="0"/>
              <a:t>Additional Redundant Trains of Communications (cont.)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A98FBF-AEBF-47F9-A87F-B9AB7FBCB4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9"/>
          <a:stretch/>
        </p:blipFill>
        <p:spPr>
          <a:xfrm>
            <a:off x="110629" y="1350005"/>
            <a:ext cx="8915400" cy="520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27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573D1D00-F47C-4D09-B845-D23FBA9C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231" y="166127"/>
            <a:ext cx="6508750" cy="890592"/>
          </a:xfrm>
        </p:spPr>
        <p:txBody>
          <a:bodyPr>
            <a:normAutofit/>
          </a:bodyPr>
          <a:lstStyle/>
          <a:p>
            <a:r>
              <a:rPr lang="en-US" dirty="0"/>
              <a:t>“Just Right” 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1C68-F11E-455A-BEE2-855811CD1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8" y="1219200"/>
            <a:ext cx="8452842" cy="5192159"/>
          </a:xfrm>
        </p:spPr>
        <p:txBody>
          <a:bodyPr/>
          <a:lstStyle/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“Best” Amount</a:t>
            </a:r>
          </a:p>
          <a:p>
            <a:pPr marL="0" indent="0" algn="ctr">
              <a:buNone/>
            </a:pPr>
            <a:r>
              <a:rPr lang="en-US" dirty="0"/>
              <a:t>Of Redundancy</a:t>
            </a:r>
          </a:p>
        </p:txBody>
      </p:sp>
    </p:spTree>
    <p:extLst>
      <p:ext uri="{BB962C8B-B14F-4D97-AF65-F5344CB8AC3E}">
        <p14:creationId xmlns:p14="http://schemas.microsoft.com/office/powerpoint/2010/main" val="254101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“Just Right?”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1908" y="1261872"/>
            <a:ext cx="8452842" cy="55199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100" dirty="0"/>
          </a:p>
          <a:p>
            <a:r>
              <a:rPr lang="en-US" sz="2800" dirty="0"/>
              <a:t>The “Best” amount of redundancy is always evolving.</a:t>
            </a:r>
          </a:p>
          <a:p>
            <a:endParaRPr lang="en-US" sz="2800" dirty="0"/>
          </a:p>
          <a:p>
            <a:r>
              <a:rPr lang="en-US" sz="2800" dirty="0"/>
              <a:t>Time -  Infrastructure and systems built decades ago  were sufficient at the time but with aging comes degradation of effectiveness. </a:t>
            </a:r>
          </a:p>
          <a:p>
            <a:endParaRPr lang="en-US" sz="2800" dirty="0"/>
          </a:p>
          <a:p>
            <a:r>
              <a:rPr lang="en-US" sz="2800" dirty="0"/>
              <a:t>Costs – A safety feature from decades ago would be too costly or bulky to make standard before, can now fit in a fraction of the space and at a fraction of the cost. </a:t>
            </a:r>
          </a:p>
          <a:p>
            <a:endParaRPr lang="en-US" sz="2800" dirty="0"/>
          </a:p>
          <a:p>
            <a:r>
              <a:rPr lang="en-US" sz="2800" dirty="0"/>
              <a:t>The “Human Element” – Navigate the waters.</a:t>
            </a:r>
          </a:p>
          <a:p>
            <a:endParaRPr lang="en-US" sz="2800" dirty="0"/>
          </a:p>
          <a:p>
            <a:r>
              <a:rPr lang="en-US" sz="2800" dirty="0"/>
              <a:t>“Make” the “Best” of it.</a:t>
            </a:r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5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“Just Right?”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1908" y="1261872"/>
            <a:ext cx="8452842" cy="55199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5133D2-AAAB-4425-A207-EEF7FBA11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2057400"/>
            <a:ext cx="7334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32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99276"/>
            <a:ext cx="8192492" cy="44395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100" dirty="0"/>
          </a:p>
          <a:p>
            <a:r>
              <a:rPr lang="en-US" sz="2800" dirty="0"/>
              <a:t>Too Little – Infrastructure that relies heavily on truck deliveries without alternate transit points can lead to disaster.</a:t>
            </a:r>
          </a:p>
          <a:p>
            <a:endParaRPr lang="en-US" sz="2800" dirty="0"/>
          </a:p>
          <a:p>
            <a:r>
              <a:rPr lang="en-US" sz="2800" dirty="0"/>
              <a:t>Too Much – Adding significant redundancy does not necessarily mean significant increases to reliability.</a:t>
            </a:r>
          </a:p>
          <a:p>
            <a:endParaRPr lang="en-US" sz="2800" dirty="0"/>
          </a:p>
          <a:p>
            <a:r>
              <a:rPr lang="en-US" sz="2800" dirty="0"/>
              <a:t>Just Right? -  Find the sweet spot.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2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POC: Marion Whatley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Marion.E.Whatley@nasa.gov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256-544-1384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3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1908" y="1261872"/>
            <a:ext cx="8452842" cy="55199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“Goldilocks” situations of redundancy:</a:t>
            </a:r>
          </a:p>
          <a:p>
            <a:r>
              <a:rPr lang="en-US" dirty="0"/>
              <a:t>Too Little – Single points of failure.</a:t>
            </a:r>
          </a:p>
          <a:p>
            <a:endParaRPr lang="en-US" dirty="0"/>
          </a:p>
          <a:p>
            <a:r>
              <a:rPr lang="en-US" dirty="0"/>
              <a:t>Too Much – More doesn’t mean better.</a:t>
            </a:r>
          </a:p>
          <a:p>
            <a:endParaRPr lang="en-US" dirty="0"/>
          </a:p>
          <a:p>
            <a:r>
              <a:rPr lang="en-US" dirty="0"/>
              <a:t>Just Right – The “Best” amount of redundancy</a:t>
            </a:r>
          </a:p>
        </p:txBody>
      </p:sp>
    </p:spTree>
    <p:extLst>
      <p:ext uri="{BB962C8B-B14F-4D97-AF65-F5344CB8AC3E}">
        <p14:creationId xmlns:p14="http://schemas.microsoft.com/office/powerpoint/2010/main" val="1108984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1908" y="1261872"/>
            <a:ext cx="8452842" cy="5519928"/>
          </a:xfrm>
        </p:spPr>
        <p:txBody>
          <a:bodyPr>
            <a:normAutofit/>
          </a:bodyPr>
          <a:lstStyle/>
          <a:p>
            <a:r>
              <a:rPr lang="en-US" sz="2400" dirty="0"/>
              <a:t>The table below presents the calculated Alpha Factor values, of specific failure combinations, for generic rate based events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FDE00E-F6BF-4A61-B5F9-9678C915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231" y="166127"/>
            <a:ext cx="6508750" cy="890592"/>
          </a:xfrm>
        </p:spPr>
        <p:txBody>
          <a:bodyPr>
            <a:normAutofit fontScale="90000"/>
          </a:bodyPr>
          <a:lstStyle/>
          <a:p>
            <a:r>
              <a:rPr lang="en-US" dirty="0"/>
              <a:t>Backup Chart “Too Much”</a:t>
            </a:r>
            <a:br>
              <a:rPr lang="en-US" dirty="0"/>
            </a:br>
            <a:r>
              <a:rPr lang="en-US" sz="2400" dirty="0"/>
              <a:t>Additional Redundant Trains of Communications (cont.)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ACB735-B5A2-4F14-B5B1-7D09B7C5A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" y="2091065"/>
            <a:ext cx="81724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13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Backup Charts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8600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57486" y="1238348"/>
            <a:ext cx="8557914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BIBLIOGRAPHY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b="1" dirty="0">
                <a:latin typeface="Arial" panose="020B0604020202020204" pitchFamily="34" charset="0"/>
              </a:rPr>
              <a:t>Chart 2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Arial" panose="020B0604020202020204" pitchFamily="34" charset="0"/>
                <a:hlinkClick r:id="rId3"/>
              </a:rPr>
              <a:t>https://en.wikipedia.org/wiki/Redundancy_(engineering)</a:t>
            </a:r>
            <a:endParaRPr lang="en-US" altLang="en-US" sz="1100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Arial" panose="020B0604020202020204" pitchFamily="34" charset="0"/>
                <a:hlinkClick r:id="rId4"/>
              </a:rPr>
              <a:t>https://ntrs.nasa.gov/citations/20170012470</a:t>
            </a:r>
            <a:endParaRPr lang="en-US" altLang="en-US" sz="1100" b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00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Arial" panose="020B0604020202020204" pitchFamily="34" charset="0"/>
              </a:rPr>
              <a:t>Chart 4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Arial" panose="020B0604020202020204" pitchFamily="34" charset="0"/>
                <a:hlinkClick r:id="rId5"/>
              </a:rPr>
              <a:t>https://en.wikipedia.org/wiki/Nipigon_River_Bridge</a:t>
            </a:r>
            <a:endParaRPr lang="en-US" altLang="en-US" sz="1100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00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Arial" panose="020B0604020202020204" pitchFamily="34" charset="0"/>
              </a:rPr>
              <a:t>Chart 5 &amp; 6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Arial" panose="020B0604020202020204" pitchFamily="34" charset="0"/>
                <a:hlinkClick r:id="rId6"/>
              </a:rPr>
              <a:t>https://en.wikipedia.org/wiki/Trans-Canada_Highway</a:t>
            </a:r>
            <a:endParaRPr lang="en-US" altLang="en-US" sz="1100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Arial" panose="020B0604020202020204" pitchFamily="34" charset="0"/>
                <a:hlinkClick r:id="rId7"/>
              </a:rPr>
              <a:t>https://www.google.com/maps</a:t>
            </a:r>
            <a:endParaRPr lang="en-US" altLang="en-US" sz="1100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00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Arial" panose="020B0604020202020204" pitchFamily="34" charset="0"/>
              </a:rPr>
              <a:t>Chart 7 –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Arial" panose="020B0604020202020204" pitchFamily="34" charset="0"/>
                <a:hlinkClick r:id="rId5"/>
              </a:rPr>
              <a:t>https://en.wikipedia.org/wiki/Nipigon_River_Bridge</a:t>
            </a:r>
            <a:endParaRPr lang="en-US" altLang="en-US" sz="1100" b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Arial" panose="020B0604020202020204" pitchFamily="34" charset="0"/>
                <a:hlinkClick r:id="rId8"/>
              </a:rPr>
              <a:t>https://www.cbc.ca/news/canada/nipigon-river-bridge-numbers-1.3398986</a:t>
            </a:r>
            <a:endParaRPr lang="en-US" altLang="en-US" sz="1100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00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Arial" panose="020B0604020202020204" pitchFamily="34" charset="0"/>
              </a:rPr>
              <a:t>Chart 8 –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Arial" panose="020B0604020202020204" pitchFamily="34" charset="0"/>
                <a:hlinkClick r:id="rId6"/>
              </a:rPr>
              <a:t>https://en.wikipedia.org/wiki/Trans-Canada_Highway</a:t>
            </a:r>
            <a:endParaRPr lang="en-US" altLang="en-US" sz="1100" b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Chart </a:t>
            </a:r>
            <a:r>
              <a:rPr lang="en-US" altLang="en-US" sz="1100" b="1" dirty="0">
                <a:latin typeface="Arial" panose="020B0604020202020204" pitchFamily="34" charset="0"/>
              </a:rPr>
              <a:t>9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Arial" panose="020B0604020202020204" pitchFamily="34" charset="0"/>
                <a:hlinkClick r:id="rId9"/>
              </a:rPr>
              <a:t>https://www.certificationkits.com/cisco-certification/cisco-ccnp-switch-642-813-exam-study-guide/cisco-ccnp-switch-high-availability-a-redundancy/</a:t>
            </a:r>
            <a:endParaRPr lang="en-US" altLang="en-US" sz="1100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00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Arial" panose="020B0604020202020204" pitchFamily="34" charset="0"/>
              </a:rPr>
              <a:t>Chart 10 to 14 –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Arial" panose="020B0604020202020204" pitchFamily="34" charset="0"/>
                <a:hlinkClick r:id="rId4"/>
              </a:rPr>
              <a:t>https://ntrs.nasa.gov/citations/20170012470</a:t>
            </a:r>
            <a:endParaRPr lang="en-US" altLang="en-US" sz="1100" b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b="1" dirty="0">
                <a:latin typeface="Arial" panose="020B0604020202020204" pitchFamily="34" charset="0"/>
              </a:rPr>
              <a:t>Chart 16 -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Arial" panose="020B0604020202020204" pitchFamily="34" charset="0"/>
                <a:hlinkClick r:id="rId10"/>
              </a:rPr>
              <a:t>https://ascelibrary.org/doi/pdf/10.1061/%28ASCE%291532-6748%282002%292%3A3%2827%29</a:t>
            </a:r>
            <a:endParaRPr lang="en-US" altLang="en-US" sz="1100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Arial" panose="020B0604020202020204" pitchFamily="34" charset="0"/>
                <a:hlinkClick r:id="rId11"/>
              </a:rPr>
              <a:t>https://www.tspe.org/page/ThePEandPolitics</a:t>
            </a:r>
            <a:endParaRPr lang="en-US" altLang="en-US" sz="1100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00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Arial" panose="020B0604020202020204" pitchFamily="34" charset="0"/>
              </a:rPr>
              <a:t>Chart 17 -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Arial" panose="020B0604020202020204" pitchFamily="34" charset="0"/>
                <a:hlinkClick r:id="rId12"/>
              </a:rPr>
              <a:t>https://theieltsgenius.com/speaking-part-3-saying-depends/</a:t>
            </a:r>
            <a:endParaRPr lang="en-US" altLang="en-US" sz="11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8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6955C-1ABB-4D5B-8E37-7A28B1765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0AF82-50B9-49C4-A321-E75512D62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In engineering, redundancy is the duplication of critical components or functions of a system with the intention of increasing reliability of the system, usually in the form of a backup or fail-safe.</a:t>
            </a:r>
          </a:p>
          <a:p>
            <a:endParaRPr lang="en-US" sz="2400" dirty="0"/>
          </a:p>
          <a:p>
            <a:r>
              <a:rPr lang="en-US" sz="2400" dirty="0"/>
              <a:t>A Single Point of Failure (SPOF) is a part of a system that, if it fails, will stop the entire system from working.</a:t>
            </a:r>
          </a:p>
          <a:p>
            <a:endParaRPr lang="en-US" sz="2400" dirty="0"/>
          </a:p>
          <a:p>
            <a:r>
              <a:rPr lang="en-US" sz="2400" dirty="0"/>
              <a:t>A Common Cause Failure  (CCF) event is a failure where two or more items fail within the mission time from a common failure mechanism.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9CADA-E47F-41EB-87CC-D557A355D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4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573D1D00-F47C-4D09-B845-D23FBA9C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231" y="166127"/>
            <a:ext cx="6508750" cy="890592"/>
          </a:xfrm>
        </p:spPr>
        <p:txBody>
          <a:bodyPr>
            <a:normAutofit/>
          </a:bodyPr>
          <a:lstStyle/>
          <a:p>
            <a:r>
              <a:rPr lang="en-US" dirty="0"/>
              <a:t>“Too Little” 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1C68-F11E-455A-BEE2-855811CD1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8" y="1219200"/>
            <a:ext cx="8452842" cy="5192159"/>
          </a:xfrm>
        </p:spPr>
        <p:txBody>
          <a:bodyPr/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dirty="0"/>
              <a:t>The 2016 Nipigon River </a:t>
            </a:r>
          </a:p>
          <a:p>
            <a:pPr marL="0" indent="0" algn="ctr">
              <a:buNone/>
            </a:pPr>
            <a:r>
              <a:rPr lang="en-US" dirty="0"/>
              <a:t>Bridge Closure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36A53F-AE97-4908-9267-36050BC048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29" y="3039509"/>
            <a:ext cx="44704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480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pic>
        <p:nvPicPr>
          <p:cNvPr id="17" name="Content Placeholder 16" descr="Map&#10;&#10;Description automatically generated">
            <a:extLst>
              <a:ext uri="{FF2B5EF4-FFF2-40B4-BE49-F238E27FC236}">
                <a16:creationId xmlns:a16="http://schemas.microsoft.com/office/drawing/2014/main" id="{20808729-DAA9-41DC-BAFA-9CAADD264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3" y="1910800"/>
            <a:ext cx="8190476" cy="389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F9A2440-53FD-4FBC-BC6A-EBAD371D74F4}"/>
              </a:ext>
            </a:extLst>
          </p:cNvPr>
          <p:cNvSpPr txBox="1"/>
          <p:nvPr/>
        </p:nvSpPr>
        <p:spPr>
          <a:xfrm>
            <a:off x="3192365" y="1368591"/>
            <a:ext cx="2751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Trans-Canada Highway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73D1D00-F47C-4D09-B845-D23FBA9C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231" y="166127"/>
            <a:ext cx="6508750" cy="890592"/>
          </a:xfrm>
        </p:spPr>
        <p:txBody>
          <a:bodyPr>
            <a:normAutofit fontScale="90000"/>
          </a:bodyPr>
          <a:lstStyle/>
          <a:p>
            <a:r>
              <a:rPr lang="en-US" dirty="0"/>
              <a:t>“Too Little” </a:t>
            </a:r>
            <a:br>
              <a:rPr lang="en-US" dirty="0"/>
            </a:br>
            <a:r>
              <a:rPr lang="en-US" sz="2700" dirty="0"/>
              <a:t>The 2016 Nipigon River Bridge Closure</a:t>
            </a:r>
          </a:p>
        </p:txBody>
      </p:sp>
    </p:spTree>
    <p:extLst>
      <p:ext uri="{BB962C8B-B14F-4D97-AF65-F5344CB8AC3E}">
        <p14:creationId xmlns:p14="http://schemas.microsoft.com/office/powerpoint/2010/main" val="399418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52F2854C-7C77-4013-B00F-AE4EF6CBC8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5" t="37247" r="26741"/>
          <a:stretch/>
        </p:blipFill>
        <p:spPr>
          <a:xfrm>
            <a:off x="609600" y="2082258"/>
            <a:ext cx="4241667" cy="348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8451A7-084B-42C1-8406-F885C2ED33BB}"/>
              </a:ext>
            </a:extLst>
          </p:cNvPr>
          <p:cNvSpPr txBox="1"/>
          <p:nvPr/>
        </p:nvSpPr>
        <p:spPr>
          <a:xfrm>
            <a:off x="3192365" y="1368591"/>
            <a:ext cx="2751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Trans-Canada Highway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CECE613-5990-4A01-808E-8D8F9D8F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231" y="166127"/>
            <a:ext cx="6508750" cy="890592"/>
          </a:xfrm>
        </p:spPr>
        <p:txBody>
          <a:bodyPr>
            <a:normAutofit fontScale="90000"/>
          </a:bodyPr>
          <a:lstStyle/>
          <a:p>
            <a:r>
              <a:rPr lang="en-US" dirty="0"/>
              <a:t>“Too Little” </a:t>
            </a:r>
            <a:br>
              <a:rPr lang="en-US" dirty="0"/>
            </a:br>
            <a:r>
              <a:rPr lang="en-US" sz="2700" dirty="0"/>
              <a:t>The 2016 Nipigon River Bridge Closure (cont.)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1175B3-3CC1-4126-A511-9D08FC0A3DA6}"/>
              </a:ext>
            </a:extLst>
          </p:cNvPr>
          <p:cNvCxnSpPr>
            <a:cxnSpLocks/>
          </p:cNvCxnSpPr>
          <p:nvPr/>
        </p:nvCxnSpPr>
        <p:spPr>
          <a:xfrm flipV="1">
            <a:off x="3352800" y="3886200"/>
            <a:ext cx="10668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8131FCF-BDAD-44E3-AE69-F68F3FA3C4B3}"/>
              </a:ext>
            </a:extLst>
          </p:cNvPr>
          <p:cNvSpPr txBox="1"/>
          <p:nvPr/>
        </p:nvSpPr>
        <p:spPr>
          <a:xfrm>
            <a:off x="2485479" y="4754410"/>
            <a:ext cx="173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Nipigon, Ontario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901F0E-E55B-4C28-B64A-CF69540F1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283504"/>
            <a:ext cx="29337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63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“Too Little” </a:t>
            </a:r>
            <a:br>
              <a:rPr lang="en-US" dirty="0"/>
            </a:br>
            <a:r>
              <a:rPr lang="en-US" sz="2700" dirty="0"/>
              <a:t>The 2016 Nipigon River Bridge Closure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1908" y="1261872"/>
            <a:ext cx="8452842" cy="55199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r>
              <a:rPr lang="en-US" sz="2800" dirty="0"/>
              <a:t>Received winter damage  January 2016, resulting in indefinite closure of the bridge.</a:t>
            </a:r>
          </a:p>
          <a:p>
            <a:endParaRPr lang="en-US" sz="2800" dirty="0"/>
          </a:p>
          <a:p>
            <a:r>
              <a:rPr lang="en-US" sz="2800" dirty="0"/>
              <a:t>All road traffic stopped for 17 hours, until a single lane was reopened and used for alternating traffic between directions.</a:t>
            </a:r>
          </a:p>
          <a:p>
            <a:endParaRPr lang="en-US" sz="2800" dirty="0"/>
          </a:p>
          <a:p>
            <a:r>
              <a:rPr lang="en-US" sz="2800" dirty="0"/>
              <a:t>As of the next day, 15-20 minute wait to cross single-lane.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Estimated over for that day over $100 million of goods within Canada delivered by truck were delayed by this closure. 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3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pic>
        <p:nvPicPr>
          <p:cNvPr id="17" name="Content Placeholder 16" descr="Map&#10;&#10;Description automatically generated">
            <a:extLst>
              <a:ext uri="{FF2B5EF4-FFF2-40B4-BE49-F238E27FC236}">
                <a16:creationId xmlns:a16="http://schemas.microsoft.com/office/drawing/2014/main" id="{20808729-DAA9-41DC-BAFA-9CAADD264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3" y="1910800"/>
            <a:ext cx="8190476" cy="389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F9A2440-53FD-4FBC-BC6A-EBAD371D74F4}"/>
              </a:ext>
            </a:extLst>
          </p:cNvPr>
          <p:cNvSpPr txBox="1"/>
          <p:nvPr/>
        </p:nvSpPr>
        <p:spPr>
          <a:xfrm>
            <a:off x="3192365" y="1368591"/>
            <a:ext cx="2751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Trans-Canada Highway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73D1D00-F47C-4D09-B845-D23FBA9C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231" y="166127"/>
            <a:ext cx="6508750" cy="890592"/>
          </a:xfrm>
        </p:spPr>
        <p:txBody>
          <a:bodyPr>
            <a:normAutofit fontScale="90000"/>
          </a:bodyPr>
          <a:lstStyle/>
          <a:p>
            <a:r>
              <a:rPr lang="en-US" dirty="0"/>
              <a:t>“Too Little” </a:t>
            </a:r>
            <a:br>
              <a:rPr lang="en-US" dirty="0"/>
            </a:br>
            <a:r>
              <a:rPr lang="en-US" sz="2700" dirty="0"/>
              <a:t>The 2016 Nipigon River Bridge Closure  (cont.)</a:t>
            </a:r>
          </a:p>
        </p:txBody>
      </p:sp>
    </p:spTree>
    <p:extLst>
      <p:ext uri="{BB962C8B-B14F-4D97-AF65-F5344CB8AC3E}">
        <p14:creationId xmlns:p14="http://schemas.microsoft.com/office/powerpoint/2010/main" val="258093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F3C693-C154-4B49-9B07-FFF6E33EB6F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8"/>
            <a:ext cx="1700231" cy="111733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573D1D00-F47C-4D09-B845-D23FBA9C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231" y="166127"/>
            <a:ext cx="6508750" cy="890592"/>
          </a:xfrm>
        </p:spPr>
        <p:txBody>
          <a:bodyPr>
            <a:normAutofit/>
          </a:bodyPr>
          <a:lstStyle/>
          <a:p>
            <a:r>
              <a:rPr lang="en-US" dirty="0"/>
              <a:t>“Too Much” 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1C68-F11E-455A-BEE2-855811CD1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8" y="1219200"/>
            <a:ext cx="8452842" cy="5192159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Additional Redundant </a:t>
            </a:r>
          </a:p>
          <a:p>
            <a:pPr marL="0" indent="0" algn="ctr">
              <a:buNone/>
            </a:pPr>
            <a:r>
              <a:rPr lang="en-US" dirty="0"/>
              <a:t>Trains of Communications </a:t>
            </a:r>
          </a:p>
          <a:p>
            <a:pPr marL="0" indent="0" algn="ctr">
              <a:buNone/>
            </a:pPr>
            <a:r>
              <a:rPr lang="en-US" dirty="0"/>
              <a:t>on Space Vehicles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9A3F0-3039-4510-9FFC-60FA4D9DC0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20"/>
          <a:stretch/>
        </p:blipFill>
        <p:spPr>
          <a:xfrm>
            <a:off x="2133600" y="3815279"/>
            <a:ext cx="5029200" cy="212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544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58607</TotalTime>
  <Words>1093</Words>
  <Application>Microsoft Office PowerPoint</Application>
  <PresentationFormat>On-screen Show (4:3)</PresentationFormat>
  <Paragraphs>193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Symbol</vt:lpstr>
      <vt:lpstr>1_Office Theme</vt:lpstr>
      <vt:lpstr>PowerPoint Presentation</vt:lpstr>
      <vt:lpstr>Objective</vt:lpstr>
      <vt:lpstr>Concepts</vt:lpstr>
      <vt:lpstr>“Too Little” </vt:lpstr>
      <vt:lpstr>“Too Little”  The 2016 Nipigon River Bridge Closure</vt:lpstr>
      <vt:lpstr>“Too Little”  The 2016 Nipigon River Bridge Closure (cont.)</vt:lpstr>
      <vt:lpstr>“Too Little”  The 2016 Nipigon River Bridge Closure (cont.)</vt:lpstr>
      <vt:lpstr>“Too Little”  The 2016 Nipigon River Bridge Closure  (cont.)</vt:lpstr>
      <vt:lpstr>“Too Much” </vt:lpstr>
      <vt:lpstr>“Too Much” Additional Redundant Trains of Communications</vt:lpstr>
      <vt:lpstr>“Too Much” Additional Redundant Trains of Communications (cont.)</vt:lpstr>
      <vt:lpstr>“Too Much” Additional Redundant Trains of Communications (cont.)</vt:lpstr>
      <vt:lpstr>“Too Much” Additional Redundant Trains of Communications (cont.)</vt:lpstr>
      <vt:lpstr>“Too Much” Additional Redundant Trains of Communications (cont.)</vt:lpstr>
      <vt:lpstr>“Just Right” </vt:lpstr>
      <vt:lpstr>“Just Right?”</vt:lpstr>
      <vt:lpstr>“Just Right?” (cont.)</vt:lpstr>
      <vt:lpstr>Conclusion</vt:lpstr>
      <vt:lpstr>Questions?</vt:lpstr>
      <vt:lpstr>Backup Chart “Too Much” Additional Redundant Trains of Communications (cont.)</vt:lpstr>
      <vt:lpstr>Backup Charts (Cont’d)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Uncertainty Analyses</dc:title>
  <dc:creator>Mohammad AL Hassan</dc:creator>
  <cp:lastModifiedBy>Whatley, Marion E. (MSFC-QD22)[BASTION TECHNOLOGIES]</cp:lastModifiedBy>
  <cp:revision>751</cp:revision>
  <cp:lastPrinted>2015-11-04T14:02:59Z</cp:lastPrinted>
  <dcterms:created xsi:type="dcterms:W3CDTF">2014-05-19T19:12:38Z</dcterms:created>
  <dcterms:modified xsi:type="dcterms:W3CDTF">2021-11-16T04:10:27Z</dcterms:modified>
</cp:coreProperties>
</file>