
<file path=[Content_Types].xml><?xml version="1.0" encoding="utf-8"?>
<Types xmlns="http://schemas.openxmlformats.org/package/2006/content-types">
  <Default Extension="emf" ContentType="image/x-emf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saveSubsetFonts="1" autoCompressPictures="0">
  <p:sldMasterIdLst>
    <p:sldMasterId id="2147483648" r:id="rId1"/>
  </p:sldMasterIdLst>
  <p:notesMasterIdLst>
    <p:notesMasterId r:id="rId17"/>
  </p:notesMasterIdLst>
  <p:sldIdLst>
    <p:sldId id="278" r:id="rId2"/>
    <p:sldId id="300" r:id="rId3"/>
    <p:sldId id="301" r:id="rId4"/>
    <p:sldId id="312" r:id="rId5"/>
    <p:sldId id="302" r:id="rId6"/>
    <p:sldId id="310" r:id="rId7"/>
    <p:sldId id="304" r:id="rId8"/>
    <p:sldId id="305" r:id="rId9"/>
    <p:sldId id="306" r:id="rId10"/>
    <p:sldId id="307" r:id="rId11"/>
    <p:sldId id="313" r:id="rId12"/>
    <p:sldId id="308" r:id="rId13"/>
    <p:sldId id="309" r:id="rId14"/>
    <p:sldId id="260" r:id="rId15"/>
    <p:sldId id="314" r:id="rId16"/>
  </p:sldIdLst>
  <p:sldSz cx="12192000" cy="6858000"/>
  <p:notesSz cx="7315200" cy="9601200"/>
  <p:defaultTextStyle>
    <a:defPPr>
      <a:defRPr lang="en-US"/>
    </a:defPPr>
    <a:lvl1pPr algn="l" rtl="0" eaLnBrk="0" fontAlgn="base" hangingPunct="0">
      <a:spcBef>
        <a:spcPct val="0"/>
      </a:spcBef>
      <a:spcAft>
        <a:spcPct val="0"/>
      </a:spcAft>
      <a:defRPr sz="2400" kern="1200">
        <a:solidFill>
          <a:schemeClr val="tx1"/>
        </a:solidFill>
        <a:latin typeface="Helvetica" charset="0"/>
        <a:ea typeface="ＭＳ Ｐゴシック" charset="0"/>
        <a:cs typeface="+mn-cs"/>
      </a:defRPr>
    </a:lvl1pPr>
    <a:lvl2pPr marL="457200" algn="l" rtl="0" eaLnBrk="0" fontAlgn="base" hangingPunct="0">
      <a:spcBef>
        <a:spcPct val="0"/>
      </a:spcBef>
      <a:spcAft>
        <a:spcPct val="0"/>
      </a:spcAft>
      <a:defRPr sz="2400" kern="1200">
        <a:solidFill>
          <a:schemeClr val="tx1"/>
        </a:solidFill>
        <a:latin typeface="Helvetica" charset="0"/>
        <a:ea typeface="ＭＳ Ｐゴシック" charset="0"/>
        <a:cs typeface="+mn-cs"/>
      </a:defRPr>
    </a:lvl2pPr>
    <a:lvl3pPr marL="914400" algn="l" rtl="0" eaLnBrk="0" fontAlgn="base" hangingPunct="0">
      <a:spcBef>
        <a:spcPct val="0"/>
      </a:spcBef>
      <a:spcAft>
        <a:spcPct val="0"/>
      </a:spcAft>
      <a:defRPr sz="2400" kern="1200">
        <a:solidFill>
          <a:schemeClr val="tx1"/>
        </a:solidFill>
        <a:latin typeface="Helvetica" charset="0"/>
        <a:ea typeface="ＭＳ Ｐゴシック" charset="0"/>
        <a:cs typeface="+mn-cs"/>
      </a:defRPr>
    </a:lvl3pPr>
    <a:lvl4pPr marL="1371600" algn="l" rtl="0" eaLnBrk="0" fontAlgn="base" hangingPunct="0">
      <a:spcBef>
        <a:spcPct val="0"/>
      </a:spcBef>
      <a:spcAft>
        <a:spcPct val="0"/>
      </a:spcAft>
      <a:defRPr sz="2400" kern="1200">
        <a:solidFill>
          <a:schemeClr val="tx1"/>
        </a:solidFill>
        <a:latin typeface="Helvetica" charset="0"/>
        <a:ea typeface="ＭＳ Ｐゴシック" charset="0"/>
        <a:cs typeface="+mn-cs"/>
      </a:defRPr>
    </a:lvl4pPr>
    <a:lvl5pPr marL="1828800" algn="l" rtl="0" eaLnBrk="0" fontAlgn="base" hangingPunct="0">
      <a:spcBef>
        <a:spcPct val="0"/>
      </a:spcBef>
      <a:spcAft>
        <a:spcPct val="0"/>
      </a:spcAft>
      <a:defRPr sz="2400" kern="1200">
        <a:solidFill>
          <a:schemeClr val="tx1"/>
        </a:solidFill>
        <a:latin typeface="Helvetica" charset="0"/>
        <a:ea typeface="ＭＳ Ｐゴシック" charset="0"/>
        <a:cs typeface="+mn-cs"/>
      </a:defRPr>
    </a:lvl5pPr>
    <a:lvl6pPr marL="2286000" algn="l" defTabSz="457200" rtl="0" eaLnBrk="1" latinLnBrk="0" hangingPunct="1">
      <a:defRPr sz="2400" kern="1200">
        <a:solidFill>
          <a:schemeClr val="tx1"/>
        </a:solidFill>
        <a:latin typeface="Helvetica" charset="0"/>
        <a:ea typeface="ＭＳ Ｐゴシック" charset="0"/>
        <a:cs typeface="+mn-cs"/>
      </a:defRPr>
    </a:lvl6pPr>
    <a:lvl7pPr marL="2743200" algn="l" defTabSz="457200" rtl="0" eaLnBrk="1" latinLnBrk="0" hangingPunct="1">
      <a:defRPr sz="2400" kern="1200">
        <a:solidFill>
          <a:schemeClr val="tx1"/>
        </a:solidFill>
        <a:latin typeface="Helvetica" charset="0"/>
        <a:ea typeface="ＭＳ Ｐゴシック" charset="0"/>
        <a:cs typeface="+mn-cs"/>
      </a:defRPr>
    </a:lvl7pPr>
    <a:lvl8pPr marL="3200400" algn="l" defTabSz="457200" rtl="0" eaLnBrk="1" latinLnBrk="0" hangingPunct="1">
      <a:defRPr sz="2400" kern="1200">
        <a:solidFill>
          <a:schemeClr val="tx1"/>
        </a:solidFill>
        <a:latin typeface="Helvetica" charset="0"/>
        <a:ea typeface="ＭＳ Ｐゴシック" charset="0"/>
        <a:cs typeface="+mn-cs"/>
      </a:defRPr>
    </a:lvl8pPr>
    <a:lvl9pPr marL="3657600" algn="l" defTabSz="457200" rtl="0" eaLnBrk="1" latinLnBrk="0" hangingPunct="1">
      <a:defRPr sz="2400" kern="1200">
        <a:solidFill>
          <a:schemeClr val="tx1"/>
        </a:solidFill>
        <a:latin typeface="Helvetica" charset="0"/>
        <a:ea typeface="ＭＳ Ｐゴシック" charset="0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2035F6"/>
    <a:srgbClr val="C61C2C"/>
    <a:srgbClr val="FF00FF"/>
    <a:srgbClr val="FFF514"/>
    <a:srgbClr val="FFD412"/>
    <a:srgbClr val="278732"/>
    <a:srgbClr val="DF0F24"/>
    <a:srgbClr val="CC1616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21473" autoAdjust="0"/>
    <p:restoredTop sz="92880" autoAdjust="0"/>
  </p:normalViewPr>
  <p:slideViewPr>
    <p:cSldViewPr snapToGrid="0">
      <p:cViewPr varScale="1">
        <p:scale>
          <a:sx n="74" d="100"/>
          <a:sy n="74" d="100"/>
        </p:scale>
        <p:origin x="128" y="40"/>
      </p:cViewPr>
      <p:guideLst>
        <p:guide orient="horz" pos="2160"/>
        <p:guide pos="384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75" d="100"/>
        <a:sy n="75" d="100"/>
      </p:scale>
      <p:origin x="0" y="0"/>
    </p:cViewPr>
  </p:sorter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presProps" Target="presProps.xml"/><Relationship Id="rId3" Type="http://schemas.openxmlformats.org/officeDocument/2006/relationships/slide" Target="slides/slide2.xml"/><Relationship Id="rId21" Type="http://schemas.openxmlformats.org/officeDocument/2006/relationships/tableStyles" Target="tableStyle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notesMaster" Target="notesMasters/notesMaster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169920" cy="480060"/>
          </a:xfrm>
          <a:prstGeom prst="rect">
            <a:avLst/>
          </a:prstGeom>
        </p:spPr>
        <p:txBody>
          <a:bodyPr vert="horz" lIns="96661" tIns="48331" rIns="96661" bIns="48331" rtlCol="0"/>
          <a:lstStyle>
            <a:lvl1pPr algn="l">
              <a:defRPr sz="1300"/>
            </a:lvl1pPr>
          </a:lstStyle>
          <a:p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4143587" y="0"/>
            <a:ext cx="3169920" cy="480060"/>
          </a:xfrm>
          <a:prstGeom prst="rect">
            <a:avLst/>
          </a:prstGeom>
        </p:spPr>
        <p:txBody>
          <a:bodyPr vert="horz" lIns="96661" tIns="48331" rIns="96661" bIns="48331" rtlCol="0"/>
          <a:lstStyle>
            <a:lvl1pPr algn="r">
              <a:defRPr sz="1300"/>
            </a:lvl1pPr>
          </a:lstStyle>
          <a:p>
            <a:fld id="{383602CD-9858-6C4C-9544-9834F8069D9E}" type="datetimeFigureOut">
              <a:rPr lang="en-US" smtClean="0"/>
              <a:t>11/18/2021</a:t>
            </a:fld>
            <a:endParaRPr lang="en-US" dirty="0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457200" y="720725"/>
            <a:ext cx="6400800" cy="360045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6661" tIns="48331" rIns="96661" bIns="48331" rtlCol="0" anchor="ctr"/>
          <a:lstStyle/>
          <a:p>
            <a:endParaRPr lang="en-US" dirty="0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731520" y="4560570"/>
            <a:ext cx="5852160" cy="4320540"/>
          </a:xfrm>
          <a:prstGeom prst="rect">
            <a:avLst/>
          </a:prstGeom>
        </p:spPr>
        <p:txBody>
          <a:bodyPr vert="horz" lIns="96661" tIns="48331" rIns="96661" bIns="48331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9119474"/>
            <a:ext cx="3169920" cy="480060"/>
          </a:xfrm>
          <a:prstGeom prst="rect">
            <a:avLst/>
          </a:prstGeom>
        </p:spPr>
        <p:txBody>
          <a:bodyPr vert="horz" lIns="96661" tIns="48331" rIns="96661" bIns="48331" rtlCol="0" anchor="b"/>
          <a:lstStyle>
            <a:lvl1pPr algn="l">
              <a:defRPr sz="1300"/>
            </a:lvl1pPr>
          </a:lstStyle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4143587" y="9119474"/>
            <a:ext cx="3169920" cy="480060"/>
          </a:xfrm>
          <a:prstGeom prst="rect">
            <a:avLst/>
          </a:prstGeom>
        </p:spPr>
        <p:txBody>
          <a:bodyPr vert="horz" lIns="96661" tIns="48331" rIns="96661" bIns="48331" rtlCol="0" anchor="b"/>
          <a:lstStyle>
            <a:lvl1pPr algn="r">
              <a:defRPr sz="1300"/>
            </a:lvl1pPr>
          </a:lstStyle>
          <a:p>
            <a:fld id="{E8663CDC-B86C-FA41-B4E6-E4F337159F26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571468916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>
              <a:solidFill>
                <a:srgbClr val="FF0000"/>
              </a:solidFill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8663CDC-B86C-FA41-B4E6-E4F337159F26}" type="slidenum">
              <a:rPr lang="en-US" smtClean="0"/>
              <a:t>1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209238214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8663CDC-B86C-FA41-B4E6-E4F337159F26}" type="slidenum">
              <a:rPr lang="en-US" smtClean="0"/>
              <a:t>2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083882130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E8663CDC-B86C-FA41-B4E6-E4F337159F26}" type="slidenum">
              <a:rPr lang="en-US" smtClean="0"/>
              <a:t>5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3068142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E8663CDC-B86C-FA41-B4E6-E4F337159F26}" type="slidenum">
              <a:rPr lang="en-US" smtClean="0"/>
              <a:t>9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83084080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8663CDC-B86C-FA41-B4E6-E4F337159F26}" type="slidenum">
              <a:rPr lang="en-US" smtClean="0"/>
              <a:t>14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730124423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914400" y="2130426"/>
            <a:ext cx="10363200" cy="147002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828800" y="3886200"/>
            <a:ext cx="85344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dirty="0"/>
              <a:t>January 6, 2022</a:t>
            </a: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dirty="0"/>
              <a:t>AIAA SciTech 2022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9D049180-AE00-9346-BC20-2DBE3932508D}" type="slidenum">
              <a:rPr lang="en-US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59230063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dirty="0"/>
              <a:t>January 6, 2022</a:t>
            </a: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dirty="0"/>
              <a:t>AIAA SciTech 2022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539F1B71-92BF-F34D-9D97-F5A773C852B0}" type="slidenum">
              <a:rPr lang="en-US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63549316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63084" y="4406901"/>
            <a:ext cx="103632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63084" y="2906713"/>
            <a:ext cx="103632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dirty="0"/>
              <a:t>January 6, 2022</a:t>
            </a: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dirty="0"/>
              <a:t>AIAA SciTech 2022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87320F7B-A557-0743-B861-9CD5DB288B8D}" type="slidenum">
              <a:rPr lang="en-US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37289529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914400" y="1981200"/>
            <a:ext cx="5080000" cy="4114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97600" y="1981200"/>
            <a:ext cx="5080000" cy="4114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 sz="1000">
                <a:latin typeface="+mn-lt"/>
              </a:defRPr>
            </a:lvl1pPr>
          </a:lstStyle>
          <a:p>
            <a:r>
              <a:rPr lang="en-US" dirty="0"/>
              <a:t>January 6, 2022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 sz="1000"/>
            </a:lvl1pPr>
          </a:lstStyle>
          <a:p>
            <a:r>
              <a:rPr lang="en-US" dirty="0"/>
              <a:t>AIAA SciTech 2022</a:t>
            </a: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 sz="1000"/>
            </a:lvl1pPr>
          </a:lstStyle>
          <a:p>
            <a:fld id="{732C97D1-0F38-FC4B-B4DC-BE4FB62B8A3A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492537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274638"/>
            <a:ext cx="109728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09600" y="1535113"/>
            <a:ext cx="5386917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09600" y="2174875"/>
            <a:ext cx="5386917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93368" y="1535113"/>
            <a:ext cx="5389033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93368" y="2174875"/>
            <a:ext cx="5389033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dirty="0"/>
              <a:t>January 6, 2022</a:t>
            </a:r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dirty="0"/>
              <a:t>AIAA SciTech 2022</a:t>
            </a:r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393199E0-80F2-6C4B-A7BE-8CC19F06DA5A}" type="slidenum">
              <a:rPr lang="en-US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64915599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dirty="0"/>
              <a:t>January 6, 2022</a:t>
            </a: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dirty="0"/>
              <a:t>AIAA SciTech 2022</a:t>
            </a: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B6466AD0-DF8A-5345-B1AB-386D34856119}" type="slidenum">
              <a:rPr lang="en-US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2377268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dirty="0"/>
              <a:t>January 6, 2022</a:t>
            </a:r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dirty="0"/>
              <a:t>AIAA SciTech 2022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6E1D0B88-AFC3-2E4D-BB5F-C22998AB906A}" type="slidenum">
              <a:rPr lang="en-US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34780096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1" y="273050"/>
            <a:ext cx="4011084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766733" y="273051"/>
            <a:ext cx="6815667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09601" y="1435101"/>
            <a:ext cx="4011084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dirty="0"/>
              <a:t>January 6, 2022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dirty="0"/>
              <a:t>AIAA SciTech 2022</a:t>
            </a: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BB2F782D-A7A9-F341-9471-FBF2F26349A1}" type="slidenum">
              <a:rPr lang="en-US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724944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389717" y="4800600"/>
            <a:ext cx="73152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2389717" y="612775"/>
            <a:ext cx="73152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389717" y="5367338"/>
            <a:ext cx="73152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dirty="0"/>
              <a:t>January 6, 2022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dirty="0"/>
              <a:t>AIAA SciTech 2022</a:t>
            </a: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0B42704C-7CCC-6B4F-B223-5762EFFF5429}" type="slidenum">
              <a:rPr lang="en-US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1570841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dirty="0"/>
              <a:t>January 6, 2022</a:t>
            </a: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dirty="0"/>
              <a:t>AIAA SciTech 2022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88F8EC47-7031-FE43-9D4B-B5A196EBD7C7}" type="slidenum">
              <a:rPr lang="en-US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0404716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686800" y="609600"/>
            <a:ext cx="2590800" cy="5486400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914400" y="609600"/>
            <a:ext cx="7569200" cy="5486400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dirty="0"/>
              <a:t>January 6, 2022</a:t>
            </a: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dirty="0"/>
              <a:t>AIAA SciTech 2022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C1E4289E-6128-8847-814C-6BD7807D8388}" type="slidenum">
              <a:rPr lang="en-US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10486127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914400" y="609600"/>
            <a:ext cx="10363200" cy="1143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  <a:ext uri="{FAA26D3D-D897-4be2-8F04-BA451C77F1D7}">
              <ma14:placeholderFlag xmlns="" xmlns:ma14="http://schemas.microsoft.com/office/mac/drawingml/2011/main" val="1"/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/>
              <a:t>Click to edit Master title style</a:t>
            </a:r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914400" y="1981200"/>
            <a:ext cx="10363200" cy="41148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  <a:ext uri="{FAA26D3D-D897-4be2-8F04-BA451C77F1D7}">
              <ma14:placeholderFlag xmlns="" xmlns:ma14="http://schemas.microsoft.com/office/mac/drawingml/2011/main" val="1"/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1028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914400" y="6248400"/>
            <a:ext cx="2540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  <a:ext uri="{FAA26D3D-D897-4be2-8F04-BA451C77F1D7}">
              <ma14:placeholderFlag xmlns="" xmlns:ma14="http://schemas.microsoft.com/office/mac/drawingml/2011/main" val="1"/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400">
                <a:latin typeface="+mn-lt"/>
              </a:defRPr>
            </a:lvl1pPr>
          </a:lstStyle>
          <a:p>
            <a:r>
              <a:rPr lang="en-US" dirty="0"/>
              <a:t>January 6, 2022</a:t>
            </a:r>
          </a:p>
        </p:txBody>
      </p:sp>
      <p:sp>
        <p:nvSpPr>
          <p:cNvPr id="1029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4165600" y="6248400"/>
            <a:ext cx="38608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  <a:ext uri="{FAA26D3D-D897-4be2-8F04-BA451C77F1D7}">
              <ma14:placeholderFlag xmlns="" xmlns:ma14="http://schemas.microsoft.com/office/mac/drawingml/2011/main" val="1"/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>
              <a:defRPr sz="1400">
                <a:latin typeface="+mn-lt"/>
              </a:defRPr>
            </a:lvl1pPr>
          </a:lstStyle>
          <a:p>
            <a:r>
              <a:rPr lang="en-US" dirty="0"/>
              <a:t>AIAA SciTech 2022</a:t>
            </a:r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8737600" y="6248400"/>
            <a:ext cx="2540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  <a:ext uri="{FAA26D3D-D897-4be2-8F04-BA451C77F1D7}">
              <ma14:placeholderFlag xmlns="" xmlns:ma14="http://schemas.microsoft.com/office/mac/drawingml/2011/main" val="1"/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400">
                <a:latin typeface="+mn-lt"/>
              </a:defRPr>
            </a:lvl1pPr>
          </a:lstStyle>
          <a:p>
            <a:fld id="{31B69560-B3CA-8C45-834C-F83693BC8167}" type="slidenum">
              <a:rPr lang="en-US"/>
              <a:pPr/>
              <a:t>‹#›</a:t>
            </a:fld>
            <a:endParaRPr lang="en-US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hf hdr="0"/>
  <p:txStyles>
    <p:titleStyle>
      <a:lvl1pPr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+mj-lt"/>
          <a:ea typeface="+mj-ea"/>
          <a:cs typeface="+mj-cs"/>
        </a:defRPr>
      </a:lvl1pPr>
      <a:lvl2pPr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" charset="0"/>
          <a:ea typeface="ＭＳ Ｐゴシック" charset="0"/>
        </a:defRPr>
      </a:lvl2pPr>
      <a:lvl3pPr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" charset="0"/>
          <a:ea typeface="ＭＳ Ｐゴシック" charset="0"/>
        </a:defRPr>
      </a:lvl3pPr>
      <a:lvl4pPr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" charset="0"/>
          <a:ea typeface="ＭＳ Ｐゴシック" charset="0"/>
        </a:defRPr>
      </a:lvl4pPr>
      <a:lvl5pPr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" charset="0"/>
          <a:ea typeface="ＭＳ Ｐゴシック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" charset="0"/>
          <a:ea typeface="ＭＳ Ｐゴシック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" charset="0"/>
          <a:ea typeface="ＭＳ Ｐゴシック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" charset="0"/>
          <a:ea typeface="ＭＳ Ｐゴシック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" charset="0"/>
          <a:ea typeface="ＭＳ Ｐゴシック" charset="0"/>
        </a:defRPr>
      </a:lvl9pPr>
    </p:titleStyle>
    <p:bodyStyle>
      <a:lvl1pPr marL="342900" indent="-342900" algn="l" rtl="0" fontAlgn="base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fontAlgn="base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  <a:ea typeface="+mn-ea"/>
        </a:defRPr>
      </a:lvl2pPr>
      <a:lvl3pPr marL="1143000" indent="-228600" algn="l" rtl="0" fontAlgn="base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  <a:ea typeface="+mn-ea"/>
        </a:defRPr>
      </a:lvl3pPr>
      <a:lvl4pPr marL="1600200" indent="-228600" algn="l" rtl="0" fontAlgn="base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  <a:ea typeface="+mn-ea"/>
        </a:defRPr>
      </a:lvl4pPr>
      <a:lvl5pPr marL="20574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ea typeface="+mn-ea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ea typeface="+mn-ea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ea typeface="+mn-ea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ea typeface="+mn-ea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ea typeface="+mn-ea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6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6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6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4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6.xml"/><Relationship Id="rId5" Type="http://schemas.openxmlformats.org/officeDocument/2006/relationships/image" Target="../media/image7.emf"/><Relationship Id="rId4" Type="http://schemas.openxmlformats.org/officeDocument/2006/relationships/image" Target="../media/image6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6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9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11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6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6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6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6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582" name="Text Box 6"/>
          <p:cNvSpPr txBox="1">
            <a:spLocks noChangeArrowheads="1"/>
          </p:cNvSpPr>
          <p:nvPr/>
        </p:nvSpPr>
        <p:spPr bwMode="auto">
          <a:xfrm>
            <a:off x="1997186" y="2599733"/>
            <a:ext cx="8007128" cy="180049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 algn="ctr">
              <a:spcAft>
                <a:spcPts val="600"/>
              </a:spcAft>
            </a:pPr>
            <a:r>
              <a:rPr lang="en-US" b="1" dirty="0">
                <a:solidFill>
                  <a:srgbClr val="002060"/>
                </a:solidFill>
              </a:rPr>
              <a:t>Kenneth R. Hamm Jr., NASA Ames Research Center</a:t>
            </a:r>
          </a:p>
          <a:p>
            <a:pPr algn="ctr">
              <a:spcAft>
                <a:spcPts val="600"/>
              </a:spcAft>
            </a:pPr>
            <a:r>
              <a:rPr lang="en-US" b="1" dirty="0">
                <a:solidFill>
                  <a:srgbClr val="002060"/>
                </a:solidFill>
              </a:rPr>
              <a:t>Dawn R. Price, NASA Marshall Space Flight Center</a:t>
            </a:r>
          </a:p>
          <a:p>
            <a:pPr algn="ctr">
              <a:spcAft>
                <a:spcPts val="600"/>
              </a:spcAft>
            </a:pPr>
            <a:r>
              <a:rPr lang="en-US" b="1" dirty="0">
                <a:solidFill>
                  <a:srgbClr val="002060"/>
                </a:solidFill>
              </a:rPr>
              <a:t>Kauser S. Imtiaz, NASA Johnson Space Center,</a:t>
            </a:r>
          </a:p>
          <a:p>
            <a:pPr algn="ctr">
              <a:spcAft>
                <a:spcPts val="600"/>
              </a:spcAft>
            </a:pPr>
            <a:r>
              <a:rPr lang="en-US" b="1" dirty="0">
                <a:solidFill>
                  <a:srgbClr val="002060"/>
                </a:solidFill>
              </a:rPr>
              <a:t>Ivatury S. Raju, NASA Langley Research Center (Ret.)</a:t>
            </a:r>
          </a:p>
        </p:txBody>
      </p:sp>
      <p:sp>
        <p:nvSpPr>
          <p:cNvPr id="24583" name="Text Box 7"/>
          <p:cNvSpPr txBox="1">
            <a:spLocks noChangeArrowheads="1"/>
          </p:cNvSpPr>
          <p:nvPr/>
        </p:nvSpPr>
        <p:spPr bwMode="auto">
          <a:xfrm>
            <a:off x="2102526" y="4724401"/>
            <a:ext cx="7986945" cy="143885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/>
          <a:p>
            <a:pPr algn="ctr">
              <a:spcBef>
                <a:spcPts val="0"/>
              </a:spcBef>
              <a:spcAft>
                <a:spcPts val="300"/>
              </a:spcAft>
            </a:pPr>
            <a:r>
              <a:rPr lang="en-US" sz="2000" b="1" dirty="0">
                <a:solidFill>
                  <a:srgbClr val="002060"/>
                </a:solidFill>
              </a:rPr>
              <a:t>2022 AIAA SciTech Conference</a:t>
            </a:r>
          </a:p>
          <a:p>
            <a:pPr algn="ctr">
              <a:spcBef>
                <a:spcPts val="0"/>
              </a:spcBef>
              <a:spcAft>
                <a:spcPts val="300"/>
              </a:spcAft>
            </a:pPr>
            <a:r>
              <a:rPr lang="en-US" sz="2000" b="1" dirty="0">
                <a:solidFill>
                  <a:srgbClr val="002060"/>
                </a:solidFill>
              </a:rPr>
              <a:t>San Diego, California</a:t>
            </a:r>
          </a:p>
          <a:p>
            <a:pPr algn="ctr">
              <a:spcBef>
                <a:spcPts val="0"/>
              </a:spcBef>
              <a:spcAft>
                <a:spcPts val="300"/>
              </a:spcAft>
            </a:pPr>
            <a:r>
              <a:rPr lang="en-US" sz="2000" b="1" dirty="0">
                <a:solidFill>
                  <a:srgbClr val="002060"/>
                </a:solidFill>
              </a:rPr>
              <a:t>January 6, 2022</a:t>
            </a:r>
          </a:p>
          <a:p>
            <a:pPr algn="ctr">
              <a:spcBef>
                <a:spcPts val="0"/>
              </a:spcBef>
              <a:spcAft>
                <a:spcPts val="300"/>
              </a:spcAft>
            </a:pPr>
            <a:r>
              <a:rPr lang="en-US" sz="2000" b="1" dirty="0">
                <a:solidFill>
                  <a:srgbClr val="002060"/>
                </a:solidFill>
              </a:rPr>
              <a:t>Special Session in Honor of Mr. H. Stanley Greenberg (STR - 24)</a:t>
            </a:r>
          </a:p>
        </p:txBody>
      </p:sp>
      <p:sp>
        <p:nvSpPr>
          <p:cNvPr id="5" name="Rectangle 4"/>
          <p:cNvSpPr/>
          <p:nvPr/>
        </p:nvSpPr>
        <p:spPr>
          <a:xfrm>
            <a:off x="1859594" y="1146604"/>
            <a:ext cx="8472811" cy="1249573"/>
          </a:xfrm>
          <a:prstGeom prst="rect">
            <a:avLst/>
          </a:prstGeom>
        </p:spPr>
        <p:txBody>
          <a:bodyPr wrap="square" tIns="9144" bIns="9144">
            <a:spAutoFit/>
          </a:bodyPr>
          <a:lstStyle/>
          <a:p>
            <a:pPr algn="ctr">
              <a:spcBef>
                <a:spcPts val="0"/>
              </a:spcBef>
              <a:spcAft>
                <a:spcPts val="0"/>
              </a:spcAft>
            </a:pPr>
            <a:r>
              <a:rPr lang="en-US" sz="4000" b="1" kern="1400" dirty="0">
                <a:solidFill>
                  <a:srgbClr val="2035F6"/>
                </a:solidFill>
                <a:latin typeface="Helvetica" panose="020B0604020202020204" pitchFamily="34" charset="0"/>
                <a:ea typeface="Times New Roman" panose="02020603050405020304" pitchFamily="18" charset="0"/>
                <a:cs typeface="Helvetica" panose="020B0604020202020204" pitchFamily="34" charset="0"/>
              </a:rPr>
              <a:t>Revisiting Building-Block Approaches for Structures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E77665B3-9CD3-41CD-A60C-83573DF2BAA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767861" y="6597503"/>
            <a:ext cx="2540000" cy="260497"/>
          </a:xfrm>
        </p:spPr>
        <p:txBody>
          <a:bodyPr/>
          <a:lstStyle/>
          <a:p>
            <a:fld id="{B6466AD0-DF8A-5345-B1AB-386D34856119}" type="slidenum">
              <a:rPr lang="en-US" sz="1200" smtClean="0">
                <a:latin typeface="Helvetica" panose="020B0604020202020204" pitchFamily="34" charset="0"/>
                <a:cs typeface="Helvetica" panose="020B0604020202020204" pitchFamily="34" charset="0"/>
              </a:rPr>
              <a:pPr/>
              <a:t>1</a:t>
            </a:fld>
            <a:endParaRPr lang="en-US" sz="1200" dirty="0">
              <a:latin typeface="Helvetica" panose="020B0604020202020204" pitchFamily="34" charset="0"/>
              <a:cs typeface="Helvetica" panose="020B0604020202020204" pitchFamily="34" charset="0"/>
            </a:endParaRPr>
          </a:p>
        </p:txBody>
      </p:sp>
      <p:sp>
        <p:nvSpPr>
          <p:cNvPr id="8" name="Rectangle 3">
            <a:extLst>
              <a:ext uri="{FF2B5EF4-FFF2-40B4-BE49-F238E27FC236}">
                <a16:creationId xmlns:a16="http://schemas.microsoft.com/office/drawing/2014/main" id="{516FA27A-CC87-4B89-A1B1-28A393747153}"/>
              </a:ext>
            </a:extLst>
          </p:cNvPr>
          <p:cNvSpPr>
            <a:spLocks noChangeArrowheads="1"/>
          </p:cNvSpPr>
          <p:nvPr/>
        </p:nvSpPr>
        <p:spPr bwMode="auto">
          <a:xfrm>
            <a:off x="1524000" y="801211"/>
            <a:ext cx="8953500" cy="74613"/>
          </a:xfrm>
          <a:prstGeom prst="rect">
            <a:avLst/>
          </a:prstGeom>
          <a:gradFill rotWithShape="0">
            <a:gsLst>
              <a:gs pos="0">
                <a:schemeClr val="tx1"/>
              </a:gs>
              <a:gs pos="100000">
                <a:srgbClr val="CC1616"/>
              </a:gs>
            </a:gsLst>
            <a:lin ang="0" scaled="1"/>
          </a:gradFill>
          <a:ln>
            <a:noFill/>
          </a:ln>
          <a:effectLst/>
          <a:extLs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 dirty="0"/>
          </a:p>
        </p:txBody>
      </p:sp>
      <p:pic>
        <p:nvPicPr>
          <p:cNvPr id="9" name="Picture 8" descr="&#10;NASA logo.gif                                                  000347C1Macintosh HD                   BC078778:">
            <a:extLst>
              <a:ext uri="{FF2B5EF4-FFF2-40B4-BE49-F238E27FC236}">
                <a16:creationId xmlns:a16="http://schemas.microsoft.com/office/drawing/2014/main" id="{ECE406AB-0481-4905-A997-42CF8E722BC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622061" y="236060"/>
            <a:ext cx="1371600" cy="1204913"/>
          </a:xfrm>
          <a:prstGeom prst="rect">
            <a:avLst/>
          </a:prstGeom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  <p:transition/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66" name="Rectangle 2"/>
          <p:cNvSpPr>
            <a:spLocks noGrp="1" noChangeArrowheads="1"/>
          </p:cNvSpPr>
          <p:nvPr>
            <p:ph type="title"/>
          </p:nvPr>
        </p:nvSpPr>
        <p:spPr>
          <a:xfrm>
            <a:off x="2133600" y="76200"/>
            <a:ext cx="7772400" cy="898240"/>
          </a:xfrm>
        </p:spPr>
        <p:txBody>
          <a:bodyPr/>
          <a:lstStyle/>
          <a:p>
            <a:r>
              <a:rPr lang="en-US" sz="4000" b="1" dirty="0">
                <a:solidFill>
                  <a:srgbClr val="2035F6"/>
                </a:solidFill>
                <a:latin typeface="Helvetica" panose="020B0604020202020204" pitchFamily="34" charset="0"/>
                <a:cs typeface="Helvetica" panose="020B0604020202020204" pitchFamily="34" charset="0"/>
              </a:rPr>
              <a:t>Introduction and Objectives</a:t>
            </a:r>
          </a:p>
        </p:txBody>
      </p:sp>
      <p:sp>
        <p:nvSpPr>
          <p:cNvPr id="11274" name="Text Box 10"/>
          <p:cNvSpPr txBox="1">
            <a:spLocks noChangeArrowheads="1"/>
          </p:cNvSpPr>
          <p:nvPr/>
        </p:nvSpPr>
        <p:spPr bwMode="auto">
          <a:xfrm>
            <a:off x="782204" y="1182334"/>
            <a:ext cx="10437091" cy="493211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/>
          <a:p>
            <a:pPr marL="342900" indent="-342900">
              <a:buClr>
                <a:srgbClr val="0000FF"/>
              </a:buClr>
              <a:buFont typeface="Arial" panose="020B0604020202020204" pitchFamily="34" charset="0"/>
              <a:buChar char="•"/>
            </a:pPr>
            <a:r>
              <a:rPr lang="en-US" b="1" dirty="0">
                <a:solidFill>
                  <a:srgbClr val="002060"/>
                </a:solidFill>
              </a:rPr>
              <a:t>Building-Block Approach: </a:t>
            </a:r>
          </a:p>
          <a:p>
            <a:pPr marL="800100" lvl="1" indent="-342900">
              <a:buClr>
                <a:srgbClr val="0000FF"/>
              </a:buClr>
              <a:buFont typeface="Arial" panose="020B0604020202020204" pitchFamily="34" charset="0"/>
              <a:buChar char="•"/>
            </a:pPr>
            <a:r>
              <a:rPr lang="en-US" sz="2000" dirty="0">
                <a:solidFill>
                  <a:srgbClr val="002060"/>
                </a:solidFill>
              </a:rPr>
              <a:t>Method for building confidence in designs and analyses</a:t>
            </a:r>
          </a:p>
          <a:p>
            <a:pPr marL="800100" lvl="1" indent="-342900">
              <a:buClr>
                <a:srgbClr val="0000FF"/>
              </a:buClr>
              <a:buFont typeface="Arial" panose="020B0604020202020204" pitchFamily="34" charset="0"/>
              <a:buChar char="•"/>
            </a:pPr>
            <a:r>
              <a:rPr lang="en-US" sz="2000" dirty="0">
                <a:solidFill>
                  <a:srgbClr val="002060"/>
                </a:solidFill>
              </a:rPr>
              <a:t>Evolves design from lower-level components to more complex assemblies</a:t>
            </a:r>
          </a:p>
          <a:p>
            <a:pPr marL="800100" lvl="1" indent="-342900">
              <a:buClr>
                <a:srgbClr val="0000FF"/>
              </a:buClr>
              <a:buFont typeface="Arial" panose="020B0604020202020204" pitchFamily="34" charset="0"/>
              <a:buChar char="•"/>
            </a:pPr>
            <a:r>
              <a:rPr lang="en-US" sz="2000" dirty="0">
                <a:solidFill>
                  <a:srgbClr val="002060"/>
                </a:solidFill>
              </a:rPr>
              <a:t>Knowledge gained at each step informs higher fidelity representations</a:t>
            </a:r>
          </a:p>
          <a:p>
            <a:pPr marL="800100" lvl="1" indent="-342900">
              <a:buClr>
                <a:srgbClr val="0000FF"/>
              </a:buClr>
              <a:buFont typeface="Arial" panose="020B0604020202020204" pitchFamily="34" charset="0"/>
              <a:buChar char="•"/>
            </a:pPr>
            <a:r>
              <a:rPr lang="en-US" sz="2000" dirty="0">
                <a:solidFill>
                  <a:srgbClr val="002060"/>
                </a:solidFill>
              </a:rPr>
              <a:t>Validates results to known solutions or test data</a:t>
            </a:r>
          </a:p>
          <a:p>
            <a:pPr lvl="1">
              <a:buClr>
                <a:srgbClr val="0000FF"/>
              </a:buClr>
            </a:pPr>
            <a:endParaRPr lang="en-US" sz="2000" dirty="0">
              <a:solidFill>
                <a:srgbClr val="002060"/>
              </a:solidFill>
            </a:endParaRPr>
          </a:p>
          <a:p>
            <a:pPr marL="342900" indent="-342900">
              <a:spcBef>
                <a:spcPts val="300"/>
              </a:spcBef>
              <a:buClr>
                <a:srgbClr val="0000FF"/>
              </a:buClr>
              <a:buFont typeface="Arial" panose="020B0604020202020204" pitchFamily="34" charset="0"/>
              <a:buChar char="•"/>
            </a:pPr>
            <a:r>
              <a:rPr lang="en-US" b="1" dirty="0">
                <a:solidFill>
                  <a:srgbClr val="002060"/>
                </a:solidFill>
              </a:rPr>
              <a:t>Revisit building-block approach applied to structural design and analysis</a:t>
            </a:r>
          </a:p>
          <a:p>
            <a:pPr marL="800100" lvl="1" indent="-342900">
              <a:buClr>
                <a:srgbClr val="0000FF"/>
              </a:buClr>
              <a:buFont typeface="Arial" panose="020B0604020202020204" pitchFamily="34" charset="0"/>
              <a:buChar char="•"/>
            </a:pPr>
            <a:r>
              <a:rPr lang="en-US" sz="2000" dirty="0">
                <a:solidFill>
                  <a:srgbClr val="002060"/>
                </a:solidFill>
              </a:rPr>
              <a:t>Demonstrate leveraging of existing information to build confidence in the design/development of analysis models </a:t>
            </a:r>
          </a:p>
          <a:p>
            <a:pPr marL="800100" lvl="1" indent="-342900">
              <a:buClr>
                <a:srgbClr val="0000FF"/>
              </a:buClr>
              <a:buFont typeface="Arial" panose="020B0604020202020204" pitchFamily="34" charset="0"/>
              <a:buChar char="•"/>
            </a:pPr>
            <a:r>
              <a:rPr lang="en-US" sz="2000" dirty="0">
                <a:solidFill>
                  <a:srgbClr val="002060"/>
                </a:solidFill>
              </a:rPr>
              <a:t>Provide examples of analysis building-block approaches used in NASA hardware and spacecraft development</a:t>
            </a:r>
          </a:p>
          <a:p>
            <a:pPr marL="800100" lvl="1" indent="-342900">
              <a:buClr>
                <a:srgbClr val="0000FF"/>
              </a:buClr>
              <a:buFont typeface="Arial" panose="020B0604020202020204" pitchFamily="34" charset="0"/>
              <a:buChar char="•"/>
            </a:pPr>
            <a:r>
              <a:rPr lang="en-US" sz="2000" dirty="0">
                <a:solidFill>
                  <a:srgbClr val="002060"/>
                </a:solidFill>
              </a:rPr>
              <a:t>Illustrate best practices that should be considered when developing structural analysis models </a:t>
            </a:r>
          </a:p>
          <a:p>
            <a:pPr marL="800100" lvl="1" indent="-342900">
              <a:buClr>
                <a:srgbClr val="0000FF"/>
              </a:buClr>
              <a:buFont typeface="Arial" panose="020B0604020202020204" pitchFamily="34" charset="0"/>
              <a:buChar char="•"/>
            </a:pPr>
            <a:r>
              <a:rPr lang="en-US" sz="2000" dirty="0">
                <a:solidFill>
                  <a:srgbClr val="002060"/>
                </a:solidFill>
              </a:rPr>
              <a:t>Discuss evolving virtual testing and hybrid simulation approaches</a:t>
            </a:r>
            <a:endParaRPr lang="en-US" sz="2000" dirty="0">
              <a:latin typeface="Helvetica" panose="020B0604020202020204" pitchFamily="34" charset="0"/>
              <a:cs typeface="Helvetica" panose="020B0604020202020204" pitchFamily="34" charset="0"/>
            </a:endParaRPr>
          </a:p>
        </p:txBody>
      </p:sp>
      <p:sp>
        <p:nvSpPr>
          <p:cNvPr id="3" name="Rectangle 2"/>
          <p:cNvSpPr/>
          <p:nvPr/>
        </p:nvSpPr>
        <p:spPr>
          <a:xfrm>
            <a:off x="3810000" y="2459505"/>
            <a:ext cx="4572000" cy="461665"/>
          </a:xfrm>
          <a:prstGeom prst="rect">
            <a:avLst/>
          </a:prstGeom>
        </p:spPr>
        <p:txBody>
          <a:bodyPr>
            <a:spAutoFit/>
          </a:bodyPr>
          <a:lstStyle/>
          <a:p>
            <a:r>
              <a:rPr lang="en-US" dirty="0">
                <a:latin typeface="Times New Roman" panose="02020603050405020304" pitchFamily="18" charset="0"/>
                <a:ea typeface="Times New Roman" panose="02020603050405020304" pitchFamily="18" charset="0"/>
              </a:rPr>
              <a:t>.</a:t>
            </a:r>
            <a:endParaRPr lang="en-US" dirty="0"/>
          </a:p>
        </p:txBody>
      </p:sp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>
          <a:xfrm>
            <a:off x="974628" y="6581830"/>
            <a:ext cx="2540000" cy="276170"/>
          </a:xfrm>
        </p:spPr>
        <p:txBody>
          <a:bodyPr/>
          <a:lstStyle/>
          <a:p>
            <a:r>
              <a:rPr lang="en-US" sz="1200" dirty="0">
                <a:latin typeface="Helvetica" panose="020B0604020202020204" pitchFamily="34" charset="0"/>
                <a:cs typeface="Helvetica" panose="020B0604020202020204" pitchFamily="34" charset="0"/>
              </a:rPr>
              <a:t>January 6, 2022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>
          <a:xfrm>
            <a:off x="8797828" y="6581830"/>
            <a:ext cx="2540000" cy="276170"/>
          </a:xfrm>
        </p:spPr>
        <p:txBody>
          <a:bodyPr/>
          <a:lstStyle/>
          <a:p>
            <a:fld id="{B6466AD0-DF8A-5345-B1AB-386D34856119}" type="slidenum">
              <a:rPr lang="en-US" sz="1200" smtClean="0">
                <a:latin typeface="Helvetica" panose="020B0604020202020204" pitchFamily="34" charset="0"/>
                <a:cs typeface="Helvetica" panose="020B0604020202020204" pitchFamily="34" charset="0"/>
              </a:rPr>
              <a:pPr/>
              <a:t>2</a:t>
            </a:fld>
            <a:endParaRPr lang="en-US" sz="1200" dirty="0">
              <a:latin typeface="Helvetica" panose="020B0604020202020204" pitchFamily="34" charset="0"/>
              <a:cs typeface="Helvetica" panose="020B0604020202020204" pitchFamily="34" charset="0"/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4225828" y="6581830"/>
            <a:ext cx="3860800" cy="276170"/>
          </a:xfrm>
        </p:spPr>
        <p:txBody>
          <a:bodyPr/>
          <a:lstStyle/>
          <a:p>
            <a:r>
              <a:rPr lang="en-US" sz="1200" dirty="0">
                <a:latin typeface="Helvetica" panose="020B0604020202020204" pitchFamily="34" charset="0"/>
                <a:cs typeface="Helvetica" panose="020B0604020202020204" pitchFamily="34" charset="0"/>
              </a:rPr>
              <a:t>AIAA SciTech 2022</a:t>
            </a:r>
          </a:p>
        </p:txBody>
      </p:sp>
      <p:sp>
        <p:nvSpPr>
          <p:cNvPr id="11" name="Rectangle 3">
            <a:extLst>
              <a:ext uri="{FF2B5EF4-FFF2-40B4-BE49-F238E27FC236}">
                <a16:creationId xmlns:a16="http://schemas.microsoft.com/office/drawing/2014/main" id="{4DF6C173-7113-4412-9ACC-27DCB5136AEE}"/>
              </a:ext>
            </a:extLst>
          </p:cNvPr>
          <p:cNvSpPr>
            <a:spLocks noChangeArrowheads="1"/>
          </p:cNvSpPr>
          <p:nvPr/>
        </p:nvSpPr>
        <p:spPr bwMode="auto">
          <a:xfrm>
            <a:off x="1524000" y="801211"/>
            <a:ext cx="8953500" cy="74613"/>
          </a:xfrm>
          <a:prstGeom prst="rect">
            <a:avLst/>
          </a:prstGeom>
          <a:gradFill rotWithShape="0">
            <a:gsLst>
              <a:gs pos="0">
                <a:schemeClr val="tx1"/>
              </a:gs>
              <a:gs pos="100000">
                <a:srgbClr val="CC1616"/>
              </a:gs>
            </a:gsLst>
            <a:lin ang="0" scaled="1"/>
          </a:gradFill>
          <a:ln>
            <a:noFill/>
          </a:ln>
          <a:effectLst/>
          <a:extLs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 dirty="0"/>
          </a:p>
        </p:txBody>
      </p:sp>
      <p:pic>
        <p:nvPicPr>
          <p:cNvPr id="12" name="Picture 11" descr="&#10;NASA logo.gif                                                  000347C1Macintosh HD                   BC078778:">
            <a:extLst>
              <a:ext uri="{FF2B5EF4-FFF2-40B4-BE49-F238E27FC236}">
                <a16:creationId xmlns:a16="http://schemas.microsoft.com/office/drawing/2014/main" id="{9B7F95F2-789F-4979-B957-6C582FAE11A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622061" y="236060"/>
            <a:ext cx="1371600" cy="1204913"/>
          </a:xfrm>
          <a:prstGeom prst="rect">
            <a:avLst/>
          </a:prstGeom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319295412"/>
      </p:ext>
    </p:extLst>
  </p:cSld>
  <p:clrMapOvr>
    <a:masterClrMapping/>
  </p:clrMapOvr>
  <p:transition>
    <p:zoom/>
  </p:transition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4E59C0FB-C55B-4327-8505-74242216E61B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962695" y="6586828"/>
            <a:ext cx="2540000" cy="227921"/>
          </a:xfrm>
        </p:spPr>
        <p:txBody>
          <a:bodyPr/>
          <a:lstStyle/>
          <a:p>
            <a:r>
              <a:rPr lang="en-US" sz="1200" dirty="0">
                <a:latin typeface="Helvetica" panose="020B0604020202020204" pitchFamily="34" charset="0"/>
                <a:cs typeface="Helvetica" panose="020B0604020202020204" pitchFamily="34" charset="0"/>
              </a:rPr>
              <a:t>January 6, 2022</a:t>
            </a:r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A6E2CA15-1F53-48A2-86DA-FACCF0EC54F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213895" y="6586828"/>
            <a:ext cx="3860800" cy="227921"/>
          </a:xfrm>
        </p:spPr>
        <p:txBody>
          <a:bodyPr/>
          <a:lstStyle/>
          <a:p>
            <a:r>
              <a:rPr lang="en-US" sz="1200" dirty="0">
                <a:latin typeface="Helvetica" panose="020B0604020202020204" pitchFamily="34" charset="0"/>
                <a:cs typeface="Helvetica" panose="020B0604020202020204" pitchFamily="34" charset="0"/>
              </a:rPr>
              <a:t>AIAA SciTech 2022</a:t>
            </a:r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B1E7110F-9008-4A39-B345-2EC27AAB0A6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785895" y="6586828"/>
            <a:ext cx="2540000" cy="227921"/>
          </a:xfrm>
        </p:spPr>
        <p:txBody>
          <a:bodyPr/>
          <a:lstStyle/>
          <a:p>
            <a:fld id="{B6466AD0-DF8A-5345-B1AB-386D34856119}" type="slidenum">
              <a:rPr lang="en-US" sz="1200" smtClean="0">
                <a:latin typeface="Helvetica" panose="020B0604020202020204" pitchFamily="34" charset="0"/>
                <a:cs typeface="Helvetica" panose="020B0604020202020204" pitchFamily="34" charset="0"/>
              </a:rPr>
              <a:pPr/>
              <a:t>3</a:t>
            </a:fld>
            <a:endParaRPr lang="en-US" sz="1200" dirty="0">
              <a:latin typeface="Helvetica" panose="020B0604020202020204" pitchFamily="34" charset="0"/>
              <a:cs typeface="Helvetica" panose="020B0604020202020204" pitchFamily="34" charset="0"/>
            </a:endParaRPr>
          </a:p>
        </p:txBody>
      </p:sp>
      <p:sp>
        <p:nvSpPr>
          <p:cNvPr id="6" name="Rectangle 2">
            <a:extLst>
              <a:ext uri="{FF2B5EF4-FFF2-40B4-BE49-F238E27FC236}">
                <a16:creationId xmlns:a16="http://schemas.microsoft.com/office/drawing/2014/main" id="{1E72B39B-58AC-4414-B808-5F7DDBEA9CA9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2133600" y="76200"/>
            <a:ext cx="7772400" cy="799624"/>
          </a:xfrm>
        </p:spPr>
        <p:txBody>
          <a:bodyPr/>
          <a:lstStyle/>
          <a:p>
            <a:r>
              <a:rPr lang="en-US" sz="4000" b="1" dirty="0">
                <a:solidFill>
                  <a:srgbClr val="2035F6"/>
                </a:solidFill>
                <a:latin typeface="Helvetica" panose="020B0604020202020204" pitchFamily="34" charset="0"/>
                <a:cs typeface="Helvetica" panose="020B0604020202020204" pitchFamily="34" charset="0"/>
              </a:rPr>
              <a:t>Historical Background</a:t>
            </a:r>
          </a:p>
        </p:txBody>
      </p:sp>
      <p:sp>
        <p:nvSpPr>
          <p:cNvPr id="10" name="Rectangle 3">
            <a:extLst>
              <a:ext uri="{FF2B5EF4-FFF2-40B4-BE49-F238E27FC236}">
                <a16:creationId xmlns:a16="http://schemas.microsoft.com/office/drawing/2014/main" id="{C7D6B6BF-7C2C-424C-9952-2FF84D5E2281}"/>
              </a:ext>
            </a:extLst>
          </p:cNvPr>
          <p:cNvSpPr>
            <a:spLocks noChangeArrowheads="1"/>
          </p:cNvSpPr>
          <p:nvPr/>
        </p:nvSpPr>
        <p:spPr bwMode="auto">
          <a:xfrm>
            <a:off x="1524000" y="801211"/>
            <a:ext cx="8953500" cy="74613"/>
          </a:xfrm>
          <a:prstGeom prst="rect">
            <a:avLst/>
          </a:prstGeom>
          <a:gradFill rotWithShape="0">
            <a:gsLst>
              <a:gs pos="0">
                <a:schemeClr val="tx1"/>
              </a:gs>
              <a:gs pos="100000">
                <a:srgbClr val="CC1616"/>
              </a:gs>
            </a:gsLst>
            <a:lin ang="0" scaled="1"/>
          </a:gradFill>
          <a:ln>
            <a:noFill/>
          </a:ln>
          <a:effectLst/>
          <a:extLs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 dirty="0"/>
          </a:p>
        </p:txBody>
      </p:sp>
      <p:pic>
        <p:nvPicPr>
          <p:cNvPr id="11" name="Picture 10" descr="&#10;NASA logo.gif                                                  000347C1Macintosh HD                   BC078778:">
            <a:extLst>
              <a:ext uri="{FF2B5EF4-FFF2-40B4-BE49-F238E27FC236}">
                <a16:creationId xmlns:a16="http://schemas.microsoft.com/office/drawing/2014/main" id="{EFBB9682-4ADF-4B16-8BF9-044730A5C17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622061" y="236060"/>
            <a:ext cx="1371600" cy="1204913"/>
          </a:xfrm>
          <a:prstGeom prst="rect">
            <a:avLst/>
          </a:prstGeom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2" name="TextBox 11">
            <a:extLst>
              <a:ext uri="{FF2B5EF4-FFF2-40B4-BE49-F238E27FC236}">
                <a16:creationId xmlns:a16="http://schemas.microsoft.com/office/drawing/2014/main" id="{5E7659CA-DC9C-4913-8847-BD2B18D650B4}"/>
              </a:ext>
            </a:extLst>
          </p:cNvPr>
          <p:cNvSpPr txBox="1"/>
          <p:nvPr/>
        </p:nvSpPr>
        <p:spPr>
          <a:xfrm>
            <a:off x="5016027" y="1355355"/>
            <a:ext cx="6309868" cy="455509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2000" b="1" dirty="0">
                <a:solidFill>
                  <a:srgbClr val="002060"/>
                </a:solidFill>
              </a:rPr>
              <a:t>Tendency to develop complex analytical models </a:t>
            </a:r>
            <a:r>
              <a:rPr lang="en-US" sz="2000" b="1" i="1" dirty="0">
                <a:solidFill>
                  <a:srgbClr val="002060"/>
                </a:solidFill>
              </a:rPr>
              <a:t>far too early</a:t>
            </a:r>
            <a:r>
              <a:rPr lang="en-US" sz="2000" b="1" dirty="0">
                <a:solidFill>
                  <a:srgbClr val="002060"/>
                </a:solidFill>
              </a:rPr>
              <a:t> in the design process</a:t>
            </a:r>
          </a:p>
          <a:p>
            <a:pPr>
              <a:spcBef>
                <a:spcPts val="300"/>
              </a:spcBef>
            </a:pPr>
            <a:endParaRPr lang="en-US" sz="2000" dirty="0">
              <a:solidFill>
                <a:srgbClr val="002060"/>
              </a:solidFill>
            </a:endParaRPr>
          </a:p>
          <a:p>
            <a:pPr marL="342900" indent="-342900">
              <a:spcBef>
                <a:spcPts val="300"/>
              </a:spcBef>
              <a:buFont typeface="Arial" panose="020B0604020202020204" pitchFamily="34" charset="0"/>
              <a:buChar char="•"/>
            </a:pPr>
            <a:r>
              <a:rPr lang="en-US" sz="2000" dirty="0">
                <a:solidFill>
                  <a:srgbClr val="002060"/>
                </a:solidFill>
              </a:rPr>
              <a:t>NASA Guidelines for Mission Development</a:t>
            </a:r>
          </a:p>
          <a:p>
            <a:pPr marL="800100" lvl="1" indent="-342900">
              <a:spcBef>
                <a:spcPts val="300"/>
              </a:spcBef>
              <a:buFont typeface="Arial" panose="020B0604020202020204" pitchFamily="34" charset="0"/>
              <a:buChar char="•"/>
            </a:pPr>
            <a:r>
              <a:rPr lang="en-US" sz="2000" dirty="0">
                <a:solidFill>
                  <a:srgbClr val="002060"/>
                </a:solidFill>
              </a:rPr>
              <a:t>Green highlighted boxes - areas where structural design/analysis is necessary</a:t>
            </a:r>
          </a:p>
          <a:p>
            <a:pPr marL="342900" indent="-342900">
              <a:spcBef>
                <a:spcPts val="300"/>
              </a:spcBef>
              <a:buFont typeface="Arial" panose="020B0604020202020204" pitchFamily="34" charset="0"/>
              <a:buChar char="•"/>
            </a:pPr>
            <a:r>
              <a:rPr lang="en-US" sz="2000" dirty="0">
                <a:solidFill>
                  <a:srgbClr val="002060"/>
                </a:solidFill>
              </a:rPr>
              <a:t>Illustrates need to build confidence and understanding of design requirements and their effects on overall structural behavior before launching into detailed design evaluations</a:t>
            </a:r>
          </a:p>
          <a:p>
            <a:endParaRPr lang="en-US" sz="2000" b="1" dirty="0">
              <a:solidFill>
                <a:srgbClr val="002060"/>
              </a:solidFill>
            </a:endParaRP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2000" b="1" i="1" dirty="0">
                <a:solidFill>
                  <a:srgbClr val="002060"/>
                </a:solidFill>
              </a:rPr>
              <a:t>Complex models at early stages are not necessarily high-fidelity and are certainly not always good or accurate models</a:t>
            </a:r>
            <a:endParaRPr lang="en-US" sz="2000" b="1" dirty="0">
              <a:solidFill>
                <a:srgbClr val="002060"/>
              </a:solidFill>
            </a:endParaRPr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1093C36D-53C0-414A-B187-43A2D09DAAFD}"/>
              </a:ext>
            </a:extLst>
          </p:cNvPr>
          <p:cNvSpPr/>
          <p:nvPr/>
        </p:nvSpPr>
        <p:spPr>
          <a:xfrm>
            <a:off x="980920" y="6088357"/>
            <a:ext cx="3860800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sz="1400" b="1" dirty="0"/>
              <a:t>Reproduced from NASA-SP-65 </a:t>
            </a:r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B0816C23-3F18-4A90-ADC1-BD9A507B5992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51174" y="988547"/>
            <a:ext cx="3920292" cy="505282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66417598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C5554D9-F617-48E7-A683-8A61731AA2A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089150" y="185928"/>
            <a:ext cx="7823200" cy="623777"/>
          </a:xfrm>
        </p:spPr>
        <p:txBody>
          <a:bodyPr/>
          <a:lstStyle/>
          <a:p>
            <a:r>
              <a:rPr lang="en-US" sz="4000" b="1" dirty="0">
                <a:solidFill>
                  <a:srgbClr val="2035F6"/>
                </a:solidFill>
                <a:latin typeface="Helvetica" panose="020B0604020202020204" pitchFamily="34" charset="0"/>
                <a:cs typeface="Helvetica" panose="020B0604020202020204" pitchFamily="34" charset="0"/>
              </a:rPr>
              <a:t>Building-Block Approaches</a:t>
            </a:r>
            <a:endParaRPr lang="en-US" sz="4000" dirty="0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88EF3EFD-FC0A-438D-8760-AE3CEFAE5D5E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944661" y="6605342"/>
            <a:ext cx="2540000" cy="211667"/>
          </a:xfrm>
        </p:spPr>
        <p:txBody>
          <a:bodyPr/>
          <a:lstStyle/>
          <a:p>
            <a:r>
              <a:rPr lang="en-US" sz="1200" dirty="0">
                <a:latin typeface="Helvetica" panose="020B0604020202020204" pitchFamily="34" charset="0"/>
                <a:cs typeface="Helvetica" panose="020B0604020202020204" pitchFamily="34" charset="0"/>
              </a:rPr>
              <a:t>January 6, 2022</a:t>
            </a:r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C58A10AB-68F0-45E6-A7D7-78FD50F0DF3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195861" y="6605342"/>
            <a:ext cx="3860800" cy="211667"/>
          </a:xfrm>
        </p:spPr>
        <p:txBody>
          <a:bodyPr/>
          <a:lstStyle/>
          <a:p>
            <a:r>
              <a:rPr lang="en-US" sz="1200" dirty="0">
                <a:latin typeface="Helvetica" panose="020B0604020202020204" pitchFamily="34" charset="0"/>
                <a:cs typeface="Helvetica" panose="020B0604020202020204" pitchFamily="34" charset="0"/>
              </a:rPr>
              <a:t>AIAA SciTech 2022</a:t>
            </a:r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860C6EB7-4761-4F41-A1EE-E778A4BEFE8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767861" y="6605342"/>
            <a:ext cx="2540000" cy="211667"/>
          </a:xfrm>
        </p:spPr>
        <p:txBody>
          <a:bodyPr/>
          <a:lstStyle/>
          <a:p>
            <a:fld id="{B6466AD0-DF8A-5345-B1AB-386D34856119}" type="slidenum">
              <a:rPr lang="en-US" sz="1200" smtClean="0">
                <a:latin typeface="Helvetica" panose="020B0604020202020204" pitchFamily="34" charset="0"/>
                <a:cs typeface="Helvetica" panose="020B0604020202020204" pitchFamily="34" charset="0"/>
              </a:rPr>
              <a:pPr/>
              <a:t>4</a:t>
            </a:fld>
            <a:endParaRPr lang="en-US" sz="1200" dirty="0">
              <a:latin typeface="Helvetica" panose="020B0604020202020204" pitchFamily="34" charset="0"/>
              <a:cs typeface="Helvetica" panose="020B0604020202020204" pitchFamily="34" charset="0"/>
            </a:endParaRPr>
          </a:p>
        </p:txBody>
      </p:sp>
      <p:sp>
        <p:nvSpPr>
          <p:cNvPr id="6" name="Rectangle 3">
            <a:extLst>
              <a:ext uri="{FF2B5EF4-FFF2-40B4-BE49-F238E27FC236}">
                <a16:creationId xmlns:a16="http://schemas.microsoft.com/office/drawing/2014/main" id="{474D6999-CBF8-416D-8FBC-CCC11C1CB03A}"/>
              </a:ext>
            </a:extLst>
          </p:cNvPr>
          <p:cNvSpPr>
            <a:spLocks noChangeArrowheads="1"/>
          </p:cNvSpPr>
          <p:nvPr/>
        </p:nvSpPr>
        <p:spPr bwMode="auto">
          <a:xfrm>
            <a:off x="1524000" y="801211"/>
            <a:ext cx="8953500" cy="74613"/>
          </a:xfrm>
          <a:prstGeom prst="rect">
            <a:avLst/>
          </a:prstGeom>
          <a:gradFill rotWithShape="0">
            <a:gsLst>
              <a:gs pos="0">
                <a:schemeClr val="tx1"/>
              </a:gs>
              <a:gs pos="100000">
                <a:srgbClr val="CC1616"/>
              </a:gs>
            </a:gsLst>
            <a:lin ang="0" scaled="1"/>
          </a:gradFill>
          <a:ln>
            <a:noFill/>
          </a:ln>
          <a:effectLst/>
          <a:extLs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 dirty="0"/>
          </a:p>
        </p:txBody>
      </p:sp>
      <p:pic>
        <p:nvPicPr>
          <p:cNvPr id="7" name="Picture 6" descr="&#10;NASA logo.gif                                                  000347C1Macintosh HD                   BC078778:">
            <a:extLst>
              <a:ext uri="{FF2B5EF4-FFF2-40B4-BE49-F238E27FC236}">
                <a16:creationId xmlns:a16="http://schemas.microsoft.com/office/drawing/2014/main" id="{CDA2408F-AF0A-4539-9566-17227707EA4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622061" y="236060"/>
            <a:ext cx="1371600" cy="1204913"/>
          </a:xfrm>
          <a:prstGeom prst="rect">
            <a:avLst/>
          </a:prstGeom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8" name="Picture 7">
            <a:extLst>
              <a:ext uri="{FF2B5EF4-FFF2-40B4-BE49-F238E27FC236}">
                <a16:creationId xmlns:a16="http://schemas.microsoft.com/office/drawing/2014/main" id="{E5847EF9-2DF6-43EE-A7D0-5FED6444EA2C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168400" y="991175"/>
            <a:ext cx="4572000" cy="2603133"/>
          </a:xfrm>
          <a:prstGeom prst="rect">
            <a:avLst/>
          </a:prstGeom>
        </p:spPr>
      </p:pic>
      <p:sp>
        <p:nvSpPr>
          <p:cNvPr id="10" name="TextBox 9">
            <a:extLst>
              <a:ext uri="{FF2B5EF4-FFF2-40B4-BE49-F238E27FC236}">
                <a16:creationId xmlns:a16="http://schemas.microsoft.com/office/drawing/2014/main" id="{4A159340-CA00-4D55-9270-36AA5E79C0C8}"/>
              </a:ext>
            </a:extLst>
          </p:cNvPr>
          <p:cNvSpPr txBox="1"/>
          <p:nvPr/>
        </p:nvSpPr>
        <p:spPr>
          <a:xfrm>
            <a:off x="6186628" y="1280558"/>
            <a:ext cx="5121233" cy="455509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2000" b="1" dirty="0">
                <a:solidFill>
                  <a:srgbClr val="002060"/>
                </a:solidFill>
              </a:rPr>
              <a:t>Ensures quality structures developed</a:t>
            </a:r>
          </a:p>
          <a:p>
            <a:pPr marL="800100" lvl="1" indent="-342900">
              <a:buFont typeface="Arial" panose="020B0604020202020204" pitchFamily="34" charset="0"/>
              <a:buChar char="•"/>
            </a:pPr>
            <a:r>
              <a:rPr lang="en-US" sz="2000" dirty="0">
                <a:solidFill>
                  <a:srgbClr val="002060"/>
                </a:solidFill>
              </a:rPr>
              <a:t>Requirements are met</a:t>
            </a:r>
          </a:p>
          <a:p>
            <a:pPr marL="800100" lvl="1" indent="-342900">
              <a:buFont typeface="Arial" panose="020B0604020202020204" pitchFamily="34" charset="0"/>
              <a:buChar char="•"/>
            </a:pPr>
            <a:r>
              <a:rPr lang="en-US" sz="2000" dirty="0">
                <a:solidFill>
                  <a:srgbClr val="002060"/>
                </a:solidFill>
              </a:rPr>
              <a:t>Hardware is validated</a:t>
            </a:r>
          </a:p>
          <a:p>
            <a:pPr marL="800100" lvl="1" indent="-342900">
              <a:buFont typeface="Arial" panose="020B0604020202020204" pitchFamily="34" charset="0"/>
              <a:buChar char="•"/>
            </a:pPr>
            <a:r>
              <a:rPr lang="en-US" sz="2000" dirty="0">
                <a:solidFill>
                  <a:srgbClr val="002060"/>
                </a:solidFill>
              </a:rPr>
              <a:t>Links to physical testing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2000" dirty="0">
                <a:solidFill>
                  <a:srgbClr val="002060"/>
                </a:solidFill>
              </a:rPr>
              <a:t>Essential process for complex, lightweight built-up structures common in aerospace</a:t>
            </a:r>
          </a:p>
          <a:p>
            <a:pPr lvl="1"/>
            <a:endParaRPr lang="en-US" sz="2000" dirty="0">
              <a:solidFill>
                <a:srgbClr val="002060"/>
              </a:solidFill>
            </a:endParaRPr>
          </a:p>
          <a:p>
            <a:pPr marL="342900" indent="-342900">
              <a:spcBef>
                <a:spcPts val="300"/>
              </a:spcBef>
              <a:buFont typeface="Arial" panose="020B0604020202020204" pitchFamily="34" charset="0"/>
              <a:buChar char="•"/>
            </a:pPr>
            <a:r>
              <a:rPr lang="en-US" sz="2000" b="1" dirty="0">
                <a:solidFill>
                  <a:srgbClr val="002060"/>
                </a:solidFill>
              </a:rPr>
              <a:t>Extends to development of analysis models</a:t>
            </a:r>
          </a:p>
          <a:p>
            <a:pPr marL="800100" lvl="1" indent="-342900">
              <a:spcBef>
                <a:spcPts val="300"/>
              </a:spcBef>
              <a:buFont typeface="Arial" panose="020B0604020202020204" pitchFamily="34" charset="0"/>
              <a:buChar char="•"/>
            </a:pPr>
            <a:r>
              <a:rPr lang="en-US" sz="2000" dirty="0">
                <a:solidFill>
                  <a:srgbClr val="002060"/>
                </a:solidFill>
              </a:rPr>
              <a:t>Build confidence in analysis</a:t>
            </a:r>
          </a:p>
          <a:p>
            <a:pPr marL="800100" lvl="1" indent="-342900">
              <a:spcBef>
                <a:spcPts val="300"/>
              </a:spcBef>
              <a:buFont typeface="Arial" panose="020B0604020202020204" pitchFamily="34" charset="0"/>
              <a:buChar char="•"/>
            </a:pPr>
            <a:r>
              <a:rPr lang="en-US" sz="2000" dirty="0">
                <a:solidFill>
                  <a:srgbClr val="002060"/>
                </a:solidFill>
              </a:rPr>
              <a:t>Use simple models early on</a:t>
            </a:r>
          </a:p>
          <a:p>
            <a:pPr marL="800100" lvl="1" indent="-342900">
              <a:spcBef>
                <a:spcPts val="300"/>
              </a:spcBef>
              <a:buFont typeface="Arial" panose="020B0604020202020204" pitchFamily="34" charset="0"/>
              <a:buChar char="•"/>
            </a:pPr>
            <a:r>
              <a:rPr lang="en-US" sz="2000" dirty="0">
                <a:solidFill>
                  <a:srgbClr val="002060"/>
                </a:solidFill>
              </a:rPr>
              <a:t>Use as basis for more complex models as designs evolve</a:t>
            </a:r>
          </a:p>
        </p:txBody>
      </p:sp>
      <p:pic>
        <p:nvPicPr>
          <p:cNvPr id="11" name="Picture 10">
            <a:extLst>
              <a:ext uri="{FF2B5EF4-FFF2-40B4-BE49-F238E27FC236}">
                <a16:creationId xmlns:a16="http://schemas.microsoft.com/office/drawing/2014/main" id="{3F52EE32-CBBE-46BB-AD4C-4DA0B3706E77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90405" y="3594308"/>
            <a:ext cx="5210345" cy="2758942"/>
          </a:xfrm>
          <a:prstGeom prst="rect">
            <a:avLst/>
          </a:prstGeom>
        </p:spPr>
      </p:pic>
      <p:sp>
        <p:nvSpPr>
          <p:cNvPr id="12" name="Arrow: Right 11">
            <a:extLst>
              <a:ext uri="{FF2B5EF4-FFF2-40B4-BE49-F238E27FC236}">
                <a16:creationId xmlns:a16="http://schemas.microsoft.com/office/drawing/2014/main" id="{EAEA7805-37A4-4A10-BDC4-611272DFF816}"/>
              </a:ext>
            </a:extLst>
          </p:cNvPr>
          <p:cNvSpPr/>
          <p:nvPr/>
        </p:nvSpPr>
        <p:spPr bwMode="auto">
          <a:xfrm rot="10800000">
            <a:off x="5740400" y="2292741"/>
            <a:ext cx="450852" cy="272659"/>
          </a:xfrm>
          <a:prstGeom prst="rightArrow">
            <a:avLst/>
          </a:prstGeom>
          <a:solidFill>
            <a:srgbClr val="0070C0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4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Helvetica" charset="0"/>
              <a:ea typeface="ＭＳ Ｐゴシック" charset="0"/>
            </a:endParaRPr>
          </a:p>
        </p:txBody>
      </p:sp>
      <p:sp>
        <p:nvSpPr>
          <p:cNvPr id="13" name="Arrow: Right 12">
            <a:extLst>
              <a:ext uri="{FF2B5EF4-FFF2-40B4-BE49-F238E27FC236}">
                <a16:creationId xmlns:a16="http://schemas.microsoft.com/office/drawing/2014/main" id="{3AC27090-24C9-4D19-A1C6-F4B4D474494D}"/>
              </a:ext>
            </a:extLst>
          </p:cNvPr>
          <p:cNvSpPr/>
          <p:nvPr/>
        </p:nvSpPr>
        <p:spPr bwMode="auto">
          <a:xfrm rot="10800000">
            <a:off x="5740400" y="4554598"/>
            <a:ext cx="450852" cy="272659"/>
          </a:xfrm>
          <a:prstGeom prst="rightArrow">
            <a:avLst/>
          </a:prstGeom>
          <a:solidFill>
            <a:srgbClr val="0070C0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4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Helvetica" charset="0"/>
              <a:ea typeface="ＭＳ Ｐゴシック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917894801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angle 2">
            <a:extLst>
              <a:ext uri="{FF2B5EF4-FFF2-40B4-BE49-F238E27FC236}">
                <a16:creationId xmlns:a16="http://schemas.microsoft.com/office/drawing/2014/main" id="{648E6055-C15D-4A31-AF7D-6B3BF3D531AE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819150" y="123549"/>
            <a:ext cx="10363200" cy="677662"/>
          </a:xfrm>
        </p:spPr>
        <p:txBody>
          <a:bodyPr/>
          <a:lstStyle/>
          <a:p>
            <a:r>
              <a:rPr lang="en-US" sz="4000" b="1" dirty="0">
                <a:solidFill>
                  <a:srgbClr val="2035F6"/>
                </a:solidFill>
                <a:latin typeface="Helvetica" panose="020B0604020202020204" pitchFamily="34" charset="0"/>
                <a:cs typeface="Helvetica" panose="020B0604020202020204" pitchFamily="34" charset="0"/>
              </a:rPr>
              <a:t>Building-Block Approach in Modeling</a:t>
            </a:r>
          </a:p>
        </p:txBody>
      </p:sp>
      <p:sp>
        <p:nvSpPr>
          <p:cNvPr id="2" name="Content Placeholder 1">
            <a:extLst>
              <a:ext uri="{FF2B5EF4-FFF2-40B4-BE49-F238E27FC236}">
                <a16:creationId xmlns:a16="http://schemas.microsoft.com/office/drawing/2014/main" id="{849A8D13-2627-48E5-9412-13AD88E9D3C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944661" y="1158544"/>
            <a:ext cx="10363200" cy="4898245"/>
          </a:xfrm>
        </p:spPr>
        <p:txBody>
          <a:bodyPr/>
          <a:lstStyle/>
          <a:p>
            <a:r>
              <a:rPr lang="en-US" sz="2000" dirty="0">
                <a:solidFill>
                  <a:srgbClr val="002060"/>
                </a:solidFill>
                <a:latin typeface="Helvetica" panose="020B0604020202020204" pitchFamily="34" charset="0"/>
                <a:cs typeface="Helvetica" panose="020B0604020202020204" pitchFamily="34" charset="0"/>
              </a:rPr>
              <a:t>Develop </a:t>
            </a:r>
            <a:r>
              <a:rPr lang="en-US" sz="2000" b="1" u="sng" dirty="0">
                <a:solidFill>
                  <a:srgbClr val="002060"/>
                </a:solidFill>
                <a:latin typeface="Helvetica" panose="020B0604020202020204" pitchFamily="34" charset="0"/>
                <a:cs typeface="Helvetica" panose="020B0604020202020204" pitchFamily="34" charset="0"/>
              </a:rPr>
              <a:t>understanding of key aspects </a:t>
            </a:r>
            <a:r>
              <a:rPr lang="en-US" sz="2000" dirty="0">
                <a:solidFill>
                  <a:srgbClr val="002060"/>
                </a:solidFill>
                <a:latin typeface="Helvetica" panose="020B0604020202020204" pitchFamily="34" charset="0"/>
                <a:cs typeface="Helvetica" panose="020B0604020202020204" pitchFamily="34" charset="0"/>
              </a:rPr>
              <a:t>to be captured in analysis </a:t>
            </a:r>
          </a:p>
          <a:p>
            <a:pPr lvl="1"/>
            <a:r>
              <a:rPr lang="en-US" sz="1800" dirty="0">
                <a:solidFill>
                  <a:srgbClr val="002060"/>
                </a:solidFill>
                <a:latin typeface="Helvetica" panose="020B0604020202020204" pitchFamily="34" charset="0"/>
                <a:cs typeface="Helvetica" panose="020B0604020202020204" pitchFamily="34" charset="0"/>
              </a:rPr>
              <a:t>Investigate classical/empirical solutions to gage expected ranges and magnitudes</a:t>
            </a:r>
          </a:p>
          <a:p>
            <a:pPr lvl="0"/>
            <a:r>
              <a:rPr lang="en-US" sz="2000" dirty="0">
                <a:solidFill>
                  <a:srgbClr val="002060"/>
                </a:solidFill>
                <a:latin typeface="Helvetica" panose="020B0604020202020204" pitchFamily="34" charset="0"/>
                <a:cs typeface="Helvetica" panose="020B0604020202020204" pitchFamily="34" charset="0"/>
              </a:rPr>
              <a:t>Use </a:t>
            </a:r>
            <a:r>
              <a:rPr lang="en-US" sz="2000" b="1" u="sng" dirty="0">
                <a:solidFill>
                  <a:srgbClr val="002060"/>
                </a:solidFill>
                <a:latin typeface="Helvetica" panose="020B0604020202020204" pitchFamily="34" charset="0"/>
                <a:cs typeface="Helvetica" panose="020B0604020202020204" pitchFamily="34" charset="0"/>
              </a:rPr>
              <a:t>appropriate model fidelity</a:t>
            </a:r>
            <a:r>
              <a:rPr lang="en-US" sz="2000" b="1" dirty="0">
                <a:solidFill>
                  <a:srgbClr val="002060"/>
                </a:solidFill>
                <a:latin typeface="Helvetica" panose="020B0604020202020204" pitchFamily="34" charset="0"/>
                <a:cs typeface="Helvetica" panose="020B0604020202020204" pitchFamily="34" charset="0"/>
              </a:rPr>
              <a:t> </a:t>
            </a:r>
            <a:r>
              <a:rPr lang="en-US" sz="2000" dirty="0">
                <a:solidFill>
                  <a:srgbClr val="002060"/>
                </a:solidFill>
                <a:latin typeface="Helvetica" panose="020B0604020202020204" pitchFamily="34" charset="0"/>
                <a:cs typeface="Helvetica" panose="020B0604020202020204" pitchFamily="34" charset="0"/>
              </a:rPr>
              <a:t>for the level of analysis needed</a:t>
            </a:r>
          </a:p>
          <a:p>
            <a:pPr lvl="1"/>
            <a:r>
              <a:rPr lang="en-US" sz="1800" dirty="0">
                <a:solidFill>
                  <a:srgbClr val="002060"/>
                </a:solidFill>
                <a:latin typeface="Helvetica" panose="020B0604020202020204" pitchFamily="34" charset="0"/>
                <a:cs typeface="Helvetica" panose="020B0604020202020204" pitchFamily="34" charset="0"/>
              </a:rPr>
              <a:t>Beam or Shell models may be appropriate to assess early conceptual development</a:t>
            </a:r>
          </a:p>
          <a:p>
            <a:pPr lvl="1"/>
            <a:r>
              <a:rPr lang="en-US" sz="1800" dirty="0">
                <a:solidFill>
                  <a:srgbClr val="002060"/>
                </a:solidFill>
                <a:latin typeface="Helvetica" panose="020B0604020202020204" pitchFamily="34" charset="0"/>
                <a:cs typeface="Helvetica" panose="020B0604020202020204" pitchFamily="34" charset="0"/>
              </a:rPr>
              <a:t>Evolve to more complex models (if appropriate) to capture more detailed behavior</a:t>
            </a:r>
          </a:p>
          <a:p>
            <a:pPr lvl="0"/>
            <a:r>
              <a:rPr lang="en-US" sz="2000" dirty="0">
                <a:solidFill>
                  <a:srgbClr val="002060"/>
                </a:solidFill>
                <a:latin typeface="Helvetica" panose="020B0604020202020204" pitchFamily="34" charset="0"/>
                <a:cs typeface="Helvetica" panose="020B0604020202020204" pitchFamily="34" charset="0"/>
              </a:rPr>
              <a:t>Complex meshes lead to large, sometimes unwieldy models </a:t>
            </a:r>
          </a:p>
          <a:p>
            <a:pPr lvl="1"/>
            <a:r>
              <a:rPr lang="en-US" sz="1800" dirty="0">
                <a:solidFill>
                  <a:srgbClr val="002060"/>
                </a:solidFill>
                <a:latin typeface="Helvetica" panose="020B0604020202020204" pitchFamily="34" charset="0"/>
                <a:cs typeface="Helvetica" panose="020B0604020202020204" pitchFamily="34" charset="0"/>
              </a:rPr>
              <a:t>May give misleading answers</a:t>
            </a:r>
          </a:p>
          <a:p>
            <a:pPr lvl="2"/>
            <a:r>
              <a:rPr lang="en-US" sz="1800" dirty="0">
                <a:solidFill>
                  <a:srgbClr val="002060"/>
                </a:solidFill>
                <a:latin typeface="Helvetica" panose="020B0604020202020204" pitchFamily="34" charset="0"/>
                <a:cs typeface="Helvetica" panose="020B0604020202020204" pitchFamily="34" charset="0"/>
              </a:rPr>
              <a:t>(e.g., 2D/3D elements to model beam behavior)</a:t>
            </a:r>
          </a:p>
          <a:p>
            <a:pPr lvl="1"/>
            <a:r>
              <a:rPr lang="en-US" sz="1800" dirty="0">
                <a:solidFill>
                  <a:srgbClr val="002060"/>
                </a:solidFill>
                <a:latin typeface="Helvetica" panose="020B0604020202020204" pitchFamily="34" charset="0"/>
                <a:cs typeface="Helvetica" panose="020B0604020202020204" pitchFamily="34" charset="0"/>
              </a:rPr>
              <a:t>Sometimes difficult to validate</a:t>
            </a:r>
          </a:p>
          <a:p>
            <a:pPr lvl="1"/>
            <a:r>
              <a:rPr lang="en-US" sz="1800" dirty="0">
                <a:solidFill>
                  <a:srgbClr val="002060"/>
                </a:solidFill>
                <a:latin typeface="Helvetica" panose="020B0604020202020204" pitchFamily="34" charset="0"/>
                <a:cs typeface="Helvetica" panose="020B0604020202020204" pitchFamily="34" charset="0"/>
              </a:rPr>
              <a:t>Sometimes hard to interrogate </a:t>
            </a:r>
          </a:p>
          <a:p>
            <a:r>
              <a:rPr lang="en-US" sz="2000" dirty="0">
                <a:solidFill>
                  <a:srgbClr val="002060"/>
                </a:solidFill>
                <a:latin typeface="Helvetica" panose="020B0604020202020204" pitchFamily="34" charset="0"/>
                <a:cs typeface="Helvetica" panose="020B0604020202020204" pitchFamily="34" charset="0"/>
              </a:rPr>
              <a:t>Simpler representations lead to easier understanding and visualization of behavior</a:t>
            </a:r>
          </a:p>
          <a:p>
            <a:pPr lvl="1"/>
            <a:r>
              <a:rPr lang="en-US" sz="1800" dirty="0">
                <a:solidFill>
                  <a:srgbClr val="002060"/>
                </a:solidFill>
                <a:latin typeface="Helvetica" panose="020B0604020202020204" pitchFamily="34" charset="0"/>
                <a:cs typeface="Helvetica" panose="020B0604020202020204" pitchFamily="34" charset="0"/>
              </a:rPr>
              <a:t>Plate/Shell element meshes may be appropriate</a:t>
            </a:r>
          </a:p>
          <a:p>
            <a:pPr lvl="2"/>
            <a:r>
              <a:rPr lang="en-US" sz="1800" dirty="0">
                <a:solidFill>
                  <a:srgbClr val="002060"/>
                </a:solidFill>
                <a:latin typeface="Helvetica" panose="020B0604020202020204" pitchFamily="34" charset="0"/>
                <a:cs typeface="Helvetica" panose="020B0604020202020204" pitchFamily="34" charset="0"/>
              </a:rPr>
              <a:t>Assuming simplified thru-thickness behavior</a:t>
            </a:r>
          </a:p>
          <a:p>
            <a:pPr lvl="2"/>
            <a:r>
              <a:rPr lang="en-US" sz="1800" dirty="0">
                <a:solidFill>
                  <a:srgbClr val="002060"/>
                </a:solidFill>
                <a:latin typeface="Helvetica" panose="020B0604020202020204" pitchFamily="34" charset="0"/>
                <a:cs typeface="Helvetica" panose="020B0604020202020204" pitchFamily="34" charset="0"/>
              </a:rPr>
              <a:t>Plane stress/plane strain assumptions hold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F6ABDEF7-1E13-445B-8420-E75E410AA80C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944661" y="6602982"/>
            <a:ext cx="2540000" cy="236060"/>
          </a:xfrm>
        </p:spPr>
        <p:txBody>
          <a:bodyPr/>
          <a:lstStyle/>
          <a:p>
            <a:r>
              <a:rPr lang="en-US" sz="1200" dirty="0">
                <a:latin typeface="Helvetica" panose="020B0604020202020204" pitchFamily="34" charset="0"/>
                <a:cs typeface="Helvetica" panose="020B0604020202020204" pitchFamily="34" charset="0"/>
              </a:rPr>
              <a:t>January 6, 2022</a:t>
            </a:r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F8C523D7-FB1F-4B54-856C-086921FBFBA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195861" y="6602982"/>
            <a:ext cx="3860800" cy="236060"/>
          </a:xfrm>
        </p:spPr>
        <p:txBody>
          <a:bodyPr/>
          <a:lstStyle/>
          <a:p>
            <a:r>
              <a:rPr lang="en-US" sz="1200" dirty="0">
                <a:latin typeface="Helvetica" panose="020B0604020202020204" pitchFamily="34" charset="0"/>
                <a:cs typeface="Helvetica" panose="020B0604020202020204" pitchFamily="34" charset="0"/>
              </a:rPr>
              <a:t>AIAA SciTech 2022</a:t>
            </a:r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7143CEA3-3BDA-4BF2-8694-DCF2BAC8084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767861" y="6602982"/>
            <a:ext cx="2540000" cy="236060"/>
          </a:xfrm>
        </p:spPr>
        <p:txBody>
          <a:bodyPr/>
          <a:lstStyle/>
          <a:p>
            <a:fld id="{B6466AD0-DF8A-5345-B1AB-386D34856119}" type="slidenum">
              <a:rPr lang="en-US" sz="1200" smtClean="0">
                <a:latin typeface="Helvetica" panose="020B0604020202020204" pitchFamily="34" charset="0"/>
                <a:cs typeface="Helvetica" panose="020B0604020202020204" pitchFamily="34" charset="0"/>
              </a:rPr>
              <a:pPr/>
              <a:t>5</a:t>
            </a:fld>
            <a:endParaRPr lang="en-US" sz="1200" dirty="0">
              <a:latin typeface="Helvetica" panose="020B0604020202020204" pitchFamily="34" charset="0"/>
              <a:cs typeface="Helvetica" panose="020B0604020202020204" pitchFamily="34" charset="0"/>
            </a:endParaRPr>
          </a:p>
        </p:txBody>
      </p:sp>
      <p:sp>
        <p:nvSpPr>
          <p:cNvPr id="8" name="Rectangle 3">
            <a:extLst>
              <a:ext uri="{FF2B5EF4-FFF2-40B4-BE49-F238E27FC236}">
                <a16:creationId xmlns:a16="http://schemas.microsoft.com/office/drawing/2014/main" id="{89EDCFBF-01F6-4A50-A895-AEF47E4BC6D5}"/>
              </a:ext>
            </a:extLst>
          </p:cNvPr>
          <p:cNvSpPr>
            <a:spLocks noChangeArrowheads="1"/>
          </p:cNvSpPr>
          <p:nvPr/>
        </p:nvSpPr>
        <p:spPr bwMode="auto">
          <a:xfrm>
            <a:off x="1524000" y="801211"/>
            <a:ext cx="8953500" cy="74613"/>
          </a:xfrm>
          <a:prstGeom prst="rect">
            <a:avLst/>
          </a:prstGeom>
          <a:gradFill rotWithShape="0">
            <a:gsLst>
              <a:gs pos="0">
                <a:schemeClr val="tx1"/>
              </a:gs>
              <a:gs pos="100000">
                <a:srgbClr val="CC1616"/>
              </a:gs>
            </a:gsLst>
            <a:lin ang="0" scaled="1"/>
          </a:gradFill>
          <a:ln>
            <a:noFill/>
          </a:ln>
          <a:effectLst/>
          <a:extLs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 dirty="0"/>
          </a:p>
        </p:txBody>
      </p:sp>
      <p:pic>
        <p:nvPicPr>
          <p:cNvPr id="9" name="Picture 8" descr="&#10;NASA logo.gif                                                  000347C1Macintosh HD                   BC078778:">
            <a:extLst>
              <a:ext uri="{FF2B5EF4-FFF2-40B4-BE49-F238E27FC236}">
                <a16:creationId xmlns:a16="http://schemas.microsoft.com/office/drawing/2014/main" id="{4805A3CD-03C8-4FF3-8B0B-CD894994133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622061" y="236060"/>
            <a:ext cx="1371600" cy="1204913"/>
          </a:xfrm>
          <a:prstGeom prst="rect">
            <a:avLst/>
          </a:prstGeom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411087448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FA348E9-7EE2-4797-885F-66A7D2FA867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022771" y="133360"/>
            <a:ext cx="7955957" cy="633984"/>
          </a:xfrm>
        </p:spPr>
        <p:txBody>
          <a:bodyPr/>
          <a:lstStyle/>
          <a:p>
            <a:r>
              <a:rPr lang="en-US" sz="4000" b="1" dirty="0">
                <a:solidFill>
                  <a:srgbClr val="2035F6"/>
                </a:solidFill>
                <a:latin typeface="Helvetica" panose="020B0604020202020204" pitchFamily="34" charset="0"/>
                <a:cs typeface="Helvetica" panose="020B0604020202020204" pitchFamily="34" charset="0"/>
              </a:rPr>
              <a:t>Other Modeling Strategies</a:t>
            </a:r>
            <a:endParaRPr lang="en-US" sz="4000" dirty="0">
              <a:solidFill>
                <a:srgbClr val="2035F6"/>
              </a:solidFill>
            </a:endParaRP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6453302-11EE-4A62-B1A9-D24AE170894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19149" y="875824"/>
            <a:ext cx="10363200" cy="5285771"/>
          </a:xfrm>
        </p:spPr>
        <p:txBody>
          <a:bodyPr/>
          <a:lstStyle/>
          <a:p>
            <a:r>
              <a:rPr lang="en-US" sz="2000" b="1" dirty="0">
                <a:solidFill>
                  <a:srgbClr val="002060"/>
                </a:solidFill>
                <a:latin typeface="Helvetica" panose="020B0604020202020204" pitchFamily="34" charset="0"/>
                <a:cs typeface="Helvetica" panose="020B0604020202020204" pitchFamily="34" charset="0"/>
              </a:rPr>
              <a:t>Axisymmetric modeling </a:t>
            </a:r>
          </a:p>
          <a:p>
            <a:pPr lvl="1"/>
            <a:r>
              <a:rPr lang="en-US" sz="2000" dirty="0">
                <a:solidFill>
                  <a:srgbClr val="002060"/>
                </a:solidFill>
                <a:latin typeface="Helvetica" panose="020B0604020202020204" pitchFamily="34" charset="0"/>
                <a:cs typeface="Helvetica" panose="020B0604020202020204" pitchFamily="34" charset="0"/>
              </a:rPr>
              <a:t>Assumes structure is symmetric about central axis</a:t>
            </a:r>
          </a:p>
          <a:p>
            <a:pPr lvl="1"/>
            <a:r>
              <a:rPr lang="en-US" sz="2000" dirty="0">
                <a:solidFill>
                  <a:srgbClr val="002060"/>
                </a:solidFill>
                <a:latin typeface="Helvetica" panose="020B0604020202020204" pitchFamily="34" charset="0"/>
                <a:cs typeface="Helvetica" panose="020B0604020202020204" pitchFamily="34" charset="0"/>
              </a:rPr>
              <a:t>Easy to develop and solve (2D representation but 3D results)</a:t>
            </a:r>
          </a:p>
          <a:p>
            <a:pPr lvl="1"/>
            <a:r>
              <a:rPr lang="en-US" sz="2000" dirty="0">
                <a:solidFill>
                  <a:srgbClr val="002060"/>
                </a:solidFill>
                <a:latin typeface="Helvetica" panose="020B0604020202020204" pitchFamily="34" charset="0"/>
                <a:cs typeface="Helvetica" panose="020B0604020202020204" pitchFamily="34" charset="0"/>
              </a:rPr>
              <a:t>Allows for significant detail over a cross section </a:t>
            </a:r>
          </a:p>
          <a:p>
            <a:pPr lvl="1"/>
            <a:r>
              <a:rPr lang="en-US" sz="2000" dirty="0">
                <a:solidFill>
                  <a:srgbClr val="002060"/>
                </a:solidFill>
                <a:latin typeface="Helvetica" panose="020B0604020202020204" pitchFamily="34" charset="0"/>
                <a:cs typeface="Helvetica" panose="020B0604020202020204" pitchFamily="34" charset="0"/>
              </a:rPr>
              <a:t>Complex loading/BC can be applied</a:t>
            </a:r>
          </a:p>
          <a:p>
            <a:pPr lvl="2"/>
            <a:r>
              <a:rPr lang="en-US" sz="1800" dirty="0">
                <a:solidFill>
                  <a:srgbClr val="002060"/>
                </a:solidFill>
                <a:latin typeface="Helvetica" panose="020B0604020202020204" pitchFamily="34" charset="0"/>
                <a:cs typeface="Helvetica" panose="020B0604020202020204" pitchFamily="34" charset="0"/>
              </a:rPr>
              <a:t>assuming it meets the requirements of axisymmetric theory</a:t>
            </a:r>
          </a:p>
          <a:p>
            <a:pPr lvl="0"/>
            <a:r>
              <a:rPr lang="en-US" sz="2000" b="1" dirty="0">
                <a:solidFill>
                  <a:srgbClr val="002060"/>
                </a:solidFill>
                <a:latin typeface="Helvetica" panose="020B0604020202020204" pitchFamily="34" charset="0"/>
                <a:cs typeface="Helvetica" panose="020B0604020202020204" pitchFamily="34" charset="0"/>
              </a:rPr>
              <a:t>Half/Quarter plate/solid modeling </a:t>
            </a:r>
          </a:p>
          <a:p>
            <a:pPr lvl="1"/>
            <a:r>
              <a:rPr lang="en-US" sz="2000" dirty="0">
                <a:solidFill>
                  <a:srgbClr val="002060"/>
                </a:solidFill>
                <a:latin typeface="Helvetica" panose="020B0604020202020204" pitchFamily="34" charset="0"/>
                <a:cs typeface="Helvetica" panose="020B0604020202020204" pitchFamily="34" charset="0"/>
              </a:rPr>
              <a:t>Good for representing a structure with internal symmetry</a:t>
            </a:r>
          </a:p>
          <a:p>
            <a:pPr lvl="2"/>
            <a:r>
              <a:rPr lang="en-US" sz="1800" dirty="0">
                <a:solidFill>
                  <a:srgbClr val="002060"/>
                </a:solidFill>
                <a:latin typeface="Helvetica" panose="020B0604020202020204" pitchFamily="34" charset="0"/>
                <a:cs typeface="Helvetica" panose="020B0604020202020204" pitchFamily="34" charset="0"/>
              </a:rPr>
              <a:t>Use symmetric/antisymmetric boundary conditions</a:t>
            </a:r>
          </a:p>
          <a:p>
            <a:pPr lvl="1"/>
            <a:r>
              <a:rPr lang="en-US" sz="2000" dirty="0">
                <a:solidFill>
                  <a:srgbClr val="002060"/>
                </a:solidFill>
                <a:latin typeface="Helvetica" panose="020B0604020202020204" pitchFamily="34" charset="0"/>
                <a:cs typeface="Helvetica" panose="020B0604020202020204" pitchFamily="34" charset="0"/>
              </a:rPr>
              <a:t>Allows for easier changes to geometry during design iterations</a:t>
            </a:r>
          </a:p>
          <a:p>
            <a:pPr lvl="0"/>
            <a:r>
              <a:rPr lang="en-US" sz="2000" b="1" dirty="0">
                <a:solidFill>
                  <a:srgbClr val="002060"/>
                </a:solidFill>
                <a:latin typeface="Helvetica" panose="020B0604020202020204" pitchFamily="34" charset="0"/>
                <a:cs typeface="Helvetica" panose="020B0604020202020204" pitchFamily="34" charset="0"/>
              </a:rPr>
              <a:t>Spring/1D representations</a:t>
            </a:r>
          </a:p>
          <a:p>
            <a:pPr lvl="1"/>
            <a:r>
              <a:rPr lang="en-US" sz="2000" dirty="0">
                <a:solidFill>
                  <a:srgbClr val="002060"/>
                </a:solidFill>
                <a:latin typeface="Helvetica" panose="020B0604020202020204" pitchFamily="34" charset="0"/>
                <a:cs typeface="Helvetica" panose="020B0604020202020204" pitchFamily="34" charset="0"/>
              </a:rPr>
              <a:t>Simulates joints with proper load/displacement behavior</a:t>
            </a:r>
          </a:p>
          <a:p>
            <a:pPr lvl="1"/>
            <a:r>
              <a:rPr lang="en-US" sz="2000" dirty="0">
                <a:solidFill>
                  <a:srgbClr val="002060"/>
                </a:solidFill>
                <a:latin typeface="Helvetica" panose="020B0604020202020204" pitchFamily="34" charset="0"/>
                <a:cs typeface="Helvetica" panose="020B0604020202020204" pitchFamily="34" charset="0"/>
              </a:rPr>
              <a:t>Links back to detailed sub-component models assuring proper behavior captured </a:t>
            </a:r>
          </a:p>
          <a:p>
            <a:pPr lvl="1"/>
            <a:r>
              <a:rPr lang="en-US" sz="2000" dirty="0">
                <a:solidFill>
                  <a:srgbClr val="002060"/>
                </a:solidFill>
                <a:latin typeface="Helvetica" panose="020B0604020202020204" pitchFamily="34" charset="0"/>
                <a:cs typeface="Helvetica" panose="020B0604020202020204" pitchFamily="34" charset="0"/>
              </a:rPr>
              <a:t>Models inform component or system models at higher levels</a:t>
            </a:r>
          </a:p>
          <a:p>
            <a:pPr lvl="1"/>
            <a:r>
              <a:rPr lang="en-US" sz="2000" dirty="0">
                <a:solidFill>
                  <a:srgbClr val="002060"/>
                </a:solidFill>
                <a:latin typeface="Helvetica" panose="020B0604020202020204" pitchFamily="34" charset="0"/>
                <a:cs typeface="Helvetica" panose="020B0604020202020204" pitchFamily="34" charset="0"/>
              </a:rPr>
              <a:t>Negates the need for complex 3D representations in assembly models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17FEAC9E-2FAE-42B3-8147-52A501212E98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978662" y="6597640"/>
            <a:ext cx="2540000" cy="254000"/>
          </a:xfrm>
        </p:spPr>
        <p:txBody>
          <a:bodyPr/>
          <a:lstStyle/>
          <a:p>
            <a:r>
              <a:rPr lang="en-US" sz="1200" dirty="0">
                <a:latin typeface="Helvetica" panose="020B0604020202020204" pitchFamily="34" charset="0"/>
                <a:cs typeface="Helvetica" panose="020B0604020202020204" pitchFamily="34" charset="0"/>
              </a:rPr>
              <a:t>January 6, 2022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9BBB9001-49F6-47E3-8902-5DA5BD7D2DC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229862" y="6597640"/>
            <a:ext cx="3860800" cy="254000"/>
          </a:xfrm>
        </p:spPr>
        <p:txBody>
          <a:bodyPr/>
          <a:lstStyle/>
          <a:p>
            <a:r>
              <a:rPr lang="en-US" sz="1200" dirty="0">
                <a:latin typeface="Helvetica" panose="020B0604020202020204" pitchFamily="34" charset="0"/>
                <a:cs typeface="Helvetica" panose="020B0604020202020204" pitchFamily="34" charset="0"/>
              </a:rPr>
              <a:t>AIAA SciTech 2022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003E0635-E6A4-48D5-81EE-124046CF320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801862" y="6597640"/>
            <a:ext cx="2540000" cy="254000"/>
          </a:xfrm>
        </p:spPr>
        <p:txBody>
          <a:bodyPr/>
          <a:lstStyle/>
          <a:p>
            <a:fld id="{539F1B71-92BF-F34D-9D97-F5A773C852B0}" type="slidenum">
              <a:rPr lang="en-US" sz="1200" smtClean="0">
                <a:latin typeface="Helvetica" panose="020B0604020202020204" pitchFamily="34" charset="0"/>
                <a:cs typeface="Helvetica" panose="020B0604020202020204" pitchFamily="34" charset="0"/>
              </a:rPr>
              <a:pPr/>
              <a:t>6</a:t>
            </a:fld>
            <a:endParaRPr lang="en-US" sz="1200" dirty="0">
              <a:latin typeface="Helvetica" panose="020B0604020202020204" pitchFamily="34" charset="0"/>
              <a:cs typeface="Helvetica" panose="020B0604020202020204" pitchFamily="34" charset="0"/>
            </a:endParaRPr>
          </a:p>
        </p:txBody>
      </p:sp>
      <p:sp>
        <p:nvSpPr>
          <p:cNvPr id="7" name="Rectangle 3">
            <a:extLst>
              <a:ext uri="{FF2B5EF4-FFF2-40B4-BE49-F238E27FC236}">
                <a16:creationId xmlns:a16="http://schemas.microsoft.com/office/drawing/2014/main" id="{608FDF69-3E82-4C8A-BA2D-ACFD7C37DCEB}"/>
              </a:ext>
            </a:extLst>
          </p:cNvPr>
          <p:cNvSpPr>
            <a:spLocks noChangeArrowheads="1"/>
          </p:cNvSpPr>
          <p:nvPr/>
        </p:nvSpPr>
        <p:spPr bwMode="auto">
          <a:xfrm>
            <a:off x="1524000" y="801211"/>
            <a:ext cx="8953500" cy="74613"/>
          </a:xfrm>
          <a:prstGeom prst="rect">
            <a:avLst/>
          </a:prstGeom>
          <a:gradFill rotWithShape="0">
            <a:gsLst>
              <a:gs pos="0">
                <a:schemeClr val="tx1"/>
              </a:gs>
              <a:gs pos="100000">
                <a:srgbClr val="CC1616"/>
              </a:gs>
            </a:gsLst>
            <a:lin ang="0" scaled="1"/>
          </a:gradFill>
          <a:ln>
            <a:noFill/>
          </a:ln>
          <a:effectLst/>
          <a:extLs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 dirty="0"/>
          </a:p>
        </p:txBody>
      </p:sp>
      <p:pic>
        <p:nvPicPr>
          <p:cNvPr id="8" name="Picture 7" descr="&#10;NASA logo.gif                                                  000347C1Macintosh HD                   BC078778:">
            <a:extLst>
              <a:ext uri="{FF2B5EF4-FFF2-40B4-BE49-F238E27FC236}">
                <a16:creationId xmlns:a16="http://schemas.microsoft.com/office/drawing/2014/main" id="{89FD71F4-AAF3-4FA8-9B6C-29179E60517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622061" y="236060"/>
            <a:ext cx="1371600" cy="1204913"/>
          </a:xfrm>
          <a:prstGeom prst="rect">
            <a:avLst/>
          </a:prstGeom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862997036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61EFC13C-9715-4803-8559-EC6F01A98768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944661" y="6621940"/>
            <a:ext cx="2540000" cy="228022"/>
          </a:xfrm>
        </p:spPr>
        <p:txBody>
          <a:bodyPr/>
          <a:lstStyle/>
          <a:p>
            <a:r>
              <a:rPr lang="en-US" sz="1200" dirty="0">
                <a:latin typeface="Helvetica" panose="020B0604020202020204" pitchFamily="34" charset="0"/>
                <a:cs typeface="Helvetica" panose="020B0604020202020204" pitchFamily="34" charset="0"/>
              </a:rPr>
              <a:t>January 6, 2022</a:t>
            </a:r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F0362B10-293D-4557-9707-98BDA469711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195861" y="6621940"/>
            <a:ext cx="3860800" cy="228022"/>
          </a:xfrm>
        </p:spPr>
        <p:txBody>
          <a:bodyPr/>
          <a:lstStyle/>
          <a:p>
            <a:r>
              <a:rPr lang="en-US" sz="1200" dirty="0">
                <a:latin typeface="Helvetica" panose="020B0604020202020204" pitchFamily="34" charset="0"/>
                <a:cs typeface="Helvetica" panose="020B0604020202020204" pitchFamily="34" charset="0"/>
              </a:rPr>
              <a:t>AIAA SciTech 2022</a:t>
            </a:r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2CDCBE05-703C-4889-9985-65A0D5DDA7B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767861" y="6621940"/>
            <a:ext cx="2540000" cy="228022"/>
          </a:xfrm>
        </p:spPr>
        <p:txBody>
          <a:bodyPr/>
          <a:lstStyle/>
          <a:p>
            <a:fld id="{B6466AD0-DF8A-5345-B1AB-386D34856119}" type="slidenum">
              <a:rPr lang="en-US" sz="1200" smtClean="0">
                <a:latin typeface="Helvetica" panose="020B0604020202020204" pitchFamily="34" charset="0"/>
                <a:cs typeface="Helvetica" panose="020B0604020202020204" pitchFamily="34" charset="0"/>
              </a:rPr>
              <a:pPr/>
              <a:t>7</a:t>
            </a:fld>
            <a:endParaRPr lang="en-US" sz="1200" dirty="0">
              <a:latin typeface="Helvetica" panose="020B0604020202020204" pitchFamily="34" charset="0"/>
              <a:cs typeface="Helvetica" panose="020B0604020202020204" pitchFamily="34" charset="0"/>
            </a:endParaRPr>
          </a:p>
        </p:txBody>
      </p:sp>
      <p:sp>
        <p:nvSpPr>
          <p:cNvPr id="6" name="Rectangle 2">
            <a:extLst>
              <a:ext uri="{FF2B5EF4-FFF2-40B4-BE49-F238E27FC236}">
                <a16:creationId xmlns:a16="http://schemas.microsoft.com/office/drawing/2014/main" id="{DB11B120-CBB8-4F9A-AE68-0670C1CCF0C4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1117642" y="162970"/>
            <a:ext cx="9766215" cy="648326"/>
          </a:xfrm>
        </p:spPr>
        <p:txBody>
          <a:bodyPr/>
          <a:lstStyle/>
          <a:p>
            <a:r>
              <a:rPr lang="en-US" sz="4000" b="1" dirty="0">
                <a:solidFill>
                  <a:srgbClr val="2035F6"/>
                </a:solidFill>
                <a:latin typeface="Helvetica" panose="020B0604020202020204" pitchFamily="34" charset="0"/>
                <a:cs typeface="Helvetica" panose="020B0604020202020204" pitchFamily="34" charset="0"/>
              </a:rPr>
              <a:t>Example 1: Understanding Behavior</a:t>
            </a:r>
          </a:p>
        </p:txBody>
      </p:sp>
      <p:sp>
        <p:nvSpPr>
          <p:cNvPr id="8" name="Rectangle 3">
            <a:extLst>
              <a:ext uri="{FF2B5EF4-FFF2-40B4-BE49-F238E27FC236}">
                <a16:creationId xmlns:a16="http://schemas.microsoft.com/office/drawing/2014/main" id="{603CCBCF-69B5-473E-829B-F70BB5FCEFEA}"/>
              </a:ext>
            </a:extLst>
          </p:cNvPr>
          <p:cNvSpPr>
            <a:spLocks noChangeArrowheads="1"/>
          </p:cNvSpPr>
          <p:nvPr/>
        </p:nvSpPr>
        <p:spPr bwMode="auto">
          <a:xfrm>
            <a:off x="1524000" y="801211"/>
            <a:ext cx="8953500" cy="74613"/>
          </a:xfrm>
          <a:prstGeom prst="rect">
            <a:avLst/>
          </a:prstGeom>
          <a:gradFill rotWithShape="0">
            <a:gsLst>
              <a:gs pos="0">
                <a:schemeClr val="tx1"/>
              </a:gs>
              <a:gs pos="100000">
                <a:srgbClr val="CC1616"/>
              </a:gs>
            </a:gsLst>
            <a:lin ang="0" scaled="1"/>
          </a:gradFill>
          <a:ln>
            <a:noFill/>
          </a:ln>
          <a:effectLst/>
          <a:extLs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 dirty="0"/>
          </a:p>
        </p:txBody>
      </p:sp>
      <p:pic>
        <p:nvPicPr>
          <p:cNvPr id="9" name="Picture 8" descr="&#10;NASA logo.gif                                                  000347C1Macintosh HD                   BC078778:">
            <a:extLst>
              <a:ext uri="{FF2B5EF4-FFF2-40B4-BE49-F238E27FC236}">
                <a16:creationId xmlns:a16="http://schemas.microsoft.com/office/drawing/2014/main" id="{D43380EE-42A8-4D84-AE72-90182D8B3B2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622061" y="236060"/>
            <a:ext cx="1371600" cy="1204913"/>
          </a:xfrm>
          <a:prstGeom prst="rect">
            <a:avLst/>
          </a:prstGeom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" name="Picture 1">
            <a:extLst>
              <a:ext uri="{FF2B5EF4-FFF2-40B4-BE49-F238E27FC236}">
                <a16:creationId xmlns:a16="http://schemas.microsoft.com/office/drawing/2014/main" id="{85FC66AF-2933-4C0A-BC1A-DEC2C134FCE6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71397" y="1084284"/>
            <a:ext cx="5625093" cy="2725716"/>
          </a:xfrm>
          <a:prstGeom prst="rect">
            <a:avLst/>
          </a:prstGeom>
        </p:spPr>
      </p:pic>
      <p:pic>
        <p:nvPicPr>
          <p:cNvPr id="10" name="Picture 9">
            <a:extLst>
              <a:ext uri="{FF2B5EF4-FFF2-40B4-BE49-F238E27FC236}">
                <a16:creationId xmlns:a16="http://schemas.microsoft.com/office/drawing/2014/main" id="{E84239D0-C95D-4D61-BB85-591BC121F466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337280" y="1199638"/>
            <a:ext cx="4970581" cy="2917355"/>
          </a:xfrm>
          <a:prstGeom prst="rect">
            <a:avLst/>
          </a:prstGeom>
        </p:spPr>
      </p:pic>
      <p:pic>
        <p:nvPicPr>
          <p:cNvPr id="12" name="Picture 11">
            <a:extLst>
              <a:ext uri="{FF2B5EF4-FFF2-40B4-BE49-F238E27FC236}">
                <a16:creationId xmlns:a16="http://schemas.microsoft.com/office/drawing/2014/main" id="{4390B8B2-05BD-4F80-8A2A-08E64BFE7F8D}"/>
              </a:ext>
            </a:extLst>
          </p:cNvPr>
          <p:cNvPicPr/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7294" y="4018460"/>
            <a:ext cx="6702552" cy="1601783"/>
          </a:xfrm>
          <a:prstGeom prst="rect">
            <a:avLst/>
          </a:prstGeom>
          <a:noFill/>
          <a:ln>
            <a:noFill/>
          </a:ln>
        </p:spPr>
      </p:pic>
      <p:sp>
        <p:nvSpPr>
          <p:cNvPr id="14" name="TextBox 13">
            <a:extLst>
              <a:ext uri="{FF2B5EF4-FFF2-40B4-BE49-F238E27FC236}">
                <a16:creationId xmlns:a16="http://schemas.microsoft.com/office/drawing/2014/main" id="{5B10C9EF-D4F6-4110-B2C6-E1E257542D14}"/>
              </a:ext>
            </a:extLst>
          </p:cNvPr>
          <p:cNvSpPr txBox="1"/>
          <p:nvPr/>
        </p:nvSpPr>
        <p:spPr>
          <a:xfrm>
            <a:off x="7169846" y="4338193"/>
            <a:ext cx="4398067" cy="193899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2000" dirty="0">
                <a:solidFill>
                  <a:srgbClr val="002060"/>
                </a:solidFill>
              </a:rPr>
              <a:t>Differences in meshing strategy and element selection can lead to differences in results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2000" dirty="0">
                <a:solidFill>
                  <a:srgbClr val="002060"/>
                </a:solidFill>
              </a:rPr>
              <a:t>Use simpler models or closed form solutions to study appropriate modeling strategies</a:t>
            </a:r>
          </a:p>
        </p:txBody>
      </p:sp>
    </p:spTree>
    <p:extLst>
      <p:ext uri="{BB962C8B-B14F-4D97-AF65-F5344CB8AC3E}">
        <p14:creationId xmlns:p14="http://schemas.microsoft.com/office/powerpoint/2010/main" val="179800789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70BD4A34-C4A8-4A29-BDD7-2334F52F1DFE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1007533" y="6574940"/>
            <a:ext cx="2540000" cy="236060"/>
          </a:xfrm>
        </p:spPr>
        <p:txBody>
          <a:bodyPr/>
          <a:lstStyle/>
          <a:p>
            <a:r>
              <a:rPr lang="en-US" sz="1200" dirty="0">
                <a:latin typeface="Helvetica" panose="020B0604020202020204" pitchFamily="34" charset="0"/>
                <a:cs typeface="Helvetica" panose="020B0604020202020204" pitchFamily="34" charset="0"/>
              </a:rPr>
              <a:t>January 6, 2022</a:t>
            </a:r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31B5415E-C75C-4D1C-9792-AD0E2D487D0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258733" y="6574940"/>
            <a:ext cx="3860800" cy="236060"/>
          </a:xfrm>
        </p:spPr>
        <p:txBody>
          <a:bodyPr/>
          <a:lstStyle/>
          <a:p>
            <a:r>
              <a:rPr lang="en-US" sz="1200" dirty="0">
                <a:latin typeface="Helvetica" panose="020B0604020202020204" pitchFamily="34" charset="0"/>
                <a:cs typeface="Helvetica" panose="020B0604020202020204" pitchFamily="34" charset="0"/>
              </a:rPr>
              <a:t>AIAA SciTech 2022</a:t>
            </a:r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BCA412E5-7024-406D-B91D-1F094D2469A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830733" y="6574940"/>
            <a:ext cx="2540000" cy="236060"/>
          </a:xfrm>
        </p:spPr>
        <p:txBody>
          <a:bodyPr/>
          <a:lstStyle/>
          <a:p>
            <a:fld id="{B6466AD0-DF8A-5345-B1AB-386D34856119}" type="slidenum">
              <a:rPr lang="en-US" sz="1200" smtClean="0">
                <a:latin typeface="Helvetica" panose="020B0604020202020204" pitchFamily="34" charset="0"/>
                <a:cs typeface="Helvetica" panose="020B0604020202020204" pitchFamily="34" charset="0"/>
              </a:rPr>
              <a:pPr/>
              <a:t>8</a:t>
            </a:fld>
            <a:endParaRPr lang="en-US" sz="1200" dirty="0">
              <a:latin typeface="Helvetica" panose="020B0604020202020204" pitchFamily="34" charset="0"/>
              <a:cs typeface="Helvetica" panose="020B0604020202020204" pitchFamily="34" charset="0"/>
            </a:endParaRPr>
          </a:p>
        </p:txBody>
      </p:sp>
      <p:sp>
        <p:nvSpPr>
          <p:cNvPr id="6" name="Rectangle 2">
            <a:extLst>
              <a:ext uri="{FF2B5EF4-FFF2-40B4-BE49-F238E27FC236}">
                <a16:creationId xmlns:a16="http://schemas.microsoft.com/office/drawing/2014/main" id="{869671B3-43F7-48B0-A1EE-762B9FC1283E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1136355" y="165030"/>
            <a:ext cx="9728790" cy="636181"/>
          </a:xfrm>
        </p:spPr>
        <p:txBody>
          <a:bodyPr/>
          <a:lstStyle/>
          <a:p>
            <a:r>
              <a:rPr lang="en-US" sz="4000" b="1" dirty="0">
                <a:solidFill>
                  <a:srgbClr val="2035F6"/>
                </a:solidFill>
                <a:latin typeface="Helvetica" panose="020B0604020202020204" pitchFamily="34" charset="0"/>
                <a:cs typeface="Helvetica" panose="020B0604020202020204" pitchFamily="34" charset="0"/>
              </a:rPr>
              <a:t>Example 2:  Simplified Representations</a:t>
            </a:r>
          </a:p>
        </p:txBody>
      </p:sp>
      <p:sp>
        <p:nvSpPr>
          <p:cNvPr id="8" name="Rectangle 3">
            <a:extLst>
              <a:ext uri="{FF2B5EF4-FFF2-40B4-BE49-F238E27FC236}">
                <a16:creationId xmlns:a16="http://schemas.microsoft.com/office/drawing/2014/main" id="{6D4DA5D6-ABBD-4928-931D-03FE960E91E0}"/>
              </a:ext>
            </a:extLst>
          </p:cNvPr>
          <p:cNvSpPr>
            <a:spLocks noChangeArrowheads="1"/>
          </p:cNvSpPr>
          <p:nvPr/>
        </p:nvSpPr>
        <p:spPr bwMode="auto">
          <a:xfrm>
            <a:off x="1524000" y="801211"/>
            <a:ext cx="8953500" cy="74613"/>
          </a:xfrm>
          <a:prstGeom prst="rect">
            <a:avLst/>
          </a:prstGeom>
          <a:gradFill rotWithShape="0">
            <a:gsLst>
              <a:gs pos="0">
                <a:schemeClr val="tx1"/>
              </a:gs>
              <a:gs pos="100000">
                <a:srgbClr val="CC1616"/>
              </a:gs>
            </a:gsLst>
            <a:lin ang="0" scaled="1"/>
          </a:gradFill>
          <a:ln>
            <a:noFill/>
          </a:ln>
          <a:effectLst/>
          <a:extLs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 dirty="0"/>
          </a:p>
        </p:txBody>
      </p:sp>
      <p:pic>
        <p:nvPicPr>
          <p:cNvPr id="9" name="Picture 8" descr="&#10;NASA logo.gif                                                  000347C1Macintosh HD                   BC078778:">
            <a:extLst>
              <a:ext uri="{FF2B5EF4-FFF2-40B4-BE49-F238E27FC236}">
                <a16:creationId xmlns:a16="http://schemas.microsoft.com/office/drawing/2014/main" id="{76F255D2-55F3-4977-A317-7E64AB3CBCF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622061" y="236060"/>
            <a:ext cx="1371600" cy="1204913"/>
          </a:xfrm>
          <a:prstGeom prst="rect">
            <a:avLst/>
          </a:prstGeom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0" name="TextBox 9">
            <a:extLst>
              <a:ext uri="{FF2B5EF4-FFF2-40B4-BE49-F238E27FC236}">
                <a16:creationId xmlns:a16="http://schemas.microsoft.com/office/drawing/2014/main" id="{55971BA2-7393-4723-B12B-DC56C854E8C8}"/>
              </a:ext>
            </a:extLst>
          </p:cNvPr>
          <p:cNvSpPr txBox="1"/>
          <p:nvPr/>
        </p:nvSpPr>
        <p:spPr>
          <a:xfrm>
            <a:off x="6896608" y="1188385"/>
            <a:ext cx="3860800" cy="474745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2000" dirty="0">
                <a:solidFill>
                  <a:srgbClr val="002060"/>
                </a:solidFill>
              </a:rPr>
              <a:t>Hardware components machined below minimum acceptable thickness</a:t>
            </a:r>
          </a:p>
          <a:p>
            <a:pPr marL="342900" indent="-342900">
              <a:spcBef>
                <a:spcPts val="300"/>
              </a:spcBef>
              <a:buFont typeface="Arial" panose="020B0604020202020204" pitchFamily="34" charset="0"/>
              <a:buChar char="•"/>
            </a:pPr>
            <a:r>
              <a:rPr lang="en-US" sz="2000" dirty="0">
                <a:solidFill>
                  <a:srgbClr val="002060"/>
                </a:solidFill>
              </a:rPr>
              <a:t>Axisymmetric modeling allowed detailed modeling in local areas of interest:</a:t>
            </a:r>
          </a:p>
          <a:p>
            <a:pPr marL="914400" lvl="1" indent="-457200">
              <a:buAutoNum type="arabicParenBoth"/>
            </a:pPr>
            <a:r>
              <a:rPr lang="en-US" sz="2000" dirty="0">
                <a:solidFill>
                  <a:srgbClr val="002060"/>
                </a:solidFill>
              </a:rPr>
              <a:t>Effects of localized yielding</a:t>
            </a:r>
          </a:p>
          <a:p>
            <a:pPr marL="914400" lvl="1" indent="-457200">
              <a:buAutoNum type="arabicParenBoth"/>
            </a:pPr>
            <a:r>
              <a:rPr lang="en-US" sz="2000" dirty="0">
                <a:solidFill>
                  <a:srgbClr val="002060"/>
                </a:solidFill>
              </a:rPr>
              <a:t>Extraction of stresses for fracture analysis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en-US" sz="2000" dirty="0">
              <a:solidFill>
                <a:srgbClr val="002060"/>
              </a:solidFill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2000" b="1" dirty="0">
                <a:solidFill>
                  <a:srgbClr val="002060"/>
                </a:solidFill>
              </a:rPr>
              <a:t>Axisymmetric modeling simplification was appropriate and adequate for information required</a:t>
            </a:r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BB72C016-76FF-4E40-9C0C-8909F1989C32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244600" y="1083141"/>
            <a:ext cx="5069499" cy="517346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77675848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F0768B07-08B5-4E83-871E-512368B4D058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1049867" y="6546438"/>
            <a:ext cx="2540000" cy="284670"/>
          </a:xfrm>
        </p:spPr>
        <p:txBody>
          <a:bodyPr/>
          <a:lstStyle/>
          <a:p>
            <a:r>
              <a:rPr lang="en-US" sz="1200" dirty="0">
                <a:latin typeface="Helvetica" panose="020B0604020202020204" pitchFamily="34" charset="0"/>
                <a:cs typeface="Helvetica" panose="020B0604020202020204" pitchFamily="34" charset="0"/>
              </a:rPr>
              <a:t>January 6, 2022</a:t>
            </a:r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07A2D2E7-7BED-4AE0-8BDA-BBD38E5E667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301067" y="6546438"/>
            <a:ext cx="3860800" cy="284670"/>
          </a:xfrm>
        </p:spPr>
        <p:txBody>
          <a:bodyPr/>
          <a:lstStyle/>
          <a:p>
            <a:r>
              <a:rPr lang="en-US" sz="1200" dirty="0">
                <a:latin typeface="Helvetica" panose="020B0604020202020204" pitchFamily="34" charset="0"/>
                <a:cs typeface="Helvetica" panose="020B0604020202020204" pitchFamily="34" charset="0"/>
              </a:rPr>
              <a:t>AIAA SciTech 2022</a:t>
            </a:r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441EFA25-2ACC-4E87-B1EA-645A6EFBCCB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873067" y="6546438"/>
            <a:ext cx="2540000" cy="284670"/>
          </a:xfrm>
        </p:spPr>
        <p:txBody>
          <a:bodyPr/>
          <a:lstStyle/>
          <a:p>
            <a:fld id="{B6466AD0-DF8A-5345-B1AB-386D34856119}" type="slidenum">
              <a:rPr lang="en-US" sz="1200" smtClean="0">
                <a:latin typeface="Helvetica" panose="020B0604020202020204" pitchFamily="34" charset="0"/>
                <a:cs typeface="Helvetica" panose="020B0604020202020204" pitchFamily="34" charset="0"/>
              </a:rPr>
              <a:pPr/>
              <a:t>9</a:t>
            </a:fld>
            <a:endParaRPr lang="en-US" sz="1200" dirty="0">
              <a:latin typeface="Helvetica" panose="020B0604020202020204" pitchFamily="34" charset="0"/>
              <a:cs typeface="Helvetica" panose="020B0604020202020204" pitchFamily="34" charset="0"/>
            </a:endParaRPr>
          </a:p>
        </p:txBody>
      </p:sp>
      <p:sp>
        <p:nvSpPr>
          <p:cNvPr id="6" name="Rectangle 2">
            <a:extLst>
              <a:ext uri="{FF2B5EF4-FFF2-40B4-BE49-F238E27FC236}">
                <a16:creationId xmlns:a16="http://schemas.microsoft.com/office/drawing/2014/main" id="{3875C082-EA21-4527-8995-AA3382B4E3C6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1136904" y="105409"/>
            <a:ext cx="9727692" cy="725011"/>
          </a:xfrm>
        </p:spPr>
        <p:txBody>
          <a:bodyPr/>
          <a:lstStyle/>
          <a:p>
            <a:r>
              <a:rPr lang="en-US" sz="4000" b="1" dirty="0">
                <a:solidFill>
                  <a:srgbClr val="2035F6"/>
                </a:solidFill>
                <a:latin typeface="Helvetica" panose="020B0604020202020204" pitchFamily="34" charset="0"/>
                <a:cs typeface="Helvetica" panose="020B0604020202020204" pitchFamily="34" charset="0"/>
              </a:rPr>
              <a:t>Example 3: Hybrid Modeling Approach </a:t>
            </a:r>
          </a:p>
        </p:txBody>
      </p:sp>
      <p:sp>
        <p:nvSpPr>
          <p:cNvPr id="8" name="Rectangle 3">
            <a:extLst>
              <a:ext uri="{FF2B5EF4-FFF2-40B4-BE49-F238E27FC236}">
                <a16:creationId xmlns:a16="http://schemas.microsoft.com/office/drawing/2014/main" id="{47E5B547-2DA9-4E45-9F12-C220D8EB7EB5}"/>
              </a:ext>
            </a:extLst>
          </p:cNvPr>
          <p:cNvSpPr>
            <a:spLocks noChangeArrowheads="1"/>
          </p:cNvSpPr>
          <p:nvPr/>
        </p:nvSpPr>
        <p:spPr bwMode="auto">
          <a:xfrm>
            <a:off x="1524000" y="801211"/>
            <a:ext cx="8953500" cy="74613"/>
          </a:xfrm>
          <a:prstGeom prst="rect">
            <a:avLst/>
          </a:prstGeom>
          <a:gradFill rotWithShape="0">
            <a:gsLst>
              <a:gs pos="0">
                <a:schemeClr val="tx1"/>
              </a:gs>
              <a:gs pos="100000">
                <a:srgbClr val="CC1616"/>
              </a:gs>
            </a:gsLst>
            <a:lin ang="0" scaled="1"/>
          </a:gradFill>
          <a:ln>
            <a:noFill/>
          </a:ln>
          <a:effectLst/>
          <a:extLs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 dirty="0"/>
          </a:p>
        </p:txBody>
      </p:sp>
      <p:pic>
        <p:nvPicPr>
          <p:cNvPr id="9" name="Picture 8" descr="&#10;NASA logo.gif                                                  000347C1Macintosh HD                   BC078778:">
            <a:extLst>
              <a:ext uri="{FF2B5EF4-FFF2-40B4-BE49-F238E27FC236}">
                <a16:creationId xmlns:a16="http://schemas.microsoft.com/office/drawing/2014/main" id="{B15B0D7C-02C2-43B1-98DE-7EFAB811A00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622061" y="236060"/>
            <a:ext cx="1371600" cy="1204913"/>
          </a:xfrm>
          <a:prstGeom prst="rect">
            <a:avLst/>
          </a:prstGeom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0" name="TextBox 9">
            <a:extLst>
              <a:ext uri="{FF2B5EF4-FFF2-40B4-BE49-F238E27FC236}">
                <a16:creationId xmlns:a16="http://schemas.microsoft.com/office/drawing/2014/main" id="{5F6D2D3C-DD06-41B1-872E-FBE9DFDF8333}"/>
              </a:ext>
            </a:extLst>
          </p:cNvPr>
          <p:cNvSpPr txBox="1"/>
          <p:nvPr/>
        </p:nvSpPr>
        <p:spPr>
          <a:xfrm>
            <a:off x="6096000" y="1571624"/>
            <a:ext cx="5317067" cy="405495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>
              <a:spcBef>
                <a:spcPts val="300"/>
              </a:spcBef>
              <a:buFont typeface="Arial" panose="020B0604020202020204" pitchFamily="34" charset="0"/>
              <a:buChar char="•"/>
            </a:pPr>
            <a:r>
              <a:rPr lang="en-US" sz="2000" dirty="0">
                <a:solidFill>
                  <a:srgbClr val="002060"/>
                </a:solidFill>
              </a:rPr>
              <a:t>Strategically meshed areas of interest</a:t>
            </a:r>
          </a:p>
          <a:p>
            <a:pPr marL="800100" lvl="1" indent="-342900">
              <a:spcBef>
                <a:spcPts val="300"/>
              </a:spcBef>
              <a:buFont typeface="Arial" panose="020B0604020202020204" pitchFamily="34" charset="0"/>
              <a:buChar char="•"/>
            </a:pPr>
            <a:r>
              <a:rPr lang="en-US" sz="2000" dirty="0">
                <a:solidFill>
                  <a:srgbClr val="002060"/>
                </a:solidFill>
              </a:rPr>
              <a:t>Defendable mesh fidelity</a:t>
            </a:r>
          </a:p>
          <a:p>
            <a:pPr marL="800100" lvl="1" indent="-342900">
              <a:spcBef>
                <a:spcPts val="300"/>
              </a:spcBef>
              <a:buFont typeface="Arial" panose="020B0604020202020204" pitchFamily="34" charset="0"/>
              <a:buChar char="•"/>
            </a:pPr>
            <a:r>
              <a:rPr lang="en-US" sz="2000" dirty="0">
                <a:solidFill>
                  <a:srgbClr val="002060"/>
                </a:solidFill>
              </a:rPr>
              <a:t>Mesh refinement based on simple model studies</a:t>
            </a:r>
          </a:p>
          <a:p>
            <a:pPr marL="800100" lvl="1" indent="-342900">
              <a:spcBef>
                <a:spcPts val="300"/>
              </a:spcBef>
              <a:buFont typeface="Arial" panose="020B0604020202020204" pitchFamily="34" charset="0"/>
              <a:buChar char="•"/>
            </a:pPr>
            <a:r>
              <a:rPr lang="en-US" sz="2000" dirty="0">
                <a:solidFill>
                  <a:srgbClr val="002060"/>
                </a:solidFill>
              </a:rPr>
              <a:t>Captured desired results</a:t>
            </a:r>
          </a:p>
          <a:p>
            <a:pPr marL="342900" indent="-342900">
              <a:spcBef>
                <a:spcPts val="300"/>
              </a:spcBef>
              <a:buFont typeface="Arial" panose="020B0604020202020204" pitchFamily="34" charset="0"/>
              <a:buChar char="•"/>
            </a:pPr>
            <a:r>
              <a:rPr lang="en-US" sz="2000" dirty="0">
                <a:solidFill>
                  <a:srgbClr val="002060"/>
                </a:solidFill>
              </a:rPr>
              <a:t>Flesh out design details</a:t>
            </a:r>
          </a:p>
          <a:p>
            <a:pPr marL="800100" lvl="1" indent="-342900">
              <a:spcBef>
                <a:spcPts val="300"/>
              </a:spcBef>
              <a:buFont typeface="Arial" panose="020B0604020202020204" pitchFamily="34" charset="0"/>
              <a:buChar char="•"/>
            </a:pPr>
            <a:r>
              <a:rPr lang="en-US" sz="2000" dirty="0">
                <a:solidFill>
                  <a:srgbClr val="002060"/>
                </a:solidFill>
              </a:rPr>
              <a:t>Quick iterations to explore design space</a:t>
            </a:r>
          </a:p>
          <a:p>
            <a:pPr marL="800100" lvl="1" indent="-342900">
              <a:spcBef>
                <a:spcPts val="300"/>
              </a:spcBef>
              <a:buFont typeface="Arial" panose="020B0604020202020204" pitchFamily="34" charset="0"/>
              <a:buChar char="•"/>
            </a:pPr>
            <a:r>
              <a:rPr lang="en-US" sz="2000" dirty="0">
                <a:solidFill>
                  <a:srgbClr val="002060"/>
                </a:solidFill>
              </a:rPr>
              <a:t>Important areas easily replaced with as-built hardware details</a:t>
            </a:r>
          </a:p>
          <a:p>
            <a:pPr marL="342900" indent="-342900">
              <a:spcBef>
                <a:spcPts val="300"/>
              </a:spcBef>
              <a:buFont typeface="Arial" panose="020B0604020202020204" pitchFamily="34" charset="0"/>
              <a:buChar char="•"/>
            </a:pPr>
            <a:r>
              <a:rPr lang="en-US" sz="2000" dirty="0">
                <a:solidFill>
                  <a:srgbClr val="002060"/>
                </a:solidFill>
              </a:rPr>
              <a:t>Global model validated axisymmetric assumptions</a:t>
            </a:r>
          </a:p>
        </p:txBody>
      </p:sp>
      <p:pic>
        <p:nvPicPr>
          <p:cNvPr id="11" name="Picture 10">
            <a:extLst>
              <a:ext uri="{FF2B5EF4-FFF2-40B4-BE49-F238E27FC236}">
                <a16:creationId xmlns:a16="http://schemas.microsoft.com/office/drawing/2014/main" id="{1AE343B0-8A4E-4624-9E87-635A5C6225CF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833128" y="1002477"/>
            <a:ext cx="4090069" cy="554396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68975715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E8D54C3C-752C-488F-9E94-CF740FE14313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1796" y="6600639"/>
            <a:ext cx="2540000" cy="238747"/>
          </a:xfrm>
        </p:spPr>
        <p:txBody>
          <a:bodyPr/>
          <a:lstStyle/>
          <a:p>
            <a:r>
              <a:rPr lang="en-US" sz="1200" dirty="0">
                <a:latin typeface="Helvetica" panose="020B0604020202020204" pitchFamily="34" charset="0"/>
                <a:cs typeface="Helvetica" panose="020B0604020202020204" pitchFamily="34" charset="0"/>
              </a:rPr>
              <a:t>January 6, 2022</a:t>
            </a:r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7216AF22-963A-4C26-BAA3-F58F8D28B5F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82996" y="6600639"/>
            <a:ext cx="3860800" cy="238747"/>
          </a:xfrm>
        </p:spPr>
        <p:txBody>
          <a:bodyPr/>
          <a:lstStyle/>
          <a:p>
            <a:r>
              <a:rPr lang="en-US" sz="1200" dirty="0">
                <a:latin typeface="Helvetica" panose="020B0604020202020204" pitchFamily="34" charset="0"/>
                <a:cs typeface="Helvetica" panose="020B0604020202020204" pitchFamily="34" charset="0"/>
              </a:rPr>
              <a:t>AIAA SciTech 2022</a:t>
            </a:r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3B915070-5CBA-405A-86DC-CC672B9FF58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54996" y="6600639"/>
            <a:ext cx="2540000" cy="238747"/>
          </a:xfrm>
        </p:spPr>
        <p:txBody>
          <a:bodyPr/>
          <a:lstStyle/>
          <a:p>
            <a:fld id="{B6466AD0-DF8A-5345-B1AB-386D34856119}" type="slidenum">
              <a:rPr lang="en-US" sz="1200" smtClean="0">
                <a:latin typeface="Helvetica" panose="020B0604020202020204" pitchFamily="34" charset="0"/>
                <a:cs typeface="Helvetica" panose="020B0604020202020204" pitchFamily="34" charset="0"/>
              </a:rPr>
              <a:pPr/>
              <a:t>10</a:t>
            </a:fld>
            <a:endParaRPr lang="en-US" sz="1200" dirty="0">
              <a:latin typeface="Helvetica" panose="020B0604020202020204" pitchFamily="34" charset="0"/>
              <a:cs typeface="Helvetica" panose="020B0604020202020204" pitchFamily="34" charset="0"/>
            </a:endParaRPr>
          </a:p>
        </p:txBody>
      </p:sp>
      <p:sp>
        <p:nvSpPr>
          <p:cNvPr id="6" name="Rectangle 2">
            <a:extLst>
              <a:ext uri="{FF2B5EF4-FFF2-40B4-BE49-F238E27FC236}">
                <a16:creationId xmlns:a16="http://schemas.microsoft.com/office/drawing/2014/main" id="{FC29D1E5-C9C7-48E3-B73D-A99345DFAC87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1003448" y="38849"/>
            <a:ext cx="9994603" cy="898240"/>
          </a:xfrm>
        </p:spPr>
        <p:txBody>
          <a:bodyPr/>
          <a:lstStyle/>
          <a:p>
            <a:r>
              <a:rPr lang="en-US" sz="4000" b="1" dirty="0">
                <a:solidFill>
                  <a:srgbClr val="2035F6"/>
                </a:solidFill>
                <a:latin typeface="Helvetica" panose="020B0604020202020204" pitchFamily="34" charset="0"/>
                <a:cs typeface="Helvetica" panose="020B0604020202020204" pitchFamily="34" charset="0"/>
              </a:rPr>
              <a:t>Example 4: Large Scale Implementation </a:t>
            </a:r>
          </a:p>
        </p:txBody>
      </p:sp>
      <p:sp>
        <p:nvSpPr>
          <p:cNvPr id="8" name="Rectangle 3">
            <a:extLst>
              <a:ext uri="{FF2B5EF4-FFF2-40B4-BE49-F238E27FC236}">
                <a16:creationId xmlns:a16="http://schemas.microsoft.com/office/drawing/2014/main" id="{0269431C-23C7-474B-BDFA-EE219CF55E42}"/>
              </a:ext>
            </a:extLst>
          </p:cNvPr>
          <p:cNvSpPr>
            <a:spLocks noChangeArrowheads="1"/>
          </p:cNvSpPr>
          <p:nvPr/>
        </p:nvSpPr>
        <p:spPr bwMode="auto">
          <a:xfrm>
            <a:off x="1524000" y="801211"/>
            <a:ext cx="8953500" cy="74613"/>
          </a:xfrm>
          <a:prstGeom prst="rect">
            <a:avLst/>
          </a:prstGeom>
          <a:gradFill rotWithShape="0">
            <a:gsLst>
              <a:gs pos="0">
                <a:schemeClr val="tx1"/>
              </a:gs>
              <a:gs pos="100000">
                <a:srgbClr val="CC1616"/>
              </a:gs>
            </a:gsLst>
            <a:lin ang="0" scaled="1"/>
          </a:gradFill>
          <a:ln>
            <a:noFill/>
          </a:ln>
          <a:effectLst/>
          <a:extLs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 dirty="0"/>
          </a:p>
        </p:txBody>
      </p:sp>
      <p:pic>
        <p:nvPicPr>
          <p:cNvPr id="9" name="Picture 8" descr="&#10;NASA logo.gif                                                  000347C1Macintosh HD                   BC078778:">
            <a:extLst>
              <a:ext uri="{FF2B5EF4-FFF2-40B4-BE49-F238E27FC236}">
                <a16:creationId xmlns:a16="http://schemas.microsoft.com/office/drawing/2014/main" id="{138A3429-9D12-424F-A5A7-9ACEDBDFABD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622061" y="236060"/>
            <a:ext cx="1371600" cy="1204913"/>
          </a:xfrm>
          <a:prstGeom prst="rect">
            <a:avLst/>
          </a:prstGeom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" name="Picture 1">
            <a:extLst>
              <a:ext uri="{FF2B5EF4-FFF2-40B4-BE49-F238E27FC236}">
                <a16:creationId xmlns:a16="http://schemas.microsoft.com/office/drawing/2014/main" id="{50127196-75E9-4007-B4D2-8004A51F096F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85339" y="1193583"/>
            <a:ext cx="4651527" cy="2961789"/>
          </a:xfrm>
          <a:prstGeom prst="rect">
            <a:avLst/>
          </a:prstGeom>
        </p:spPr>
      </p:pic>
      <p:pic>
        <p:nvPicPr>
          <p:cNvPr id="11" name="Picture 10">
            <a:extLst>
              <a:ext uri="{FF2B5EF4-FFF2-40B4-BE49-F238E27FC236}">
                <a16:creationId xmlns:a16="http://schemas.microsoft.com/office/drawing/2014/main" id="{18E4D6BE-80F8-4C75-ACC9-84D8B04EE320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597014" y="1134300"/>
            <a:ext cx="4238406" cy="3090865"/>
          </a:xfrm>
          <a:prstGeom prst="rect">
            <a:avLst/>
          </a:prstGeom>
        </p:spPr>
      </p:pic>
      <p:sp>
        <p:nvSpPr>
          <p:cNvPr id="12" name="Arrow: Right 11">
            <a:extLst>
              <a:ext uri="{FF2B5EF4-FFF2-40B4-BE49-F238E27FC236}">
                <a16:creationId xmlns:a16="http://schemas.microsoft.com/office/drawing/2014/main" id="{65D1FCE7-041A-40FF-A909-7B8C84D5DD3A}"/>
              </a:ext>
            </a:extLst>
          </p:cNvPr>
          <p:cNvSpPr/>
          <p:nvPr/>
        </p:nvSpPr>
        <p:spPr bwMode="auto">
          <a:xfrm>
            <a:off x="5441616" y="2335594"/>
            <a:ext cx="1060148" cy="376726"/>
          </a:xfrm>
          <a:prstGeom prst="rightArrow">
            <a:avLst/>
          </a:prstGeom>
          <a:solidFill>
            <a:srgbClr val="0070C0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4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Helvetica" charset="0"/>
              <a:ea typeface="ＭＳ Ｐゴシック" charset="0"/>
            </a:endParaRP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26F627BF-0476-4E12-B3B3-83A30592292A}"/>
              </a:ext>
            </a:extLst>
          </p:cNvPr>
          <p:cNvSpPr txBox="1"/>
          <p:nvPr/>
        </p:nvSpPr>
        <p:spPr>
          <a:xfrm>
            <a:off x="1788846" y="4197307"/>
            <a:ext cx="2852063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1800" b="1" dirty="0">
                <a:solidFill>
                  <a:srgbClr val="002060"/>
                </a:solidFill>
              </a:rPr>
              <a:t>LADEE Spacecraft</a:t>
            </a:r>
          </a:p>
          <a:p>
            <a:pPr algn="ctr"/>
            <a:r>
              <a:rPr lang="en-US" sz="1800" b="1" dirty="0">
                <a:solidFill>
                  <a:srgbClr val="002060"/>
                </a:solidFill>
              </a:rPr>
              <a:t>Detailed CAD Rendering</a:t>
            </a:r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763E40F5-95F0-480F-A983-E4C8DAA22AFA}"/>
              </a:ext>
            </a:extLst>
          </p:cNvPr>
          <p:cNvSpPr txBox="1"/>
          <p:nvPr/>
        </p:nvSpPr>
        <p:spPr>
          <a:xfrm>
            <a:off x="7610785" y="4225165"/>
            <a:ext cx="2210862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1800" b="1" dirty="0">
                <a:solidFill>
                  <a:srgbClr val="002060"/>
                </a:solidFill>
              </a:rPr>
              <a:t>LADEE Spacecraft</a:t>
            </a:r>
          </a:p>
          <a:p>
            <a:pPr algn="ctr"/>
            <a:r>
              <a:rPr lang="en-US" sz="1800" b="1" dirty="0">
                <a:solidFill>
                  <a:srgbClr val="002060"/>
                </a:solidFill>
              </a:rPr>
              <a:t>Verification Model</a:t>
            </a: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CCE03C9B-0D2C-4F94-A55E-B20798AB9A92}"/>
              </a:ext>
            </a:extLst>
          </p:cNvPr>
          <p:cNvSpPr txBox="1"/>
          <p:nvPr/>
        </p:nvSpPr>
        <p:spPr>
          <a:xfrm>
            <a:off x="5762961" y="1799750"/>
            <a:ext cx="434734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3200" b="1" dirty="0">
                <a:solidFill>
                  <a:srgbClr val="002060"/>
                </a:solidFill>
              </a:rPr>
              <a:t>?</a:t>
            </a:r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1492C81C-817C-4311-8489-0F4AD4602DC3}"/>
              </a:ext>
            </a:extLst>
          </p:cNvPr>
          <p:cNvSpPr txBox="1"/>
          <p:nvPr/>
        </p:nvSpPr>
        <p:spPr>
          <a:xfrm>
            <a:off x="1200393" y="5024444"/>
            <a:ext cx="9994603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2000" dirty="0">
                <a:solidFill>
                  <a:srgbClr val="002060"/>
                </a:solidFill>
              </a:rPr>
              <a:t>How does one proceed from a CAD representation, perhaps with significant detail, to analytical model with simplifications (beams, springs, composite plates, mass elements, rigid connections)</a:t>
            </a:r>
          </a:p>
        </p:txBody>
      </p:sp>
    </p:spTree>
    <p:extLst>
      <p:ext uri="{BB962C8B-B14F-4D97-AF65-F5344CB8AC3E}">
        <p14:creationId xmlns:p14="http://schemas.microsoft.com/office/powerpoint/2010/main" val="1500696996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83EFB8E-6FEB-412E-A905-DBBEECA6869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14400" y="152400"/>
            <a:ext cx="10363200" cy="623777"/>
          </a:xfrm>
        </p:spPr>
        <p:txBody>
          <a:bodyPr/>
          <a:lstStyle/>
          <a:p>
            <a:r>
              <a:rPr lang="en-US" sz="4000" b="1" dirty="0">
                <a:solidFill>
                  <a:srgbClr val="2035F6"/>
                </a:solidFill>
                <a:latin typeface="Helvetica" panose="020B0604020202020204" pitchFamily="34" charset="0"/>
                <a:cs typeface="Helvetica" panose="020B0604020202020204" pitchFamily="34" charset="0"/>
              </a:rPr>
              <a:t>Example 4 (cont.) </a:t>
            </a:r>
            <a:endParaRPr lang="en-US" sz="4000" dirty="0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7CD859C8-11D4-442E-97B2-DED337AC79B1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914400" y="6621940"/>
            <a:ext cx="2540000" cy="237067"/>
          </a:xfrm>
        </p:spPr>
        <p:txBody>
          <a:bodyPr/>
          <a:lstStyle/>
          <a:p>
            <a:r>
              <a:rPr lang="en-US" sz="1200" dirty="0">
                <a:latin typeface="Helvetica" panose="020B0604020202020204" pitchFamily="34" charset="0"/>
                <a:cs typeface="Helvetica" panose="020B0604020202020204" pitchFamily="34" charset="0"/>
              </a:rPr>
              <a:t>January 6, 2022</a:t>
            </a:r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60FC426E-03E1-4E1C-985C-56924AA8FB2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165600" y="6621940"/>
            <a:ext cx="3860800" cy="237067"/>
          </a:xfrm>
        </p:spPr>
        <p:txBody>
          <a:bodyPr/>
          <a:lstStyle/>
          <a:p>
            <a:r>
              <a:rPr lang="en-US" sz="1200" dirty="0">
                <a:latin typeface="Helvetica" panose="020B0604020202020204" pitchFamily="34" charset="0"/>
                <a:cs typeface="Helvetica" panose="020B0604020202020204" pitchFamily="34" charset="0"/>
              </a:rPr>
              <a:t>AIAA SciTech 2022</a:t>
            </a:r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D35CCD3A-41E0-4474-87D5-10AAEC089D0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737600" y="6621940"/>
            <a:ext cx="2540000" cy="221140"/>
          </a:xfrm>
        </p:spPr>
        <p:txBody>
          <a:bodyPr/>
          <a:lstStyle/>
          <a:p>
            <a:fld id="{B6466AD0-DF8A-5345-B1AB-386D34856119}" type="slidenum">
              <a:rPr lang="en-US" sz="1200" smtClean="0">
                <a:latin typeface="Helvetica" panose="020B0604020202020204" pitchFamily="34" charset="0"/>
                <a:cs typeface="Helvetica" panose="020B0604020202020204" pitchFamily="34" charset="0"/>
              </a:rPr>
              <a:pPr/>
              <a:t>11</a:t>
            </a:fld>
            <a:endParaRPr lang="en-US" sz="1200" dirty="0">
              <a:latin typeface="Helvetica" panose="020B0604020202020204" pitchFamily="34" charset="0"/>
              <a:cs typeface="Helvetica" panose="020B0604020202020204" pitchFamily="34" charset="0"/>
            </a:endParaRPr>
          </a:p>
        </p:txBody>
      </p:sp>
      <p:sp>
        <p:nvSpPr>
          <p:cNvPr id="6" name="Rectangle 3">
            <a:extLst>
              <a:ext uri="{FF2B5EF4-FFF2-40B4-BE49-F238E27FC236}">
                <a16:creationId xmlns:a16="http://schemas.microsoft.com/office/drawing/2014/main" id="{78765F1C-568E-4D19-99D7-8B62D49C566E}"/>
              </a:ext>
            </a:extLst>
          </p:cNvPr>
          <p:cNvSpPr>
            <a:spLocks noChangeArrowheads="1"/>
          </p:cNvSpPr>
          <p:nvPr/>
        </p:nvSpPr>
        <p:spPr bwMode="auto">
          <a:xfrm>
            <a:off x="1524000" y="801211"/>
            <a:ext cx="8953500" cy="74613"/>
          </a:xfrm>
          <a:prstGeom prst="rect">
            <a:avLst/>
          </a:prstGeom>
          <a:gradFill rotWithShape="0">
            <a:gsLst>
              <a:gs pos="0">
                <a:schemeClr val="tx1"/>
              </a:gs>
              <a:gs pos="100000">
                <a:srgbClr val="CC1616"/>
              </a:gs>
            </a:gsLst>
            <a:lin ang="0" scaled="1"/>
          </a:gradFill>
          <a:ln>
            <a:noFill/>
          </a:ln>
          <a:effectLst/>
          <a:extLs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 dirty="0"/>
          </a:p>
        </p:txBody>
      </p:sp>
      <p:pic>
        <p:nvPicPr>
          <p:cNvPr id="7" name="Picture 6" descr="&#10;NASA logo.gif                                                  000347C1Macintosh HD                   BC078778:">
            <a:extLst>
              <a:ext uri="{FF2B5EF4-FFF2-40B4-BE49-F238E27FC236}">
                <a16:creationId xmlns:a16="http://schemas.microsoft.com/office/drawing/2014/main" id="{734A622E-1CE1-423B-872B-1BA32E17869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622061" y="236060"/>
            <a:ext cx="1371600" cy="1204913"/>
          </a:xfrm>
          <a:prstGeom prst="rect">
            <a:avLst/>
          </a:prstGeom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9" name="TextBox 8">
            <a:extLst>
              <a:ext uri="{FF2B5EF4-FFF2-40B4-BE49-F238E27FC236}">
                <a16:creationId xmlns:a16="http://schemas.microsoft.com/office/drawing/2014/main" id="{9DF975F1-8448-410E-B701-CE0BE7790065}"/>
              </a:ext>
            </a:extLst>
          </p:cNvPr>
          <p:cNvSpPr txBox="1"/>
          <p:nvPr/>
        </p:nvSpPr>
        <p:spPr>
          <a:xfrm>
            <a:off x="7292905" y="1422421"/>
            <a:ext cx="4173624" cy="483209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>
              <a:spcBef>
                <a:spcPts val="300"/>
              </a:spcBef>
              <a:spcAft>
                <a:spcPts val="0"/>
              </a:spcAft>
              <a:buFont typeface="Arial" panose="020B0604020202020204" pitchFamily="34" charset="0"/>
              <a:buChar char="•"/>
            </a:pPr>
            <a:r>
              <a:rPr lang="en-US" sz="2000" dirty="0">
                <a:solidFill>
                  <a:srgbClr val="002060"/>
                </a:solidFill>
              </a:rPr>
              <a:t>Conceptual models used closed form or empirical solutions for preliminary sizing </a:t>
            </a:r>
          </a:p>
          <a:p>
            <a:pPr marL="800100" lvl="1" indent="-342900">
              <a:spcBef>
                <a:spcPts val="300"/>
              </a:spcBef>
              <a:spcAft>
                <a:spcPts val="0"/>
              </a:spcAft>
              <a:buFont typeface="Arial" panose="020B0604020202020204" pitchFamily="34" charset="0"/>
              <a:buChar char="•"/>
            </a:pPr>
            <a:r>
              <a:rPr lang="en-US" sz="1800" dirty="0">
                <a:solidFill>
                  <a:srgbClr val="002060"/>
                </a:solidFill>
              </a:rPr>
              <a:t>(Hypersizer software)</a:t>
            </a:r>
          </a:p>
          <a:p>
            <a:pPr marL="342900" indent="-342900">
              <a:spcBef>
                <a:spcPts val="300"/>
              </a:spcBef>
              <a:spcAft>
                <a:spcPts val="0"/>
              </a:spcAft>
              <a:buFont typeface="Arial" panose="020B0604020202020204" pitchFamily="34" charset="0"/>
              <a:buChar char="•"/>
            </a:pPr>
            <a:r>
              <a:rPr lang="en-US" sz="2000" dirty="0">
                <a:solidFill>
                  <a:srgbClr val="002060"/>
                </a:solidFill>
              </a:rPr>
              <a:t>Detailed models of critical components linked to “hand” analysis or test results</a:t>
            </a:r>
          </a:p>
          <a:p>
            <a:pPr marL="342900" indent="-342900">
              <a:spcBef>
                <a:spcPts val="300"/>
              </a:spcBef>
              <a:spcAft>
                <a:spcPts val="0"/>
              </a:spcAft>
              <a:buFont typeface="Arial" panose="020B0604020202020204" pitchFamily="34" charset="0"/>
              <a:buChar char="•"/>
            </a:pPr>
            <a:r>
              <a:rPr lang="en-US" sz="2000" dirty="0">
                <a:solidFill>
                  <a:srgbClr val="002060"/>
                </a:solidFill>
              </a:rPr>
              <a:t>Simplified representations, (non-linear springs or bars) incorporated behavior into assembly model</a:t>
            </a:r>
          </a:p>
          <a:p>
            <a:pPr marL="342900" indent="-342900">
              <a:spcBef>
                <a:spcPts val="300"/>
              </a:spcBef>
              <a:spcAft>
                <a:spcPts val="0"/>
              </a:spcAft>
              <a:buFont typeface="Arial" panose="020B0604020202020204" pitchFamily="34" charset="0"/>
              <a:buChar char="•"/>
            </a:pPr>
            <a:r>
              <a:rPr lang="en-US" sz="2000" dirty="0">
                <a:solidFill>
                  <a:srgbClr val="002060"/>
                </a:solidFill>
              </a:rPr>
              <a:t>Assembly model output results re-inserted into component model for further analysis if needed</a:t>
            </a:r>
          </a:p>
        </p:txBody>
      </p:sp>
      <p:pic>
        <p:nvPicPr>
          <p:cNvPr id="10" name="Picture 9">
            <a:extLst>
              <a:ext uri="{FF2B5EF4-FFF2-40B4-BE49-F238E27FC236}">
                <a16:creationId xmlns:a16="http://schemas.microsoft.com/office/drawing/2014/main" id="{40D26B7B-E2DD-4672-9B42-2167128570E4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89872" y="1448370"/>
            <a:ext cx="7209994" cy="398720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52821416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8DBB2983-43C2-4E07-AC42-BB99F65BC9D3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979647" y="6594041"/>
            <a:ext cx="2540000" cy="237067"/>
          </a:xfrm>
        </p:spPr>
        <p:txBody>
          <a:bodyPr/>
          <a:lstStyle/>
          <a:p>
            <a:r>
              <a:rPr lang="en-US" sz="1200" dirty="0">
                <a:latin typeface="Helvetica" panose="020B0604020202020204" pitchFamily="34" charset="0"/>
                <a:cs typeface="Helvetica" panose="020B0604020202020204" pitchFamily="34" charset="0"/>
              </a:rPr>
              <a:t>January 6, 2022</a:t>
            </a:r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B77AFA25-E699-4FFC-83D5-058A3936F23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230847" y="6594041"/>
            <a:ext cx="3860800" cy="237067"/>
          </a:xfrm>
        </p:spPr>
        <p:txBody>
          <a:bodyPr/>
          <a:lstStyle/>
          <a:p>
            <a:r>
              <a:rPr lang="en-US" sz="1200" dirty="0">
                <a:latin typeface="Helvetica" panose="020B0604020202020204" pitchFamily="34" charset="0"/>
                <a:cs typeface="Helvetica" panose="020B0604020202020204" pitchFamily="34" charset="0"/>
              </a:rPr>
              <a:t>AIAA SciTech 2022</a:t>
            </a:r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1B34E53D-7EE6-4D41-B214-C682CE734D8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802847" y="6594041"/>
            <a:ext cx="2540000" cy="237067"/>
          </a:xfrm>
        </p:spPr>
        <p:txBody>
          <a:bodyPr/>
          <a:lstStyle/>
          <a:p>
            <a:fld id="{B6466AD0-DF8A-5345-B1AB-386D34856119}" type="slidenum">
              <a:rPr lang="en-US" sz="1200" smtClean="0">
                <a:latin typeface="Helvetica" panose="020B0604020202020204" pitchFamily="34" charset="0"/>
                <a:cs typeface="Helvetica" panose="020B0604020202020204" pitchFamily="34" charset="0"/>
              </a:rPr>
              <a:pPr/>
              <a:t>12</a:t>
            </a:fld>
            <a:endParaRPr lang="en-US" sz="1200" dirty="0">
              <a:latin typeface="Helvetica" panose="020B0604020202020204" pitchFamily="34" charset="0"/>
              <a:cs typeface="Helvetica" panose="020B0604020202020204" pitchFamily="34" charset="0"/>
            </a:endParaRPr>
          </a:p>
        </p:txBody>
      </p:sp>
      <p:sp>
        <p:nvSpPr>
          <p:cNvPr id="6" name="Rectangle 2">
            <a:extLst>
              <a:ext uri="{FF2B5EF4-FFF2-40B4-BE49-F238E27FC236}">
                <a16:creationId xmlns:a16="http://schemas.microsoft.com/office/drawing/2014/main" id="{5EC5A6D9-10CF-4FAC-9480-F8219627024D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1721276" y="26892"/>
            <a:ext cx="9051851" cy="853641"/>
          </a:xfrm>
        </p:spPr>
        <p:txBody>
          <a:bodyPr/>
          <a:lstStyle/>
          <a:p>
            <a:r>
              <a:rPr lang="en-US" sz="4000" b="1" dirty="0">
                <a:solidFill>
                  <a:srgbClr val="2035F6"/>
                </a:solidFill>
                <a:latin typeface="Helvetica" panose="020B0604020202020204" pitchFamily="34" charset="0"/>
                <a:cs typeface="Helvetica" panose="020B0604020202020204" pitchFamily="34" charset="0"/>
              </a:rPr>
              <a:t>Best Practices</a:t>
            </a:r>
          </a:p>
        </p:txBody>
      </p:sp>
      <p:sp>
        <p:nvSpPr>
          <p:cNvPr id="8" name="Rectangle 3">
            <a:extLst>
              <a:ext uri="{FF2B5EF4-FFF2-40B4-BE49-F238E27FC236}">
                <a16:creationId xmlns:a16="http://schemas.microsoft.com/office/drawing/2014/main" id="{3CFA1AA7-ACCF-43C9-B68F-5BBDBB17F850}"/>
              </a:ext>
            </a:extLst>
          </p:cNvPr>
          <p:cNvSpPr>
            <a:spLocks noChangeArrowheads="1"/>
          </p:cNvSpPr>
          <p:nvPr/>
        </p:nvSpPr>
        <p:spPr bwMode="auto">
          <a:xfrm>
            <a:off x="1524000" y="801211"/>
            <a:ext cx="8953500" cy="74613"/>
          </a:xfrm>
          <a:prstGeom prst="rect">
            <a:avLst/>
          </a:prstGeom>
          <a:gradFill rotWithShape="0">
            <a:gsLst>
              <a:gs pos="0">
                <a:schemeClr val="tx1"/>
              </a:gs>
              <a:gs pos="100000">
                <a:srgbClr val="CC1616"/>
              </a:gs>
            </a:gsLst>
            <a:lin ang="0" scaled="1"/>
          </a:gradFill>
          <a:ln>
            <a:noFill/>
          </a:ln>
          <a:effectLst/>
          <a:extLs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 dirty="0"/>
          </a:p>
        </p:txBody>
      </p:sp>
      <p:pic>
        <p:nvPicPr>
          <p:cNvPr id="9" name="Picture 8" descr="&#10;NASA logo.gif                                                  000347C1Macintosh HD                   BC078778:">
            <a:extLst>
              <a:ext uri="{FF2B5EF4-FFF2-40B4-BE49-F238E27FC236}">
                <a16:creationId xmlns:a16="http://schemas.microsoft.com/office/drawing/2014/main" id="{0F450B27-C22A-4E33-BDB9-E1531E962B7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622061" y="236060"/>
            <a:ext cx="1371600" cy="1204913"/>
          </a:xfrm>
          <a:prstGeom prst="rect">
            <a:avLst/>
          </a:prstGeom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Rectangle 1">
            <a:extLst>
              <a:ext uri="{FF2B5EF4-FFF2-40B4-BE49-F238E27FC236}">
                <a16:creationId xmlns:a16="http://schemas.microsoft.com/office/drawing/2014/main" id="{B67C6376-C01D-44A1-A8B7-1083FFCDC980}"/>
              </a:ext>
            </a:extLst>
          </p:cNvPr>
          <p:cNvSpPr/>
          <p:nvPr/>
        </p:nvSpPr>
        <p:spPr>
          <a:xfrm>
            <a:off x="550709" y="997140"/>
            <a:ext cx="10423586" cy="507831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342900" marR="114300" lvl="0" indent="-342900" algn="just">
              <a:spcBef>
                <a:spcPts val="0"/>
              </a:spcBef>
              <a:spcAft>
                <a:spcPts val="0"/>
              </a:spcAft>
              <a:buFont typeface="Symbol" panose="05050102010706020507" pitchFamily="18" charset="2"/>
              <a:buChar char=""/>
            </a:pPr>
            <a:r>
              <a:rPr lang="en-US" sz="1800" dirty="0">
                <a:solidFill>
                  <a:srgbClr val="002060"/>
                </a:solidFill>
                <a:latin typeface="Helvetica" panose="020B0604020202020204" pitchFamily="34" charset="0"/>
                <a:ea typeface="Calibri" panose="020F0502020204030204" pitchFamily="34" charset="0"/>
                <a:cs typeface="Helvetica" panose="020B0604020202020204" pitchFamily="34" charset="0"/>
              </a:rPr>
              <a:t>Use hand calculations or closed form solutions to understand effects of functional requirements (</a:t>
            </a:r>
            <a:r>
              <a:rPr lang="en-US" sz="1800" dirty="0">
                <a:solidFill>
                  <a:srgbClr val="002060"/>
                </a:solidFill>
                <a:latin typeface="Helvetica" panose="020B0604020202020204" pitchFamily="34" charset="0"/>
                <a:ea typeface="Times New Roman" panose="02020603050405020304" pitchFamily="18" charset="0"/>
                <a:cs typeface="Helvetica" panose="020B0604020202020204" pitchFamily="34" charset="0"/>
              </a:rPr>
              <a:t>MC/I, P/A, VQ/It, pr/t, pr/2t, empirical solutions, etc.)</a:t>
            </a:r>
          </a:p>
          <a:p>
            <a:pPr marL="342900" marR="114300" lvl="0" indent="-342900" algn="just">
              <a:spcBef>
                <a:spcPts val="0"/>
              </a:spcBef>
              <a:spcAft>
                <a:spcPts val="0"/>
              </a:spcAft>
              <a:buFont typeface="Symbol" panose="05050102010706020507" pitchFamily="18" charset="2"/>
              <a:buChar char=""/>
            </a:pPr>
            <a:r>
              <a:rPr lang="en-US" sz="1800" dirty="0">
                <a:solidFill>
                  <a:srgbClr val="002060"/>
                </a:solidFill>
                <a:latin typeface="Helvetica" panose="020B0604020202020204" pitchFamily="34" charset="0"/>
                <a:ea typeface="Times New Roman" panose="02020603050405020304" pitchFamily="18" charset="0"/>
                <a:cs typeface="Helvetica" panose="020B0604020202020204" pitchFamily="34" charset="0"/>
              </a:rPr>
              <a:t>Use preliminary calculations to develop basic CAD models </a:t>
            </a:r>
            <a:r>
              <a:rPr lang="en-US" sz="1800" i="1" dirty="0">
                <a:solidFill>
                  <a:srgbClr val="002060"/>
                </a:solidFill>
                <a:latin typeface="Helvetica" panose="020B0604020202020204" pitchFamily="34" charset="0"/>
                <a:ea typeface="Times New Roman" panose="02020603050405020304" pitchFamily="18" charset="0"/>
                <a:cs typeface="Helvetica" panose="020B0604020202020204" pitchFamily="34" charset="0"/>
              </a:rPr>
              <a:t>before</a:t>
            </a:r>
            <a:r>
              <a:rPr lang="en-US" sz="1800" dirty="0">
                <a:solidFill>
                  <a:srgbClr val="002060"/>
                </a:solidFill>
                <a:latin typeface="Helvetica" panose="020B0604020202020204" pitchFamily="34" charset="0"/>
                <a:ea typeface="Times New Roman" panose="02020603050405020304" pitchFamily="18" charset="0"/>
                <a:cs typeface="Helvetica" panose="020B0604020202020204" pitchFamily="34" charset="0"/>
              </a:rPr>
              <a:t> detailed (stress) models are needed or required</a:t>
            </a:r>
          </a:p>
          <a:p>
            <a:pPr marL="342900" marR="114300" lvl="0" indent="-342900" algn="just">
              <a:spcBef>
                <a:spcPts val="0"/>
              </a:spcBef>
              <a:spcAft>
                <a:spcPts val="0"/>
              </a:spcAft>
              <a:buFont typeface="Symbol" panose="05050102010706020507" pitchFamily="18" charset="2"/>
              <a:buChar char=""/>
            </a:pPr>
            <a:r>
              <a:rPr lang="en-US" sz="1800" dirty="0">
                <a:solidFill>
                  <a:srgbClr val="002060"/>
                </a:solidFill>
                <a:latin typeface="Helvetica" panose="020B0604020202020204" pitchFamily="34" charset="0"/>
                <a:ea typeface="Calibri" panose="020F0502020204030204" pitchFamily="34" charset="0"/>
                <a:cs typeface="Helvetica" panose="020B0604020202020204" pitchFamily="34" charset="0"/>
              </a:rPr>
              <a:t>Use simple models to gain understanding of modeling methods, behavior of elements, assumptions, software peculiarities, etc. </a:t>
            </a:r>
          </a:p>
          <a:p>
            <a:pPr marL="800100" marR="114300" lvl="1" indent="-342900" algn="just">
              <a:spcBef>
                <a:spcPts val="0"/>
              </a:spcBef>
              <a:spcAft>
                <a:spcPts val="0"/>
              </a:spcAft>
              <a:buFont typeface="Symbol" panose="05050102010706020507" pitchFamily="18" charset="2"/>
              <a:buChar char=""/>
            </a:pPr>
            <a:r>
              <a:rPr lang="en-US" sz="1800" dirty="0">
                <a:solidFill>
                  <a:srgbClr val="002060"/>
                </a:solidFill>
                <a:latin typeface="Helvetica" panose="020B0604020202020204" pitchFamily="34" charset="0"/>
                <a:ea typeface="Calibri" panose="020F0502020204030204" pitchFamily="34" charset="0"/>
                <a:cs typeface="Helvetica" panose="020B0604020202020204" pitchFamily="34" charset="0"/>
              </a:rPr>
              <a:t>Develop modeling practices that can be justified in more complex models. (Example 1)</a:t>
            </a:r>
            <a:endParaRPr lang="en-US" sz="1800" dirty="0">
              <a:solidFill>
                <a:srgbClr val="002060"/>
              </a:solidFill>
              <a:latin typeface="Helvetica" panose="020B0604020202020204" pitchFamily="34" charset="0"/>
              <a:ea typeface="Times New Roman" panose="02020603050405020304" pitchFamily="18" charset="0"/>
              <a:cs typeface="Helvetica" panose="020B0604020202020204" pitchFamily="34" charset="0"/>
            </a:endParaRPr>
          </a:p>
          <a:p>
            <a:pPr marL="342900" marR="114300" lvl="0" indent="-342900" algn="just">
              <a:spcBef>
                <a:spcPts val="0"/>
              </a:spcBef>
              <a:spcAft>
                <a:spcPts val="0"/>
              </a:spcAft>
              <a:buFont typeface="Symbol" panose="05050102010706020507" pitchFamily="18" charset="2"/>
              <a:buChar char=""/>
            </a:pPr>
            <a:r>
              <a:rPr lang="en-US" sz="1800" dirty="0">
                <a:solidFill>
                  <a:srgbClr val="002060"/>
                </a:solidFill>
                <a:latin typeface="Helvetica" panose="020B0604020202020204" pitchFamily="34" charset="0"/>
                <a:ea typeface="Times New Roman" panose="02020603050405020304" pitchFamily="18" charset="0"/>
                <a:cs typeface="Helvetica" panose="020B0604020202020204" pitchFamily="34" charset="0"/>
              </a:rPr>
              <a:t>Maintain simple representations where fidelity is already appropriate </a:t>
            </a:r>
          </a:p>
          <a:p>
            <a:pPr marL="800100" marR="114300" lvl="1" indent="-342900" algn="just">
              <a:spcBef>
                <a:spcPts val="0"/>
              </a:spcBef>
              <a:spcAft>
                <a:spcPts val="0"/>
              </a:spcAft>
              <a:buFont typeface="Symbol" panose="05050102010706020507" pitchFamily="18" charset="2"/>
              <a:buChar char=""/>
            </a:pPr>
            <a:r>
              <a:rPr lang="en-US" sz="1800" dirty="0">
                <a:solidFill>
                  <a:srgbClr val="002060"/>
                </a:solidFill>
                <a:latin typeface="Helvetica" panose="020B0604020202020204" pitchFamily="34" charset="0"/>
                <a:ea typeface="Times New Roman" panose="02020603050405020304" pitchFamily="18" charset="0"/>
                <a:cs typeface="Helvetica" panose="020B0604020202020204" pitchFamily="34" charset="0"/>
              </a:rPr>
              <a:t>More complex meshes are harder to interrogate and validate </a:t>
            </a:r>
          </a:p>
          <a:p>
            <a:pPr marL="800100" marR="114300" lvl="1" indent="-342900" algn="just">
              <a:spcBef>
                <a:spcPts val="0"/>
              </a:spcBef>
              <a:spcAft>
                <a:spcPts val="0"/>
              </a:spcAft>
              <a:buFont typeface="Symbol" panose="05050102010706020507" pitchFamily="18" charset="2"/>
              <a:buChar char=""/>
            </a:pPr>
            <a:r>
              <a:rPr lang="en-US" sz="1800" dirty="0">
                <a:solidFill>
                  <a:srgbClr val="002060"/>
                </a:solidFill>
                <a:latin typeface="Helvetica" panose="020B0604020202020204" pitchFamily="34" charset="0"/>
                <a:ea typeface="Times New Roman" panose="02020603050405020304" pitchFamily="18" charset="0"/>
                <a:cs typeface="Helvetica" panose="020B0604020202020204" pitchFamily="34" charset="0"/>
              </a:rPr>
              <a:t>e.g., to extract a bending moment from a 3D model requires adding and summing contributions at individual nodes, whereas a beam or plate element gives this information directly</a:t>
            </a:r>
          </a:p>
          <a:p>
            <a:pPr marL="342900" marR="114300" lvl="0" indent="-342900" algn="just">
              <a:spcBef>
                <a:spcPts val="0"/>
              </a:spcBef>
              <a:spcAft>
                <a:spcPts val="0"/>
              </a:spcAft>
              <a:buFont typeface="Symbol" panose="05050102010706020507" pitchFamily="18" charset="2"/>
              <a:buChar char=""/>
            </a:pPr>
            <a:r>
              <a:rPr lang="en-US" sz="1800" dirty="0">
                <a:solidFill>
                  <a:srgbClr val="002060"/>
                </a:solidFill>
                <a:latin typeface="Helvetica" panose="020B0604020202020204" pitchFamily="34" charset="0"/>
                <a:ea typeface="Times New Roman" panose="02020603050405020304" pitchFamily="18" charset="0"/>
                <a:cs typeface="Helvetica" panose="020B0604020202020204" pitchFamily="34" charset="0"/>
              </a:rPr>
              <a:t>Use simplified analysis techniques, such as axisymmetric modeling or symmetric/antisymmetric cuts, where appropriate (Example 2)</a:t>
            </a:r>
          </a:p>
          <a:p>
            <a:pPr marL="342900" marR="114300" lvl="0" indent="-342900" algn="just">
              <a:spcBef>
                <a:spcPts val="0"/>
              </a:spcBef>
              <a:spcAft>
                <a:spcPts val="0"/>
              </a:spcAft>
              <a:buFont typeface="Symbol" panose="05050102010706020507" pitchFamily="18" charset="2"/>
              <a:buChar char=""/>
            </a:pPr>
            <a:r>
              <a:rPr lang="en-US" sz="1800" dirty="0">
                <a:solidFill>
                  <a:srgbClr val="002060"/>
                </a:solidFill>
                <a:latin typeface="Helvetica" panose="020B0604020202020204" pitchFamily="34" charset="0"/>
                <a:ea typeface="Times New Roman" panose="02020603050405020304" pitchFamily="18" charset="0"/>
                <a:cs typeface="Helvetica" panose="020B0604020202020204" pitchFamily="34" charset="0"/>
              </a:rPr>
              <a:t>Consider creation of intermediate-fidelity models that are appropriate for obtaining global and some local response but are still easily modifiable  (Example 3)</a:t>
            </a:r>
          </a:p>
          <a:p>
            <a:pPr marL="342900" marR="114300" lvl="0" indent="-342900" algn="just">
              <a:spcBef>
                <a:spcPts val="0"/>
              </a:spcBef>
              <a:spcAft>
                <a:spcPts val="0"/>
              </a:spcAft>
              <a:buFont typeface="Symbol" panose="05050102010706020507" pitchFamily="18" charset="2"/>
              <a:buChar char=""/>
            </a:pPr>
            <a:r>
              <a:rPr lang="en-US" sz="1800" dirty="0">
                <a:solidFill>
                  <a:srgbClr val="002060"/>
                </a:solidFill>
                <a:latin typeface="Helvetica" panose="020B0604020202020204" pitchFamily="34" charset="0"/>
                <a:ea typeface="Times New Roman" panose="02020603050405020304" pitchFamily="18" charset="0"/>
                <a:cs typeface="Helvetica" panose="020B0604020202020204" pitchFamily="34" charset="0"/>
              </a:rPr>
              <a:t>For complex local behavior, use detailed local models to develop characteristics which can be implemented into springs or beams for use in large assembly models  (Example 4)</a:t>
            </a:r>
          </a:p>
        </p:txBody>
      </p:sp>
    </p:spTree>
    <p:extLst>
      <p:ext uri="{BB962C8B-B14F-4D97-AF65-F5344CB8AC3E}">
        <p14:creationId xmlns:p14="http://schemas.microsoft.com/office/powerpoint/2010/main" val="4162866506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62E763BF-12A9-4A84-BFA0-4F8AAC57B333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914400" y="6605007"/>
            <a:ext cx="2540000" cy="252993"/>
          </a:xfrm>
        </p:spPr>
        <p:txBody>
          <a:bodyPr/>
          <a:lstStyle/>
          <a:p>
            <a:r>
              <a:rPr lang="en-US" sz="1200" dirty="0">
                <a:latin typeface="Helvetica" panose="020B0604020202020204" pitchFamily="34" charset="0"/>
                <a:cs typeface="Helvetica" panose="020B0604020202020204" pitchFamily="34" charset="0"/>
              </a:rPr>
              <a:t>January 6, 2022</a:t>
            </a:r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50046EFF-68C0-4565-B607-3ACE0FFCBCB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165600" y="6605007"/>
            <a:ext cx="3860800" cy="252993"/>
          </a:xfrm>
        </p:spPr>
        <p:txBody>
          <a:bodyPr/>
          <a:lstStyle/>
          <a:p>
            <a:r>
              <a:rPr lang="en-US" sz="1200" dirty="0">
                <a:latin typeface="Helvetica" panose="020B0604020202020204" pitchFamily="34" charset="0"/>
                <a:cs typeface="Helvetica" panose="020B0604020202020204" pitchFamily="34" charset="0"/>
              </a:rPr>
              <a:t>AIAA SciTech 2022</a:t>
            </a:r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FE17BB27-9676-4FCD-B012-B839839A5E0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737600" y="6605007"/>
            <a:ext cx="2540000" cy="228600"/>
          </a:xfrm>
        </p:spPr>
        <p:txBody>
          <a:bodyPr/>
          <a:lstStyle/>
          <a:p>
            <a:fld id="{B6466AD0-DF8A-5345-B1AB-386D34856119}" type="slidenum">
              <a:rPr lang="en-US" sz="1200" smtClean="0">
                <a:latin typeface="Helvetica" panose="020B0604020202020204" pitchFamily="34" charset="0"/>
                <a:cs typeface="Helvetica" panose="020B0604020202020204" pitchFamily="34" charset="0"/>
              </a:rPr>
              <a:pPr/>
              <a:t>13</a:t>
            </a:fld>
            <a:endParaRPr lang="en-US" sz="1200" dirty="0">
              <a:latin typeface="Helvetica" panose="020B0604020202020204" pitchFamily="34" charset="0"/>
              <a:cs typeface="Helvetica" panose="020B0604020202020204" pitchFamily="34" charset="0"/>
            </a:endParaRPr>
          </a:p>
        </p:txBody>
      </p:sp>
      <p:sp>
        <p:nvSpPr>
          <p:cNvPr id="6" name="Rectangle 2">
            <a:extLst>
              <a:ext uri="{FF2B5EF4-FFF2-40B4-BE49-F238E27FC236}">
                <a16:creationId xmlns:a16="http://schemas.microsoft.com/office/drawing/2014/main" id="{023DC1CD-08D2-4218-A864-2EBB3E68BAC3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1598905" y="44281"/>
            <a:ext cx="8803689" cy="898240"/>
          </a:xfrm>
        </p:spPr>
        <p:txBody>
          <a:bodyPr/>
          <a:lstStyle/>
          <a:p>
            <a:r>
              <a:rPr lang="en-US" sz="4000" b="1" dirty="0">
                <a:solidFill>
                  <a:srgbClr val="2035F6"/>
                </a:solidFill>
                <a:latin typeface="Helvetica" panose="020B0604020202020204" pitchFamily="34" charset="0"/>
                <a:cs typeface="Helvetica" panose="020B0604020202020204" pitchFamily="34" charset="0"/>
              </a:rPr>
              <a:t>Hybrid Simulation / Virtual Testing</a:t>
            </a:r>
          </a:p>
        </p:txBody>
      </p:sp>
      <p:sp>
        <p:nvSpPr>
          <p:cNvPr id="8" name="Rectangle 3">
            <a:extLst>
              <a:ext uri="{FF2B5EF4-FFF2-40B4-BE49-F238E27FC236}">
                <a16:creationId xmlns:a16="http://schemas.microsoft.com/office/drawing/2014/main" id="{B6FE183A-EFBB-442D-B16E-94C12F2D6662}"/>
              </a:ext>
            </a:extLst>
          </p:cNvPr>
          <p:cNvSpPr>
            <a:spLocks noChangeArrowheads="1"/>
          </p:cNvSpPr>
          <p:nvPr/>
        </p:nvSpPr>
        <p:spPr bwMode="auto">
          <a:xfrm>
            <a:off x="1524000" y="801211"/>
            <a:ext cx="8953500" cy="74613"/>
          </a:xfrm>
          <a:prstGeom prst="rect">
            <a:avLst/>
          </a:prstGeom>
          <a:gradFill rotWithShape="0">
            <a:gsLst>
              <a:gs pos="0">
                <a:schemeClr val="tx1"/>
              </a:gs>
              <a:gs pos="100000">
                <a:srgbClr val="CC1616"/>
              </a:gs>
            </a:gsLst>
            <a:lin ang="0" scaled="1"/>
          </a:gradFill>
          <a:ln>
            <a:noFill/>
          </a:ln>
          <a:effectLst/>
          <a:extLs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 dirty="0"/>
          </a:p>
        </p:txBody>
      </p:sp>
      <p:pic>
        <p:nvPicPr>
          <p:cNvPr id="9" name="Picture 8" descr="&#10;NASA logo.gif                                                  000347C1Macintosh HD                   BC078778:">
            <a:extLst>
              <a:ext uri="{FF2B5EF4-FFF2-40B4-BE49-F238E27FC236}">
                <a16:creationId xmlns:a16="http://schemas.microsoft.com/office/drawing/2014/main" id="{F5D44053-58F4-470F-BD9E-64EE5AE3A65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622061" y="236060"/>
            <a:ext cx="1371600" cy="1204913"/>
          </a:xfrm>
          <a:prstGeom prst="rect">
            <a:avLst/>
          </a:prstGeom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0" name="TextBox 9">
            <a:extLst>
              <a:ext uri="{FF2B5EF4-FFF2-40B4-BE49-F238E27FC236}">
                <a16:creationId xmlns:a16="http://schemas.microsoft.com/office/drawing/2014/main" id="{D53FD776-A088-4C8E-9984-DD559CD977C9}"/>
              </a:ext>
            </a:extLst>
          </p:cNvPr>
          <p:cNvSpPr txBox="1"/>
          <p:nvPr/>
        </p:nvSpPr>
        <p:spPr>
          <a:xfrm>
            <a:off x="1098351" y="1264255"/>
            <a:ext cx="9995297" cy="401648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>
              <a:spcBef>
                <a:spcPts val="300"/>
              </a:spcBef>
              <a:buFont typeface="Arial" panose="020B0604020202020204" pitchFamily="34" charset="0"/>
              <a:buChar char="•"/>
            </a:pPr>
            <a:r>
              <a:rPr lang="en-US" sz="2000" b="1" dirty="0">
                <a:solidFill>
                  <a:srgbClr val="002060"/>
                </a:solidFill>
              </a:rPr>
              <a:t>Virtual testing</a:t>
            </a:r>
            <a:r>
              <a:rPr lang="en-US" sz="2000" dirty="0">
                <a:solidFill>
                  <a:srgbClr val="002060"/>
                </a:solidFill>
              </a:rPr>
              <a:t> - a method that simulates lab testing using analysis software</a:t>
            </a:r>
          </a:p>
          <a:p>
            <a:pPr marL="800100" lvl="1" indent="-342900">
              <a:spcBef>
                <a:spcPts val="300"/>
              </a:spcBef>
              <a:buFont typeface="Arial" panose="020B0604020202020204" pitchFamily="34" charset="0"/>
              <a:buChar char="•"/>
            </a:pPr>
            <a:r>
              <a:rPr lang="en-US" sz="2000" dirty="0">
                <a:solidFill>
                  <a:srgbClr val="002060"/>
                </a:solidFill>
              </a:rPr>
              <a:t>Coupon and sub-component lab tests done analytically, including representations of testing machines, loading, environments, etc.</a:t>
            </a:r>
          </a:p>
          <a:p>
            <a:pPr marL="800100" lvl="1" indent="-342900">
              <a:spcBef>
                <a:spcPts val="300"/>
              </a:spcBef>
              <a:buFont typeface="Arial" panose="020B0604020202020204" pitchFamily="34" charset="0"/>
              <a:buChar char="•"/>
            </a:pPr>
            <a:r>
              <a:rPr lang="en-US" sz="2000" dirty="0">
                <a:solidFill>
                  <a:srgbClr val="002060"/>
                </a:solidFill>
              </a:rPr>
              <a:t>Analysis based data for stress/strain behavior, failure modes, failure loads, etc.</a:t>
            </a:r>
          </a:p>
          <a:p>
            <a:pPr marL="342900" indent="-342900">
              <a:spcBef>
                <a:spcPts val="300"/>
              </a:spcBef>
              <a:buFont typeface="Arial" panose="020B0604020202020204" pitchFamily="34" charset="0"/>
              <a:buChar char="•"/>
            </a:pPr>
            <a:r>
              <a:rPr lang="en-US" sz="2000" b="1" dirty="0">
                <a:solidFill>
                  <a:srgbClr val="002060"/>
                </a:solidFill>
              </a:rPr>
              <a:t>Hybrid Simulation </a:t>
            </a:r>
            <a:r>
              <a:rPr lang="en-US" sz="2000" dirty="0">
                <a:solidFill>
                  <a:srgbClr val="002060"/>
                </a:solidFill>
              </a:rPr>
              <a:t>- an approach of analyzing analytical models of physical structures integrated with models of test processes, combined with realistic test loading conditions and results</a:t>
            </a:r>
          </a:p>
          <a:p>
            <a:pPr marL="800100" lvl="1" indent="-342900">
              <a:spcBef>
                <a:spcPts val="300"/>
              </a:spcBef>
              <a:buFont typeface="Arial" panose="020B0604020202020204" pitchFamily="34" charset="0"/>
              <a:buChar char="•"/>
            </a:pPr>
            <a:r>
              <a:rPr lang="en-US" sz="2000" dirty="0">
                <a:solidFill>
                  <a:srgbClr val="002060"/>
                </a:solidFill>
              </a:rPr>
              <a:t>Simulation of a qualification or acceptance test program on a structure through modeling and analysis instead of large number of physical tests</a:t>
            </a:r>
          </a:p>
          <a:p>
            <a:pPr lvl="1">
              <a:spcBef>
                <a:spcPts val="300"/>
              </a:spcBef>
            </a:pPr>
            <a:endParaRPr lang="en-US" sz="2000" dirty="0">
              <a:solidFill>
                <a:srgbClr val="002060"/>
              </a:solidFill>
            </a:endParaRPr>
          </a:p>
          <a:p>
            <a:pPr marL="342900" indent="-342900">
              <a:spcBef>
                <a:spcPts val="300"/>
              </a:spcBef>
              <a:buFont typeface="Arial" panose="020B0604020202020204" pitchFamily="34" charset="0"/>
              <a:buChar char="•"/>
            </a:pPr>
            <a:r>
              <a:rPr lang="en-US" sz="2000" b="1" dirty="0">
                <a:solidFill>
                  <a:srgbClr val="002060"/>
                </a:solidFill>
              </a:rPr>
              <a:t>These type approaches open a path for reevaluation of test-based factors of safety and for streamlining certification programs</a:t>
            </a:r>
          </a:p>
        </p:txBody>
      </p:sp>
    </p:spTree>
    <p:extLst>
      <p:ext uri="{BB962C8B-B14F-4D97-AF65-F5344CB8AC3E}">
        <p14:creationId xmlns:p14="http://schemas.microsoft.com/office/powerpoint/2010/main" val="3295596716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6" name="Rectangle 2"/>
          <p:cNvSpPr>
            <a:spLocks noGrp="1" noChangeArrowheads="1"/>
          </p:cNvSpPr>
          <p:nvPr>
            <p:ph type="title"/>
          </p:nvPr>
        </p:nvSpPr>
        <p:spPr>
          <a:xfrm>
            <a:off x="2209800" y="76200"/>
            <a:ext cx="7772400" cy="838200"/>
          </a:xfrm>
        </p:spPr>
        <p:txBody>
          <a:bodyPr/>
          <a:lstStyle/>
          <a:p>
            <a:r>
              <a:rPr lang="en-US" sz="4000" b="1" dirty="0">
                <a:solidFill>
                  <a:srgbClr val="2035F6"/>
                </a:solidFill>
                <a:latin typeface="Helvetica" panose="020B0604020202020204" pitchFamily="34" charset="0"/>
                <a:cs typeface="Helvetica" panose="020B0604020202020204" pitchFamily="34" charset="0"/>
              </a:rPr>
              <a:t>Conclusions</a:t>
            </a:r>
            <a:endParaRPr lang="en-US" sz="4000" dirty="0">
              <a:solidFill>
                <a:srgbClr val="2035F6"/>
              </a:solidFill>
              <a:latin typeface="Helvetica" panose="020B0604020202020204" pitchFamily="34" charset="0"/>
              <a:cs typeface="Helvetica" panose="020B0604020202020204" pitchFamily="34" charset="0"/>
            </a:endParaRPr>
          </a:p>
        </p:txBody>
      </p:sp>
      <p:sp>
        <p:nvSpPr>
          <p:cNvPr id="6170" name="Text Box 26"/>
          <p:cNvSpPr txBox="1">
            <a:spLocks noChangeArrowheads="1"/>
          </p:cNvSpPr>
          <p:nvPr/>
        </p:nvSpPr>
        <p:spPr bwMode="auto">
          <a:xfrm>
            <a:off x="473202" y="1223948"/>
            <a:ext cx="11055095" cy="500136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/>
          <a:p>
            <a:pPr marL="342900" indent="-342900">
              <a:spcBef>
                <a:spcPts val="300"/>
              </a:spcBef>
              <a:buFont typeface="Arial" panose="020B0604020202020204" pitchFamily="34" charset="0"/>
              <a:buChar char="•"/>
            </a:pPr>
            <a:r>
              <a:rPr lang="en-US" sz="2000" b="1" dirty="0">
                <a:solidFill>
                  <a:srgbClr val="002060"/>
                </a:solidFill>
              </a:rPr>
              <a:t>Application of building-block approaches in analysis provides a good road map for systematically analyzing a structural design</a:t>
            </a:r>
          </a:p>
          <a:p>
            <a:pPr marL="800100" lvl="1" indent="-342900">
              <a:spcBef>
                <a:spcPts val="300"/>
              </a:spcBef>
              <a:buFont typeface="Arial" panose="020B0604020202020204" pitchFamily="34" charset="0"/>
              <a:buChar char="•"/>
            </a:pPr>
            <a:r>
              <a:rPr lang="en-US" sz="2000" dirty="0">
                <a:solidFill>
                  <a:srgbClr val="002060"/>
                </a:solidFill>
              </a:rPr>
              <a:t>Insight is gained on appropriate mesh density, element selection, performance aspects of the model, validation of the model form, and interactions among various parts and regions of a structure</a:t>
            </a:r>
          </a:p>
          <a:p>
            <a:pPr marL="342900" indent="-342900">
              <a:spcBef>
                <a:spcPts val="300"/>
              </a:spcBef>
              <a:buFont typeface="Arial" panose="020B0604020202020204" pitchFamily="34" charset="0"/>
              <a:buChar char="•"/>
            </a:pPr>
            <a:r>
              <a:rPr lang="en-US" sz="2000" b="1" dirty="0">
                <a:solidFill>
                  <a:srgbClr val="002060"/>
                </a:solidFill>
              </a:rPr>
              <a:t>Simplified modeling techniques can be used to gain understanding of behavior and validation of modeling assumptions</a:t>
            </a:r>
          </a:p>
          <a:p>
            <a:pPr marL="342900" indent="-342900">
              <a:spcBef>
                <a:spcPts val="300"/>
              </a:spcBef>
              <a:buFont typeface="Arial" panose="020B0604020202020204" pitchFamily="34" charset="0"/>
              <a:buChar char="•"/>
            </a:pPr>
            <a:r>
              <a:rPr lang="en-US" sz="2000" b="1" dirty="0">
                <a:solidFill>
                  <a:srgbClr val="002060"/>
                </a:solidFill>
              </a:rPr>
              <a:t>Building-Block approaches need not lead to development of full 3D representations to capture desired behavior  </a:t>
            </a:r>
          </a:p>
          <a:p>
            <a:pPr marL="800100" lvl="1" indent="-342900">
              <a:spcBef>
                <a:spcPts val="300"/>
              </a:spcBef>
              <a:buFont typeface="Arial" panose="020B0604020202020204" pitchFamily="34" charset="0"/>
              <a:buChar char="•"/>
            </a:pPr>
            <a:r>
              <a:rPr lang="en-US" sz="2000" dirty="0">
                <a:solidFill>
                  <a:srgbClr val="002060"/>
                </a:solidFill>
              </a:rPr>
              <a:t>Simpler representations such as 1D or 2D meshing, defeatured geometry, use of springs/bars to incorporate the stiffness and load transfer aspect of joints, and axisymmetric representations can all be used effectively and constitute an appropriate level of fidelity when used correctly </a:t>
            </a:r>
          </a:p>
          <a:p>
            <a:pPr lvl="1">
              <a:spcBef>
                <a:spcPts val="300"/>
              </a:spcBef>
            </a:pPr>
            <a:endParaRPr lang="en-US" sz="2000" dirty="0">
              <a:solidFill>
                <a:srgbClr val="002060"/>
              </a:solidFill>
            </a:endParaRPr>
          </a:p>
          <a:p>
            <a:pPr marL="342900" indent="-342900">
              <a:spcBef>
                <a:spcPts val="300"/>
              </a:spcBef>
              <a:buFont typeface="Arial" panose="020B0604020202020204" pitchFamily="34" charset="0"/>
              <a:buChar char="•"/>
            </a:pPr>
            <a:r>
              <a:rPr lang="en-US" b="1" dirty="0">
                <a:solidFill>
                  <a:srgbClr val="002060"/>
                </a:solidFill>
              </a:rPr>
              <a:t>High-fidelity answers can be achieved even from simple representations</a:t>
            </a:r>
          </a:p>
        </p:txBody>
      </p:sp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>
          <a:xfrm>
            <a:off x="948267" y="6630407"/>
            <a:ext cx="2540000" cy="227593"/>
          </a:xfrm>
        </p:spPr>
        <p:txBody>
          <a:bodyPr/>
          <a:lstStyle/>
          <a:p>
            <a:r>
              <a:rPr lang="en-US" sz="1200" dirty="0">
                <a:latin typeface="Helvetica" panose="020B0604020202020204" pitchFamily="34" charset="0"/>
                <a:cs typeface="Helvetica" panose="020B0604020202020204" pitchFamily="34" charset="0"/>
              </a:rPr>
              <a:t>January 6, 2022</a:t>
            </a:r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>
          <a:xfrm>
            <a:off x="8771467" y="6630407"/>
            <a:ext cx="2540000" cy="227593"/>
          </a:xfrm>
        </p:spPr>
        <p:txBody>
          <a:bodyPr/>
          <a:lstStyle/>
          <a:p>
            <a:fld id="{B6466AD0-DF8A-5345-B1AB-386D34856119}" type="slidenum">
              <a:rPr lang="en-US" sz="1200" smtClean="0">
                <a:latin typeface="Helvetica" panose="020B0604020202020204" pitchFamily="34" charset="0"/>
                <a:cs typeface="Helvetica" panose="020B0604020202020204" pitchFamily="34" charset="0"/>
              </a:rPr>
              <a:pPr/>
              <a:t>14</a:t>
            </a:fld>
            <a:endParaRPr lang="en-US" sz="1200" dirty="0">
              <a:latin typeface="Helvetica" panose="020B0604020202020204" pitchFamily="34" charset="0"/>
              <a:cs typeface="Helvetica" panose="020B0604020202020204" pitchFamily="34" charset="0"/>
            </a:endParaRP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>
          <a:xfrm>
            <a:off x="4199467" y="6630407"/>
            <a:ext cx="3860800" cy="227593"/>
          </a:xfrm>
        </p:spPr>
        <p:txBody>
          <a:bodyPr/>
          <a:lstStyle/>
          <a:p>
            <a:r>
              <a:rPr lang="en-US" sz="1200" dirty="0">
                <a:latin typeface="Helvetica" panose="020B0604020202020204" pitchFamily="34" charset="0"/>
                <a:cs typeface="Helvetica" panose="020B0604020202020204" pitchFamily="34" charset="0"/>
              </a:rPr>
              <a:t>AIAA SciTech 2022</a:t>
            </a:r>
          </a:p>
        </p:txBody>
      </p:sp>
      <p:sp>
        <p:nvSpPr>
          <p:cNvPr id="8" name="Rectangle 3">
            <a:extLst>
              <a:ext uri="{FF2B5EF4-FFF2-40B4-BE49-F238E27FC236}">
                <a16:creationId xmlns:a16="http://schemas.microsoft.com/office/drawing/2014/main" id="{5E6D240B-87F4-4A6E-A8BD-1EDD982FE9BC}"/>
              </a:ext>
            </a:extLst>
          </p:cNvPr>
          <p:cNvSpPr>
            <a:spLocks noChangeArrowheads="1"/>
          </p:cNvSpPr>
          <p:nvPr/>
        </p:nvSpPr>
        <p:spPr bwMode="auto">
          <a:xfrm>
            <a:off x="1524000" y="801211"/>
            <a:ext cx="8953500" cy="74613"/>
          </a:xfrm>
          <a:prstGeom prst="rect">
            <a:avLst/>
          </a:prstGeom>
          <a:gradFill rotWithShape="0">
            <a:gsLst>
              <a:gs pos="0">
                <a:schemeClr val="tx1"/>
              </a:gs>
              <a:gs pos="100000">
                <a:srgbClr val="CC1616"/>
              </a:gs>
            </a:gsLst>
            <a:lin ang="0" scaled="1"/>
          </a:gradFill>
          <a:ln>
            <a:noFill/>
          </a:ln>
          <a:effectLst/>
          <a:extLs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 dirty="0"/>
          </a:p>
        </p:txBody>
      </p:sp>
      <p:pic>
        <p:nvPicPr>
          <p:cNvPr id="9" name="Picture 8" descr="&#10;NASA logo.gif                                                  000347C1Macintosh HD                   BC078778:">
            <a:extLst>
              <a:ext uri="{FF2B5EF4-FFF2-40B4-BE49-F238E27FC236}">
                <a16:creationId xmlns:a16="http://schemas.microsoft.com/office/drawing/2014/main" id="{CD7D82CB-EBCA-473C-84B9-5D6823478BA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622061" y="236060"/>
            <a:ext cx="1371600" cy="1204913"/>
          </a:xfrm>
          <a:prstGeom prst="rect">
            <a:avLst/>
          </a:prstGeom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  <p:transition>
    <p:zoom/>
  </p:transition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71E3F351-97A6-421A-A61D-E74F9B5B45AD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956734" y="6604000"/>
            <a:ext cx="2540000" cy="254000"/>
          </a:xfrm>
        </p:spPr>
        <p:txBody>
          <a:bodyPr/>
          <a:lstStyle/>
          <a:p>
            <a:r>
              <a:rPr lang="en-US" sz="1200" dirty="0">
                <a:latin typeface="Helvetica" panose="020B0604020202020204" pitchFamily="34" charset="0"/>
                <a:cs typeface="Helvetica" panose="020B0604020202020204" pitchFamily="34" charset="0"/>
              </a:rPr>
              <a:t>January 6, 2022</a:t>
            </a:r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6C62E6D8-070B-4794-88A3-9996D623B4A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207934" y="6604000"/>
            <a:ext cx="3860800" cy="254000"/>
          </a:xfrm>
        </p:spPr>
        <p:txBody>
          <a:bodyPr/>
          <a:lstStyle/>
          <a:p>
            <a:r>
              <a:rPr lang="en-US" sz="1200" dirty="0">
                <a:latin typeface="Helvetica" panose="020B0604020202020204" pitchFamily="34" charset="0"/>
                <a:cs typeface="Helvetica" panose="020B0604020202020204" pitchFamily="34" charset="0"/>
              </a:rPr>
              <a:t>AIAA SciTech 2022</a:t>
            </a:r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65B1B0B2-10EF-400B-AB2A-42F72CA50B1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779934" y="6604000"/>
            <a:ext cx="2540000" cy="254000"/>
          </a:xfrm>
        </p:spPr>
        <p:txBody>
          <a:bodyPr/>
          <a:lstStyle/>
          <a:p>
            <a:fld id="{B6466AD0-DF8A-5345-B1AB-386D34856119}" type="slidenum">
              <a:rPr lang="en-US" sz="1200" smtClean="0">
                <a:latin typeface="Helvetica" panose="020B0604020202020204" pitchFamily="34" charset="0"/>
                <a:cs typeface="Helvetica" panose="020B0604020202020204" pitchFamily="34" charset="0"/>
              </a:rPr>
              <a:pPr/>
              <a:t>15</a:t>
            </a:fld>
            <a:endParaRPr lang="en-US" sz="1200" dirty="0">
              <a:latin typeface="Helvetica" panose="020B0604020202020204" pitchFamily="34" charset="0"/>
              <a:cs typeface="Helvetica" panose="020B0604020202020204" pitchFamily="34" charset="0"/>
            </a:endParaRPr>
          </a:p>
        </p:txBody>
      </p:sp>
      <p:sp>
        <p:nvSpPr>
          <p:cNvPr id="8" name="Rectangle 3">
            <a:extLst>
              <a:ext uri="{FF2B5EF4-FFF2-40B4-BE49-F238E27FC236}">
                <a16:creationId xmlns:a16="http://schemas.microsoft.com/office/drawing/2014/main" id="{DAFE3B89-19D7-4E53-A399-DF854F4C988E}"/>
              </a:ext>
            </a:extLst>
          </p:cNvPr>
          <p:cNvSpPr>
            <a:spLocks noChangeArrowheads="1"/>
          </p:cNvSpPr>
          <p:nvPr/>
        </p:nvSpPr>
        <p:spPr bwMode="auto">
          <a:xfrm>
            <a:off x="1524000" y="801211"/>
            <a:ext cx="8953500" cy="74613"/>
          </a:xfrm>
          <a:prstGeom prst="rect">
            <a:avLst/>
          </a:prstGeom>
          <a:gradFill rotWithShape="0">
            <a:gsLst>
              <a:gs pos="0">
                <a:schemeClr val="tx1"/>
              </a:gs>
              <a:gs pos="100000">
                <a:srgbClr val="CC1616"/>
              </a:gs>
            </a:gsLst>
            <a:lin ang="0" scaled="1"/>
          </a:gradFill>
          <a:ln>
            <a:noFill/>
          </a:ln>
          <a:effectLst/>
          <a:extLs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 dirty="0"/>
          </a:p>
        </p:txBody>
      </p:sp>
      <p:pic>
        <p:nvPicPr>
          <p:cNvPr id="9" name="Picture 8" descr="&#10;NASA logo.gif                                                  000347C1Macintosh HD                   BC078778:">
            <a:extLst>
              <a:ext uri="{FF2B5EF4-FFF2-40B4-BE49-F238E27FC236}">
                <a16:creationId xmlns:a16="http://schemas.microsoft.com/office/drawing/2014/main" id="{CD6F4F81-4A5F-4181-A6F6-F6A62F72E93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622061" y="236060"/>
            <a:ext cx="1371600" cy="1204913"/>
          </a:xfrm>
          <a:prstGeom prst="rect">
            <a:avLst/>
          </a:prstGeom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0" name="Rectangle 2">
            <a:extLst>
              <a:ext uri="{FF2B5EF4-FFF2-40B4-BE49-F238E27FC236}">
                <a16:creationId xmlns:a16="http://schemas.microsoft.com/office/drawing/2014/main" id="{040E8BD9-2518-4E0E-B2D2-58777937306F}"/>
              </a:ext>
            </a:extLst>
          </p:cNvPr>
          <p:cNvSpPr txBox="1">
            <a:spLocks noChangeArrowheads="1"/>
          </p:cNvSpPr>
          <p:nvPr/>
        </p:nvSpPr>
        <p:spPr>
          <a:xfrm>
            <a:off x="2114550" y="1786466"/>
            <a:ext cx="7772400" cy="2998249"/>
          </a:xfrm>
          <a:prstGeom prst="rect">
            <a:avLst/>
          </a:prstGeom>
        </p:spPr>
        <p:txBody>
          <a:bodyPr/>
          <a:lstStyle>
            <a:lvl1pPr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  <a:lvl2pPr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imes" charset="0"/>
                <a:ea typeface="ＭＳ Ｐゴシック" charset="0"/>
              </a:defRPr>
            </a:lvl2pPr>
            <a:lvl3pPr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imes" charset="0"/>
                <a:ea typeface="ＭＳ Ｐゴシック" charset="0"/>
              </a:defRPr>
            </a:lvl3pPr>
            <a:lvl4pPr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imes" charset="0"/>
                <a:ea typeface="ＭＳ Ｐゴシック" charset="0"/>
              </a:defRPr>
            </a:lvl4pPr>
            <a:lvl5pPr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imes" charset="0"/>
                <a:ea typeface="ＭＳ Ｐゴシック" charset="0"/>
              </a:defRPr>
            </a:lvl5pPr>
            <a:lvl6pPr marL="4572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imes" charset="0"/>
                <a:ea typeface="ＭＳ Ｐゴシック" charset="0"/>
              </a:defRPr>
            </a:lvl6pPr>
            <a:lvl7pPr marL="9144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imes" charset="0"/>
                <a:ea typeface="ＭＳ Ｐゴシック" charset="0"/>
              </a:defRPr>
            </a:lvl7pPr>
            <a:lvl8pPr marL="13716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imes" charset="0"/>
                <a:ea typeface="ＭＳ Ｐゴシック" charset="0"/>
              </a:defRPr>
            </a:lvl8pPr>
            <a:lvl9pPr marL="18288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imes" charset="0"/>
                <a:ea typeface="ＭＳ Ｐゴシック" charset="0"/>
              </a:defRPr>
            </a:lvl9pPr>
          </a:lstStyle>
          <a:p>
            <a:pPr eaLnBrk="1" hangingPunct="1"/>
            <a:r>
              <a:rPr lang="en-US" sz="4000" b="1" kern="0" dirty="0">
                <a:solidFill>
                  <a:srgbClr val="2035F6"/>
                </a:solidFill>
                <a:latin typeface="Helvetica" panose="020B0604020202020204" pitchFamily="34" charset="0"/>
                <a:cs typeface="Helvetica" panose="020B0604020202020204" pitchFamily="34" charset="0"/>
              </a:rPr>
              <a:t>Thank you</a:t>
            </a:r>
          </a:p>
          <a:p>
            <a:pPr eaLnBrk="1" hangingPunct="1"/>
            <a:endParaRPr lang="en-US" sz="4000" b="1" kern="0" dirty="0">
              <a:solidFill>
                <a:srgbClr val="2035F6"/>
              </a:solidFill>
              <a:latin typeface="Helvetica" panose="020B0604020202020204" pitchFamily="34" charset="0"/>
              <a:cs typeface="Helvetica" panose="020B0604020202020204" pitchFamily="34" charset="0"/>
            </a:endParaRPr>
          </a:p>
          <a:p>
            <a:pPr eaLnBrk="1" hangingPunct="1"/>
            <a:endParaRPr lang="en-US" sz="4000" b="1" kern="0" dirty="0">
              <a:solidFill>
                <a:srgbClr val="2035F6"/>
              </a:solidFill>
              <a:latin typeface="Helvetica" panose="020B0604020202020204" pitchFamily="34" charset="0"/>
              <a:cs typeface="Helvetica" panose="020B0604020202020204" pitchFamily="34" charset="0"/>
            </a:endParaRPr>
          </a:p>
          <a:p>
            <a:pPr eaLnBrk="1" hangingPunct="1"/>
            <a:r>
              <a:rPr lang="en-US" sz="4000" b="1" kern="0" dirty="0">
                <a:solidFill>
                  <a:srgbClr val="2035F6"/>
                </a:solidFill>
                <a:latin typeface="Helvetica" panose="020B0604020202020204" pitchFamily="34" charset="0"/>
                <a:cs typeface="Helvetica" panose="020B0604020202020204" pitchFamily="34" charset="0"/>
              </a:rPr>
              <a:t>Questions?</a:t>
            </a:r>
            <a:endParaRPr lang="en-US" sz="4000" kern="0" dirty="0">
              <a:solidFill>
                <a:srgbClr val="2035F6"/>
              </a:solidFill>
              <a:latin typeface="Helvetica" panose="020B0604020202020204" pitchFamily="34" charset="0"/>
              <a:cs typeface="Helvetica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415450940"/>
      </p:ext>
    </p:extLst>
  </p:cSld>
  <p:clrMapOvr>
    <a:masterClrMapping/>
  </p:clrMapOvr>
</p:sld>
</file>

<file path=ppt/theme/theme1.xml><?xml version="1.0" encoding="utf-8"?>
<a:theme xmlns:a="http://schemas.openxmlformats.org/drawingml/2006/main" name="Blank Presentation">
  <a:themeElements>
    <a:clrScheme name="Blank Presentation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Blank Presentation">
      <a:majorFont>
        <a:latin typeface="Times"/>
        <a:ea typeface="ＭＳ Ｐゴシック"/>
        <a:cs typeface=""/>
      </a:majorFont>
      <a:minorFont>
        <a:latin typeface="Times"/>
        <a:ea typeface="ＭＳ Ｐゴシック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  <a:extLst>
          <a:ext uri="{AF507438-7753-43e0-B8FC-AC1667EBCBE1}">
            <a14:hiddenEffects xmlns="" xmlns:a14="http://schemas.microsoft.com/office/drawing/2010/main">
              <a:effectLst>
                <a:outerShdw blurRad="63500" dist="38099" dir="2700000" algn="ctr" rotWithShape="0">
                  <a:schemeClr val="bg2">
                    <a:alpha val="74998"/>
                  </a:schemeClr>
                </a:outerShdw>
              </a:effectLst>
            </a14:hiddenEffects>
          </a:ext>
        </a:extLst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2400" b="0" i="0" u="none" strike="noStrike" cap="none" normalizeH="0" baseline="0">
            <a:ln>
              <a:noFill/>
            </a:ln>
            <a:solidFill>
              <a:schemeClr val="tx1"/>
            </a:solidFill>
            <a:effectLst/>
            <a:latin typeface="Helvetica" charset="0"/>
            <a:ea typeface="ＭＳ Ｐゴシック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  <a:extLst>
          <a:ext uri="{AF507438-7753-43e0-B8FC-AC1667EBCBE1}">
            <a14:hiddenEffects xmlns="" xmlns:a14="http://schemas.microsoft.com/office/drawing/2010/main">
              <a:effectLst>
                <a:outerShdw blurRad="63500" dist="38099" dir="2700000" algn="ctr" rotWithShape="0">
                  <a:schemeClr val="bg2">
                    <a:alpha val="74998"/>
                  </a:schemeClr>
                </a:outerShdw>
              </a:effectLst>
            </a14:hiddenEffects>
          </a:ext>
        </a:extLst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2400" b="0" i="0" u="none" strike="noStrike" cap="none" normalizeH="0" baseline="0">
            <a:ln>
              <a:noFill/>
            </a:ln>
            <a:solidFill>
              <a:schemeClr val="tx1"/>
            </a:solidFill>
            <a:effectLst/>
            <a:latin typeface="Helvetica" charset="0"/>
            <a:ea typeface="ＭＳ Ｐゴシック" charset="0"/>
          </a:defRPr>
        </a:defPPr>
      </a:lstStyle>
    </a:lnDef>
  </a:objectDefaults>
  <a:extraClrSchemeLst>
    <a:extraClrScheme>
      <a:clrScheme name="Blank Presentatio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713E39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BBAFAE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895</TotalTime>
  <Words>1375</Words>
  <Application>Microsoft Office PowerPoint</Application>
  <PresentationFormat>Widescreen</PresentationFormat>
  <Paragraphs>184</Paragraphs>
  <Slides>15</Slides>
  <Notes>5</Notes>
  <HiddenSlides>0</HiddenSlides>
  <MMClips>0</MMClips>
  <ScaleCrop>false</ScaleCrop>
  <HeadingPairs>
    <vt:vector size="6" baseType="variant">
      <vt:variant>
        <vt:lpstr>Fonts Used</vt:lpstr>
      </vt:variant>
      <vt:variant>
        <vt:i4>6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15</vt:i4>
      </vt:variant>
    </vt:vector>
  </HeadingPairs>
  <TitlesOfParts>
    <vt:vector size="22" baseType="lpstr">
      <vt:lpstr>Arial</vt:lpstr>
      <vt:lpstr>Calibri</vt:lpstr>
      <vt:lpstr>Helvetica</vt:lpstr>
      <vt:lpstr>Symbol</vt:lpstr>
      <vt:lpstr>Times</vt:lpstr>
      <vt:lpstr>Times New Roman</vt:lpstr>
      <vt:lpstr>Blank Presentation</vt:lpstr>
      <vt:lpstr>PowerPoint Presentation</vt:lpstr>
      <vt:lpstr>Introduction and Objectives</vt:lpstr>
      <vt:lpstr>Historical Background</vt:lpstr>
      <vt:lpstr>Building-Block Approaches</vt:lpstr>
      <vt:lpstr>Building-Block Approach in Modeling</vt:lpstr>
      <vt:lpstr>Other Modeling Strategies</vt:lpstr>
      <vt:lpstr>Example 1: Understanding Behavior</vt:lpstr>
      <vt:lpstr>Example 2:  Simplified Representations</vt:lpstr>
      <vt:lpstr>Example 3: Hybrid Modeling Approach </vt:lpstr>
      <vt:lpstr>Example 4: Large Scale Implementation </vt:lpstr>
      <vt:lpstr>Example 4 (cont.) </vt:lpstr>
      <vt:lpstr>Best Practices</vt:lpstr>
      <vt:lpstr>Hybrid Simulation / Virtual Testing</vt:lpstr>
      <vt:lpstr>Conclusions</vt:lpstr>
      <vt:lpstr>PowerPoint Presentation</vt:lpstr>
    </vt:vector>
  </TitlesOfParts>
  <Company>ACS-GS/CETI Lab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SciTech_2020</dc:title>
  <dc:creator>Ivatury S. Raju</dc:creator>
  <cp:lastModifiedBy>Riley, Sandra J. (LARC-C102)[LAMPS 2]</cp:lastModifiedBy>
  <cp:revision>260</cp:revision>
  <cp:lastPrinted>2020-01-05T00:00:37Z</cp:lastPrinted>
  <dcterms:created xsi:type="dcterms:W3CDTF">2004-04-13T19:12:57Z</dcterms:created>
  <dcterms:modified xsi:type="dcterms:W3CDTF">2021-11-18T12:22:37Z</dcterms:modified>
</cp:coreProperties>
</file>