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13"/>
  </p:notesMasterIdLst>
  <p:sldIdLst>
    <p:sldId id="256" r:id="rId2"/>
    <p:sldId id="265" r:id="rId3"/>
    <p:sldId id="275" r:id="rId4"/>
    <p:sldId id="274" r:id="rId5"/>
    <p:sldId id="273" r:id="rId6"/>
    <p:sldId id="258" r:id="rId7"/>
    <p:sldId id="270" r:id="rId8"/>
    <p:sldId id="272" r:id="rId9"/>
    <p:sldId id="260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79034" autoAdjust="0"/>
  </p:normalViewPr>
  <p:slideViewPr>
    <p:cSldViewPr snapToGrid="0">
      <p:cViewPr varScale="1">
        <p:scale>
          <a:sx n="90" d="100"/>
          <a:sy n="90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F77A2-BC03-4F75-8797-5F9A2598EA0D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54E2-F512-4C2F-834E-A816CC516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2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Done forget the purpose of FMEA/CIL.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554E2-F512-4C2F-834E-A816CC5168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6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scope to achieve objectives.</a:t>
            </a:r>
          </a:p>
          <a:p>
            <a:r>
              <a:rPr lang="en-US" dirty="0"/>
              <a:t>Communication tool: failure space analog to engineering drawings.</a:t>
            </a:r>
          </a:p>
          <a:p>
            <a:r>
              <a:rPr lang="en-US" dirty="0"/>
              <a:t>System boundaries vs Environment</a:t>
            </a:r>
          </a:p>
          <a:p>
            <a:r>
              <a:rPr lang="en-US" dirty="0"/>
              <a:t>Exceptions and ICA Triage (needs sound rationale)</a:t>
            </a:r>
          </a:p>
          <a:p>
            <a:r>
              <a:rPr lang="en-US" dirty="0"/>
              <a:t>Producing documentation is more than a paper weight.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554E2-F512-4C2F-834E-A816CC5168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0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FMEA/CIL influence is limited by the bottom level of the analysis</a:t>
            </a:r>
            <a:r>
              <a:rPr lang="en-US" baseline="0" dirty="0"/>
              <a:t>.</a:t>
            </a:r>
          </a:p>
          <a:p>
            <a:r>
              <a:rPr lang="en-US" baseline="0" dirty="0"/>
              <a:t>Worst-case vs likelihood vs probabilistically defined environments.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225CE-5AC5-4F18-B355-A594C3FB97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52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 on the same page with failure scenarios</a:t>
            </a:r>
            <a:r>
              <a:rPr lang="en-US" baseline="0" dirty="0"/>
              <a:t>. Failure Modes identify a reference point within a chain of events.</a:t>
            </a:r>
          </a:p>
          <a:p>
            <a:r>
              <a:rPr lang="en-US" baseline="0" dirty="0"/>
              <a:t>Supplier perspective terminology.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225CE-5AC5-4F18-B355-A594C3FB97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17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Dispositioning waivers or NC.</a:t>
            </a:r>
          </a:p>
          <a:p>
            <a:r>
              <a:rPr lang="en-US" dirty="0"/>
              <a:t>Add redundancy or design controls.</a:t>
            </a:r>
          </a:p>
          <a:p>
            <a:r>
              <a:rPr lang="en-US" dirty="0"/>
              <a:t>Criticality as criteria.</a:t>
            </a:r>
          </a:p>
          <a:p>
            <a:r>
              <a:rPr lang="en-US" dirty="0"/>
              <a:t>FMEA/CIL approach -&gt; use-cases -&gt; objectives.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554E2-F512-4C2F-834E-A816CC5168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55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</a:t>
            </a:r>
            <a:r>
              <a:rPr lang="en-US" baseline="0" dirty="0"/>
              <a:t> use cases</a:t>
            </a:r>
            <a:r>
              <a:rPr lang="en-US" dirty="0"/>
              <a:t>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225CE-5AC5-4F18-B355-A594C3FB97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34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relevant use cases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554E2-F512-4C2F-834E-A816CC5168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71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554E2-F512-4C2F-834E-A816CC5168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7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43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4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70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464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1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41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86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16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9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65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56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4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6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2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75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F4CB-3B85-41CA-B900-275B85651A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FMEA/CIL 201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EF59B-0909-4DF6-A207-F5D65DA9AF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RAMS Training Summit</a:t>
            </a:r>
          </a:p>
          <a:p>
            <a:r>
              <a:rPr lang="en-US" dirty="0"/>
              <a:t>Paul </a:t>
            </a:r>
            <a:r>
              <a:rPr lang="en-US" dirty="0" err="1"/>
              <a:t>britton</a:t>
            </a:r>
            <a:r>
              <a:rPr lang="en-US" dirty="0"/>
              <a:t> </a:t>
            </a:r>
            <a:r>
              <a:rPr lang="en-US" dirty="0" err="1"/>
              <a:t>nasA</a:t>
            </a:r>
            <a:endParaRPr lang="en-US" dirty="0"/>
          </a:p>
          <a:p>
            <a:r>
              <a:rPr lang="en-US" dirty="0"/>
              <a:t>Gwyer Sinclair NASA</a:t>
            </a:r>
          </a:p>
          <a:p>
            <a:r>
              <a:rPr lang="en-US" dirty="0"/>
              <a:t>Ryan Deters Bastion Technologies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49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7296E-6105-4455-AAC5-B5FDF4F0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</a:t>
            </a:r>
            <a:r>
              <a:rPr lang="en-US" dirty="0"/>
              <a:t> Retention 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DF461-6BB5-4305-82CA-1726A96E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spcBef>
                <a:spcPct val="20000"/>
              </a:spcBef>
              <a:buClr>
                <a:schemeClr val="tx1"/>
              </a:buClr>
              <a:buNone/>
            </a:pPr>
            <a:r>
              <a:rPr lang="en-US" altLang="en-US" sz="2300" dirty="0">
                <a:latin typeface="Arial" panose="020B0604020202020204" pitchFamily="34" charset="0"/>
              </a:rPr>
              <a:t>Retention rationale consists of controls to minimize the risk associated with the critical item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300" dirty="0">
                <a:latin typeface="Arial" panose="020B0604020202020204" pitchFamily="34" charset="0"/>
              </a:rPr>
              <a:t>Design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200" dirty="0">
                <a:latin typeface="Arial" panose="020B0604020202020204" pitchFamily="34" charset="0"/>
              </a:rPr>
              <a:t>Manufacturing controls, safety factors, unique physical characteristics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600" dirty="0">
                <a:latin typeface="Arial" panose="020B0604020202020204" pitchFamily="34" charset="0"/>
              </a:rPr>
              <a:t>Tests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300" dirty="0">
                <a:latin typeface="Arial" panose="020B0604020202020204" pitchFamily="34" charset="0"/>
              </a:rPr>
              <a:t>Identify specific tests performed that would detect presence of failure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600" dirty="0">
                <a:latin typeface="Arial" panose="020B0604020202020204" pitchFamily="34" charset="0"/>
              </a:rPr>
              <a:t>Inspections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300" dirty="0">
                <a:latin typeface="Arial" panose="020B0604020202020204" pitchFamily="34" charset="0"/>
              </a:rPr>
              <a:t>Identify specific Inspections performed that would detect presence of failure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600" dirty="0">
                <a:latin typeface="Arial" panose="020B0604020202020204" pitchFamily="34" charset="0"/>
              </a:rPr>
              <a:t>Failure History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300" dirty="0">
                <a:latin typeface="Arial" panose="020B0604020202020204" pitchFamily="34" charset="0"/>
              </a:rPr>
              <a:t>Summary of all previous occurrences and actions taken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600" dirty="0">
                <a:latin typeface="Arial" panose="020B0604020202020204" pitchFamily="34" charset="0"/>
              </a:rPr>
              <a:t>Operational Use</a:t>
            </a:r>
          </a:p>
          <a:p>
            <a:pPr marL="1257300" lvl="2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300" dirty="0">
                <a:latin typeface="Arial" panose="020B0604020202020204" pitchFamily="34" charset="0"/>
              </a:rPr>
              <a:t>Description of operations to mitigate or limit effect</a:t>
            </a:r>
          </a:p>
          <a:p>
            <a:pPr marL="1714500" lvl="3" indent="-342900">
              <a:spcBef>
                <a:spcPct val="20000"/>
              </a:spcBef>
              <a:buClr>
                <a:schemeClr val="tx1"/>
              </a:buClr>
            </a:pPr>
            <a:r>
              <a:rPr lang="en-US" altLang="en-US" sz="2300" dirty="0">
                <a:latin typeface="Arial" panose="020B0604020202020204" pitchFamily="34" charset="0"/>
              </a:rPr>
              <a:t>Malfunction Procedures, Operating Constraints, Crew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19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98C7-59BD-4717-83FA-A82935AD7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841" y="255182"/>
            <a:ext cx="9905998" cy="903767"/>
          </a:xfrm>
        </p:spPr>
        <p:txBody>
          <a:bodyPr/>
          <a:lstStyle/>
          <a:p>
            <a:r>
              <a:rPr lang="en-US" dirty="0"/>
              <a:t>FMEA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8BA5A-AF40-41F6-914D-A2A2FF8CC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D3F2A7-4DBF-4533-97F7-89E52ECBD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841" y="1066799"/>
            <a:ext cx="9627245" cy="560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1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8C7C-2838-47D9-B2A0-9D822726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FMEA/CIL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60A01-26BA-4A3E-8FA3-1A51D8F0B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will be good at FMEA?</a:t>
            </a:r>
          </a:p>
          <a:p>
            <a:pPr lvl="1"/>
            <a:r>
              <a:rPr lang="en-US" dirty="0"/>
              <a:t>Analytical, Methodical, Skeptical, Imaginative</a:t>
            </a:r>
          </a:p>
        </p:txBody>
      </p:sp>
    </p:spTree>
    <p:extLst>
      <p:ext uri="{BB962C8B-B14F-4D97-AF65-F5344CB8AC3E}">
        <p14:creationId xmlns:p14="http://schemas.microsoft.com/office/powerpoint/2010/main" val="389816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8C7C-2838-47D9-B2A0-9D822726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FMEA/CIL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60A01-26BA-4A3E-8FA3-1A51D8F0B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FMEA/CIL is a powerful design-analysis tool (and communication tool)</a:t>
            </a:r>
          </a:p>
          <a:p>
            <a:r>
              <a:rPr lang="en-US" dirty="0"/>
              <a:t>What are the reliability and safety expectations?</a:t>
            </a:r>
          </a:p>
          <a:p>
            <a:pPr lvl="1"/>
            <a:r>
              <a:rPr lang="en-US" dirty="0"/>
              <a:t>Risk understanding and acceptance</a:t>
            </a:r>
          </a:p>
          <a:p>
            <a:pPr lvl="1"/>
            <a:r>
              <a:rPr lang="en-US" dirty="0"/>
              <a:t>Design influence</a:t>
            </a:r>
          </a:p>
          <a:p>
            <a:r>
              <a:rPr lang="en-US" dirty="0"/>
              <a:t>FMEA is bottoms-up. Where is the bottom? Where is the top?</a:t>
            </a:r>
          </a:p>
          <a:p>
            <a:pPr lvl="1"/>
            <a:r>
              <a:rPr lang="en-US" dirty="0"/>
              <a:t>What should be the boundaries of the analysis?</a:t>
            </a:r>
          </a:p>
          <a:p>
            <a:pPr lvl="1"/>
            <a:r>
              <a:rPr lang="en-US" dirty="0"/>
              <a:t>Initial Criticality Assessment</a:t>
            </a:r>
          </a:p>
          <a:p>
            <a:r>
              <a:rPr lang="en-US" dirty="0"/>
              <a:t>Are there down stream requirements that depend on FMEA/CIL results?</a:t>
            </a:r>
          </a:p>
        </p:txBody>
      </p:sp>
    </p:spTree>
    <p:extLst>
      <p:ext uri="{BB962C8B-B14F-4D97-AF65-F5344CB8AC3E}">
        <p14:creationId xmlns:p14="http://schemas.microsoft.com/office/powerpoint/2010/main" val="125227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838200" y="2147543"/>
            <a:ext cx="251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Immediate </a:t>
            </a:r>
          </a:p>
          <a:p>
            <a:r>
              <a:rPr lang="en-US" sz="4000" dirty="0"/>
              <a:t>Effect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4935580" y="2147541"/>
            <a:ext cx="251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Next </a:t>
            </a:r>
          </a:p>
          <a:p>
            <a:r>
              <a:rPr lang="en-US" sz="4000" dirty="0"/>
              <a:t>Effect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8571411" y="2147542"/>
            <a:ext cx="251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End </a:t>
            </a:r>
          </a:p>
          <a:p>
            <a:r>
              <a:rPr lang="en-US" sz="4000" dirty="0"/>
              <a:t>Effect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495623" y="25669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034566" y="25669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196074" y="1877443"/>
            <a:ext cx="1915886" cy="1863634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54594" y="3876546"/>
            <a:ext cx="9361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FMEA intends to identify all failure modes at the </a:t>
            </a:r>
            <a:r>
              <a:rPr lang="en-US" sz="2400" b="1" i="1" dirty="0">
                <a:solidFill>
                  <a:srgbClr val="FFFF00"/>
                </a:solidFill>
              </a:rPr>
              <a:t>bottom</a:t>
            </a:r>
            <a:r>
              <a:rPr lang="en-US" sz="2400" b="1" i="1" dirty="0"/>
              <a:t> level</a:t>
            </a:r>
            <a:r>
              <a:rPr lang="en-US" sz="2400" dirty="0"/>
              <a:t> and to categorize the worst-case severity of the end effect by determining the worst-case </a:t>
            </a:r>
            <a:r>
              <a:rPr lang="en-US" sz="2400" b="1" i="1" dirty="0"/>
              <a:t>Criticality</a:t>
            </a:r>
            <a:r>
              <a:rPr lang="en-US" sz="2400" dirty="0"/>
              <a:t> of each failure mode.</a:t>
            </a:r>
          </a:p>
        </p:txBody>
      </p:sp>
      <p:sp>
        <p:nvSpPr>
          <p:cNvPr id="11" name="Oval 10"/>
          <p:cNvSpPr/>
          <p:nvPr/>
        </p:nvSpPr>
        <p:spPr>
          <a:xfrm>
            <a:off x="5983705" y="4238438"/>
            <a:ext cx="1347537" cy="48889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54927" y="1759484"/>
            <a:ext cx="203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Item under Analysis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74462" y="1595949"/>
            <a:ext cx="167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Higher Assembly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94338" y="1180355"/>
            <a:ext cx="167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Integrated Vehicle Level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4593" y="5204494"/>
            <a:ext cx="9635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FFFF00"/>
                </a:solidFill>
              </a:rPr>
              <a:t>bottom</a:t>
            </a:r>
            <a:r>
              <a:rPr lang="en-US" sz="2400" dirty="0"/>
              <a:t>. Example 1: </a:t>
            </a:r>
            <a:r>
              <a:rPr lang="en-US" sz="2400" b="1" i="1" dirty="0"/>
              <a:t>hardware level</a:t>
            </a:r>
            <a:r>
              <a:rPr lang="en-US" sz="2400" dirty="0"/>
              <a:t> = individual components or circuit paths. Example 2: </a:t>
            </a:r>
            <a:r>
              <a:rPr lang="en-US" sz="2400" b="1" i="1" dirty="0"/>
              <a:t>functional level</a:t>
            </a:r>
            <a:r>
              <a:rPr lang="en-US" sz="2400" dirty="0"/>
              <a:t> = LRU or box level.</a:t>
            </a:r>
            <a:r>
              <a:rPr lang="en-US" sz="2400" dirty="0">
                <a:solidFill>
                  <a:prstClr val="white"/>
                </a:solidFill>
              </a:rPr>
              <a:t> The intent is to drive reliability and safety into the architecture, testing, operations and detailed design as earlier as possible. 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40A6-C130-40E4-A322-F715ACA07B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2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2635"/>
            <a:ext cx="9905998" cy="1478570"/>
          </a:xfrm>
        </p:spPr>
        <p:txBody>
          <a:bodyPr/>
          <a:lstStyle/>
          <a:p>
            <a:r>
              <a:rPr lang="en-US" dirty="0"/>
              <a:t>More Terminology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394064" y="4372575"/>
            <a:ext cx="1608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Cause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2893409" y="4128083"/>
            <a:ext cx="1608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Failure Mode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5311686" y="4359514"/>
            <a:ext cx="16089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>
                <a:solidFill>
                  <a:srgbClr val="FFFF00"/>
                </a:solidFill>
              </a:rPr>
              <a:t>Immediate</a:t>
            </a:r>
            <a:r>
              <a:rPr lang="en-US" sz="2000" dirty="0"/>
              <a:t>)</a:t>
            </a:r>
          </a:p>
          <a:p>
            <a:r>
              <a:rPr lang="en-US" sz="4000" dirty="0"/>
              <a:t>Effect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493177" y="4484202"/>
            <a:ext cx="573733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833147" y="4484202"/>
            <a:ext cx="683630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flipH="1">
            <a:off x="2950013" y="3113128"/>
            <a:ext cx="1608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Cause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5346521" y="2868636"/>
            <a:ext cx="1608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Failure Mode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7962559" y="3050477"/>
            <a:ext cx="16089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>
                <a:solidFill>
                  <a:srgbClr val="FFFF00"/>
                </a:solidFill>
              </a:rPr>
              <a:t>Next</a:t>
            </a:r>
            <a:r>
              <a:rPr lang="en-US" sz="2000" dirty="0"/>
              <a:t>)</a:t>
            </a:r>
          </a:p>
          <a:p>
            <a:r>
              <a:rPr lang="en-US" sz="4000" dirty="0"/>
              <a:t>Effect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6915363" y="3224755"/>
            <a:ext cx="5598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4493177" y="3224755"/>
            <a:ext cx="57373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 flipH="1">
            <a:off x="5333453" y="1695116"/>
            <a:ext cx="1608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Cause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7808859" y="1450624"/>
            <a:ext cx="1608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Failure Mode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6859626" y="1806743"/>
            <a:ext cx="61559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641917" y="4117914"/>
            <a:ext cx="10949191" cy="260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33357" y="2767299"/>
            <a:ext cx="10949191" cy="26094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758426" y="1695116"/>
            <a:ext cx="1" cy="38503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237227" y="1695116"/>
            <a:ext cx="1" cy="38503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7652975" y="1695116"/>
            <a:ext cx="1" cy="385036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ight Arrow 44"/>
          <p:cNvSpPr/>
          <p:nvPr/>
        </p:nvSpPr>
        <p:spPr>
          <a:xfrm rot="19462177">
            <a:off x="6865505" y="4484202"/>
            <a:ext cx="609715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030583" y="5862655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Item under Analysis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447498" y="5877016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Item under Analysis</a:t>
            </a: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10013216" y="1646381"/>
            <a:ext cx="1" cy="385036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flipH="1">
            <a:off x="10280111" y="1356916"/>
            <a:ext cx="1608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>
                <a:solidFill>
                  <a:srgbClr val="FFFF00"/>
                </a:solidFill>
              </a:rPr>
              <a:t>End</a:t>
            </a:r>
            <a:r>
              <a:rPr lang="en-US" sz="2000" dirty="0"/>
              <a:t>)</a:t>
            </a:r>
            <a:r>
              <a:rPr lang="en-US" sz="4000" dirty="0"/>
              <a:t> Effect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41917" y="5862655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Item under Analysis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9361213" y="1806743"/>
            <a:ext cx="5598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962559" y="5724155"/>
            <a:ext cx="167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Higher Assembly Level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253079" y="5724154"/>
            <a:ext cx="167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Integrated Vehicle Level</a:t>
            </a:r>
          </a:p>
        </p:txBody>
      </p:sp>
      <p:sp>
        <p:nvSpPr>
          <p:cNvPr id="37" name="Right Arrow 36"/>
          <p:cNvSpPr/>
          <p:nvPr/>
        </p:nvSpPr>
        <p:spPr>
          <a:xfrm rot="19462177">
            <a:off x="9227264" y="2922237"/>
            <a:ext cx="609715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40A6-C130-40E4-A322-F715ACA07B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9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B27F-E979-44CA-8685-D6B3B8A9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Fmea</a:t>
            </a:r>
            <a:r>
              <a:rPr lang="en-US" dirty="0"/>
              <a:t>/</a:t>
            </a:r>
            <a:r>
              <a:rPr lang="en-US" dirty="0" err="1"/>
              <a:t>cil</a:t>
            </a:r>
            <a:r>
              <a:rPr lang="en-US" dirty="0"/>
              <a:t> Use-Cases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E57A9-9C0E-4A1C-9F23-A2E2F3968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Criticality can help inform risk-based decisions</a:t>
            </a:r>
          </a:p>
          <a:p>
            <a:r>
              <a:rPr lang="en-US" dirty="0"/>
              <a:t>Design influence</a:t>
            </a:r>
          </a:p>
          <a:p>
            <a:r>
              <a:rPr lang="en-US" dirty="0"/>
              <a:t>Test and Inspection influence</a:t>
            </a:r>
          </a:p>
          <a:p>
            <a:r>
              <a:rPr lang="en-US" dirty="0"/>
              <a:t>Support down-stream analysis and requirements</a:t>
            </a:r>
          </a:p>
        </p:txBody>
      </p:sp>
    </p:spTree>
    <p:extLst>
      <p:ext uri="{BB962C8B-B14F-4D97-AF65-F5344CB8AC3E}">
        <p14:creationId xmlns:p14="http://schemas.microsoft.com/office/powerpoint/2010/main" val="91208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92" y="152568"/>
            <a:ext cx="9905998" cy="1130800"/>
          </a:xfrm>
        </p:spPr>
        <p:txBody>
          <a:bodyPr/>
          <a:lstStyle/>
          <a:p>
            <a:r>
              <a:rPr lang="en-US" dirty="0"/>
              <a:t>CIL Worksheet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3368"/>
            <a:ext cx="10515600" cy="54381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Prepared by Information</a:t>
            </a:r>
          </a:p>
          <a:p>
            <a:r>
              <a:rPr lang="en-US" dirty="0"/>
              <a:t>Hardware Information</a:t>
            </a:r>
          </a:p>
          <a:p>
            <a:pPr lvl="1"/>
            <a:r>
              <a:rPr lang="en-US" dirty="0"/>
              <a:t>Item Name, Part Number, Schematic ID, System Location,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Item Function Description</a:t>
            </a:r>
          </a:p>
          <a:p>
            <a:r>
              <a:rPr lang="en-US" dirty="0"/>
              <a:t>Failure Mode</a:t>
            </a:r>
          </a:p>
          <a:p>
            <a:r>
              <a:rPr lang="en-US" dirty="0"/>
              <a:t>Failure Causes</a:t>
            </a:r>
          </a:p>
          <a:p>
            <a:r>
              <a:rPr lang="en-US" dirty="0"/>
              <a:t>End Failure Effect by Phase or Operational Mode</a:t>
            </a:r>
          </a:p>
          <a:p>
            <a:r>
              <a:rPr lang="en-US" dirty="0"/>
              <a:t>Worst Case Criticality</a:t>
            </a:r>
          </a:p>
          <a:p>
            <a:r>
              <a:rPr lang="en-US" dirty="0"/>
              <a:t>Failure Detection</a:t>
            </a:r>
          </a:p>
          <a:p>
            <a:pPr lvl="1"/>
            <a:r>
              <a:rPr lang="en-US" dirty="0"/>
              <a:t>Failure Detection, Software Response, Corrective Action</a:t>
            </a:r>
          </a:p>
          <a:p>
            <a:r>
              <a:rPr lang="en-US" dirty="0"/>
              <a:t>Retention Rational</a:t>
            </a:r>
          </a:p>
          <a:p>
            <a:pPr lvl="1"/>
            <a:r>
              <a:rPr lang="en-US" dirty="0"/>
              <a:t>Design, Test, Inspection, Failure History</a:t>
            </a:r>
          </a:p>
          <a:p>
            <a:r>
              <a:rPr lang="en-US" dirty="0"/>
              <a:t>References</a:t>
            </a:r>
          </a:p>
          <a:p>
            <a:pPr lvl="1"/>
            <a:r>
              <a:rPr lang="en-US" dirty="0"/>
              <a:t>Operational Requirements, Hazard Reports, Supplier FMEA, Other related databases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40A6-C130-40E4-A322-F715ACA07B8A}" type="slidenum">
              <a:rPr lang="en-US" smtClean="0"/>
              <a:t>7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8E78A48-02E7-4C00-B0DF-FCF65655440D}"/>
              </a:ext>
            </a:extLst>
          </p:cNvPr>
          <p:cNvSpPr/>
          <p:nvPr/>
        </p:nvSpPr>
        <p:spPr>
          <a:xfrm>
            <a:off x="8038929" y="433134"/>
            <a:ext cx="2821578" cy="276061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201831-64BE-44B4-8AAF-DB0AD3D22D7B}"/>
              </a:ext>
            </a:extLst>
          </p:cNvPr>
          <p:cNvSpPr txBox="1"/>
          <p:nvPr/>
        </p:nvSpPr>
        <p:spPr>
          <a:xfrm>
            <a:off x="8504331" y="781329"/>
            <a:ext cx="18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FMEA Worksheets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85FBF59-09E9-47A1-B00D-3487BA7FE25C}"/>
              </a:ext>
            </a:extLst>
          </p:cNvPr>
          <p:cNvSpPr/>
          <p:nvPr/>
        </p:nvSpPr>
        <p:spPr>
          <a:xfrm>
            <a:off x="8861888" y="1611923"/>
            <a:ext cx="1647413" cy="128265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281B47-8173-49D6-A78F-33AC4DF696D2}"/>
              </a:ext>
            </a:extLst>
          </p:cNvPr>
          <p:cNvSpPr txBox="1"/>
          <p:nvPr/>
        </p:nvSpPr>
        <p:spPr>
          <a:xfrm>
            <a:off x="8885331" y="1982722"/>
            <a:ext cx="162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CIL Worksheets</a:t>
            </a:r>
          </a:p>
        </p:txBody>
      </p:sp>
    </p:spTree>
    <p:extLst>
      <p:ext uri="{BB962C8B-B14F-4D97-AF65-F5344CB8AC3E}">
        <p14:creationId xmlns:p14="http://schemas.microsoft.com/office/powerpoint/2010/main" val="282359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4DC3E-4400-40C8-94EF-EEDDB6479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53F9A5-6315-4F48-BE5B-AF4BA757F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99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624A8-CB95-4A5C-B209-7C752ABCF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Criticality Definitions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43778F-FE70-4A95-A951-64010D41E330}"/>
              </a:ext>
            </a:extLst>
          </p:cNvPr>
          <p:cNvSpPr txBox="1"/>
          <p:nvPr/>
        </p:nvSpPr>
        <p:spPr>
          <a:xfrm>
            <a:off x="1141413" y="2313148"/>
            <a:ext cx="160421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Criticality</a:t>
            </a:r>
          </a:p>
          <a:p>
            <a:r>
              <a:rPr lang="en-US" sz="2000" b="1" dirty="0"/>
              <a:t>	</a:t>
            </a:r>
          </a:p>
          <a:p>
            <a:r>
              <a:rPr lang="en-US" sz="2000" b="1" dirty="0"/>
              <a:t>	1</a:t>
            </a:r>
          </a:p>
          <a:p>
            <a:endParaRPr lang="en-US" sz="2000" b="1" dirty="0"/>
          </a:p>
          <a:p>
            <a:r>
              <a:rPr lang="en-US" sz="2000" b="1" dirty="0"/>
              <a:t>	1S</a:t>
            </a:r>
          </a:p>
          <a:p>
            <a:endParaRPr lang="en-US" sz="2000" b="1" dirty="0"/>
          </a:p>
          <a:p>
            <a:r>
              <a:rPr lang="en-US" sz="2000" b="1" dirty="0"/>
              <a:t>	</a:t>
            </a:r>
          </a:p>
          <a:p>
            <a:r>
              <a:rPr lang="en-US" sz="2000" b="1" dirty="0"/>
              <a:t>	1R</a:t>
            </a:r>
          </a:p>
          <a:p>
            <a:endParaRPr lang="en-US" sz="2000" b="1" dirty="0"/>
          </a:p>
          <a:p>
            <a:r>
              <a:rPr lang="en-US" sz="2000" b="1" dirty="0"/>
              <a:t>	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326650-B780-4723-8D2A-9ACCAE8E6221}"/>
              </a:ext>
            </a:extLst>
          </p:cNvPr>
          <p:cNvSpPr txBox="1"/>
          <p:nvPr/>
        </p:nvSpPr>
        <p:spPr>
          <a:xfrm>
            <a:off x="2745624" y="2313148"/>
            <a:ext cx="883677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Definition</a:t>
            </a:r>
          </a:p>
          <a:p>
            <a:endParaRPr lang="en-US" sz="2000" b="1" dirty="0"/>
          </a:p>
          <a:p>
            <a:r>
              <a:rPr lang="en-US" sz="2000" b="1" dirty="0"/>
              <a:t>Failure that could result in loss of life or vehicle</a:t>
            </a:r>
          </a:p>
          <a:p>
            <a:endParaRPr lang="en-US" sz="2000" b="1" dirty="0"/>
          </a:p>
          <a:p>
            <a:r>
              <a:rPr lang="en-US" sz="2000" b="1" dirty="0"/>
              <a:t>Failure in safety or hazard monitoring system that could prevent system from detecting a hazardous condition or fail to operate during such condition</a:t>
            </a:r>
          </a:p>
          <a:p>
            <a:endParaRPr lang="en-US" sz="2000" b="1" dirty="0"/>
          </a:p>
          <a:p>
            <a:r>
              <a:rPr lang="en-US" sz="2000" b="1" dirty="0"/>
              <a:t>Redundant hardware that, if all failed, could cause loss of life or vehicle</a:t>
            </a:r>
          </a:p>
          <a:p>
            <a:endParaRPr lang="en-US" sz="2000" b="1" dirty="0"/>
          </a:p>
          <a:p>
            <a:r>
              <a:rPr lang="en-US" sz="2000" b="1" dirty="0"/>
              <a:t>Failure that could cause degradation to mission objectives</a:t>
            </a:r>
          </a:p>
        </p:txBody>
      </p:sp>
    </p:spTree>
    <p:extLst>
      <p:ext uri="{BB962C8B-B14F-4D97-AF65-F5344CB8AC3E}">
        <p14:creationId xmlns:p14="http://schemas.microsoft.com/office/powerpoint/2010/main" val="3646678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18506</TotalTime>
  <Words>630</Words>
  <Application>Microsoft Office PowerPoint</Application>
  <PresentationFormat>Widescreen</PresentationFormat>
  <Paragraphs>131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Circuit</vt:lpstr>
      <vt:lpstr>FMEA/CIL 201</vt:lpstr>
      <vt:lpstr>FMEA/CIL Skills</vt:lpstr>
      <vt:lpstr>FMEA/CIL scope</vt:lpstr>
      <vt:lpstr>Terminology</vt:lpstr>
      <vt:lpstr>More Terminology</vt:lpstr>
      <vt:lpstr>Fmea/cil Use-Cases</vt:lpstr>
      <vt:lpstr>CIL Worksheet Fields</vt:lpstr>
      <vt:lpstr>Questions</vt:lpstr>
      <vt:lpstr>Criticality Definitions</vt:lpstr>
      <vt:lpstr>CiL Retention rationale</vt:lpstr>
      <vt:lpstr>FMEA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FMEA 101</dc:title>
  <dc:creator>Deters, Ryan J. (MSFC-QD33)[BASTION TECHNOLOGIES]</dc:creator>
  <cp:lastModifiedBy>Britton, Paul T. (MSFC-QD33)</cp:lastModifiedBy>
  <cp:revision>58</cp:revision>
  <dcterms:created xsi:type="dcterms:W3CDTF">2021-11-02T01:58:28Z</dcterms:created>
  <dcterms:modified xsi:type="dcterms:W3CDTF">2021-11-30T18:01:17Z</dcterms:modified>
</cp:coreProperties>
</file>