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5"/>
  </p:sldMasterIdLst>
  <p:notesMasterIdLst>
    <p:notesMasterId r:id="rId24"/>
  </p:notesMasterIdLst>
  <p:handoutMasterIdLst>
    <p:handoutMasterId r:id="rId25"/>
  </p:handoutMasterIdLst>
  <p:sldIdLst>
    <p:sldId id="268" r:id="rId6"/>
    <p:sldId id="314" r:id="rId7"/>
    <p:sldId id="318" r:id="rId8"/>
    <p:sldId id="317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9" r:id="rId17"/>
    <p:sldId id="334" r:id="rId18"/>
    <p:sldId id="326" r:id="rId19"/>
    <p:sldId id="331" r:id="rId20"/>
    <p:sldId id="333" r:id="rId21"/>
    <p:sldId id="328" r:id="rId22"/>
    <p:sldId id="274" r:id="rId2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34289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68578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0286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37156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1714457" algn="l" defTabSz="685783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057348" algn="l" defTabSz="685783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2400240" algn="l" defTabSz="685783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2743132" algn="l" defTabSz="685783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5664" userDrawn="1">
          <p15:clr>
            <a:srgbClr val="A4A3A4"/>
          </p15:clr>
        </p15:guide>
        <p15:guide id="5" orient="horz" pos="3078" userDrawn="1">
          <p15:clr>
            <a:srgbClr val="A4A3A4"/>
          </p15:clr>
        </p15:guide>
        <p15:guide id="6" orient="horz" pos="3132" userDrawn="1">
          <p15:clr>
            <a:srgbClr val="A4A3A4"/>
          </p15:clr>
        </p15:guide>
        <p15:guide id="7" pos="96" userDrawn="1">
          <p15:clr>
            <a:srgbClr val="A4A3A4"/>
          </p15:clr>
        </p15:guide>
        <p15:guide id="9" orient="horz" pos="846" userDrawn="1">
          <p15:clr>
            <a:srgbClr val="A4A3A4"/>
          </p15:clr>
        </p15:guide>
        <p15:guide id="10" orient="horz" pos="2124" userDrawn="1">
          <p15:clr>
            <a:srgbClr val="A4A3A4"/>
          </p15:clr>
        </p15:guide>
        <p15:guide id="11" pos="4968" userDrawn="1">
          <p15:clr>
            <a:srgbClr val="A4A3A4"/>
          </p15:clr>
        </p15:guide>
        <p15:guide id="12" pos="3048" userDrawn="1">
          <p15:clr>
            <a:srgbClr val="A4A3A4"/>
          </p15:clr>
        </p15:guide>
        <p15:guide id="13" pos="3096" userDrawn="1">
          <p15:clr>
            <a:srgbClr val="A4A3A4"/>
          </p15:clr>
        </p15:guide>
        <p15:guide id="14" pos="3168" userDrawn="1">
          <p15:clr>
            <a:srgbClr val="A4A3A4"/>
          </p15:clr>
        </p15:guide>
        <p15:guide id="15" orient="horz" pos="2268" userDrawn="1">
          <p15:clr>
            <a:srgbClr val="A4A3A4"/>
          </p15:clr>
        </p15:guide>
        <p15:guide id="16" pos="5016" userDrawn="1">
          <p15:clr>
            <a:srgbClr val="A4A3A4"/>
          </p15:clr>
        </p15:guide>
        <p15:guide id="17" pos="5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rvan, Melanie M. (MSFC-ST24)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9900"/>
    <a:srgbClr val="FF33CC"/>
    <a:srgbClr val="2E2EFF"/>
    <a:srgbClr val="3333CC"/>
    <a:srgbClr val="2D8B75"/>
    <a:srgbClr val="92BBFA"/>
    <a:srgbClr val="4BACC6"/>
    <a:srgbClr val="FFCC66"/>
    <a:srgbClr val="00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93" autoAdjust="0"/>
    <p:restoredTop sz="94099" autoAdjust="0"/>
  </p:normalViewPr>
  <p:slideViewPr>
    <p:cSldViewPr snapToGrid="0" showGuides="1">
      <p:cViewPr varScale="1">
        <p:scale>
          <a:sx n="76" d="100"/>
          <a:sy n="76" d="100"/>
        </p:scale>
        <p:origin x="200" y="1584"/>
      </p:cViewPr>
      <p:guideLst>
        <p:guide orient="horz" pos="2214"/>
        <p:guide pos="2880"/>
        <p:guide pos="5664"/>
        <p:guide orient="horz" pos="3078"/>
        <p:guide orient="horz" pos="3132"/>
        <p:guide pos="96"/>
        <p:guide orient="horz" pos="846"/>
        <p:guide orient="horz" pos="2124"/>
        <p:guide pos="4968"/>
        <p:guide pos="3048"/>
        <p:guide pos="3096"/>
        <p:guide pos="3168"/>
        <p:guide orient="horz" pos="2268"/>
        <p:guide pos="5016"/>
        <p:guide pos="5136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8268"/>
    </p:cViewPr>
  </p:sorterViewPr>
  <p:notesViewPr>
    <p:cSldViewPr snapToGrid="0" showGuides="1">
      <p:cViewPr varScale="1">
        <p:scale>
          <a:sx n="115" d="100"/>
          <a:sy n="115" d="100"/>
        </p:scale>
        <p:origin x="30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11/19/21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11/19/21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34289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68578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0286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371566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216754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147633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868358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689170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343637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313571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971999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393961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77183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98053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926121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577324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2082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9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2980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6FBBA9-1F99-EE44-AF84-58480277A5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22" t="-740" r="9987" b="4562"/>
          <a:stretch/>
        </p:blipFill>
        <p:spPr>
          <a:xfrm>
            <a:off x="6525337" y="1040924"/>
            <a:ext cx="1177629" cy="118411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06" b="-1596"/>
          <a:stretch/>
        </p:blipFill>
        <p:spPr>
          <a:xfrm>
            <a:off x="1997030" y="601980"/>
            <a:ext cx="967151" cy="95709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76"/>
          <a:stretch/>
        </p:blipFill>
        <p:spPr>
          <a:xfrm>
            <a:off x="5589486" y="2434930"/>
            <a:ext cx="1234440" cy="123444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CD39B2-497E-A54F-B630-0069FC844081}"/>
              </a:ext>
            </a:extLst>
          </p:cNvPr>
          <p:cNvPicPr>
            <a:picLocks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55654" y="716783"/>
            <a:ext cx="1440180" cy="144018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920EB0-C822-0445-BA92-BC900C3D0AC1}"/>
              </a:ext>
            </a:extLst>
          </p:cNvPr>
          <p:cNvPicPr>
            <a:picLocks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1717" y="2925434"/>
            <a:ext cx="877952" cy="872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3965" y="2069919"/>
            <a:ext cx="1097280" cy="109728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550" y="0"/>
            <a:ext cx="6858000" cy="800100"/>
          </a:xfrm>
          <a:prstGeom prst="rect">
            <a:avLst/>
          </a:prstGeom>
        </p:spPr>
        <p:txBody>
          <a:bodyPr anchor="ctr"/>
          <a:lstStyle>
            <a:lvl1pPr>
              <a:defRPr sz="18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248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750"/>
              </a:spcBef>
              <a:buFontTx/>
              <a:buNone/>
              <a:tabLst/>
              <a:defRPr sz="1350" b="1" i="0" baseline="0">
                <a:solidFill>
                  <a:schemeClr val="bg1"/>
                </a:solidFill>
                <a:latin typeface="arial" charset="0"/>
              </a:defRPr>
            </a:lvl1pPr>
            <a:lvl2pPr marL="209545" indent="-123822">
              <a:lnSpc>
                <a:spcPct val="95000"/>
              </a:lnSpc>
              <a:spcBef>
                <a:spcPts val="375"/>
              </a:spcBef>
              <a:buFont typeface="Arial" charset="0"/>
              <a:buChar char="•"/>
              <a:tabLst/>
              <a:defRPr sz="1350" baseline="0">
                <a:solidFill>
                  <a:schemeClr val="bg1"/>
                </a:solidFill>
                <a:latin typeface="arial" charset="0"/>
              </a:defRPr>
            </a:lvl2pPr>
            <a:lvl3pPr marL="428615" indent="-171446">
              <a:lnSpc>
                <a:spcPct val="95000"/>
              </a:lnSpc>
              <a:spcBef>
                <a:spcPts val="375"/>
              </a:spcBef>
              <a:buFont typeface=".AppleSystemUIFont" charset="-120"/>
              <a:buChar char="‒"/>
              <a:tabLst/>
              <a:defRPr sz="135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375"/>
              </a:spcBef>
              <a:defRPr sz="135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375"/>
              </a:spcBef>
              <a:defRPr sz="135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168CBB1A-3FC7-AC49-9358-17A881CF76F4}"/>
              </a:ext>
            </a:extLst>
          </p:cNvPr>
          <p:cNvSpPr txBox="1">
            <a:spLocks/>
          </p:cNvSpPr>
          <p:nvPr userDrawn="1"/>
        </p:nvSpPr>
        <p:spPr>
          <a:xfrm>
            <a:off x="7685264" y="4903470"/>
            <a:ext cx="113006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1200" dirty="0">
                <a:solidFill>
                  <a:prstClr val="black"/>
                </a:solidFill>
                <a:latin typeface="Calibri"/>
                <a:ea typeface="MS PGothic" charset="-128"/>
                <a:cs typeface="+mn-cs"/>
              </a:rPr>
              <a:t>JPID-FY20-001367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0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30341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4621443"/>
            <a:ext cx="28956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59462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594623"/>
            <a:ext cx="28956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6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858000" cy="800100"/>
          </a:xfrm>
          <a:prstGeom prst="rect">
            <a:avLst/>
          </a:prstGeom>
        </p:spPr>
        <p:txBody>
          <a:bodyPr anchor="ctr"/>
          <a:lstStyle>
            <a:lvl1pPr>
              <a:defRPr lang="en-US" sz="18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" y="497205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GCD FY18</a:t>
            </a:r>
            <a:r>
              <a:rPr lang="en-US" sz="600" baseline="0" dirty="0">
                <a:solidFill>
                  <a:schemeClr val="bg1"/>
                </a:solidFill>
              </a:rPr>
              <a:t> Mid Year Review</a:t>
            </a:r>
            <a:endParaRPr lang="en-US" sz="6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1083845"/>
            <a:ext cx="3008313" cy="654216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83845"/>
            <a:ext cx="5111750" cy="329521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875420"/>
            <a:ext cx="3008313" cy="2640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6" name="JACOBSLOGO">
            <a:extLst>
              <a:ext uri="{FF2B5EF4-FFF2-40B4-BE49-F238E27FC236}">
                <a16:creationId xmlns:a16="http://schemas.microsoft.com/office/drawing/2014/main" id="{17509EBE-62AD-BA47-B500-425827085D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" y="4903470"/>
            <a:ext cx="960120" cy="154224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E0CB7CCD-EDF1-3B4C-B46C-1D59AD03A17E}"/>
              </a:ext>
            </a:extLst>
          </p:cNvPr>
          <p:cNvSpPr txBox="1">
            <a:spLocks/>
          </p:cNvSpPr>
          <p:nvPr userDrawn="1"/>
        </p:nvSpPr>
        <p:spPr>
          <a:xfrm>
            <a:off x="7685264" y="4903470"/>
            <a:ext cx="113006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1200" dirty="0">
                <a:solidFill>
                  <a:prstClr val="black"/>
                </a:solidFill>
                <a:latin typeface="Calibri"/>
                <a:ea typeface="MS PGothic" charset="-128"/>
                <a:cs typeface="+mn-cs"/>
              </a:rPr>
              <a:t>JPID-FY20-001367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61047"/>
            <a:ext cx="5486400" cy="2384634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pic>
        <p:nvPicPr>
          <p:cNvPr id="6" name="JACOBSLOGO">
            <a:extLst>
              <a:ext uri="{FF2B5EF4-FFF2-40B4-BE49-F238E27FC236}">
                <a16:creationId xmlns:a16="http://schemas.microsoft.com/office/drawing/2014/main" id="{043A12E7-16C7-2941-8E21-A77B40B01D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" y="4903470"/>
            <a:ext cx="960120" cy="154224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750F5DE2-FCFD-8B42-8C66-6461300CCC27}"/>
              </a:ext>
            </a:extLst>
          </p:cNvPr>
          <p:cNvSpPr txBox="1">
            <a:spLocks/>
          </p:cNvSpPr>
          <p:nvPr userDrawn="1"/>
        </p:nvSpPr>
        <p:spPr>
          <a:xfrm>
            <a:off x="7685264" y="4903470"/>
            <a:ext cx="113006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1200" dirty="0">
                <a:solidFill>
                  <a:prstClr val="black"/>
                </a:solidFill>
                <a:latin typeface="Calibri"/>
                <a:ea typeface="MS PGothic" charset="-128"/>
                <a:cs typeface="+mn-cs"/>
              </a:rPr>
              <a:t>JPID-FY20-001367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842248" y="4972050"/>
            <a:ext cx="301752" cy="17145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pic>
        <p:nvPicPr>
          <p:cNvPr id="5" name="JACOBSLOGO">
            <a:extLst>
              <a:ext uri="{FF2B5EF4-FFF2-40B4-BE49-F238E27FC236}">
                <a16:creationId xmlns:a16="http://schemas.microsoft.com/office/drawing/2014/main" id="{0560ECB7-9D64-504D-901F-1F13AD8735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864" y="4903470"/>
            <a:ext cx="960120" cy="154224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44FB3CA-F6BE-5048-AD35-CDFDA11D1C97}"/>
              </a:ext>
            </a:extLst>
          </p:cNvPr>
          <p:cNvSpPr txBox="1">
            <a:spLocks/>
          </p:cNvSpPr>
          <p:nvPr userDrawn="1"/>
        </p:nvSpPr>
        <p:spPr>
          <a:xfrm>
            <a:off x="7685264" y="4903470"/>
            <a:ext cx="113006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1200" dirty="0">
                <a:solidFill>
                  <a:prstClr val="black"/>
                </a:solidFill>
                <a:latin typeface="Calibri"/>
                <a:ea typeface="MS PGothic" charset="-128"/>
                <a:cs typeface="+mn-cs"/>
              </a:rPr>
              <a:t>JPID-FY20-001367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84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" y="-1"/>
            <a:ext cx="9144000" cy="845344"/>
          </a:xfrm>
          <a:prstGeom prst="rect">
            <a:avLst/>
          </a:prstGeom>
        </p:spPr>
      </p:pic>
      <p:pic>
        <p:nvPicPr>
          <p:cNvPr id="4" name="Picture 3" descr="Description: nasa-insig-cl_200px.png"/>
          <p:cNvPicPr/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346" y="151414"/>
            <a:ext cx="648244" cy="540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342892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34289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34289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34289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34289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342892"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685783"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028675"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371566" algn="ctr" defTabSz="342892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257168" indent="-257168" algn="l" defTabSz="34289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199" indent="-214308" algn="l" defTabSz="34289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7228" indent="-171446" algn="l" defTabSz="34289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00120" indent="-171446" algn="l" defTabSz="34289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43012" indent="-171446" algn="l" defTabSz="342892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36.pn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video" Target="../media/media2.mov"/><Relationship Id="rId7" Type="http://schemas.openxmlformats.org/officeDocument/2006/relationships/notesSlide" Target="../notesSlides/notesSlide11.xml"/><Relationship Id="rId2" Type="http://schemas.microsoft.com/office/2007/relationships/media" Target="../media/media2.mov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6.xml"/><Relationship Id="rId5" Type="http://schemas.openxmlformats.org/officeDocument/2006/relationships/video" Target="../media/media3.mp4"/><Relationship Id="rId10" Type="http://schemas.openxmlformats.org/officeDocument/2006/relationships/image" Target="../media/image44.png"/><Relationship Id="rId4" Type="http://schemas.microsoft.com/office/2007/relationships/media" Target="../media/media3.mp4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892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1008044" y="1074094"/>
            <a:ext cx="7813839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lvl="1" algn="l"/>
            <a:r>
              <a:rPr lang="en-US" sz="2100" b="1" kern="0" dirty="0">
                <a:solidFill>
                  <a:schemeClr val="bg1"/>
                </a:solidFill>
              </a:rPr>
              <a:t>Overview of Predictive Simulation Capability Development for Crater Evolution and Ejecta in Continuum/Rarefied Flows</a:t>
            </a:r>
          </a:p>
        </p:txBody>
      </p:sp>
      <p:sp>
        <p:nvSpPr>
          <p:cNvPr id="6" name="Subtitle 6"/>
          <p:cNvSpPr txBox="1">
            <a:spLocks/>
          </p:cNvSpPr>
          <p:nvPr/>
        </p:nvSpPr>
        <p:spPr>
          <a:xfrm>
            <a:off x="304800" y="2178090"/>
            <a:ext cx="2052320" cy="11757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Andrew Weaver</a:t>
            </a:r>
          </a:p>
          <a:p>
            <a:pPr marL="342892" lvl="1" indent="0" algn="ctr">
              <a:buNone/>
            </a:pPr>
            <a:r>
              <a:rPr lang="en-US" sz="1600" dirty="0" err="1">
                <a:solidFill>
                  <a:schemeClr val="bg1"/>
                </a:solidFill>
              </a:rPr>
              <a:t>Geocent</a:t>
            </a:r>
            <a:r>
              <a:rPr lang="en-US" sz="1600" dirty="0">
                <a:solidFill>
                  <a:schemeClr val="bg1"/>
                </a:solidFill>
              </a:rPr>
              <a:t>,</a:t>
            </a: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Jacobs Space Exploration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85E9F3-0DCC-1648-A8CC-F4DF9EE5D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4" y="4866209"/>
            <a:ext cx="1851660" cy="205740"/>
          </a:xfrm>
          <a:prstGeom prst="rect">
            <a:avLst/>
          </a:prstGeom>
        </p:spPr>
      </p:pic>
      <p:sp>
        <p:nvSpPr>
          <p:cNvPr id="8" name="Subtitle 6">
            <a:extLst>
              <a:ext uri="{FF2B5EF4-FFF2-40B4-BE49-F238E27FC236}">
                <a16:creationId xmlns:a16="http://schemas.microsoft.com/office/drawing/2014/main" id="{EF193289-CB46-5144-8C90-30B92B90064E}"/>
              </a:ext>
            </a:extLst>
          </p:cNvPr>
          <p:cNvSpPr txBox="1">
            <a:spLocks/>
          </p:cNvSpPr>
          <p:nvPr/>
        </p:nvSpPr>
        <p:spPr>
          <a:xfrm>
            <a:off x="2001519" y="2178090"/>
            <a:ext cx="2523243" cy="14219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William </a:t>
            </a:r>
            <a:r>
              <a:rPr lang="en-US" sz="1600" b="1" dirty="0" err="1">
                <a:solidFill>
                  <a:schemeClr val="bg1"/>
                </a:solidFill>
              </a:rPr>
              <a:t>Krolick</a:t>
            </a:r>
            <a:endParaRPr lang="en-US" sz="1600" b="1" dirty="0">
              <a:solidFill>
                <a:schemeClr val="bg1"/>
              </a:solidFill>
            </a:endParaRP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CFD Research Corporation,</a:t>
            </a: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Jacobs Space Exploration Group</a:t>
            </a: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AC56B12A-2389-134C-8B11-7B92B275E062}"/>
              </a:ext>
            </a:extLst>
          </p:cNvPr>
          <p:cNvSpPr txBox="1">
            <a:spLocks/>
          </p:cNvSpPr>
          <p:nvPr/>
        </p:nvSpPr>
        <p:spPr>
          <a:xfrm>
            <a:off x="4164082" y="2191479"/>
            <a:ext cx="2418080" cy="14219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Peter </a:t>
            </a:r>
            <a:r>
              <a:rPr lang="en-US" sz="1600" b="1" dirty="0" err="1">
                <a:solidFill>
                  <a:schemeClr val="bg1"/>
                </a:solidFill>
              </a:rPr>
              <a:t>Liever</a:t>
            </a:r>
            <a:endParaRPr lang="en-US" sz="1600" b="1" dirty="0">
              <a:solidFill>
                <a:schemeClr val="bg1"/>
              </a:solidFill>
            </a:endParaRP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CFD Research Corporation,</a:t>
            </a: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Jacobs Space Exploration Group</a:t>
            </a: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8A7DB168-5E8E-BB45-90C9-3DEFC3A11A48}"/>
              </a:ext>
            </a:extLst>
          </p:cNvPr>
          <p:cNvSpPr txBox="1">
            <a:spLocks/>
          </p:cNvSpPr>
          <p:nvPr/>
        </p:nvSpPr>
        <p:spPr>
          <a:xfrm>
            <a:off x="6521203" y="2191479"/>
            <a:ext cx="1801881" cy="6340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Jeff West</a:t>
            </a:r>
          </a:p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NASA MSFC</a:t>
            </a:r>
          </a:p>
        </p:txBody>
      </p:sp>
      <p:sp>
        <p:nvSpPr>
          <p:cNvPr id="11" name="Subtitle 6">
            <a:extLst>
              <a:ext uri="{FF2B5EF4-FFF2-40B4-BE49-F238E27FC236}">
                <a16:creationId xmlns:a16="http://schemas.microsoft.com/office/drawing/2014/main" id="{8C883B97-B9CD-4745-BACD-6549CF31BC85}"/>
              </a:ext>
            </a:extLst>
          </p:cNvPr>
          <p:cNvSpPr txBox="1">
            <a:spLocks/>
          </p:cNvSpPr>
          <p:nvPr/>
        </p:nvSpPr>
        <p:spPr>
          <a:xfrm>
            <a:off x="2370842" y="3626796"/>
            <a:ext cx="3921761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Fluid Dynamics Branch (MSFC-ER42)</a:t>
            </a:r>
          </a:p>
        </p:txBody>
      </p:sp>
      <p:sp>
        <p:nvSpPr>
          <p:cNvPr id="12" name="Subtitle 6">
            <a:extLst>
              <a:ext uri="{FF2B5EF4-FFF2-40B4-BE49-F238E27FC236}">
                <a16:creationId xmlns:a16="http://schemas.microsoft.com/office/drawing/2014/main" id="{0ABE760E-94BC-9843-8D51-348558412AA2}"/>
              </a:ext>
            </a:extLst>
          </p:cNvPr>
          <p:cNvSpPr txBox="1">
            <a:spLocks/>
          </p:cNvSpPr>
          <p:nvPr/>
        </p:nvSpPr>
        <p:spPr>
          <a:xfrm>
            <a:off x="2045722" y="4095876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2022 AIAA SciTech Forum, Jan. 3–7, 2022</a:t>
            </a:r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18081ADB-9ADC-1E4D-AF8A-E583D332F6E1}"/>
              </a:ext>
            </a:extLst>
          </p:cNvPr>
          <p:cNvSpPr txBox="1">
            <a:spLocks/>
          </p:cNvSpPr>
          <p:nvPr/>
        </p:nvSpPr>
        <p:spPr>
          <a:xfrm>
            <a:off x="1712734" y="4741188"/>
            <a:ext cx="5200650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100" dirty="0">
                <a:solidFill>
                  <a:schemeClr val="bg1"/>
                </a:solidFill>
              </a:rPr>
              <a:t>This material is a work of the U.S. Government and is not subject to copyright protection in the United States.</a:t>
            </a:r>
            <a:endParaRPr lang="en-US" sz="11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63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Introduction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Plume surface interaction (PSI) induced environments poses several risks to future Lunar and Martian landers: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Arial" charset="0"/>
              </a:rPr>
              <a:t>Forming a crater below the lander – potentially causing excessive tilting of the lander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Arial" charset="0"/>
              </a:rPr>
              <a:t>Obscuring view of surface below lander 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Arial" charset="0"/>
              </a:rPr>
              <a:t>Eroding surface, potentially causing high-speed ejecta/debris impacts to the vehicle or nearby assets</a:t>
            </a:r>
          </a:p>
          <a:p>
            <a:pPr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Predictive Simulation Capability (PSC) being developed in 4 separate tasks to accurately and reliably predict PSI in Martian and Lunar environments:</a:t>
            </a:r>
          </a:p>
          <a:p>
            <a:pPr algn="just" fontAlgn="auto">
              <a:spcAft>
                <a:spcPts val="0"/>
              </a:spcAft>
            </a:pPr>
            <a:endParaRPr lang="en-US" sz="135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ABE45B0A-560A-D44D-8E91-C1292723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297" y="2438399"/>
            <a:ext cx="2848863" cy="191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BDAEB0B-7C4F-0D4F-AC8B-8325B8DE6A58}"/>
              </a:ext>
            </a:extLst>
          </p:cNvPr>
          <p:cNvSpPr/>
          <p:nvPr/>
        </p:nvSpPr>
        <p:spPr>
          <a:xfrm>
            <a:off x="2857264" y="4343161"/>
            <a:ext cx="3051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Apollo 15 LEM camera views showing progression of plume-regolith interaction resulting in high speed particle sheets obscuration. (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Immer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et al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., 2011</a:t>
            </a:r>
            <a:r>
              <a:rPr lang="en-US" sz="1200" baseline="300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)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054ADCCA-B73E-C94F-85D3-1381E72FF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5"/>
          <a:stretch>
            <a:fillRect/>
          </a:stretch>
        </p:blipFill>
        <p:spPr bwMode="auto">
          <a:xfrm>
            <a:off x="6596761" y="2438399"/>
            <a:ext cx="2346632" cy="191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C997235-D34C-0B40-B92D-0D05D516DECE}"/>
              </a:ext>
            </a:extLst>
          </p:cNvPr>
          <p:cNvSpPr/>
          <p:nvPr/>
        </p:nvSpPr>
        <p:spPr>
          <a:xfrm>
            <a:off x="5751442" y="4371785"/>
            <a:ext cx="3434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Regolith dust cloud formation during Morpheus lander plume impinging on Mars simulant (Morpheus, 2013)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(The entire vehicle was obscured within 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1 second)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94E98-3167-FC4E-9463-96EE524812FF}"/>
              </a:ext>
            </a:extLst>
          </p:cNvPr>
          <p:cNvSpPr txBox="1"/>
          <p:nvPr/>
        </p:nvSpPr>
        <p:spPr>
          <a:xfrm>
            <a:off x="263354" y="2843922"/>
            <a:ext cx="2749907" cy="203132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Plume flow in low pressure environment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 of continuum/rarefied flow on crater development and ejecta sheets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Regolith particle phase modeling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Gas/particle interaction modeling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647C36-A732-6C47-8804-1C5BE2C3FB4D}"/>
              </a:ext>
            </a:extLst>
          </p:cNvPr>
          <p:cNvSpPr/>
          <p:nvPr/>
        </p:nvSpPr>
        <p:spPr>
          <a:xfrm>
            <a:off x="0" y="2505368"/>
            <a:ext cx="16436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PSC Tasks:</a:t>
            </a:r>
          </a:p>
        </p:txBody>
      </p:sp>
    </p:spTree>
    <p:extLst>
      <p:ext uri="{BB962C8B-B14F-4D97-AF65-F5344CB8AC3E}">
        <p14:creationId xmlns:p14="http://schemas.microsoft.com/office/powerpoint/2010/main" val="2114904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7324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Introduction: Crater and Ejecta Simulation Capability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Development of new predictive simulation capabilities involves: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Implementation of needed capability into predictive simulation tool, </a:t>
            </a:r>
            <a:r>
              <a:rPr lang="en-US" sz="14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Solution verification of newly implemented capabilities (axisymmetric, overset/moving mesh, multi-species)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Predictive tool maturation through demonstrations on production-level simulations (3D Apollo LM)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Validation of predictive tool against PSI data in relevant environments (Axisymmetric/3D Martian and Lunar)</a:t>
            </a:r>
            <a:endParaRPr lang="en-US" sz="16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AF4EEC-26A5-724E-A2DC-87CC1A4A79A2}"/>
              </a:ext>
            </a:extLst>
          </p:cNvPr>
          <p:cNvSpPr/>
          <p:nvPr/>
        </p:nvSpPr>
        <p:spPr>
          <a:xfrm>
            <a:off x="400050" y="1473200"/>
            <a:ext cx="8343900" cy="8128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157164-5E54-E644-A9A8-03A1E4FCBFF2}"/>
              </a:ext>
            </a:extLst>
          </p:cNvPr>
          <p:cNvCxnSpPr>
            <a:cxnSpLocks/>
          </p:cNvCxnSpPr>
          <p:nvPr/>
        </p:nvCxnSpPr>
        <p:spPr>
          <a:xfrm flipV="1">
            <a:off x="1308100" y="2368550"/>
            <a:ext cx="355600" cy="5207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B47EAD7-19B5-1C40-B450-D7765E099A24}"/>
              </a:ext>
            </a:extLst>
          </p:cNvPr>
          <p:cNvSpPr/>
          <p:nvPr/>
        </p:nvSpPr>
        <p:spPr>
          <a:xfrm>
            <a:off x="111513" y="2908783"/>
            <a:ext cx="30518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Focus of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492931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381CA-98A1-AB48-BAB7-34364956AA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4BFFA7-2ADA-E245-918F-5160E2B8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69824"/>
            <a:ext cx="6858000" cy="800100"/>
          </a:xfrm>
        </p:spPr>
        <p:txBody>
          <a:bodyPr/>
          <a:lstStyle/>
          <a:p>
            <a:r>
              <a:rPr lang="en-US" sz="2250" b="1" dirty="0">
                <a:solidFill>
                  <a:schemeClr val="tx1"/>
                </a:solidFill>
              </a:rPr>
              <a:t>Predictive Simulation Capability Development</a:t>
            </a:r>
            <a:endParaRPr lang="en-US" sz="2250" b="1" dirty="0"/>
          </a:p>
        </p:txBody>
      </p:sp>
    </p:spTree>
    <p:extLst>
      <p:ext uri="{BB962C8B-B14F-4D97-AF65-F5344CB8AC3E}">
        <p14:creationId xmlns:p14="http://schemas.microsoft.com/office/powerpoint/2010/main" val="202273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Chart, line chart&#10;&#10;Description automatically generated">
            <a:extLst>
              <a:ext uri="{FF2B5EF4-FFF2-40B4-BE49-F238E27FC236}">
                <a16:creationId xmlns:a16="http://schemas.microsoft.com/office/drawing/2014/main" id="{729BD3AE-9AB5-DD43-8EE3-FD5023EB3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3358" y="3378510"/>
            <a:ext cx="2454910" cy="17261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Picture 28" descr="Chart&#10;&#10;Description automatically generated">
            <a:extLst>
              <a:ext uri="{FF2B5EF4-FFF2-40B4-BE49-F238E27FC236}">
                <a16:creationId xmlns:a16="http://schemas.microsoft.com/office/drawing/2014/main" id="{68EB19A1-BB2D-E347-A41C-24EF364AF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8524" y="3317535"/>
            <a:ext cx="2454910" cy="17259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736434A-96A6-B74E-BBA6-58957AA8F5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35"/>
          <a:stretch/>
        </p:blipFill>
        <p:spPr>
          <a:xfrm>
            <a:off x="4721977" y="1243047"/>
            <a:ext cx="1645920" cy="2315338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336EB2A-0BE4-C14A-A5EE-28F37E766E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2" r="34265"/>
          <a:stretch/>
        </p:blipFill>
        <p:spPr>
          <a:xfrm>
            <a:off x="6349509" y="1243047"/>
            <a:ext cx="1358899" cy="2315338"/>
          </a:xfrm>
          <a:prstGeom prst="rect">
            <a:avLst/>
          </a:prstGeom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0834372-989E-2549-8D43-381A50B96D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1" r="-784"/>
          <a:stretch/>
        </p:blipFill>
        <p:spPr>
          <a:xfrm>
            <a:off x="7708407" y="1243047"/>
            <a:ext cx="1358899" cy="23153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6039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Development: Axisymmetric Modeling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2"/>
            <a:ext cx="4641710" cy="421303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Axisymmetric model implementation useful for its computational efficiency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Good agreement overall between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Loci/CHEM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and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, with and without regolith</a:t>
            </a:r>
          </a:p>
          <a:p>
            <a:pPr algn="just" fontAlgn="auto">
              <a:spcAft>
                <a:spcPts val="0"/>
              </a:spcAft>
            </a:pP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predicting similar flow properties as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Loci/CHEM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, with max. differences of 10%-20% in temperature at: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Upstream ambient region at late flow times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Near symmetry axis at early times during initial transient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8F903E6-0F2C-A641-BAE7-4B7FCDFA30E1}"/>
              </a:ext>
            </a:extLst>
          </p:cNvPr>
          <p:cNvCxnSpPr>
            <a:cxnSpLocks/>
          </p:cNvCxnSpPr>
          <p:nvPr/>
        </p:nvCxnSpPr>
        <p:spPr>
          <a:xfrm flipH="1">
            <a:off x="5041760" y="2693493"/>
            <a:ext cx="3918961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F6B36C1-BE70-7245-B897-728F600108C5}"/>
              </a:ext>
            </a:extLst>
          </p:cNvPr>
          <p:cNvCxnSpPr>
            <a:cxnSpLocks/>
          </p:cNvCxnSpPr>
          <p:nvPr/>
        </p:nvCxnSpPr>
        <p:spPr>
          <a:xfrm flipH="1">
            <a:off x="5041760" y="1581703"/>
            <a:ext cx="3918961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56E7A7A-837D-7440-A13A-F26F47B24E6B}"/>
              </a:ext>
            </a:extLst>
          </p:cNvPr>
          <p:cNvSpPr/>
          <p:nvPr/>
        </p:nvSpPr>
        <p:spPr>
          <a:xfrm>
            <a:off x="5041760" y="935270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Loci/GGFS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6ADA59-6ADE-A549-AB43-7E504A76A80D}"/>
              </a:ext>
            </a:extLst>
          </p:cNvPr>
          <p:cNvSpPr/>
          <p:nvPr/>
        </p:nvSpPr>
        <p:spPr>
          <a:xfrm>
            <a:off x="6325076" y="908158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Loci/CHEM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05DE42-DC88-FA43-A4A1-46C44012C365}"/>
              </a:ext>
            </a:extLst>
          </p:cNvPr>
          <p:cNvSpPr/>
          <p:nvPr/>
        </p:nvSpPr>
        <p:spPr>
          <a:xfrm>
            <a:off x="7690019" y="800436"/>
            <a:ext cx="1235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Loci/GGFS w/Regolith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E469ED-D346-4841-B655-20C12AC401B7}"/>
              </a:ext>
            </a:extLst>
          </p:cNvPr>
          <p:cNvCxnSpPr>
            <a:cxnSpLocks/>
          </p:cNvCxnSpPr>
          <p:nvPr/>
        </p:nvCxnSpPr>
        <p:spPr>
          <a:xfrm flipH="1">
            <a:off x="4465122" y="1581703"/>
            <a:ext cx="688769" cy="225402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58D1DCF-3BEF-7D49-95B6-7EA326E5CB79}"/>
              </a:ext>
            </a:extLst>
          </p:cNvPr>
          <p:cNvCxnSpPr>
            <a:cxnSpLocks/>
          </p:cNvCxnSpPr>
          <p:nvPr/>
        </p:nvCxnSpPr>
        <p:spPr>
          <a:xfrm>
            <a:off x="6114165" y="2693493"/>
            <a:ext cx="163127" cy="114223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A447B7C-1BEA-3F41-830E-82693A385769}"/>
              </a:ext>
            </a:extLst>
          </p:cNvPr>
          <p:cNvSpPr txBox="1"/>
          <p:nvPr/>
        </p:nvSpPr>
        <p:spPr>
          <a:xfrm rot="16200000">
            <a:off x="2738819" y="3930200"/>
            <a:ext cx="67981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T (K)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A11041-1DBE-2840-A16A-C220C8AB24F1}"/>
              </a:ext>
            </a:extLst>
          </p:cNvPr>
          <p:cNvSpPr txBox="1"/>
          <p:nvPr/>
        </p:nvSpPr>
        <p:spPr>
          <a:xfrm rot="16200000">
            <a:off x="5131895" y="3930200"/>
            <a:ext cx="67981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T (K)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274A32-FBA4-7E4E-964E-A9D7AC31D046}"/>
              </a:ext>
            </a:extLst>
          </p:cNvPr>
          <p:cNvSpPr/>
          <p:nvPr/>
        </p:nvSpPr>
        <p:spPr>
          <a:xfrm>
            <a:off x="261045" y="3922500"/>
            <a:ext cx="2265919" cy="738664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Verified same flow properties overall with axisymmetric model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67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art, line chart&#10;&#10;Description automatically generated">
            <a:extLst>
              <a:ext uri="{FF2B5EF4-FFF2-40B4-BE49-F238E27FC236}">
                <a16:creationId xmlns:a16="http://schemas.microsoft.com/office/drawing/2014/main" id="{5825E747-FBEC-DE43-AAA0-BFE05FB13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403" y="3124675"/>
            <a:ext cx="2317846" cy="192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1D6E3CFB-0EC8-A34B-BD8C-D59997D26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4984" y="3124987"/>
            <a:ext cx="2487858" cy="1928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6721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Development: Overset Mesh/Moving Mesh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2"/>
            <a:ext cx="4467080" cy="40747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Overset moving mesh allows for simulation of landing vehicle during descent 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Good agreement overall between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Loci/CHEM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and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both with and without a descending nozzle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Mach number and temperature profiles compare well between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and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Loci/CHEM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, verifying its implementation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Agreement is worse (~10%) in upstream ambient region and near nozzle exit – likely due to differences in interpolation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A5484-AFD5-8C4A-A32A-86ED8EC675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90"/>
          <a:stretch/>
        </p:blipFill>
        <p:spPr>
          <a:xfrm>
            <a:off x="4671821" y="1187558"/>
            <a:ext cx="1553753" cy="2103120"/>
          </a:xfrm>
          <a:prstGeom prst="rect">
            <a:avLst/>
          </a:prstGeom>
        </p:spPr>
      </p:pic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699812F9-BEA5-4A4F-893A-1B4982CD98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774" y="1187558"/>
            <a:ext cx="1592193" cy="2103120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C7128F12-76C1-344C-A326-0DA6EC9716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9"/>
          <a:stretch/>
        </p:blipFill>
        <p:spPr>
          <a:xfrm>
            <a:off x="7766967" y="1187558"/>
            <a:ext cx="1278602" cy="21031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D197D9-560B-0644-9BBD-6591E5F59732}"/>
              </a:ext>
            </a:extLst>
          </p:cNvPr>
          <p:cNvSpPr txBox="1"/>
          <p:nvPr/>
        </p:nvSpPr>
        <p:spPr>
          <a:xfrm rot="16200000">
            <a:off x="6295180" y="3788631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Mach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908222-24C2-F240-95F0-F3B1373288E8}"/>
              </a:ext>
            </a:extLst>
          </p:cNvPr>
          <p:cNvSpPr txBox="1"/>
          <p:nvPr/>
        </p:nvSpPr>
        <p:spPr>
          <a:xfrm rot="16200000">
            <a:off x="4134185" y="3879400"/>
            <a:ext cx="67981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T (K)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537375-7375-5540-80DA-888707A445FA}"/>
              </a:ext>
            </a:extLst>
          </p:cNvPr>
          <p:cNvCxnSpPr>
            <a:cxnSpLocks/>
          </p:cNvCxnSpPr>
          <p:nvPr/>
        </p:nvCxnSpPr>
        <p:spPr>
          <a:xfrm flipH="1">
            <a:off x="6492240" y="2030914"/>
            <a:ext cx="2528807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DD50DDA-8E27-4643-9F4D-5338348C9901}"/>
              </a:ext>
            </a:extLst>
          </p:cNvPr>
          <p:cNvCxnSpPr>
            <a:cxnSpLocks/>
          </p:cNvCxnSpPr>
          <p:nvPr/>
        </p:nvCxnSpPr>
        <p:spPr>
          <a:xfrm flipH="1">
            <a:off x="6492240" y="2694312"/>
            <a:ext cx="2528807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A8B6DA-9609-1A4C-846C-E041ED81B578}"/>
              </a:ext>
            </a:extLst>
          </p:cNvPr>
          <p:cNvCxnSpPr>
            <a:cxnSpLocks/>
          </p:cNvCxnSpPr>
          <p:nvPr/>
        </p:nvCxnSpPr>
        <p:spPr>
          <a:xfrm flipH="1">
            <a:off x="5941328" y="2030914"/>
            <a:ext cx="609605" cy="15186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5616A39-3FF7-244F-BFD2-D2D0E56A2555}"/>
              </a:ext>
            </a:extLst>
          </p:cNvPr>
          <p:cNvCxnSpPr>
            <a:cxnSpLocks/>
          </p:cNvCxnSpPr>
          <p:nvPr/>
        </p:nvCxnSpPr>
        <p:spPr>
          <a:xfrm>
            <a:off x="7521497" y="2714625"/>
            <a:ext cx="124406" cy="83145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9363A202-459B-DB4C-B9CB-FBDE72911CE2}"/>
              </a:ext>
            </a:extLst>
          </p:cNvPr>
          <p:cNvSpPr/>
          <p:nvPr/>
        </p:nvSpPr>
        <p:spPr>
          <a:xfrm>
            <a:off x="6410371" y="887150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Loci/GGFS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BBBE207-7C3A-3245-9DC1-4573C2A944DD}"/>
              </a:ext>
            </a:extLst>
          </p:cNvPr>
          <p:cNvSpPr/>
          <p:nvPr/>
        </p:nvSpPr>
        <p:spPr>
          <a:xfrm>
            <a:off x="7693687" y="860038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Loci/CHEM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61C51DB-B2E3-8F4E-AB06-85140C350866}"/>
              </a:ext>
            </a:extLst>
          </p:cNvPr>
          <p:cNvSpPr/>
          <p:nvPr/>
        </p:nvSpPr>
        <p:spPr>
          <a:xfrm>
            <a:off x="261045" y="3922500"/>
            <a:ext cx="2265919" cy="738664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Verified same flow properties overall with overset moving mesh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713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142B1FA9-7B9F-5E41-BBE2-943C4371E0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3377" y="3504894"/>
            <a:ext cx="2266315" cy="1593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56F6D475-404A-F741-A617-2CB3A50D2E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0265" y="3516024"/>
            <a:ext cx="2317750" cy="1629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7170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Development: Multi-Species Mixture Modeling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2"/>
            <a:ext cx="4551920" cy="407478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Multi-species gas mixture modeling adds physics to simulate realistic gas mixtures and species transport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Good agreement overall between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Loci/CHEM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and </a:t>
            </a: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Loci/GGFS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both with/without regolith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Mach number and nozzle gas volume fraction profiles compare well, verifying its implementation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Similar trend as before, worst agreement in ambient region upstream of nozzle</a:t>
            </a:r>
            <a:endParaRPr lang="en-US" sz="14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44283635-02A4-8A44-A12A-31ACF52D3A0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03"/>
          <a:stretch/>
        </p:blipFill>
        <p:spPr>
          <a:xfrm>
            <a:off x="4706860" y="1282088"/>
            <a:ext cx="1645920" cy="2205790"/>
          </a:xfrm>
          <a:prstGeom prst="rect">
            <a:avLst/>
          </a:prstGeom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B67967D8-80C4-5F43-ADE0-68BA776745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2" r="33411"/>
          <a:stretch/>
        </p:blipFill>
        <p:spPr>
          <a:xfrm>
            <a:off x="6360639" y="1288438"/>
            <a:ext cx="1346200" cy="2205790"/>
          </a:xfrm>
          <a:prstGeom prst="rect">
            <a:avLst/>
          </a:prstGeom>
        </p:spPr>
      </p:pic>
      <p:pic>
        <p:nvPicPr>
          <p:cNvPr id="10" name="Picture 9" descr="Text&#10;&#10;Description automatically generated with low confidence">
            <a:extLst>
              <a:ext uri="{FF2B5EF4-FFF2-40B4-BE49-F238E27FC236}">
                <a16:creationId xmlns:a16="http://schemas.microsoft.com/office/drawing/2014/main" id="{F35FF96A-057E-EE44-A97B-E593658231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62" r="-854"/>
          <a:stretch/>
        </p:blipFill>
        <p:spPr>
          <a:xfrm>
            <a:off x="7690328" y="1288438"/>
            <a:ext cx="1401841" cy="22057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41901E-DA20-5F4C-99D8-33975706DF01}"/>
              </a:ext>
            </a:extLst>
          </p:cNvPr>
          <p:cNvSpPr/>
          <p:nvPr/>
        </p:nvSpPr>
        <p:spPr>
          <a:xfrm>
            <a:off x="5041760" y="935270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Loci/GGFS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F9B5BE-350D-7145-BB1A-B00F936C6954}"/>
              </a:ext>
            </a:extLst>
          </p:cNvPr>
          <p:cNvSpPr/>
          <p:nvPr/>
        </p:nvSpPr>
        <p:spPr>
          <a:xfrm>
            <a:off x="6325076" y="908158"/>
            <a:ext cx="1235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Loci/CHEM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A3355E-ED3B-974C-B64F-D2661E57AE35}"/>
              </a:ext>
            </a:extLst>
          </p:cNvPr>
          <p:cNvSpPr/>
          <p:nvPr/>
        </p:nvSpPr>
        <p:spPr>
          <a:xfrm>
            <a:off x="7690019" y="800436"/>
            <a:ext cx="1235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Loci/GGFS w/Regolith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E7CB239-39E1-AE4C-985B-A421BBD823AA}"/>
              </a:ext>
            </a:extLst>
          </p:cNvPr>
          <p:cNvCxnSpPr>
            <a:cxnSpLocks/>
          </p:cNvCxnSpPr>
          <p:nvPr/>
        </p:nvCxnSpPr>
        <p:spPr>
          <a:xfrm flipH="1">
            <a:off x="5041760" y="1601255"/>
            <a:ext cx="3961564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3EE240-8699-8646-A88E-265D40FBF9A6}"/>
              </a:ext>
            </a:extLst>
          </p:cNvPr>
          <p:cNvCxnSpPr>
            <a:cxnSpLocks/>
          </p:cNvCxnSpPr>
          <p:nvPr/>
        </p:nvCxnSpPr>
        <p:spPr>
          <a:xfrm flipH="1">
            <a:off x="5041761" y="2169174"/>
            <a:ext cx="3961562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50BBDB-BB30-9540-9EAC-3791C1E3351A}"/>
              </a:ext>
            </a:extLst>
          </p:cNvPr>
          <p:cNvCxnSpPr>
            <a:cxnSpLocks/>
          </p:cNvCxnSpPr>
          <p:nvPr/>
        </p:nvCxnSpPr>
        <p:spPr>
          <a:xfrm flipH="1">
            <a:off x="4867297" y="1640297"/>
            <a:ext cx="401150" cy="212518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BD8F3D-316A-1F4D-B884-D65A23251F8A}"/>
              </a:ext>
            </a:extLst>
          </p:cNvPr>
          <p:cNvCxnSpPr>
            <a:cxnSpLocks/>
          </p:cNvCxnSpPr>
          <p:nvPr/>
        </p:nvCxnSpPr>
        <p:spPr>
          <a:xfrm>
            <a:off x="6176776" y="2276895"/>
            <a:ext cx="148300" cy="136566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20FC9A9-E4A6-9A48-A153-691CAA4BAB95}"/>
              </a:ext>
            </a:extLst>
          </p:cNvPr>
          <p:cNvSpPr txBox="1"/>
          <p:nvPr/>
        </p:nvSpPr>
        <p:spPr>
          <a:xfrm rot="16200000">
            <a:off x="3280360" y="4121063"/>
            <a:ext cx="67981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T (K)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051710-DDA0-2B47-9DBE-7B87719A6564}"/>
              </a:ext>
            </a:extLst>
          </p:cNvPr>
          <p:cNvSpPr txBox="1"/>
          <p:nvPr/>
        </p:nvSpPr>
        <p:spPr>
          <a:xfrm rot="16200000">
            <a:off x="5493229" y="4057890"/>
            <a:ext cx="1168779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Nozzle Gas Vol. Fraction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0FEF6DC-52F6-5D4E-B39A-13721E5C6D5D}"/>
              </a:ext>
            </a:extLst>
          </p:cNvPr>
          <p:cNvSpPr/>
          <p:nvPr/>
        </p:nvSpPr>
        <p:spPr>
          <a:xfrm>
            <a:off x="261045" y="3922500"/>
            <a:ext cx="2265919" cy="738664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Verified same flow properties overall with multi-species mixture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1899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381CA-98A1-AB48-BAB7-34364956AA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4BFFA7-2ADA-E245-918F-5160E2B8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69824"/>
            <a:ext cx="6858000" cy="800100"/>
          </a:xfrm>
        </p:spPr>
        <p:txBody>
          <a:bodyPr/>
          <a:lstStyle/>
          <a:p>
            <a:r>
              <a:rPr lang="en-US" sz="2250" b="1" dirty="0">
                <a:solidFill>
                  <a:schemeClr val="tx1"/>
                </a:solidFill>
              </a:rPr>
              <a:t>Demonstration of Cratering Simulation Capability (Apollo LM)</a:t>
            </a:r>
            <a:endParaRPr lang="en-US" sz="2250" b="1" dirty="0"/>
          </a:p>
        </p:txBody>
      </p:sp>
    </p:spTree>
    <p:extLst>
      <p:ext uri="{BB962C8B-B14F-4D97-AF65-F5344CB8AC3E}">
        <p14:creationId xmlns:p14="http://schemas.microsoft.com/office/powerpoint/2010/main" val="3070670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4430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Demonstration: Apollo LM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3"/>
            <a:ext cx="5451509" cy="282935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700" dirty="0">
                <a:solidFill>
                  <a:schemeClr val="bg1"/>
                </a:solidFill>
                <a:latin typeface="+mj-lt"/>
                <a:cs typeface="Arial" charset="0"/>
              </a:rPr>
              <a:t>3D cratering simulation of Apollo LM at 5m altitude relative to nozzle exit plane</a:t>
            </a:r>
          </a:p>
          <a:p>
            <a:pPr algn="just" fontAlgn="auto">
              <a:spcAft>
                <a:spcPts val="0"/>
              </a:spcAft>
            </a:pPr>
            <a:r>
              <a:rPr lang="en-US" sz="1700" dirty="0">
                <a:solidFill>
                  <a:schemeClr val="bg1"/>
                </a:solidFill>
                <a:latin typeface="+mj-lt"/>
                <a:cs typeface="Arial" charset="0"/>
              </a:rPr>
              <a:t>Low-angle (5-10 deg.) ejecta in streaking pattern like observed in actual landing footage</a:t>
            </a:r>
          </a:p>
          <a:p>
            <a:pPr algn="just" fontAlgn="auto">
              <a:spcAft>
                <a:spcPts val="0"/>
              </a:spcAft>
            </a:pPr>
            <a:r>
              <a:rPr lang="en-US" sz="1700" dirty="0">
                <a:solidFill>
                  <a:schemeClr val="bg1"/>
                </a:solidFill>
                <a:latin typeface="+mj-lt"/>
                <a:cs typeface="Arial" charset="0"/>
              </a:rPr>
              <a:t>Simulation resulted in deeper than observed crater, but using monodisperse spheres instead of realistic, non-spherical, polydisperse particle mixtures</a:t>
            </a:r>
            <a:endParaRPr lang="en-US" sz="1700" i="1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endParaRPr lang="en-US" sz="16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endParaRPr lang="en-US" sz="18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6" name="Picture 5" descr="A picture containing furniture, table&#10;&#10;Description automatically generated">
            <a:extLst>
              <a:ext uri="{FF2B5EF4-FFF2-40B4-BE49-F238E27FC236}">
                <a16:creationId xmlns:a16="http://schemas.microsoft.com/office/drawing/2014/main" id="{2C34DC29-E9EB-5A4E-A3F0-1C6DCC1EDD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-10419" r="48615" b="-24163"/>
          <a:stretch/>
        </p:blipFill>
        <p:spPr bwMode="auto">
          <a:xfrm>
            <a:off x="5696470" y="1270936"/>
            <a:ext cx="1210310" cy="1554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C272C283-87B5-9347-8BE4-724DF0B5BE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r="46154"/>
          <a:stretch/>
        </p:blipFill>
        <p:spPr bwMode="auto">
          <a:xfrm>
            <a:off x="7009370" y="925830"/>
            <a:ext cx="1884680" cy="16459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682628F-8AF3-E24B-B653-F08C830EE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20" y="3720991"/>
            <a:ext cx="1828800" cy="1393031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EF56EB2-54A6-134A-BCDC-1622653BD5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20" y="3720990"/>
            <a:ext cx="1828800" cy="1393031"/>
          </a:xfrm>
          <a:prstGeom prst="rect">
            <a:avLst/>
          </a:prstGeom>
        </p:spPr>
      </p:pic>
      <p:pic>
        <p:nvPicPr>
          <p:cNvPr id="16" name="Picture 15" descr="A picture containing diagram&#10;&#10;Description automatically generated">
            <a:extLst>
              <a:ext uri="{FF2B5EF4-FFF2-40B4-BE49-F238E27FC236}">
                <a16:creationId xmlns:a16="http://schemas.microsoft.com/office/drawing/2014/main" id="{EB8791B0-5CA7-2C41-8AAF-4573F4B26E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20" y="3720989"/>
            <a:ext cx="1828800" cy="1393031"/>
          </a:xfrm>
          <a:prstGeom prst="rect">
            <a:avLst/>
          </a:prstGeom>
        </p:spPr>
      </p:pic>
      <p:pic>
        <p:nvPicPr>
          <p:cNvPr id="17" name="Picture 16" descr="A picture containing diagram&#10;&#10;Description automatically generated">
            <a:extLst>
              <a:ext uri="{FF2B5EF4-FFF2-40B4-BE49-F238E27FC236}">
                <a16:creationId xmlns:a16="http://schemas.microsoft.com/office/drawing/2014/main" id="{6CF2D641-1362-6A4F-AFA1-5DC04471DD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80" y="3720988"/>
            <a:ext cx="1828800" cy="1393031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CC11CC3E-47B2-7C4C-BD0B-15B8A2045E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2" t="52544"/>
          <a:stretch/>
        </p:blipFill>
        <p:spPr bwMode="auto">
          <a:xfrm>
            <a:off x="5525288" y="2653187"/>
            <a:ext cx="1696849" cy="106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8FE9EA-98A1-D04A-A7C9-8E36C62AFC04}"/>
              </a:ext>
            </a:extLst>
          </p:cNvPr>
          <p:cNvSpPr/>
          <p:nvPr/>
        </p:nvSpPr>
        <p:spPr>
          <a:xfrm>
            <a:off x="7014577" y="2825416"/>
            <a:ext cx="2032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Apollo 15 LEM footage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+mj-lt"/>
              </a:rPr>
              <a:t>(</a:t>
            </a:r>
            <a:r>
              <a:rPr lang="en-US" sz="1200" b="1" dirty="0" err="1">
                <a:solidFill>
                  <a:schemeClr val="bg1"/>
                </a:solidFill>
                <a:latin typeface="+mj-lt"/>
              </a:rPr>
              <a:t>Immer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b="1" i="1" dirty="0">
                <a:solidFill>
                  <a:schemeClr val="bg1"/>
                </a:solidFill>
                <a:latin typeface="+mj-lt"/>
              </a:rPr>
              <a:t>et al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., 2011</a:t>
            </a:r>
            <a:r>
              <a:rPr lang="en-US" sz="1200" b="1" baseline="300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2498B1-16EC-4A40-A842-D74682108A8F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392596" y="3467322"/>
            <a:ext cx="826708" cy="718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ACA54C7-2F63-E245-8822-CE2EA4C61059}"/>
              </a:ext>
            </a:extLst>
          </p:cNvPr>
          <p:cNvCxnSpPr>
            <a:cxnSpLocks/>
          </p:cNvCxnSpPr>
          <p:nvPr/>
        </p:nvCxnSpPr>
        <p:spPr>
          <a:xfrm>
            <a:off x="7768680" y="3791207"/>
            <a:ext cx="335486" cy="100939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27FA7D1-26C4-A24C-A204-568053BCCF56}"/>
              </a:ext>
            </a:extLst>
          </p:cNvPr>
          <p:cNvSpPr/>
          <p:nvPr/>
        </p:nvSpPr>
        <p:spPr>
          <a:xfrm>
            <a:off x="7219304" y="3369867"/>
            <a:ext cx="17465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Low-Angle Streaks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43C55B-972F-954E-8CEA-9C1AA9091D05}"/>
              </a:ext>
            </a:extLst>
          </p:cNvPr>
          <p:cNvSpPr/>
          <p:nvPr/>
        </p:nvSpPr>
        <p:spPr>
          <a:xfrm>
            <a:off x="114167" y="3015924"/>
            <a:ext cx="4774429" cy="52322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Demonstrates capability to perform practical, full resolution, 3D, production level PSI simulations in Lunar environment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3959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381CA-98A1-AB48-BAB7-34364956AA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4BFFA7-2ADA-E245-918F-5160E2B8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69824"/>
            <a:ext cx="6858000" cy="800100"/>
          </a:xfrm>
        </p:spPr>
        <p:txBody>
          <a:bodyPr/>
          <a:lstStyle/>
          <a:p>
            <a:r>
              <a:rPr lang="en-US" sz="2250" b="1" dirty="0">
                <a:solidFill>
                  <a:schemeClr val="tx1"/>
                </a:solidFill>
              </a:rPr>
              <a:t>Validation Analyses of Surface Cratering in Martian and Lunar-Like Environments </a:t>
            </a:r>
            <a:endParaRPr lang="en-US" sz="2250" b="1" dirty="0"/>
          </a:p>
        </p:txBody>
      </p:sp>
    </p:spTree>
    <p:extLst>
      <p:ext uri="{BB962C8B-B14F-4D97-AF65-F5344CB8AC3E}">
        <p14:creationId xmlns:p14="http://schemas.microsoft.com/office/powerpoint/2010/main" val="4015032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6427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Validation: Subsonic Pipe Flow (Martian)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3"/>
            <a:ext cx="5552334" cy="362321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First test for validation is from Metzger’s</a:t>
            </a:r>
            <a:r>
              <a:rPr lang="en-US" sz="1600" baseline="30000" dirty="0">
                <a:solidFill>
                  <a:schemeClr val="bg1"/>
                </a:solidFill>
                <a:latin typeface="+mj-lt"/>
                <a:cs typeface="Arial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subsonic pipe flow in Martian-like environment: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Velocity of 138 m/s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cs typeface="Arial" charset="0"/>
              </a:rPr>
              <a:t>Pipe height above undisturbed regolith is 1 in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Mass flow rate of 8.82 g/min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Vacuum chamber pressure of 9.8 Torr (1300 Pa)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Jetty Park Beach Sand (distribution shown at right)</a:t>
            </a:r>
          </a:p>
          <a:p>
            <a:pPr algn="just" fontAlgn="auto">
              <a:spcAft>
                <a:spcPts val="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Modeling axisymmetric (no splitter plate) and with 353 micron monodisperse spheres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B94FA1-356A-264B-B8CC-174D04B24C2C}"/>
              </a:ext>
            </a:extLst>
          </p:cNvPr>
          <p:cNvGrpSpPr>
            <a:grpSpLocks noChangeAspect="1"/>
          </p:cNvGrpSpPr>
          <p:nvPr/>
        </p:nvGrpSpPr>
        <p:grpSpPr>
          <a:xfrm>
            <a:off x="5718881" y="2996582"/>
            <a:ext cx="3200400" cy="2133600"/>
            <a:chOff x="5590978" y="4401700"/>
            <a:chExt cx="3457184" cy="2304789"/>
          </a:xfrm>
        </p:grpSpPr>
        <p:pic>
          <p:nvPicPr>
            <p:cNvPr id="11" name="Picture 10" descr="A picture containing cabinet, indoor, oven, window&#10;&#10;Description automatically generated">
              <a:extLst>
                <a:ext uri="{FF2B5EF4-FFF2-40B4-BE49-F238E27FC236}">
                  <a16:creationId xmlns:a16="http://schemas.microsoft.com/office/drawing/2014/main" id="{1184DA68-9C6C-2948-BCFC-B4B70825E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978" y="4401700"/>
              <a:ext cx="3457184" cy="230478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354E424-8CE4-2242-9244-70E82EBC439E}"/>
                </a:ext>
              </a:extLst>
            </p:cNvPr>
            <p:cNvCxnSpPr/>
            <p:nvPr/>
          </p:nvCxnSpPr>
          <p:spPr>
            <a:xfrm flipH="1">
              <a:off x="6434254" y="4705815"/>
              <a:ext cx="68022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0BC3E1-D8CD-7A4D-AEEF-6F2459955F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20937" y="4992029"/>
              <a:ext cx="129354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26F7BBB-51EF-1F4D-B1BF-29CC83D5CFB4}"/>
                </a:ext>
              </a:extLst>
            </p:cNvPr>
            <p:cNvCxnSpPr/>
            <p:nvPr/>
          </p:nvCxnSpPr>
          <p:spPr>
            <a:xfrm>
              <a:off x="6902605" y="4705815"/>
              <a:ext cx="0" cy="28621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B6B716-7625-4D48-9546-3CF98CF5C8DE}"/>
                </a:ext>
              </a:extLst>
            </p:cNvPr>
            <p:cNvSpPr txBox="1"/>
            <p:nvPr/>
          </p:nvSpPr>
          <p:spPr>
            <a:xfrm>
              <a:off x="5907193" y="4622697"/>
              <a:ext cx="1734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2.54 cm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2EDF066-A3E2-FA4A-874B-7F1AAA62F29F}"/>
              </a:ext>
            </a:extLst>
          </p:cNvPr>
          <p:cNvSpPr/>
          <p:nvPr/>
        </p:nvSpPr>
        <p:spPr>
          <a:xfrm>
            <a:off x="6298366" y="783471"/>
            <a:ext cx="21956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Particle Size Distribution*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A4C460F-3C6D-3F41-A3D7-5E390D7C1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11" y="1043446"/>
            <a:ext cx="2299537" cy="1984978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455AA74-F843-8645-8A86-194E1D1C20C2}"/>
              </a:ext>
            </a:extLst>
          </p:cNvPr>
          <p:cNvCxnSpPr>
            <a:cxnSpLocks/>
          </p:cNvCxnSpPr>
          <p:nvPr/>
        </p:nvCxnSpPr>
        <p:spPr>
          <a:xfrm flipH="1">
            <a:off x="7068595" y="2025715"/>
            <a:ext cx="317888" cy="25568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625770-1CF8-C54C-AB48-9CE8A370AF6E}"/>
              </a:ext>
            </a:extLst>
          </p:cNvPr>
          <p:cNvSpPr txBox="1"/>
          <p:nvPr/>
        </p:nvSpPr>
        <p:spPr>
          <a:xfrm>
            <a:off x="7061707" y="1749870"/>
            <a:ext cx="197078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Mean Particle Diameter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E26497-F427-D14F-92CD-B413CA3FB5E9}"/>
              </a:ext>
            </a:extLst>
          </p:cNvPr>
          <p:cNvSpPr/>
          <p:nvPr/>
        </p:nvSpPr>
        <p:spPr>
          <a:xfrm>
            <a:off x="5762599" y="4839579"/>
            <a:ext cx="2493541" cy="27699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chemeClr val="bg1"/>
                </a:solidFill>
                <a:latin typeface="+mn-lt"/>
              </a:rPr>
              <a:t>Metzger 2016 Cratering Test*</a:t>
            </a:r>
            <a:endParaRPr lang="fr-FR" sz="12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69D16B-0A07-8F42-99A7-B316ED4FCC1C}"/>
              </a:ext>
            </a:extLst>
          </p:cNvPr>
          <p:cNvSpPr/>
          <p:nvPr/>
        </p:nvSpPr>
        <p:spPr>
          <a:xfrm>
            <a:off x="-259444" y="4854968"/>
            <a:ext cx="611138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i="1" dirty="0">
                <a:solidFill>
                  <a:schemeClr val="bg1"/>
                </a:solidFill>
                <a:latin typeface="+mn-lt"/>
              </a:rPr>
              <a:t>*Particle size distribution and cratering image from private communications with P. Metzger</a:t>
            </a:r>
            <a:endParaRPr lang="fr-FR" sz="1100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1" name="Picture 20" descr="Diagram, rectangle&#10;&#10;Description automatically generated">
            <a:extLst>
              <a:ext uri="{FF2B5EF4-FFF2-40B4-BE49-F238E27FC236}">
                <a16:creationId xmlns:a16="http://schemas.microsoft.com/office/drawing/2014/main" id="{1F86E9EF-6E80-A149-9664-1450C3BF29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73" y="3214519"/>
            <a:ext cx="3200400" cy="160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90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6427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Validation: Subsonic Pipe Flow (Martian)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1" y="891632"/>
            <a:ext cx="4386944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Similar initial crater growth rates between Loci/GGFS simulations and data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At ~0.15 s, ejected soil recirculated back into crater and obstructs gas flow path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Crater depth begins to oscillate over time and asymptote to ~1.5 cm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Preliminary assessment from 3D simulations (shown next) indicates splitter plate reduces/eliminates this recirculation feature </a:t>
            </a:r>
          </a:p>
          <a:p>
            <a:pPr algn="just" fontAlgn="auto">
              <a:spcAft>
                <a:spcPts val="0"/>
              </a:spcAft>
            </a:pPr>
            <a:endParaRPr lang="en-US" sz="18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4" name="AP5-logAlpha.mp4" descr="AP5-logAlpha.mp4">
            <a:hlinkClick r:id="" action="ppaction://media"/>
            <a:extLst>
              <a:ext uri="{FF2B5EF4-FFF2-40B4-BE49-F238E27FC236}">
                <a16:creationId xmlns:a16="http://schemas.microsoft.com/office/drawing/2014/main" id="{392A5AD9-2A02-0149-A5C0-6E3A17ED092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52033" y="2647292"/>
            <a:ext cx="3131006" cy="23482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6215758-5CD9-2643-B40A-2D9F9A5B7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3" y="833691"/>
            <a:ext cx="4439038" cy="202068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0585A7D-57D7-6F41-A47A-439D92C180B3}"/>
              </a:ext>
            </a:extLst>
          </p:cNvPr>
          <p:cNvSpPr/>
          <p:nvPr/>
        </p:nvSpPr>
        <p:spPr>
          <a:xfrm>
            <a:off x="4746264" y="1701323"/>
            <a:ext cx="1907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Similar Initial Rates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91A40EC-814A-2F43-94CB-C822E001362E}"/>
              </a:ext>
            </a:extLst>
          </p:cNvPr>
          <p:cNvCxnSpPr>
            <a:cxnSpLocks/>
          </p:cNvCxnSpPr>
          <p:nvPr/>
        </p:nvCxnSpPr>
        <p:spPr>
          <a:xfrm>
            <a:off x="4838218" y="1901975"/>
            <a:ext cx="104172" cy="36564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718BCE-DD4C-2246-90F0-E92421202650}"/>
              </a:ext>
            </a:extLst>
          </p:cNvPr>
          <p:cNvCxnSpPr>
            <a:cxnSpLocks/>
          </p:cNvCxnSpPr>
          <p:nvPr/>
        </p:nvCxnSpPr>
        <p:spPr>
          <a:xfrm flipH="1" flipV="1">
            <a:off x="5089306" y="2359300"/>
            <a:ext cx="350795" cy="9934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8C9241F-8C37-DD4C-94F9-933252A8D481}"/>
              </a:ext>
            </a:extLst>
          </p:cNvPr>
          <p:cNvSpPr/>
          <p:nvPr/>
        </p:nvSpPr>
        <p:spPr>
          <a:xfrm>
            <a:off x="375602" y="4075157"/>
            <a:ext cx="3380472" cy="52322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Current status assessed, continue to revisit as predictive tool develops and matures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19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690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Validation: 3D Subsonic Pipe Flow (Martian)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3"/>
            <a:ext cx="8882619" cy="230876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Full 3D simulation performed to demonstrate current capabilities with splitter plate geometry in Martian-like environment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Significant 3D effects not captured with axisymmetric simulation, e.g.: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Observe elongated, noncircular crater shape with max depth away from splitter plate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Piling of soil against splitter plate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Nonuniform gas flow and ejecta pattern</a:t>
            </a:r>
          </a:p>
          <a:p>
            <a:pPr algn="just" fontAlgn="auto">
              <a:spcAft>
                <a:spcPts val="0"/>
              </a:spcAft>
            </a:pPr>
            <a:endParaRPr lang="en-US" sz="1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endParaRPr lang="en-US" sz="18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C9241F-8C37-DD4C-94F9-933252A8D481}"/>
              </a:ext>
            </a:extLst>
          </p:cNvPr>
          <p:cNvSpPr/>
          <p:nvPr/>
        </p:nvSpPr>
        <p:spPr>
          <a:xfrm>
            <a:off x="4656842" y="2310140"/>
            <a:ext cx="4087108" cy="52322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Demonstrates need for the current 3D modeling capabilities with splitter plate geometry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F816E-9824-2E42-BD1D-09E57C089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0" y="2901319"/>
            <a:ext cx="2743200" cy="18992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639CF-67A5-8B41-9F47-621B5B573F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55" y="2901319"/>
            <a:ext cx="2743200" cy="18974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EAEA65-A341-9A49-B966-3460A5274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2901319"/>
            <a:ext cx="2743200" cy="18958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8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4927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Validation: PFGT1 Test Setup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PFGT1 uses same splitter plate concept from Metzger’s test</a:t>
            </a:r>
            <a:r>
              <a:rPr lang="en-US" sz="1800" baseline="30000" dirty="0">
                <a:solidFill>
                  <a:schemeClr val="bg1"/>
                </a:solidFill>
                <a:latin typeface="+mj-lt"/>
                <a:cs typeface="Arial" charset="0"/>
              </a:rPr>
              <a:t>2</a:t>
            </a:r>
            <a:endParaRPr lang="en-US" sz="18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PFGT1 pre-test simulation under Martian-like environment performed axisymmetric with: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Mach 5.3 supersonic nozzle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150 micron monodisperse sphere model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Nozzle height of 5.6 cm above undisturbed regolith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Vacuum chamber pressure of 267 Pa (Martian) and 10 Pa (Lunar)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Transient nozzle mass flow rate up to 8.6 g/s (Martian) and 0.32 g/s (Lunar)</a:t>
            </a:r>
            <a:endParaRPr lang="en-US" sz="10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8E7242F0-D08F-2049-9212-1D1F65226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932" y="2886241"/>
            <a:ext cx="5815555" cy="2080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A12FF-1DED-4346-8749-CD401A123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96" y="2857262"/>
            <a:ext cx="2917759" cy="22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43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8034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Validation: PFGT1 Predictions for Martian and Lunar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3757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8125" indent="-238125" algn="just" fontAlgn="auto">
              <a:spcAft>
                <a:spcPts val="0"/>
              </a:spcAft>
            </a:pPr>
            <a:r>
              <a:rPr lang="en-US" sz="1600" i="1" dirty="0">
                <a:solidFill>
                  <a:schemeClr val="bg1"/>
                </a:solidFill>
                <a:latin typeface="+mj-lt"/>
                <a:cs typeface="Arial" charset="0"/>
              </a:rPr>
              <a:t>Axisymmetric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Arial" charset="0"/>
              </a:rPr>
              <a:t> PFGT1 pre-test predictions in Martian-like and Lunar-like environments </a:t>
            </a:r>
          </a:p>
        </p:txBody>
      </p:sp>
      <p:pic>
        <p:nvPicPr>
          <p:cNvPr id="10" name="AlphaLikeR5TestNewTrim.mov" descr="AlphaLikeR5TestNewTrim.mov">
            <a:hlinkClick r:id="" action="ppaction://media"/>
            <a:extLst>
              <a:ext uri="{FF2B5EF4-FFF2-40B4-BE49-F238E27FC236}">
                <a16:creationId xmlns:a16="http://schemas.microsoft.com/office/drawing/2014/main" id="{7FE88B6D-6781-604A-AE9F-1374B754DD1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691" y="2687138"/>
            <a:ext cx="3044952" cy="22837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2C46CF-B8EC-204C-88F1-673F638D1505}"/>
              </a:ext>
            </a:extLst>
          </p:cNvPr>
          <p:cNvSpPr txBox="1"/>
          <p:nvPr/>
        </p:nvSpPr>
        <p:spPr>
          <a:xfrm>
            <a:off x="0" y="1113182"/>
            <a:ext cx="852986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Both have same plume expansion ratio – both predicting annular plume impingement</a:t>
            </a:r>
          </a:p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Martian case more violent cratering process with pulsing behavior starting ~0.2 s</a:t>
            </a:r>
          </a:p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Crater depth significantly greater for Martian with higher flow rate than for Lunar case</a:t>
            </a:r>
          </a:p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is current status, but will need to revisit with 3D simulations (demonstrated next)</a:t>
            </a:r>
          </a:p>
          <a:p>
            <a:endParaRPr lang="en-US" sz="17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B12A5-F7DD-4443-9D56-4C41BDC93019}"/>
              </a:ext>
            </a:extLst>
          </p:cNvPr>
          <p:cNvSpPr/>
          <p:nvPr/>
        </p:nvSpPr>
        <p:spPr>
          <a:xfrm>
            <a:off x="2166397" y="2391482"/>
            <a:ext cx="130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Martian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5CDEA0-42BF-BD43-811F-E2A651931FFC}"/>
              </a:ext>
            </a:extLst>
          </p:cNvPr>
          <p:cNvSpPr/>
          <p:nvPr/>
        </p:nvSpPr>
        <p:spPr>
          <a:xfrm>
            <a:off x="4657541" y="2391482"/>
            <a:ext cx="130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Lunar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AlphaLikeR4Test.mp4" descr="AlphaLikeR4Test.mp4">
            <a:hlinkClick r:id="" action="ppaction://media"/>
            <a:extLst>
              <a:ext uri="{FF2B5EF4-FFF2-40B4-BE49-F238E27FC236}">
                <a16:creationId xmlns:a16="http://schemas.microsoft.com/office/drawing/2014/main" id="{4C7A89B2-5714-2646-98B5-11B9B9EFA9DC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33541" y="2684853"/>
            <a:ext cx="3048000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05E392-DDF3-3D44-8898-50F99ADF51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12" y="2842830"/>
            <a:ext cx="2377440" cy="218628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A50F70-752D-5C4A-815F-B3D759FA6BE1}"/>
              </a:ext>
            </a:extLst>
          </p:cNvPr>
          <p:cNvSpPr/>
          <p:nvPr/>
        </p:nvSpPr>
        <p:spPr>
          <a:xfrm>
            <a:off x="6572860" y="2391481"/>
            <a:ext cx="19708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Crater Depth Vs. Time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17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5966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PSC Demonstration: 3D PFGT1 (Martian)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700" dirty="0">
                <a:solidFill>
                  <a:schemeClr val="bg1"/>
                </a:solidFill>
                <a:latin typeface="+mj-lt"/>
                <a:cs typeface="Arial" charset="0"/>
              </a:rPr>
              <a:t>Full 3D simulation performed to demonstrate current capabilities with supersonic plume and splitter plate geometry in Martian-like environment</a:t>
            </a:r>
          </a:p>
          <a:p>
            <a:pPr algn="just" fontAlgn="auto">
              <a:spcAft>
                <a:spcPts val="0"/>
              </a:spcAft>
            </a:pPr>
            <a:r>
              <a:rPr lang="en-US" sz="1700" dirty="0">
                <a:solidFill>
                  <a:schemeClr val="bg1"/>
                </a:solidFill>
                <a:latin typeface="+mj-lt"/>
                <a:cs typeface="Arial" charset="0"/>
              </a:rPr>
              <a:t>Predicting significant 3D PSI effects: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300" dirty="0">
                <a:solidFill>
                  <a:schemeClr val="bg1"/>
                </a:solidFill>
                <a:latin typeface="+mj-lt"/>
                <a:cs typeface="Arial" charset="0"/>
              </a:rPr>
              <a:t>Cellular structure along crater circumference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300" dirty="0">
                <a:solidFill>
                  <a:schemeClr val="bg1"/>
                </a:solidFill>
                <a:latin typeface="+mj-lt"/>
                <a:cs typeface="Arial" charset="0"/>
              </a:rPr>
              <a:t>Piling of soil against splitter plate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5F303D26-6D69-7343-A6DE-ECA482D1CD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372" y="2930525"/>
            <a:ext cx="288925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2BBA2421-B011-B24D-83F5-7FF3B8637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55" y="2944812"/>
            <a:ext cx="2847340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62B579-191D-8944-A968-1D905DE84FA4}"/>
              </a:ext>
            </a:extLst>
          </p:cNvPr>
          <p:cNvSpPr/>
          <p:nvPr/>
        </p:nvSpPr>
        <p:spPr>
          <a:xfrm>
            <a:off x="4186193" y="2137892"/>
            <a:ext cx="4774429" cy="52322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+mn-lt"/>
              </a:rPr>
              <a:t>Demonstrates need for the current 3D modeling capabilities with splitter plate geometry</a:t>
            </a:r>
            <a:endParaRPr lang="fr-FR" sz="1400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38D1D-0BD6-824F-87BC-9F3E61B4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0" y="2930525"/>
            <a:ext cx="29718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6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1" y="177080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Summary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93A1D9-3545-724E-8719-A7995E272A21}"/>
              </a:ext>
            </a:extLst>
          </p:cNvPr>
          <p:cNvSpPr txBox="1">
            <a:spLocks/>
          </p:cNvSpPr>
          <p:nvPr/>
        </p:nvSpPr>
        <p:spPr>
          <a:xfrm>
            <a:off x="400050" y="628650"/>
            <a:ext cx="6229350" cy="41719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en-US" sz="1200" dirty="0">
              <a:latin typeface="+mj-lt"/>
              <a:cs typeface="Arial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B9405B2-2621-B743-9100-B5278A3828C9}"/>
              </a:ext>
            </a:extLst>
          </p:cNvPr>
          <p:cNvSpPr txBox="1">
            <a:spLocks/>
          </p:cNvSpPr>
          <p:nvPr/>
        </p:nvSpPr>
        <p:spPr>
          <a:xfrm>
            <a:off x="20080" y="891632"/>
            <a:ext cx="9012407" cy="405826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PSI induced environments is an important aspect to designing Entry Descent and Landing (EDL) systems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Predictive simulation capabilities developed through the GCD Program are the first of its kind to fulfill this need on upcoming NASA missions to the Moon and Mars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Statuses presented here provide scope and depth of analyses performed on one part of plan (cratering and ejecta in continuum/rarefied flows) to develop accurate and reliable prediction of PSI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Solution verification of axisymmetric model, overset/moving mesh, and multi-species modeling implementation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Demonstration of predictive tool capability (3D Apollo LM)</a:t>
            </a:r>
          </a:p>
          <a:p>
            <a:pPr lvl="1" algn="just" fontAlgn="auto"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+mj-lt"/>
                <a:cs typeface="Arial" charset="0"/>
              </a:rPr>
              <a:t>Validation against relevant data in Martian and Lunar environments</a:t>
            </a:r>
          </a:p>
          <a:p>
            <a:pPr algn="just" fontAlgn="auto"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+mj-lt"/>
                <a:cs typeface="Arial" charset="0"/>
              </a:rPr>
              <a:t>Continuing to develop and mature tools to predict PSI, including coupling with a Boltzmann solver to capture rarefied flow effects and polydisperse, irregular particle models</a:t>
            </a:r>
          </a:p>
        </p:txBody>
      </p:sp>
    </p:spTree>
    <p:extLst>
      <p:ext uri="{BB962C8B-B14F-4D97-AF65-F5344CB8AC3E}">
        <p14:creationId xmlns:p14="http://schemas.microsoft.com/office/powerpoint/2010/main" val="2976812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0842" y="0"/>
            <a:ext cx="4572000" cy="9081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defTabSz="342900"/>
            <a:endParaRPr lang="en-US" sz="3300" i="1" dirty="0">
              <a:solidFill>
                <a:srgbClr val="FF00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EA506E-8602-4D6D-8D85-8D1E4B4A606E}"/>
              </a:ext>
            </a:extLst>
          </p:cNvPr>
          <p:cNvSpPr txBox="1"/>
          <p:nvPr/>
        </p:nvSpPr>
        <p:spPr>
          <a:xfrm>
            <a:off x="74692" y="177080"/>
            <a:ext cx="235032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dirty="0"/>
              <a:t>References</a:t>
            </a:r>
            <a:endParaRPr lang="en-US" sz="315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C17220-14EB-AE41-AEF2-C7F3FC910A52}"/>
              </a:ext>
            </a:extLst>
          </p:cNvPr>
          <p:cNvSpPr txBox="1">
            <a:spLocks/>
          </p:cNvSpPr>
          <p:nvPr/>
        </p:nvSpPr>
        <p:spPr>
          <a:xfrm>
            <a:off x="114299" y="931240"/>
            <a:ext cx="8901462" cy="396135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en-US" sz="1350" dirty="0" err="1">
                <a:solidFill>
                  <a:schemeClr val="bg1"/>
                </a:solidFill>
              </a:rPr>
              <a:t>Immer</a:t>
            </a:r>
            <a:r>
              <a:rPr lang="en-US" sz="1350" dirty="0">
                <a:solidFill>
                  <a:schemeClr val="bg1"/>
                </a:solidFill>
              </a:rPr>
              <a:t>, C., Lane, J., Metzger, P., and Clements, S., “Apollo Video Photogrammetry Estimation of Plume Impingement Effects,” </a:t>
            </a:r>
            <a:r>
              <a:rPr lang="en-US" sz="1350" i="1" dirty="0">
                <a:solidFill>
                  <a:schemeClr val="bg1"/>
                </a:solidFill>
              </a:rPr>
              <a:t>Icarus</a:t>
            </a:r>
            <a:r>
              <a:rPr lang="en-US" sz="1350" dirty="0">
                <a:solidFill>
                  <a:schemeClr val="bg1"/>
                </a:solidFill>
              </a:rPr>
              <a:t>, Vol. 214, No. 1, 2011, pp. 46-52.  </a:t>
            </a:r>
            <a:r>
              <a:rPr lang="en-US" sz="1350" dirty="0" err="1">
                <a:solidFill>
                  <a:schemeClr val="bg1"/>
                </a:solidFill>
              </a:rPr>
              <a:t>doi</a:t>
            </a:r>
            <a:r>
              <a:rPr lang="en-US" sz="1350" dirty="0">
                <a:solidFill>
                  <a:schemeClr val="bg1"/>
                </a:solidFill>
              </a:rPr>
              <a:t>: 10.1016/j.icarus.2011.04.018</a:t>
            </a:r>
          </a:p>
          <a:p>
            <a:pPr algn="just">
              <a:buFont typeface="+mj-lt"/>
              <a:buAutoNum type="arabicPeriod"/>
            </a:pPr>
            <a:r>
              <a:rPr lang="en-US" sz="1350" dirty="0">
                <a:solidFill>
                  <a:schemeClr val="bg1"/>
                </a:solidFill>
              </a:rPr>
              <a:t>Metzger, P. T., “Rocket Exhaust Blowing Soil in Near Vacuum Conditions Is Faster than Predicted by Continuum Scaling Laws,” </a:t>
            </a:r>
            <a:r>
              <a:rPr lang="en-US" sz="1350" i="1" dirty="0">
                <a:solidFill>
                  <a:schemeClr val="bg1"/>
                </a:solidFill>
              </a:rPr>
              <a:t>Proceedings of Earth and Space 2016:  Engineering, Science, Construction, and Operations in Challenging Environments</a:t>
            </a:r>
            <a:r>
              <a:rPr lang="en-US" sz="1350" dirty="0">
                <a:solidFill>
                  <a:schemeClr val="bg1"/>
                </a:solidFill>
              </a:rPr>
              <a:t>, 2016, pp. 58–66.  </a:t>
            </a:r>
            <a:r>
              <a:rPr lang="en-US" sz="1350" dirty="0" err="1">
                <a:solidFill>
                  <a:schemeClr val="bg1"/>
                </a:solidFill>
              </a:rPr>
              <a:t>doi</a:t>
            </a:r>
            <a:r>
              <a:rPr lang="en-US" sz="1350" dirty="0">
                <a:solidFill>
                  <a:schemeClr val="bg1"/>
                </a:solidFill>
              </a:rPr>
              <a:t>: 10.1061/9780784479971.007</a:t>
            </a:r>
            <a:r>
              <a:rPr lang="en-US" sz="1400" dirty="0"/>
              <a:t> </a:t>
            </a:r>
            <a:endParaRPr lang="en-US" sz="1350" dirty="0">
              <a:solidFill>
                <a:schemeClr val="bg1"/>
              </a:solidFill>
              <a:cs typeface="Arial" charset="0"/>
            </a:endParaRPr>
          </a:p>
          <a:p>
            <a:pPr lvl="1" algn="just" fontAlgn="auto">
              <a:spcAft>
                <a:spcPts val="0"/>
              </a:spcAft>
            </a:pPr>
            <a:endParaRPr lang="en-US" sz="105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latin typeface="+mj-lt"/>
              <a:cs typeface="Arial" charset="0"/>
            </a:endParaRPr>
          </a:p>
          <a:p>
            <a:pPr algn="just" fontAlgn="auto"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2995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8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9.5|0.8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onthly_x0020_Submit_x0020_Type xmlns="d8c46685-fe7a-4f77-8bc9-3bd3492014c6">PSI Reporting Templates</Monthly_x0020_Submit_x0020_Type>
    <_dlc_DocId xmlns="70d49a98-0950-4713-abca-7acd73737dc2">K4M5MV35FJZQ-685558183-5</_dlc_DocId>
    <_dlc_DocIdUrl xmlns="70d49a98-0950-4713-abca-7acd73737dc2">
      <Url>https://sharepoint.msfc.nasa.gov/sites/projects/PSI/_layouts/15/DocIdRedir.aspx?ID=K4M5MV35FJZQ-685558183-5</Url>
      <Description>K4M5MV35FJZQ-685558183-5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637F189D42641979C10CD84532397" ma:contentTypeVersion="2" ma:contentTypeDescription="Create a new document." ma:contentTypeScope="" ma:versionID="8b81e11f5c0313a1bcec615f2f96fd38">
  <xsd:schema xmlns:xsd="http://www.w3.org/2001/XMLSchema" xmlns:xs="http://www.w3.org/2001/XMLSchema" xmlns:p="http://schemas.microsoft.com/office/2006/metadata/properties" xmlns:ns2="70d49a98-0950-4713-abca-7acd73737dc2" xmlns:ns3="d8c46685-fe7a-4f77-8bc9-3bd3492014c6" xmlns:ns4="3164a550-9a61-4c61-9611-67c09c65dcf4" targetNamespace="http://schemas.microsoft.com/office/2006/metadata/properties" ma:root="true" ma:fieldsID="809f6a17bc4b3a0cd0d0fbbe48461019" ns2:_="" ns3:_="" ns4:_="">
    <xsd:import namespace="70d49a98-0950-4713-abca-7acd73737dc2"/>
    <xsd:import namespace="d8c46685-fe7a-4f77-8bc9-3bd3492014c6"/>
    <xsd:import namespace="3164a550-9a61-4c61-9611-67c09c65dcf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onthly_x0020_Submit_x0020_Type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49a98-0950-4713-abca-7acd73737dc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46685-fe7a-4f77-8bc9-3bd3492014c6" elementFormDefault="qualified">
    <xsd:import namespace="http://schemas.microsoft.com/office/2006/documentManagement/types"/>
    <xsd:import namespace="http://schemas.microsoft.com/office/infopath/2007/PartnerControls"/>
    <xsd:element name="Monthly_x0020_Submit_x0020_Type" ma:index="11" ma:displayName="Submit Type" ma:format="Dropdown" ma:internalName="Monthly_x0020_Submit_x0020_Type">
      <xsd:simpleType>
        <xsd:union memberTypes="dms:Text">
          <xsd:simpleType>
            <xsd:restriction base="dms:Choice">
              <xsd:enumeration value="Weekly Project Tagup"/>
              <xsd:enumeration value="ST20 dMPR monthly submit"/>
              <xsd:enumeration value="GCD monthly submit"/>
              <xsd:enumeration value="STO MPR"/>
              <xsd:enumeration value="CMC"/>
              <xsd:enumeration value="BPR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64a550-9a61-4c61-9611-67c09c65dcf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F6CF94-3835-4291-A7F5-6B61552363F6}">
  <ds:schemaRefs>
    <ds:schemaRef ds:uri="http://purl.org/dc/elements/1.1/"/>
    <ds:schemaRef ds:uri="d8c46685-fe7a-4f77-8bc9-3bd3492014c6"/>
    <ds:schemaRef ds:uri="http://schemas.microsoft.com/office/2006/metadata/properties"/>
    <ds:schemaRef ds:uri="70d49a98-0950-4713-abca-7acd73737dc2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164a550-9a61-4c61-9611-67c09c65dcf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C69561B-DCD0-4CB2-967D-38910FEFC2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d49a98-0950-4713-abca-7acd73737dc2"/>
    <ds:schemaRef ds:uri="d8c46685-fe7a-4f77-8bc9-3bd3492014c6"/>
    <ds:schemaRef ds:uri="3164a550-9a61-4c61-9611-67c09c65dc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125125-9FCC-4AF6-AB15-E6DBEA36A8A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54623</TotalTime>
  <Words>1464</Words>
  <Application>Microsoft Macintosh PowerPoint</Application>
  <PresentationFormat>On-screen Show (16:9)</PresentationFormat>
  <Paragraphs>158</Paragraphs>
  <Slides>18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.AppleSystemUIFont</vt:lpstr>
      <vt:lpstr>Arial</vt:lpstr>
      <vt:lpstr>Arial</vt:lpstr>
      <vt:lpstr>Arial Bold</vt:lpstr>
      <vt:lpstr>Calibri</vt:lpstr>
      <vt:lpstr>2_Office Theme</vt:lpstr>
      <vt:lpstr>PowerPoint Presentation</vt:lpstr>
      <vt:lpstr>PowerPoint Presentation</vt:lpstr>
      <vt:lpstr>PowerPoint Presentation</vt:lpstr>
      <vt:lpstr>Predictive Simulation Capability Development</vt:lpstr>
      <vt:lpstr>PowerPoint Presentation</vt:lpstr>
      <vt:lpstr>PowerPoint Presentation</vt:lpstr>
      <vt:lpstr>PowerPoint Presentation</vt:lpstr>
      <vt:lpstr>Demonstration of Cratering Simulation Capability (Apollo LM)</vt:lpstr>
      <vt:lpstr>PowerPoint Presentation</vt:lpstr>
      <vt:lpstr>Validation Analyses of Surface Cratering in Martian and Lunar-Like Environments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</dc:creator>
  <cp:lastModifiedBy>Weaver, Andrew B. (MSFC-ER42)[ESSCA]</cp:lastModifiedBy>
  <cp:revision>2298</cp:revision>
  <cp:lastPrinted>2017-06-09T12:17:02Z</cp:lastPrinted>
  <dcterms:created xsi:type="dcterms:W3CDTF">2011-06-13T11:07:26Z</dcterms:created>
  <dcterms:modified xsi:type="dcterms:W3CDTF">2021-11-19T15:29:12Z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0x0101004ED637F189D42641979C10CD84532397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_dlc_DocIdItemGuid">
    <vt:lpwstr>da2fd465-4c6c-4813-a979-f35a60746dbc</vt:lpwstr>
  </property>
</Properties>
</file>