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6"/>
  </p:notesMasterIdLst>
  <p:sldIdLst>
    <p:sldId id="304" r:id="rId2"/>
    <p:sldId id="2951" r:id="rId3"/>
    <p:sldId id="2952" r:id="rId4"/>
    <p:sldId id="2976" r:id="rId5"/>
    <p:sldId id="2961" r:id="rId6"/>
    <p:sldId id="2963" r:id="rId7"/>
    <p:sldId id="2985" r:id="rId8"/>
    <p:sldId id="2974" r:id="rId9"/>
    <p:sldId id="2973" r:id="rId10"/>
    <p:sldId id="2972" r:id="rId11"/>
    <p:sldId id="283" r:id="rId12"/>
    <p:sldId id="2975" r:id="rId13"/>
    <p:sldId id="2979" r:id="rId14"/>
    <p:sldId id="2986"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80606"/>
    <a:srgbClr val="FFC1C1"/>
    <a:srgbClr val="A80000"/>
    <a:srgbClr val="E3D3F9"/>
    <a:srgbClr val="9769EA"/>
    <a:srgbClr val="7E9A60"/>
    <a:srgbClr val="7DBC00"/>
    <a:srgbClr val="95C674"/>
    <a:srgbClr val="81BB5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174" autoAdjust="0"/>
    <p:restoredTop sz="88551" autoAdjust="0"/>
  </p:normalViewPr>
  <p:slideViewPr>
    <p:cSldViewPr snapToGrid="0" snapToObjects="1">
      <p:cViewPr varScale="1">
        <p:scale>
          <a:sx n="94" d="100"/>
          <a:sy n="94" d="100"/>
        </p:scale>
        <p:origin x="27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BBEACB-ACE1-5D47-94AF-D48E50BD5C9D}" type="datetimeFigureOut">
              <a:rPr lang="en-US" smtClean="0"/>
              <a:t>11/19/2021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0A389D-B5C8-6144-BF2A-3A84C2CD3F61}" type="slidenum">
              <a:rPr lang="en-US" smtClean="0"/>
              <a:t>‹#›</a:t>
            </a:fld>
            <a:endParaRPr lang="en-US"/>
          </a:p>
        </p:txBody>
      </p:sp>
    </p:spTree>
    <p:extLst>
      <p:ext uri="{BB962C8B-B14F-4D97-AF65-F5344CB8AC3E}">
        <p14:creationId xmlns:p14="http://schemas.microsoft.com/office/powerpoint/2010/main" val="29254510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0A389D-B5C8-6144-BF2A-3A84C2CD3F61}" type="slidenum">
              <a:rPr lang="en-US" smtClean="0"/>
              <a:t>1</a:t>
            </a:fld>
            <a:endParaRPr lang="en-US"/>
          </a:p>
        </p:txBody>
      </p:sp>
    </p:spTree>
    <p:extLst>
      <p:ext uri="{BB962C8B-B14F-4D97-AF65-F5344CB8AC3E}">
        <p14:creationId xmlns:p14="http://schemas.microsoft.com/office/powerpoint/2010/main" val="31251725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“Strategic” meaning “well informed and purposeful”</a:t>
            </a:r>
          </a:p>
          <a:p>
            <a:r>
              <a:rPr lang="en-US" dirty="0"/>
              <a:t>Flow: data</a:t>
            </a:r>
            <a:r>
              <a:rPr lang="en-US" baseline="0" dirty="0"/>
              <a:t> -&gt; </a:t>
            </a:r>
            <a:r>
              <a:rPr lang="en-US" dirty="0"/>
              <a:t>technology -&gt; users -&gt; benefits</a:t>
            </a:r>
          </a:p>
        </p:txBody>
      </p:sp>
      <p:sp>
        <p:nvSpPr>
          <p:cNvPr id="4" name="Slide Number Placeholder 3"/>
          <p:cNvSpPr>
            <a:spLocks noGrp="1"/>
          </p:cNvSpPr>
          <p:nvPr>
            <p:ph type="sldNum" sz="quarter" idx="10"/>
          </p:nvPr>
        </p:nvSpPr>
        <p:spPr/>
        <p:txBody>
          <a:bodyPr/>
          <a:lstStyle/>
          <a:p>
            <a:pPr>
              <a:defRPr/>
            </a:pPr>
            <a:fld id="{DC0F4D15-A7B3-824B-90A2-586D3D739E5F}" type="slidenum">
              <a:rPr lang="en-US" smtClean="0">
                <a:solidFill>
                  <a:srgbClr val="000000"/>
                </a:solidFill>
              </a:rPr>
              <a:pPr>
                <a:defRPr/>
              </a:pPr>
              <a:t>2</a:t>
            </a:fld>
            <a:endParaRPr lang="en-US" dirty="0">
              <a:solidFill>
                <a:srgbClr val="000000"/>
              </a:solidFill>
            </a:endParaRPr>
          </a:p>
        </p:txBody>
      </p:sp>
    </p:spTree>
    <p:extLst>
      <p:ext uri="{BB962C8B-B14F-4D97-AF65-F5344CB8AC3E}">
        <p14:creationId xmlns:p14="http://schemas.microsoft.com/office/powerpoint/2010/main" val="22616740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CB951AD5-A4F0-4EE7-8FF5-9DF9CA064F0A}" type="slidenum">
              <a:rPr lang="en-US" smtClean="0"/>
              <a:t>11</a:t>
            </a:fld>
            <a:endParaRPr lang="en-US"/>
          </a:p>
        </p:txBody>
      </p:sp>
    </p:spTree>
    <p:extLst>
      <p:ext uri="{BB962C8B-B14F-4D97-AF65-F5344CB8AC3E}">
        <p14:creationId xmlns:p14="http://schemas.microsoft.com/office/powerpoint/2010/main" val="23790043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400" b="1" kern="0" dirty="0">
                <a:solidFill>
                  <a:srgbClr val="000000"/>
                </a:solidFill>
              </a:rPr>
              <a:t>Expanding Connectivity</a:t>
            </a:r>
          </a:p>
          <a:p>
            <a:pPr marL="115888" lvl="1" indent="-171450">
              <a:spcBef>
                <a:spcPct val="0"/>
              </a:spcBef>
              <a:buFont typeface="Arial" panose="020B0604020202020204" pitchFamily="34" charset="0"/>
              <a:buChar char="•"/>
            </a:pPr>
            <a:r>
              <a:rPr lang="en-US" sz="1400" kern="0" dirty="0">
                <a:solidFill>
                  <a:srgbClr val="000000"/>
                </a:solidFill>
                <a:latin typeface="Arial" pitchFamily="-109" charset="0"/>
                <a:ea typeface="ＭＳ Ｐゴシック" pitchFamily="-109" charset="-128"/>
              </a:rPr>
              <a:t>FMS connectivity</a:t>
            </a:r>
          </a:p>
          <a:p>
            <a:pPr marL="115888" lvl="1" indent="-171450">
              <a:spcBef>
                <a:spcPct val="0"/>
              </a:spcBef>
              <a:buFont typeface="Arial" panose="020B0604020202020204" pitchFamily="34" charset="0"/>
              <a:buChar char="•"/>
            </a:pPr>
            <a:r>
              <a:rPr lang="en-US" sz="1400" kern="0" dirty="0">
                <a:solidFill>
                  <a:srgbClr val="000000"/>
                </a:solidFill>
                <a:latin typeface="Arial" pitchFamily="-109" charset="0"/>
                <a:ea typeface="ＭＳ Ｐゴシック" pitchFamily="-109" charset="-128"/>
              </a:rPr>
              <a:t>Dispatch connectivity</a:t>
            </a:r>
          </a:p>
          <a:p>
            <a:pPr marL="115888" lvl="1" indent="-171450">
              <a:spcBef>
                <a:spcPct val="0"/>
              </a:spcBef>
              <a:buFont typeface="Arial" panose="020B0604020202020204" pitchFamily="34" charset="0"/>
              <a:buChar char="•"/>
            </a:pPr>
            <a:r>
              <a:rPr lang="en-US" sz="1400" kern="0" dirty="0">
                <a:solidFill>
                  <a:srgbClr val="000000"/>
                </a:solidFill>
                <a:latin typeface="Arial" pitchFamily="-109" charset="0"/>
                <a:ea typeface="ＭＳ Ｐゴシック" pitchFamily="-109" charset="-128"/>
              </a:rPr>
              <a:t>ATC connectivity</a:t>
            </a:r>
          </a:p>
          <a:p>
            <a:pPr marL="115888" lvl="1" indent="-171450">
              <a:spcBef>
                <a:spcPct val="0"/>
              </a:spcBef>
              <a:buFont typeface="Arial" panose="020B0604020202020204" pitchFamily="34" charset="0"/>
              <a:buChar char="•"/>
            </a:pPr>
            <a:endParaRPr lang="en-US" sz="1400" kern="0" dirty="0">
              <a:solidFill>
                <a:srgbClr val="000000"/>
              </a:solidFill>
            </a:endParaRPr>
          </a:p>
          <a:p>
            <a:pPr marL="0" indent="0">
              <a:buNone/>
            </a:pPr>
            <a:r>
              <a:rPr lang="en-US" sz="1400" b="1" kern="0" dirty="0">
                <a:solidFill>
                  <a:srgbClr val="000000"/>
                </a:solidFill>
              </a:rPr>
              <a:t>Diversifying Input Data</a:t>
            </a:r>
          </a:p>
          <a:p>
            <a:pPr marL="115888" lvl="1" indent="-171450">
              <a:spcBef>
                <a:spcPct val="0"/>
              </a:spcBef>
              <a:buFont typeface="Arial" panose="020B0604020202020204" pitchFamily="34" charset="0"/>
              <a:buChar char="•"/>
            </a:pPr>
            <a:r>
              <a:rPr lang="en-US" sz="1400" kern="0" dirty="0">
                <a:solidFill>
                  <a:srgbClr val="000000"/>
                </a:solidFill>
                <a:latin typeface="Arial" pitchFamily="-109" charset="0"/>
                <a:ea typeface="ＭＳ Ｐゴシック" pitchFamily="-109" charset="-128"/>
              </a:rPr>
              <a:t>4D winds</a:t>
            </a:r>
          </a:p>
          <a:p>
            <a:pPr marL="115888" lvl="1" indent="-171450">
              <a:spcBef>
                <a:spcPct val="0"/>
              </a:spcBef>
              <a:buFont typeface="Arial" panose="020B0604020202020204" pitchFamily="34" charset="0"/>
              <a:buChar char="•"/>
            </a:pPr>
            <a:r>
              <a:rPr lang="en-US" sz="1400" kern="0" dirty="0">
                <a:solidFill>
                  <a:srgbClr val="000000"/>
                </a:solidFill>
                <a:latin typeface="Arial" pitchFamily="-109" charset="0"/>
                <a:ea typeface="ＭＳ Ｐゴシック" pitchFamily="-109" charset="-128"/>
              </a:rPr>
              <a:t>Onboard weather radar</a:t>
            </a:r>
          </a:p>
          <a:p>
            <a:pPr marL="115888" lvl="1" indent="-171450">
              <a:spcBef>
                <a:spcPct val="0"/>
              </a:spcBef>
              <a:buFont typeface="Arial" panose="020B0604020202020204" pitchFamily="34" charset="0"/>
              <a:buChar char="•"/>
            </a:pPr>
            <a:r>
              <a:rPr lang="en-US" sz="1400" kern="0" dirty="0">
                <a:solidFill>
                  <a:srgbClr val="000000"/>
                </a:solidFill>
                <a:latin typeface="Arial" pitchFamily="-109" charset="0"/>
                <a:ea typeface="ＭＳ Ｐゴシック" pitchFamily="-109" charset="-128"/>
              </a:rPr>
              <a:t>Turbulence</a:t>
            </a:r>
          </a:p>
          <a:p>
            <a:pPr marL="115888" lvl="1" indent="-171450">
              <a:spcBef>
                <a:spcPct val="0"/>
              </a:spcBef>
              <a:buFont typeface="Arial" panose="020B0604020202020204" pitchFamily="34" charset="0"/>
              <a:buChar char="•"/>
            </a:pPr>
            <a:r>
              <a:rPr lang="en-US" sz="1400" kern="0" dirty="0">
                <a:solidFill>
                  <a:srgbClr val="000000"/>
                </a:solidFill>
                <a:latin typeface="Arial" pitchFamily="-109" charset="0"/>
                <a:ea typeface="ＭＳ Ｐゴシック" pitchFamily="-109" charset="-128"/>
              </a:rPr>
              <a:t>Volcanic ash / icing</a:t>
            </a:r>
          </a:p>
          <a:p>
            <a:pPr marL="115888" lvl="1" indent="-171450">
              <a:spcBef>
                <a:spcPct val="0"/>
              </a:spcBef>
              <a:buFont typeface="Arial" panose="020B0604020202020204" pitchFamily="34" charset="0"/>
              <a:buChar char="•"/>
            </a:pPr>
            <a:r>
              <a:rPr lang="en-US" sz="1400" kern="0" dirty="0">
                <a:solidFill>
                  <a:srgbClr val="000000"/>
                </a:solidFill>
                <a:latin typeface="Arial" pitchFamily="-109" charset="0"/>
                <a:ea typeface="ＭＳ Ｐゴシック" pitchFamily="-109" charset="-128"/>
              </a:rPr>
              <a:t>Ionizing radiation</a:t>
            </a:r>
          </a:p>
          <a:p>
            <a:pPr marL="115888" lvl="1" indent="-171450">
              <a:spcBef>
                <a:spcPct val="0"/>
              </a:spcBef>
              <a:buFont typeface="Arial" panose="020B0604020202020204" pitchFamily="34" charset="0"/>
              <a:buChar char="•"/>
            </a:pPr>
            <a:r>
              <a:rPr lang="en-US" sz="1400" kern="0" dirty="0">
                <a:solidFill>
                  <a:srgbClr val="000000"/>
                </a:solidFill>
                <a:latin typeface="Arial" pitchFamily="-109" charset="0"/>
                <a:ea typeface="ＭＳ Ｐゴシック" pitchFamily="-109" charset="-128"/>
              </a:rPr>
              <a:t>FMS parameters</a:t>
            </a:r>
          </a:p>
          <a:p>
            <a:pPr marL="115888" lvl="1" indent="-171450">
              <a:spcBef>
                <a:spcPct val="0"/>
              </a:spcBef>
              <a:buFont typeface="Arial" panose="020B0604020202020204" pitchFamily="34" charset="0"/>
              <a:buChar char="•"/>
            </a:pPr>
            <a:r>
              <a:rPr lang="en-US" sz="1400" kern="0" dirty="0">
                <a:solidFill>
                  <a:srgbClr val="000000"/>
                </a:solidFill>
                <a:latin typeface="Arial" pitchFamily="-109" charset="0"/>
                <a:ea typeface="ＭＳ Ｐゴシック" pitchFamily="-109" charset="-128"/>
              </a:rPr>
              <a:t>Traffic intent</a:t>
            </a:r>
          </a:p>
          <a:p>
            <a:pPr marL="115888" lvl="1" indent="-171450">
              <a:spcBef>
                <a:spcPct val="0"/>
              </a:spcBef>
              <a:buFont typeface="Arial" panose="020B0604020202020204" pitchFamily="34" charset="0"/>
              <a:buChar char="•"/>
            </a:pPr>
            <a:r>
              <a:rPr lang="en-US" sz="1400" kern="0" dirty="0">
                <a:solidFill>
                  <a:srgbClr val="000000"/>
                </a:solidFill>
                <a:latin typeface="Arial" pitchFamily="-109" charset="0"/>
                <a:ea typeface="ＭＳ Ｐゴシック" pitchFamily="-109" charset="-128"/>
              </a:rPr>
              <a:t>Airspace structure</a:t>
            </a:r>
          </a:p>
          <a:p>
            <a:pPr marL="115888" lvl="1" indent="-171450">
              <a:spcBef>
                <a:spcPct val="0"/>
              </a:spcBef>
              <a:buFont typeface="Arial" panose="020B0604020202020204" pitchFamily="34" charset="0"/>
              <a:buChar char="•"/>
            </a:pPr>
            <a:r>
              <a:rPr lang="en-US" sz="1400" kern="0" dirty="0">
                <a:solidFill>
                  <a:srgbClr val="000000"/>
                </a:solidFill>
                <a:latin typeface="Arial" pitchFamily="-109" charset="0"/>
                <a:ea typeface="ＭＳ Ｐゴシック" pitchFamily="-109" charset="-128"/>
              </a:rPr>
              <a:t>Political boundaries</a:t>
            </a:r>
          </a:p>
          <a:p>
            <a:pPr marL="115888" lvl="1" indent="-171450">
              <a:spcBef>
                <a:spcPct val="0"/>
              </a:spcBef>
              <a:buFont typeface="Arial" panose="020B0604020202020204" pitchFamily="34" charset="0"/>
              <a:buChar char="•"/>
            </a:pPr>
            <a:endParaRPr lang="en-US" sz="1400" kern="0" dirty="0">
              <a:solidFill>
                <a:srgbClr val="000000"/>
              </a:solidFill>
            </a:endParaRPr>
          </a:p>
          <a:p>
            <a:pPr marL="0" indent="0">
              <a:buNone/>
            </a:pPr>
            <a:r>
              <a:rPr lang="en-US" sz="1400" b="1" dirty="0"/>
              <a:t>Enhancing Functionality</a:t>
            </a:r>
          </a:p>
          <a:p>
            <a:pPr marL="115888" lvl="1" indent="-171450">
              <a:spcBef>
                <a:spcPct val="0"/>
              </a:spcBef>
              <a:buFont typeface="Arial" panose="020B0604020202020204" pitchFamily="34" charset="0"/>
              <a:buChar char="•"/>
            </a:pPr>
            <a:r>
              <a:rPr lang="en-US" sz="1400" kern="0" dirty="0">
                <a:solidFill>
                  <a:srgbClr val="000000"/>
                </a:solidFill>
                <a:latin typeface="Arial" pitchFamily="-109" charset="0"/>
                <a:ea typeface="ＭＳ Ｐゴシック" pitchFamily="-109" charset="-128"/>
              </a:rPr>
              <a:t>Post-tactical optimization</a:t>
            </a:r>
          </a:p>
          <a:p>
            <a:pPr marL="115888" lvl="1" indent="-171450">
              <a:spcBef>
                <a:spcPct val="0"/>
              </a:spcBef>
              <a:buFont typeface="Arial" panose="020B0604020202020204" pitchFamily="34" charset="0"/>
              <a:buChar char="•"/>
            </a:pPr>
            <a:r>
              <a:rPr lang="en-US" sz="1400" kern="0" dirty="0">
                <a:solidFill>
                  <a:srgbClr val="000000"/>
                </a:solidFill>
                <a:latin typeface="Arial" pitchFamily="-109" charset="0"/>
                <a:ea typeface="ＭＳ Ｐゴシック" pitchFamily="-109" charset="-128"/>
              </a:rPr>
              <a:t>Ride quality optimization</a:t>
            </a:r>
          </a:p>
          <a:p>
            <a:pPr marL="115888" lvl="1" indent="-171450">
              <a:spcBef>
                <a:spcPct val="0"/>
              </a:spcBef>
              <a:buFont typeface="Arial" panose="020B0604020202020204" pitchFamily="34" charset="0"/>
              <a:buChar char="•"/>
            </a:pPr>
            <a:r>
              <a:rPr lang="en-US" sz="1400" kern="0" dirty="0">
                <a:solidFill>
                  <a:srgbClr val="000000"/>
                </a:solidFill>
                <a:latin typeface="Arial" pitchFamily="-109" charset="0"/>
                <a:ea typeface="ＭＳ Ｐゴシック" pitchFamily="-109" charset="-128"/>
              </a:rPr>
              <a:t>4D constraint adherence</a:t>
            </a:r>
          </a:p>
          <a:p>
            <a:pPr marL="115888" lvl="1" indent="-171450">
              <a:spcBef>
                <a:spcPct val="0"/>
              </a:spcBef>
              <a:buFont typeface="Arial" panose="020B0604020202020204" pitchFamily="34" charset="0"/>
              <a:buChar char="•"/>
            </a:pPr>
            <a:r>
              <a:rPr lang="en-US" sz="1400" kern="0" dirty="0">
                <a:solidFill>
                  <a:srgbClr val="000000"/>
                </a:solidFill>
                <a:latin typeface="Arial" pitchFamily="-109" charset="0"/>
                <a:ea typeface="ＭＳ Ｐゴシック" pitchFamily="-109" charset="-128"/>
              </a:rPr>
              <a:t>4D solutions</a:t>
            </a:r>
          </a:p>
          <a:p>
            <a:pPr marL="115888" lvl="1" indent="-171450">
              <a:spcBef>
                <a:spcPct val="0"/>
              </a:spcBef>
              <a:buFont typeface="Arial" panose="020B0604020202020204" pitchFamily="34" charset="0"/>
              <a:buChar char="•"/>
            </a:pPr>
            <a:r>
              <a:rPr lang="en-US" sz="1400" kern="0" dirty="0">
                <a:solidFill>
                  <a:srgbClr val="000000"/>
                </a:solidFill>
                <a:latin typeface="Arial" pitchFamily="-109" charset="0"/>
                <a:ea typeface="ＭＳ Ｐゴシック" pitchFamily="-109" charset="-128"/>
              </a:rPr>
              <a:t>New solution patterns</a:t>
            </a:r>
          </a:p>
          <a:p>
            <a:pPr marL="115888" lvl="1" indent="-171450">
              <a:spcBef>
                <a:spcPct val="0"/>
              </a:spcBef>
              <a:buFont typeface="Arial" panose="020B0604020202020204" pitchFamily="34" charset="0"/>
              <a:buChar char="•"/>
            </a:pPr>
            <a:r>
              <a:rPr lang="en-US" sz="1400" kern="0" dirty="0">
                <a:solidFill>
                  <a:srgbClr val="000000"/>
                </a:solidFill>
                <a:latin typeface="Arial" pitchFamily="-109" charset="0"/>
                <a:ea typeface="ＭＳ Ｐゴシック" pitchFamily="-109" charset="-128"/>
              </a:rPr>
              <a:t>Handoff monitoring</a:t>
            </a:r>
          </a:p>
          <a:p>
            <a:pPr marL="115888" lvl="1" indent="-171450">
              <a:spcBef>
                <a:spcPct val="0"/>
              </a:spcBef>
              <a:buFont typeface="Arial" panose="020B0604020202020204" pitchFamily="34" charset="0"/>
              <a:buChar char="•"/>
            </a:pPr>
            <a:r>
              <a:rPr lang="en-US" sz="1400" kern="0" dirty="0">
                <a:solidFill>
                  <a:srgbClr val="000000"/>
                </a:solidFill>
                <a:latin typeface="Arial" pitchFamily="-109" charset="0"/>
                <a:ea typeface="ＭＳ Ｐゴシック" pitchFamily="-109" charset="-128"/>
              </a:rPr>
              <a:t>Machine learning</a:t>
            </a:r>
          </a:p>
          <a:p>
            <a:endParaRPr lang="en-US" dirty="0"/>
          </a:p>
          <a:p>
            <a:r>
              <a:rPr lang="en-US" sz="1400" b="1" dirty="0"/>
              <a:t>Applying to Diverse Use Cases</a:t>
            </a:r>
          </a:p>
          <a:p>
            <a:pPr marL="115888" lvl="1" indent="-171450">
              <a:buFont typeface="Arial" panose="020B0604020202020204" pitchFamily="34" charset="0"/>
              <a:buChar char="•"/>
            </a:pPr>
            <a:r>
              <a:rPr lang="en-US" sz="1400" kern="0" dirty="0">
                <a:solidFill>
                  <a:srgbClr val="000000"/>
                </a:solidFill>
              </a:rPr>
              <a:t>Minimizing refueling stops (range limited flights)</a:t>
            </a:r>
          </a:p>
          <a:p>
            <a:pPr marL="115888" lvl="1" indent="-171450">
              <a:buFont typeface="Arial" panose="020B0604020202020204" pitchFamily="34" charset="0"/>
              <a:buChar char="•"/>
            </a:pPr>
            <a:r>
              <a:rPr lang="en-US" sz="1400" kern="0" dirty="0">
                <a:solidFill>
                  <a:srgbClr val="000000"/>
                </a:solidFill>
              </a:rPr>
              <a:t>Managing exposure to environment factors</a:t>
            </a:r>
          </a:p>
          <a:p>
            <a:pPr marL="115888" lvl="1" indent="-171450">
              <a:buFont typeface="Arial" panose="020B0604020202020204" pitchFamily="34" charset="0"/>
              <a:buChar char="•"/>
            </a:pPr>
            <a:r>
              <a:rPr lang="en-US" sz="1400" kern="0" dirty="0">
                <a:solidFill>
                  <a:srgbClr val="000000"/>
                </a:solidFill>
              </a:rPr>
              <a:t>Optimally meeting time objectives (ATC and operator)</a:t>
            </a:r>
          </a:p>
          <a:p>
            <a:pPr marL="115888" lvl="1" indent="-171450">
              <a:buFont typeface="Arial" panose="020B0604020202020204" pitchFamily="34" charset="0"/>
              <a:buChar char="•"/>
            </a:pPr>
            <a:r>
              <a:rPr lang="en-US" sz="1400" kern="0" dirty="0">
                <a:solidFill>
                  <a:srgbClr val="000000"/>
                </a:solidFill>
              </a:rPr>
              <a:t>Making complex requests via Data Comm</a:t>
            </a:r>
          </a:p>
          <a:p>
            <a:pPr marL="115888" lvl="1" indent="-171450">
              <a:buFont typeface="Arial" panose="020B0604020202020204" pitchFamily="34" charset="0"/>
              <a:buChar char="•"/>
            </a:pPr>
            <a:r>
              <a:rPr lang="en-US" sz="1400" kern="0" dirty="0">
                <a:solidFill>
                  <a:srgbClr val="000000"/>
                </a:solidFill>
              </a:rPr>
              <a:t>Achieving specialized mission objectives</a:t>
            </a:r>
          </a:p>
          <a:p>
            <a:endParaRPr lang="en-US" dirty="0"/>
          </a:p>
          <a:p>
            <a:r>
              <a:rPr lang="en-US" sz="1200" b="1" kern="0" dirty="0">
                <a:solidFill>
                  <a:srgbClr val="000000"/>
                </a:solidFill>
              </a:rPr>
              <a:t>Adapting to New Airspace Users</a:t>
            </a:r>
          </a:p>
          <a:p>
            <a:pPr marL="115888" indent="-171450">
              <a:buFont typeface="Arial" panose="020B0604020202020204" pitchFamily="34" charset="0"/>
              <a:buChar char="•"/>
            </a:pPr>
            <a:r>
              <a:rPr lang="en-US" sz="1200" kern="0" dirty="0">
                <a:solidFill>
                  <a:srgbClr val="000000"/>
                </a:solidFill>
              </a:rPr>
              <a:t>Airlines (mainline, regional, fractional)</a:t>
            </a:r>
          </a:p>
          <a:p>
            <a:pPr marL="115888" indent="-171450">
              <a:buFont typeface="Arial" panose="020B0604020202020204" pitchFamily="34" charset="0"/>
              <a:buChar char="•"/>
            </a:pPr>
            <a:r>
              <a:rPr lang="en-US" sz="1200" kern="0" dirty="0">
                <a:solidFill>
                  <a:srgbClr val="000000"/>
                </a:solidFill>
              </a:rPr>
              <a:t>Corporate, general aviation</a:t>
            </a:r>
          </a:p>
          <a:p>
            <a:pPr marL="115888" indent="-171450">
              <a:buFont typeface="Arial" panose="020B0604020202020204" pitchFamily="34" charset="0"/>
              <a:buChar char="•"/>
            </a:pPr>
            <a:r>
              <a:rPr lang="en-US" sz="1200" kern="0" dirty="0">
                <a:solidFill>
                  <a:srgbClr val="000000"/>
                </a:solidFill>
              </a:rPr>
              <a:t>Military, UAS, UAM</a:t>
            </a:r>
          </a:p>
          <a:p>
            <a:endParaRPr lang="en-US" dirty="0"/>
          </a:p>
        </p:txBody>
      </p:sp>
      <p:sp>
        <p:nvSpPr>
          <p:cNvPr id="4" name="Slide Number Placeholder 3"/>
          <p:cNvSpPr>
            <a:spLocks noGrp="1"/>
          </p:cNvSpPr>
          <p:nvPr>
            <p:ph type="sldNum" sz="quarter" idx="5"/>
          </p:nvPr>
        </p:nvSpPr>
        <p:spPr/>
        <p:txBody>
          <a:bodyPr/>
          <a:lstStyle/>
          <a:p>
            <a:fld id="{0A0A389D-B5C8-6144-BF2A-3A84C2CD3F61}" type="slidenum">
              <a:rPr lang="en-US" smtClean="0"/>
              <a:t>13</a:t>
            </a:fld>
            <a:endParaRPr lang="en-US"/>
          </a:p>
        </p:txBody>
      </p:sp>
    </p:spTree>
    <p:extLst>
      <p:ext uri="{BB962C8B-B14F-4D97-AF65-F5344CB8AC3E}">
        <p14:creationId xmlns:p14="http://schemas.microsoft.com/office/powerpoint/2010/main" val="35734117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0A389D-B5C8-6144-BF2A-3A84C2CD3F61}" type="slidenum">
              <a:rPr lang="en-US" smtClean="0"/>
              <a:t>14</a:t>
            </a:fld>
            <a:endParaRPr lang="en-US"/>
          </a:p>
        </p:txBody>
      </p:sp>
    </p:spTree>
    <p:extLst>
      <p:ext uri="{BB962C8B-B14F-4D97-AF65-F5344CB8AC3E}">
        <p14:creationId xmlns:p14="http://schemas.microsoft.com/office/powerpoint/2010/main" val="35587870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AF88F9AC-AB27-4946-82E1-A46B66BB8BCC}"/>
              </a:ext>
            </a:extLst>
          </p:cNvPr>
          <p:cNvSpPr>
            <a:spLocks noGrp="1"/>
          </p:cNvSpPr>
          <p:nvPr>
            <p:ph type="subTitle" idx="1"/>
          </p:nvPr>
        </p:nvSpPr>
        <p:spPr>
          <a:xfrm>
            <a:off x="971107" y="2048539"/>
            <a:ext cx="10249786" cy="336520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ooter Placeholder 4">
            <a:extLst>
              <a:ext uri="{FF2B5EF4-FFF2-40B4-BE49-F238E27FC236}">
                <a16:creationId xmlns:a16="http://schemas.microsoft.com/office/drawing/2014/main" id="{920C9F11-2B84-1A47-81E5-068B60B1EC96}"/>
              </a:ext>
            </a:extLst>
          </p:cNvPr>
          <p:cNvSpPr>
            <a:spLocks noGrp="1"/>
          </p:cNvSpPr>
          <p:nvPr>
            <p:ph type="ftr" sz="quarter" idx="11"/>
          </p:nvPr>
        </p:nvSpPr>
        <p:spPr>
          <a:xfrm>
            <a:off x="2899833" y="6356350"/>
            <a:ext cx="6392334" cy="365125"/>
          </a:xfrm>
        </p:spPr>
        <p:txBody>
          <a:bodyPr/>
          <a:lstStyle/>
          <a:p>
            <a:r>
              <a:rPr lang="en-US" b="1" dirty="0"/>
              <a:t>AIRSPACE TECHNOLOGY DEMONSTRATIONS TECHNICAL INTERCHANGE MEETING </a:t>
            </a:r>
          </a:p>
        </p:txBody>
      </p:sp>
      <p:sp>
        <p:nvSpPr>
          <p:cNvPr id="6" name="Slide Number Placeholder 5">
            <a:extLst>
              <a:ext uri="{FF2B5EF4-FFF2-40B4-BE49-F238E27FC236}">
                <a16:creationId xmlns:a16="http://schemas.microsoft.com/office/drawing/2014/main" id="{0BE1C3A0-4893-6442-A84B-34A176C992E7}"/>
              </a:ext>
            </a:extLst>
          </p:cNvPr>
          <p:cNvSpPr>
            <a:spLocks noGrp="1"/>
          </p:cNvSpPr>
          <p:nvPr>
            <p:ph type="sldNum" sz="quarter" idx="12"/>
          </p:nvPr>
        </p:nvSpPr>
        <p:spPr/>
        <p:txBody>
          <a:bodyPr/>
          <a:lstStyle/>
          <a:p>
            <a:fld id="{2D2E899D-15FD-2D47-840E-113550CCE0CA}" type="slidenum">
              <a:rPr lang="en-US" smtClean="0"/>
              <a:t>‹#›</a:t>
            </a:fld>
            <a:endParaRPr lang="en-US"/>
          </a:p>
        </p:txBody>
      </p:sp>
      <p:sp>
        <p:nvSpPr>
          <p:cNvPr id="8" name="Title 1">
            <a:extLst>
              <a:ext uri="{FF2B5EF4-FFF2-40B4-BE49-F238E27FC236}">
                <a16:creationId xmlns:a16="http://schemas.microsoft.com/office/drawing/2014/main" id="{90FF7815-4FBC-5D4F-92AE-3B3CD7DA9F69}"/>
              </a:ext>
            </a:extLst>
          </p:cNvPr>
          <p:cNvSpPr>
            <a:spLocks noGrp="1"/>
          </p:cNvSpPr>
          <p:nvPr>
            <p:ph type="title"/>
          </p:nvPr>
        </p:nvSpPr>
        <p:spPr>
          <a:xfrm>
            <a:off x="2106533" y="119402"/>
            <a:ext cx="8177605" cy="1056359"/>
          </a:xfrm>
        </p:spPr>
        <p:txBody>
          <a:bodyPr/>
          <a:lstStyle>
            <a:lvl1pPr>
              <a:defRPr b="1"/>
            </a:lvl1pPr>
          </a:lstStyle>
          <a:p>
            <a:r>
              <a:rPr lang="en-US"/>
              <a:t>Click to edit Master title style</a:t>
            </a:r>
          </a:p>
        </p:txBody>
      </p:sp>
    </p:spTree>
    <p:extLst>
      <p:ext uri="{BB962C8B-B14F-4D97-AF65-F5344CB8AC3E}">
        <p14:creationId xmlns:p14="http://schemas.microsoft.com/office/powerpoint/2010/main" val="2205128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49E96A-6200-FC42-A73B-C53E6632465E}"/>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FD6D78F5-399F-2641-8F2A-274762FCFE8D}"/>
              </a:ext>
            </a:extLst>
          </p:cNvPr>
          <p:cNvSpPr>
            <a:spLocks noGrp="1"/>
          </p:cNvSpPr>
          <p:nvPr>
            <p:ph type="sldNum" sz="quarter" idx="12"/>
          </p:nvPr>
        </p:nvSpPr>
        <p:spPr/>
        <p:txBody>
          <a:bodyPr/>
          <a:lstStyle/>
          <a:p>
            <a:fld id="{2D2E899D-15FD-2D47-840E-113550CCE0CA}" type="slidenum">
              <a:rPr lang="en-US" smtClean="0"/>
              <a:t>‹#›</a:t>
            </a:fld>
            <a:endParaRPr lang="en-US"/>
          </a:p>
        </p:txBody>
      </p:sp>
      <p:sp>
        <p:nvSpPr>
          <p:cNvPr id="9" name="Footer Placeholder 4">
            <a:extLst>
              <a:ext uri="{FF2B5EF4-FFF2-40B4-BE49-F238E27FC236}">
                <a16:creationId xmlns:a16="http://schemas.microsoft.com/office/drawing/2014/main" id="{07651790-8CDA-4802-8EAA-CCA567F174A0}"/>
              </a:ext>
            </a:extLst>
          </p:cNvPr>
          <p:cNvSpPr>
            <a:spLocks noGrp="1"/>
          </p:cNvSpPr>
          <p:nvPr>
            <p:ph type="ftr" sz="quarter" idx="11"/>
          </p:nvPr>
        </p:nvSpPr>
        <p:spPr>
          <a:xfrm>
            <a:off x="2899834" y="6356350"/>
            <a:ext cx="6392333" cy="365125"/>
          </a:xfrm>
        </p:spPr>
        <p:txBody>
          <a:bodyPr/>
          <a:lstStyle/>
          <a:p>
            <a:r>
              <a:rPr lang="en-US" b="1" dirty="0"/>
              <a:t>AIRSPACE TECHNOLOGY DEMONSTRATIONS TECHNICAL INTERCHANGE MEETING </a:t>
            </a:r>
          </a:p>
        </p:txBody>
      </p:sp>
      <p:sp>
        <p:nvSpPr>
          <p:cNvPr id="7" name="Title 1">
            <a:extLst>
              <a:ext uri="{FF2B5EF4-FFF2-40B4-BE49-F238E27FC236}">
                <a16:creationId xmlns:a16="http://schemas.microsoft.com/office/drawing/2014/main" id="{90FF7815-4FBC-5D4F-92AE-3B3CD7DA9F69}"/>
              </a:ext>
            </a:extLst>
          </p:cNvPr>
          <p:cNvSpPr>
            <a:spLocks noGrp="1"/>
          </p:cNvSpPr>
          <p:nvPr>
            <p:ph type="title"/>
          </p:nvPr>
        </p:nvSpPr>
        <p:spPr>
          <a:xfrm>
            <a:off x="2106533" y="119402"/>
            <a:ext cx="8177605" cy="1056359"/>
          </a:xfrm>
        </p:spPr>
        <p:txBody>
          <a:bodyPr/>
          <a:lstStyle>
            <a:lvl1pPr>
              <a:defRPr b="1"/>
            </a:lvl1pPr>
          </a:lstStyle>
          <a:p>
            <a:r>
              <a:rPr lang="en-US"/>
              <a:t>Click to edit Master title style</a:t>
            </a:r>
          </a:p>
        </p:txBody>
      </p:sp>
    </p:spTree>
    <p:extLst>
      <p:ext uri="{BB962C8B-B14F-4D97-AF65-F5344CB8AC3E}">
        <p14:creationId xmlns:p14="http://schemas.microsoft.com/office/powerpoint/2010/main" val="22452034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E1E44-DDC5-0342-BC59-1AB29AADAA0A}"/>
              </a:ext>
            </a:extLst>
          </p:cNvPr>
          <p:cNvSpPr>
            <a:spLocks noGrp="1"/>
          </p:cNvSpPr>
          <p:nvPr>
            <p:ph type="title"/>
          </p:nvPr>
        </p:nvSpPr>
        <p:spPr>
          <a:xfrm>
            <a:off x="831850" y="1709738"/>
            <a:ext cx="10515600" cy="2852737"/>
          </a:xfrm>
        </p:spPr>
        <p:txBody>
          <a:bodyPr anchor="b"/>
          <a:lstStyle>
            <a:lvl1pPr>
              <a:defRPr sz="6000"/>
            </a:lvl1pPr>
          </a:lstStyle>
          <a:p>
            <a:r>
              <a:rPr lang="en-US" dirty="0"/>
              <a:t>Click to edit Master title style</a:t>
            </a:r>
          </a:p>
        </p:txBody>
      </p:sp>
      <p:sp>
        <p:nvSpPr>
          <p:cNvPr id="3" name="Text Placeholder 2">
            <a:extLst>
              <a:ext uri="{FF2B5EF4-FFF2-40B4-BE49-F238E27FC236}">
                <a16:creationId xmlns:a16="http://schemas.microsoft.com/office/drawing/2014/main" id="{D536648E-807E-024A-82F4-0BC688D8044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6" name="Slide Number Placeholder 5">
            <a:extLst>
              <a:ext uri="{FF2B5EF4-FFF2-40B4-BE49-F238E27FC236}">
                <a16:creationId xmlns:a16="http://schemas.microsoft.com/office/drawing/2014/main" id="{0086E92C-4655-2743-AEAD-769E360BE04B}"/>
              </a:ext>
            </a:extLst>
          </p:cNvPr>
          <p:cNvSpPr>
            <a:spLocks noGrp="1"/>
          </p:cNvSpPr>
          <p:nvPr>
            <p:ph type="sldNum" sz="quarter" idx="12"/>
          </p:nvPr>
        </p:nvSpPr>
        <p:spPr/>
        <p:txBody>
          <a:bodyPr/>
          <a:lstStyle/>
          <a:p>
            <a:fld id="{2D2E899D-15FD-2D47-840E-113550CCE0CA}" type="slidenum">
              <a:rPr lang="en-US" smtClean="0"/>
              <a:t>‹#›</a:t>
            </a:fld>
            <a:endParaRPr lang="en-US"/>
          </a:p>
        </p:txBody>
      </p:sp>
      <p:sp>
        <p:nvSpPr>
          <p:cNvPr id="7" name="Footer Placeholder 4">
            <a:extLst>
              <a:ext uri="{FF2B5EF4-FFF2-40B4-BE49-F238E27FC236}">
                <a16:creationId xmlns:a16="http://schemas.microsoft.com/office/drawing/2014/main" id="{281D90EE-CD7A-40EA-903B-B40C8BBF94BA}"/>
              </a:ext>
            </a:extLst>
          </p:cNvPr>
          <p:cNvSpPr>
            <a:spLocks noGrp="1"/>
          </p:cNvSpPr>
          <p:nvPr>
            <p:ph type="ftr" sz="quarter" idx="11"/>
          </p:nvPr>
        </p:nvSpPr>
        <p:spPr>
          <a:xfrm>
            <a:off x="2899834" y="6356350"/>
            <a:ext cx="6392333" cy="365125"/>
          </a:xfrm>
        </p:spPr>
        <p:txBody>
          <a:bodyPr/>
          <a:lstStyle/>
          <a:p>
            <a:r>
              <a:rPr lang="en-US" b="1" dirty="0"/>
              <a:t>AIRSPACE TECHNOLOGY DEMONSTRATIONS TECHNICAL INTERCHANGE MEETING </a:t>
            </a:r>
          </a:p>
        </p:txBody>
      </p:sp>
    </p:spTree>
    <p:extLst>
      <p:ext uri="{BB962C8B-B14F-4D97-AF65-F5344CB8AC3E}">
        <p14:creationId xmlns:p14="http://schemas.microsoft.com/office/powerpoint/2010/main" val="17377236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F7815-4FBC-5D4F-92AE-3B3CD7DA9F69}"/>
              </a:ext>
            </a:extLst>
          </p:cNvPr>
          <p:cNvSpPr>
            <a:spLocks noGrp="1"/>
          </p:cNvSpPr>
          <p:nvPr>
            <p:ph type="title"/>
          </p:nvPr>
        </p:nvSpPr>
        <p:spPr/>
        <p:txBody>
          <a:bodyPr/>
          <a:lstStyle>
            <a:lvl1pPr>
              <a:defRPr b="1"/>
            </a:lvl1pPr>
          </a:lstStyle>
          <a:p>
            <a:r>
              <a:rPr lang="en-US"/>
              <a:t>Click to edit Master title style</a:t>
            </a:r>
          </a:p>
        </p:txBody>
      </p:sp>
      <p:sp>
        <p:nvSpPr>
          <p:cNvPr id="3" name="Content Placeholder 2">
            <a:extLst>
              <a:ext uri="{FF2B5EF4-FFF2-40B4-BE49-F238E27FC236}">
                <a16:creationId xmlns:a16="http://schemas.microsoft.com/office/drawing/2014/main" id="{D8A78615-656B-B343-BF14-B2BF7AD42BCA}"/>
              </a:ext>
            </a:extLst>
          </p:cNvPr>
          <p:cNvSpPr>
            <a:spLocks noGrp="1"/>
          </p:cNvSpPr>
          <p:nvPr>
            <p:ph sz="half" idx="1"/>
          </p:nvPr>
        </p:nvSpPr>
        <p:spPr>
          <a:xfrm>
            <a:off x="838200" y="1355148"/>
            <a:ext cx="5181600" cy="482181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3148807E-C586-8F4B-9D0F-52422E562EFD}"/>
              </a:ext>
            </a:extLst>
          </p:cNvPr>
          <p:cNvSpPr>
            <a:spLocks noGrp="1"/>
          </p:cNvSpPr>
          <p:nvPr>
            <p:ph sz="half" idx="2"/>
          </p:nvPr>
        </p:nvSpPr>
        <p:spPr>
          <a:xfrm>
            <a:off x="6172200" y="1355148"/>
            <a:ext cx="5181600" cy="482181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a:extLst>
              <a:ext uri="{FF2B5EF4-FFF2-40B4-BE49-F238E27FC236}">
                <a16:creationId xmlns:a16="http://schemas.microsoft.com/office/drawing/2014/main" id="{5C30B6D7-1895-0C48-BD4C-ABEE1E447259}"/>
              </a:ext>
            </a:extLst>
          </p:cNvPr>
          <p:cNvSpPr>
            <a:spLocks noGrp="1"/>
          </p:cNvSpPr>
          <p:nvPr>
            <p:ph type="sldNum" sz="quarter" idx="12"/>
          </p:nvPr>
        </p:nvSpPr>
        <p:spPr/>
        <p:txBody>
          <a:bodyPr/>
          <a:lstStyle/>
          <a:p>
            <a:fld id="{2D2E899D-15FD-2D47-840E-113550CCE0CA}" type="slidenum">
              <a:rPr lang="en-US" smtClean="0"/>
              <a:t>‹#›</a:t>
            </a:fld>
            <a:endParaRPr lang="en-US"/>
          </a:p>
        </p:txBody>
      </p:sp>
      <p:sp>
        <p:nvSpPr>
          <p:cNvPr id="8" name="Footer Placeholder 4">
            <a:extLst>
              <a:ext uri="{FF2B5EF4-FFF2-40B4-BE49-F238E27FC236}">
                <a16:creationId xmlns:a16="http://schemas.microsoft.com/office/drawing/2014/main" id="{A5B930E8-9B0B-41FF-9881-C9AE0FF976F5}"/>
              </a:ext>
            </a:extLst>
          </p:cNvPr>
          <p:cNvSpPr>
            <a:spLocks noGrp="1"/>
          </p:cNvSpPr>
          <p:nvPr>
            <p:ph type="ftr" sz="quarter" idx="11"/>
          </p:nvPr>
        </p:nvSpPr>
        <p:spPr>
          <a:xfrm>
            <a:off x="2899834" y="6356350"/>
            <a:ext cx="6392333" cy="365125"/>
          </a:xfrm>
        </p:spPr>
        <p:txBody>
          <a:bodyPr/>
          <a:lstStyle/>
          <a:p>
            <a:r>
              <a:rPr lang="en-US" b="1" dirty="0"/>
              <a:t>AIRSPACE TECHNOLOGY DEMONSTRATIONS TECHNICAL INTERCHANGE MEETING </a:t>
            </a:r>
          </a:p>
        </p:txBody>
      </p:sp>
    </p:spTree>
    <p:extLst>
      <p:ext uri="{BB962C8B-B14F-4D97-AF65-F5344CB8AC3E}">
        <p14:creationId xmlns:p14="http://schemas.microsoft.com/office/powerpoint/2010/main" val="1603716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F23C3-29E6-2B4A-9DBD-4EC1F3EAD11C}"/>
              </a:ext>
            </a:extLst>
          </p:cNvPr>
          <p:cNvSpPr>
            <a:spLocks noGrp="1"/>
          </p:cNvSpPr>
          <p:nvPr>
            <p:ph type="title"/>
          </p:nvPr>
        </p:nvSpPr>
        <p:spPr/>
        <p:txBody>
          <a:bodyPr/>
          <a:lstStyle>
            <a:lvl1pPr>
              <a:defRPr b="1"/>
            </a:lvl1pPr>
          </a:lstStyle>
          <a:p>
            <a:r>
              <a:rPr lang="en-US"/>
              <a:t>Click to edit Master title style</a:t>
            </a:r>
          </a:p>
        </p:txBody>
      </p:sp>
      <p:sp>
        <p:nvSpPr>
          <p:cNvPr id="5" name="Slide Number Placeholder 4">
            <a:extLst>
              <a:ext uri="{FF2B5EF4-FFF2-40B4-BE49-F238E27FC236}">
                <a16:creationId xmlns:a16="http://schemas.microsoft.com/office/drawing/2014/main" id="{3650D319-072D-CB4E-8864-AF930EBCBA87}"/>
              </a:ext>
            </a:extLst>
          </p:cNvPr>
          <p:cNvSpPr>
            <a:spLocks noGrp="1"/>
          </p:cNvSpPr>
          <p:nvPr>
            <p:ph type="sldNum" sz="quarter" idx="12"/>
          </p:nvPr>
        </p:nvSpPr>
        <p:spPr/>
        <p:txBody>
          <a:bodyPr/>
          <a:lstStyle/>
          <a:p>
            <a:fld id="{2D2E899D-15FD-2D47-840E-113550CCE0CA}" type="slidenum">
              <a:rPr lang="en-US" smtClean="0"/>
              <a:t>‹#›</a:t>
            </a:fld>
            <a:endParaRPr lang="en-US"/>
          </a:p>
        </p:txBody>
      </p:sp>
      <p:sp>
        <p:nvSpPr>
          <p:cNvPr id="6" name="Footer Placeholder 4">
            <a:extLst>
              <a:ext uri="{FF2B5EF4-FFF2-40B4-BE49-F238E27FC236}">
                <a16:creationId xmlns:a16="http://schemas.microsoft.com/office/drawing/2014/main" id="{0093EDA0-9B89-400E-8D6B-5C43F57298E0}"/>
              </a:ext>
            </a:extLst>
          </p:cNvPr>
          <p:cNvSpPr>
            <a:spLocks noGrp="1"/>
          </p:cNvSpPr>
          <p:nvPr>
            <p:ph type="ftr" sz="quarter" idx="11"/>
          </p:nvPr>
        </p:nvSpPr>
        <p:spPr>
          <a:xfrm>
            <a:off x="2899834" y="6356350"/>
            <a:ext cx="6392333" cy="365125"/>
          </a:xfrm>
        </p:spPr>
        <p:txBody>
          <a:bodyPr/>
          <a:lstStyle>
            <a:lvl1pPr algn="ctr">
              <a:defRPr/>
            </a:lvl1pPr>
          </a:lstStyle>
          <a:p>
            <a:r>
              <a:rPr lang="en-US" b="1"/>
              <a:t>AIRSPACE TECHNOLOGY DEMONSTRATIONS TECHNICAL INTERCHANGE MEETING </a:t>
            </a:r>
            <a:endParaRPr lang="en-US" b="1" dirty="0"/>
          </a:p>
        </p:txBody>
      </p:sp>
    </p:spTree>
    <p:extLst>
      <p:ext uri="{BB962C8B-B14F-4D97-AF65-F5344CB8AC3E}">
        <p14:creationId xmlns:p14="http://schemas.microsoft.com/office/powerpoint/2010/main" val="36510297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0A5D6D8-77CF-7B48-8C4C-16121A5F3B0C}"/>
              </a:ext>
            </a:extLst>
          </p:cNvPr>
          <p:cNvSpPr>
            <a:spLocks noGrp="1"/>
          </p:cNvSpPr>
          <p:nvPr>
            <p:ph type="sldNum" sz="quarter" idx="12"/>
          </p:nvPr>
        </p:nvSpPr>
        <p:spPr/>
        <p:txBody>
          <a:bodyPr/>
          <a:lstStyle/>
          <a:p>
            <a:fld id="{2D2E899D-15FD-2D47-840E-113550CCE0CA}" type="slidenum">
              <a:rPr lang="en-US" smtClean="0"/>
              <a:t>‹#›</a:t>
            </a:fld>
            <a:endParaRPr lang="en-US"/>
          </a:p>
        </p:txBody>
      </p:sp>
      <p:sp>
        <p:nvSpPr>
          <p:cNvPr id="5" name="Footer Placeholder 4">
            <a:extLst>
              <a:ext uri="{FF2B5EF4-FFF2-40B4-BE49-F238E27FC236}">
                <a16:creationId xmlns:a16="http://schemas.microsoft.com/office/drawing/2014/main" id="{F7237E34-D754-4EA6-A667-14C604E98645}"/>
              </a:ext>
            </a:extLst>
          </p:cNvPr>
          <p:cNvSpPr>
            <a:spLocks noGrp="1"/>
          </p:cNvSpPr>
          <p:nvPr>
            <p:ph type="ftr" sz="quarter" idx="11"/>
          </p:nvPr>
        </p:nvSpPr>
        <p:spPr>
          <a:xfrm>
            <a:off x="2899834" y="6356350"/>
            <a:ext cx="6392333" cy="365125"/>
          </a:xfrm>
        </p:spPr>
        <p:txBody>
          <a:bodyPr/>
          <a:lstStyle/>
          <a:p>
            <a:r>
              <a:rPr lang="en-US" b="1" dirty="0"/>
              <a:t>AIRSPACE TECHNOLOGY DEMONSTRATIONS TECHNICAL INTERCHANGE MEETING </a:t>
            </a:r>
          </a:p>
        </p:txBody>
      </p:sp>
    </p:spTree>
    <p:extLst>
      <p:ext uri="{BB962C8B-B14F-4D97-AF65-F5344CB8AC3E}">
        <p14:creationId xmlns:p14="http://schemas.microsoft.com/office/powerpoint/2010/main" val="34763005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8F35AC56-6A0F-D24D-B8E9-6C4475C2F231}"/>
              </a:ext>
            </a:extLst>
          </p:cNvPr>
          <p:cNvSpPr>
            <a:spLocks noGrp="1"/>
          </p:cNvSpPr>
          <p:nvPr>
            <p:ph type="pic" idx="1"/>
          </p:nvPr>
        </p:nvSpPr>
        <p:spPr>
          <a:xfrm>
            <a:off x="5183188" y="1407381"/>
            <a:ext cx="6172200" cy="445366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37C78AC-7619-2B40-AC8C-6D5798FED2C1}"/>
              </a:ext>
            </a:extLst>
          </p:cNvPr>
          <p:cNvSpPr>
            <a:spLocks noGrp="1"/>
          </p:cNvSpPr>
          <p:nvPr>
            <p:ph type="body" sz="half" idx="2"/>
          </p:nvPr>
        </p:nvSpPr>
        <p:spPr>
          <a:xfrm>
            <a:off x="839788" y="1407381"/>
            <a:ext cx="3932237" cy="446160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7" name="Slide Number Placeholder 6">
            <a:extLst>
              <a:ext uri="{FF2B5EF4-FFF2-40B4-BE49-F238E27FC236}">
                <a16:creationId xmlns:a16="http://schemas.microsoft.com/office/drawing/2014/main" id="{DE8A9399-0976-6242-81E1-F1D8A7968BD5}"/>
              </a:ext>
            </a:extLst>
          </p:cNvPr>
          <p:cNvSpPr>
            <a:spLocks noGrp="1"/>
          </p:cNvSpPr>
          <p:nvPr>
            <p:ph type="sldNum" sz="quarter" idx="12"/>
          </p:nvPr>
        </p:nvSpPr>
        <p:spPr/>
        <p:txBody>
          <a:bodyPr/>
          <a:lstStyle/>
          <a:p>
            <a:fld id="{2D2E899D-15FD-2D47-840E-113550CCE0CA}" type="slidenum">
              <a:rPr lang="en-US" smtClean="0"/>
              <a:t>‹#›</a:t>
            </a:fld>
            <a:endParaRPr lang="en-US"/>
          </a:p>
        </p:txBody>
      </p:sp>
      <p:sp>
        <p:nvSpPr>
          <p:cNvPr id="8" name="Footer Placeholder 4">
            <a:extLst>
              <a:ext uri="{FF2B5EF4-FFF2-40B4-BE49-F238E27FC236}">
                <a16:creationId xmlns:a16="http://schemas.microsoft.com/office/drawing/2014/main" id="{F3802603-841C-4BFE-A6AF-033DA96386E6}"/>
              </a:ext>
            </a:extLst>
          </p:cNvPr>
          <p:cNvSpPr>
            <a:spLocks noGrp="1"/>
          </p:cNvSpPr>
          <p:nvPr>
            <p:ph type="ftr" sz="quarter" idx="11"/>
          </p:nvPr>
        </p:nvSpPr>
        <p:spPr>
          <a:xfrm>
            <a:off x="2899834" y="6356350"/>
            <a:ext cx="6392333" cy="365125"/>
          </a:xfrm>
        </p:spPr>
        <p:txBody>
          <a:bodyPr/>
          <a:lstStyle/>
          <a:p>
            <a:r>
              <a:rPr lang="en-US" b="1" dirty="0"/>
              <a:t>AIRSPACE TECHNOLOGY DEMONSTRATIONS TECHNICAL INTERCHANGE MEETING </a:t>
            </a:r>
          </a:p>
        </p:txBody>
      </p:sp>
      <p:sp>
        <p:nvSpPr>
          <p:cNvPr id="10" name="Title 1">
            <a:extLst>
              <a:ext uri="{FF2B5EF4-FFF2-40B4-BE49-F238E27FC236}">
                <a16:creationId xmlns:a16="http://schemas.microsoft.com/office/drawing/2014/main" id="{0D8F23C3-29E6-2B4A-9DBD-4EC1F3EAD11C}"/>
              </a:ext>
            </a:extLst>
          </p:cNvPr>
          <p:cNvSpPr>
            <a:spLocks noGrp="1"/>
          </p:cNvSpPr>
          <p:nvPr>
            <p:ph type="title"/>
          </p:nvPr>
        </p:nvSpPr>
        <p:spPr>
          <a:xfrm>
            <a:off x="2106533" y="119402"/>
            <a:ext cx="8177605" cy="1056359"/>
          </a:xfrm>
        </p:spPr>
        <p:txBody>
          <a:bodyPr/>
          <a:lstStyle>
            <a:lvl1pPr>
              <a:defRPr b="1"/>
            </a:lvl1pPr>
          </a:lstStyle>
          <a:p>
            <a:r>
              <a:rPr lang="en-US"/>
              <a:t>Click to edit Master title style</a:t>
            </a:r>
          </a:p>
        </p:txBody>
      </p:sp>
    </p:spTree>
    <p:extLst>
      <p:ext uri="{BB962C8B-B14F-4D97-AF65-F5344CB8AC3E}">
        <p14:creationId xmlns:p14="http://schemas.microsoft.com/office/powerpoint/2010/main" val="30421723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3" name="Title 2"/>
          <p:cNvSpPr>
            <a:spLocks noGrp="1" noChangeArrowheads="1"/>
          </p:cNvSpPr>
          <p:nvPr>
            <p:ph type="title"/>
          </p:nvPr>
        </p:nvSpPr>
        <p:spPr bwMode="auto">
          <a:xfrm>
            <a:off x="1" y="189534"/>
            <a:ext cx="10933044" cy="6604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dirty="0"/>
              <a:t>Click to edit Master title style</a:t>
            </a:r>
          </a:p>
        </p:txBody>
      </p:sp>
    </p:spTree>
    <p:extLst>
      <p:ext uri="{BB962C8B-B14F-4D97-AF65-F5344CB8AC3E}">
        <p14:creationId xmlns:p14="http://schemas.microsoft.com/office/powerpoint/2010/main" val="16163808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microsoft.com/office/2007/relationships/hdphoto" Target="../media/hdphoto1.wdp"/><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10">
            <a:extLst>
              <a:ext uri="{28A0092B-C50C-407E-A947-70E740481C1C}">
                <a14:useLocalDpi xmlns:a14="http://schemas.microsoft.com/office/drawing/2010/main" val="0"/>
              </a:ext>
            </a:extLst>
          </a:blip>
          <a:srcRect t="17250"/>
          <a:stretch/>
        </p:blipFill>
        <p:spPr>
          <a:xfrm>
            <a:off x="0" y="10390"/>
            <a:ext cx="12192000" cy="1263913"/>
          </a:xfrm>
          <a:prstGeom prst="rect">
            <a:avLst/>
          </a:prstGeom>
        </p:spPr>
      </p:pic>
      <p:sp>
        <p:nvSpPr>
          <p:cNvPr id="2" name="Title Placeholder 1">
            <a:extLst>
              <a:ext uri="{FF2B5EF4-FFF2-40B4-BE49-F238E27FC236}">
                <a16:creationId xmlns:a16="http://schemas.microsoft.com/office/drawing/2014/main" id="{EA41D8E5-4A09-2B40-8414-F600B2240F2B}"/>
              </a:ext>
            </a:extLst>
          </p:cNvPr>
          <p:cNvSpPr>
            <a:spLocks noGrp="1"/>
          </p:cNvSpPr>
          <p:nvPr>
            <p:ph type="title"/>
          </p:nvPr>
        </p:nvSpPr>
        <p:spPr>
          <a:xfrm>
            <a:off x="2106533" y="119402"/>
            <a:ext cx="8177605" cy="1056359"/>
          </a:xfrm>
          <a:prstGeom prst="rect">
            <a:avLst/>
          </a:prstGeom>
          <a:noFill/>
        </p:spPr>
        <p:txBody>
          <a:bodyPr vert="horz" lIns="91440" tIns="45720" rIns="91440" bIns="45720" rtlCol="0" anchor="ctr">
            <a:normAutofit/>
          </a:bodyPr>
          <a:lstStyle/>
          <a:p>
            <a:endParaRPr lang="en-US" dirty="0"/>
          </a:p>
        </p:txBody>
      </p:sp>
      <p:sp>
        <p:nvSpPr>
          <p:cNvPr id="3" name="Text Placeholder 2">
            <a:extLst>
              <a:ext uri="{FF2B5EF4-FFF2-40B4-BE49-F238E27FC236}">
                <a16:creationId xmlns:a16="http://schemas.microsoft.com/office/drawing/2014/main" id="{3ED93DA7-3D63-CD4F-ACB6-0661497BB4F1}"/>
              </a:ext>
            </a:extLst>
          </p:cNvPr>
          <p:cNvSpPr>
            <a:spLocks noGrp="1"/>
          </p:cNvSpPr>
          <p:nvPr>
            <p:ph type="body" idx="1"/>
          </p:nvPr>
        </p:nvSpPr>
        <p:spPr>
          <a:xfrm>
            <a:off x="838200" y="1381533"/>
            <a:ext cx="10515600" cy="4888448"/>
          </a:xfrm>
          <a:prstGeom prst="rect">
            <a:avLst/>
          </a:prstGeom>
          <a:ln>
            <a:noFill/>
          </a:ln>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C21936E2-F5B4-C34B-A021-0DB293BA17A6}"/>
              </a:ext>
            </a:extLst>
          </p:cNvPr>
          <p:cNvSpPr>
            <a:spLocks noGrp="1"/>
          </p:cNvSpPr>
          <p:nvPr>
            <p:ph type="ftr" sz="quarter" idx="3"/>
          </p:nvPr>
        </p:nvSpPr>
        <p:spPr>
          <a:xfrm>
            <a:off x="2912533" y="6356350"/>
            <a:ext cx="639233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b="1" dirty="0"/>
              <a:t>AIRSPACE TECHNOLOGY DEMONSTRATIONS TECHNICAL INTERCHANGE MEETING </a:t>
            </a:r>
          </a:p>
        </p:txBody>
      </p:sp>
      <p:sp>
        <p:nvSpPr>
          <p:cNvPr id="6" name="Slide Number Placeholder 5">
            <a:extLst>
              <a:ext uri="{FF2B5EF4-FFF2-40B4-BE49-F238E27FC236}">
                <a16:creationId xmlns:a16="http://schemas.microsoft.com/office/drawing/2014/main" id="{17F810C5-1FF6-704E-965C-18A7ACB9146E}"/>
              </a:ext>
            </a:extLst>
          </p:cNvPr>
          <p:cNvSpPr>
            <a:spLocks noGrp="1"/>
          </p:cNvSpPr>
          <p:nvPr>
            <p:ph type="sldNum" sz="quarter" idx="4"/>
          </p:nvPr>
        </p:nvSpPr>
        <p:spPr>
          <a:xfrm>
            <a:off x="9304866" y="6356350"/>
            <a:ext cx="2048933"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2E899D-15FD-2D47-840E-113550CCE0CA}" type="slidenum">
              <a:rPr lang="en-US" smtClean="0"/>
              <a:t>‹#›</a:t>
            </a:fld>
            <a:endParaRPr lang="en-US"/>
          </a:p>
        </p:txBody>
      </p:sp>
      <p:pic>
        <p:nvPicPr>
          <p:cNvPr id="13" name="Picture 12" descr="Logo, icon&#10;&#10;Description automatically generated">
            <a:extLst>
              <a:ext uri="{FF2B5EF4-FFF2-40B4-BE49-F238E27FC236}">
                <a16:creationId xmlns:a16="http://schemas.microsoft.com/office/drawing/2014/main" id="{B935D6D0-5DFE-44F3-A186-958D4B7F4222}"/>
              </a:ext>
            </a:extLst>
          </p:cNvPr>
          <p:cNvPicPr>
            <a:picLocks noChangeAspect="1"/>
          </p:cNvPicPr>
          <p:nvPr userDrawn="1"/>
        </p:nvPicPr>
        <p:blipFill>
          <a:blip r:embed="rId11"/>
          <a:stretch>
            <a:fillRect/>
          </a:stretch>
        </p:blipFill>
        <p:spPr>
          <a:xfrm>
            <a:off x="10559232" y="88461"/>
            <a:ext cx="1316609" cy="1087300"/>
          </a:xfrm>
          <a:prstGeom prst="rect">
            <a:avLst/>
          </a:prstGeom>
        </p:spPr>
      </p:pic>
      <p:pic>
        <p:nvPicPr>
          <p:cNvPr id="16" name="Picture 15">
            <a:extLst>
              <a:ext uri="{FF2B5EF4-FFF2-40B4-BE49-F238E27FC236}">
                <a16:creationId xmlns:a16="http://schemas.microsoft.com/office/drawing/2014/main" id="{D5A9E555-5C91-4CE5-AF20-AB33744F68E6}"/>
              </a:ext>
            </a:extLst>
          </p:cNvPr>
          <p:cNvPicPr>
            <a:picLocks noChangeAspect="1"/>
          </p:cNvPicPr>
          <p:nvPr userDrawn="1"/>
        </p:nvPicPr>
        <p:blipFill rotWithShape="1">
          <a:blip r:embed="rId12">
            <a:alphaModFix/>
            <a:extLst>
              <a:ext uri="{BEBA8EAE-BF5A-486C-A8C5-ECC9F3942E4B}">
                <a14:imgProps xmlns:a14="http://schemas.microsoft.com/office/drawing/2010/main">
                  <a14:imgLayer r:embed="rId13">
                    <a14:imgEffect>
                      <a14:brightnessContrast contrast="92000"/>
                    </a14:imgEffect>
                  </a14:imgLayer>
                </a14:imgProps>
              </a:ext>
            </a:extLst>
          </a:blip>
          <a:srcRect t="-2940" r="66381"/>
          <a:stretch/>
        </p:blipFill>
        <p:spPr>
          <a:xfrm>
            <a:off x="283646" y="119402"/>
            <a:ext cx="1554881" cy="993775"/>
          </a:xfrm>
          <a:prstGeom prst="rect">
            <a:avLst/>
          </a:prstGeom>
        </p:spPr>
      </p:pic>
    </p:spTree>
    <p:extLst>
      <p:ext uri="{BB962C8B-B14F-4D97-AF65-F5344CB8AC3E}">
        <p14:creationId xmlns:p14="http://schemas.microsoft.com/office/powerpoint/2010/main" val="1652393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5" r:id="rId6"/>
    <p:sldLayoutId id="2147483657" r:id="rId7"/>
    <p:sldLayoutId id="2147483658" r:id="rId8"/>
  </p:sldLayoutIdLst>
  <p:hf hdr="0"/>
  <p:txStyles>
    <p:titleStyle>
      <a:lvl1pPr algn="ctr" defTabSz="914400" rtl="0" eaLnBrk="1" latinLnBrk="0" hangingPunct="1">
        <a:lnSpc>
          <a:spcPct val="90000"/>
        </a:lnSpc>
        <a:spcBef>
          <a:spcPct val="0"/>
        </a:spcBef>
        <a:buNone/>
        <a:defRPr sz="3200" b="1" kern="1200">
          <a:solidFill>
            <a:schemeClr val="tx1">
              <a:lumMod val="75000"/>
              <a:lumOff val="2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System Font Regular"/>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SzPct val="85000"/>
        <a:buFont typeface="Courier New" panose="02070309020205020404" pitchFamily="49" charset="0"/>
        <a:buChar char="o"/>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SzPct val="90000"/>
        <a:buFont typeface="Wingdings"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notesSlide" Target="../notesSlides/notesSlide2.xml"/><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slideLayout" Target="../slideLayouts/slideLayout8.xml"/><Relationship Id="rId1" Type="http://schemas.openxmlformats.org/officeDocument/2006/relationships/tags" Target="../tags/tag1.xml"/><Relationship Id="rId6" Type="http://schemas.openxmlformats.org/officeDocument/2006/relationships/image" Target="../media/image8.png"/><Relationship Id="rId11" Type="http://schemas.openxmlformats.org/officeDocument/2006/relationships/image" Target="../media/image13.jpe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5.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image" Target="../media/image19.jpeg"/><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slideLayout" Target="../slideLayouts/slideLayout5.xml"/><Relationship Id="rId1" Type="http://schemas.openxmlformats.org/officeDocument/2006/relationships/tags" Target="../tags/tag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pic>
        <p:nvPicPr>
          <p:cNvPr id="7" name="Picture 6" descr="Logo, icon&#10;&#10;Description automatically generated">
            <a:extLst>
              <a:ext uri="{FF2B5EF4-FFF2-40B4-BE49-F238E27FC236}">
                <a16:creationId xmlns:a16="http://schemas.microsoft.com/office/drawing/2014/main" id="{A07BB9E1-0D25-43B9-A3E2-1F7DE5B892F4}"/>
              </a:ext>
            </a:extLst>
          </p:cNvPr>
          <p:cNvPicPr>
            <a:picLocks noChangeAspect="1"/>
          </p:cNvPicPr>
          <p:nvPr/>
        </p:nvPicPr>
        <p:blipFill>
          <a:blip r:embed="rId4"/>
          <a:stretch>
            <a:fillRect/>
          </a:stretch>
        </p:blipFill>
        <p:spPr>
          <a:xfrm>
            <a:off x="10871583" y="269348"/>
            <a:ext cx="1004258" cy="829350"/>
          </a:xfrm>
          <a:prstGeom prst="rect">
            <a:avLst/>
          </a:prstGeom>
        </p:spPr>
      </p:pic>
      <p:pic>
        <p:nvPicPr>
          <p:cNvPr id="9" name="Picture 8">
            <a:extLst>
              <a:ext uri="{FF2B5EF4-FFF2-40B4-BE49-F238E27FC236}">
                <a16:creationId xmlns:a16="http://schemas.microsoft.com/office/drawing/2014/main" id="{90AD73BC-CF98-434F-94C7-0FD8FCAE8E68}"/>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766786" y="1486814"/>
            <a:ext cx="6176626" cy="4869536"/>
          </a:xfrm>
          <a:prstGeom prst="rect">
            <a:avLst/>
          </a:prstGeom>
          <a:ln>
            <a:noFill/>
          </a:ln>
          <a:effectLst>
            <a:outerShdw blurRad="292100" dist="139700" dir="2700000" algn="tl" rotWithShape="0">
              <a:srgbClr val="333333">
                <a:alpha val="65000"/>
              </a:srgbClr>
            </a:outerShdw>
          </a:effectLst>
        </p:spPr>
      </p:pic>
      <p:sp>
        <p:nvSpPr>
          <p:cNvPr id="10" name="Subtitle 2">
            <a:extLst>
              <a:ext uri="{FF2B5EF4-FFF2-40B4-BE49-F238E27FC236}">
                <a16:creationId xmlns:a16="http://schemas.microsoft.com/office/drawing/2014/main" id="{4072F853-C431-45F8-9EA6-420CD9E3394D}"/>
              </a:ext>
            </a:extLst>
          </p:cNvPr>
          <p:cNvSpPr>
            <a:spLocks noGrp="1"/>
          </p:cNvSpPr>
          <p:nvPr>
            <p:ph type="subTitle" idx="1"/>
          </p:nvPr>
        </p:nvSpPr>
        <p:spPr>
          <a:xfrm>
            <a:off x="7707086" y="2047875"/>
            <a:ext cx="3513363" cy="3365500"/>
          </a:xfrm>
        </p:spPr>
        <p:txBody>
          <a:bodyPr anchor="ctr" anchorCtr="0">
            <a:normAutofit/>
          </a:bodyPr>
          <a:lstStyle/>
          <a:p>
            <a:r>
              <a:rPr lang="en-US" sz="3200" b="1" dirty="0">
                <a:solidFill>
                  <a:srgbClr val="002060">
                    <a:alpha val="73000"/>
                  </a:srgbClr>
                </a:solidFill>
              </a:rPr>
              <a:t>TASAR Briefing</a:t>
            </a:r>
          </a:p>
          <a:p>
            <a:r>
              <a:rPr lang="en-US" sz="1700" b="1" dirty="0">
                <a:solidFill>
                  <a:schemeClr val="tx1">
                    <a:alpha val="73000"/>
                  </a:schemeClr>
                </a:solidFill>
              </a:rPr>
              <a:t>David Wing</a:t>
            </a:r>
            <a:br>
              <a:rPr lang="en-US" sz="1700" b="1" dirty="0">
                <a:solidFill>
                  <a:schemeClr val="tx1">
                    <a:alpha val="73000"/>
                  </a:schemeClr>
                </a:solidFill>
              </a:rPr>
            </a:br>
            <a:r>
              <a:rPr lang="en-US" sz="1200" b="1" dirty="0">
                <a:solidFill>
                  <a:schemeClr val="tx1">
                    <a:alpha val="73000"/>
                  </a:schemeClr>
                </a:solidFill>
              </a:rPr>
              <a:t>TASAR Principal Investigator</a:t>
            </a:r>
            <a:br>
              <a:rPr lang="en-US" sz="1200" b="1" dirty="0">
                <a:solidFill>
                  <a:schemeClr val="tx1">
                    <a:alpha val="73000"/>
                  </a:schemeClr>
                </a:solidFill>
              </a:rPr>
            </a:br>
            <a:r>
              <a:rPr lang="en-US" sz="1200" b="1" dirty="0">
                <a:solidFill>
                  <a:schemeClr val="tx1">
                    <a:alpha val="73000"/>
                  </a:schemeClr>
                </a:solidFill>
              </a:rPr>
              <a:t>NASA Langley Research Center</a:t>
            </a:r>
          </a:p>
          <a:p>
            <a:endParaRPr lang="en-US" sz="1700" b="1" dirty="0">
              <a:solidFill>
                <a:schemeClr val="tx1">
                  <a:alpha val="73000"/>
                </a:schemeClr>
              </a:solidFill>
            </a:endParaRPr>
          </a:p>
          <a:p>
            <a:r>
              <a:rPr lang="en-US" sz="1700" b="1" dirty="0">
                <a:solidFill>
                  <a:schemeClr val="tx1">
                    <a:alpha val="73000"/>
                  </a:schemeClr>
                </a:solidFill>
              </a:rPr>
              <a:t>NASA / FAA Technical Interchange Meeting</a:t>
            </a:r>
          </a:p>
          <a:p>
            <a:r>
              <a:rPr lang="en-US" sz="1700" b="1" dirty="0">
                <a:solidFill>
                  <a:schemeClr val="tx1">
                    <a:alpha val="73000"/>
                  </a:schemeClr>
                </a:solidFill>
              </a:rPr>
              <a:t>November 30, 2021</a:t>
            </a:r>
          </a:p>
        </p:txBody>
      </p:sp>
      <p:sp>
        <p:nvSpPr>
          <p:cNvPr id="11" name="Title 1">
            <a:extLst>
              <a:ext uri="{FF2B5EF4-FFF2-40B4-BE49-F238E27FC236}">
                <a16:creationId xmlns:a16="http://schemas.microsoft.com/office/drawing/2014/main" id="{1FF542D3-A149-4DCA-9AA3-6C59DE124592}"/>
              </a:ext>
            </a:extLst>
          </p:cNvPr>
          <p:cNvSpPr>
            <a:spLocks noGrp="1"/>
          </p:cNvSpPr>
          <p:nvPr>
            <p:ph type="title"/>
          </p:nvPr>
        </p:nvSpPr>
        <p:spPr>
          <a:xfrm>
            <a:off x="2106533" y="119402"/>
            <a:ext cx="8177605" cy="1056359"/>
          </a:xfrm>
          <a:noFill/>
        </p:spPr>
        <p:txBody>
          <a:bodyPr>
            <a:normAutofit fontScale="90000"/>
          </a:bodyPr>
          <a:lstStyle/>
          <a:p>
            <a:r>
              <a:rPr lang="en-US" dirty="0"/>
              <a:t>Traffic Aware Strategic Aircrew Requests</a:t>
            </a:r>
            <a:br>
              <a:rPr lang="en-US" dirty="0"/>
            </a:br>
            <a:r>
              <a:rPr lang="en-US" sz="2200" dirty="0"/>
              <a:t>NASA Flight Deck Application for </a:t>
            </a:r>
            <a:r>
              <a:rPr lang="en-US" sz="2200" dirty="0" err="1"/>
              <a:t>En</a:t>
            </a:r>
            <a:r>
              <a:rPr lang="en-US" sz="2200" dirty="0"/>
              <a:t> Route Flight Optimization</a:t>
            </a:r>
            <a:endParaRPr lang="en-US" dirty="0">
              <a:solidFill>
                <a:schemeClr val="tx1"/>
              </a:solidFill>
            </a:endParaRPr>
          </a:p>
        </p:txBody>
      </p:sp>
    </p:spTree>
    <p:extLst>
      <p:ext uri="{BB962C8B-B14F-4D97-AF65-F5344CB8AC3E}">
        <p14:creationId xmlns:p14="http://schemas.microsoft.com/office/powerpoint/2010/main" val="26102120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Rectangle 62"/>
          <p:cNvSpPr/>
          <p:nvPr/>
        </p:nvSpPr>
        <p:spPr bwMode="auto">
          <a:xfrm>
            <a:off x="1524000" y="1777388"/>
            <a:ext cx="9144000" cy="4891597"/>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45720" bIns="45720" numCol="1" rtlCol="0" anchor="t" anchorCtr="0" compatLnSpc="1">
            <a:prstTxWarp prst="textNoShape">
              <a:avLst/>
            </a:prstTxWarp>
          </a:bodyPr>
          <a:lstStyle/>
          <a:p>
            <a:pPr algn="ctr" fontAlgn="base">
              <a:spcBef>
                <a:spcPct val="0"/>
              </a:spcBef>
              <a:spcAft>
                <a:spcPct val="25000"/>
              </a:spcAft>
            </a:pPr>
            <a:endParaRPr lang="en-US" sz="900" b="1">
              <a:latin typeface="Arial" charset="0"/>
            </a:endParaRPr>
          </a:p>
        </p:txBody>
      </p:sp>
      <p:sp>
        <p:nvSpPr>
          <p:cNvPr id="7" name="Title 6"/>
          <p:cNvSpPr>
            <a:spLocks noGrp="1"/>
          </p:cNvSpPr>
          <p:nvPr>
            <p:ph type="title"/>
          </p:nvPr>
        </p:nvSpPr>
        <p:spPr>
          <a:xfrm>
            <a:off x="2190204" y="146353"/>
            <a:ext cx="8709609" cy="1021625"/>
          </a:xfrm>
        </p:spPr>
        <p:txBody>
          <a:bodyPr>
            <a:normAutofit/>
          </a:bodyPr>
          <a:lstStyle/>
          <a:p>
            <a:r>
              <a:rPr lang="en-US" dirty="0"/>
              <a:t>Traffic Aware Strategic Aircrew Requests (TASAR)</a:t>
            </a:r>
            <a:endParaRPr lang="en-US" dirty="0">
              <a:solidFill>
                <a:schemeClr val="tx1"/>
              </a:solidFill>
            </a:endParaRPr>
          </a:p>
        </p:txBody>
      </p:sp>
      <p:grpSp>
        <p:nvGrpSpPr>
          <p:cNvPr id="11" name="Group 10"/>
          <p:cNvGrpSpPr/>
          <p:nvPr/>
        </p:nvGrpSpPr>
        <p:grpSpPr>
          <a:xfrm>
            <a:off x="2047601" y="3074252"/>
            <a:ext cx="3660598" cy="1966612"/>
            <a:chOff x="816924" y="1613559"/>
            <a:chExt cx="5683465" cy="3053372"/>
          </a:xfrm>
          <a:noFill/>
        </p:grpSpPr>
        <p:grpSp>
          <p:nvGrpSpPr>
            <p:cNvPr id="3" name="Group 2"/>
            <p:cNvGrpSpPr/>
            <p:nvPr/>
          </p:nvGrpSpPr>
          <p:grpSpPr>
            <a:xfrm>
              <a:off x="816924" y="1613559"/>
              <a:ext cx="5683465" cy="3053372"/>
              <a:chOff x="816924" y="1613559"/>
              <a:chExt cx="5683464" cy="3053372"/>
            </a:xfrm>
            <a:grpFill/>
          </p:grpSpPr>
          <p:grpSp>
            <p:nvGrpSpPr>
              <p:cNvPr id="15" name="Group 14"/>
              <p:cNvGrpSpPr/>
              <p:nvPr/>
            </p:nvGrpSpPr>
            <p:grpSpPr>
              <a:xfrm flipH="1">
                <a:off x="816924" y="1613559"/>
                <a:ext cx="5683464" cy="3053372"/>
                <a:chOff x="1604989" y="1068009"/>
                <a:chExt cx="9313076" cy="4563534"/>
              </a:xfrm>
              <a:grpFill/>
            </p:grpSpPr>
            <p:sp>
              <p:nvSpPr>
                <p:cNvPr id="16" name="Freeform 15"/>
                <p:cNvSpPr/>
                <p:nvPr/>
              </p:nvSpPr>
              <p:spPr bwMode="auto">
                <a:xfrm>
                  <a:off x="1604989" y="1068009"/>
                  <a:ext cx="9313076" cy="4563534"/>
                </a:xfrm>
                <a:custGeom>
                  <a:avLst/>
                  <a:gdLst>
                    <a:gd name="connsiteX0" fmla="*/ 5240077 w 6199744"/>
                    <a:gd name="connsiteY0" fmla="*/ 0 h 4562947"/>
                    <a:gd name="connsiteX1" fmla="*/ 1473835 w 6199744"/>
                    <a:gd name="connsiteY1" fmla="*/ 1955549 h 4562947"/>
                    <a:gd name="connsiteX2" fmla="*/ 260671 w 6199744"/>
                    <a:gd name="connsiteY2" fmla="*/ 3277355 h 4562947"/>
                    <a:gd name="connsiteX3" fmla="*/ 6199744 w 6199744"/>
                    <a:gd name="connsiteY3" fmla="*/ 4562947 h 4562947"/>
                    <a:gd name="connsiteX0" fmla="*/ 5240077 w 6199744"/>
                    <a:gd name="connsiteY0" fmla="*/ 0 h 4562947"/>
                    <a:gd name="connsiteX1" fmla="*/ 1473835 w 6199744"/>
                    <a:gd name="connsiteY1" fmla="*/ 1955549 h 4562947"/>
                    <a:gd name="connsiteX2" fmla="*/ 260671 w 6199744"/>
                    <a:gd name="connsiteY2" fmla="*/ 3277355 h 4562947"/>
                    <a:gd name="connsiteX3" fmla="*/ 6199744 w 6199744"/>
                    <a:gd name="connsiteY3" fmla="*/ 4562947 h 4562947"/>
                    <a:gd name="connsiteX0" fmla="*/ 5338242 w 6297909"/>
                    <a:gd name="connsiteY0" fmla="*/ 0 h 4562947"/>
                    <a:gd name="connsiteX1" fmla="*/ 1572000 w 6297909"/>
                    <a:gd name="connsiteY1" fmla="*/ 1955549 h 4562947"/>
                    <a:gd name="connsiteX2" fmla="*/ 358836 w 6297909"/>
                    <a:gd name="connsiteY2" fmla="*/ 3277355 h 4562947"/>
                    <a:gd name="connsiteX3" fmla="*/ 6297909 w 6297909"/>
                    <a:gd name="connsiteY3" fmla="*/ 4562947 h 4562947"/>
                    <a:gd name="connsiteX0" fmla="*/ 5338242 w 6297909"/>
                    <a:gd name="connsiteY0" fmla="*/ 0 h 4562947"/>
                    <a:gd name="connsiteX1" fmla="*/ 1572000 w 6297909"/>
                    <a:gd name="connsiteY1" fmla="*/ 1955549 h 4562947"/>
                    <a:gd name="connsiteX2" fmla="*/ 358836 w 6297909"/>
                    <a:gd name="connsiteY2" fmla="*/ 3277355 h 4562947"/>
                    <a:gd name="connsiteX3" fmla="*/ 6297909 w 6297909"/>
                    <a:gd name="connsiteY3" fmla="*/ 4562947 h 4562947"/>
                    <a:gd name="connsiteX0" fmla="*/ 5338242 w 6297909"/>
                    <a:gd name="connsiteY0" fmla="*/ 0 h 4562947"/>
                    <a:gd name="connsiteX1" fmla="*/ 1572000 w 6297909"/>
                    <a:gd name="connsiteY1" fmla="*/ 1955549 h 4562947"/>
                    <a:gd name="connsiteX2" fmla="*/ 358836 w 6297909"/>
                    <a:gd name="connsiteY2" fmla="*/ 3277355 h 4562947"/>
                    <a:gd name="connsiteX3" fmla="*/ 6297909 w 6297909"/>
                    <a:gd name="connsiteY3" fmla="*/ 4562947 h 4562947"/>
                    <a:gd name="connsiteX0" fmla="*/ 6424936 w 6424936"/>
                    <a:gd name="connsiteY0" fmla="*/ 0 h 4653481"/>
                    <a:gd name="connsiteX1" fmla="*/ 1499851 w 6424936"/>
                    <a:gd name="connsiteY1" fmla="*/ 2046083 h 4653481"/>
                    <a:gd name="connsiteX2" fmla="*/ 286687 w 6424936"/>
                    <a:gd name="connsiteY2" fmla="*/ 3367889 h 4653481"/>
                    <a:gd name="connsiteX3" fmla="*/ 6225760 w 6424936"/>
                    <a:gd name="connsiteY3" fmla="*/ 4653481 h 4653481"/>
                    <a:gd name="connsiteX0" fmla="*/ 6424936 w 6424936"/>
                    <a:gd name="connsiteY0" fmla="*/ 0 h 4653481"/>
                    <a:gd name="connsiteX1" fmla="*/ 1499851 w 6424936"/>
                    <a:gd name="connsiteY1" fmla="*/ 2046083 h 4653481"/>
                    <a:gd name="connsiteX2" fmla="*/ 286687 w 6424936"/>
                    <a:gd name="connsiteY2" fmla="*/ 3367889 h 4653481"/>
                    <a:gd name="connsiteX3" fmla="*/ 6225760 w 6424936"/>
                    <a:gd name="connsiteY3" fmla="*/ 4653481 h 4653481"/>
                    <a:gd name="connsiteX0" fmla="*/ 6393731 w 6393731"/>
                    <a:gd name="connsiteY0" fmla="*/ 0 h 4653481"/>
                    <a:gd name="connsiteX1" fmla="*/ 1468646 w 6393731"/>
                    <a:gd name="connsiteY1" fmla="*/ 2046083 h 4653481"/>
                    <a:gd name="connsiteX2" fmla="*/ 255482 w 6393731"/>
                    <a:gd name="connsiteY2" fmla="*/ 3367889 h 4653481"/>
                    <a:gd name="connsiteX3" fmla="*/ 6194555 w 6393731"/>
                    <a:gd name="connsiteY3" fmla="*/ 4653481 h 4653481"/>
                    <a:gd name="connsiteX0" fmla="*/ 6373310 w 6373310"/>
                    <a:gd name="connsiteY0" fmla="*/ 0 h 4653481"/>
                    <a:gd name="connsiteX1" fmla="*/ 1448225 w 6373310"/>
                    <a:gd name="connsiteY1" fmla="*/ 2046083 h 4653481"/>
                    <a:gd name="connsiteX2" fmla="*/ 235061 w 6373310"/>
                    <a:gd name="connsiteY2" fmla="*/ 3367889 h 4653481"/>
                    <a:gd name="connsiteX3" fmla="*/ 6174134 w 6373310"/>
                    <a:gd name="connsiteY3" fmla="*/ 4653481 h 4653481"/>
                    <a:gd name="connsiteX0" fmla="*/ 6373310 w 6373310"/>
                    <a:gd name="connsiteY0" fmla="*/ 0 h 4653481"/>
                    <a:gd name="connsiteX1" fmla="*/ 1448225 w 6373310"/>
                    <a:gd name="connsiteY1" fmla="*/ 2046083 h 4653481"/>
                    <a:gd name="connsiteX2" fmla="*/ 235061 w 6373310"/>
                    <a:gd name="connsiteY2" fmla="*/ 3367889 h 4653481"/>
                    <a:gd name="connsiteX3" fmla="*/ 6174134 w 6373310"/>
                    <a:gd name="connsiteY3" fmla="*/ 4653481 h 4653481"/>
                    <a:gd name="connsiteX0" fmla="*/ 6349048 w 6349048"/>
                    <a:gd name="connsiteY0" fmla="*/ 0 h 4653481"/>
                    <a:gd name="connsiteX1" fmla="*/ 1423963 w 6349048"/>
                    <a:gd name="connsiteY1" fmla="*/ 2046083 h 4653481"/>
                    <a:gd name="connsiteX2" fmla="*/ 210799 w 6349048"/>
                    <a:gd name="connsiteY2" fmla="*/ 3367889 h 4653481"/>
                    <a:gd name="connsiteX3" fmla="*/ 6149872 w 6349048"/>
                    <a:gd name="connsiteY3" fmla="*/ 4653481 h 4653481"/>
                    <a:gd name="connsiteX0" fmla="*/ 6170309 w 6170309"/>
                    <a:gd name="connsiteY0" fmla="*/ 0 h 4653481"/>
                    <a:gd name="connsiteX1" fmla="*/ 1245224 w 6170309"/>
                    <a:gd name="connsiteY1" fmla="*/ 2046083 h 4653481"/>
                    <a:gd name="connsiteX2" fmla="*/ 231236 w 6170309"/>
                    <a:gd name="connsiteY2" fmla="*/ 3639493 h 4653481"/>
                    <a:gd name="connsiteX3" fmla="*/ 5971133 w 6170309"/>
                    <a:gd name="connsiteY3" fmla="*/ 4653481 h 4653481"/>
                    <a:gd name="connsiteX0" fmla="*/ 6184553 w 6184553"/>
                    <a:gd name="connsiteY0" fmla="*/ 0 h 4653481"/>
                    <a:gd name="connsiteX1" fmla="*/ 1259468 w 6184553"/>
                    <a:gd name="connsiteY1" fmla="*/ 2046083 h 4653481"/>
                    <a:gd name="connsiteX2" fmla="*/ 245480 w 6184553"/>
                    <a:gd name="connsiteY2" fmla="*/ 3639493 h 4653481"/>
                    <a:gd name="connsiteX3" fmla="*/ 5985377 w 6184553"/>
                    <a:gd name="connsiteY3" fmla="*/ 4653481 h 4653481"/>
                    <a:gd name="connsiteX0" fmla="*/ 5406161 w 5406161"/>
                    <a:gd name="connsiteY0" fmla="*/ 0 h 4653481"/>
                    <a:gd name="connsiteX1" fmla="*/ 481076 w 5406161"/>
                    <a:gd name="connsiteY1" fmla="*/ 2046083 h 4653481"/>
                    <a:gd name="connsiteX2" fmla="*/ 444862 w 5406161"/>
                    <a:gd name="connsiteY2" fmla="*/ 4291342 h 4653481"/>
                    <a:gd name="connsiteX3" fmla="*/ 5206985 w 5406161"/>
                    <a:gd name="connsiteY3" fmla="*/ 4653481 h 4653481"/>
                    <a:gd name="connsiteX0" fmla="*/ 6148083 w 6148083"/>
                    <a:gd name="connsiteY0" fmla="*/ 0 h 4661249"/>
                    <a:gd name="connsiteX1" fmla="*/ 1222998 w 6148083"/>
                    <a:gd name="connsiteY1" fmla="*/ 2046083 h 4661249"/>
                    <a:gd name="connsiteX2" fmla="*/ 1186784 w 6148083"/>
                    <a:gd name="connsiteY2" fmla="*/ 4291342 h 4661249"/>
                    <a:gd name="connsiteX3" fmla="*/ 5948907 w 6148083"/>
                    <a:gd name="connsiteY3" fmla="*/ 4653481 h 4661249"/>
                    <a:gd name="connsiteX0" fmla="*/ 6148083 w 6148083"/>
                    <a:gd name="connsiteY0" fmla="*/ 0 h 4653481"/>
                    <a:gd name="connsiteX1" fmla="*/ 1222998 w 6148083"/>
                    <a:gd name="connsiteY1" fmla="*/ 2046083 h 4653481"/>
                    <a:gd name="connsiteX2" fmla="*/ 1186784 w 6148083"/>
                    <a:gd name="connsiteY2" fmla="*/ 4218914 h 4653481"/>
                    <a:gd name="connsiteX3" fmla="*/ 5948907 w 6148083"/>
                    <a:gd name="connsiteY3" fmla="*/ 4653481 h 4653481"/>
                    <a:gd name="connsiteX0" fmla="*/ 6124011 w 6124011"/>
                    <a:gd name="connsiteY0" fmla="*/ 0 h 4653481"/>
                    <a:gd name="connsiteX1" fmla="*/ 1198926 w 6124011"/>
                    <a:gd name="connsiteY1" fmla="*/ 2046083 h 4653481"/>
                    <a:gd name="connsiteX2" fmla="*/ 1162712 w 6124011"/>
                    <a:gd name="connsiteY2" fmla="*/ 4218914 h 4653481"/>
                    <a:gd name="connsiteX3" fmla="*/ 5924835 w 6124011"/>
                    <a:gd name="connsiteY3" fmla="*/ 4653481 h 4653481"/>
                    <a:gd name="connsiteX0" fmla="*/ 6124011 w 6124011"/>
                    <a:gd name="connsiteY0" fmla="*/ 0 h 4710932"/>
                    <a:gd name="connsiteX1" fmla="*/ 1198926 w 6124011"/>
                    <a:gd name="connsiteY1" fmla="*/ 2046083 h 4710932"/>
                    <a:gd name="connsiteX2" fmla="*/ 1162712 w 6124011"/>
                    <a:gd name="connsiteY2" fmla="*/ 4218914 h 4710932"/>
                    <a:gd name="connsiteX3" fmla="*/ 5924835 w 6124011"/>
                    <a:gd name="connsiteY3" fmla="*/ 4653481 h 4710932"/>
                    <a:gd name="connsiteX0" fmla="*/ 5393113 w 5393113"/>
                    <a:gd name="connsiteY0" fmla="*/ 0 h 4566974"/>
                    <a:gd name="connsiteX1" fmla="*/ 468028 w 5393113"/>
                    <a:gd name="connsiteY1" fmla="*/ 2046083 h 4566974"/>
                    <a:gd name="connsiteX2" fmla="*/ 431814 w 5393113"/>
                    <a:gd name="connsiteY2" fmla="*/ 4218914 h 4566974"/>
                    <a:gd name="connsiteX3" fmla="*/ 5230151 w 5393113"/>
                    <a:gd name="connsiteY3" fmla="*/ 4526732 h 4566974"/>
                    <a:gd name="connsiteX0" fmla="*/ 6150757 w 6150757"/>
                    <a:gd name="connsiteY0" fmla="*/ 0 h 4674266"/>
                    <a:gd name="connsiteX1" fmla="*/ 1225672 w 6150757"/>
                    <a:gd name="connsiteY1" fmla="*/ 2046083 h 4674266"/>
                    <a:gd name="connsiteX2" fmla="*/ 1189458 w 6150757"/>
                    <a:gd name="connsiteY2" fmla="*/ 4218914 h 4674266"/>
                    <a:gd name="connsiteX3" fmla="*/ 5987795 w 6150757"/>
                    <a:gd name="connsiteY3" fmla="*/ 4526732 h 4674266"/>
                    <a:gd name="connsiteX0" fmla="*/ 6150757 w 6150757"/>
                    <a:gd name="connsiteY0" fmla="*/ 0 h 4674266"/>
                    <a:gd name="connsiteX1" fmla="*/ 1225672 w 6150757"/>
                    <a:gd name="connsiteY1" fmla="*/ 2046083 h 4674266"/>
                    <a:gd name="connsiteX2" fmla="*/ 1189458 w 6150757"/>
                    <a:gd name="connsiteY2" fmla="*/ 4218914 h 4674266"/>
                    <a:gd name="connsiteX3" fmla="*/ 5987795 w 6150757"/>
                    <a:gd name="connsiteY3" fmla="*/ 4526732 h 4674266"/>
                    <a:gd name="connsiteX0" fmla="*/ 6143143 w 6143143"/>
                    <a:gd name="connsiteY0" fmla="*/ 0 h 4548564"/>
                    <a:gd name="connsiteX1" fmla="*/ 1218058 w 6143143"/>
                    <a:gd name="connsiteY1" fmla="*/ 2046083 h 4548564"/>
                    <a:gd name="connsiteX2" fmla="*/ 1181844 w 6143143"/>
                    <a:gd name="connsiteY2" fmla="*/ 4218914 h 4548564"/>
                    <a:gd name="connsiteX3" fmla="*/ 5980181 w 6143143"/>
                    <a:gd name="connsiteY3" fmla="*/ 4526732 h 4548564"/>
                    <a:gd name="connsiteX0" fmla="*/ 5962074 w 5980181"/>
                    <a:gd name="connsiteY0" fmla="*/ 0 h 4494243"/>
                    <a:gd name="connsiteX1" fmla="*/ 1218058 w 5980181"/>
                    <a:gd name="connsiteY1" fmla="*/ 1991762 h 4494243"/>
                    <a:gd name="connsiteX2" fmla="*/ 1181844 w 5980181"/>
                    <a:gd name="connsiteY2" fmla="*/ 4164593 h 4494243"/>
                    <a:gd name="connsiteX3" fmla="*/ 5980181 w 5980181"/>
                    <a:gd name="connsiteY3" fmla="*/ 4472411 h 4494243"/>
                    <a:gd name="connsiteX0" fmla="*/ 5958993 w 5977100"/>
                    <a:gd name="connsiteY0" fmla="*/ 0 h 4494243"/>
                    <a:gd name="connsiteX1" fmla="*/ 1214977 w 5977100"/>
                    <a:gd name="connsiteY1" fmla="*/ 1991762 h 4494243"/>
                    <a:gd name="connsiteX2" fmla="*/ 1178763 w 5977100"/>
                    <a:gd name="connsiteY2" fmla="*/ 4164593 h 4494243"/>
                    <a:gd name="connsiteX3" fmla="*/ 5977100 w 5977100"/>
                    <a:gd name="connsiteY3" fmla="*/ 4472411 h 4494243"/>
                    <a:gd name="connsiteX0" fmla="*/ 5958993 w 5977100"/>
                    <a:gd name="connsiteY0" fmla="*/ 0 h 4497889"/>
                    <a:gd name="connsiteX1" fmla="*/ 1214977 w 5977100"/>
                    <a:gd name="connsiteY1" fmla="*/ 1991762 h 4497889"/>
                    <a:gd name="connsiteX2" fmla="*/ 1178763 w 5977100"/>
                    <a:gd name="connsiteY2" fmla="*/ 4189993 h 4497889"/>
                    <a:gd name="connsiteX3" fmla="*/ 5977100 w 5977100"/>
                    <a:gd name="connsiteY3" fmla="*/ 4472411 h 4497889"/>
                    <a:gd name="connsiteX0" fmla="*/ 5958993 w 6168385"/>
                    <a:gd name="connsiteY0" fmla="*/ 128560 h 4626449"/>
                    <a:gd name="connsiteX1" fmla="*/ 5768746 w 6168385"/>
                    <a:gd name="connsiteY1" fmla="*/ 153236 h 4626449"/>
                    <a:gd name="connsiteX2" fmla="*/ 1214977 w 6168385"/>
                    <a:gd name="connsiteY2" fmla="*/ 2120322 h 4626449"/>
                    <a:gd name="connsiteX3" fmla="*/ 1178763 w 6168385"/>
                    <a:gd name="connsiteY3" fmla="*/ 4318553 h 4626449"/>
                    <a:gd name="connsiteX4" fmla="*/ 5977100 w 6168385"/>
                    <a:gd name="connsiteY4" fmla="*/ 4600971 h 4626449"/>
                    <a:gd name="connsiteX0" fmla="*/ 9308365 w 9308365"/>
                    <a:gd name="connsiteY0" fmla="*/ 197793 h 4604542"/>
                    <a:gd name="connsiteX1" fmla="*/ 5768746 w 9308365"/>
                    <a:gd name="connsiteY1" fmla="*/ 131329 h 4604542"/>
                    <a:gd name="connsiteX2" fmla="*/ 1214977 w 9308365"/>
                    <a:gd name="connsiteY2" fmla="*/ 2098415 h 4604542"/>
                    <a:gd name="connsiteX3" fmla="*/ 1178763 w 9308365"/>
                    <a:gd name="connsiteY3" fmla="*/ 4296646 h 4604542"/>
                    <a:gd name="connsiteX4" fmla="*/ 5977100 w 9308365"/>
                    <a:gd name="connsiteY4" fmla="*/ 4579064 h 4604542"/>
                    <a:gd name="connsiteX0" fmla="*/ 9308365 w 9308365"/>
                    <a:gd name="connsiteY0" fmla="*/ 157921 h 4564670"/>
                    <a:gd name="connsiteX1" fmla="*/ 5768746 w 9308365"/>
                    <a:gd name="connsiteY1" fmla="*/ 91457 h 4564670"/>
                    <a:gd name="connsiteX2" fmla="*/ 1214977 w 9308365"/>
                    <a:gd name="connsiteY2" fmla="*/ 2058543 h 4564670"/>
                    <a:gd name="connsiteX3" fmla="*/ 1178763 w 9308365"/>
                    <a:gd name="connsiteY3" fmla="*/ 4256774 h 4564670"/>
                    <a:gd name="connsiteX4" fmla="*/ 5977100 w 9308365"/>
                    <a:gd name="connsiteY4" fmla="*/ 4539192 h 4564670"/>
                    <a:gd name="connsiteX0" fmla="*/ 9308365 w 9308365"/>
                    <a:gd name="connsiteY0" fmla="*/ 157921 h 4564670"/>
                    <a:gd name="connsiteX1" fmla="*/ 5768746 w 9308365"/>
                    <a:gd name="connsiteY1" fmla="*/ 91457 h 4564670"/>
                    <a:gd name="connsiteX2" fmla="*/ 1214977 w 9308365"/>
                    <a:gd name="connsiteY2" fmla="*/ 2058543 h 4564670"/>
                    <a:gd name="connsiteX3" fmla="*/ 1178763 w 9308365"/>
                    <a:gd name="connsiteY3" fmla="*/ 4256774 h 4564670"/>
                    <a:gd name="connsiteX4" fmla="*/ 5977100 w 9308365"/>
                    <a:gd name="connsiteY4" fmla="*/ 4539192 h 4564670"/>
                    <a:gd name="connsiteX0" fmla="*/ 9308365 w 9308365"/>
                    <a:gd name="connsiteY0" fmla="*/ 157921 h 4564670"/>
                    <a:gd name="connsiteX1" fmla="*/ 5768746 w 9308365"/>
                    <a:gd name="connsiteY1" fmla="*/ 91457 h 4564670"/>
                    <a:gd name="connsiteX2" fmla="*/ 1214977 w 9308365"/>
                    <a:gd name="connsiteY2" fmla="*/ 2058543 h 4564670"/>
                    <a:gd name="connsiteX3" fmla="*/ 1178763 w 9308365"/>
                    <a:gd name="connsiteY3" fmla="*/ 4256774 h 4564670"/>
                    <a:gd name="connsiteX4" fmla="*/ 5977100 w 9308365"/>
                    <a:gd name="connsiteY4" fmla="*/ 4539192 h 4564670"/>
                    <a:gd name="connsiteX0" fmla="*/ 9308365 w 9308365"/>
                    <a:gd name="connsiteY0" fmla="*/ 67835 h 4474584"/>
                    <a:gd name="connsiteX1" fmla="*/ 5768746 w 9308365"/>
                    <a:gd name="connsiteY1" fmla="*/ 1371 h 4474584"/>
                    <a:gd name="connsiteX2" fmla="*/ 1214977 w 9308365"/>
                    <a:gd name="connsiteY2" fmla="*/ 1968457 h 4474584"/>
                    <a:gd name="connsiteX3" fmla="*/ 1178763 w 9308365"/>
                    <a:gd name="connsiteY3" fmla="*/ 4166688 h 4474584"/>
                    <a:gd name="connsiteX4" fmla="*/ 5977100 w 9308365"/>
                    <a:gd name="connsiteY4" fmla="*/ 4449106 h 4474584"/>
                    <a:gd name="connsiteX0" fmla="*/ 9308365 w 9308365"/>
                    <a:gd name="connsiteY0" fmla="*/ 0 h 4497887"/>
                    <a:gd name="connsiteX1" fmla="*/ 5768746 w 9308365"/>
                    <a:gd name="connsiteY1" fmla="*/ 24674 h 4497887"/>
                    <a:gd name="connsiteX2" fmla="*/ 1214977 w 9308365"/>
                    <a:gd name="connsiteY2" fmla="*/ 1991760 h 4497887"/>
                    <a:gd name="connsiteX3" fmla="*/ 1178763 w 9308365"/>
                    <a:gd name="connsiteY3" fmla="*/ 4189991 h 4497887"/>
                    <a:gd name="connsiteX4" fmla="*/ 5977100 w 9308365"/>
                    <a:gd name="connsiteY4" fmla="*/ 4472409 h 4497887"/>
                    <a:gd name="connsiteX0" fmla="*/ 9308365 w 9308365"/>
                    <a:gd name="connsiteY0" fmla="*/ 0 h 4497887"/>
                    <a:gd name="connsiteX1" fmla="*/ 5814316 w 9308365"/>
                    <a:gd name="connsiteY1" fmla="*/ 24674 h 4497887"/>
                    <a:gd name="connsiteX2" fmla="*/ 1214977 w 9308365"/>
                    <a:gd name="connsiteY2" fmla="*/ 1991760 h 4497887"/>
                    <a:gd name="connsiteX3" fmla="*/ 1178763 w 9308365"/>
                    <a:gd name="connsiteY3" fmla="*/ 4189991 h 4497887"/>
                    <a:gd name="connsiteX4" fmla="*/ 5977100 w 9308365"/>
                    <a:gd name="connsiteY4" fmla="*/ 4472409 h 4497887"/>
                    <a:gd name="connsiteX0" fmla="*/ 9308365 w 9308365"/>
                    <a:gd name="connsiteY0" fmla="*/ 17967 h 4515854"/>
                    <a:gd name="connsiteX1" fmla="*/ 5814316 w 9308365"/>
                    <a:gd name="connsiteY1" fmla="*/ 42641 h 4515854"/>
                    <a:gd name="connsiteX2" fmla="*/ 1214977 w 9308365"/>
                    <a:gd name="connsiteY2" fmla="*/ 2009727 h 4515854"/>
                    <a:gd name="connsiteX3" fmla="*/ 1178763 w 9308365"/>
                    <a:gd name="connsiteY3" fmla="*/ 4207958 h 4515854"/>
                    <a:gd name="connsiteX4" fmla="*/ 5977100 w 9308365"/>
                    <a:gd name="connsiteY4" fmla="*/ 4490376 h 4515854"/>
                    <a:gd name="connsiteX0" fmla="*/ 9308365 w 9308365"/>
                    <a:gd name="connsiteY0" fmla="*/ 0 h 4543457"/>
                    <a:gd name="connsiteX1" fmla="*/ 5814316 w 9308365"/>
                    <a:gd name="connsiteY1" fmla="*/ 70244 h 4543457"/>
                    <a:gd name="connsiteX2" fmla="*/ 1214977 w 9308365"/>
                    <a:gd name="connsiteY2" fmla="*/ 2037330 h 4543457"/>
                    <a:gd name="connsiteX3" fmla="*/ 1178763 w 9308365"/>
                    <a:gd name="connsiteY3" fmla="*/ 4235561 h 4543457"/>
                    <a:gd name="connsiteX4" fmla="*/ 5977100 w 9308365"/>
                    <a:gd name="connsiteY4" fmla="*/ 4517979 h 4543457"/>
                    <a:gd name="connsiteX0" fmla="*/ 9308365 w 9308365"/>
                    <a:gd name="connsiteY0" fmla="*/ 0 h 4553626"/>
                    <a:gd name="connsiteX1" fmla="*/ 5814316 w 9308365"/>
                    <a:gd name="connsiteY1" fmla="*/ 70244 h 4553626"/>
                    <a:gd name="connsiteX2" fmla="*/ 1214977 w 9308365"/>
                    <a:gd name="connsiteY2" fmla="*/ 2037330 h 4553626"/>
                    <a:gd name="connsiteX3" fmla="*/ 1178763 w 9308365"/>
                    <a:gd name="connsiteY3" fmla="*/ 4235561 h 4553626"/>
                    <a:gd name="connsiteX4" fmla="*/ 5791530 w 9308365"/>
                    <a:gd name="connsiteY4" fmla="*/ 4536070 h 4553626"/>
                    <a:gd name="connsiteX5" fmla="*/ 5977100 w 9308365"/>
                    <a:gd name="connsiteY5" fmla="*/ 4517979 h 4553626"/>
                    <a:gd name="connsiteX0" fmla="*/ 9308365 w 9308365"/>
                    <a:gd name="connsiteY0" fmla="*/ 0 h 4568828"/>
                    <a:gd name="connsiteX1" fmla="*/ 5814316 w 9308365"/>
                    <a:gd name="connsiteY1" fmla="*/ 70244 h 4568828"/>
                    <a:gd name="connsiteX2" fmla="*/ 1214977 w 9308365"/>
                    <a:gd name="connsiteY2" fmla="*/ 2037330 h 4568828"/>
                    <a:gd name="connsiteX3" fmla="*/ 1178763 w 9308365"/>
                    <a:gd name="connsiteY3" fmla="*/ 4235561 h 4568828"/>
                    <a:gd name="connsiteX4" fmla="*/ 5791530 w 9308365"/>
                    <a:gd name="connsiteY4" fmla="*/ 4536070 h 4568828"/>
                    <a:gd name="connsiteX5" fmla="*/ 9280902 w 9308365"/>
                    <a:gd name="connsiteY5" fmla="*/ 4563549 h 4568828"/>
                    <a:gd name="connsiteX0" fmla="*/ 9308365 w 9308365"/>
                    <a:gd name="connsiteY0" fmla="*/ 0 h 4563549"/>
                    <a:gd name="connsiteX1" fmla="*/ 5814316 w 9308365"/>
                    <a:gd name="connsiteY1" fmla="*/ 70244 h 4563549"/>
                    <a:gd name="connsiteX2" fmla="*/ 1214977 w 9308365"/>
                    <a:gd name="connsiteY2" fmla="*/ 2037330 h 4563549"/>
                    <a:gd name="connsiteX3" fmla="*/ 1178763 w 9308365"/>
                    <a:gd name="connsiteY3" fmla="*/ 4235561 h 4563549"/>
                    <a:gd name="connsiteX4" fmla="*/ 5791530 w 9308365"/>
                    <a:gd name="connsiteY4" fmla="*/ 4536070 h 4563549"/>
                    <a:gd name="connsiteX5" fmla="*/ 9280902 w 9308365"/>
                    <a:gd name="connsiteY5" fmla="*/ 4563549 h 4563549"/>
                    <a:gd name="connsiteX0" fmla="*/ 9308365 w 9308365"/>
                    <a:gd name="connsiteY0" fmla="*/ 0 h 4563549"/>
                    <a:gd name="connsiteX1" fmla="*/ 5814316 w 9308365"/>
                    <a:gd name="connsiteY1" fmla="*/ 70244 h 4563549"/>
                    <a:gd name="connsiteX2" fmla="*/ 1214977 w 9308365"/>
                    <a:gd name="connsiteY2" fmla="*/ 2037330 h 4563549"/>
                    <a:gd name="connsiteX3" fmla="*/ 1178763 w 9308365"/>
                    <a:gd name="connsiteY3" fmla="*/ 4235561 h 4563549"/>
                    <a:gd name="connsiteX4" fmla="*/ 5791530 w 9308365"/>
                    <a:gd name="connsiteY4" fmla="*/ 4536070 h 4563549"/>
                    <a:gd name="connsiteX5" fmla="*/ 9280902 w 9308365"/>
                    <a:gd name="connsiteY5" fmla="*/ 4563549 h 4563549"/>
                    <a:gd name="connsiteX0" fmla="*/ 8544397 w 8544397"/>
                    <a:gd name="connsiteY0" fmla="*/ 0 h 4563549"/>
                    <a:gd name="connsiteX1" fmla="*/ 5050348 w 8544397"/>
                    <a:gd name="connsiteY1" fmla="*/ 70244 h 4563549"/>
                    <a:gd name="connsiteX2" fmla="*/ 451009 w 8544397"/>
                    <a:gd name="connsiteY2" fmla="*/ 2037330 h 4563549"/>
                    <a:gd name="connsiteX3" fmla="*/ 414795 w 8544397"/>
                    <a:gd name="connsiteY3" fmla="*/ 4235561 h 4563549"/>
                    <a:gd name="connsiteX4" fmla="*/ 5027562 w 8544397"/>
                    <a:gd name="connsiteY4" fmla="*/ 4536070 h 4563549"/>
                    <a:gd name="connsiteX5" fmla="*/ 8516934 w 8544397"/>
                    <a:gd name="connsiteY5" fmla="*/ 4563549 h 4563549"/>
                    <a:gd name="connsiteX0" fmla="*/ 8546037 w 8546037"/>
                    <a:gd name="connsiteY0" fmla="*/ 0 h 4577963"/>
                    <a:gd name="connsiteX1" fmla="*/ 5051988 w 8546037"/>
                    <a:gd name="connsiteY1" fmla="*/ 70244 h 4577963"/>
                    <a:gd name="connsiteX2" fmla="*/ 452649 w 8546037"/>
                    <a:gd name="connsiteY2" fmla="*/ 2037330 h 4577963"/>
                    <a:gd name="connsiteX3" fmla="*/ 416435 w 8546037"/>
                    <a:gd name="connsiteY3" fmla="*/ 4235561 h 4577963"/>
                    <a:gd name="connsiteX4" fmla="*/ 5051987 w 8546037"/>
                    <a:gd name="connsiteY4" fmla="*/ 4558855 h 4577963"/>
                    <a:gd name="connsiteX5" fmla="*/ 8518574 w 8546037"/>
                    <a:gd name="connsiteY5" fmla="*/ 4563549 h 4577963"/>
                    <a:gd name="connsiteX0" fmla="*/ 8546037 w 8546037"/>
                    <a:gd name="connsiteY0" fmla="*/ 0 h 4563549"/>
                    <a:gd name="connsiteX1" fmla="*/ 5051988 w 8546037"/>
                    <a:gd name="connsiteY1" fmla="*/ 70244 h 4563549"/>
                    <a:gd name="connsiteX2" fmla="*/ 452649 w 8546037"/>
                    <a:gd name="connsiteY2" fmla="*/ 2037330 h 4563549"/>
                    <a:gd name="connsiteX3" fmla="*/ 416435 w 8546037"/>
                    <a:gd name="connsiteY3" fmla="*/ 4235561 h 4563549"/>
                    <a:gd name="connsiteX4" fmla="*/ 5051987 w 8546037"/>
                    <a:gd name="connsiteY4" fmla="*/ 4558855 h 4563549"/>
                    <a:gd name="connsiteX5" fmla="*/ 8518574 w 8546037"/>
                    <a:gd name="connsiteY5" fmla="*/ 4563549 h 4563549"/>
                    <a:gd name="connsiteX0" fmla="*/ 8559832 w 8559832"/>
                    <a:gd name="connsiteY0" fmla="*/ 0 h 4563549"/>
                    <a:gd name="connsiteX1" fmla="*/ 5065783 w 8559832"/>
                    <a:gd name="connsiteY1" fmla="*/ 70244 h 4563549"/>
                    <a:gd name="connsiteX2" fmla="*/ 466444 w 8559832"/>
                    <a:gd name="connsiteY2" fmla="*/ 2037330 h 4563549"/>
                    <a:gd name="connsiteX3" fmla="*/ 430230 w 8559832"/>
                    <a:gd name="connsiteY3" fmla="*/ 4235561 h 4563549"/>
                    <a:gd name="connsiteX4" fmla="*/ 5065782 w 8559832"/>
                    <a:gd name="connsiteY4" fmla="*/ 4558855 h 4563549"/>
                    <a:gd name="connsiteX5" fmla="*/ 8532369 w 8559832"/>
                    <a:gd name="connsiteY5" fmla="*/ 4563549 h 4563549"/>
                    <a:gd name="connsiteX0" fmla="*/ 9313083 w 9313083"/>
                    <a:gd name="connsiteY0" fmla="*/ 0 h 4563549"/>
                    <a:gd name="connsiteX1" fmla="*/ 5819034 w 9313083"/>
                    <a:gd name="connsiteY1" fmla="*/ 70244 h 4563549"/>
                    <a:gd name="connsiteX2" fmla="*/ 1219695 w 9313083"/>
                    <a:gd name="connsiteY2" fmla="*/ 2037330 h 4563549"/>
                    <a:gd name="connsiteX3" fmla="*/ 1183481 w 9313083"/>
                    <a:gd name="connsiteY3" fmla="*/ 4235561 h 4563549"/>
                    <a:gd name="connsiteX4" fmla="*/ 5819033 w 9313083"/>
                    <a:gd name="connsiteY4" fmla="*/ 4558855 h 4563549"/>
                    <a:gd name="connsiteX5" fmla="*/ 9285620 w 9313083"/>
                    <a:gd name="connsiteY5" fmla="*/ 4563549 h 45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13083" h="4563549">
                      <a:moveTo>
                        <a:pt x="9313083" y="0"/>
                      </a:moveTo>
                      <a:cubicBezTo>
                        <a:pt x="9281375" y="4113"/>
                        <a:pt x="6290715" y="-11083"/>
                        <a:pt x="5819034" y="70244"/>
                      </a:cubicBezTo>
                      <a:cubicBezTo>
                        <a:pt x="1815703" y="379419"/>
                        <a:pt x="1825198" y="1297540"/>
                        <a:pt x="1219695" y="2037330"/>
                      </a:cubicBezTo>
                      <a:cubicBezTo>
                        <a:pt x="879312" y="2227328"/>
                        <a:pt x="-1323828" y="3492261"/>
                        <a:pt x="1183481" y="4235561"/>
                      </a:cubicBezTo>
                      <a:cubicBezTo>
                        <a:pt x="2012067" y="4481198"/>
                        <a:pt x="4996524" y="4534570"/>
                        <a:pt x="5819033" y="4558855"/>
                      </a:cubicBezTo>
                      <a:lnTo>
                        <a:pt x="9285620" y="4563549"/>
                      </a:lnTo>
                    </a:path>
                  </a:pathLst>
                </a:custGeom>
                <a:grpFill/>
                <a:ln w="19050" cap="flat" cmpd="sng" algn="ctr">
                  <a:solidFill>
                    <a:schemeClr val="tx1">
                      <a:lumMod val="50000"/>
                      <a:lumOff val="50000"/>
                    </a:schemeClr>
                  </a:solidFill>
                  <a:prstDash val="solid"/>
                  <a:round/>
                  <a:headEnd type="none" w="med" len="med"/>
                  <a:tailEnd type="none" w="med" len="med"/>
                </a:ln>
                <a:effectLst/>
              </p:spPr>
              <p:txBody>
                <a:bodyPr vert="horz" wrap="square" lIns="91440" tIns="45720" rIns="45720" bIns="45720" numCol="1" rtlCol="0" anchor="t" anchorCtr="0" compatLnSpc="1">
                  <a:prstTxWarp prst="textNoShape">
                    <a:avLst/>
                  </a:prstTxWarp>
                </a:bodyPr>
                <a:lstStyle/>
                <a:p>
                  <a:pPr algn="ctr">
                    <a:spcAft>
                      <a:spcPct val="25000"/>
                    </a:spcAft>
                  </a:pPr>
                  <a:endParaRPr lang="en-US" sz="400" dirty="0">
                    <a:solidFill>
                      <a:srgbClr val="000000"/>
                    </a:solidFill>
                    <a:latin typeface="Arial" charset="0"/>
                  </a:endParaRPr>
                </a:p>
              </p:txBody>
            </p:sp>
            <p:sp>
              <p:nvSpPr>
                <p:cNvPr id="17" name="Freeform 16"/>
                <p:cNvSpPr/>
                <p:nvPr/>
              </p:nvSpPr>
              <p:spPr bwMode="auto">
                <a:xfrm>
                  <a:off x="2979405" y="2435377"/>
                  <a:ext cx="1221400" cy="602935"/>
                </a:xfrm>
                <a:custGeom>
                  <a:avLst/>
                  <a:gdLst>
                    <a:gd name="connsiteX0" fmla="*/ 0 w 1213164"/>
                    <a:gd name="connsiteY0" fmla="*/ 597529 h 597529"/>
                    <a:gd name="connsiteX1" fmla="*/ 995881 w 1213164"/>
                    <a:gd name="connsiteY1" fmla="*/ 561315 h 597529"/>
                    <a:gd name="connsiteX2" fmla="*/ 1213164 w 1213164"/>
                    <a:gd name="connsiteY2" fmla="*/ 0 h 597529"/>
                    <a:gd name="connsiteX3" fmla="*/ 380245 w 1213164"/>
                    <a:gd name="connsiteY3" fmla="*/ 108642 h 597529"/>
                    <a:gd name="connsiteX4" fmla="*/ 0 w 1213164"/>
                    <a:gd name="connsiteY4" fmla="*/ 597529 h 597529"/>
                    <a:gd name="connsiteX0" fmla="*/ 0 w 1258982"/>
                    <a:gd name="connsiteY0" fmla="*/ 585203 h 585203"/>
                    <a:gd name="connsiteX1" fmla="*/ 1041699 w 1258982"/>
                    <a:gd name="connsiteY1" fmla="*/ 561315 h 585203"/>
                    <a:gd name="connsiteX2" fmla="*/ 1258982 w 1258982"/>
                    <a:gd name="connsiteY2" fmla="*/ 0 h 585203"/>
                    <a:gd name="connsiteX3" fmla="*/ 426063 w 1258982"/>
                    <a:gd name="connsiteY3" fmla="*/ 108642 h 585203"/>
                    <a:gd name="connsiteX4" fmla="*/ 0 w 1258982"/>
                    <a:gd name="connsiteY4" fmla="*/ 585203 h 585203"/>
                    <a:gd name="connsiteX0" fmla="*/ 0 w 1258982"/>
                    <a:gd name="connsiteY0" fmla="*/ 585203 h 585203"/>
                    <a:gd name="connsiteX1" fmla="*/ 1041699 w 1258982"/>
                    <a:gd name="connsiteY1" fmla="*/ 561315 h 585203"/>
                    <a:gd name="connsiteX2" fmla="*/ 1258982 w 1258982"/>
                    <a:gd name="connsiteY2" fmla="*/ 0 h 585203"/>
                    <a:gd name="connsiteX3" fmla="*/ 386791 w 1258982"/>
                    <a:gd name="connsiteY3" fmla="*/ 120968 h 585203"/>
                    <a:gd name="connsiteX4" fmla="*/ 0 w 1258982"/>
                    <a:gd name="connsiteY4" fmla="*/ 585203 h 585203"/>
                    <a:gd name="connsiteX0" fmla="*/ 0 w 1258982"/>
                    <a:gd name="connsiteY0" fmla="*/ 585203 h 585203"/>
                    <a:gd name="connsiteX1" fmla="*/ 1054790 w 1258982"/>
                    <a:gd name="connsiteY1" fmla="*/ 530499 h 585203"/>
                    <a:gd name="connsiteX2" fmla="*/ 1258982 w 1258982"/>
                    <a:gd name="connsiteY2" fmla="*/ 0 h 585203"/>
                    <a:gd name="connsiteX3" fmla="*/ 386791 w 1258982"/>
                    <a:gd name="connsiteY3" fmla="*/ 120968 h 585203"/>
                    <a:gd name="connsiteX4" fmla="*/ 0 w 1258982"/>
                    <a:gd name="connsiteY4" fmla="*/ 585203 h 5852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8982" h="585203">
                      <a:moveTo>
                        <a:pt x="0" y="585203"/>
                      </a:moveTo>
                      <a:lnTo>
                        <a:pt x="1054790" y="530499"/>
                      </a:lnTo>
                      <a:lnTo>
                        <a:pt x="1258982" y="0"/>
                      </a:lnTo>
                      <a:lnTo>
                        <a:pt x="386791" y="120968"/>
                      </a:lnTo>
                      <a:lnTo>
                        <a:pt x="0" y="585203"/>
                      </a:lnTo>
                      <a:close/>
                    </a:path>
                  </a:pathLst>
                </a:custGeom>
                <a:grpFill/>
                <a:ln w="19050" cap="flat" cmpd="sng" algn="ctr">
                  <a:solidFill>
                    <a:schemeClr val="tx1">
                      <a:lumMod val="50000"/>
                      <a:lumOff val="50000"/>
                    </a:schemeClr>
                  </a:solidFill>
                  <a:prstDash val="solid"/>
                  <a:round/>
                  <a:headEnd type="none" w="med" len="med"/>
                  <a:tailEnd type="none" w="med" len="med"/>
                </a:ln>
                <a:effectLst/>
              </p:spPr>
              <p:txBody>
                <a:bodyPr vert="horz" wrap="square" lIns="91440" tIns="45720" rIns="45720" bIns="45720" numCol="1" rtlCol="0" anchor="t" anchorCtr="0" compatLnSpc="1">
                  <a:prstTxWarp prst="textNoShape">
                    <a:avLst/>
                  </a:prstTxWarp>
                </a:bodyPr>
                <a:lstStyle/>
                <a:p>
                  <a:pPr algn="ctr">
                    <a:spcAft>
                      <a:spcPct val="25000"/>
                    </a:spcAft>
                  </a:pPr>
                  <a:endParaRPr lang="en-US" sz="400">
                    <a:solidFill>
                      <a:srgbClr val="000000"/>
                    </a:solidFill>
                    <a:latin typeface="Arial" charset="0"/>
                  </a:endParaRPr>
                </a:p>
              </p:txBody>
            </p:sp>
            <p:sp>
              <p:nvSpPr>
                <p:cNvPr id="18" name="Freeform 17"/>
                <p:cNvSpPr/>
                <p:nvPr/>
              </p:nvSpPr>
              <p:spPr bwMode="auto">
                <a:xfrm>
                  <a:off x="4133787" y="2412805"/>
                  <a:ext cx="775077" cy="681712"/>
                </a:xfrm>
                <a:custGeom>
                  <a:avLst/>
                  <a:gdLst>
                    <a:gd name="connsiteX0" fmla="*/ 181069 w 724277"/>
                    <a:gd name="connsiteY0" fmla="*/ 36214 h 688064"/>
                    <a:gd name="connsiteX1" fmla="*/ 0 w 724277"/>
                    <a:gd name="connsiteY1" fmla="*/ 633743 h 688064"/>
                    <a:gd name="connsiteX2" fmla="*/ 651850 w 724277"/>
                    <a:gd name="connsiteY2" fmla="*/ 688064 h 688064"/>
                    <a:gd name="connsiteX3" fmla="*/ 724277 w 724277"/>
                    <a:gd name="connsiteY3" fmla="*/ 0 h 688064"/>
                    <a:gd name="connsiteX4" fmla="*/ 181069 w 724277"/>
                    <a:gd name="connsiteY4" fmla="*/ 36214 h 688064"/>
                    <a:gd name="connsiteX0" fmla="*/ 193769 w 736977"/>
                    <a:gd name="connsiteY0" fmla="*/ 36214 h 688064"/>
                    <a:gd name="connsiteX1" fmla="*/ 0 w 736977"/>
                    <a:gd name="connsiteY1" fmla="*/ 595643 h 688064"/>
                    <a:gd name="connsiteX2" fmla="*/ 664550 w 736977"/>
                    <a:gd name="connsiteY2" fmla="*/ 688064 h 688064"/>
                    <a:gd name="connsiteX3" fmla="*/ 736977 w 736977"/>
                    <a:gd name="connsiteY3" fmla="*/ 0 h 688064"/>
                    <a:gd name="connsiteX4" fmla="*/ 193769 w 736977"/>
                    <a:gd name="connsiteY4" fmla="*/ 36214 h 688064"/>
                    <a:gd name="connsiteX0" fmla="*/ 193769 w 736977"/>
                    <a:gd name="connsiteY0" fmla="*/ 36214 h 713464"/>
                    <a:gd name="connsiteX1" fmla="*/ 0 w 736977"/>
                    <a:gd name="connsiteY1" fmla="*/ 595643 h 713464"/>
                    <a:gd name="connsiteX2" fmla="*/ 683600 w 736977"/>
                    <a:gd name="connsiteY2" fmla="*/ 713464 h 713464"/>
                    <a:gd name="connsiteX3" fmla="*/ 736977 w 736977"/>
                    <a:gd name="connsiteY3" fmla="*/ 0 h 713464"/>
                    <a:gd name="connsiteX4" fmla="*/ 193769 w 736977"/>
                    <a:gd name="connsiteY4" fmla="*/ 36214 h 713464"/>
                    <a:gd name="connsiteX0" fmla="*/ 193769 w 775077"/>
                    <a:gd name="connsiteY0" fmla="*/ 4464 h 681714"/>
                    <a:gd name="connsiteX1" fmla="*/ 0 w 775077"/>
                    <a:gd name="connsiteY1" fmla="*/ 563893 h 681714"/>
                    <a:gd name="connsiteX2" fmla="*/ 683600 w 775077"/>
                    <a:gd name="connsiteY2" fmla="*/ 681714 h 681714"/>
                    <a:gd name="connsiteX3" fmla="*/ 775077 w 775077"/>
                    <a:gd name="connsiteY3" fmla="*/ 0 h 681714"/>
                    <a:gd name="connsiteX4" fmla="*/ 193769 w 775077"/>
                    <a:gd name="connsiteY4" fmla="*/ 4464 h 6817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77" h="681714">
                      <a:moveTo>
                        <a:pt x="193769" y="4464"/>
                      </a:moveTo>
                      <a:lnTo>
                        <a:pt x="0" y="563893"/>
                      </a:lnTo>
                      <a:lnTo>
                        <a:pt x="683600" y="681714"/>
                      </a:lnTo>
                      <a:lnTo>
                        <a:pt x="775077" y="0"/>
                      </a:lnTo>
                      <a:lnTo>
                        <a:pt x="193769" y="4464"/>
                      </a:lnTo>
                      <a:close/>
                    </a:path>
                  </a:pathLst>
                </a:custGeom>
                <a:grpFill/>
                <a:ln w="19050" cap="flat" cmpd="sng" algn="ctr">
                  <a:solidFill>
                    <a:schemeClr val="tx1">
                      <a:lumMod val="50000"/>
                      <a:lumOff val="50000"/>
                    </a:schemeClr>
                  </a:solidFill>
                  <a:prstDash val="solid"/>
                  <a:round/>
                  <a:headEnd type="none" w="med" len="med"/>
                  <a:tailEnd type="none" w="med" len="med"/>
                </a:ln>
                <a:effectLst/>
              </p:spPr>
              <p:txBody>
                <a:bodyPr vert="horz" wrap="square" lIns="91440" tIns="45720" rIns="45720" bIns="45720" numCol="1" rtlCol="0" anchor="t" anchorCtr="0" compatLnSpc="1">
                  <a:prstTxWarp prst="textNoShape">
                    <a:avLst/>
                  </a:prstTxWarp>
                </a:bodyPr>
                <a:lstStyle/>
                <a:p>
                  <a:pPr algn="ctr">
                    <a:spcAft>
                      <a:spcPct val="25000"/>
                    </a:spcAft>
                  </a:pPr>
                  <a:endParaRPr lang="en-US" sz="400">
                    <a:solidFill>
                      <a:srgbClr val="000000"/>
                    </a:solidFill>
                    <a:latin typeface="Arial" charset="0"/>
                  </a:endParaRPr>
                </a:p>
              </p:txBody>
            </p:sp>
            <p:sp>
              <p:nvSpPr>
                <p:cNvPr id="19" name="Freeform 18"/>
                <p:cNvSpPr/>
                <p:nvPr/>
              </p:nvSpPr>
              <p:spPr bwMode="auto">
                <a:xfrm>
                  <a:off x="4963183" y="2417268"/>
                  <a:ext cx="738612" cy="694412"/>
                </a:xfrm>
                <a:custGeom>
                  <a:avLst/>
                  <a:gdLst>
                    <a:gd name="connsiteX0" fmla="*/ 126749 w 814812"/>
                    <a:gd name="connsiteY0" fmla="*/ 0 h 688064"/>
                    <a:gd name="connsiteX1" fmla="*/ 0 w 814812"/>
                    <a:gd name="connsiteY1" fmla="*/ 688064 h 688064"/>
                    <a:gd name="connsiteX2" fmla="*/ 814812 w 814812"/>
                    <a:gd name="connsiteY2" fmla="*/ 543208 h 688064"/>
                    <a:gd name="connsiteX3" fmla="*/ 633743 w 814812"/>
                    <a:gd name="connsiteY3" fmla="*/ 72428 h 688064"/>
                    <a:gd name="connsiteX4" fmla="*/ 126749 w 814812"/>
                    <a:gd name="connsiteY4" fmla="*/ 0 h 688064"/>
                    <a:gd name="connsiteX0" fmla="*/ 88649 w 776712"/>
                    <a:gd name="connsiteY0" fmla="*/ 0 h 694414"/>
                    <a:gd name="connsiteX1" fmla="*/ 0 w 776712"/>
                    <a:gd name="connsiteY1" fmla="*/ 694414 h 694414"/>
                    <a:gd name="connsiteX2" fmla="*/ 776712 w 776712"/>
                    <a:gd name="connsiteY2" fmla="*/ 543208 h 694414"/>
                    <a:gd name="connsiteX3" fmla="*/ 595643 w 776712"/>
                    <a:gd name="connsiteY3" fmla="*/ 72428 h 694414"/>
                    <a:gd name="connsiteX4" fmla="*/ 88649 w 776712"/>
                    <a:gd name="connsiteY4" fmla="*/ 0 h 694414"/>
                    <a:gd name="connsiteX0" fmla="*/ 88649 w 738612"/>
                    <a:gd name="connsiteY0" fmla="*/ 0 h 694414"/>
                    <a:gd name="connsiteX1" fmla="*/ 0 w 738612"/>
                    <a:gd name="connsiteY1" fmla="*/ 694414 h 694414"/>
                    <a:gd name="connsiteX2" fmla="*/ 738612 w 738612"/>
                    <a:gd name="connsiteY2" fmla="*/ 543208 h 694414"/>
                    <a:gd name="connsiteX3" fmla="*/ 595643 w 738612"/>
                    <a:gd name="connsiteY3" fmla="*/ 72428 h 694414"/>
                    <a:gd name="connsiteX4" fmla="*/ 88649 w 738612"/>
                    <a:gd name="connsiteY4" fmla="*/ 0 h 694414"/>
                    <a:gd name="connsiteX0" fmla="*/ 88649 w 738612"/>
                    <a:gd name="connsiteY0" fmla="*/ 0 h 694414"/>
                    <a:gd name="connsiteX1" fmla="*/ 0 w 738612"/>
                    <a:gd name="connsiteY1" fmla="*/ 694414 h 694414"/>
                    <a:gd name="connsiteX2" fmla="*/ 738612 w 738612"/>
                    <a:gd name="connsiteY2" fmla="*/ 543208 h 694414"/>
                    <a:gd name="connsiteX3" fmla="*/ 633743 w 738612"/>
                    <a:gd name="connsiteY3" fmla="*/ 91478 h 694414"/>
                    <a:gd name="connsiteX4" fmla="*/ 88649 w 738612"/>
                    <a:gd name="connsiteY4" fmla="*/ 0 h 6944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8612" h="694414">
                      <a:moveTo>
                        <a:pt x="88649" y="0"/>
                      </a:moveTo>
                      <a:lnTo>
                        <a:pt x="0" y="694414"/>
                      </a:lnTo>
                      <a:lnTo>
                        <a:pt x="738612" y="543208"/>
                      </a:lnTo>
                      <a:lnTo>
                        <a:pt x="633743" y="91478"/>
                      </a:lnTo>
                      <a:lnTo>
                        <a:pt x="88649" y="0"/>
                      </a:lnTo>
                      <a:close/>
                    </a:path>
                  </a:pathLst>
                </a:custGeom>
                <a:grpFill/>
                <a:ln w="19050" cap="flat" cmpd="sng" algn="ctr">
                  <a:solidFill>
                    <a:schemeClr val="tx1">
                      <a:lumMod val="50000"/>
                      <a:lumOff val="50000"/>
                    </a:schemeClr>
                  </a:solidFill>
                  <a:prstDash val="solid"/>
                  <a:round/>
                  <a:headEnd type="none" w="med" len="med"/>
                  <a:tailEnd type="none" w="med" len="med"/>
                </a:ln>
                <a:effectLst/>
              </p:spPr>
              <p:txBody>
                <a:bodyPr vert="horz" wrap="square" lIns="91440" tIns="45720" rIns="45720" bIns="45720" numCol="1" rtlCol="0" anchor="t" anchorCtr="0" compatLnSpc="1">
                  <a:prstTxWarp prst="textNoShape">
                    <a:avLst/>
                  </a:prstTxWarp>
                </a:bodyPr>
                <a:lstStyle/>
                <a:p>
                  <a:pPr algn="ctr">
                    <a:spcAft>
                      <a:spcPct val="25000"/>
                    </a:spcAft>
                  </a:pPr>
                  <a:endParaRPr lang="en-US" sz="400">
                    <a:solidFill>
                      <a:srgbClr val="000000"/>
                    </a:solidFill>
                    <a:latin typeface="Arial" charset="0"/>
                  </a:endParaRPr>
                </a:p>
              </p:txBody>
            </p:sp>
            <p:sp>
              <p:nvSpPr>
                <p:cNvPr id="20" name="Freeform 19"/>
                <p:cNvSpPr/>
                <p:nvPr/>
              </p:nvSpPr>
              <p:spPr bwMode="auto">
                <a:xfrm>
                  <a:off x="2495551" y="3305551"/>
                  <a:ext cx="823385" cy="1983983"/>
                </a:xfrm>
                <a:custGeom>
                  <a:avLst/>
                  <a:gdLst>
                    <a:gd name="connsiteX0" fmla="*/ 0 w 719065"/>
                    <a:gd name="connsiteY0" fmla="*/ 13576 h 1994776"/>
                    <a:gd name="connsiteX1" fmla="*/ 711200 w 719065"/>
                    <a:gd name="connsiteY1" fmla="*/ 292976 h 1994776"/>
                    <a:gd name="connsiteX2" fmla="*/ 317500 w 719065"/>
                    <a:gd name="connsiteY2" fmla="*/ 1994776 h 1994776"/>
                    <a:gd name="connsiteX0" fmla="*/ 0 w 719065"/>
                    <a:gd name="connsiteY0" fmla="*/ 13576 h 1994776"/>
                    <a:gd name="connsiteX1" fmla="*/ 711200 w 719065"/>
                    <a:gd name="connsiteY1" fmla="*/ 292976 h 1994776"/>
                    <a:gd name="connsiteX2" fmla="*/ 317500 w 719065"/>
                    <a:gd name="connsiteY2" fmla="*/ 1994776 h 1994776"/>
                    <a:gd name="connsiteX0" fmla="*/ 0 w 719065"/>
                    <a:gd name="connsiteY0" fmla="*/ 2790 h 1983990"/>
                    <a:gd name="connsiteX1" fmla="*/ 711200 w 719065"/>
                    <a:gd name="connsiteY1" fmla="*/ 282190 h 1983990"/>
                    <a:gd name="connsiteX2" fmla="*/ 317500 w 719065"/>
                    <a:gd name="connsiteY2" fmla="*/ 1983990 h 1983990"/>
                    <a:gd name="connsiteX0" fmla="*/ 0 w 775477"/>
                    <a:gd name="connsiteY0" fmla="*/ 2790 h 1983990"/>
                    <a:gd name="connsiteX1" fmla="*/ 711200 w 775477"/>
                    <a:gd name="connsiteY1" fmla="*/ 282190 h 1983990"/>
                    <a:gd name="connsiteX2" fmla="*/ 317500 w 775477"/>
                    <a:gd name="connsiteY2" fmla="*/ 1983990 h 1983990"/>
                    <a:gd name="connsiteX0" fmla="*/ 0 w 823385"/>
                    <a:gd name="connsiteY0" fmla="*/ 2790 h 1983990"/>
                    <a:gd name="connsiteX1" fmla="*/ 711200 w 823385"/>
                    <a:gd name="connsiteY1" fmla="*/ 282190 h 1983990"/>
                    <a:gd name="connsiteX2" fmla="*/ 317500 w 823385"/>
                    <a:gd name="connsiteY2" fmla="*/ 1983990 h 1983990"/>
                  </a:gdLst>
                  <a:ahLst/>
                  <a:cxnLst>
                    <a:cxn ang="0">
                      <a:pos x="connsiteX0" y="connsiteY0"/>
                    </a:cxn>
                    <a:cxn ang="0">
                      <a:pos x="connsiteX1" y="connsiteY1"/>
                    </a:cxn>
                    <a:cxn ang="0">
                      <a:pos x="connsiteX2" y="connsiteY2"/>
                    </a:cxn>
                  </a:cxnLst>
                  <a:rect l="l" t="t" r="r" b="b"/>
                  <a:pathLst>
                    <a:path w="823385" h="1983990">
                      <a:moveTo>
                        <a:pt x="0" y="2790"/>
                      </a:moveTo>
                      <a:cubicBezTo>
                        <a:pt x="329141" y="-22610"/>
                        <a:pt x="493183" y="129790"/>
                        <a:pt x="711200" y="282190"/>
                      </a:cubicBezTo>
                      <a:cubicBezTo>
                        <a:pt x="929217" y="726690"/>
                        <a:pt x="845608" y="1856990"/>
                        <a:pt x="317500" y="1983990"/>
                      </a:cubicBezTo>
                    </a:path>
                  </a:pathLst>
                </a:custGeom>
                <a:grpFill/>
                <a:ln w="19050" cap="flat" cmpd="sng" algn="ctr">
                  <a:solidFill>
                    <a:schemeClr val="tx1">
                      <a:lumMod val="50000"/>
                      <a:lumOff val="50000"/>
                    </a:schemeClr>
                  </a:solidFill>
                  <a:prstDash val="solid"/>
                  <a:round/>
                  <a:headEnd type="none" w="med" len="med"/>
                  <a:tailEnd type="none" w="med" len="med"/>
                </a:ln>
                <a:effectLst/>
              </p:spPr>
              <p:txBody>
                <a:bodyPr vert="horz" wrap="square" lIns="91440" tIns="45720" rIns="45720" bIns="45720" numCol="1" rtlCol="0" anchor="t" anchorCtr="0" compatLnSpc="1">
                  <a:prstTxWarp prst="textNoShape">
                    <a:avLst/>
                  </a:prstTxWarp>
                </a:bodyPr>
                <a:lstStyle/>
                <a:p>
                  <a:pPr algn="ctr">
                    <a:spcAft>
                      <a:spcPct val="25000"/>
                    </a:spcAft>
                  </a:pPr>
                  <a:endParaRPr lang="en-US" sz="400">
                    <a:solidFill>
                      <a:srgbClr val="000000"/>
                    </a:solidFill>
                    <a:latin typeface="Arial" charset="0"/>
                  </a:endParaRPr>
                </a:p>
              </p:txBody>
            </p:sp>
            <p:sp>
              <p:nvSpPr>
                <p:cNvPr id="21" name="Freeform 20"/>
                <p:cNvSpPr/>
                <p:nvPr/>
              </p:nvSpPr>
              <p:spPr bwMode="auto">
                <a:xfrm>
                  <a:off x="2030364" y="3314691"/>
                  <a:ext cx="520700" cy="431799"/>
                </a:xfrm>
                <a:custGeom>
                  <a:avLst/>
                  <a:gdLst>
                    <a:gd name="connsiteX0" fmla="*/ 520700 w 520700"/>
                    <a:gd name="connsiteY0" fmla="*/ 0 h 431800"/>
                    <a:gd name="connsiteX1" fmla="*/ 0 w 520700"/>
                    <a:gd name="connsiteY1" fmla="*/ 431800 h 431800"/>
                    <a:gd name="connsiteX0" fmla="*/ 520700 w 520700"/>
                    <a:gd name="connsiteY0" fmla="*/ 0 h 431800"/>
                    <a:gd name="connsiteX1" fmla="*/ 0 w 520700"/>
                    <a:gd name="connsiteY1" fmla="*/ 431800 h 431800"/>
                    <a:gd name="connsiteX0" fmla="*/ 520700 w 520700"/>
                    <a:gd name="connsiteY0" fmla="*/ 0 h 431800"/>
                    <a:gd name="connsiteX1" fmla="*/ 0 w 520700"/>
                    <a:gd name="connsiteY1" fmla="*/ 431800 h 431800"/>
                  </a:gdLst>
                  <a:ahLst/>
                  <a:cxnLst>
                    <a:cxn ang="0">
                      <a:pos x="connsiteX0" y="connsiteY0"/>
                    </a:cxn>
                    <a:cxn ang="0">
                      <a:pos x="connsiteX1" y="connsiteY1"/>
                    </a:cxn>
                  </a:cxnLst>
                  <a:rect l="l" t="t" r="r" b="b"/>
                  <a:pathLst>
                    <a:path w="520700" h="431800">
                      <a:moveTo>
                        <a:pt x="520700" y="0"/>
                      </a:moveTo>
                      <a:cubicBezTo>
                        <a:pt x="270933" y="182033"/>
                        <a:pt x="237067" y="224367"/>
                        <a:pt x="0" y="431800"/>
                      </a:cubicBezTo>
                    </a:path>
                  </a:pathLst>
                </a:custGeom>
                <a:grpFill/>
                <a:ln w="19050" cap="flat" cmpd="sng" algn="ctr">
                  <a:solidFill>
                    <a:schemeClr val="tx1">
                      <a:lumMod val="50000"/>
                      <a:lumOff val="50000"/>
                    </a:schemeClr>
                  </a:solidFill>
                  <a:prstDash val="solid"/>
                  <a:round/>
                  <a:headEnd type="none" w="med" len="med"/>
                  <a:tailEnd type="none" w="med" len="med"/>
                </a:ln>
                <a:effectLst/>
              </p:spPr>
              <p:txBody>
                <a:bodyPr vert="horz" wrap="square" lIns="91440" tIns="45720" rIns="45720" bIns="45720" numCol="1" rtlCol="0" anchor="t" anchorCtr="0" compatLnSpc="1">
                  <a:prstTxWarp prst="textNoShape">
                    <a:avLst/>
                  </a:prstTxWarp>
                </a:bodyPr>
                <a:lstStyle/>
                <a:p>
                  <a:pPr algn="ctr">
                    <a:spcAft>
                      <a:spcPct val="25000"/>
                    </a:spcAft>
                  </a:pPr>
                  <a:endParaRPr lang="en-US" sz="400">
                    <a:solidFill>
                      <a:srgbClr val="000000"/>
                    </a:solidFill>
                    <a:latin typeface="Arial" charset="0"/>
                  </a:endParaRPr>
                </a:p>
              </p:txBody>
            </p:sp>
            <p:sp>
              <p:nvSpPr>
                <p:cNvPr id="22" name="Freeform 21"/>
                <p:cNvSpPr/>
                <p:nvPr/>
              </p:nvSpPr>
              <p:spPr bwMode="auto">
                <a:xfrm>
                  <a:off x="2254250" y="3604573"/>
                  <a:ext cx="977900" cy="317498"/>
                </a:xfrm>
                <a:custGeom>
                  <a:avLst/>
                  <a:gdLst>
                    <a:gd name="connsiteX0" fmla="*/ 977900 w 977900"/>
                    <a:gd name="connsiteY0" fmla="*/ 0 h 317500"/>
                    <a:gd name="connsiteX1" fmla="*/ 0 w 977900"/>
                    <a:gd name="connsiteY1" fmla="*/ 317500 h 317500"/>
                    <a:gd name="connsiteX0" fmla="*/ 977900 w 977900"/>
                    <a:gd name="connsiteY0" fmla="*/ 0 h 317500"/>
                    <a:gd name="connsiteX1" fmla="*/ 0 w 977900"/>
                    <a:gd name="connsiteY1" fmla="*/ 317500 h 317500"/>
                    <a:gd name="connsiteX0" fmla="*/ 977900 w 977900"/>
                    <a:gd name="connsiteY0" fmla="*/ 0 h 317500"/>
                    <a:gd name="connsiteX1" fmla="*/ 0 w 977900"/>
                    <a:gd name="connsiteY1" fmla="*/ 317500 h 317500"/>
                  </a:gdLst>
                  <a:ahLst/>
                  <a:cxnLst>
                    <a:cxn ang="0">
                      <a:pos x="connsiteX0" y="connsiteY0"/>
                    </a:cxn>
                    <a:cxn ang="0">
                      <a:pos x="connsiteX1" y="connsiteY1"/>
                    </a:cxn>
                  </a:cxnLst>
                  <a:rect l="l" t="t" r="r" b="b"/>
                  <a:pathLst>
                    <a:path w="977900" h="317500">
                      <a:moveTo>
                        <a:pt x="977900" y="0"/>
                      </a:moveTo>
                      <a:cubicBezTo>
                        <a:pt x="537633" y="105833"/>
                        <a:pt x="370417" y="179917"/>
                        <a:pt x="0" y="317500"/>
                      </a:cubicBezTo>
                    </a:path>
                  </a:pathLst>
                </a:custGeom>
                <a:grpFill/>
                <a:ln w="19050" cap="flat" cmpd="sng" algn="ctr">
                  <a:solidFill>
                    <a:schemeClr val="tx1">
                      <a:lumMod val="50000"/>
                      <a:lumOff val="50000"/>
                    </a:schemeClr>
                  </a:solidFill>
                  <a:prstDash val="solid"/>
                  <a:round/>
                  <a:headEnd type="none" w="med" len="med"/>
                  <a:tailEnd type="none" w="med" len="med"/>
                </a:ln>
                <a:effectLst/>
              </p:spPr>
              <p:txBody>
                <a:bodyPr vert="horz" wrap="square" lIns="91440" tIns="45720" rIns="45720" bIns="45720" numCol="1" rtlCol="0" anchor="t" anchorCtr="0" compatLnSpc="1">
                  <a:prstTxWarp prst="textNoShape">
                    <a:avLst/>
                  </a:prstTxWarp>
                </a:bodyPr>
                <a:lstStyle/>
                <a:p>
                  <a:pPr algn="ctr">
                    <a:spcAft>
                      <a:spcPct val="25000"/>
                    </a:spcAft>
                  </a:pPr>
                  <a:endParaRPr lang="en-US" sz="400">
                    <a:solidFill>
                      <a:srgbClr val="000000"/>
                    </a:solidFill>
                    <a:latin typeface="Arial" charset="0"/>
                  </a:endParaRPr>
                </a:p>
              </p:txBody>
            </p:sp>
            <p:sp>
              <p:nvSpPr>
                <p:cNvPr id="23" name="Freeform 22"/>
                <p:cNvSpPr/>
                <p:nvPr/>
              </p:nvSpPr>
              <p:spPr bwMode="auto">
                <a:xfrm>
                  <a:off x="2263775" y="4600576"/>
                  <a:ext cx="977900" cy="165099"/>
                </a:xfrm>
                <a:custGeom>
                  <a:avLst/>
                  <a:gdLst>
                    <a:gd name="connsiteX0" fmla="*/ 977900 w 977900"/>
                    <a:gd name="connsiteY0" fmla="*/ 165100 h 165100"/>
                    <a:gd name="connsiteX1" fmla="*/ 0 w 977900"/>
                    <a:gd name="connsiteY1" fmla="*/ 0 h 165100"/>
                    <a:gd name="connsiteX0" fmla="*/ 977900 w 977900"/>
                    <a:gd name="connsiteY0" fmla="*/ 165100 h 165100"/>
                    <a:gd name="connsiteX1" fmla="*/ 0 w 977900"/>
                    <a:gd name="connsiteY1" fmla="*/ 0 h 165100"/>
                    <a:gd name="connsiteX0" fmla="*/ 977900 w 977900"/>
                    <a:gd name="connsiteY0" fmla="*/ 165100 h 165100"/>
                    <a:gd name="connsiteX1" fmla="*/ 0 w 977900"/>
                    <a:gd name="connsiteY1" fmla="*/ 0 h 165100"/>
                  </a:gdLst>
                  <a:ahLst/>
                  <a:cxnLst>
                    <a:cxn ang="0">
                      <a:pos x="connsiteX0" y="connsiteY0"/>
                    </a:cxn>
                    <a:cxn ang="0">
                      <a:pos x="connsiteX1" y="connsiteY1"/>
                    </a:cxn>
                  </a:cxnLst>
                  <a:rect l="l" t="t" r="r" b="b"/>
                  <a:pathLst>
                    <a:path w="977900" h="165100">
                      <a:moveTo>
                        <a:pt x="977900" y="165100"/>
                      </a:moveTo>
                      <a:cubicBezTo>
                        <a:pt x="607483" y="129117"/>
                        <a:pt x="433917" y="93133"/>
                        <a:pt x="0" y="0"/>
                      </a:cubicBezTo>
                    </a:path>
                  </a:pathLst>
                </a:custGeom>
                <a:grpFill/>
                <a:ln w="19050" cap="flat" cmpd="sng" algn="ctr">
                  <a:solidFill>
                    <a:schemeClr val="tx1">
                      <a:lumMod val="50000"/>
                      <a:lumOff val="50000"/>
                    </a:schemeClr>
                  </a:solidFill>
                  <a:prstDash val="solid"/>
                  <a:round/>
                  <a:headEnd type="none" w="med" len="med"/>
                  <a:tailEnd type="none" w="med" len="med"/>
                </a:ln>
                <a:effectLst/>
              </p:spPr>
              <p:txBody>
                <a:bodyPr vert="horz" wrap="square" lIns="91440" tIns="45720" rIns="45720" bIns="45720" numCol="1" rtlCol="0" anchor="t" anchorCtr="0" compatLnSpc="1">
                  <a:prstTxWarp prst="textNoShape">
                    <a:avLst/>
                  </a:prstTxWarp>
                </a:bodyPr>
                <a:lstStyle/>
                <a:p>
                  <a:pPr algn="ctr">
                    <a:spcAft>
                      <a:spcPct val="25000"/>
                    </a:spcAft>
                  </a:pPr>
                  <a:endParaRPr lang="en-US" sz="400">
                    <a:solidFill>
                      <a:srgbClr val="000000"/>
                    </a:solidFill>
                    <a:latin typeface="Arial" charset="0"/>
                  </a:endParaRPr>
                </a:p>
              </p:txBody>
            </p:sp>
          </p:grpSp>
          <p:pic>
            <p:nvPicPr>
              <p:cNvPr id="25" name="Picture 24"/>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2029329" y="2834154"/>
                <a:ext cx="1880242" cy="133238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sp>
          <p:nvSpPr>
            <p:cNvPr id="10" name="Rectangle 9"/>
            <p:cNvSpPr/>
            <p:nvPr/>
          </p:nvSpPr>
          <p:spPr>
            <a:xfrm>
              <a:off x="2231264" y="1715829"/>
              <a:ext cx="1476374" cy="1146854"/>
            </a:xfrm>
            <a:prstGeom prst="rect">
              <a:avLst/>
            </a:prstGeom>
            <a:grpFill/>
            <a:ln>
              <a:noFill/>
            </a:ln>
          </p:spPr>
          <p:txBody>
            <a:bodyPr wrap="none">
              <a:spAutoFit/>
            </a:bodyPr>
            <a:lstStyle/>
            <a:p>
              <a:pPr algn="ctr"/>
              <a:r>
                <a:rPr lang="en-US" sz="1400" i="1" dirty="0">
                  <a:solidFill>
                    <a:srgbClr val="FFFFFF"/>
                  </a:solidFill>
                  <a:latin typeface="Arial" charset="0"/>
                </a:rPr>
                <a:t>Onboard</a:t>
              </a:r>
              <a:br>
                <a:rPr lang="en-US" sz="1400" i="1" dirty="0">
                  <a:solidFill>
                    <a:srgbClr val="FFFFFF"/>
                  </a:solidFill>
                  <a:latin typeface="Arial" charset="0"/>
                </a:rPr>
              </a:br>
              <a:r>
                <a:rPr lang="en-US" sz="1400" i="1" dirty="0">
                  <a:solidFill>
                    <a:srgbClr val="FFFFFF"/>
                  </a:solidFill>
                  <a:latin typeface="Arial" charset="0"/>
                </a:rPr>
                <a:t>Route</a:t>
              </a:r>
              <a:br>
                <a:rPr lang="en-US" sz="1400" i="1" dirty="0">
                  <a:solidFill>
                    <a:srgbClr val="FFFFFF"/>
                  </a:solidFill>
                  <a:latin typeface="Arial" charset="0"/>
                </a:rPr>
              </a:br>
              <a:r>
                <a:rPr lang="en-US" sz="1400" i="1" dirty="0">
                  <a:solidFill>
                    <a:srgbClr val="FFFFFF"/>
                  </a:solidFill>
                  <a:latin typeface="Arial" charset="0"/>
                </a:rPr>
                <a:t>Optimizer</a:t>
              </a:r>
            </a:p>
          </p:txBody>
        </p:sp>
        <p:sp>
          <p:nvSpPr>
            <p:cNvPr id="84" name="Rectangle 83"/>
            <p:cNvSpPr/>
            <p:nvPr/>
          </p:nvSpPr>
          <p:spPr>
            <a:xfrm>
              <a:off x="1820609" y="4100238"/>
              <a:ext cx="2297689" cy="406177"/>
            </a:xfrm>
            <a:prstGeom prst="rect">
              <a:avLst/>
            </a:prstGeom>
            <a:grpFill/>
            <a:ln>
              <a:noFill/>
            </a:ln>
          </p:spPr>
          <p:txBody>
            <a:bodyPr wrap="none">
              <a:spAutoFit/>
            </a:bodyPr>
            <a:lstStyle/>
            <a:p>
              <a:pPr algn="ctr"/>
              <a:r>
                <a:rPr lang="en-US" sz="1100" i="1" dirty="0">
                  <a:solidFill>
                    <a:srgbClr val="FFFFFF"/>
                  </a:solidFill>
                  <a:latin typeface="Arial" charset="0"/>
                </a:rPr>
                <a:t>Electronic Flight Bag</a:t>
              </a:r>
            </a:p>
          </p:txBody>
        </p:sp>
      </p:grpSp>
      <p:grpSp>
        <p:nvGrpSpPr>
          <p:cNvPr id="39" name="Group 38">
            <a:extLst>
              <a:ext uri="{FF2B5EF4-FFF2-40B4-BE49-F238E27FC236}">
                <a16:creationId xmlns:a16="http://schemas.microsoft.com/office/drawing/2014/main" id="{850CC1A5-6FE4-4B03-A21E-1F3C0D7B8197}"/>
              </a:ext>
            </a:extLst>
          </p:cNvPr>
          <p:cNvGrpSpPr/>
          <p:nvPr/>
        </p:nvGrpSpPr>
        <p:grpSpPr>
          <a:xfrm>
            <a:off x="1821071" y="3379958"/>
            <a:ext cx="3035780" cy="1351283"/>
            <a:chOff x="1821071" y="2544296"/>
            <a:chExt cx="3035780" cy="1351283"/>
          </a:xfrm>
        </p:grpSpPr>
        <p:grpSp>
          <p:nvGrpSpPr>
            <p:cNvPr id="24" name="Group 23"/>
            <p:cNvGrpSpPr/>
            <p:nvPr/>
          </p:nvGrpSpPr>
          <p:grpSpPr>
            <a:xfrm>
              <a:off x="4046883" y="3439866"/>
              <a:ext cx="809968" cy="380976"/>
              <a:chOff x="2865559" y="2980960"/>
              <a:chExt cx="985421" cy="463503"/>
            </a:xfrm>
          </p:grpSpPr>
          <p:sp>
            <p:nvSpPr>
              <p:cNvPr id="73" name="Right Arrow 72"/>
              <p:cNvSpPr/>
              <p:nvPr/>
            </p:nvSpPr>
            <p:spPr>
              <a:xfrm rot="10800000">
                <a:off x="2865559" y="3112644"/>
                <a:ext cx="248058" cy="200135"/>
              </a:xfrm>
              <a:prstGeom prst="rightArrow">
                <a:avLst/>
              </a:prstGeom>
              <a:solidFill>
                <a:schemeClr val="bg2">
                  <a:lumMod val="60000"/>
                  <a:lumOff val="40000"/>
                </a:schemeClr>
              </a:solidFill>
              <a:ln>
                <a:solidFill>
                  <a:schemeClr val="accent2">
                    <a:lumMod val="10000"/>
                  </a:schemeClr>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1400">
                  <a:solidFill>
                    <a:srgbClr val="FFFFFF"/>
                  </a:solidFill>
                </a:endParaRPr>
              </a:p>
            </p:txBody>
          </p:sp>
          <p:sp>
            <p:nvSpPr>
              <p:cNvPr id="28" name="Rounded Rectangle 27"/>
              <p:cNvSpPr/>
              <p:nvPr/>
            </p:nvSpPr>
            <p:spPr bwMode="auto">
              <a:xfrm>
                <a:off x="3107502" y="2980960"/>
                <a:ext cx="743478" cy="463503"/>
              </a:xfrm>
              <a:prstGeom prst="roundRect">
                <a:avLst/>
              </a:prstGeom>
              <a:solidFill>
                <a:schemeClr val="bg1">
                  <a:lumMod val="95000"/>
                </a:schemeClr>
              </a:solidFill>
              <a:ln w="9525" cap="flat" cmpd="sng" algn="ctr">
                <a:solidFill>
                  <a:srgbClr val="C00000"/>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0" tIns="91440" rIns="0" bIns="45720" numCol="1" rtlCol="0" anchor="ctr" anchorCtr="0" compatLnSpc="1">
                <a:prstTxWarp prst="textNoShape">
                  <a:avLst/>
                </a:prstTxWarp>
              </a:bodyPr>
              <a:lstStyle/>
              <a:p>
                <a:pPr algn="ctr">
                  <a:spcAft>
                    <a:spcPct val="25000"/>
                  </a:spcAft>
                </a:pPr>
                <a:r>
                  <a:rPr lang="en-US" sz="800" dirty="0">
                    <a:solidFill>
                      <a:srgbClr val="000000"/>
                    </a:solidFill>
                    <a:latin typeface="Arial" charset="0"/>
                  </a:rPr>
                  <a:t>Aircraft Sensors</a:t>
                </a:r>
              </a:p>
            </p:txBody>
          </p:sp>
        </p:grpSp>
        <p:grpSp>
          <p:nvGrpSpPr>
            <p:cNvPr id="5" name="Group 4"/>
            <p:cNvGrpSpPr/>
            <p:nvPr/>
          </p:nvGrpSpPr>
          <p:grpSpPr>
            <a:xfrm>
              <a:off x="1821071" y="2544296"/>
              <a:ext cx="981474" cy="1351283"/>
              <a:chOff x="297071" y="2142946"/>
              <a:chExt cx="981474" cy="1351283"/>
            </a:xfrm>
          </p:grpSpPr>
          <p:grpSp>
            <p:nvGrpSpPr>
              <p:cNvPr id="32" name="Group 31"/>
              <p:cNvGrpSpPr/>
              <p:nvPr/>
            </p:nvGrpSpPr>
            <p:grpSpPr>
              <a:xfrm>
                <a:off x="444025" y="3095974"/>
                <a:ext cx="834520" cy="398255"/>
                <a:chOff x="336387" y="3050864"/>
                <a:chExt cx="1015291" cy="484525"/>
              </a:xfrm>
            </p:grpSpPr>
            <p:sp>
              <p:nvSpPr>
                <p:cNvPr id="44" name="Right Arrow 43"/>
                <p:cNvSpPr/>
                <p:nvPr/>
              </p:nvSpPr>
              <p:spPr>
                <a:xfrm>
                  <a:off x="1103620" y="3193059"/>
                  <a:ext cx="248058" cy="200135"/>
                </a:xfrm>
                <a:prstGeom prst="rightArrow">
                  <a:avLst/>
                </a:prstGeom>
                <a:solidFill>
                  <a:schemeClr val="bg2">
                    <a:lumMod val="60000"/>
                    <a:lumOff val="40000"/>
                  </a:schemeClr>
                </a:solidFill>
                <a:ln>
                  <a:solidFill>
                    <a:schemeClr val="accent2">
                      <a:lumMod val="10000"/>
                    </a:schemeClr>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1400">
                    <a:solidFill>
                      <a:srgbClr val="FFFFFF"/>
                    </a:solidFill>
                  </a:endParaRPr>
                </a:p>
              </p:txBody>
            </p:sp>
            <p:sp>
              <p:nvSpPr>
                <p:cNvPr id="31" name="Can 30"/>
                <p:cNvSpPr/>
                <p:nvPr/>
              </p:nvSpPr>
              <p:spPr bwMode="auto">
                <a:xfrm>
                  <a:off x="336387" y="3050864"/>
                  <a:ext cx="770200" cy="484525"/>
                </a:xfrm>
                <a:prstGeom prst="can">
                  <a:avLst/>
                </a:prstGeom>
                <a:solidFill>
                  <a:schemeClr val="bg1">
                    <a:lumMod val="95000"/>
                  </a:schemeClr>
                </a:solidFill>
                <a:ln w="9525" cap="flat" cmpd="sng" algn="ctr">
                  <a:solidFill>
                    <a:srgbClr val="C00000"/>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0" tIns="91440" rIns="0" bIns="45720" numCol="1" rtlCol="0" anchor="ctr" anchorCtr="0" compatLnSpc="1">
                  <a:prstTxWarp prst="textNoShape">
                    <a:avLst/>
                  </a:prstTxWarp>
                </a:bodyPr>
                <a:lstStyle/>
                <a:p>
                  <a:pPr algn="ctr">
                    <a:spcAft>
                      <a:spcPct val="25000"/>
                    </a:spcAft>
                  </a:pPr>
                  <a:r>
                    <a:rPr lang="en-US" sz="800" dirty="0">
                      <a:solidFill>
                        <a:srgbClr val="000000"/>
                      </a:solidFill>
                      <a:latin typeface="Arial" charset="0"/>
                    </a:rPr>
                    <a:t>Current Route</a:t>
                  </a:r>
                </a:p>
              </p:txBody>
            </p:sp>
          </p:grpSp>
          <p:grpSp>
            <p:nvGrpSpPr>
              <p:cNvPr id="29" name="Group 28"/>
              <p:cNvGrpSpPr/>
              <p:nvPr/>
            </p:nvGrpSpPr>
            <p:grpSpPr>
              <a:xfrm>
                <a:off x="451518" y="2619592"/>
                <a:ext cx="827027" cy="393541"/>
                <a:chOff x="345503" y="2505301"/>
                <a:chExt cx="1006175" cy="478790"/>
              </a:xfrm>
            </p:grpSpPr>
            <p:sp>
              <p:nvSpPr>
                <p:cNvPr id="74" name="Right Arrow 73"/>
                <p:cNvSpPr/>
                <p:nvPr/>
              </p:nvSpPr>
              <p:spPr>
                <a:xfrm>
                  <a:off x="1103620" y="2644627"/>
                  <a:ext cx="248058" cy="200135"/>
                </a:xfrm>
                <a:prstGeom prst="rightArrow">
                  <a:avLst/>
                </a:prstGeom>
                <a:solidFill>
                  <a:schemeClr val="bg2">
                    <a:lumMod val="60000"/>
                    <a:lumOff val="40000"/>
                  </a:schemeClr>
                </a:solidFill>
                <a:ln>
                  <a:solidFill>
                    <a:schemeClr val="accent2">
                      <a:lumMod val="10000"/>
                    </a:schemeClr>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1400">
                    <a:solidFill>
                      <a:srgbClr val="FFFFFF"/>
                    </a:solidFill>
                  </a:endParaRPr>
                </a:p>
              </p:txBody>
            </p:sp>
            <p:sp>
              <p:nvSpPr>
                <p:cNvPr id="30" name="Can 29"/>
                <p:cNvSpPr/>
                <p:nvPr/>
              </p:nvSpPr>
              <p:spPr bwMode="auto">
                <a:xfrm>
                  <a:off x="345503" y="2505301"/>
                  <a:ext cx="761083" cy="478790"/>
                </a:xfrm>
                <a:prstGeom prst="can">
                  <a:avLst/>
                </a:prstGeom>
                <a:solidFill>
                  <a:schemeClr val="bg1">
                    <a:lumMod val="95000"/>
                  </a:schemeClr>
                </a:solidFill>
                <a:ln w="9525" cap="flat" cmpd="sng" algn="ctr">
                  <a:solidFill>
                    <a:srgbClr val="C00000"/>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0" tIns="91440" rIns="0" bIns="45720" numCol="1" rtlCol="0" anchor="ctr" anchorCtr="0" compatLnSpc="1">
                  <a:prstTxWarp prst="textNoShape">
                    <a:avLst/>
                  </a:prstTxWarp>
                </a:bodyPr>
                <a:lstStyle/>
                <a:p>
                  <a:pPr algn="ctr">
                    <a:spcAft>
                      <a:spcPct val="25000"/>
                    </a:spcAft>
                  </a:pPr>
                  <a:r>
                    <a:rPr lang="en-US" sz="800" dirty="0">
                      <a:solidFill>
                        <a:srgbClr val="000000"/>
                      </a:solidFill>
                      <a:latin typeface="Arial" charset="0"/>
                    </a:rPr>
                    <a:t>Aircraft State</a:t>
                  </a:r>
                </a:p>
              </p:txBody>
            </p:sp>
          </p:grpSp>
          <p:sp>
            <p:nvSpPr>
              <p:cNvPr id="12" name="Rectangle 11"/>
              <p:cNvSpPr/>
              <p:nvPr/>
            </p:nvSpPr>
            <p:spPr>
              <a:xfrm>
                <a:off x="297071" y="2142946"/>
                <a:ext cx="925253" cy="461665"/>
              </a:xfrm>
              <a:prstGeom prst="rect">
                <a:avLst/>
              </a:prstGeom>
            </p:spPr>
            <p:txBody>
              <a:bodyPr wrap="none">
                <a:spAutoFit/>
              </a:bodyPr>
              <a:lstStyle/>
              <a:p>
                <a:pPr algn="ctr"/>
                <a:r>
                  <a:rPr lang="en-US" sz="1200" i="1" dirty="0">
                    <a:solidFill>
                      <a:srgbClr val="FFFFFF"/>
                    </a:solidFill>
                  </a:rPr>
                  <a:t>Connected</a:t>
                </a:r>
                <a:br>
                  <a:rPr lang="en-US" sz="1200" i="1" dirty="0">
                    <a:solidFill>
                      <a:srgbClr val="FFFFFF"/>
                    </a:solidFill>
                  </a:rPr>
                </a:br>
                <a:r>
                  <a:rPr lang="en-US" sz="1200" i="1" dirty="0">
                    <a:solidFill>
                      <a:srgbClr val="FFFFFF"/>
                    </a:solidFill>
                  </a:rPr>
                  <a:t>Internally</a:t>
                </a:r>
              </a:p>
            </p:txBody>
          </p:sp>
        </p:grpSp>
      </p:grpSp>
      <p:sp>
        <p:nvSpPr>
          <p:cNvPr id="71" name="Rectangle 70"/>
          <p:cNvSpPr/>
          <p:nvPr/>
        </p:nvSpPr>
        <p:spPr>
          <a:xfrm>
            <a:off x="1696944" y="1356322"/>
            <a:ext cx="8798114" cy="369332"/>
          </a:xfrm>
          <a:prstGeom prst="rect">
            <a:avLst/>
          </a:prstGeom>
        </p:spPr>
        <p:txBody>
          <a:bodyPr wrap="none">
            <a:spAutoFit/>
          </a:bodyPr>
          <a:lstStyle/>
          <a:p>
            <a:pPr algn="ctr"/>
            <a:r>
              <a:rPr lang="en-US" b="1" dirty="0">
                <a:solidFill>
                  <a:srgbClr val="0070C0"/>
                </a:solidFill>
                <a:latin typeface="Arial" charset="0"/>
              </a:rPr>
              <a:t>Enabling Strategic and Informed Route Optimization: </a:t>
            </a:r>
            <a:r>
              <a:rPr lang="en-US" b="1" u="sng" dirty="0">
                <a:solidFill>
                  <a:srgbClr val="0070C0"/>
                </a:solidFill>
                <a:latin typeface="Arial" charset="0"/>
              </a:rPr>
              <a:t>Turning Data into Dollars</a:t>
            </a:r>
          </a:p>
        </p:txBody>
      </p:sp>
      <p:grpSp>
        <p:nvGrpSpPr>
          <p:cNvPr id="56" name="Group 55"/>
          <p:cNvGrpSpPr/>
          <p:nvPr/>
        </p:nvGrpSpPr>
        <p:grpSpPr>
          <a:xfrm>
            <a:off x="2801686" y="1886124"/>
            <a:ext cx="1642300" cy="1233959"/>
            <a:chOff x="2095713" y="4377422"/>
            <a:chExt cx="1642300" cy="1233959"/>
          </a:xfrm>
        </p:grpSpPr>
        <p:grpSp>
          <p:nvGrpSpPr>
            <p:cNvPr id="54" name="Group 53"/>
            <p:cNvGrpSpPr/>
            <p:nvPr/>
          </p:nvGrpSpPr>
          <p:grpSpPr>
            <a:xfrm>
              <a:off x="3034512" y="4377422"/>
              <a:ext cx="703501" cy="1233959"/>
              <a:chOff x="2576761" y="5041336"/>
              <a:chExt cx="703501" cy="1233959"/>
            </a:xfrm>
          </p:grpSpPr>
          <p:grpSp>
            <p:nvGrpSpPr>
              <p:cNvPr id="45" name="Group 44"/>
              <p:cNvGrpSpPr/>
              <p:nvPr/>
            </p:nvGrpSpPr>
            <p:grpSpPr>
              <a:xfrm>
                <a:off x="2576761" y="5041336"/>
                <a:ext cx="703501" cy="792048"/>
                <a:chOff x="3962126" y="5128554"/>
                <a:chExt cx="1081790" cy="963619"/>
              </a:xfrm>
            </p:grpSpPr>
            <p:sp>
              <p:nvSpPr>
                <p:cNvPr id="59" name="TextBox 13"/>
                <p:cNvSpPr txBox="1"/>
                <p:nvPr/>
              </p:nvSpPr>
              <p:spPr>
                <a:xfrm>
                  <a:off x="3962126" y="5128554"/>
                  <a:ext cx="1081790" cy="262113"/>
                </a:xfrm>
                <a:prstGeom prst="rect">
                  <a:avLst/>
                </a:prstGeom>
                <a:solidFill>
                  <a:schemeClr val="tx1">
                    <a:lumMod val="60000"/>
                    <a:lumOff val="40000"/>
                  </a:schemeClr>
                </a:solidFill>
              </p:spPr>
              <p:txBody>
                <a:bodyPr wrap="square" lIns="0" rIns="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800" dirty="0">
                      <a:solidFill>
                        <a:srgbClr val="FFFFFF"/>
                      </a:solidFill>
                    </a:rPr>
                    <a:t>ADS-B Traffic</a:t>
                  </a:r>
                </a:p>
              </p:txBody>
            </p:sp>
            <p:pic>
              <p:nvPicPr>
                <p:cNvPr id="42" name="Picture 4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62126" y="5384291"/>
                  <a:ext cx="1081790" cy="707882"/>
                </a:xfrm>
                <a:prstGeom prst="rect">
                  <a:avLst/>
                </a:prstGeom>
              </p:spPr>
            </p:pic>
          </p:grpSp>
          <p:sp>
            <p:nvSpPr>
              <p:cNvPr id="64" name="Right Arrow 63"/>
              <p:cNvSpPr/>
              <p:nvPr/>
            </p:nvSpPr>
            <p:spPr>
              <a:xfrm rot="7023580">
                <a:off x="2572937" y="5960586"/>
                <a:ext cx="413193" cy="216226"/>
              </a:xfrm>
              <a:prstGeom prst="rightArrow">
                <a:avLst/>
              </a:prstGeom>
              <a:solidFill>
                <a:schemeClr val="bg2">
                  <a:lumMod val="60000"/>
                  <a:lumOff val="40000"/>
                </a:schemeClr>
              </a:solidFill>
              <a:ln>
                <a:solidFill>
                  <a:schemeClr val="accent2">
                    <a:lumMod val="10000"/>
                  </a:schemeClr>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900">
                  <a:solidFill>
                    <a:srgbClr val="FFFFFF"/>
                  </a:solidFill>
                </a:endParaRPr>
              </a:p>
            </p:txBody>
          </p:sp>
        </p:grpSp>
        <p:sp>
          <p:nvSpPr>
            <p:cNvPr id="76" name="Rectangle 75"/>
            <p:cNvSpPr/>
            <p:nvPr/>
          </p:nvSpPr>
          <p:spPr>
            <a:xfrm>
              <a:off x="2095713" y="4661781"/>
              <a:ext cx="968535" cy="461665"/>
            </a:xfrm>
            <a:prstGeom prst="rect">
              <a:avLst/>
            </a:prstGeom>
          </p:spPr>
          <p:txBody>
            <a:bodyPr wrap="none">
              <a:spAutoFit/>
            </a:bodyPr>
            <a:lstStyle/>
            <a:p>
              <a:pPr algn="ctr"/>
              <a:r>
                <a:rPr lang="en-US" sz="1200" i="1" dirty="0">
                  <a:solidFill>
                    <a:srgbClr val="FFFFFF"/>
                  </a:solidFill>
                </a:rPr>
                <a:t>Connected </a:t>
              </a:r>
              <a:br>
                <a:rPr lang="en-US" sz="1200" i="1" dirty="0">
                  <a:solidFill>
                    <a:srgbClr val="FFFFFF"/>
                  </a:solidFill>
                </a:rPr>
              </a:br>
              <a:r>
                <a:rPr lang="en-US" sz="1200" i="1" dirty="0">
                  <a:solidFill>
                    <a:srgbClr val="FFFFFF"/>
                  </a:solidFill>
                </a:rPr>
                <a:t>Air-to-Air</a:t>
              </a:r>
            </a:p>
          </p:txBody>
        </p:sp>
      </p:grpSp>
      <p:grpSp>
        <p:nvGrpSpPr>
          <p:cNvPr id="49" name="Group 48">
            <a:extLst>
              <a:ext uri="{FF2B5EF4-FFF2-40B4-BE49-F238E27FC236}">
                <a16:creationId xmlns:a16="http://schemas.microsoft.com/office/drawing/2014/main" id="{00DA247F-3143-4F2D-ACD6-495C1FE5074E}"/>
              </a:ext>
            </a:extLst>
          </p:cNvPr>
          <p:cNvGrpSpPr/>
          <p:nvPr/>
        </p:nvGrpSpPr>
        <p:grpSpPr>
          <a:xfrm>
            <a:off x="7703487" y="3202838"/>
            <a:ext cx="2633411" cy="3214578"/>
            <a:chOff x="7703487" y="3202838"/>
            <a:chExt cx="2633411" cy="3214578"/>
          </a:xfrm>
        </p:grpSpPr>
        <p:grpSp>
          <p:nvGrpSpPr>
            <p:cNvPr id="62" name="Group 61"/>
            <p:cNvGrpSpPr/>
            <p:nvPr/>
          </p:nvGrpSpPr>
          <p:grpSpPr>
            <a:xfrm>
              <a:off x="7998467" y="3202838"/>
              <a:ext cx="2338431" cy="3214578"/>
              <a:chOff x="6283966" y="1886229"/>
              <a:chExt cx="2338431" cy="3214578"/>
            </a:xfrm>
          </p:grpSpPr>
          <p:sp>
            <p:nvSpPr>
              <p:cNvPr id="35" name="Rectangle 34"/>
              <p:cNvSpPr/>
              <p:nvPr/>
            </p:nvSpPr>
            <p:spPr>
              <a:xfrm>
                <a:off x="6316093" y="4577587"/>
                <a:ext cx="2230686" cy="523220"/>
              </a:xfrm>
              <a:prstGeom prst="rect">
                <a:avLst/>
              </a:prstGeom>
            </p:spPr>
            <p:txBody>
              <a:bodyPr wrap="square">
                <a:spAutoFit/>
              </a:bodyPr>
              <a:lstStyle/>
              <a:p>
                <a:pPr algn="ctr"/>
                <a:r>
                  <a:rPr lang="en-US" sz="1400" i="1" dirty="0">
                    <a:solidFill>
                      <a:schemeClr val="bg1"/>
                    </a:solidFill>
                  </a:rPr>
                  <a:t>Flight Re-optimized Saving Time &amp; Fuel</a:t>
                </a:r>
              </a:p>
            </p:txBody>
          </p:sp>
          <p:grpSp>
            <p:nvGrpSpPr>
              <p:cNvPr id="61" name="Group 60"/>
              <p:cNvGrpSpPr/>
              <p:nvPr/>
            </p:nvGrpSpPr>
            <p:grpSpPr>
              <a:xfrm>
                <a:off x="6283966" y="1886229"/>
                <a:ext cx="2338431" cy="2608217"/>
                <a:chOff x="6283966" y="1886229"/>
                <a:chExt cx="2338431" cy="2608217"/>
              </a:xfrm>
            </p:grpSpPr>
            <p:pic>
              <p:nvPicPr>
                <p:cNvPr id="66" name="Picture 65"/>
                <p:cNvPicPr>
                  <a:picLocks noChangeAspect="1"/>
                </p:cNvPicPr>
                <p:nvPr/>
              </p:nvPicPr>
              <p:blipFill rotWithShape="1">
                <a:blip r:embed="rId6" cstate="hqprint">
                  <a:extLst>
                    <a:ext uri="{28A0092B-C50C-407E-A947-70E740481C1C}">
                      <a14:useLocalDpi xmlns:a14="http://schemas.microsoft.com/office/drawing/2010/main" val="0"/>
                    </a:ext>
                  </a:extLst>
                </a:blip>
                <a:srcRect/>
                <a:stretch/>
              </p:blipFill>
              <p:spPr>
                <a:xfrm>
                  <a:off x="6316093" y="1886229"/>
                  <a:ext cx="2249270" cy="2608217"/>
                </a:xfrm>
                <a:prstGeom prst="rect">
                  <a:avLst/>
                </a:prstGeom>
                <a:ln>
                  <a:solidFill>
                    <a:schemeClr val="bg1"/>
                  </a:solidFill>
                </a:ln>
                <a:effectLst/>
              </p:spPr>
            </p:pic>
            <p:cxnSp>
              <p:nvCxnSpPr>
                <p:cNvPr id="33" name="Straight Arrow Connector 32"/>
                <p:cNvCxnSpPr/>
                <p:nvPr/>
              </p:nvCxnSpPr>
              <p:spPr bwMode="auto">
                <a:xfrm flipH="1">
                  <a:off x="7421732" y="2752078"/>
                  <a:ext cx="319596" cy="151163"/>
                </a:xfrm>
                <a:prstGeom prst="straightConnector1">
                  <a:avLst/>
                </a:prstGeom>
                <a:noFill/>
                <a:ln w="9525" cap="flat" cmpd="sng" algn="ctr">
                  <a:solidFill>
                    <a:schemeClr val="bg1"/>
                  </a:solidFill>
                  <a:prstDash val="solid"/>
                  <a:round/>
                  <a:headEnd type="none" w="med" len="med"/>
                  <a:tailEnd type="triangle"/>
                </a:ln>
                <a:effectLst/>
              </p:spPr>
            </p:cxnSp>
            <p:sp>
              <p:nvSpPr>
                <p:cNvPr id="38" name="TextBox 37"/>
                <p:cNvSpPr txBox="1"/>
                <p:nvPr/>
              </p:nvSpPr>
              <p:spPr>
                <a:xfrm>
                  <a:off x="7671496" y="2570626"/>
                  <a:ext cx="950901" cy="246221"/>
                </a:xfrm>
                <a:prstGeom prst="rect">
                  <a:avLst/>
                </a:prstGeom>
                <a:noFill/>
              </p:spPr>
              <p:txBody>
                <a:bodyPr wrap="none" rtlCol="0">
                  <a:spAutoFit/>
                </a:bodyPr>
                <a:lstStyle/>
                <a:p>
                  <a:r>
                    <a:rPr lang="en-US" sz="1000" dirty="0">
                      <a:solidFill>
                        <a:schemeClr val="bg1"/>
                      </a:solidFill>
                    </a:rPr>
                    <a:t>Original route</a:t>
                  </a:r>
                </a:p>
              </p:txBody>
            </p:sp>
            <p:cxnSp>
              <p:nvCxnSpPr>
                <p:cNvPr id="67" name="Straight Arrow Connector 66"/>
                <p:cNvCxnSpPr/>
                <p:nvPr/>
              </p:nvCxnSpPr>
              <p:spPr bwMode="auto">
                <a:xfrm>
                  <a:off x="6980613" y="3271140"/>
                  <a:ext cx="281321" cy="43463"/>
                </a:xfrm>
                <a:prstGeom prst="straightConnector1">
                  <a:avLst/>
                </a:prstGeom>
                <a:noFill/>
                <a:ln w="9525" cap="flat" cmpd="sng" algn="ctr">
                  <a:solidFill>
                    <a:schemeClr val="bg1"/>
                  </a:solidFill>
                  <a:prstDash val="solid"/>
                  <a:round/>
                  <a:headEnd type="none" w="med" len="med"/>
                  <a:tailEnd type="triangle"/>
                </a:ln>
                <a:effectLst/>
              </p:spPr>
            </p:cxnSp>
            <p:sp>
              <p:nvSpPr>
                <p:cNvPr id="68" name="TextBox 67"/>
                <p:cNvSpPr txBox="1"/>
                <p:nvPr/>
              </p:nvSpPr>
              <p:spPr>
                <a:xfrm>
                  <a:off x="6283966" y="3074366"/>
                  <a:ext cx="760144" cy="400110"/>
                </a:xfrm>
                <a:prstGeom prst="rect">
                  <a:avLst/>
                </a:prstGeom>
                <a:noFill/>
              </p:spPr>
              <p:txBody>
                <a:bodyPr wrap="none" rtlCol="0">
                  <a:spAutoFit/>
                </a:bodyPr>
                <a:lstStyle/>
                <a:p>
                  <a:pPr algn="ctr"/>
                  <a:r>
                    <a:rPr lang="en-US" sz="1000" dirty="0">
                      <a:solidFill>
                        <a:schemeClr val="bg1"/>
                      </a:solidFill>
                    </a:rPr>
                    <a:t>Optimized</a:t>
                  </a:r>
                </a:p>
                <a:p>
                  <a:pPr algn="ctr"/>
                  <a:r>
                    <a:rPr lang="en-US" sz="1000" dirty="0">
                      <a:solidFill>
                        <a:schemeClr val="bg1"/>
                      </a:solidFill>
                    </a:rPr>
                    <a:t>route</a:t>
                  </a:r>
                </a:p>
              </p:txBody>
            </p:sp>
          </p:grpSp>
        </p:grpSp>
        <p:sp>
          <p:nvSpPr>
            <p:cNvPr id="80" name="Right Arrow 79"/>
            <p:cNvSpPr/>
            <p:nvPr/>
          </p:nvSpPr>
          <p:spPr bwMode="auto">
            <a:xfrm rot="19757576">
              <a:off x="7703487" y="5948851"/>
              <a:ext cx="522966" cy="254187"/>
            </a:xfrm>
            <a:prstGeom prst="rightArrow">
              <a:avLst/>
            </a:prstGeom>
            <a:solidFill>
              <a:schemeClr val="accent2">
                <a:lumMod val="75000"/>
              </a:schemeClr>
            </a:solidFill>
            <a:ln w="9525" cap="flat" cmpd="sng" algn="ctr">
              <a:noFill/>
              <a:prstDash val="solid"/>
              <a:round/>
              <a:headEnd type="none" w="med" len="med"/>
              <a:tailEnd type="none" w="med" len="med"/>
            </a:ln>
            <a:effectLst/>
          </p:spPr>
          <p:txBody>
            <a:bodyPr vert="horz" wrap="square" lIns="91440" tIns="45720" rIns="45720" bIns="45720" numCol="1" rtlCol="0" anchor="t" anchorCtr="0" compatLnSpc="1">
              <a:prstTxWarp prst="textNoShape">
                <a:avLst/>
              </a:prstTxWarp>
            </a:bodyPr>
            <a:lstStyle/>
            <a:p>
              <a:pPr algn="ctr" fontAlgn="base">
                <a:spcBef>
                  <a:spcPct val="0"/>
                </a:spcBef>
                <a:spcAft>
                  <a:spcPct val="25000"/>
                </a:spcAft>
              </a:pPr>
              <a:endParaRPr lang="en-US" sz="900" b="1" dirty="0">
                <a:latin typeface="Arial" charset="0"/>
              </a:endParaRPr>
            </a:p>
          </p:txBody>
        </p:sp>
      </p:grpSp>
      <p:grpSp>
        <p:nvGrpSpPr>
          <p:cNvPr id="48" name="Group 47"/>
          <p:cNvGrpSpPr/>
          <p:nvPr/>
        </p:nvGrpSpPr>
        <p:grpSpPr>
          <a:xfrm>
            <a:off x="2054534" y="5115570"/>
            <a:ext cx="3686541" cy="1448693"/>
            <a:chOff x="340034" y="4041364"/>
            <a:chExt cx="3686541" cy="1448693"/>
          </a:xfrm>
        </p:grpSpPr>
        <p:sp>
          <p:nvSpPr>
            <p:cNvPr id="57" name="Rectangle 56"/>
            <p:cNvSpPr/>
            <p:nvPr/>
          </p:nvSpPr>
          <p:spPr>
            <a:xfrm>
              <a:off x="2698967" y="4683748"/>
              <a:ext cx="1327608" cy="461665"/>
            </a:xfrm>
            <a:prstGeom prst="rect">
              <a:avLst/>
            </a:prstGeom>
          </p:spPr>
          <p:txBody>
            <a:bodyPr wrap="none">
              <a:spAutoFit/>
            </a:bodyPr>
            <a:lstStyle/>
            <a:p>
              <a:pPr algn="ctr"/>
              <a:r>
                <a:rPr lang="en-US" sz="1200" i="1" dirty="0">
                  <a:solidFill>
                    <a:srgbClr val="FFFFFF"/>
                  </a:solidFill>
                </a:rPr>
                <a:t>Connected to </a:t>
              </a:r>
              <a:br>
                <a:rPr lang="en-US" sz="1200" i="1" dirty="0">
                  <a:solidFill>
                    <a:srgbClr val="FFFFFF"/>
                  </a:solidFill>
                </a:rPr>
              </a:br>
              <a:r>
                <a:rPr lang="en-US" sz="1200" i="1" dirty="0">
                  <a:solidFill>
                    <a:srgbClr val="FFFFFF"/>
                  </a:solidFill>
                </a:rPr>
                <a:t>Ground Services</a:t>
              </a:r>
            </a:p>
          </p:txBody>
        </p:sp>
        <p:grpSp>
          <p:nvGrpSpPr>
            <p:cNvPr id="47" name="Group 46"/>
            <p:cNvGrpSpPr/>
            <p:nvPr/>
          </p:nvGrpSpPr>
          <p:grpSpPr>
            <a:xfrm>
              <a:off x="340034" y="4041364"/>
              <a:ext cx="2364416" cy="1448693"/>
              <a:chOff x="340034" y="4041364"/>
              <a:chExt cx="2364416" cy="1448693"/>
            </a:xfrm>
          </p:grpSpPr>
          <p:sp>
            <p:nvSpPr>
              <p:cNvPr id="40" name="Right Arrow 39"/>
              <p:cNvSpPr/>
              <p:nvPr/>
            </p:nvSpPr>
            <p:spPr>
              <a:xfrm rot="16200000">
                <a:off x="1271013" y="4217566"/>
                <a:ext cx="506919" cy="216226"/>
              </a:xfrm>
              <a:prstGeom prst="rightArrow">
                <a:avLst/>
              </a:prstGeom>
              <a:solidFill>
                <a:schemeClr val="bg2">
                  <a:lumMod val="60000"/>
                  <a:lumOff val="40000"/>
                </a:schemeClr>
              </a:solidFill>
              <a:ln>
                <a:solidFill>
                  <a:schemeClr val="accent2">
                    <a:lumMod val="10000"/>
                  </a:schemeClr>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900">
                  <a:solidFill>
                    <a:srgbClr val="FFFFFF"/>
                  </a:solidFill>
                </a:endParaRPr>
              </a:p>
            </p:txBody>
          </p:sp>
          <p:sp>
            <p:nvSpPr>
              <p:cNvPr id="65" name="Right Arrow 64"/>
              <p:cNvSpPr/>
              <p:nvPr/>
            </p:nvSpPr>
            <p:spPr>
              <a:xfrm rot="7134080" flipH="1">
                <a:off x="936916" y="4139848"/>
                <a:ext cx="413193" cy="216226"/>
              </a:xfrm>
              <a:prstGeom prst="rightArrow">
                <a:avLst/>
              </a:prstGeom>
              <a:solidFill>
                <a:schemeClr val="bg2">
                  <a:lumMod val="60000"/>
                  <a:lumOff val="40000"/>
                </a:schemeClr>
              </a:solidFill>
              <a:ln>
                <a:solidFill>
                  <a:schemeClr val="accent2">
                    <a:lumMod val="10000"/>
                  </a:schemeClr>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900">
                  <a:solidFill>
                    <a:srgbClr val="FFFFFF"/>
                  </a:solidFill>
                </a:endParaRPr>
              </a:p>
            </p:txBody>
          </p:sp>
          <p:sp>
            <p:nvSpPr>
              <p:cNvPr id="75" name="Right Arrow 74"/>
              <p:cNvSpPr/>
              <p:nvPr/>
            </p:nvSpPr>
            <p:spPr>
              <a:xfrm rot="14465920">
                <a:off x="1701740" y="4139848"/>
                <a:ext cx="413193" cy="216226"/>
              </a:xfrm>
              <a:prstGeom prst="rightArrow">
                <a:avLst/>
              </a:prstGeom>
              <a:solidFill>
                <a:schemeClr val="bg2">
                  <a:lumMod val="60000"/>
                  <a:lumOff val="40000"/>
                </a:schemeClr>
              </a:solidFill>
              <a:ln>
                <a:solidFill>
                  <a:schemeClr val="accent2">
                    <a:lumMod val="10000"/>
                  </a:schemeClr>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900">
                  <a:solidFill>
                    <a:srgbClr val="FFFFFF"/>
                  </a:solidFill>
                </a:endParaRPr>
              </a:p>
            </p:txBody>
          </p:sp>
          <p:grpSp>
            <p:nvGrpSpPr>
              <p:cNvPr id="6" name="Group 5"/>
              <p:cNvGrpSpPr/>
              <p:nvPr/>
            </p:nvGrpSpPr>
            <p:grpSpPr>
              <a:xfrm>
                <a:off x="1172337" y="4667424"/>
                <a:ext cx="700005" cy="822633"/>
                <a:chOff x="1172337" y="4667424"/>
                <a:chExt cx="700005" cy="822633"/>
              </a:xfrm>
            </p:grpSpPr>
            <p:sp>
              <p:nvSpPr>
                <p:cNvPr id="70" name="TextBox 11"/>
                <p:cNvSpPr txBox="1"/>
                <p:nvPr/>
              </p:nvSpPr>
              <p:spPr>
                <a:xfrm>
                  <a:off x="1172337" y="4667424"/>
                  <a:ext cx="700005" cy="215444"/>
                </a:xfrm>
                <a:prstGeom prst="rect">
                  <a:avLst/>
                </a:prstGeom>
                <a:solidFill>
                  <a:schemeClr val="tx1">
                    <a:lumMod val="60000"/>
                    <a:lumOff val="40000"/>
                  </a:schemeClr>
                </a:solidFill>
                <a:ln>
                  <a:noFill/>
                </a:ln>
              </p:spPr>
              <p:txBody>
                <a:bodyPr wrap="square" lIns="0" rIns="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800" dirty="0">
                      <a:solidFill>
                        <a:srgbClr val="FFFFFF"/>
                      </a:solidFill>
                    </a:rPr>
                    <a:t>Weather</a:t>
                  </a:r>
                </a:p>
              </p:txBody>
            </p:sp>
            <p:pic>
              <p:nvPicPr>
                <p:cNvPr id="1026" name="Picture 1" descr="image00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73388" y="4878547"/>
                  <a:ext cx="697903" cy="611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6" name="Group 25"/>
              <p:cNvGrpSpPr/>
              <p:nvPr/>
            </p:nvGrpSpPr>
            <p:grpSpPr>
              <a:xfrm>
                <a:off x="2003553" y="4481090"/>
                <a:ext cx="700897" cy="799944"/>
                <a:chOff x="2003553" y="4481090"/>
                <a:chExt cx="700897" cy="799944"/>
              </a:xfrm>
            </p:grpSpPr>
            <p:sp>
              <p:nvSpPr>
                <p:cNvPr id="37" name="TextBox 13"/>
                <p:cNvSpPr txBox="1"/>
                <p:nvPr/>
              </p:nvSpPr>
              <p:spPr>
                <a:xfrm>
                  <a:off x="2003553" y="4481090"/>
                  <a:ext cx="700896" cy="215444"/>
                </a:xfrm>
                <a:prstGeom prst="rect">
                  <a:avLst/>
                </a:prstGeom>
                <a:solidFill>
                  <a:schemeClr val="tx1">
                    <a:lumMod val="60000"/>
                    <a:lumOff val="40000"/>
                  </a:schemeClr>
                </a:solidFill>
                <a:ln>
                  <a:noFill/>
                </a:ln>
              </p:spPr>
              <p:txBody>
                <a:bodyPr wrap="square" lIns="0" rIns="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800" dirty="0">
                      <a:solidFill>
                        <a:srgbClr val="FFFFFF"/>
                      </a:solidFill>
                    </a:rPr>
                    <a:t>Airspace</a:t>
                  </a:r>
                </a:p>
              </p:txBody>
            </p:sp>
            <p:pic>
              <p:nvPicPr>
                <p:cNvPr id="4" name="Picture 3"/>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2003553" y="4697628"/>
                  <a:ext cx="700897" cy="583406"/>
                </a:xfrm>
                <a:prstGeom prst="rect">
                  <a:avLst/>
                </a:prstGeom>
              </p:spPr>
            </p:pic>
          </p:grpSp>
          <p:grpSp>
            <p:nvGrpSpPr>
              <p:cNvPr id="46" name="Group 45"/>
              <p:cNvGrpSpPr/>
              <p:nvPr/>
            </p:nvGrpSpPr>
            <p:grpSpPr>
              <a:xfrm>
                <a:off x="340034" y="4481090"/>
                <a:ext cx="705358" cy="784556"/>
                <a:chOff x="340034" y="4481090"/>
                <a:chExt cx="705358" cy="784556"/>
              </a:xfrm>
            </p:grpSpPr>
            <p:sp>
              <p:nvSpPr>
                <p:cNvPr id="34" name="TextBox 11"/>
                <p:cNvSpPr txBox="1"/>
                <p:nvPr/>
              </p:nvSpPr>
              <p:spPr>
                <a:xfrm>
                  <a:off x="340034" y="4481090"/>
                  <a:ext cx="705358" cy="215444"/>
                </a:xfrm>
                <a:prstGeom prst="rect">
                  <a:avLst/>
                </a:prstGeom>
                <a:solidFill>
                  <a:schemeClr val="bg1">
                    <a:lumMod val="50000"/>
                  </a:schemeClr>
                </a:solidFill>
                <a:ln>
                  <a:solidFill>
                    <a:schemeClr val="bg1">
                      <a:lumMod val="50000"/>
                    </a:schemeClr>
                  </a:solidFill>
                </a:ln>
              </p:spPr>
              <p:txBody>
                <a:bodyPr wrap="square" lIns="0" rIns="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800" dirty="0">
                      <a:solidFill>
                        <a:srgbClr val="FFFFFF"/>
                      </a:solidFill>
                    </a:rPr>
                    <a:t>Winds</a:t>
                  </a:r>
                </a:p>
              </p:txBody>
            </p:sp>
            <p:pic>
              <p:nvPicPr>
                <p:cNvPr id="36" name="Picture 35"/>
                <p:cNvPicPr>
                  <a:picLocks noChangeAspect="1"/>
                </p:cNvPicPr>
                <p:nvPr/>
              </p:nvPicPr>
              <p:blipFill rotWithShape="1">
                <a:blip r:embed="rId9">
                  <a:extLst>
                    <a:ext uri="{28A0092B-C50C-407E-A947-70E740481C1C}">
                      <a14:useLocalDpi xmlns:a14="http://schemas.microsoft.com/office/drawing/2010/main" val="0"/>
                    </a:ext>
                  </a:extLst>
                </a:blip>
                <a:srcRect l="6264" t="77766" r="83241" b="3931"/>
                <a:stretch/>
              </p:blipFill>
              <p:spPr>
                <a:xfrm>
                  <a:off x="345051" y="4698807"/>
                  <a:ext cx="695325" cy="566839"/>
                </a:xfrm>
                <a:prstGeom prst="rect">
                  <a:avLst/>
                </a:prstGeom>
                <a:ln>
                  <a:solidFill>
                    <a:schemeClr val="bg1"/>
                  </a:solidFill>
                </a:ln>
              </p:spPr>
            </p:pic>
          </p:grpSp>
        </p:grpSp>
      </p:grpSp>
      <p:grpSp>
        <p:nvGrpSpPr>
          <p:cNvPr id="50" name="Group 49">
            <a:extLst>
              <a:ext uri="{FF2B5EF4-FFF2-40B4-BE49-F238E27FC236}">
                <a16:creationId xmlns:a16="http://schemas.microsoft.com/office/drawing/2014/main" id="{E2D83696-E06F-4343-A30F-62A0EC00AF6E}"/>
              </a:ext>
            </a:extLst>
          </p:cNvPr>
          <p:cNvGrpSpPr/>
          <p:nvPr/>
        </p:nvGrpSpPr>
        <p:grpSpPr>
          <a:xfrm>
            <a:off x="7868625" y="1875055"/>
            <a:ext cx="2502304" cy="1229293"/>
            <a:chOff x="7868625" y="1875055"/>
            <a:chExt cx="2502304" cy="1229293"/>
          </a:xfrm>
        </p:grpSpPr>
        <p:sp>
          <p:nvSpPr>
            <p:cNvPr id="13" name="Rectangle 12">
              <a:extLst>
                <a:ext uri="{FF2B5EF4-FFF2-40B4-BE49-F238E27FC236}">
                  <a16:creationId xmlns:a16="http://schemas.microsoft.com/office/drawing/2014/main" id="{D9422A7D-AA10-49C3-B74D-A6CF5632AF42}"/>
                </a:ext>
              </a:extLst>
            </p:cNvPr>
            <p:cNvSpPr/>
            <p:nvPr/>
          </p:nvSpPr>
          <p:spPr>
            <a:xfrm>
              <a:off x="7868625" y="2796571"/>
              <a:ext cx="2411238" cy="307777"/>
            </a:xfrm>
            <a:prstGeom prst="rect">
              <a:avLst/>
            </a:prstGeom>
          </p:spPr>
          <p:txBody>
            <a:bodyPr wrap="square">
              <a:spAutoFit/>
            </a:bodyPr>
            <a:lstStyle/>
            <a:p>
              <a:pPr algn="ctr"/>
              <a:r>
                <a:rPr lang="en-US" sz="1400" i="1" dirty="0">
                  <a:solidFill>
                    <a:schemeClr val="bg1"/>
                  </a:solidFill>
                </a:rPr>
                <a:t>$$ Operational Savings $$</a:t>
              </a:r>
            </a:p>
          </p:txBody>
        </p:sp>
        <p:sp>
          <p:nvSpPr>
            <p:cNvPr id="82" name="Rectangle 81">
              <a:extLst>
                <a:ext uri="{FF2B5EF4-FFF2-40B4-BE49-F238E27FC236}">
                  <a16:creationId xmlns:a16="http://schemas.microsoft.com/office/drawing/2014/main" id="{D2363DE3-BCEF-46D3-820F-D2C9CBA75186}"/>
                </a:ext>
              </a:extLst>
            </p:cNvPr>
            <p:cNvSpPr/>
            <p:nvPr/>
          </p:nvSpPr>
          <p:spPr>
            <a:xfrm>
              <a:off x="7901535" y="1875055"/>
              <a:ext cx="2469394" cy="830997"/>
            </a:xfrm>
            <a:prstGeom prst="rect">
              <a:avLst/>
            </a:prstGeom>
            <a:solidFill>
              <a:schemeClr val="accent1"/>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dirty="0">
                  <a:solidFill>
                    <a:schemeClr val="bg1"/>
                  </a:solidFill>
                </a:rPr>
                <a:t>TASAR provides </a:t>
              </a:r>
              <a:br>
                <a:rPr lang="en-US" sz="1200" b="1" dirty="0">
                  <a:solidFill>
                    <a:schemeClr val="bg1"/>
                  </a:solidFill>
                </a:rPr>
              </a:br>
              <a:r>
                <a:rPr lang="en-US" sz="1200" b="1" dirty="0">
                  <a:solidFill>
                    <a:schemeClr val="bg1"/>
                  </a:solidFill>
                </a:rPr>
                <a:t>immediate benefits </a:t>
              </a:r>
              <a:br>
                <a:rPr lang="en-US" sz="1200" b="1" dirty="0"/>
              </a:br>
              <a:r>
                <a:rPr lang="en-US" sz="1200" b="1" dirty="0"/>
                <a:t>while laying foundation for </a:t>
              </a:r>
              <a:br>
                <a:rPr lang="en-US" sz="1200" b="1" dirty="0"/>
              </a:br>
              <a:r>
                <a:rPr lang="en-US" sz="1200" b="1" dirty="0">
                  <a:solidFill>
                    <a:schemeClr val="bg1"/>
                  </a:solidFill>
                </a:rPr>
                <a:t>Digital Flight</a:t>
              </a:r>
            </a:p>
          </p:txBody>
        </p:sp>
      </p:grpSp>
      <p:grpSp>
        <p:nvGrpSpPr>
          <p:cNvPr id="51" name="Group 50">
            <a:extLst>
              <a:ext uri="{FF2B5EF4-FFF2-40B4-BE49-F238E27FC236}">
                <a16:creationId xmlns:a16="http://schemas.microsoft.com/office/drawing/2014/main" id="{F722F8DB-0711-4F0B-950F-7CB0BD2B5096}"/>
              </a:ext>
            </a:extLst>
          </p:cNvPr>
          <p:cNvGrpSpPr/>
          <p:nvPr/>
        </p:nvGrpSpPr>
        <p:grpSpPr>
          <a:xfrm>
            <a:off x="4753793" y="1856629"/>
            <a:ext cx="3023950" cy="4606891"/>
            <a:chOff x="4753793" y="1856629"/>
            <a:chExt cx="3023950" cy="4606891"/>
          </a:xfrm>
        </p:grpSpPr>
        <p:grpSp>
          <p:nvGrpSpPr>
            <p:cNvPr id="41" name="Group 40">
              <a:extLst>
                <a:ext uri="{FF2B5EF4-FFF2-40B4-BE49-F238E27FC236}">
                  <a16:creationId xmlns:a16="http://schemas.microsoft.com/office/drawing/2014/main" id="{58304E3D-F6AB-48BA-B5EF-27162133D773}"/>
                </a:ext>
              </a:extLst>
            </p:cNvPr>
            <p:cNvGrpSpPr/>
            <p:nvPr/>
          </p:nvGrpSpPr>
          <p:grpSpPr>
            <a:xfrm>
              <a:off x="5011505" y="1856629"/>
              <a:ext cx="2766238" cy="4606891"/>
              <a:chOff x="5011505" y="1856629"/>
              <a:chExt cx="2766238" cy="4606891"/>
            </a:xfrm>
          </p:grpSpPr>
          <p:sp>
            <p:nvSpPr>
              <p:cNvPr id="58" name="Right Arrow 57"/>
              <p:cNvSpPr/>
              <p:nvPr/>
            </p:nvSpPr>
            <p:spPr bwMode="auto">
              <a:xfrm rot="19787093">
                <a:off x="5011505" y="3128509"/>
                <a:ext cx="871383" cy="254705"/>
              </a:xfrm>
              <a:prstGeom prst="rightArrow">
                <a:avLst/>
              </a:prstGeom>
              <a:solidFill>
                <a:schemeClr val="accent2">
                  <a:lumMod val="75000"/>
                </a:schemeClr>
              </a:solidFill>
              <a:ln w="9525" cap="flat" cmpd="sng" algn="ctr">
                <a:noFill/>
                <a:prstDash val="solid"/>
                <a:round/>
                <a:headEnd type="none" w="med" len="med"/>
                <a:tailEnd type="none" w="med" len="med"/>
              </a:ln>
              <a:effectLst/>
            </p:spPr>
            <p:txBody>
              <a:bodyPr vert="horz" wrap="square" lIns="91440" tIns="45720" rIns="45720" bIns="45720" numCol="1" rtlCol="0" anchor="t" anchorCtr="0" compatLnSpc="1">
                <a:prstTxWarp prst="textNoShape">
                  <a:avLst/>
                </a:prstTxWarp>
              </a:bodyPr>
              <a:lstStyle/>
              <a:p>
                <a:pPr algn="ctr" fontAlgn="base">
                  <a:spcBef>
                    <a:spcPct val="0"/>
                  </a:spcBef>
                  <a:spcAft>
                    <a:spcPct val="25000"/>
                  </a:spcAft>
                </a:pPr>
                <a:endParaRPr lang="en-US" sz="900" b="1">
                  <a:latin typeface="Arial" charset="0"/>
                </a:endParaRPr>
              </a:p>
            </p:txBody>
          </p:sp>
          <p:grpSp>
            <p:nvGrpSpPr>
              <p:cNvPr id="8" name="Group 7"/>
              <p:cNvGrpSpPr/>
              <p:nvPr/>
            </p:nvGrpSpPr>
            <p:grpSpPr>
              <a:xfrm>
                <a:off x="5855571" y="1856629"/>
                <a:ext cx="1922172" cy="4606891"/>
                <a:chOff x="4331571" y="1455279"/>
                <a:chExt cx="1922172" cy="4606891"/>
              </a:xfrm>
            </p:grpSpPr>
            <p:sp>
              <p:nvSpPr>
                <p:cNvPr id="78" name="Right Arrow 77"/>
                <p:cNvSpPr/>
                <p:nvPr/>
              </p:nvSpPr>
              <p:spPr bwMode="auto">
                <a:xfrm rot="5400000">
                  <a:off x="5839906" y="3077248"/>
                  <a:ext cx="436824" cy="254187"/>
                </a:xfrm>
                <a:prstGeom prst="rightArrow">
                  <a:avLst/>
                </a:prstGeom>
                <a:solidFill>
                  <a:schemeClr val="accent2">
                    <a:lumMod val="75000"/>
                  </a:schemeClr>
                </a:solidFill>
                <a:ln w="9525" cap="flat" cmpd="sng" algn="ctr">
                  <a:noFill/>
                  <a:prstDash val="solid"/>
                  <a:round/>
                  <a:headEnd type="none" w="med" len="med"/>
                  <a:tailEnd type="none" w="med" len="med"/>
                </a:ln>
                <a:effectLst/>
              </p:spPr>
              <p:txBody>
                <a:bodyPr vert="horz" wrap="square" lIns="91440" tIns="45720" rIns="45720" bIns="45720" numCol="1" rtlCol="0" anchor="t" anchorCtr="0" compatLnSpc="1">
                  <a:prstTxWarp prst="textNoShape">
                    <a:avLst/>
                  </a:prstTxWarp>
                </a:bodyPr>
                <a:lstStyle/>
                <a:p>
                  <a:pPr algn="ctr" fontAlgn="base">
                    <a:spcBef>
                      <a:spcPct val="0"/>
                    </a:spcBef>
                    <a:spcAft>
                      <a:spcPct val="25000"/>
                    </a:spcAft>
                  </a:pPr>
                  <a:endParaRPr lang="en-US" sz="900" b="1">
                    <a:latin typeface="Arial" charset="0"/>
                  </a:endParaRPr>
                </a:p>
              </p:txBody>
            </p:sp>
            <p:sp>
              <p:nvSpPr>
                <p:cNvPr id="79" name="Right Arrow 78"/>
                <p:cNvSpPr/>
                <p:nvPr/>
              </p:nvSpPr>
              <p:spPr bwMode="auto">
                <a:xfrm rot="5400000">
                  <a:off x="5839906" y="4582359"/>
                  <a:ext cx="436824" cy="254187"/>
                </a:xfrm>
                <a:prstGeom prst="rightArrow">
                  <a:avLst/>
                </a:prstGeom>
                <a:solidFill>
                  <a:schemeClr val="accent2">
                    <a:lumMod val="75000"/>
                  </a:schemeClr>
                </a:solidFill>
                <a:ln w="9525" cap="flat" cmpd="sng" algn="ctr">
                  <a:noFill/>
                  <a:prstDash val="solid"/>
                  <a:round/>
                  <a:headEnd type="none" w="med" len="med"/>
                  <a:tailEnd type="none" w="med" len="med"/>
                </a:ln>
                <a:effectLst/>
              </p:spPr>
              <p:txBody>
                <a:bodyPr vert="horz" wrap="square" lIns="91440" tIns="45720" rIns="45720" bIns="45720" numCol="1" rtlCol="0" anchor="t" anchorCtr="0" compatLnSpc="1">
                  <a:prstTxWarp prst="textNoShape">
                    <a:avLst/>
                  </a:prstTxWarp>
                </a:bodyPr>
                <a:lstStyle/>
                <a:p>
                  <a:pPr algn="ctr" fontAlgn="base">
                    <a:spcBef>
                      <a:spcPct val="0"/>
                    </a:spcBef>
                    <a:spcAft>
                      <a:spcPct val="25000"/>
                    </a:spcAft>
                  </a:pPr>
                  <a:endParaRPr lang="en-US" sz="900" b="1">
                    <a:latin typeface="Arial" charset="0"/>
                  </a:endParaRPr>
                </a:p>
              </p:txBody>
            </p:sp>
            <p:pic>
              <p:nvPicPr>
                <p:cNvPr id="27" name="Picture 2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458003" y="4926164"/>
                  <a:ext cx="1669309" cy="1136006"/>
                </a:xfrm>
                <a:prstGeom prst="rect">
                  <a:avLst/>
                </a:prstGeom>
                <a:ln>
                  <a:solidFill>
                    <a:schemeClr val="bg1"/>
                  </a:solidFill>
                </a:ln>
              </p:spPr>
            </p:pic>
            <p:sp>
              <p:nvSpPr>
                <p:cNvPr id="9" name="Rectangle 8"/>
                <p:cNvSpPr/>
                <p:nvPr/>
              </p:nvSpPr>
              <p:spPr>
                <a:xfrm>
                  <a:off x="4331571" y="4489370"/>
                  <a:ext cx="1922172" cy="461665"/>
                </a:xfrm>
                <a:prstGeom prst="rect">
                  <a:avLst/>
                </a:prstGeom>
              </p:spPr>
              <p:txBody>
                <a:bodyPr wrap="square" anchor="ctr">
                  <a:spAutoFit/>
                </a:bodyPr>
                <a:lstStyle/>
                <a:p>
                  <a:pPr algn="ctr"/>
                  <a:r>
                    <a:rPr lang="en-US" sz="1200" i="1" dirty="0">
                      <a:solidFill>
                        <a:srgbClr val="FFFFFF"/>
                      </a:solidFill>
                    </a:rPr>
                    <a:t>More Likely </a:t>
                  </a:r>
                  <a:br>
                    <a:rPr lang="en-US" sz="1200" i="1" dirty="0">
                      <a:solidFill>
                        <a:srgbClr val="FFFFFF"/>
                      </a:solidFill>
                    </a:rPr>
                  </a:br>
                  <a:r>
                    <a:rPr lang="en-US" sz="1200" i="1" dirty="0">
                      <a:solidFill>
                        <a:srgbClr val="FFFFFF"/>
                      </a:solidFill>
                    </a:rPr>
                    <a:t>Approved</a:t>
                  </a:r>
                </a:p>
              </p:txBody>
            </p:sp>
            <p:pic>
              <p:nvPicPr>
                <p:cNvPr id="43" name="Picture 4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495729" y="1914270"/>
                  <a:ext cx="1669309" cy="1060272"/>
                </a:xfrm>
                <a:prstGeom prst="rect">
                  <a:avLst/>
                </a:prstGeom>
                <a:ln>
                  <a:solidFill>
                    <a:schemeClr val="bg1"/>
                  </a:solidFill>
                </a:ln>
              </p:spPr>
            </p:pic>
            <p:sp>
              <p:nvSpPr>
                <p:cNvPr id="14" name="Rectangle 13"/>
                <p:cNvSpPr/>
                <p:nvPr/>
              </p:nvSpPr>
              <p:spPr>
                <a:xfrm>
                  <a:off x="4420279" y="1455279"/>
                  <a:ext cx="1738418" cy="461665"/>
                </a:xfrm>
                <a:prstGeom prst="rect">
                  <a:avLst/>
                </a:prstGeom>
              </p:spPr>
              <p:txBody>
                <a:bodyPr wrap="square" anchor="ctr">
                  <a:spAutoFit/>
                </a:bodyPr>
                <a:lstStyle/>
                <a:p>
                  <a:pPr algn="ctr"/>
                  <a:r>
                    <a:rPr lang="en-US" sz="1200" i="1" dirty="0">
                      <a:solidFill>
                        <a:srgbClr val="FFFFFF"/>
                      </a:solidFill>
                    </a:rPr>
                    <a:t>Better </a:t>
                  </a:r>
                  <a:br>
                    <a:rPr lang="en-US" sz="1200" i="1" dirty="0">
                      <a:solidFill>
                        <a:srgbClr val="FFFFFF"/>
                      </a:solidFill>
                    </a:rPr>
                  </a:br>
                  <a:r>
                    <a:rPr lang="en-US" sz="1200" i="1" dirty="0">
                      <a:solidFill>
                        <a:srgbClr val="FFFFFF"/>
                      </a:solidFill>
                    </a:rPr>
                    <a:t>Informed </a:t>
                  </a:r>
                </a:p>
              </p:txBody>
            </p:sp>
            <p:sp>
              <p:nvSpPr>
                <p:cNvPr id="69" name="Rectangle 68"/>
                <p:cNvSpPr/>
                <p:nvPr/>
              </p:nvSpPr>
              <p:spPr>
                <a:xfrm>
                  <a:off x="4458005" y="2947822"/>
                  <a:ext cx="1669308" cy="461665"/>
                </a:xfrm>
                <a:prstGeom prst="rect">
                  <a:avLst/>
                </a:prstGeom>
              </p:spPr>
              <p:txBody>
                <a:bodyPr wrap="square" anchor="ctr">
                  <a:spAutoFit/>
                </a:bodyPr>
                <a:lstStyle/>
                <a:p>
                  <a:pPr algn="ctr"/>
                  <a:r>
                    <a:rPr lang="en-US" sz="1200" i="1" dirty="0">
                      <a:solidFill>
                        <a:srgbClr val="FFFFFF"/>
                      </a:solidFill>
                    </a:rPr>
                    <a:t>Better </a:t>
                  </a:r>
                  <a:br>
                    <a:rPr lang="en-US" sz="1200" i="1" dirty="0">
                      <a:solidFill>
                        <a:srgbClr val="FFFFFF"/>
                      </a:solidFill>
                    </a:rPr>
                  </a:br>
                  <a:r>
                    <a:rPr lang="en-US" sz="1200" i="1" dirty="0">
                      <a:solidFill>
                        <a:srgbClr val="FFFFFF"/>
                      </a:solidFill>
                    </a:rPr>
                    <a:t>Coordinated</a:t>
                  </a:r>
                  <a:endParaRPr lang="en-US" sz="1200" dirty="0">
                    <a:solidFill>
                      <a:srgbClr val="FFFFFF"/>
                    </a:solidFill>
                  </a:endParaRPr>
                </a:p>
              </p:txBody>
            </p:sp>
            <p:pic>
              <p:nvPicPr>
                <p:cNvPr id="2" name="Picture 1"/>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458004" y="3424503"/>
                  <a:ext cx="1669309" cy="1052740"/>
                </a:xfrm>
                <a:prstGeom prst="rect">
                  <a:avLst/>
                </a:prstGeom>
                <a:ln>
                  <a:solidFill>
                    <a:schemeClr val="bg1"/>
                  </a:solidFill>
                </a:ln>
              </p:spPr>
            </p:pic>
            <p:sp>
              <p:nvSpPr>
                <p:cNvPr id="72" name="Right Arrow 71"/>
                <p:cNvSpPr/>
                <p:nvPr/>
              </p:nvSpPr>
              <p:spPr bwMode="auto">
                <a:xfrm rot="5400000">
                  <a:off x="4342748" y="3077248"/>
                  <a:ext cx="436824" cy="254187"/>
                </a:xfrm>
                <a:prstGeom prst="rightArrow">
                  <a:avLst/>
                </a:prstGeom>
                <a:solidFill>
                  <a:schemeClr val="accent2">
                    <a:lumMod val="75000"/>
                  </a:schemeClr>
                </a:solidFill>
                <a:ln w="9525" cap="flat" cmpd="sng" algn="ctr">
                  <a:noFill/>
                  <a:prstDash val="solid"/>
                  <a:round/>
                  <a:headEnd type="none" w="med" len="med"/>
                  <a:tailEnd type="none" w="med" len="med"/>
                </a:ln>
                <a:effectLst/>
              </p:spPr>
              <p:txBody>
                <a:bodyPr vert="horz" wrap="square" lIns="91440" tIns="45720" rIns="45720" bIns="45720" numCol="1" rtlCol="0" anchor="t" anchorCtr="0" compatLnSpc="1">
                  <a:prstTxWarp prst="textNoShape">
                    <a:avLst/>
                  </a:prstTxWarp>
                </a:bodyPr>
                <a:lstStyle/>
                <a:p>
                  <a:pPr algn="ctr" fontAlgn="base">
                    <a:spcBef>
                      <a:spcPct val="0"/>
                    </a:spcBef>
                    <a:spcAft>
                      <a:spcPct val="25000"/>
                    </a:spcAft>
                  </a:pPr>
                  <a:endParaRPr lang="en-US" sz="900" b="1">
                    <a:latin typeface="Arial" charset="0"/>
                  </a:endParaRPr>
                </a:p>
              </p:txBody>
            </p:sp>
            <p:sp>
              <p:nvSpPr>
                <p:cNvPr id="81" name="Right Arrow 80"/>
                <p:cNvSpPr/>
                <p:nvPr/>
              </p:nvSpPr>
              <p:spPr bwMode="auto">
                <a:xfrm rot="5400000">
                  <a:off x="4342748" y="4582359"/>
                  <a:ext cx="436824" cy="254187"/>
                </a:xfrm>
                <a:prstGeom prst="rightArrow">
                  <a:avLst/>
                </a:prstGeom>
                <a:solidFill>
                  <a:schemeClr val="accent2">
                    <a:lumMod val="75000"/>
                  </a:schemeClr>
                </a:solidFill>
                <a:ln w="9525" cap="flat" cmpd="sng" algn="ctr">
                  <a:noFill/>
                  <a:prstDash val="solid"/>
                  <a:round/>
                  <a:headEnd type="none" w="med" len="med"/>
                  <a:tailEnd type="none" w="med" len="med"/>
                </a:ln>
                <a:effectLst/>
              </p:spPr>
              <p:txBody>
                <a:bodyPr vert="horz" wrap="square" lIns="91440" tIns="45720" rIns="45720" bIns="45720" numCol="1" rtlCol="0" anchor="t" anchorCtr="0" compatLnSpc="1">
                  <a:prstTxWarp prst="textNoShape">
                    <a:avLst/>
                  </a:prstTxWarp>
                </a:bodyPr>
                <a:lstStyle/>
                <a:p>
                  <a:pPr algn="ctr" fontAlgn="base">
                    <a:spcBef>
                      <a:spcPct val="0"/>
                    </a:spcBef>
                    <a:spcAft>
                      <a:spcPct val="25000"/>
                    </a:spcAft>
                  </a:pPr>
                  <a:endParaRPr lang="en-US" sz="900" b="1">
                    <a:latin typeface="Arial" charset="0"/>
                  </a:endParaRPr>
                </a:p>
              </p:txBody>
            </p:sp>
          </p:grpSp>
        </p:grpSp>
        <p:sp>
          <p:nvSpPr>
            <p:cNvPr id="83" name="Rectangle 82">
              <a:extLst>
                <a:ext uri="{FF2B5EF4-FFF2-40B4-BE49-F238E27FC236}">
                  <a16:creationId xmlns:a16="http://schemas.microsoft.com/office/drawing/2014/main" id="{E8236E94-8952-49B0-AA6E-859D83954D77}"/>
                </a:ext>
              </a:extLst>
            </p:cNvPr>
            <p:cNvSpPr/>
            <p:nvPr/>
          </p:nvSpPr>
          <p:spPr>
            <a:xfrm>
              <a:off x="4753793" y="2753418"/>
              <a:ext cx="1342207" cy="284030"/>
            </a:xfrm>
            <a:prstGeom prst="rect">
              <a:avLst/>
            </a:prstGeom>
          </p:spPr>
          <p:txBody>
            <a:bodyPr wrap="square" anchor="ctr">
              <a:spAutoFit/>
            </a:bodyPr>
            <a:lstStyle/>
            <a:p>
              <a:r>
                <a:rPr lang="en-US" sz="1200" i="1" dirty="0">
                  <a:solidFill>
                    <a:srgbClr val="FFFFFF"/>
                  </a:solidFill>
                </a:rPr>
                <a:t>Opportunities</a:t>
              </a:r>
            </a:p>
          </p:txBody>
        </p:sp>
      </p:grpSp>
    </p:spTree>
    <p:custDataLst>
      <p:tags r:id="rId1"/>
    </p:custDataLst>
    <p:extLst>
      <p:ext uri="{BB962C8B-B14F-4D97-AF65-F5344CB8AC3E}">
        <p14:creationId xmlns:p14="http://schemas.microsoft.com/office/powerpoint/2010/main" val="4219492736"/>
      </p:ext>
    </p:extLst>
  </p:cSld>
  <p:clrMapOvr>
    <a:masterClrMapping/>
  </p:clrMapOvr>
  <mc:AlternateContent xmlns:mc="http://schemas.openxmlformats.org/markup-compatibility/2006" xmlns:p14="http://schemas.microsoft.com/office/powerpoint/2010/main">
    <mc:Choice Requires="p14">
      <p:transition p14:dur="0" advTm="176553"/>
    </mc:Choice>
    <mc:Fallback xmlns="">
      <p:transition advTm="1765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39"/>
                                        </p:tgtEl>
                                        <p:attrNameLst>
                                          <p:attrName>style.visibility</p:attrName>
                                        </p:attrNameLst>
                                      </p:cBhvr>
                                      <p:to>
                                        <p:strVal val="visible"/>
                                      </p:to>
                                    </p:set>
                                    <p:anim calcmode="lin" valueType="num">
                                      <p:cBhvr>
                                        <p:cTn id="13" dur="500" fill="hold"/>
                                        <p:tgtEl>
                                          <p:spTgt spid="39"/>
                                        </p:tgtEl>
                                        <p:attrNameLst>
                                          <p:attrName>ppt_w</p:attrName>
                                        </p:attrNameLst>
                                      </p:cBhvr>
                                      <p:tavLst>
                                        <p:tav tm="0">
                                          <p:val>
                                            <p:fltVal val="0"/>
                                          </p:val>
                                        </p:tav>
                                        <p:tav tm="100000">
                                          <p:val>
                                            <p:strVal val="#ppt_w"/>
                                          </p:val>
                                        </p:tav>
                                      </p:tavLst>
                                    </p:anim>
                                    <p:anim calcmode="lin" valueType="num">
                                      <p:cBhvr>
                                        <p:cTn id="14" dur="500" fill="hold"/>
                                        <p:tgtEl>
                                          <p:spTgt spid="39"/>
                                        </p:tgtEl>
                                        <p:attrNameLst>
                                          <p:attrName>ppt_h</p:attrName>
                                        </p:attrNameLst>
                                      </p:cBhvr>
                                      <p:tavLst>
                                        <p:tav tm="0">
                                          <p:val>
                                            <p:fltVal val="0"/>
                                          </p:val>
                                        </p:tav>
                                        <p:tav tm="100000">
                                          <p:val>
                                            <p:strVal val="#ppt_h"/>
                                          </p:val>
                                        </p:tav>
                                      </p:tavLst>
                                    </p:anim>
                                    <p:animEffect transition="in" filter="fade">
                                      <p:cBhvr>
                                        <p:cTn id="15" dur="500"/>
                                        <p:tgtEl>
                                          <p:spTgt spid="39"/>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48"/>
                                        </p:tgtEl>
                                        <p:attrNameLst>
                                          <p:attrName>style.visibility</p:attrName>
                                        </p:attrNameLst>
                                      </p:cBhvr>
                                      <p:to>
                                        <p:strVal val="visible"/>
                                      </p:to>
                                    </p:set>
                                    <p:animEffect transition="in" filter="fade">
                                      <p:cBhvr>
                                        <p:cTn id="20" dur="1000"/>
                                        <p:tgtEl>
                                          <p:spTgt spid="48"/>
                                        </p:tgtEl>
                                      </p:cBhvr>
                                    </p:animEffect>
                                    <p:anim calcmode="lin" valueType="num">
                                      <p:cBhvr>
                                        <p:cTn id="21" dur="1000" fill="hold"/>
                                        <p:tgtEl>
                                          <p:spTgt spid="48"/>
                                        </p:tgtEl>
                                        <p:attrNameLst>
                                          <p:attrName>ppt_x</p:attrName>
                                        </p:attrNameLst>
                                      </p:cBhvr>
                                      <p:tavLst>
                                        <p:tav tm="0">
                                          <p:val>
                                            <p:strVal val="#ppt_x"/>
                                          </p:val>
                                        </p:tav>
                                        <p:tav tm="100000">
                                          <p:val>
                                            <p:strVal val="#ppt_x"/>
                                          </p:val>
                                        </p:tav>
                                      </p:tavLst>
                                    </p:anim>
                                    <p:anim calcmode="lin" valueType="num">
                                      <p:cBhvr>
                                        <p:cTn id="22"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nodeType="clickEffect">
                                  <p:stCondLst>
                                    <p:cond delay="0"/>
                                  </p:stCondLst>
                                  <p:childTnLst>
                                    <p:set>
                                      <p:cBhvr>
                                        <p:cTn id="26" dur="1" fill="hold">
                                          <p:stCondLst>
                                            <p:cond delay="0"/>
                                          </p:stCondLst>
                                        </p:cTn>
                                        <p:tgtEl>
                                          <p:spTgt spid="56"/>
                                        </p:tgtEl>
                                        <p:attrNameLst>
                                          <p:attrName>style.visibility</p:attrName>
                                        </p:attrNameLst>
                                      </p:cBhvr>
                                      <p:to>
                                        <p:strVal val="visible"/>
                                      </p:to>
                                    </p:set>
                                    <p:anim calcmode="lin" valueType="num">
                                      <p:cBhvr>
                                        <p:cTn id="27" dur="500" fill="hold"/>
                                        <p:tgtEl>
                                          <p:spTgt spid="56"/>
                                        </p:tgtEl>
                                        <p:attrNameLst>
                                          <p:attrName>ppt_w</p:attrName>
                                        </p:attrNameLst>
                                      </p:cBhvr>
                                      <p:tavLst>
                                        <p:tav tm="0">
                                          <p:val>
                                            <p:fltVal val="0"/>
                                          </p:val>
                                        </p:tav>
                                        <p:tav tm="100000">
                                          <p:val>
                                            <p:strVal val="#ppt_w"/>
                                          </p:val>
                                        </p:tav>
                                      </p:tavLst>
                                    </p:anim>
                                    <p:anim calcmode="lin" valueType="num">
                                      <p:cBhvr>
                                        <p:cTn id="28" dur="500" fill="hold"/>
                                        <p:tgtEl>
                                          <p:spTgt spid="56"/>
                                        </p:tgtEl>
                                        <p:attrNameLst>
                                          <p:attrName>ppt_h</p:attrName>
                                        </p:attrNameLst>
                                      </p:cBhvr>
                                      <p:tavLst>
                                        <p:tav tm="0">
                                          <p:val>
                                            <p:fltVal val="0"/>
                                          </p:val>
                                        </p:tav>
                                        <p:tav tm="100000">
                                          <p:val>
                                            <p:strVal val="#ppt_h"/>
                                          </p:val>
                                        </p:tav>
                                      </p:tavLst>
                                    </p:anim>
                                    <p:animEffect transition="in" filter="fade">
                                      <p:cBhvr>
                                        <p:cTn id="29" dur="500"/>
                                        <p:tgtEl>
                                          <p:spTgt spid="56"/>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51"/>
                                        </p:tgtEl>
                                        <p:attrNameLst>
                                          <p:attrName>style.visibility</p:attrName>
                                        </p:attrNameLst>
                                      </p:cBhvr>
                                      <p:to>
                                        <p:strVal val="visible"/>
                                      </p:to>
                                    </p:set>
                                    <p:animEffect transition="in" filter="wipe(left)">
                                      <p:cBhvr>
                                        <p:cTn id="34" dur="500"/>
                                        <p:tgtEl>
                                          <p:spTgt spid="51"/>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nodeType="clickEffect">
                                  <p:stCondLst>
                                    <p:cond delay="0"/>
                                  </p:stCondLst>
                                  <p:childTnLst>
                                    <p:set>
                                      <p:cBhvr>
                                        <p:cTn id="38" dur="1" fill="hold">
                                          <p:stCondLst>
                                            <p:cond delay="0"/>
                                          </p:stCondLst>
                                        </p:cTn>
                                        <p:tgtEl>
                                          <p:spTgt spid="49"/>
                                        </p:tgtEl>
                                        <p:attrNameLst>
                                          <p:attrName>style.visibility</p:attrName>
                                        </p:attrNameLst>
                                      </p:cBhvr>
                                      <p:to>
                                        <p:strVal val="visible"/>
                                      </p:to>
                                    </p:set>
                                    <p:animEffect transition="in" filter="wipe(down)">
                                      <p:cBhvr>
                                        <p:cTn id="39" dur="500"/>
                                        <p:tgtEl>
                                          <p:spTgt spid="49"/>
                                        </p:tgtEl>
                                      </p:cBhvr>
                                    </p:animEffect>
                                  </p:childTnLst>
                                </p:cTn>
                              </p:par>
                            </p:childTnLst>
                          </p:cTn>
                        </p:par>
                        <p:par>
                          <p:cTn id="40" fill="hold">
                            <p:stCondLst>
                              <p:cond delay="500"/>
                            </p:stCondLst>
                            <p:childTnLst>
                              <p:par>
                                <p:cTn id="41" presetID="22" presetClass="entr" presetSubtype="4" fill="hold" nodeType="afterEffect">
                                  <p:stCondLst>
                                    <p:cond delay="0"/>
                                  </p:stCondLst>
                                  <p:childTnLst>
                                    <p:set>
                                      <p:cBhvr>
                                        <p:cTn id="42" dur="1" fill="hold">
                                          <p:stCondLst>
                                            <p:cond delay="0"/>
                                          </p:stCondLst>
                                        </p:cTn>
                                        <p:tgtEl>
                                          <p:spTgt spid="50"/>
                                        </p:tgtEl>
                                        <p:attrNameLst>
                                          <p:attrName>style.visibility</p:attrName>
                                        </p:attrNameLst>
                                      </p:cBhvr>
                                      <p:to>
                                        <p:strVal val="visible"/>
                                      </p:to>
                                    </p:set>
                                    <p:animEffect transition="in" filter="wipe(down)">
                                      <p:cBhvr>
                                        <p:cTn id="43"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2406639" y="1654353"/>
            <a:ext cx="5934403" cy="4415197"/>
          </a:xfrm>
          <a:prstGeom prst="rect">
            <a:avLst/>
          </a:prstGeom>
        </p:spPr>
      </p:pic>
      <p:sp>
        <p:nvSpPr>
          <p:cNvPr id="28" name="Title 27"/>
          <p:cNvSpPr>
            <a:spLocks noGrp="1"/>
          </p:cNvSpPr>
          <p:nvPr>
            <p:ph type="title"/>
          </p:nvPr>
        </p:nvSpPr>
        <p:spPr>
          <a:xfrm>
            <a:off x="1781126" y="119402"/>
            <a:ext cx="8828420" cy="1056359"/>
          </a:xfrm>
        </p:spPr>
        <p:txBody>
          <a:bodyPr>
            <a:normAutofit fontScale="90000"/>
          </a:bodyPr>
          <a:lstStyle/>
          <a:p>
            <a:r>
              <a:rPr lang="en-US" dirty="0"/>
              <a:t>TASAR Technology: Traffic Aware Planner (TAP)</a:t>
            </a:r>
            <a:br>
              <a:rPr lang="en-US" dirty="0"/>
            </a:br>
            <a:r>
              <a:rPr lang="en-US" sz="2400" dirty="0"/>
              <a:t>Interactive Route Optimization App for Pilots</a:t>
            </a:r>
          </a:p>
        </p:txBody>
      </p:sp>
      <p:grpSp>
        <p:nvGrpSpPr>
          <p:cNvPr id="2" name="Group 1">
            <a:extLst>
              <a:ext uri="{FF2B5EF4-FFF2-40B4-BE49-F238E27FC236}">
                <a16:creationId xmlns:a16="http://schemas.microsoft.com/office/drawing/2014/main" id="{CC24BEB0-2221-4773-8211-1F16DDB2FDB2}"/>
              </a:ext>
            </a:extLst>
          </p:cNvPr>
          <p:cNvGrpSpPr/>
          <p:nvPr/>
        </p:nvGrpSpPr>
        <p:grpSpPr>
          <a:xfrm>
            <a:off x="270347" y="1654352"/>
            <a:ext cx="1933626" cy="4426680"/>
            <a:chOff x="459198" y="1972109"/>
            <a:chExt cx="1933626" cy="4426680"/>
          </a:xfrm>
        </p:grpSpPr>
        <p:sp>
          <p:nvSpPr>
            <p:cNvPr id="36" name="Rectangle 35">
              <a:extLst>
                <a:ext uri="{FF2B5EF4-FFF2-40B4-BE49-F238E27FC236}">
                  <a16:creationId xmlns:a16="http://schemas.microsoft.com/office/drawing/2014/main" id="{AD37648B-D8FE-4EDF-8B59-548CF132CCB0}"/>
                </a:ext>
              </a:extLst>
            </p:cNvPr>
            <p:cNvSpPr/>
            <p:nvPr/>
          </p:nvSpPr>
          <p:spPr>
            <a:xfrm>
              <a:off x="459198" y="4129520"/>
              <a:ext cx="1933626" cy="646331"/>
            </a:xfrm>
            <a:prstGeom prst="rect">
              <a:avLst/>
            </a:prstGeom>
            <a:solidFill>
              <a:schemeClr val="bg1">
                <a:lumMod val="75000"/>
              </a:schemeClr>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338"/>
                </a:spcAft>
              </a:pPr>
              <a:r>
                <a:rPr lang="en-US" sz="1200" dirty="0"/>
                <a:t>Powerful search algorithm finds </a:t>
              </a:r>
              <a:br>
                <a:rPr lang="en-US" sz="1200" dirty="0"/>
              </a:br>
              <a:r>
                <a:rPr lang="en-US" sz="1200" dirty="0"/>
                <a:t>non-obvious reroutes</a:t>
              </a:r>
            </a:p>
          </p:txBody>
        </p:sp>
        <p:sp>
          <p:nvSpPr>
            <p:cNvPr id="43" name="Rectangle 42">
              <a:extLst>
                <a:ext uri="{FF2B5EF4-FFF2-40B4-BE49-F238E27FC236}">
                  <a16:creationId xmlns:a16="http://schemas.microsoft.com/office/drawing/2014/main" id="{D0D4DAB3-30A8-40C9-9E96-B57827AAD8C3}"/>
                </a:ext>
              </a:extLst>
            </p:cNvPr>
            <p:cNvSpPr/>
            <p:nvPr/>
          </p:nvSpPr>
          <p:spPr>
            <a:xfrm>
              <a:off x="465452" y="2691246"/>
              <a:ext cx="1921119" cy="461665"/>
            </a:xfrm>
            <a:prstGeom prst="rect">
              <a:avLst/>
            </a:prstGeom>
            <a:solidFill>
              <a:schemeClr val="bg1">
                <a:lumMod val="75000"/>
              </a:schemeClr>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338"/>
                </a:spcAft>
              </a:pPr>
              <a:r>
                <a:rPr lang="en-US" sz="1200" dirty="0"/>
                <a:t>Applies multiple degrees of freedom</a:t>
              </a:r>
            </a:p>
          </p:txBody>
        </p:sp>
        <p:sp>
          <p:nvSpPr>
            <p:cNvPr id="44" name="Rectangle 43">
              <a:extLst>
                <a:ext uri="{FF2B5EF4-FFF2-40B4-BE49-F238E27FC236}">
                  <a16:creationId xmlns:a16="http://schemas.microsoft.com/office/drawing/2014/main" id="{3B5C5263-8354-407B-8597-C617FE5D38C6}"/>
                </a:ext>
              </a:extLst>
            </p:cNvPr>
            <p:cNvSpPr/>
            <p:nvPr/>
          </p:nvSpPr>
          <p:spPr>
            <a:xfrm>
              <a:off x="459198" y="3410383"/>
              <a:ext cx="1933626" cy="461665"/>
            </a:xfrm>
            <a:prstGeom prst="rect">
              <a:avLst/>
            </a:prstGeom>
            <a:solidFill>
              <a:schemeClr val="bg1">
                <a:lumMod val="75000"/>
              </a:schemeClr>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338"/>
                </a:spcAft>
              </a:pPr>
              <a:r>
                <a:rPr lang="en-US" sz="1200" dirty="0"/>
                <a:t>Pilot-adjustable optimization objective</a:t>
              </a:r>
            </a:p>
          </p:txBody>
        </p:sp>
        <p:sp>
          <p:nvSpPr>
            <p:cNvPr id="45" name="Rectangle 44">
              <a:extLst>
                <a:ext uri="{FF2B5EF4-FFF2-40B4-BE49-F238E27FC236}">
                  <a16:creationId xmlns:a16="http://schemas.microsoft.com/office/drawing/2014/main" id="{034BF2B3-0D5F-4A28-B5AE-12EAC36157AC}"/>
                </a:ext>
              </a:extLst>
            </p:cNvPr>
            <p:cNvSpPr/>
            <p:nvPr/>
          </p:nvSpPr>
          <p:spPr>
            <a:xfrm>
              <a:off x="465452" y="1972109"/>
              <a:ext cx="1921119" cy="461665"/>
            </a:xfrm>
            <a:prstGeom prst="rect">
              <a:avLst/>
            </a:prstGeom>
            <a:solidFill>
              <a:schemeClr val="bg1">
                <a:lumMod val="75000"/>
              </a:schemeClr>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338"/>
                </a:spcAft>
              </a:pPr>
              <a:r>
                <a:rPr lang="en-US" sz="1200" dirty="0"/>
                <a:t>Leverages connectivity for operational savings</a:t>
              </a:r>
            </a:p>
          </p:txBody>
        </p:sp>
        <p:sp>
          <p:nvSpPr>
            <p:cNvPr id="46" name="Content Placeholder 3">
              <a:extLst>
                <a:ext uri="{FF2B5EF4-FFF2-40B4-BE49-F238E27FC236}">
                  <a16:creationId xmlns:a16="http://schemas.microsoft.com/office/drawing/2014/main" id="{E833BB52-E339-4FE9-961E-77C40BD51CB7}"/>
                </a:ext>
              </a:extLst>
            </p:cNvPr>
            <p:cNvSpPr txBox="1">
              <a:spLocks/>
            </p:cNvSpPr>
            <p:nvPr/>
          </p:nvSpPr>
          <p:spPr>
            <a:xfrm>
              <a:off x="465452" y="5752458"/>
              <a:ext cx="1921119" cy="646331"/>
            </a:xfrm>
            <a:prstGeom prst="rect">
              <a:avLst/>
            </a:prstGeom>
            <a:solidFill>
              <a:schemeClr val="bg1">
                <a:lumMod val="75000"/>
              </a:schemeClr>
            </a:solidFill>
          </p:spPr>
          <p:txBody>
            <a:bodyPr wrap="square">
              <a:spAutoFit/>
            </a:bodyPr>
            <a:lstStyle>
              <a:defPPr>
                <a:defRPr lang="en-US"/>
              </a:defPPr>
              <a:lvl1pPr marL="0" algn="ctr" defTabSz="914400" eaLnBrk="1" latinLnBrk="0" hangingPunct="1">
                <a:spcAft>
                  <a:spcPts val="338"/>
                </a:spcAft>
                <a:defRPr sz="1400">
                  <a:latin typeface="+mn-lt"/>
                  <a:ea typeface="+mn-ea"/>
                  <a:cs typeface="+mn-cs"/>
                </a:defRPr>
              </a:lvl1pPr>
              <a:lvl2pPr defTabSz="914400" eaLnBrk="1" latinLnBrk="0" hangingPunct="1">
                <a:defRPr sz="1800">
                  <a:latin typeface="+mn-lt"/>
                  <a:ea typeface="+mn-ea"/>
                  <a:cs typeface="+mn-cs"/>
                </a:defRPr>
              </a:lvl2pPr>
              <a:lvl3pPr defTabSz="914400" eaLnBrk="1" latinLnBrk="0" hangingPunct="1">
                <a:defRPr sz="1800">
                  <a:latin typeface="+mn-lt"/>
                  <a:ea typeface="+mn-ea"/>
                  <a:cs typeface="+mn-cs"/>
                </a:defRPr>
              </a:lvl3pPr>
              <a:lvl4pPr defTabSz="914400" eaLnBrk="1" latinLnBrk="0" hangingPunct="1">
                <a:defRPr sz="1800">
                  <a:latin typeface="+mn-lt"/>
                  <a:ea typeface="+mn-ea"/>
                  <a:cs typeface="+mn-cs"/>
                </a:defRPr>
              </a:lvl4pPr>
              <a:lvl5pPr defTabSz="914400" eaLnBrk="1" latinLnBrk="0" hangingPunct="1">
                <a:defRPr sz="1800">
                  <a:latin typeface="+mn-lt"/>
                  <a:ea typeface="+mn-ea"/>
                  <a:cs typeface="+mn-cs"/>
                </a:defRPr>
              </a:lvl5pPr>
              <a:lvl6pPr defTabSz="914400">
                <a:defRPr sz="1800">
                  <a:latin typeface="+mn-lt"/>
                  <a:ea typeface="+mn-ea"/>
                  <a:cs typeface="+mn-cs"/>
                </a:defRPr>
              </a:lvl6pPr>
              <a:lvl7pPr defTabSz="914400">
                <a:defRPr sz="1800">
                  <a:latin typeface="+mn-lt"/>
                  <a:ea typeface="+mn-ea"/>
                  <a:cs typeface="+mn-cs"/>
                </a:defRPr>
              </a:lvl7pPr>
              <a:lvl8pPr defTabSz="914400">
                <a:defRPr sz="1800">
                  <a:latin typeface="+mn-lt"/>
                  <a:ea typeface="+mn-ea"/>
                  <a:cs typeface="+mn-cs"/>
                </a:defRPr>
              </a:lvl8pPr>
              <a:lvl9pPr defTabSz="914400">
                <a:defRPr sz="1800">
                  <a:latin typeface="+mn-lt"/>
                  <a:ea typeface="+mn-ea"/>
                  <a:cs typeface="+mn-cs"/>
                </a:defRPr>
              </a:lvl9pPr>
            </a:lstStyle>
            <a:p>
              <a:r>
                <a:rPr lang="en-US" sz="1200" dirty="0"/>
                <a:t>Adaptable to different aircraft and hardware architectures</a:t>
              </a:r>
            </a:p>
          </p:txBody>
        </p:sp>
        <p:sp>
          <p:nvSpPr>
            <p:cNvPr id="47" name="Rectangle 46">
              <a:extLst>
                <a:ext uri="{FF2B5EF4-FFF2-40B4-BE49-F238E27FC236}">
                  <a16:creationId xmlns:a16="http://schemas.microsoft.com/office/drawing/2014/main" id="{8393454C-E4A7-416A-A624-991DBB16FC05}"/>
                </a:ext>
              </a:extLst>
            </p:cNvPr>
            <p:cNvSpPr/>
            <p:nvPr/>
          </p:nvSpPr>
          <p:spPr>
            <a:xfrm>
              <a:off x="467415" y="5033323"/>
              <a:ext cx="1917193" cy="461665"/>
            </a:xfrm>
            <a:prstGeom prst="rect">
              <a:avLst/>
            </a:prstGeom>
            <a:solidFill>
              <a:schemeClr val="bg1">
                <a:lumMod val="75000"/>
              </a:schemeClr>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338"/>
                </a:spcAft>
              </a:pPr>
              <a:r>
                <a:rPr lang="en-US" sz="1200" dirty="0"/>
                <a:t>Incorporates complex dynamic constraints </a:t>
              </a:r>
            </a:p>
          </p:txBody>
        </p:sp>
      </p:grpSp>
      <p:grpSp>
        <p:nvGrpSpPr>
          <p:cNvPr id="5" name="Group 4">
            <a:extLst>
              <a:ext uri="{FF2B5EF4-FFF2-40B4-BE49-F238E27FC236}">
                <a16:creationId xmlns:a16="http://schemas.microsoft.com/office/drawing/2014/main" id="{4E393856-8DCA-4A90-9625-FA041D2AF9DE}"/>
              </a:ext>
            </a:extLst>
          </p:cNvPr>
          <p:cNvGrpSpPr/>
          <p:nvPr/>
        </p:nvGrpSpPr>
        <p:grpSpPr>
          <a:xfrm>
            <a:off x="8597926" y="1561077"/>
            <a:ext cx="3521369" cy="4508473"/>
            <a:chOff x="8597926" y="1561077"/>
            <a:chExt cx="3521369" cy="4508473"/>
          </a:xfrm>
        </p:grpSpPr>
        <p:sp>
          <p:nvSpPr>
            <p:cNvPr id="27" name="Rectangle 26"/>
            <p:cNvSpPr/>
            <p:nvPr/>
          </p:nvSpPr>
          <p:spPr>
            <a:xfrm>
              <a:off x="8796804" y="3223915"/>
              <a:ext cx="2974668" cy="707886"/>
            </a:xfrm>
            <a:prstGeom prst="rect">
              <a:avLst/>
            </a:prstGeom>
            <a:solidFill>
              <a:schemeClr val="accent1"/>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a:spAutoFit/>
            </a:bodyPr>
            <a:lstStyle/>
            <a:p>
              <a:pPr algn="ctr"/>
              <a:r>
                <a:rPr lang="en-US" sz="2000" dirty="0">
                  <a:solidFill>
                    <a:schemeClr val="bg1"/>
                  </a:solidFill>
                </a:rPr>
                <a:t>NASA </a:t>
              </a:r>
              <a:br>
                <a:rPr lang="en-US" sz="2000" dirty="0">
                  <a:solidFill>
                    <a:schemeClr val="bg1"/>
                  </a:solidFill>
                </a:rPr>
              </a:br>
              <a:r>
                <a:rPr lang="en-US" sz="2000" dirty="0">
                  <a:solidFill>
                    <a:schemeClr val="bg1"/>
                  </a:solidFill>
                </a:rPr>
                <a:t>Software of the Year</a:t>
              </a:r>
            </a:p>
          </p:txBody>
        </p:sp>
        <p:sp>
          <p:nvSpPr>
            <p:cNvPr id="30" name="Rectangle 29"/>
            <p:cNvSpPr/>
            <p:nvPr/>
          </p:nvSpPr>
          <p:spPr>
            <a:xfrm>
              <a:off x="8796804" y="4650791"/>
              <a:ext cx="2974668" cy="707886"/>
            </a:xfrm>
            <a:prstGeom prst="rect">
              <a:avLst/>
            </a:prstGeom>
            <a:solidFill>
              <a:schemeClr val="accent1"/>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a:spAutoFit/>
            </a:bodyPr>
            <a:lstStyle/>
            <a:p>
              <a:pPr algn="ctr"/>
              <a:r>
                <a:rPr lang="en-US" sz="2000" dirty="0">
                  <a:solidFill>
                    <a:schemeClr val="bg1"/>
                  </a:solidFill>
                </a:rPr>
                <a:t>R&amp;D 100 </a:t>
              </a:r>
              <a:br>
                <a:rPr lang="en-US" sz="2000" dirty="0">
                  <a:solidFill>
                    <a:schemeClr val="bg1"/>
                  </a:solidFill>
                </a:rPr>
              </a:br>
              <a:r>
                <a:rPr lang="en-US" sz="2000" dirty="0">
                  <a:solidFill>
                    <a:schemeClr val="bg1"/>
                  </a:solidFill>
                </a:rPr>
                <a:t>Award Winner*</a:t>
              </a:r>
            </a:p>
          </p:txBody>
        </p:sp>
        <p:sp>
          <p:nvSpPr>
            <p:cNvPr id="31" name="Rectangle 30"/>
            <p:cNvSpPr/>
            <p:nvPr/>
          </p:nvSpPr>
          <p:spPr>
            <a:xfrm>
              <a:off x="9128013" y="5492469"/>
              <a:ext cx="2312250" cy="577081"/>
            </a:xfrm>
            <a:prstGeom prst="rect">
              <a:avLst/>
            </a:prstGeom>
            <a:noFill/>
            <a:ln w="28575">
              <a:noFill/>
            </a:ln>
          </p:spPr>
          <p:txBody>
            <a:bodyPr wrap="square">
              <a:spAutoFit/>
            </a:bodyPr>
            <a:lstStyle/>
            <a:p>
              <a:pPr algn="ctr">
                <a:spcAft>
                  <a:spcPts val="450"/>
                </a:spcAft>
              </a:pPr>
              <a:r>
                <a:rPr lang="en-US" sz="1050" dirty="0"/>
                <a:t>* Internationally selected as one the 100 most technologically significant new products of the year</a:t>
              </a:r>
            </a:p>
          </p:txBody>
        </p:sp>
        <p:sp>
          <p:nvSpPr>
            <p:cNvPr id="48" name="Rectangle 47">
              <a:extLst>
                <a:ext uri="{FF2B5EF4-FFF2-40B4-BE49-F238E27FC236}">
                  <a16:creationId xmlns:a16="http://schemas.microsoft.com/office/drawing/2014/main" id="{8C59E8A1-FDC4-4A2F-841A-7756C7175585}"/>
                </a:ext>
              </a:extLst>
            </p:cNvPr>
            <p:cNvSpPr/>
            <p:nvPr/>
          </p:nvSpPr>
          <p:spPr>
            <a:xfrm>
              <a:off x="8597926" y="1561077"/>
              <a:ext cx="3374716" cy="738664"/>
            </a:xfrm>
            <a:prstGeom prst="rect">
              <a:avLst/>
            </a:prstGeom>
            <a:solidFill>
              <a:schemeClr val="bg1"/>
            </a:solidFill>
            <a:ln>
              <a:noFill/>
            </a:ln>
            <a:effectLst/>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a:t>Recognition of unique capabilities, near-term benefits, and long-term revolutionary impact:</a:t>
              </a:r>
            </a:p>
          </p:txBody>
        </p:sp>
        <p:sp>
          <p:nvSpPr>
            <p:cNvPr id="16" name="Rectangle 15">
              <a:extLst>
                <a:ext uri="{FF2B5EF4-FFF2-40B4-BE49-F238E27FC236}">
                  <a16:creationId xmlns:a16="http://schemas.microsoft.com/office/drawing/2014/main" id="{FBD4E430-1B00-4C9D-87AC-43DBC4E4118E}"/>
                </a:ext>
              </a:extLst>
            </p:cNvPr>
            <p:cNvSpPr/>
            <p:nvPr/>
          </p:nvSpPr>
          <p:spPr>
            <a:xfrm>
              <a:off x="8796802" y="2433533"/>
              <a:ext cx="2974669" cy="677108"/>
            </a:xfrm>
            <a:prstGeom prst="rect">
              <a:avLst/>
            </a:prstGeom>
            <a:solidFill>
              <a:schemeClr val="accent1"/>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a:spAutoFit/>
            </a:bodyPr>
            <a:lstStyle/>
            <a:p>
              <a:pPr algn="ctr"/>
              <a:r>
                <a:rPr lang="en-US" sz="1400" b="1" dirty="0">
                  <a:solidFill>
                    <a:schemeClr val="bg1"/>
                  </a:solidFill>
                </a:rPr>
                <a:t>U.S. Patent, 8,977,482 </a:t>
              </a:r>
              <a:br>
                <a:rPr lang="en-US" sz="1400" b="1" dirty="0">
                  <a:solidFill>
                    <a:schemeClr val="bg1"/>
                  </a:solidFill>
                </a:rPr>
              </a:br>
              <a:r>
                <a:rPr lang="en-US" sz="1200" dirty="0">
                  <a:solidFill>
                    <a:schemeClr val="bg1"/>
                  </a:solidFill>
                </a:rPr>
                <a:t>Method and apparatus for generating flight-optimizing trajectories</a:t>
              </a:r>
            </a:p>
          </p:txBody>
        </p:sp>
        <p:sp>
          <p:nvSpPr>
            <p:cNvPr id="17" name="Rectangle 16">
              <a:extLst>
                <a:ext uri="{FF2B5EF4-FFF2-40B4-BE49-F238E27FC236}">
                  <a16:creationId xmlns:a16="http://schemas.microsoft.com/office/drawing/2014/main" id="{B96A66C0-EAE6-4CD0-BF35-C748A0B385A1}"/>
                </a:ext>
              </a:extLst>
            </p:cNvPr>
            <p:cNvSpPr/>
            <p:nvPr/>
          </p:nvSpPr>
          <p:spPr>
            <a:xfrm>
              <a:off x="8796802" y="4045075"/>
              <a:ext cx="2974667" cy="492443"/>
            </a:xfrm>
            <a:prstGeom prst="rect">
              <a:avLst/>
            </a:prstGeom>
            <a:solidFill>
              <a:schemeClr val="accent1"/>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a:spAutoFit/>
            </a:bodyPr>
            <a:lstStyle/>
            <a:p>
              <a:pPr algn="ctr"/>
              <a:r>
                <a:rPr lang="en-US" sz="1400" b="1" dirty="0">
                  <a:solidFill>
                    <a:schemeClr val="bg1"/>
                  </a:solidFill>
                </a:rPr>
                <a:t>U.S. Patent, 10,102,756 </a:t>
              </a:r>
              <a:br>
                <a:rPr lang="en-US" sz="1200" dirty="0">
                  <a:solidFill>
                    <a:schemeClr val="bg1"/>
                  </a:solidFill>
                </a:rPr>
              </a:br>
              <a:r>
                <a:rPr lang="en-US" sz="1200" dirty="0">
                  <a:solidFill>
                    <a:schemeClr val="bg1"/>
                  </a:solidFill>
                </a:rPr>
                <a:t>TAP User Interface</a:t>
              </a:r>
            </a:p>
          </p:txBody>
        </p:sp>
        <p:sp>
          <p:nvSpPr>
            <p:cNvPr id="4" name="Rectangle 3">
              <a:extLst>
                <a:ext uri="{FF2B5EF4-FFF2-40B4-BE49-F238E27FC236}">
                  <a16:creationId xmlns:a16="http://schemas.microsoft.com/office/drawing/2014/main" id="{9BDA6755-38B8-408C-AD66-049FD7CB793C}"/>
                </a:ext>
              </a:extLst>
            </p:cNvPr>
            <p:cNvSpPr/>
            <p:nvPr/>
          </p:nvSpPr>
          <p:spPr>
            <a:xfrm rot="5400000">
              <a:off x="11601203" y="3393193"/>
              <a:ext cx="697627" cy="338554"/>
            </a:xfrm>
            <a:prstGeom prst="rect">
              <a:avLst/>
            </a:prstGeom>
          </p:spPr>
          <p:txBody>
            <a:bodyPr wrap="square">
              <a:spAutoFit/>
            </a:bodyPr>
            <a:lstStyle/>
            <a:p>
              <a:pPr algn="ctr"/>
              <a:r>
                <a:rPr lang="en-US" sz="1600" dirty="0"/>
                <a:t>2016</a:t>
              </a:r>
            </a:p>
          </p:txBody>
        </p:sp>
        <p:sp>
          <p:nvSpPr>
            <p:cNvPr id="19" name="Rectangle 18">
              <a:extLst>
                <a:ext uri="{FF2B5EF4-FFF2-40B4-BE49-F238E27FC236}">
                  <a16:creationId xmlns:a16="http://schemas.microsoft.com/office/drawing/2014/main" id="{B9201697-B236-4C86-AC1D-6B4D796C3596}"/>
                </a:ext>
              </a:extLst>
            </p:cNvPr>
            <p:cNvSpPr/>
            <p:nvPr/>
          </p:nvSpPr>
          <p:spPr>
            <a:xfrm rot="5400000">
              <a:off x="11601204" y="2563289"/>
              <a:ext cx="697627" cy="338554"/>
            </a:xfrm>
            <a:prstGeom prst="rect">
              <a:avLst/>
            </a:prstGeom>
          </p:spPr>
          <p:txBody>
            <a:bodyPr wrap="square">
              <a:spAutoFit/>
            </a:bodyPr>
            <a:lstStyle/>
            <a:p>
              <a:pPr algn="ctr"/>
              <a:r>
                <a:rPr lang="en-US" sz="1600" dirty="0"/>
                <a:t>2015</a:t>
              </a:r>
            </a:p>
          </p:txBody>
        </p:sp>
        <p:sp>
          <p:nvSpPr>
            <p:cNvPr id="20" name="Rectangle 19">
              <a:extLst>
                <a:ext uri="{FF2B5EF4-FFF2-40B4-BE49-F238E27FC236}">
                  <a16:creationId xmlns:a16="http://schemas.microsoft.com/office/drawing/2014/main" id="{33B2AD30-DFF7-4846-91C4-DAB07619925D}"/>
                </a:ext>
              </a:extLst>
            </p:cNvPr>
            <p:cNvSpPr/>
            <p:nvPr/>
          </p:nvSpPr>
          <p:spPr>
            <a:xfrm rot="5400000">
              <a:off x="11601204" y="4111761"/>
              <a:ext cx="697627" cy="338554"/>
            </a:xfrm>
            <a:prstGeom prst="rect">
              <a:avLst/>
            </a:prstGeom>
          </p:spPr>
          <p:txBody>
            <a:bodyPr wrap="square">
              <a:spAutoFit/>
            </a:bodyPr>
            <a:lstStyle/>
            <a:p>
              <a:pPr algn="ctr"/>
              <a:r>
                <a:rPr lang="en-US" sz="1600" dirty="0"/>
                <a:t>2018</a:t>
              </a:r>
            </a:p>
          </p:txBody>
        </p:sp>
        <p:sp>
          <p:nvSpPr>
            <p:cNvPr id="21" name="Rectangle 20">
              <a:extLst>
                <a:ext uri="{FF2B5EF4-FFF2-40B4-BE49-F238E27FC236}">
                  <a16:creationId xmlns:a16="http://schemas.microsoft.com/office/drawing/2014/main" id="{7FC1F6DE-DAFD-46C5-B132-65F6105A2B3E}"/>
                </a:ext>
              </a:extLst>
            </p:cNvPr>
            <p:cNvSpPr/>
            <p:nvPr/>
          </p:nvSpPr>
          <p:spPr>
            <a:xfrm rot="5400000">
              <a:off x="11601204" y="4830328"/>
              <a:ext cx="697627" cy="338554"/>
            </a:xfrm>
            <a:prstGeom prst="rect">
              <a:avLst/>
            </a:prstGeom>
          </p:spPr>
          <p:txBody>
            <a:bodyPr wrap="square">
              <a:spAutoFit/>
            </a:bodyPr>
            <a:lstStyle/>
            <a:p>
              <a:pPr algn="ctr"/>
              <a:r>
                <a:rPr lang="en-US" sz="1600" dirty="0"/>
                <a:t>2019</a:t>
              </a:r>
            </a:p>
          </p:txBody>
        </p:sp>
      </p:grpSp>
    </p:spTree>
    <p:custDataLst>
      <p:tags r:id="rId1"/>
    </p:custDataLst>
    <p:extLst>
      <p:ext uri="{BB962C8B-B14F-4D97-AF65-F5344CB8AC3E}">
        <p14:creationId xmlns:p14="http://schemas.microsoft.com/office/powerpoint/2010/main" val="2346624666"/>
      </p:ext>
    </p:extLst>
  </p:cSld>
  <p:clrMapOvr>
    <a:masterClrMapping/>
  </p:clrMapOvr>
  <mc:AlternateContent xmlns:mc="http://schemas.openxmlformats.org/markup-compatibility/2006" xmlns:p14="http://schemas.microsoft.com/office/powerpoint/2010/main">
    <mc:Choice Requires="p14">
      <p:transition p14:dur="0" advTm="191660"/>
    </mc:Choice>
    <mc:Fallback xmlns="">
      <p:transition advTm="19166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26381" y="1758462"/>
            <a:ext cx="10068449" cy="4619334"/>
          </a:xfrm>
        </p:spPr>
        <p:txBody>
          <a:bodyPr>
            <a:normAutofit/>
          </a:bodyPr>
          <a:lstStyle/>
          <a:p>
            <a:pPr marL="285750">
              <a:buFont typeface="Wingdings" panose="05000000000000000000" pitchFamily="2" charset="2"/>
              <a:buChar char="ü"/>
            </a:pPr>
            <a:r>
              <a:rPr lang="en-US" dirty="0"/>
              <a:t>Developed route-optimization application for the Connected EFB</a:t>
            </a:r>
          </a:p>
          <a:p>
            <a:pPr marL="285750">
              <a:buFont typeface="Wingdings" panose="05000000000000000000" pitchFamily="2" charset="2"/>
              <a:buChar char="ü"/>
            </a:pPr>
            <a:r>
              <a:rPr lang="en-US" dirty="0"/>
              <a:t>Estimated DOC savings (time, fuel) via modeling</a:t>
            </a:r>
          </a:p>
          <a:p>
            <a:pPr marL="285750">
              <a:buFont typeface="Wingdings" panose="05000000000000000000" pitchFamily="2" charset="2"/>
              <a:buChar char="ü"/>
            </a:pPr>
            <a:r>
              <a:rPr lang="en-US" dirty="0"/>
              <a:t>Developed software prototype</a:t>
            </a:r>
          </a:p>
          <a:p>
            <a:pPr marL="285750">
              <a:buFont typeface="Wingdings" panose="05000000000000000000" pitchFamily="2" charset="2"/>
              <a:buChar char="ü"/>
            </a:pPr>
            <a:r>
              <a:rPr lang="en-US" dirty="0"/>
              <a:t>Analyzed safety, human factors, FAA authorization, and market needs</a:t>
            </a:r>
          </a:p>
          <a:p>
            <a:pPr marL="285750">
              <a:buFont typeface="Wingdings" panose="05000000000000000000" pitchFamily="2" charset="2"/>
              <a:buChar char="ü"/>
            </a:pPr>
            <a:r>
              <a:rPr lang="en-US" dirty="0"/>
              <a:t>Conducted simulations and flight trials </a:t>
            </a:r>
          </a:p>
          <a:p>
            <a:pPr marL="285750">
              <a:buFont typeface="Wingdings" panose="05000000000000000000" pitchFamily="2" charset="2"/>
              <a:buChar char="ü"/>
            </a:pPr>
            <a:r>
              <a:rPr lang="en-US" dirty="0"/>
              <a:t>Integrated into commercial aircraft</a:t>
            </a:r>
          </a:p>
          <a:p>
            <a:pPr marL="285750">
              <a:buFont typeface="Wingdings" panose="05000000000000000000" pitchFamily="2" charset="2"/>
              <a:buChar char="ü"/>
            </a:pPr>
            <a:r>
              <a:rPr lang="en-US" dirty="0"/>
              <a:t>Conducted airline operational evaluation </a:t>
            </a:r>
          </a:p>
          <a:p>
            <a:pPr marL="285750">
              <a:buFont typeface="Wingdings" panose="05000000000000000000" pitchFamily="2" charset="2"/>
              <a:buChar char="ü"/>
            </a:pPr>
            <a:r>
              <a:rPr lang="en-US" dirty="0"/>
              <a:t>Validated DOC savings and operational utility</a:t>
            </a:r>
          </a:p>
          <a:p>
            <a:pPr marL="285750">
              <a:buFont typeface="Wingdings" panose="05000000000000000000" pitchFamily="2" charset="2"/>
              <a:buChar char="ü"/>
            </a:pPr>
            <a:r>
              <a:rPr lang="en-US" dirty="0"/>
              <a:t>Transferred technology to industry via commercial licenses</a:t>
            </a:r>
          </a:p>
          <a:p>
            <a:pPr marL="285750">
              <a:buFont typeface="Wingdings" panose="05000000000000000000" pitchFamily="2" charset="2"/>
              <a:buChar char="ü"/>
            </a:pPr>
            <a:r>
              <a:rPr lang="en-US" dirty="0"/>
              <a:t>Concluded project at TRL 7 </a:t>
            </a:r>
          </a:p>
        </p:txBody>
      </p:sp>
      <p:sp>
        <p:nvSpPr>
          <p:cNvPr id="2" name="Title 1"/>
          <p:cNvSpPr>
            <a:spLocks noGrp="1"/>
          </p:cNvSpPr>
          <p:nvPr>
            <p:ph type="title"/>
          </p:nvPr>
        </p:nvSpPr>
        <p:spPr/>
        <p:txBody>
          <a:bodyPr/>
          <a:lstStyle/>
          <a:p>
            <a:r>
              <a:rPr lang="en-US" dirty="0"/>
              <a:t>NASA TASAR Project Accomplishments</a:t>
            </a:r>
          </a:p>
        </p:txBody>
      </p:sp>
      <p:cxnSp>
        <p:nvCxnSpPr>
          <p:cNvPr id="5" name="Straight Connector 4">
            <a:extLst>
              <a:ext uri="{FF2B5EF4-FFF2-40B4-BE49-F238E27FC236}">
                <a16:creationId xmlns:a16="http://schemas.microsoft.com/office/drawing/2014/main" id="{E70B6819-1116-4ECF-9FAC-149359B71D84}"/>
              </a:ext>
            </a:extLst>
          </p:cNvPr>
          <p:cNvCxnSpPr>
            <a:cxnSpLocks/>
          </p:cNvCxnSpPr>
          <p:nvPr/>
        </p:nvCxnSpPr>
        <p:spPr>
          <a:xfrm>
            <a:off x="296044" y="4039437"/>
            <a:ext cx="10781881" cy="0"/>
          </a:xfrm>
          <a:prstGeom prst="line">
            <a:avLst/>
          </a:prstGeom>
          <a:ln w="38100">
            <a:prstDash val="lgDash"/>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6816EBEF-D86C-45E8-810D-A86D7F52DFD7}"/>
              </a:ext>
            </a:extLst>
          </p:cNvPr>
          <p:cNvSpPr/>
          <p:nvPr/>
        </p:nvSpPr>
        <p:spPr>
          <a:xfrm>
            <a:off x="261836" y="4856760"/>
            <a:ext cx="902812" cy="646331"/>
          </a:xfrm>
          <a:prstGeom prst="rect">
            <a:avLst/>
          </a:prstGeom>
        </p:spPr>
        <p:txBody>
          <a:bodyPr wrap="none" anchor="ctr">
            <a:spAutoFit/>
          </a:bodyPr>
          <a:lstStyle/>
          <a:p>
            <a:pPr algn="ctr"/>
            <a:r>
              <a:rPr lang="en-US" dirty="0"/>
              <a:t>ATD-3</a:t>
            </a:r>
          </a:p>
          <a:p>
            <a:pPr algn="ctr"/>
            <a:r>
              <a:rPr lang="en-US" dirty="0"/>
              <a:t>Project</a:t>
            </a:r>
          </a:p>
        </p:txBody>
      </p:sp>
      <p:sp>
        <p:nvSpPr>
          <p:cNvPr id="9" name="Rectangle 8">
            <a:extLst>
              <a:ext uri="{FF2B5EF4-FFF2-40B4-BE49-F238E27FC236}">
                <a16:creationId xmlns:a16="http://schemas.microsoft.com/office/drawing/2014/main" id="{7988BDBC-9E79-4B84-B669-7CB63338273B}"/>
              </a:ext>
            </a:extLst>
          </p:cNvPr>
          <p:cNvSpPr/>
          <p:nvPr/>
        </p:nvSpPr>
        <p:spPr>
          <a:xfrm>
            <a:off x="261837" y="2551224"/>
            <a:ext cx="902812" cy="646331"/>
          </a:xfrm>
          <a:prstGeom prst="rect">
            <a:avLst/>
          </a:prstGeom>
        </p:spPr>
        <p:txBody>
          <a:bodyPr wrap="none" anchor="ctr">
            <a:spAutoFit/>
          </a:bodyPr>
          <a:lstStyle/>
          <a:p>
            <a:pPr algn="ctr"/>
            <a:r>
              <a:rPr lang="en-US" dirty="0"/>
              <a:t>CTD</a:t>
            </a:r>
          </a:p>
          <a:p>
            <a:pPr algn="ctr"/>
            <a:r>
              <a:rPr lang="en-US" dirty="0"/>
              <a:t>Project</a:t>
            </a:r>
          </a:p>
        </p:txBody>
      </p:sp>
      <p:sp>
        <p:nvSpPr>
          <p:cNvPr id="15" name="Rectangle 14">
            <a:extLst>
              <a:ext uri="{FF2B5EF4-FFF2-40B4-BE49-F238E27FC236}">
                <a16:creationId xmlns:a16="http://schemas.microsoft.com/office/drawing/2014/main" id="{C185B197-5FE9-42FF-8C0D-4B42682C11FA}"/>
              </a:ext>
            </a:extLst>
          </p:cNvPr>
          <p:cNvSpPr/>
          <p:nvPr/>
        </p:nvSpPr>
        <p:spPr>
          <a:xfrm>
            <a:off x="450991" y="1792293"/>
            <a:ext cx="524503" cy="276999"/>
          </a:xfrm>
          <a:prstGeom prst="rect">
            <a:avLst/>
          </a:prstGeom>
        </p:spPr>
        <p:txBody>
          <a:bodyPr wrap="none">
            <a:spAutoFit/>
          </a:bodyPr>
          <a:lstStyle/>
          <a:p>
            <a:pPr algn="ctr"/>
            <a:r>
              <a:rPr lang="en-US" sz="1200" dirty="0"/>
              <a:t>2012</a:t>
            </a:r>
          </a:p>
        </p:txBody>
      </p:sp>
      <p:sp>
        <p:nvSpPr>
          <p:cNvPr id="16" name="Rectangle 15">
            <a:extLst>
              <a:ext uri="{FF2B5EF4-FFF2-40B4-BE49-F238E27FC236}">
                <a16:creationId xmlns:a16="http://schemas.microsoft.com/office/drawing/2014/main" id="{0DB8887C-56F5-41ED-BCAE-E2CD58B21DAA}"/>
              </a:ext>
            </a:extLst>
          </p:cNvPr>
          <p:cNvSpPr/>
          <p:nvPr/>
        </p:nvSpPr>
        <p:spPr>
          <a:xfrm>
            <a:off x="450991" y="5960461"/>
            <a:ext cx="524503" cy="276999"/>
          </a:xfrm>
          <a:prstGeom prst="rect">
            <a:avLst/>
          </a:prstGeom>
        </p:spPr>
        <p:txBody>
          <a:bodyPr wrap="none">
            <a:spAutoFit/>
          </a:bodyPr>
          <a:lstStyle/>
          <a:p>
            <a:pPr algn="ctr"/>
            <a:r>
              <a:rPr lang="en-US" sz="1200" dirty="0"/>
              <a:t>2019</a:t>
            </a:r>
          </a:p>
        </p:txBody>
      </p:sp>
      <p:sp>
        <p:nvSpPr>
          <p:cNvPr id="17" name="Rectangle 16">
            <a:extLst>
              <a:ext uri="{FF2B5EF4-FFF2-40B4-BE49-F238E27FC236}">
                <a16:creationId xmlns:a16="http://schemas.microsoft.com/office/drawing/2014/main" id="{E538E474-CA9E-47DE-BCF6-B4228121034B}"/>
              </a:ext>
            </a:extLst>
          </p:cNvPr>
          <p:cNvSpPr/>
          <p:nvPr/>
        </p:nvSpPr>
        <p:spPr>
          <a:xfrm>
            <a:off x="450991" y="3679486"/>
            <a:ext cx="524503" cy="276999"/>
          </a:xfrm>
          <a:prstGeom prst="rect">
            <a:avLst/>
          </a:prstGeom>
        </p:spPr>
        <p:txBody>
          <a:bodyPr wrap="none">
            <a:spAutoFit/>
          </a:bodyPr>
          <a:lstStyle/>
          <a:p>
            <a:pPr algn="ctr"/>
            <a:r>
              <a:rPr lang="en-US" sz="1200" dirty="0"/>
              <a:t>2015</a:t>
            </a:r>
          </a:p>
        </p:txBody>
      </p:sp>
      <p:sp>
        <p:nvSpPr>
          <p:cNvPr id="18" name="Rectangle 17">
            <a:extLst>
              <a:ext uri="{FF2B5EF4-FFF2-40B4-BE49-F238E27FC236}">
                <a16:creationId xmlns:a16="http://schemas.microsoft.com/office/drawing/2014/main" id="{BCAC050C-CF13-49FC-8DE8-B77D49CEDFE5}"/>
              </a:ext>
            </a:extLst>
          </p:cNvPr>
          <p:cNvSpPr/>
          <p:nvPr/>
        </p:nvSpPr>
        <p:spPr>
          <a:xfrm>
            <a:off x="450991" y="4122390"/>
            <a:ext cx="524503" cy="276999"/>
          </a:xfrm>
          <a:prstGeom prst="rect">
            <a:avLst/>
          </a:prstGeom>
        </p:spPr>
        <p:txBody>
          <a:bodyPr wrap="none">
            <a:spAutoFit/>
          </a:bodyPr>
          <a:lstStyle/>
          <a:p>
            <a:pPr algn="ctr"/>
            <a:r>
              <a:rPr lang="en-US" sz="1200" dirty="0"/>
              <a:t>2016</a:t>
            </a:r>
          </a:p>
        </p:txBody>
      </p:sp>
      <p:sp>
        <p:nvSpPr>
          <p:cNvPr id="19" name="Rectangle 18">
            <a:extLst>
              <a:ext uri="{FF2B5EF4-FFF2-40B4-BE49-F238E27FC236}">
                <a16:creationId xmlns:a16="http://schemas.microsoft.com/office/drawing/2014/main" id="{AC22FD08-25C9-4AB0-8807-0FE50238005B}"/>
              </a:ext>
            </a:extLst>
          </p:cNvPr>
          <p:cNvSpPr/>
          <p:nvPr/>
        </p:nvSpPr>
        <p:spPr>
          <a:xfrm>
            <a:off x="9230933" y="6050884"/>
            <a:ext cx="2961067" cy="784830"/>
          </a:xfrm>
          <a:prstGeom prst="rect">
            <a:avLst/>
          </a:prstGeom>
        </p:spPr>
        <p:txBody>
          <a:bodyPr wrap="none">
            <a:spAutoFit/>
          </a:bodyPr>
          <a:lstStyle/>
          <a:p>
            <a:r>
              <a:rPr lang="en-US" sz="900" dirty="0"/>
              <a:t>ATD   Airspace Technology Demonstrations Project</a:t>
            </a:r>
          </a:p>
          <a:p>
            <a:r>
              <a:rPr lang="en-US" sz="900" dirty="0"/>
              <a:t>CTD   Concepts and Technology Development Project</a:t>
            </a:r>
          </a:p>
          <a:p>
            <a:r>
              <a:rPr lang="en-US" sz="900" dirty="0"/>
              <a:t>DOC   Direct Operating Cost</a:t>
            </a:r>
          </a:p>
          <a:p>
            <a:r>
              <a:rPr lang="en-US" sz="900" dirty="0"/>
              <a:t>EFB   Electronic Flight Bag</a:t>
            </a:r>
          </a:p>
          <a:p>
            <a:r>
              <a:rPr lang="en-US" sz="900" dirty="0"/>
              <a:t>TRL   Technology Readiness Level</a:t>
            </a:r>
          </a:p>
        </p:txBody>
      </p:sp>
    </p:spTree>
    <p:extLst>
      <p:ext uri="{BB962C8B-B14F-4D97-AF65-F5344CB8AC3E}">
        <p14:creationId xmlns:p14="http://schemas.microsoft.com/office/powerpoint/2010/main" val="1035202314"/>
      </p:ext>
    </p:extLst>
  </p:cSld>
  <p:clrMapOvr>
    <a:masterClrMapping/>
  </p:clrMapOvr>
  <mc:AlternateContent xmlns:mc="http://schemas.openxmlformats.org/markup-compatibility/2006" xmlns:p14="http://schemas.microsoft.com/office/powerpoint/2010/main">
    <mc:Choice Requires="p14">
      <p:transition spd="slow" p14:dur="2000" advTm="114709"/>
    </mc:Choice>
    <mc:Fallback xmlns="">
      <p:transition spd="slow" advTm="114709"/>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TASAR’s Rapid Advancement</a:t>
            </a:r>
            <a:br>
              <a:rPr lang="en-US" dirty="0"/>
            </a:br>
            <a:r>
              <a:rPr lang="en-US" sz="2000" dirty="0"/>
              <a:t>Timeline of Technology Maturity </a:t>
            </a:r>
          </a:p>
        </p:txBody>
      </p:sp>
      <p:grpSp>
        <p:nvGrpSpPr>
          <p:cNvPr id="2" name="Group 1">
            <a:extLst>
              <a:ext uri="{FF2B5EF4-FFF2-40B4-BE49-F238E27FC236}">
                <a16:creationId xmlns:a16="http://schemas.microsoft.com/office/drawing/2014/main" id="{65B2A44A-2A2C-41FA-8F9F-F7F66FE7F454}"/>
              </a:ext>
            </a:extLst>
          </p:cNvPr>
          <p:cNvGrpSpPr/>
          <p:nvPr/>
        </p:nvGrpSpPr>
        <p:grpSpPr>
          <a:xfrm>
            <a:off x="927910" y="1459840"/>
            <a:ext cx="9528837" cy="5068887"/>
            <a:chOff x="1681554" y="1336533"/>
            <a:chExt cx="8527216" cy="4536072"/>
          </a:xfrm>
        </p:grpSpPr>
        <p:sp>
          <p:nvSpPr>
            <p:cNvPr id="180" name="Rectangle 179"/>
            <p:cNvSpPr/>
            <p:nvPr/>
          </p:nvSpPr>
          <p:spPr>
            <a:xfrm>
              <a:off x="1755563" y="2956501"/>
              <a:ext cx="862423" cy="385594"/>
            </a:xfrm>
            <a:prstGeom prst="rect">
              <a:avLst/>
            </a:prstGeom>
          </p:spPr>
          <p:txBody>
            <a:bodyPr wrap="none" anchor="ctr">
              <a:spAutoFit/>
            </a:bodyPr>
            <a:lstStyle/>
            <a:p>
              <a:pPr algn="ctr"/>
              <a:r>
                <a:rPr lang="en-US" sz="1100" dirty="0"/>
                <a:t>High Fidelity</a:t>
              </a:r>
            </a:p>
            <a:p>
              <a:pPr algn="ctr"/>
              <a:r>
                <a:rPr lang="en-US" sz="1100" dirty="0"/>
                <a:t>Simulations</a:t>
              </a:r>
            </a:p>
          </p:txBody>
        </p:sp>
        <p:sp>
          <p:nvSpPr>
            <p:cNvPr id="181" name="Rectangle 180"/>
            <p:cNvSpPr/>
            <p:nvPr/>
          </p:nvSpPr>
          <p:spPr>
            <a:xfrm>
              <a:off x="1712568" y="5275455"/>
              <a:ext cx="909763" cy="385594"/>
            </a:xfrm>
            <a:prstGeom prst="rect">
              <a:avLst/>
            </a:prstGeom>
          </p:spPr>
          <p:txBody>
            <a:bodyPr wrap="none" anchor="ctr">
              <a:spAutoFit/>
            </a:bodyPr>
            <a:lstStyle/>
            <a:p>
              <a:pPr algn="ctr"/>
              <a:r>
                <a:rPr lang="en-US" sz="1100" dirty="0"/>
                <a:t>Concept</a:t>
              </a:r>
            </a:p>
            <a:p>
              <a:pPr algn="ctr"/>
              <a:r>
                <a:rPr lang="en-US" sz="1100" dirty="0"/>
                <a:t>Development</a:t>
              </a:r>
            </a:p>
          </p:txBody>
        </p:sp>
        <p:sp>
          <p:nvSpPr>
            <p:cNvPr id="182" name="Rectangle 181"/>
            <p:cNvSpPr/>
            <p:nvPr/>
          </p:nvSpPr>
          <p:spPr>
            <a:xfrm>
              <a:off x="1681554" y="4115978"/>
              <a:ext cx="944191" cy="385594"/>
            </a:xfrm>
            <a:prstGeom prst="rect">
              <a:avLst/>
            </a:prstGeom>
          </p:spPr>
          <p:txBody>
            <a:bodyPr wrap="none" anchor="ctr">
              <a:spAutoFit/>
            </a:bodyPr>
            <a:lstStyle/>
            <a:p>
              <a:pPr algn="ctr"/>
              <a:r>
                <a:rPr lang="en-US" sz="1100" dirty="0"/>
                <a:t>Community</a:t>
              </a:r>
            </a:p>
            <a:p>
              <a:pPr algn="ctr"/>
              <a:r>
                <a:rPr lang="en-US" sz="1100" dirty="0"/>
                <a:t>Engagements</a:t>
              </a:r>
            </a:p>
          </p:txBody>
        </p:sp>
        <p:sp>
          <p:nvSpPr>
            <p:cNvPr id="183" name="Rectangle 182"/>
            <p:cNvSpPr/>
            <p:nvPr/>
          </p:nvSpPr>
          <p:spPr>
            <a:xfrm>
              <a:off x="1712570" y="3536240"/>
              <a:ext cx="909763" cy="385594"/>
            </a:xfrm>
            <a:prstGeom prst="rect">
              <a:avLst/>
            </a:prstGeom>
          </p:spPr>
          <p:txBody>
            <a:bodyPr wrap="none" anchor="ctr">
              <a:spAutoFit/>
            </a:bodyPr>
            <a:lstStyle/>
            <a:p>
              <a:pPr algn="ctr"/>
              <a:r>
                <a:rPr lang="en-US" sz="1100" dirty="0"/>
                <a:t>Software </a:t>
              </a:r>
            </a:p>
            <a:p>
              <a:pPr algn="ctr"/>
              <a:r>
                <a:rPr lang="en-US" sz="1100" dirty="0"/>
                <a:t>Development</a:t>
              </a:r>
            </a:p>
          </p:txBody>
        </p:sp>
        <p:sp>
          <p:nvSpPr>
            <p:cNvPr id="184" name="Rectangle 183"/>
            <p:cNvSpPr/>
            <p:nvPr/>
          </p:nvSpPr>
          <p:spPr>
            <a:xfrm>
              <a:off x="1919139" y="4695717"/>
              <a:ext cx="678807" cy="385594"/>
            </a:xfrm>
            <a:prstGeom prst="rect">
              <a:avLst/>
            </a:prstGeom>
          </p:spPr>
          <p:txBody>
            <a:bodyPr wrap="none" anchor="ctr">
              <a:spAutoFit/>
            </a:bodyPr>
            <a:lstStyle/>
            <a:p>
              <a:pPr algn="ctr"/>
              <a:r>
                <a:rPr lang="en-US" sz="1100" dirty="0"/>
                <a:t>Concept</a:t>
              </a:r>
              <a:br>
                <a:rPr lang="en-US" sz="1100" dirty="0"/>
              </a:br>
              <a:r>
                <a:rPr lang="en-US" sz="1100" dirty="0"/>
                <a:t>Analyses</a:t>
              </a:r>
            </a:p>
          </p:txBody>
        </p:sp>
        <p:sp>
          <p:nvSpPr>
            <p:cNvPr id="185" name="Rectangle 184"/>
            <p:cNvSpPr/>
            <p:nvPr/>
          </p:nvSpPr>
          <p:spPr>
            <a:xfrm>
              <a:off x="1793643" y="2512127"/>
              <a:ext cx="819388" cy="234111"/>
            </a:xfrm>
            <a:prstGeom prst="rect">
              <a:avLst/>
            </a:prstGeom>
          </p:spPr>
          <p:txBody>
            <a:bodyPr wrap="none" anchor="ctr">
              <a:spAutoFit/>
            </a:bodyPr>
            <a:lstStyle/>
            <a:p>
              <a:pPr algn="ctr"/>
              <a:r>
                <a:rPr lang="en-US" sz="1100" dirty="0"/>
                <a:t>Flight Trials</a:t>
              </a:r>
            </a:p>
          </p:txBody>
        </p:sp>
        <p:sp>
          <p:nvSpPr>
            <p:cNvPr id="186" name="Rectangle 185"/>
            <p:cNvSpPr/>
            <p:nvPr/>
          </p:nvSpPr>
          <p:spPr>
            <a:xfrm>
              <a:off x="1794360" y="1916272"/>
              <a:ext cx="817954" cy="385594"/>
            </a:xfrm>
            <a:prstGeom prst="rect">
              <a:avLst/>
            </a:prstGeom>
          </p:spPr>
          <p:txBody>
            <a:bodyPr wrap="none" anchor="ctr">
              <a:spAutoFit/>
            </a:bodyPr>
            <a:lstStyle/>
            <a:p>
              <a:pPr algn="ctr"/>
              <a:r>
                <a:rPr lang="en-US" sz="1100" dirty="0"/>
                <a:t>Operational</a:t>
              </a:r>
            </a:p>
            <a:p>
              <a:pPr algn="ctr"/>
              <a:r>
                <a:rPr lang="en-US" sz="1100" dirty="0"/>
                <a:t>Evaluation</a:t>
              </a:r>
            </a:p>
          </p:txBody>
        </p:sp>
        <p:sp>
          <p:nvSpPr>
            <p:cNvPr id="187" name="Rectangle 186"/>
            <p:cNvSpPr/>
            <p:nvPr/>
          </p:nvSpPr>
          <p:spPr>
            <a:xfrm>
              <a:off x="1775318" y="1336533"/>
              <a:ext cx="839471" cy="385594"/>
            </a:xfrm>
            <a:prstGeom prst="rect">
              <a:avLst/>
            </a:prstGeom>
          </p:spPr>
          <p:txBody>
            <a:bodyPr wrap="none" anchor="ctr">
              <a:spAutoFit/>
            </a:bodyPr>
            <a:lstStyle/>
            <a:p>
              <a:pPr algn="ctr"/>
              <a:r>
                <a:rPr lang="en-US" sz="1100" dirty="0"/>
                <a:t>Commercial</a:t>
              </a:r>
            </a:p>
            <a:p>
              <a:pPr algn="ctr"/>
              <a:r>
                <a:rPr lang="en-US" sz="1100" dirty="0"/>
                <a:t>Evaluation</a:t>
              </a:r>
            </a:p>
          </p:txBody>
        </p:sp>
        <p:sp>
          <p:nvSpPr>
            <p:cNvPr id="188" name="TextBox 187"/>
            <p:cNvSpPr txBox="1"/>
            <p:nvPr/>
          </p:nvSpPr>
          <p:spPr>
            <a:xfrm>
              <a:off x="2729705" y="5638494"/>
              <a:ext cx="574393" cy="234111"/>
            </a:xfrm>
            <a:prstGeom prst="rect">
              <a:avLst/>
            </a:prstGeom>
            <a:noFill/>
          </p:spPr>
          <p:txBody>
            <a:bodyPr wrap="square" rtlCol="0">
              <a:spAutoFit/>
            </a:bodyPr>
            <a:lstStyle/>
            <a:p>
              <a:pPr algn="ctr"/>
              <a:r>
                <a:rPr lang="en-US" sz="1100" dirty="0"/>
                <a:t>2012</a:t>
              </a:r>
            </a:p>
          </p:txBody>
        </p:sp>
        <p:cxnSp>
          <p:nvCxnSpPr>
            <p:cNvPr id="189" name="Straight Connector 188"/>
            <p:cNvCxnSpPr/>
            <p:nvPr/>
          </p:nvCxnSpPr>
          <p:spPr bwMode="auto">
            <a:xfrm>
              <a:off x="2537472" y="5640416"/>
              <a:ext cx="0" cy="196822"/>
            </a:xfrm>
            <a:prstGeom prst="line">
              <a:avLst/>
            </a:prstGeom>
            <a:noFill/>
            <a:ln w="9525" cap="flat" cmpd="sng" algn="ctr">
              <a:solidFill>
                <a:schemeClr val="tx1"/>
              </a:solidFill>
              <a:prstDash val="solid"/>
              <a:round/>
              <a:headEnd type="none" w="med" len="med"/>
              <a:tailEnd type="none" w="med" len="med"/>
            </a:ln>
            <a:effectLst/>
          </p:spPr>
        </p:cxnSp>
        <p:cxnSp>
          <p:nvCxnSpPr>
            <p:cNvPr id="190" name="Straight Connector 189"/>
            <p:cNvCxnSpPr/>
            <p:nvPr/>
          </p:nvCxnSpPr>
          <p:spPr bwMode="auto">
            <a:xfrm>
              <a:off x="3496325" y="5640416"/>
              <a:ext cx="0" cy="196822"/>
            </a:xfrm>
            <a:prstGeom prst="line">
              <a:avLst/>
            </a:prstGeom>
            <a:noFill/>
            <a:ln w="9525" cap="flat" cmpd="sng" algn="ctr">
              <a:solidFill>
                <a:schemeClr val="tx1"/>
              </a:solidFill>
              <a:prstDash val="solid"/>
              <a:round/>
              <a:headEnd type="none" w="med" len="med"/>
              <a:tailEnd type="none" w="med" len="med"/>
            </a:ln>
            <a:effectLst/>
          </p:spPr>
        </p:cxnSp>
        <p:cxnSp>
          <p:nvCxnSpPr>
            <p:cNvPr id="191" name="Straight Connector 190"/>
            <p:cNvCxnSpPr/>
            <p:nvPr/>
          </p:nvCxnSpPr>
          <p:spPr bwMode="auto">
            <a:xfrm>
              <a:off x="6372885" y="5640416"/>
              <a:ext cx="0" cy="196822"/>
            </a:xfrm>
            <a:prstGeom prst="line">
              <a:avLst/>
            </a:prstGeom>
            <a:noFill/>
            <a:ln w="9525" cap="flat" cmpd="sng" algn="ctr">
              <a:solidFill>
                <a:schemeClr val="tx1"/>
              </a:solidFill>
              <a:prstDash val="solid"/>
              <a:round/>
              <a:headEnd type="none" w="med" len="med"/>
              <a:tailEnd type="none" w="med" len="med"/>
            </a:ln>
            <a:effectLst/>
          </p:spPr>
        </p:cxnSp>
        <p:cxnSp>
          <p:nvCxnSpPr>
            <p:cNvPr id="192" name="Straight Connector 191"/>
            <p:cNvCxnSpPr/>
            <p:nvPr/>
          </p:nvCxnSpPr>
          <p:spPr bwMode="auto">
            <a:xfrm>
              <a:off x="8290591" y="5640416"/>
              <a:ext cx="0" cy="196822"/>
            </a:xfrm>
            <a:prstGeom prst="line">
              <a:avLst/>
            </a:prstGeom>
            <a:noFill/>
            <a:ln w="9525" cap="flat" cmpd="sng" algn="ctr">
              <a:solidFill>
                <a:schemeClr val="tx1"/>
              </a:solidFill>
              <a:prstDash val="solid"/>
              <a:round/>
              <a:headEnd type="none" w="med" len="med"/>
              <a:tailEnd type="none" w="med" len="med"/>
            </a:ln>
            <a:effectLst/>
          </p:spPr>
        </p:cxnSp>
        <p:cxnSp>
          <p:nvCxnSpPr>
            <p:cNvPr id="193" name="Straight Connector 192"/>
            <p:cNvCxnSpPr/>
            <p:nvPr/>
          </p:nvCxnSpPr>
          <p:spPr bwMode="auto">
            <a:xfrm>
              <a:off x="4455178" y="5640416"/>
              <a:ext cx="0" cy="196822"/>
            </a:xfrm>
            <a:prstGeom prst="line">
              <a:avLst/>
            </a:prstGeom>
            <a:noFill/>
            <a:ln w="9525" cap="flat" cmpd="sng" algn="ctr">
              <a:solidFill>
                <a:schemeClr val="tx1"/>
              </a:solidFill>
              <a:prstDash val="solid"/>
              <a:round/>
              <a:headEnd type="none" w="med" len="med"/>
              <a:tailEnd type="none" w="med" len="med"/>
            </a:ln>
            <a:effectLst/>
          </p:spPr>
        </p:cxnSp>
        <p:cxnSp>
          <p:nvCxnSpPr>
            <p:cNvPr id="194" name="Straight Connector 193"/>
            <p:cNvCxnSpPr/>
            <p:nvPr/>
          </p:nvCxnSpPr>
          <p:spPr bwMode="auto">
            <a:xfrm>
              <a:off x="5414032" y="5640416"/>
              <a:ext cx="0" cy="196822"/>
            </a:xfrm>
            <a:prstGeom prst="line">
              <a:avLst/>
            </a:prstGeom>
            <a:noFill/>
            <a:ln w="9525" cap="flat" cmpd="sng" algn="ctr">
              <a:solidFill>
                <a:schemeClr val="tx1"/>
              </a:solidFill>
              <a:prstDash val="solid"/>
              <a:round/>
              <a:headEnd type="none" w="med" len="med"/>
              <a:tailEnd type="none" w="med" len="med"/>
            </a:ln>
            <a:effectLst/>
          </p:spPr>
        </p:cxnSp>
        <p:sp>
          <p:nvSpPr>
            <p:cNvPr id="195" name="TextBox 194"/>
            <p:cNvSpPr txBox="1"/>
            <p:nvPr/>
          </p:nvSpPr>
          <p:spPr>
            <a:xfrm>
              <a:off x="3688558" y="5638494"/>
              <a:ext cx="574393" cy="234111"/>
            </a:xfrm>
            <a:prstGeom prst="rect">
              <a:avLst/>
            </a:prstGeom>
            <a:noFill/>
          </p:spPr>
          <p:txBody>
            <a:bodyPr wrap="square" rtlCol="0">
              <a:spAutoFit/>
            </a:bodyPr>
            <a:lstStyle/>
            <a:p>
              <a:pPr algn="ctr"/>
              <a:r>
                <a:rPr lang="en-US" sz="1100" dirty="0"/>
                <a:t>2013</a:t>
              </a:r>
            </a:p>
          </p:txBody>
        </p:sp>
        <p:sp>
          <p:nvSpPr>
            <p:cNvPr id="196" name="TextBox 195"/>
            <p:cNvSpPr txBox="1"/>
            <p:nvPr/>
          </p:nvSpPr>
          <p:spPr>
            <a:xfrm>
              <a:off x="4647411" y="5638494"/>
              <a:ext cx="574393" cy="234111"/>
            </a:xfrm>
            <a:prstGeom prst="rect">
              <a:avLst/>
            </a:prstGeom>
            <a:noFill/>
          </p:spPr>
          <p:txBody>
            <a:bodyPr wrap="square" rtlCol="0">
              <a:spAutoFit/>
            </a:bodyPr>
            <a:lstStyle/>
            <a:p>
              <a:pPr algn="ctr"/>
              <a:r>
                <a:rPr lang="en-US" sz="1100" dirty="0"/>
                <a:t>2014</a:t>
              </a:r>
            </a:p>
          </p:txBody>
        </p:sp>
        <p:sp>
          <p:nvSpPr>
            <p:cNvPr id="197" name="TextBox 196"/>
            <p:cNvSpPr txBox="1"/>
            <p:nvPr/>
          </p:nvSpPr>
          <p:spPr>
            <a:xfrm>
              <a:off x="5606264" y="5638494"/>
              <a:ext cx="574393" cy="234111"/>
            </a:xfrm>
            <a:prstGeom prst="rect">
              <a:avLst/>
            </a:prstGeom>
            <a:noFill/>
          </p:spPr>
          <p:txBody>
            <a:bodyPr wrap="square" rtlCol="0">
              <a:spAutoFit/>
            </a:bodyPr>
            <a:lstStyle/>
            <a:p>
              <a:pPr algn="ctr"/>
              <a:r>
                <a:rPr lang="en-US" sz="1100" dirty="0"/>
                <a:t>2015</a:t>
              </a:r>
            </a:p>
          </p:txBody>
        </p:sp>
        <p:sp>
          <p:nvSpPr>
            <p:cNvPr id="198" name="TextBox 197"/>
            <p:cNvSpPr txBox="1"/>
            <p:nvPr/>
          </p:nvSpPr>
          <p:spPr>
            <a:xfrm>
              <a:off x="6565118" y="5638494"/>
              <a:ext cx="574393" cy="234111"/>
            </a:xfrm>
            <a:prstGeom prst="rect">
              <a:avLst/>
            </a:prstGeom>
            <a:noFill/>
          </p:spPr>
          <p:txBody>
            <a:bodyPr wrap="square" rtlCol="0">
              <a:spAutoFit/>
            </a:bodyPr>
            <a:lstStyle/>
            <a:p>
              <a:pPr algn="ctr"/>
              <a:r>
                <a:rPr lang="en-US" sz="1100" dirty="0"/>
                <a:t>2016</a:t>
              </a:r>
            </a:p>
          </p:txBody>
        </p:sp>
        <p:cxnSp>
          <p:nvCxnSpPr>
            <p:cNvPr id="199" name="Straight Connector 198"/>
            <p:cNvCxnSpPr/>
            <p:nvPr/>
          </p:nvCxnSpPr>
          <p:spPr bwMode="auto">
            <a:xfrm>
              <a:off x="7331738" y="5640416"/>
              <a:ext cx="0" cy="196822"/>
            </a:xfrm>
            <a:prstGeom prst="line">
              <a:avLst/>
            </a:prstGeom>
            <a:noFill/>
            <a:ln w="9525" cap="flat" cmpd="sng" algn="ctr">
              <a:solidFill>
                <a:schemeClr val="tx1"/>
              </a:solidFill>
              <a:prstDash val="solid"/>
              <a:round/>
              <a:headEnd type="none" w="med" len="med"/>
              <a:tailEnd type="none" w="med" len="med"/>
            </a:ln>
            <a:effectLst/>
          </p:spPr>
        </p:cxnSp>
        <p:sp>
          <p:nvSpPr>
            <p:cNvPr id="200" name="TextBox 199"/>
            <p:cNvSpPr txBox="1"/>
            <p:nvPr/>
          </p:nvSpPr>
          <p:spPr>
            <a:xfrm>
              <a:off x="7523971" y="5638494"/>
              <a:ext cx="574393" cy="234111"/>
            </a:xfrm>
            <a:prstGeom prst="rect">
              <a:avLst/>
            </a:prstGeom>
            <a:noFill/>
          </p:spPr>
          <p:txBody>
            <a:bodyPr wrap="square" rtlCol="0">
              <a:spAutoFit/>
            </a:bodyPr>
            <a:lstStyle/>
            <a:p>
              <a:pPr algn="ctr"/>
              <a:r>
                <a:rPr lang="en-US" sz="1100" dirty="0"/>
                <a:t>2017</a:t>
              </a:r>
            </a:p>
          </p:txBody>
        </p:sp>
        <p:cxnSp>
          <p:nvCxnSpPr>
            <p:cNvPr id="201" name="Straight Connector 200"/>
            <p:cNvCxnSpPr/>
            <p:nvPr/>
          </p:nvCxnSpPr>
          <p:spPr bwMode="auto">
            <a:xfrm>
              <a:off x="9249919" y="5640416"/>
              <a:ext cx="0" cy="196822"/>
            </a:xfrm>
            <a:prstGeom prst="line">
              <a:avLst/>
            </a:prstGeom>
            <a:noFill/>
            <a:ln w="9525" cap="flat" cmpd="sng" algn="ctr">
              <a:solidFill>
                <a:schemeClr val="tx1"/>
              </a:solidFill>
              <a:prstDash val="solid"/>
              <a:round/>
              <a:headEnd type="none" w="med" len="med"/>
              <a:tailEnd type="none" w="med" len="med"/>
            </a:ln>
            <a:effectLst/>
          </p:spPr>
        </p:cxnSp>
        <p:sp>
          <p:nvSpPr>
            <p:cNvPr id="202" name="TextBox 201"/>
            <p:cNvSpPr txBox="1"/>
            <p:nvPr/>
          </p:nvSpPr>
          <p:spPr>
            <a:xfrm>
              <a:off x="8483298" y="5638494"/>
              <a:ext cx="574393" cy="234111"/>
            </a:xfrm>
            <a:prstGeom prst="rect">
              <a:avLst/>
            </a:prstGeom>
            <a:noFill/>
          </p:spPr>
          <p:txBody>
            <a:bodyPr wrap="square" rtlCol="0">
              <a:spAutoFit/>
            </a:bodyPr>
            <a:lstStyle/>
            <a:p>
              <a:pPr algn="ctr"/>
              <a:r>
                <a:rPr lang="en-US" sz="1100" dirty="0"/>
                <a:t>2018</a:t>
              </a:r>
            </a:p>
          </p:txBody>
        </p:sp>
        <p:sp>
          <p:nvSpPr>
            <p:cNvPr id="203" name="Freeform 202"/>
            <p:cNvSpPr/>
            <p:nvPr/>
          </p:nvSpPr>
          <p:spPr bwMode="auto">
            <a:xfrm>
              <a:off x="2537473" y="1404403"/>
              <a:ext cx="7671297" cy="4227746"/>
            </a:xfrm>
            <a:custGeom>
              <a:avLst/>
              <a:gdLst>
                <a:gd name="connsiteX0" fmla="*/ 0 w 7534656"/>
                <a:gd name="connsiteY0" fmla="*/ 0 h 4910328"/>
                <a:gd name="connsiteX1" fmla="*/ 0 w 7534656"/>
                <a:gd name="connsiteY1" fmla="*/ 4910328 h 4910328"/>
                <a:gd name="connsiteX2" fmla="*/ 7534656 w 7534656"/>
                <a:gd name="connsiteY2" fmla="*/ 4910328 h 4910328"/>
              </a:gdLst>
              <a:ahLst/>
              <a:cxnLst>
                <a:cxn ang="0">
                  <a:pos x="connsiteX0" y="connsiteY0"/>
                </a:cxn>
                <a:cxn ang="0">
                  <a:pos x="connsiteX1" y="connsiteY1"/>
                </a:cxn>
                <a:cxn ang="0">
                  <a:pos x="connsiteX2" y="connsiteY2"/>
                </a:cxn>
              </a:cxnLst>
              <a:rect l="l" t="t" r="r" b="b"/>
              <a:pathLst>
                <a:path w="7534656" h="4910328">
                  <a:moveTo>
                    <a:pt x="0" y="0"/>
                  </a:moveTo>
                  <a:lnTo>
                    <a:pt x="0" y="4910328"/>
                  </a:lnTo>
                  <a:lnTo>
                    <a:pt x="7534656" y="4910328"/>
                  </a:lnTo>
                </a:path>
              </a:pathLst>
            </a:custGeom>
            <a:noFill/>
            <a:ln w="9525" cap="flat" cmpd="sng" algn="ctr">
              <a:solidFill>
                <a:schemeClr val="tx1"/>
              </a:solidFill>
              <a:prstDash val="solid"/>
              <a:round/>
              <a:headEnd type="none" w="med" len="med"/>
              <a:tailEnd type="none" w="med" len="med"/>
            </a:ln>
            <a:effectLst/>
          </p:spPr>
          <p:txBody>
            <a:bodyPr vert="horz" wrap="square" lIns="91440" tIns="45720" rIns="45720" bIns="45720" numCol="1" rtlCol="0" anchor="t" anchorCtr="0" compatLnSpc="1">
              <a:prstTxWarp prst="textNoShape">
                <a:avLst/>
              </a:prstTxWarp>
            </a:bodyPr>
            <a:lstStyle/>
            <a:p>
              <a:pPr algn="ctr" fontAlgn="base">
                <a:spcBef>
                  <a:spcPct val="0"/>
                </a:spcBef>
                <a:spcAft>
                  <a:spcPct val="25000"/>
                </a:spcAft>
              </a:pPr>
              <a:endParaRPr lang="en-US" sz="1100">
                <a:latin typeface="Arial" charset="0"/>
              </a:endParaRPr>
            </a:p>
          </p:txBody>
        </p:sp>
        <p:cxnSp>
          <p:nvCxnSpPr>
            <p:cNvPr id="204" name="Straight Connector 203"/>
            <p:cNvCxnSpPr/>
            <p:nvPr/>
          </p:nvCxnSpPr>
          <p:spPr bwMode="auto">
            <a:xfrm>
              <a:off x="9249441" y="5640416"/>
              <a:ext cx="0" cy="196822"/>
            </a:xfrm>
            <a:prstGeom prst="line">
              <a:avLst/>
            </a:prstGeom>
            <a:noFill/>
            <a:ln w="9525" cap="flat" cmpd="sng" algn="ctr">
              <a:solidFill>
                <a:schemeClr val="tx1"/>
              </a:solidFill>
              <a:prstDash val="solid"/>
              <a:round/>
              <a:headEnd type="none" w="med" len="med"/>
              <a:tailEnd type="none" w="med" len="med"/>
            </a:ln>
            <a:effectLst/>
          </p:spPr>
        </p:cxnSp>
        <p:cxnSp>
          <p:nvCxnSpPr>
            <p:cNvPr id="205" name="Straight Connector 204"/>
            <p:cNvCxnSpPr/>
            <p:nvPr/>
          </p:nvCxnSpPr>
          <p:spPr bwMode="auto">
            <a:xfrm>
              <a:off x="10208769" y="5640416"/>
              <a:ext cx="0" cy="196822"/>
            </a:xfrm>
            <a:prstGeom prst="line">
              <a:avLst/>
            </a:prstGeom>
            <a:noFill/>
            <a:ln w="9525" cap="flat" cmpd="sng" algn="ctr">
              <a:solidFill>
                <a:schemeClr val="tx1"/>
              </a:solidFill>
              <a:prstDash val="solid"/>
              <a:round/>
              <a:headEnd type="none" w="med" len="med"/>
              <a:tailEnd type="none" w="med" len="med"/>
            </a:ln>
            <a:effectLst/>
          </p:spPr>
        </p:cxnSp>
        <p:sp>
          <p:nvSpPr>
            <p:cNvPr id="206" name="TextBox 205"/>
            <p:cNvSpPr txBox="1"/>
            <p:nvPr/>
          </p:nvSpPr>
          <p:spPr>
            <a:xfrm>
              <a:off x="9442148" y="5638494"/>
              <a:ext cx="574393" cy="234111"/>
            </a:xfrm>
            <a:prstGeom prst="rect">
              <a:avLst/>
            </a:prstGeom>
            <a:noFill/>
          </p:spPr>
          <p:txBody>
            <a:bodyPr wrap="square" rtlCol="0">
              <a:spAutoFit/>
            </a:bodyPr>
            <a:lstStyle/>
            <a:p>
              <a:pPr algn="ctr"/>
              <a:r>
                <a:rPr lang="en-US" sz="1100" dirty="0"/>
                <a:t>2019</a:t>
              </a:r>
            </a:p>
          </p:txBody>
        </p:sp>
        <p:grpSp>
          <p:nvGrpSpPr>
            <p:cNvPr id="248" name="Group 247"/>
            <p:cNvGrpSpPr/>
            <p:nvPr/>
          </p:nvGrpSpPr>
          <p:grpSpPr>
            <a:xfrm>
              <a:off x="3892048" y="3079631"/>
              <a:ext cx="1329755" cy="249004"/>
              <a:chOff x="2368047" y="3079631"/>
              <a:chExt cx="1329755" cy="249004"/>
            </a:xfrm>
          </p:grpSpPr>
          <p:sp>
            <p:nvSpPr>
              <p:cNvPr id="226" name="Round Diagonal Corner Rectangle 225"/>
              <p:cNvSpPr/>
              <p:nvPr/>
            </p:nvSpPr>
            <p:spPr bwMode="auto">
              <a:xfrm>
                <a:off x="2368047" y="3079631"/>
                <a:ext cx="406852" cy="249004"/>
              </a:xfrm>
              <a:prstGeom prst="round2DiagRect">
                <a:avLst/>
              </a:prstGeom>
              <a:solidFill>
                <a:schemeClr val="tx2">
                  <a:lumMod val="40000"/>
                  <a:lumOff val="60000"/>
                </a:schemeClr>
              </a:solidFill>
              <a:ln w="9525" cap="flat" cmpd="sng" algn="ctr">
                <a:solidFill>
                  <a:schemeClr val="accent1"/>
                </a:solidFill>
                <a:prstDash val="solid"/>
                <a:round/>
                <a:headEnd type="none" w="med" len="med"/>
                <a:tailEnd type="none" w="med" len="med"/>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Autofit/>
              </a:bodyPr>
              <a:lstStyle/>
              <a:p>
                <a:pPr algn="ctr">
                  <a:spcAft>
                    <a:spcPct val="25000"/>
                  </a:spcAft>
                </a:pPr>
                <a:r>
                  <a:rPr lang="en-US" sz="1100" dirty="0">
                    <a:latin typeface="Arial" charset="0"/>
                  </a:rPr>
                  <a:t>HITL 1</a:t>
                </a:r>
              </a:p>
            </p:txBody>
          </p:sp>
          <p:sp>
            <p:nvSpPr>
              <p:cNvPr id="230" name="Round Diagonal Corner Rectangle 229"/>
              <p:cNvSpPr/>
              <p:nvPr/>
            </p:nvSpPr>
            <p:spPr bwMode="auto">
              <a:xfrm>
                <a:off x="3282123" y="3079631"/>
                <a:ext cx="415679" cy="249004"/>
              </a:xfrm>
              <a:prstGeom prst="round2DiagRect">
                <a:avLst/>
              </a:prstGeom>
              <a:solidFill>
                <a:schemeClr val="tx2">
                  <a:lumMod val="40000"/>
                  <a:lumOff val="60000"/>
                </a:schemeClr>
              </a:solidFill>
              <a:ln w="9525" cap="flat" cmpd="sng" algn="ctr">
                <a:solidFill>
                  <a:schemeClr val="accent1"/>
                </a:solidFill>
                <a:prstDash val="solid"/>
                <a:round/>
                <a:headEnd type="none" w="med" len="med"/>
                <a:tailEnd type="none" w="med" len="med"/>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Autofit/>
              </a:bodyPr>
              <a:lstStyle/>
              <a:p>
                <a:pPr algn="ctr">
                  <a:spcAft>
                    <a:spcPct val="25000"/>
                  </a:spcAft>
                </a:pPr>
                <a:r>
                  <a:rPr lang="en-US" sz="1100" dirty="0">
                    <a:latin typeface="Arial" charset="0"/>
                  </a:rPr>
                  <a:t>HITL 2</a:t>
                </a:r>
              </a:p>
            </p:txBody>
          </p:sp>
        </p:grpSp>
        <p:grpSp>
          <p:nvGrpSpPr>
            <p:cNvPr id="247" name="Group 246"/>
            <p:cNvGrpSpPr/>
            <p:nvPr/>
          </p:nvGrpSpPr>
          <p:grpSpPr>
            <a:xfrm>
              <a:off x="3443650" y="3639028"/>
              <a:ext cx="5734034" cy="249004"/>
              <a:chOff x="1919650" y="3639028"/>
              <a:chExt cx="5734034" cy="249004"/>
            </a:xfrm>
          </p:grpSpPr>
          <p:sp>
            <p:nvSpPr>
              <p:cNvPr id="222" name="Round Diagonal Corner Rectangle 221"/>
              <p:cNvSpPr/>
              <p:nvPr/>
            </p:nvSpPr>
            <p:spPr bwMode="auto">
              <a:xfrm>
                <a:off x="1919650" y="3639028"/>
                <a:ext cx="450487" cy="249004"/>
              </a:xfrm>
              <a:prstGeom prst="round2DiagRect">
                <a:avLst/>
              </a:prstGeom>
              <a:solidFill>
                <a:schemeClr val="tx2">
                  <a:lumMod val="40000"/>
                  <a:lumOff val="60000"/>
                </a:schemeClr>
              </a:solidFill>
              <a:ln w="9525" cap="flat" cmpd="sng" algn="ctr">
                <a:solidFill>
                  <a:schemeClr val="accent1"/>
                </a:solidFill>
                <a:prstDash val="solid"/>
                <a:round/>
                <a:headEnd type="none" w="med" len="med"/>
                <a:tailEnd type="none" w="med" len="med"/>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Autofit/>
              </a:bodyPr>
              <a:lstStyle/>
              <a:p>
                <a:pPr algn="ctr">
                  <a:spcAft>
                    <a:spcPct val="25000"/>
                  </a:spcAft>
                </a:pPr>
                <a:r>
                  <a:rPr lang="en-US" sz="1100" dirty="0">
                    <a:latin typeface="Arial" charset="0"/>
                  </a:rPr>
                  <a:t>HITL 1</a:t>
                </a:r>
              </a:p>
            </p:txBody>
          </p:sp>
          <p:sp>
            <p:nvSpPr>
              <p:cNvPr id="223" name="Round Diagonal Corner Rectangle 222"/>
              <p:cNvSpPr/>
              <p:nvPr/>
            </p:nvSpPr>
            <p:spPr bwMode="auto">
              <a:xfrm>
                <a:off x="4076263" y="3639028"/>
                <a:ext cx="2280835" cy="249004"/>
              </a:xfrm>
              <a:prstGeom prst="round2DiagRect">
                <a:avLst/>
              </a:prstGeom>
              <a:solidFill>
                <a:schemeClr val="tx2">
                  <a:lumMod val="40000"/>
                  <a:lumOff val="60000"/>
                </a:schemeClr>
              </a:solidFill>
              <a:ln w="9525" cap="flat" cmpd="sng" algn="ctr">
                <a:solidFill>
                  <a:schemeClr val="accent1"/>
                </a:solidFill>
                <a:prstDash val="solid"/>
                <a:round/>
                <a:headEnd type="none" w="med" len="med"/>
                <a:tailEnd type="none" w="med" len="med"/>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Autofit/>
              </a:bodyPr>
              <a:lstStyle/>
              <a:p>
                <a:pPr algn="ctr">
                  <a:spcAft>
                    <a:spcPct val="25000"/>
                  </a:spcAft>
                </a:pPr>
                <a:r>
                  <a:rPr lang="en-US" sz="1100" dirty="0">
                    <a:latin typeface="Arial" charset="0"/>
                  </a:rPr>
                  <a:t>Partner Airline Adaptation Stage 1</a:t>
                </a:r>
              </a:p>
            </p:txBody>
          </p:sp>
          <p:sp>
            <p:nvSpPr>
              <p:cNvPr id="224" name="Round Diagonal Corner Rectangle 223"/>
              <p:cNvSpPr/>
              <p:nvPr/>
            </p:nvSpPr>
            <p:spPr bwMode="auto">
              <a:xfrm>
                <a:off x="6440945" y="3639028"/>
                <a:ext cx="564445" cy="249004"/>
              </a:xfrm>
              <a:prstGeom prst="round2DiagRect">
                <a:avLst/>
              </a:prstGeom>
              <a:solidFill>
                <a:schemeClr val="tx2">
                  <a:lumMod val="40000"/>
                  <a:lumOff val="60000"/>
                </a:schemeClr>
              </a:solidFill>
              <a:ln w="9525" cap="flat" cmpd="sng" algn="ctr">
                <a:solidFill>
                  <a:schemeClr val="accent1"/>
                </a:solidFill>
                <a:prstDash val="solid"/>
                <a:round/>
                <a:headEnd type="none" w="med" len="med"/>
                <a:tailEnd type="none" w="med" len="med"/>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Autofit/>
              </a:bodyPr>
              <a:lstStyle/>
              <a:p>
                <a:pPr algn="ctr">
                  <a:spcAft>
                    <a:spcPct val="25000"/>
                  </a:spcAft>
                </a:pPr>
                <a:r>
                  <a:rPr lang="en-US" sz="1100" dirty="0">
                    <a:latin typeface="Arial" charset="0"/>
                  </a:rPr>
                  <a:t>Stage 2</a:t>
                </a:r>
              </a:p>
            </p:txBody>
          </p:sp>
          <p:sp>
            <p:nvSpPr>
              <p:cNvPr id="225" name="Round Diagonal Corner Rectangle 224"/>
              <p:cNvSpPr/>
              <p:nvPr/>
            </p:nvSpPr>
            <p:spPr bwMode="auto">
              <a:xfrm>
                <a:off x="7089239" y="3639028"/>
                <a:ext cx="564445" cy="249004"/>
              </a:xfrm>
              <a:prstGeom prst="round2DiagRect">
                <a:avLst/>
              </a:prstGeom>
              <a:solidFill>
                <a:schemeClr val="tx2">
                  <a:lumMod val="40000"/>
                  <a:lumOff val="60000"/>
                </a:schemeClr>
              </a:solidFill>
              <a:ln w="9525" cap="flat" cmpd="sng" algn="ctr">
                <a:solidFill>
                  <a:schemeClr val="accent1"/>
                </a:solidFill>
                <a:prstDash val="solid"/>
                <a:round/>
                <a:headEnd type="none" w="med" len="med"/>
                <a:tailEnd type="none" w="med" len="med"/>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Autofit/>
              </a:bodyPr>
              <a:lstStyle/>
              <a:p>
                <a:pPr algn="ctr">
                  <a:spcAft>
                    <a:spcPct val="25000"/>
                  </a:spcAft>
                </a:pPr>
                <a:r>
                  <a:rPr lang="en-US" sz="1100" dirty="0">
                    <a:latin typeface="Arial" charset="0"/>
                  </a:rPr>
                  <a:t>Stage 3</a:t>
                </a:r>
              </a:p>
            </p:txBody>
          </p:sp>
          <p:sp>
            <p:nvSpPr>
              <p:cNvPr id="227" name="Round Diagonal Corner Rectangle 226"/>
              <p:cNvSpPr/>
              <p:nvPr/>
            </p:nvSpPr>
            <p:spPr bwMode="auto">
              <a:xfrm>
                <a:off x="2453984" y="3639028"/>
                <a:ext cx="320915" cy="249004"/>
              </a:xfrm>
              <a:prstGeom prst="round2DiagRect">
                <a:avLst/>
              </a:prstGeom>
              <a:solidFill>
                <a:schemeClr val="tx2">
                  <a:lumMod val="40000"/>
                  <a:lumOff val="60000"/>
                </a:schemeClr>
              </a:solidFill>
              <a:ln w="9525" cap="flat" cmpd="sng" algn="ctr">
                <a:solidFill>
                  <a:schemeClr val="accent1"/>
                </a:solidFill>
                <a:prstDash val="solid"/>
                <a:round/>
                <a:headEnd type="none" w="med" len="med"/>
                <a:tailEnd type="none" w="med" len="med"/>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Autofit/>
              </a:bodyPr>
              <a:lstStyle/>
              <a:p>
                <a:pPr algn="ctr">
                  <a:spcAft>
                    <a:spcPct val="25000"/>
                  </a:spcAft>
                </a:pPr>
                <a:r>
                  <a:rPr lang="en-US" sz="1100" dirty="0">
                    <a:latin typeface="Arial" charset="0"/>
                  </a:rPr>
                  <a:t>FT 1</a:t>
                </a:r>
              </a:p>
            </p:txBody>
          </p:sp>
          <p:sp>
            <p:nvSpPr>
              <p:cNvPr id="229" name="Round Diagonal Corner Rectangle 228"/>
              <p:cNvSpPr/>
              <p:nvPr/>
            </p:nvSpPr>
            <p:spPr bwMode="auto">
              <a:xfrm>
                <a:off x="2858746" y="3639028"/>
                <a:ext cx="462660" cy="249004"/>
              </a:xfrm>
              <a:prstGeom prst="round2DiagRect">
                <a:avLst/>
              </a:prstGeom>
              <a:solidFill>
                <a:schemeClr val="tx2">
                  <a:lumMod val="40000"/>
                  <a:lumOff val="60000"/>
                </a:schemeClr>
              </a:solidFill>
              <a:ln w="9525" cap="flat" cmpd="sng" algn="ctr">
                <a:solidFill>
                  <a:schemeClr val="accent1"/>
                </a:solidFill>
                <a:prstDash val="solid"/>
                <a:round/>
                <a:headEnd type="none" w="med" len="med"/>
                <a:tailEnd type="none" w="med" len="med"/>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Autofit/>
              </a:bodyPr>
              <a:lstStyle/>
              <a:p>
                <a:pPr algn="ctr">
                  <a:spcAft>
                    <a:spcPct val="25000"/>
                  </a:spcAft>
                </a:pPr>
                <a:r>
                  <a:rPr lang="en-US" sz="1100" dirty="0">
                    <a:latin typeface="Arial" charset="0"/>
                  </a:rPr>
                  <a:t>HITL 2</a:t>
                </a:r>
              </a:p>
            </p:txBody>
          </p:sp>
          <p:sp>
            <p:nvSpPr>
              <p:cNvPr id="231" name="Round Diagonal Corner Rectangle 230"/>
              <p:cNvSpPr/>
              <p:nvPr/>
            </p:nvSpPr>
            <p:spPr bwMode="auto">
              <a:xfrm>
                <a:off x="3405253" y="3639028"/>
                <a:ext cx="587163" cy="249004"/>
              </a:xfrm>
              <a:prstGeom prst="round2DiagRect">
                <a:avLst/>
              </a:prstGeom>
              <a:solidFill>
                <a:schemeClr val="tx2">
                  <a:lumMod val="40000"/>
                  <a:lumOff val="60000"/>
                </a:schemeClr>
              </a:solidFill>
              <a:ln w="9525" cap="flat" cmpd="sng" algn="ctr">
                <a:solidFill>
                  <a:schemeClr val="accent1"/>
                </a:solidFill>
                <a:prstDash val="solid"/>
                <a:round/>
                <a:headEnd type="none" w="med" len="med"/>
                <a:tailEnd type="none" w="med" len="med"/>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Autofit/>
              </a:bodyPr>
              <a:lstStyle/>
              <a:p>
                <a:pPr algn="ctr">
                  <a:spcAft>
                    <a:spcPct val="25000"/>
                  </a:spcAft>
                </a:pPr>
                <a:r>
                  <a:rPr lang="en-US" sz="1100" dirty="0">
                    <a:latin typeface="Arial" charset="0"/>
                  </a:rPr>
                  <a:t>FT 2</a:t>
                </a:r>
              </a:p>
            </p:txBody>
          </p:sp>
        </p:grpSp>
        <p:grpSp>
          <p:nvGrpSpPr>
            <p:cNvPr id="249" name="Group 248"/>
            <p:cNvGrpSpPr/>
            <p:nvPr/>
          </p:nvGrpSpPr>
          <p:grpSpPr>
            <a:xfrm>
              <a:off x="4246557" y="2529811"/>
              <a:ext cx="4862937" cy="249004"/>
              <a:chOff x="2722556" y="2529811"/>
              <a:chExt cx="4862937" cy="249004"/>
            </a:xfrm>
          </p:grpSpPr>
          <p:sp>
            <p:nvSpPr>
              <p:cNvPr id="228" name="Round Diagonal Corner Rectangle 227"/>
              <p:cNvSpPr/>
              <p:nvPr/>
            </p:nvSpPr>
            <p:spPr bwMode="auto">
              <a:xfrm>
                <a:off x="2722556" y="2529811"/>
                <a:ext cx="359144" cy="249004"/>
              </a:xfrm>
              <a:prstGeom prst="round2DiagRect">
                <a:avLst/>
              </a:prstGeom>
              <a:solidFill>
                <a:schemeClr val="tx2">
                  <a:lumMod val="40000"/>
                  <a:lumOff val="60000"/>
                </a:schemeClr>
              </a:solidFill>
              <a:ln w="9525" cap="flat" cmpd="sng" algn="ctr">
                <a:solidFill>
                  <a:schemeClr val="accent1"/>
                </a:solidFill>
                <a:prstDash val="solid"/>
                <a:round/>
                <a:headEnd type="none" w="med" len="med"/>
                <a:tailEnd type="none" w="med" len="med"/>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Autofit/>
              </a:bodyPr>
              <a:lstStyle/>
              <a:p>
                <a:pPr algn="ctr">
                  <a:spcAft>
                    <a:spcPct val="25000"/>
                  </a:spcAft>
                </a:pPr>
                <a:r>
                  <a:rPr lang="en-US" sz="1100" dirty="0">
                    <a:latin typeface="Arial" charset="0"/>
                  </a:rPr>
                  <a:t>FT 1</a:t>
                </a:r>
              </a:p>
            </p:txBody>
          </p:sp>
          <p:sp>
            <p:nvSpPr>
              <p:cNvPr id="232" name="Round Diagonal Corner Rectangle 231"/>
              <p:cNvSpPr/>
              <p:nvPr/>
            </p:nvSpPr>
            <p:spPr bwMode="auto">
              <a:xfrm>
                <a:off x="3966960" y="2529811"/>
                <a:ext cx="359144" cy="249004"/>
              </a:xfrm>
              <a:prstGeom prst="round2DiagRect">
                <a:avLst/>
              </a:prstGeom>
              <a:solidFill>
                <a:schemeClr val="tx2">
                  <a:lumMod val="40000"/>
                  <a:lumOff val="60000"/>
                </a:schemeClr>
              </a:solidFill>
              <a:ln w="9525" cap="flat" cmpd="sng" algn="ctr">
                <a:solidFill>
                  <a:schemeClr val="accent1"/>
                </a:solidFill>
                <a:prstDash val="solid"/>
                <a:round/>
                <a:headEnd type="none" w="med" len="med"/>
                <a:tailEnd type="none" w="med" len="med"/>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Autofit/>
              </a:bodyPr>
              <a:lstStyle/>
              <a:p>
                <a:pPr algn="ctr">
                  <a:spcAft>
                    <a:spcPct val="25000"/>
                  </a:spcAft>
                </a:pPr>
                <a:r>
                  <a:rPr lang="en-US" sz="1100" dirty="0">
                    <a:latin typeface="Arial" charset="0"/>
                  </a:rPr>
                  <a:t>FT 2</a:t>
                </a:r>
              </a:p>
            </p:txBody>
          </p:sp>
          <p:sp>
            <p:nvSpPr>
              <p:cNvPr id="233" name="Round Diagonal Corner Rectangle 232"/>
              <p:cNvSpPr/>
              <p:nvPr/>
            </p:nvSpPr>
            <p:spPr bwMode="auto">
              <a:xfrm>
                <a:off x="6909666" y="2529811"/>
                <a:ext cx="675827" cy="249004"/>
              </a:xfrm>
              <a:prstGeom prst="round2DiagRect">
                <a:avLst/>
              </a:prstGeom>
              <a:solidFill>
                <a:schemeClr val="tx2">
                  <a:lumMod val="40000"/>
                  <a:lumOff val="60000"/>
                </a:schemeClr>
              </a:solidFill>
              <a:ln w="9525" cap="flat" cmpd="sng" algn="ctr">
                <a:solidFill>
                  <a:schemeClr val="accent1"/>
                </a:solidFill>
                <a:prstDash val="solid"/>
                <a:round/>
                <a:headEnd type="none" w="med" len="med"/>
                <a:tailEnd type="none" w="med" len="med"/>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Autofit/>
              </a:bodyPr>
              <a:lstStyle/>
              <a:p>
                <a:pPr algn="ctr">
                  <a:spcAft>
                    <a:spcPct val="25000"/>
                  </a:spcAft>
                </a:pPr>
                <a:r>
                  <a:rPr lang="en-US" sz="1100" dirty="0">
                    <a:latin typeface="Arial" charset="0"/>
                  </a:rPr>
                  <a:t>FT 3</a:t>
                </a:r>
              </a:p>
            </p:txBody>
          </p:sp>
        </p:grpSp>
        <p:grpSp>
          <p:nvGrpSpPr>
            <p:cNvPr id="250" name="Group 249"/>
            <p:cNvGrpSpPr/>
            <p:nvPr/>
          </p:nvGrpSpPr>
          <p:grpSpPr>
            <a:xfrm>
              <a:off x="4205567" y="1984566"/>
              <a:ext cx="5571043" cy="249004"/>
              <a:chOff x="2681566" y="1984566"/>
              <a:chExt cx="5571043" cy="249004"/>
            </a:xfrm>
          </p:grpSpPr>
          <p:sp>
            <p:nvSpPr>
              <p:cNvPr id="234" name="Round Diagonal Corner Rectangle 233"/>
              <p:cNvSpPr/>
              <p:nvPr/>
            </p:nvSpPr>
            <p:spPr bwMode="auto">
              <a:xfrm>
                <a:off x="2681566" y="1984566"/>
                <a:ext cx="2000793" cy="249004"/>
              </a:xfrm>
              <a:prstGeom prst="round2DiagRect">
                <a:avLst/>
              </a:prstGeom>
              <a:solidFill>
                <a:schemeClr val="tx2">
                  <a:lumMod val="40000"/>
                  <a:lumOff val="60000"/>
                </a:schemeClr>
              </a:solidFill>
              <a:ln w="9525" cap="flat" cmpd="sng" algn="ctr">
                <a:solidFill>
                  <a:schemeClr val="accent1"/>
                </a:solidFill>
                <a:prstDash val="solid"/>
                <a:round/>
                <a:headEnd type="none" w="med" len="med"/>
                <a:tailEnd type="none" w="med" len="med"/>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Autofit/>
              </a:bodyPr>
              <a:lstStyle/>
              <a:p>
                <a:pPr algn="ctr">
                  <a:spcAft>
                    <a:spcPct val="25000"/>
                  </a:spcAft>
                </a:pPr>
                <a:r>
                  <a:rPr lang="en-US" sz="1100" dirty="0">
                    <a:latin typeface="Arial" charset="0"/>
                  </a:rPr>
                  <a:t>Airline Partnership Development</a:t>
                </a:r>
              </a:p>
            </p:txBody>
          </p:sp>
          <p:sp>
            <p:nvSpPr>
              <p:cNvPr id="235" name="Round Diagonal Corner Rectangle 234"/>
              <p:cNvSpPr/>
              <p:nvPr/>
            </p:nvSpPr>
            <p:spPr bwMode="auto">
              <a:xfrm>
                <a:off x="4765799" y="1984566"/>
                <a:ext cx="1054336" cy="249004"/>
              </a:xfrm>
              <a:prstGeom prst="round2DiagRect">
                <a:avLst/>
              </a:prstGeom>
              <a:solidFill>
                <a:schemeClr val="tx2">
                  <a:lumMod val="40000"/>
                  <a:lumOff val="60000"/>
                </a:schemeClr>
              </a:solidFill>
              <a:ln w="9525" cap="flat" cmpd="sng" algn="ctr">
                <a:solidFill>
                  <a:schemeClr val="accent1"/>
                </a:solidFill>
                <a:prstDash val="solid"/>
                <a:round/>
                <a:headEnd type="none" w="med" len="med"/>
                <a:tailEnd type="none" w="med" len="med"/>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Autofit/>
              </a:bodyPr>
              <a:lstStyle/>
              <a:p>
                <a:pPr algn="ctr">
                  <a:spcAft>
                    <a:spcPct val="25000"/>
                  </a:spcAft>
                </a:pPr>
                <a:r>
                  <a:rPr lang="en-US" sz="1100" dirty="0">
                    <a:latin typeface="Arial" charset="0"/>
                  </a:rPr>
                  <a:t>Implementation</a:t>
                </a:r>
              </a:p>
            </p:txBody>
          </p:sp>
          <p:sp>
            <p:nvSpPr>
              <p:cNvPr id="236" name="Round Diagonal Corner Rectangle 235"/>
              <p:cNvSpPr/>
              <p:nvPr/>
            </p:nvSpPr>
            <p:spPr bwMode="auto">
              <a:xfrm>
                <a:off x="5894311" y="1984566"/>
                <a:ext cx="1299736" cy="249004"/>
              </a:xfrm>
              <a:prstGeom prst="round2DiagRect">
                <a:avLst/>
              </a:prstGeom>
              <a:solidFill>
                <a:schemeClr val="tx2">
                  <a:lumMod val="40000"/>
                  <a:lumOff val="60000"/>
                </a:schemeClr>
              </a:solidFill>
              <a:ln w="9525" cap="flat" cmpd="sng" algn="ctr">
                <a:solidFill>
                  <a:schemeClr val="accent1"/>
                </a:solidFill>
                <a:prstDash val="solid"/>
                <a:round/>
                <a:headEnd type="none" w="med" len="med"/>
                <a:tailEnd type="none" w="med" len="med"/>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Autofit/>
              </a:bodyPr>
              <a:lstStyle/>
              <a:p>
                <a:pPr algn="ctr">
                  <a:spcAft>
                    <a:spcPct val="25000"/>
                  </a:spcAft>
                </a:pPr>
                <a:r>
                  <a:rPr lang="en-US" sz="1100" dirty="0">
                    <a:latin typeface="Arial" charset="0"/>
                  </a:rPr>
                  <a:t>Installed Testing</a:t>
                </a:r>
              </a:p>
            </p:txBody>
          </p:sp>
          <p:sp>
            <p:nvSpPr>
              <p:cNvPr id="237" name="Round Diagonal Corner Rectangle 236"/>
              <p:cNvSpPr/>
              <p:nvPr/>
            </p:nvSpPr>
            <p:spPr bwMode="auto">
              <a:xfrm>
                <a:off x="7268811" y="1984566"/>
                <a:ext cx="983798" cy="249004"/>
              </a:xfrm>
              <a:prstGeom prst="round2DiagRect">
                <a:avLst/>
              </a:prstGeom>
              <a:solidFill>
                <a:schemeClr val="tx2">
                  <a:lumMod val="40000"/>
                  <a:lumOff val="60000"/>
                </a:schemeClr>
              </a:solidFill>
              <a:ln w="9525" cap="flat" cmpd="sng" algn="ctr">
                <a:solidFill>
                  <a:schemeClr val="accent1"/>
                </a:solidFill>
                <a:prstDash val="solid"/>
                <a:round/>
                <a:headEnd type="none" w="med" len="med"/>
                <a:tailEnd type="none" w="med" len="med"/>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Autofit/>
              </a:bodyPr>
              <a:lstStyle/>
              <a:p>
                <a:pPr algn="ctr">
                  <a:spcAft>
                    <a:spcPct val="25000"/>
                  </a:spcAft>
                </a:pPr>
                <a:r>
                  <a:rPr lang="en-US" sz="1100" dirty="0">
                    <a:latin typeface="Arial" charset="0"/>
                  </a:rPr>
                  <a:t>Op. Evaluation</a:t>
                </a:r>
              </a:p>
            </p:txBody>
          </p:sp>
        </p:grpSp>
        <p:grpSp>
          <p:nvGrpSpPr>
            <p:cNvPr id="251" name="Group 250"/>
            <p:cNvGrpSpPr/>
            <p:nvPr/>
          </p:nvGrpSpPr>
          <p:grpSpPr>
            <a:xfrm>
              <a:off x="5490961" y="1455864"/>
              <a:ext cx="4717809" cy="249004"/>
              <a:chOff x="3966960" y="1455864"/>
              <a:chExt cx="4717809" cy="249004"/>
            </a:xfrm>
          </p:grpSpPr>
          <p:sp>
            <p:nvSpPr>
              <p:cNvPr id="238" name="Round Diagonal Corner Rectangle 237"/>
              <p:cNvSpPr/>
              <p:nvPr/>
            </p:nvSpPr>
            <p:spPr bwMode="auto">
              <a:xfrm>
                <a:off x="3966960" y="1455864"/>
                <a:ext cx="3053513" cy="249004"/>
              </a:xfrm>
              <a:prstGeom prst="round2DiagRect">
                <a:avLst/>
              </a:prstGeom>
              <a:solidFill>
                <a:schemeClr val="tx2">
                  <a:lumMod val="40000"/>
                  <a:lumOff val="60000"/>
                </a:schemeClr>
              </a:solidFill>
              <a:ln w="9525" cap="flat" cmpd="sng" algn="ctr">
                <a:solidFill>
                  <a:schemeClr val="accent1"/>
                </a:solidFill>
                <a:prstDash val="solid"/>
                <a:round/>
                <a:headEnd type="none" w="med" len="med"/>
                <a:tailEnd type="none" w="med" len="med"/>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Autofit/>
              </a:bodyPr>
              <a:lstStyle/>
              <a:p>
                <a:pPr algn="ctr">
                  <a:spcAft>
                    <a:spcPct val="25000"/>
                  </a:spcAft>
                </a:pPr>
                <a:r>
                  <a:rPr lang="en-US" sz="1100" dirty="0">
                    <a:latin typeface="Arial" charset="0"/>
                  </a:rPr>
                  <a:t>Multiple Evaluation Licenses Issued</a:t>
                </a:r>
              </a:p>
            </p:txBody>
          </p:sp>
          <p:sp>
            <p:nvSpPr>
              <p:cNvPr id="239" name="Round Diagonal Corner Rectangle 238"/>
              <p:cNvSpPr/>
              <p:nvPr/>
            </p:nvSpPr>
            <p:spPr bwMode="auto">
              <a:xfrm>
                <a:off x="7089239" y="1455864"/>
                <a:ext cx="1595530" cy="249004"/>
              </a:xfrm>
              <a:prstGeom prst="round2DiagRect">
                <a:avLst/>
              </a:prstGeom>
              <a:solidFill>
                <a:schemeClr val="tx2">
                  <a:lumMod val="40000"/>
                  <a:lumOff val="60000"/>
                </a:schemeClr>
              </a:solidFill>
              <a:ln w="9525" cap="flat" cmpd="sng" algn="ctr">
                <a:solidFill>
                  <a:schemeClr val="accent1"/>
                </a:solidFill>
                <a:prstDash val="solid"/>
                <a:round/>
                <a:headEnd type="none" w="med" len="med"/>
                <a:tailEnd type="none" w="med" len="med"/>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Autofit/>
              </a:bodyPr>
              <a:lstStyle/>
              <a:p>
                <a:pPr algn="ctr">
                  <a:spcAft>
                    <a:spcPct val="25000"/>
                  </a:spcAft>
                </a:pPr>
                <a:r>
                  <a:rPr lang="en-US" sz="1100" dirty="0" err="1">
                    <a:latin typeface="Arial" charset="0"/>
                  </a:rPr>
                  <a:t>Mult</a:t>
                </a:r>
                <a:r>
                  <a:rPr lang="en-US" sz="1100" dirty="0">
                    <a:latin typeface="Arial" charset="0"/>
                  </a:rPr>
                  <a:t>. Comm. License Appl.</a:t>
                </a:r>
              </a:p>
            </p:txBody>
          </p:sp>
        </p:grpSp>
        <p:grpSp>
          <p:nvGrpSpPr>
            <p:cNvPr id="244" name="Group 243"/>
            <p:cNvGrpSpPr/>
            <p:nvPr/>
          </p:nvGrpSpPr>
          <p:grpSpPr>
            <a:xfrm>
              <a:off x="2813609" y="5309256"/>
              <a:ext cx="6181745" cy="249004"/>
              <a:chOff x="1289608" y="5309256"/>
              <a:chExt cx="6181745" cy="249004"/>
            </a:xfrm>
          </p:grpSpPr>
          <p:sp>
            <p:nvSpPr>
              <p:cNvPr id="207" name="Round Diagonal Corner Rectangle 206"/>
              <p:cNvSpPr/>
              <p:nvPr/>
            </p:nvSpPr>
            <p:spPr bwMode="auto">
              <a:xfrm>
                <a:off x="1289608" y="5309256"/>
                <a:ext cx="1332440" cy="249004"/>
              </a:xfrm>
              <a:prstGeom prst="round2DiagRect">
                <a:avLst/>
              </a:prstGeom>
              <a:solidFill>
                <a:schemeClr val="tx2">
                  <a:lumMod val="40000"/>
                  <a:lumOff val="60000"/>
                </a:schemeClr>
              </a:solidFill>
              <a:ln w="9525" cap="flat" cmpd="sng" algn="ctr">
                <a:solidFill>
                  <a:schemeClr val="accent1"/>
                </a:solidFill>
                <a:prstDash val="solid"/>
                <a:round/>
                <a:headEnd type="none" w="med" len="med"/>
                <a:tailEnd type="none" w="med" len="med"/>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Autofit/>
              </a:bodyPr>
              <a:lstStyle/>
              <a:p>
                <a:pPr algn="ctr">
                  <a:spcAft>
                    <a:spcPct val="25000"/>
                  </a:spcAft>
                </a:pPr>
                <a:r>
                  <a:rPr lang="en-US" sz="1100" dirty="0">
                    <a:latin typeface="Arial" charset="0"/>
                  </a:rPr>
                  <a:t>Concept Published </a:t>
                </a:r>
              </a:p>
            </p:txBody>
          </p:sp>
          <p:sp>
            <p:nvSpPr>
              <p:cNvPr id="240" name="Round Diagonal Corner Rectangle 239"/>
              <p:cNvSpPr/>
              <p:nvPr/>
            </p:nvSpPr>
            <p:spPr bwMode="auto">
              <a:xfrm>
                <a:off x="2751461" y="5309256"/>
                <a:ext cx="1500745" cy="249004"/>
              </a:xfrm>
              <a:prstGeom prst="round2DiagRect">
                <a:avLst/>
              </a:prstGeom>
              <a:solidFill>
                <a:schemeClr val="tx2">
                  <a:lumMod val="40000"/>
                  <a:lumOff val="60000"/>
                </a:schemeClr>
              </a:solidFill>
              <a:ln w="9525" cap="flat" cmpd="sng" algn="ctr">
                <a:solidFill>
                  <a:schemeClr val="accent1"/>
                </a:solidFill>
                <a:prstDash val="solid"/>
                <a:round/>
                <a:headEnd type="none" w="med" len="med"/>
                <a:tailEnd type="none" w="med" len="med"/>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Autofit/>
              </a:bodyPr>
              <a:lstStyle/>
              <a:p>
                <a:pPr algn="ctr">
                  <a:spcAft>
                    <a:spcPct val="25000"/>
                  </a:spcAft>
                </a:pPr>
                <a:r>
                  <a:rPr lang="en-US" sz="1100" dirty="0">
                    <a:latin typeface="Arial" charset="0"/>
                  </a:rPr>
                  <a:t>TASAR Patent</a:t>
                </a:r>
              </a:p>
            </p:txBody>
          </p:sp>
          <p:sp>
            <p:nvSpPr>
              <p:cNvPr id="241" name="Round Diagonal Corner Rectangle 240"/>
              <p:cNvSpPr/>
              <p:nvPr/>
            </p:nvSpPr>
            <p:spPr bwMode="auto">
              <a:xfrm>
                <a:off x="4369459" y="5309256"/>
                <a:ext cx="3101894" cy="249004"/>
              </a:xfrm>
              <a:prstGeom prst="round2DiagRect">
                <a:avLst/>
              </a:prstGeom>
              <a:solidFill>
                <a:schemeClr val="tx2">
                  <a:lumMod val="40000"/>
                  <a:lumOff val="60000"/>
                </a:schemeClr>
              </a:solidFill>
              <a:ln w="9525" cap="flat" cmpd="sng" algn="ctr">
                <a:solidFill>
                  <a:schemeClr val="accent1"/>
                </a:solidFill>
                <a:prstDash val="solid"/>
                <a:round/>
                <a:headEnd type="none" w="med" len="med"/>
                <a:tailEnd type="none" w="med" len="med"/>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Autofit/>
              </a:bodyPr>
              <a:lstStyle/>
              <a:p>
                <a:pPr algn="ctr">
                  <a:spcAft>
                    <a:spcPct val="25000"/>
                  </a:spcAft>
                </a:pPr>
                <a:r>
                  <a:rPr lang="en-US" sz="1100" dirty="0">
                    <a:latin typeface="Arial" charset="0"/>
                  </a:rPr>
                  <a:t>User Interface Patent</a:t>
                </a:r>
              </a:p>
            </p:txBody>
          </p:sp>
        </p:grpSp>
        <p:grpSp>
          <p:nvGrpSpPr>
            <p:cNvPr id="245" name="Group 244"/>
            <p:cNvGrpSpPr/>
            <p:nvPr/>
          </p:nvGrpSpPr>
          <p:grpSpPr>
            <a:xfrm>
              <a:off x="3016901" y="4729518"/>
              <a:ext cx="6029907" cy="249004"/>
              <a:chOff x="1492900" y="4729518"/>
              <a:chExt cx="6029907" cy="249004"/>
            </a:xfrm>
          </p:grpSpPr>
          <p:sp>
            <p:nvSpPr>
              <p:cNvPr id="208" name="Round Diagonal Corner Rectangle 207"/>
              <p:cNvSpPr/>
              <p:nvPr/>
            </p:nvSpPr>
            <p:spPr bwMode="auto">
              <a:xfrm>
                <a:off x="1492900" y="4729518"/>
                <a:ext cx="671657" cy="249004"/>
              </a:xfrm>
              <a:prstGeom prst="round2DiagRect">
                <a:avLst/>
              </a:prstGeom>
              <a:solidFill>
                <a:schemeClr val="tx2">
                  <a:lumMod val="40000"/>
                  <a:lumOff val="60000"/>
                </a:schemeClr>
              </a:solidFill>
              <a:ln w="9525" cap="flat" cmpd="sng" algn="ctr">
                <a:solidFill>
                  <a:schemeClr val="accent1"/>
                </a:solidFill>
                <a:prstDash val="solid"/>
                <a:round/>
                <a:headEnd type="none" w="med" len="med"/>
                <a:tailEnd type="none" w="med" len="med"/>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Autofit/>
              </a:bodyPr>
              <a:lstStyle/>
              <a:p>
                <a:pPr algn="ctr">
                  <a:spcAft>
                    <a:spcPct val="25000"/>
                  </a:spcAft>
                </a:pPr>
                <a:r>
                  <a:rPr lang="en-US" sz="1100" dirty="0">
                    <a:latin typeface="Arial" charset="0"/>
                  </a:rPr>
                  <a:t>Benefits</a:t>
                </a:r>
              </a:p>
            </p:txBody>
          </p:sp>
          <p:sp>
            <p:nvSpPr>
              <p:cNvPr id="209" name="Round Diagonal Corner Rectangle 208"/>
              <p:cNvSpPr/>
              <p:nvPr/>
            </p:nvSpPr>
            <p:spPr bwMode="auto">
              <a:xfrm>
                <a:off x="2223926" y="4729518"/>
                <a:ext cx="505355" cy="249004"/>
              </a:xfrm>
              <a:prstGeom prst="round2DiagRect">
                <a:avLst/>
              </a:prstGeom>
              <a:solidFill>
                <a:schemeClr val="tx2">
                  <a:lumMod val="40000"/>
                  <a:lumOff val="60000"/>
                </a:schemeClr>
              </a:solidFill>
              <a:ln w="9525" cap="flat" cmpd="sng" algn="ctr">
                <a:solidFill>
                  <a:schemeClr val="accent1"/>
                </a:solidFill>
                <a:prstDash val="solid"/>
                <a:round/>
                <a:headEnd type="none" w="med" len="med"/>
                <a:tailEnd type="none" w="med" len="med"/>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Autofit/>
              </a:bodyPr>
              <a:lstStyle/>
              <a:p>
                <a:pPr algn="ctr">
                  <a:spcAft>
                    <a:spcPct val="25000"/>
                  </a:spcAft>
                </a:pPr>
                <a:r>
                  <a:rPr lang="en-US" sz="1100" dirty="0">
                    <a:latin typeface="Arial" charset="0"/>
                  </a:rPr>
                  <a:t>Safety</a:t>
                </a:r>
              </a:p>
            </p:txBody>
          </p:sp>
          <p:sp>
            <p:nvSpPr>
              <p:cNvPr id="210" name="Round Diagonal Corner Rectangle 209"/>
              <p:cNvSpPr/>
              <p:nvPr/>
            </p:nvSpPr>
            <p:spPr bwMode="auto">
              <a:xfrm>
                <a:off x="2788650" y="4729518"/>
                <a:ext cx="1404187" cy="249004"/>
              </a:xfrm>
              <a:prstGeom prst="round2DiagRect">
                <a:avLst/>
              </a:prstGeom>
              <a:solidFill>
                <a:schemeClr val="tx2">
                  <a:lumMod val="40000"/>
                  <a:lumOff val="60000"/>
                </a:schemeClr>
              </a:solidFill>
              <a:ln w="9525" cap="flat" cmpd="sng" algn="ctr">
                <a:solidFill>
                  <a:schemeClr val="accent1"/>
                </a:solidFill>
                <a:prstDash val="solid"/>
                <a:round/>
                <a:headEnd type="none" w="med" len="med"/>
                <a:tailEnd type="none" w="med" len="med"/>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Autofit/>
              </a:bodyPr>
              <a:lstStyle/>
              <a:p>
                <a:pPr algn="ctr">
                  <a:spcAft>
                    <a:spcPct val="25000"/>
                  </a:spcAft>
                </a:pPr>
                <a:r>
                  <a:rPr lang="en-US" sz="1100" dirty="0">
                    <a:latin typeface="Arial" charset="0"/>
                  </a:rPr>
                  <a:t>FAA Approval </a:t>
                </a:r>
                <a:r>
                  <a:rPr lang="en-US" sz="1100" dirty="0" err="1">
                    <a:latin typeface="Arial" charset="0"/>
                  </a:rPr>
                  <a:t>Req’ts</a:t>
                </a:r>
                <a:endParaRPr lang="en-US" sz="1100" dirty="0">
                  <a:latin typeface="Arial" charset="0"/>
                </a:endParaRPr>
              </a:p>
            </p:txBody>
          </p:sp>
          <p:sp>
            <p:nvSpPr>
              <p:cNvPr id="211" name="Round Diagonal Corner Rectangle 210"/>
              <p:cNvSpPr/>
              <p:nvPr/>
            </p:nvSpPr>
            <p:spPr bwMode="auto">
              <a:xfrm>
                <a:off x="4252206" y="4729518"/>
                <a:ext cx="1065321" cy="249004"/>
              </a:xfrm>
              <a:prstGeom prst="round2DiagRect">
                <a:avLst/>
              </a:prstGeom>
              <a:solidFill>
                <a:schemeClr val="tx2">
                  <a:lumMod val="40000"/>
                  <a:lumOff val="60000"/>
                </a:schemeClr>
              </a:solidFill>
              <a:ln w="9525" cap="flat" cmpd="sng" algn="ctr">
                <a:solidFill>
                  <a:schemeClr val="accent1"/>
                </a:solidFill>
                <a:prstDash val="solid"/>
                <a:round/>
                <a:headEnd type="none" w="med" len="med"/>
                <a:tailEnd type="none" w="med" len="med"/>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Autofit/>
              </a:bodyPr>
              <a:lstStyle/>
              <a:p>
                <a:pPr algn="ctr">
                  <a:spcAft>
                    <a:spcPct val="25000"/>
                  </a:spcAft>
                </a:pPr>
                <a:r>
                  <a:rPr lang="en-US" sz="1100" dirty="0">
                    <a:latin typeface="Arial" charset="0"/>
                  </a:rPr>
                  <a:t>Partner Benefits</a:t>
                </a:r>
              </a:p>
            </p:txBody>
          </p:sp>
          <p:sp>
            <p:nvSpPr>
              <p:cNvPr id="212" name="Round Diagonal Corner Rectangle 211"/>
              <p:cNvSpPr/>
              <p:nvPr/>
            </p:nvSpPr>
            <p:spPr bwMode="auto">
              <a:xfrm>
                <a:off x="5376894" y="4729518"/>
                <a:ext cx="1034834" cy="249004"/>
              </a:xfrm>
              <a:prstGeom prst="round2DiagRect">
                <a:avLst/>
              </a:prstGeom>
              <a:solidFill>
                <a:schemeClr val="tx2">
                  <a:lumMod val="40000"/>
                  <a:lumOff val="60000"/>
                </a:schemeClr>
              </a:solidFill>
              <a:ln w="9525" cap="flat" cmpd="sng" algn="ctr">
                <a:solidFill>
                  <a:schemeClr val="accent1"/>
                </a:solidFill>
                <a:prstDash val="solid"/>
                <a:round/>
                <a:headEnd type="none" w="med" len="med"/>
                <a:tailEnd type="none" w="med" len="med"/>
              </a:ln>
              <a:effectLst/>
            </p:spPr>
            <p:txBody>
              <a:bodyPr vert="horz" wrap="square" lIns="0" tIns="45720" rIns="0" bIns="45720" numCol="1" rtlCol="0" anchor="t" anchorCtr="0" compatLnSpc="1">
                <a:prstTxWarp prst="textNoShape">
                  <a:avLst/>
                </a:prstTxWarp>
              </a:bodyPr>
              <a:lstStyle/>
              <a:p>
                <a:pPr algn="ctr" fontAlgn="base">
                  <a:spcBef>
                    <a:spcPct val="0"/>
                  </a:spcBef>
                  <a:spcAft>
                    <a:spcPct val="25000"/>
                  </a:spcAft>
                </a:pPr>
                <a:r>
                  <a:rPr lang="en-US" sz="1100" dirty="0">
                    <a:latin typeface="Arial" charset="0"/>
                  </a:rPr>
                  <a:t>S/W Certification</a:t>
                </a:r>
              </a:p>
            </p:txBody>
          </p:sp>
          <p:sp>
            <p:nvSpPr>
              <p:cNvPr id="242" name="Round Diagonal Corner Rectangle 241"/>
              <p:cNvSpPr/>
              <p:nvPr/>
            </p:nvSpPr>
            <p:spPr bwMode="auto">
              <a:xfrm>
                <a:off x="6487973" y="4729518"/>
                <a:ext cx="1034834" cy="249004"/>
              </a:xfrm>
              <a:prstGeom prst="round2DiagRect">
                <a:avLst/>
              </a:prstGeom>
              <a:solidFill>
                <a:schemeClr val="tx2">
                  <a:lumMod val="40000"/>
                  <a:lumOff val="60000"/>
                </a:schemeClr>
              </a:solidFill>
              <a:ln w="9525" cap="flat" cmpd="sng" algn="ctr">
                <a:solidFill>
                  <a:schemeClr val="accent1"/>
                </a:solidFill>
                <a:prstDash val="solid"/>
                <a:round/>
                <a:headEnd type="none" w="med" len="med"/>
                <a:tailEnd type="none" w="med" len="med"/>
              </a:ln>
              <a:effectLst/>
            </p:spPr>
            <p:txBody>
              <a:bodyPr vert="horz" wrap="square" lIns="0" tIns="45720" rIns="0" bIns="45720" numCol="1" rtlCol="0" anchor="t" anchorCtr="0" compatLnSpc="1">
                <a:prstTxWarp prst="textNoShape">
                  <a:avLst/>
                </a:prstTxWarp>
              </a:bodyPr>
              <a:lstStyle/>
              <a:p>
                <a:pPr algn="ctr" fontAlgn="base">
                  <a:spcBef>
                    <a:spcPct val="0"/>
                  </a:spcBef>
                  <a:spcAft>
                    <a:spcPct val="25000"/>
                  </a:spcAft>
                </a:pPr>
                <a:r>
                  <a:rPr lang="en-US" sz="1100" dirty="0">
                    <a:latin typeface="Arial" charset="0"/>
                  </a:rPr>
                  <a:t>Enhancements</a:t>
                </a:r>
              </a:p>
            </p:txBody>
          </p:sp>
        </p:grpSp>
        <p:grpSp>
          <p:nvGrpSpPr>
            <p:cNvPr id="246" name="Group 245"/>
            <p:cNvGrpSpPr/>
            <p:nvPr/>
          </p:nvGrpSpPr>
          <p:grpSpPr>
            <a:xfrm>
              <a:off x="3160528" y="4153172"/>
              <a:ext cx="6856013" cy="249004"/>
              <a:chOff x="1636527" y="4153172"/>
              <a:chExt cx="6856013" cy="249004"/>
            </a:xfrm>
          </p:grpSpPr>
          <p:sp>
            <p:nvSpPr>
              <p:cNvPr id="213" name="Round Diagonal Corner Rectangle 212"/>
              <p:cNvSpPr/>
              <p:nvPr/>
            </p:nvSpPr>
            <p:spPr bwMode="auto">
              <a:xfrm>
                <a:off x="1636527" y="4153172"/>
                <a:ext cx="628922" cy="249004"/>
              </a:xfrm>
              <a:prstGeom prst="round2DiagRect">
                <a:avLst/>
              </a:prstGeom>
              <a:solidFill>
                <a:schemeClr val="tx2">
                  <a:lumMod val="40000"/>
                  <a:lumOff val="60000"/>
                </a:schemeClr>
              </a:solidFill>
              <a:ln w="9525" cap="flat" cmpd="sng" algn="ctr">
                <a:solidFill>
                  <a:schemeClr val="accent1"/>
                </a:solidFill>
                <a:prstDash val="solid"/>
                <a:round/>
                <a:headEnd type="none" w="med" len="med"/>
                <a:tailEnd type="none" w="med" len="med"/>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Autofit/>
              </a:bodyPr>
              <a:lstStyle/>
              <a:p>
                <a:pPr algn="ctr">
                  <a:spcAft>
                    <a:spcPct val="25000"/>
                  </a:spcAft>
                </a:pPr>
                <a:r>
                  <a:rPr lang="en-US" sz="1100" dirty="0">
                    <a:latin typeface="Arial" charset="0"/>
                  </a:rPr>
                  <a:t>Airlines</a:t>
                </a:r>
              </a:p>
            </p:txBody>
          </p:sp>
          <p:sp>
            <p:nvSpPr>
              <p:cNvPr id="214" name="Round Diagonal Corner Rectangle 213"/>
              <p:cNvSpPr/>
              <p:nvPr/>
            </p:nvSpPr>
            <p:spPr bwMode="auto">
              <a:xfrm>
                <a:off x="2776769" y="4153172"/>
                <a:ext cx="505355" cy="249004"/>
              </a:xfrm>
              <a:prstGeom prst="round2DiagRect">
                <a:avLst/>
              </a:prstGeom>
              <a:solidFill>
                <a:schemeClr val="tx2">
                  <a:lumMod val="40000"/>
                  <a:lumOff val="60000"/>
                </a:schemeClr>
              </a:solidFill>
              <a:ln w="9525" cap="flat" cmpd="sng" algn="ctr">
                <a:solidFill>
                  <a:schemeClr val="accent1"/>
                </a:solidFill>
                <a:prstDash val="solid"/>
                <a:round/>
                <a:headEnd type="none" w="med" len="med"/>
                <a:tailEnd type="none" w="med" len="med"/>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Autofit/>
              </a:bodyPr>
              <a:lstStyle/>
              <a:p>
                <a:pPr algn="ctr">
                  <a:spcAft>
                    <a:spcPct val="25000"/>
                  </a:spcAft>
                </a:pPr>
                <a:r>
                  <a:rPr lang="en-US" sz="1100" dirty="0">
                    <a:latin typeface="Arial" charset="0"/>
                  </a:rPr>
                  <a:t>Industry</a:t>
                </a:r>
              </a:p>
            </p:txBody>
          </p:sp>
          <p:sp>
            <p:nvSpPr>
              <p:cNvPr id="215" name="Round Diagonal Corner Rectangle 214"/>
              <p:cNvSpPr/>
              <p:nvPr/>
            </p:nvSpPr>
            <p:spPr bwMode="auto">
              <a:xfrm>
                <a:off x="2353729" y="4153172"/>
                <a:ext cx="334760" cy="249004"/>
              </a:xfrm>
              <a:prstGeom prst="round2DiagRect">
                <a:avLst/>
              </a:prstGeom>
              <a:solidFill>
                <a:schemeClr val="tx2">
                  <a:lumMod val="40000"/>
                  <a:lumOff val="60000"/>
                </a:schemeClr>
              </a:solidFill>
              <a:ln w="9525" cap="flat" cmpd="sng" algn="ctr">
                <a:solidFill>
                  <a:schemeClr val="accent1"/>
                </a:solidFill>
                <a:prstDash val="solid"/>
                <a:round/>
                <a:headEnd type="none" w="med" len="med"/>
                <a:tailEnd type="none" w="med" len="med"/>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Autofit/>
              </a:bodyPr>
              <a:lstStyle/>
              <a:p>
                <a:pPr algn="ctr">
                  <a:spcAft>
                    <a:spcPct val="25000"/>
                  </a:spcAft>
                </a:pPr>
                <a:r>
                  <a:rPr lang="en-US" sz="1100" dirty="0">
                    <a:latin typeface="Arial" charset="0"/>
                  </a:rPr>
                  <a:t>FAA</a:t>
                </a:r>
              </a:p>
            </p:txBody>
          </p:sp>
          <p:sp>
            <p:nvSpPr>
              <p:cNvPr id="216" name="Round Diagonal Corner Rectangle 215"/>
              <p:cNvSpPr/>
              <p:nvPr/>
            </p:nvSpPr>
            <p:spPr bwMode="auto">
              <a:xfrm>
                <a:off x="3793444" y="4153172"/>
                <a:ext cx="1065321" cy="249004"/>
              </a:xfrm>
              <a:prstGeom prst="round2DiagRect">
                <a:avLst/>
              </a:prstGeom>
              <a:solidFill>
                <a:schemeClr val="tx2">
                  <a:lumMod val="40000"/>
                  <a:lumOff val="60000"/>
                </a:schemeClr>
              </a:solidFill>
              <a:ln w="9525" cap="flat" cmpd="sng" algn="ctr">
                <a:solidFill>
                  <a:schemeClr val="accent1"/>
                </a:solidFill>
                <a:prstDash val="solid"/>
                <a:round/>
                <a:headEnd type="none" w="med" len="med"/>
                <a:tailEnd type="none" w="med" len="med"/>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Autofit/>
              </a:bodyPr>
              <a:lstStyle/>
              <a:p>
                <a:pPr algn="ctr">
                  <a:spcAft>
                    <a:spcPct val="25000"/>
                  </a:spcAft>
                </a:pPr>
                <a:r>
                  <a:rPr lang="en-US" sz="1100" dirty="0">
                    <a:latin typeface="Arial" charset="0"/>
                  </a:rPr>
                  <a:t>Industry Forums</a:t>
                </a:r>
              </a:p>
            </p:txBody>
          </p:sp>
          <p:sp>
            <p:nvSpPr>
              <p:cNvPr id="217" name="Round Diagonal Corner Rectangle 216"/>
              <p:cNvSpPr/>
              <p:nvPr/>
            </p:nvSpPr>
            <p:spPr bwMode="auto">
              <a:xfrm>
                <a:off x="5908414" y="4153172"/>
                <a:ext cx="809025" cy="249004"/>
              </a:xfrm>
              <a:prstGeom prst="round2DiagRect">
                <a:avLst/>
              </a:prstGeom>
              <a:solidFill>
                <a:schemeClr val="tx2">
                  <a:lumMod val="40000"/>
                  <a:lumOff val="60000"/>
                </a:schemeClr>
              </a:solidFill>
              <a:ln w="9525" cap="flat" cmpd="sng" algn="ctr">
                <a:solidFill>
                  <a:schemeClr val="accent1"/>
                </a:solidFill>
                <a:prstDash val="solid"/>
                <a:round/>
                <a:headEnd type="none" w="med" len="med"/>
                <a:tailEnd type="none" w="med" len="med"/>
              </a:ln>
              <a:effectLst/>
            </p:spPr>
            <p:txBody>
              <a:bodyPr vert="horz" wrap="square" lIns="0" tIns="45720" rIns="0" bIns="45720" numCol="1" rtlCol="0" anchor="t" anchorCtr="0" compatLnSpc="1">
                <a:prstTxWarp prst="textNoShape">
                  <a:avLst/>
                </a:prstTxWarp>
              </a:bodyPr>
              <a:lstStyle/>
              <a:p>
                <a:pPr algn="ctr" fontAlgn="base">
                  <a:spcBef>
                    <a:spcPct val="0"/>
                  </a:spcBef>
                  <a:spcAft>
                    <a:spcPct val="25000"/>
                  </a:spcAft>
                </a:pPr>
                <a:r>
                  <a:rPr lang="en-US" sz="1100" dirty="0" err="1">
                    <a:latin typeface="Arial" charset="0"/>
                  </a:rPr>
                  <a:t>Eurocontrol</a:t>
                </a:r>
                <a:endParaRPr lang="en-US" sz="1100" dirty="0">
                  <a:latin typeface="Arial" charset="0"/>
                </a:endParaRPr>
              </a:p>
            </p:txBody>
          </p:sp>
          <p:sp>
            <p:nvSpPr>
              <p:cNvPr id="218" name="Round Diagonal Corner Rectangle 217"/>
              <p:cNvSpPr/>
              <p:nvPr/>
            </p:nvSpPr>
            <p:spPr bwMode="auto">
              <a:xfrm>
                <a:off x="3370404" y="4153172"/>
                <a:ext cx="334760" cy="249004"/>
              </a:xfrm>
              <a:prstGeom prst="round2DiagRect">
                <a:avLst/>
              </a:prstGeom>
              <a:solidFill>
                <a:schemeClr val="tx2">
                  <a:lumMod val="40000"/>
                  <a:lumOff val="60000"/>
                </a:schemeClr>
              </a:solidFill>
              <a:ln w="9525" cap="flat" cmpd="sng" algn="ctr">
                <a:solidFill>
                  <a:schemeClr val="accent1"/>
                </a:solidFill>
                <a:prstDash val="solid"/>
                <a:round/>
                <a:headEnd type="none" w="med" len="med"/>
                <a:tailEnd type="none" w="med" len="med"/>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Autofit/>
              </a:bodyPr>
              <a:lstStyle/>
              <a:p>
                <a:pPr algn="ctr">
                  <a:spcAft>
                    <a:spcPct val="25000"/>
                  </a:spcAft>
                </a:pPr>
                <a:r>
                  <a:rPr lang="en-US" sz="1100" dirty="0">
                    <a:latin typeface="Arial" charset="0"/>
                  </a:rPr>
                  <a:t>ATC</a:t>
                </a:r>
              </a:p>
            </p:txBody>
          </p:sp>
          <p:sp>
            <p:nvSpPr>
              <p:cNvPr id="219" name="Round Diagonal Corner Rectangle 218"/>
              <p:cNvSpPr/>
              <p:nvPr/>
            </p:nvSpPr>
            <p:spPr bwMode="auto">
              <a:xfrm>
                <a:off x="4947045" y="4153172"/>
                <a:ext cx="873089" cy="249004"/>
              </a:xfrm>
              <a:prstGeom prst="round2DiagRect">
                <a:avLst/>
              </a:prstGeom>
              <a:solidFill>
                <a:schemeClr val="tx2">
                  <a:lumMod val="40000"/>
                  <a:lumOff val="60000"/>
                </a:schemeClr>
              </a:solidFill>
              <a:ln w="9525" cap="flat" cmpd="sng" algn="ctr">
                <a:solidFill>
                  <a:schemeClr val="accent1"/>
                </a:solidFill>
                <a:prstDash val="solid"/>
                <a:round/>
                <a:headEnd type="none" w="med" len="med"/>
                <a:tailEnd type="none" w="med" len="med"/>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Autofit/>
              </a:bodyPr>
              <a:lstStyle/>
              <a:p>
                <a:pPr algn="ctr">
                  <a:spcAft>
                    <a:spcPct val="25000"/>
                  </a:spcAft>
                </a:pPr>
                <a:r>
                  <a:rPr lang="en-US" sz="1100" dirty="0">
                    <a:latin typeface="Arial" charset="0"/>
                  </a:rPr>
                  <a:t>FAA </a:t>
                </a:r>
                <a:r>
                  <a:rPr lang="en-US" sz="1100" dirty="0" err="1">
                    <a:latin typeface="Arial" charset="0"/>
                  </a:rPr>
                  <a:t>NextGen</a:t>
                </a:r>
                <a:endParaRPr lang="en-US" sz="1100" dirty="0">
                  <a:latin typeface="Arial" charset="0"/>
                </a:endParaRPr>
              </a:p>
            </p:txBody>
          </p:sp>
          <p:sp>
            <p:nvSpPr>
              <p:cNvPr id="220" name="Round Diagonal Corner Rectangle 219"/>
              <p:cNvSpPr/>
              <p:nvPr/>
            </p:nvSpPr>
            <p:spPr bwMode="auto">
              <a:xfrm>
                <a:off x="6805719" y="4153172"/>
                <a:ext cx="577352" cy="249004"/>
              </a:xfrm>
              <a:prstGeom prst="round2DiagRect">
                <a:avLst/>
              </a:prstGeom>
              <a:solidFill>
                <a:schemeClr val="tx2">
                  <a:lumMod val="40000"/>
                  <a:lumOff val="60000"/>
                </a:schemeClr>
              </a:solidFill>
              <a:ln w="9525" cap="flat" cmpd="sng" algn="ctr">
                <a:solidFill>
                  <a:schemeClr val="accent1"/>
                </a:solidFill>
                <a:prstDash val="solid"/>
                <a:round/>
                <a:headEnd type="none" w="med" len="med"/>
                <a:tailEnd type="none" w="med" len="med"/>
              </a:ln>
              <a:effectLst/>
            </p:spPr>
            <p:txBody>
              <a:bodyPr vert="horz" wrap="square" lIns="0" tIns="45720" rIns="0" bIns="45720" numCol="1" rtlCol="0" anchor="t" anchorCtr="0" compatLnSpc="1">
                <a:prstTxWarp prst="textNoShape">
                  <a:avLst/>
                </a:prstTxWarp>
              </a:bodyPr>
              <a:lstStyle/>
              <a:p>
                <a:pPr algn="ctr" fontAlgn="base">
                  <a:spcBef>
                    <a:spcPct val="0"/>
                  </a:spcBef>
                  <a:spcAft>
                    <a:spcPct val="25000"/>
                  </a:spcAft>
                </a:pPr>
                <a:r>
                  <a:rPr lang="en-US" sz="1100" dirty="0">
                    <a:latin typeface="Arial" charset="0"/>
                  </a:rPr>
                  <a:t>Webinar</a:t>
                </a:r>
              </a:p>
            </p:txBody>
          </p:sp>
          <p:sp>
            <p:nvSpPr>
              <p:cNvPr id="221" name="Round Diagonal Corner Rectangle 220"/>
              <p:cNvSpPr/>
              <p:nvPr/>
            </p:nvSpPr>
            <p:spPr bwMode="auto">
              <a:xfrm>
                <a:off x="7471353" y="4153172"/>
                <a:ext cx="446794" cy="249004"/>
              </a:xfrm>
              <a:prstGeom prst="round2DiagRect">
                <a:avLst/>
              </a:prstGeom>
              <a:solidFill>
                <a:schemeClr val="tx2">
                  <a:lumMod val="40000"/>
                  <a:lumOff val="60000"/>
                </a:schemeClr>
              </a:solidFill>
              <a:ln w="9525" cap="flat" cmpd="sng" algn="ctr">
                <a:solidFill>
                  <a:schemeClr val="accent1"/>
                </a:solidFill>
                <a:prstDash val="solid"/>
                <a:round/>
                <a:headEnd type="none" w="med" len="med"/>
                <a:tailEnd type="none" w="med" len="med"/>
              </a:ln>
              <a:effectLst/>
            </p:spPr>
            <p:txBody>
              <a:bodyPr vert="horz" wrap="square" lIns="0" tIns="45720" rIns="0" bIns="45720" numCol="1" rtlCol="0" anchor="t" anchorCtr="0" compatLnSpc="1">
                <a:prstTxWarp prst="textNoShape">
                  <a:avLst/>
                </a:prstTxWarp>
              </a:bodyPr>
              <a:lstStyle/>
              <a:p>
                <a:pPr algn="ctr" fontAlgn="base">
                  <a:spcBef>
                    <a:spcPct val="0"/>
                  </a:spcBef>
                  <a:spcAft>
                    <a:spcPct val="25000"/>
                  </a:spcAft>
                </a:pPr>
                <a:r>
                  <a:rPr lang="en-US" sz="1100" dirty="0">
                    <a:latin typeface="Arial" charset="0"/>
                  </a:rPr>
                  <a:t>RTCA</a:t>
                </a:r>
              </a:p>
            </p:txBody>
          </p:sp>
          <p:sp>
            <p:nvSpPr>
              <p:cNvPr id="243" name="Round Diagonal Corner Rectangle 242"/>
              <p:cNvSpPr/>
              <p:nvPr/>
            </p:nvSpPr>
            <p:spPr bwMode="auto">
              <a:xfrm>
                <a:off x="7987185" y="4153172"/>
                <a:ext cx="505355" cy="249004"/>
              </a:xfrm>
              <a:prstGeom prst="round2DiagRect">
                <a:avLst/>
              </a:prstGeom>
              <a:solidFill>
                <a:schemeClr val="tx2">
                  <a:lumMod val="40000"/>
                  <a:lumOff val="60000"/>
                </a:schemeClr>
              </a:solidFill>
              <a:ln w="9525" cap="flat" cmpd="sng" algn="ctr">
                <a:solidFill>
                  <a:schemeClr val="accent1"/>
                </a:solidFill>
                <a:prstDash val="solid"/>
                <a:round/>
                <a:headEnd type="none" w="med" len="med"/>
                <a:tailEnd type="none" w="med" len="med"/>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Autofit/>
              </a:bodyPr>
              <a:lstStyle/>
              <a:p>
                <a:pPr algn="ctr">
                  <a:spcAft>
                    <a:spcPct val="25000"/>
                  </a:spcAft>
                </a:pPr>
                <a:r>
                  <a:rPr lang="en-US" sz="1100" dirty="0">
                    <a:latin typeface="Arial" charset="0"/>
                  </a:rPr>
                  <a:t>Industry</a:t>
                </a:r>
              </a:p>
            </p:txBody>
          </p:sp>
        </p:grpSp>
      </p:grpSp>
    </p:spTree>
    <p:extLst>
      <p:ext uri="{BB962C8B-B14F-4D97-AF65-F5344CB8AC3E}">
        <p14:creationId xmlns:p14="http://schemas.microsoft.com/office/powerpoint/2010/main" val="559890624"/>
      </p:ext>
    </p:extLst>
  </p:cSld>
  <p:clrMapOvr>
    <a:masterClrMapping/>
  </p:clrMapOvr>
  <mc:AlternateContent xmlns:mc="http://schemas.openxmlformats.org/markup-compatibility/2006" xmlns:p14="http://schemas.microsoft.com/office/powerpoint/2010/main">
    <mc:Choice Requires="p14">
      <p:transition spd="slow" p14:dur="2000" advTm="63682"/>
    </mc:Choice>
    <mc:Fallback xmlns="">
      <p:transition spd="slow" advTm="63682"/>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353178" y="1371600"/>
            <a:ext cx="9144000" cy="5486400"/>
          </a:xfrm>
          <a:prstGeom prst="rect">
            <a:avLst/>
          </a:prstGeom>
        </p:spPr>
      </p:pic>
      <p:sp>
        <p:nvSpPr>
          <p:cNvPr id="13" name="Content Placeholder 12"/>
          <p:cNvSpPr>
            <a:spLocks noGrp="1"/>
          </p:cNvSpPr>
          <p:nvPr>
            <p:ph idx="1"/>
          </p:nvPr>
        </p:nvSpPr>
        <p:spPr>
          <a:xfrm>
            <a:off x="1503264" y="1623737"/>
            <a:ext cx="4485174" cy="1750989"/>
          </a:xfrm>
        </p:spPr>
        <p:txBody>
          <a:bodyPr>
            <a:noAutofit/>
          </a:bodyPr>
          <a:lstStyle/>
          <a:p>
            <a:pPr>
              <a:buFont typeface="Wingdings" panose="05000000000000000000" pitchFamily="2" charset="2"/>
              <a:buChar char="ü"/>
            </a:pPr>
            <a:r>
              <a:rPr lang="en-US" sz="1400" b="1" dirty="0">
                <a:solidFill>
                  <a:schemeClr val="bg1"/>
                </a:solidFill>
              </a:rPr>
              <a:t>Partnered from 2015-2019</a:t>
            </a:r>
          </a:p>
          <a:p>
            <a:pPr>
              <a:buFont typeface="Wingdings" panose="05000000000000000000" pitchFamily="2" charset="2"/>
              <a:buChar char="ü"/>
            </a:pPr>
            <a:r>
              <a:rPr lang="en-US" sz="1400" b="1" dirty="0">
                <a:solidFill>
                  <a:schemeClr val="bg1"/>
                </a:solidFill>
              </a:rPr>
              <a:t>Collaborated with industry leaders</a:t>
            </a:r>
          </a:p>
          <a:p>
            <a:pPr>
              <a:buFont typeface="Wingdings" panose="05000000000000000000" pitchFamily="2" charset="2"/>
              <a:buChar char="ü"/>
            </a:pPr>
            <a:r>
              <a:rPr lang="en-US" sz="1400" b="1" dirty="0">
                <a:solidFill>
                  <a:schemeClr val="bg1"/>
                </a:solidFill>
              </a:rPr>
              <a:t>Equipped three aircraft for TASAR</a:t>
            </a:r>
          </a:p>
          <a:p>
            <a:pPr>
              <a:buFont typeface="Wingdings" panose="05000000000000000000" pitchFamily="2" charset="2"/>
              <a:buChar char="ü"/>
            </a:pPr>
            <a:r>
              <a:rPr lang="en-US" sz="1400" b="1" dirty="0">
                <a:solidFill>
                  <a:schemeClr val="bg1"/>
                </a:solidFill>
              </a:rPr>
              <a:t>Approved for revenue service operations</a:t>
            </a:r>
          </a:p>
          <a:p>
            <a:pPr>
              <a:buFont typeface="Wingdings" panose="05000000000000000000" pitchFamily="2" charset="2"/>
              <a:buChar char="ü"/>
            </a:pPr>
            <a:r>
              <a:rPr lang="en-US" sz="1400" b="1" dirty="0">
                <a:solidFill>
                  <a:schemeClr val="bg1"/>
                </a:solidFill>
              </a:rPr>
              <a:t>Conducted 90 valid flights for analysis</a:t>
            </a:r>
          </a:p>
          <a:p>
            <a:pPr>
              <a:buFont typeface="Wingdings" panose="05000000000000000000" pitchFamily="2" charset="2"/>
              <a:buChar char="ü"/>
            </a:pPr>
            <a:r>
              <a:rPr lang="en-US" sz="1400" b="1" dirty="0">
                <a:solidFill>
                  <a:schemeClr val="bg1"/>
                </a:solidFill>
              </a:rPr>
              <a:t>Validated cost savings and operational utility</a:t>
            </a:r>
          </a:p>
        </p:txBody>
      </p:sp>
      <p:sp>
        <p:nvSpPr>
          <p:cNvPr id="7" name="Title 6"/>
          <p:cNvSpPr>
            <a:spLocks noGrp="1"/>
          </p:cNvSpPr>
          <p:nvPr>
            <p:ph type="title"/>
          </p:nvPr>
        </p:nvSpPr>
        <p:spPr/>
        <p:txBody>
          <a:bodyPr/>
          <a:lstStyle/>
          <a:p>
            <a:r>
              <a:rPr lang="en-US" dirty="0"/>
              <a:t>Operational Evaluation of TASAR </a:t>
            </a:r>
            <a:br>
              <a:rPr lang="en-US" dirty="0"/>
            </a:br>
            <a:r>
              <a:rPr lang="en-US" dirty="0"/>
              <a:t>Conducted with Alaska Airlines</a:t>
            </a:r>
          </a:p>
        </p:txBody>
      </p:sp>
      <p:grpSp>
        <p:nvGrpSpPr>
          <p:cNvPr id="16" name="Group 15"/>
          <p:cNvGrpSpPr/>
          <p:nvPr/>
        </p:nvGrpSpPr>
        <p:grpSpPr>
          <a:xfrm>
            <a:off x="5873420" y="1623736"/>
            <a:ext cx="4370718" cy="1203486"/>
            <a:chOff x="2724125" y="5335862"/>
            <a:chExt cx="4370718" cy="1203486"/>
          </a:xfrm>
        </p:grpSpPr>
        <p:grpSp>
          <p:nvGrpSpPr>
            <p:cNvPr id="18" name="Group 17"/>
            <p:cNvGrpSpPr/>
            <p:nvPr/>
          </p:nvGrpSpPr>
          <p:grpSpPr>
            <a:xfrm>
              <a:off x="2724125" y="5335862"/>
              <a:ext cx="4370718" cy="1203486"/>
              <a:chOff x="2724125" y="5335862"/>
              <a:chExt cx="4370718" cy="1203486"/>
            </a:xfrm>
          </p:grpSpPr>
          <p:grpSp>
            <p:nvGrpSpPr>
              <p:cNvPr id="20" name="Group 19"/>
              <p:cNvGrpSpPr/>
              <p:nvPr/>
            </p:nvGrpSpPr>
            <p:grpSpPr>
              <a:xfrm>
                <a:off x="2724125" y="5682346"/>
                <a:ext cx="4370718" cy="857002"/>
                <a:chOff x="2026979" y="5860649"/>
                <a:chExt cx="4372276" cy="725606"/>
              </a:xfrm>
            </p:grpSpPr>
            <p:sp>
              <p:nvSpPr>
                <p:cNvPr id="22" name="Rounded Rectangle 21"/>
                <p:cNvSpPr/>
                <p:nvPr/>
              </p:nvSpPr>
              <p:spPr bwMode="auto">
                <a:xfrm>
                  <a:off x="2026979" y="5860649"/>
                  <a:ext cx="4372276" cy="725606"/>
                </a:xfrm>
                <a:prstGeom prst="roundRect">
                  <a:avLst/>
                </a:prstGeom>
                <a:solidFill>
                  <a:schemeClr val="bg1"/>
                </a:solidFill>
                <a:ln w="9525" cap="flat" cmpd="sng" algn="ctr">
                  <a:noFill/>
                  <a:prstDash val="solid"/>
                  <a:round/>
                  <a:headEnd type="none" w="med" len="med"/>
                  <a:tailEnd type="none" w="med" len="med"/>
                </a:ln>
                <a:effectLst/>
              </p:spPr>
              <p:txBody>
                <a:bodyPr vert="horz" wrap="square" lIns="91440" tIns="45720" rIns="45720" bIns="45720" numCol="1" rtlCol="0" anchor="t" anchorCtr="0" compatLnSpc="1">
                  <a:prstTxWarp prst="textNoShape">
                    <a:avLst/>
                  </a:prstTxWarp>
                </a:bodyPr>
                <a:lstStyle/>
                <a:p>
                  <a:pPr algn="ctr" fontAlgn="base">
                    <a:spcBef>
                      <a:spcPct val="0"/>
                    </a:spcBef>
                    <a:spcAft>
                      <a:spcPct val="25000"/>
                    </a:spcAft>
                  </a:pPr>
                  <a:endParaRPr lang="en-US" sz="900" b="1">
                    <a:latin typeface="Arial" charset="0"/>
                  </a:endParaRPr>
                </a:p>
              </p:txBody>
            </p:sp>
            <p:pic>
              <p:nvPicPr>
                <p:cNvPr id="23" name="Picture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88708" y="6116792"/>
                  <a:ext cx="716438" cy="288167"/>
                </a:xfrm>
                <a:prstGeom prst="rect">
                  <a:avLst/>
                </a:prstGeom>
              </p:spPr>
            </p:pic>
            <p:pic>
              <p:nvPicPr>
                <p:cNvPr id="24" name="Picture 2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23662" y="5860649"/>
                  <a:ext cx="932520" cy="614201"/>
                </a:xfrm>
                <a:prstGeom prst="rect">
                  <a:avLst/>
                </a:prstGeom>
              </p:spPr>
            </p:pic>
          </p:grpSp>
          <p:sp>
            <p:nvSpPr>
              <p:cNvPr id="21" name="Rectangle 20"/>
              <p:cNvSpPr/>
              <p:nvPr/>
            </p:nvSpPr>
            <p:spPr>
              <a:xfrm>
                <a:off x="3821275" y="5335862"/>
                <a:ext cx="2191626" cy="338554"/>
              </a:xfrm>
              <a:prstGeom prst="rect">
                <a:avLst/>
              </a:prstGeom>
            </p:spPr>
            <p:txBody>
              <a:bodyPr wrap="none">
                <a:spAutoFit/>
              </a:bodyPr>
              <a:lstStyle/>
              <a:p>
                <a:pPr algn="ctr"/>
                <a:r>
                  <a:rPr lang="en-US" sz="1600" dirty="0">
                    <a:solidFill>
                      <a:schemeClr val="bg1"/>
                    </a:solidFill>
                  </a:rPr>
                  <a:t>Industry Collaborators</a:t>
                </a:r>
              </a:p>
            </p:txBody>
          </p:sp>
        </p:grpSp>
        <p:pic>
          <p:nvPicPr>
            <p:cNvPr id="19" name="Picture 1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15878" y="5924686"/>
              <a:ext cx="2071633" cy="378605"/>
            </a:xfrm>
            <a:prstGeom prst="rect">
              <a:avLst/>
            </a:prstGeom>
          </p:spPr>
        </p:pic>
      </p:grpSp>
      <p:sp>
        <p:nvSpPr>
          <p:cNvPr id="14" name="Rectangle 13"/>
          <p:cNvSpPr/>
          <p:nvPr/>
        </p:nvSpPr>
        <p:spPr>
          <a:xfrm>
            <a:off x="3576063" y="6509684"/>
            <a:ext cx="5978071" cy="338554"/>
          </a:xfrm>
          <a:prstGeom prst="rect">
            <a:avLst/>
          </a:prstGeom>
        </p:spPr>
        <p:txBody>
          <a:bodyPr wrap="square">
            <a:spAutoFit/>
          </a:bodyPr>
          <a:lstStyle/>
          <a:p>
            <a:pPr algn="ctr"/>
            <a:r>
              <a:rPr lang="en-US" sz="800" dirty="0">
                <a:solidFill>
                  <a:schemeClr val="bg1"/>
                </a:solidFill>
                <a:latin typeface="Times New Roman" panose="02020603050405020304" pitchFamily="18" charset="0"/>
              </a:rPr>
              <a:t>The use of trademarks or names of manufacturers in this presentation is for accurate reporting and does not constitute an official endorsement, either expressed or implied, of such products or manufacturers by the National Aeronautics and Space Administration. </a:t>
            </a:r>
            <a:endParaRPr lang="en-US" sz="800" dirty="0">
              <a:solidFill>
                <a:schemeClr val="bg1"/>
              </a:solidFill>
            </a:endParaRPr>
          </a:p>
        </p:txBody>
      </p:sp>
      <p:sp>
        <p:nvSpPr>
          <p:cNvPr id="15" name="Rectangle 14"/>
          <p:cNvSpPr/>
          <p:nvPr/>
        </p:nvSpPr>
        <p:spPr>
          <a:xfrm>
            <a:off x="1296912" y="6625948"/>
            <a:ext cx="1971676" cy="215444"/>
          </a:xfrm>
          <a:prstGeom prst="rect">
            <a:avLst/>
          </a:prstGeom>
        </p:spPr>
        <p:txBody>
          <a:bodyPr wrap="square">
            <a:spAutoFit/>
          </a:bodyPr>
          <a:lstStyle/>
          <a:p>
            <a:pPr algn="ctr"/>
            <a:r>
              <a:rPr lang="en-US" sz="800" dirty="0">
                <a:solidFill>
                  <a:schemeClr val="bg1"/>
                </a:solidFill>
                <a:latin typeface="Times New Roman" panose="02020603050405020304" pitchFamily="18" charset="0"/>
              </a:rPr>
              <a:t>© Alaska Airlines.  Used with permission.</a:t>
            </a:r>
            <a:endParaRPr lang="en-US" sz="800" dirty="0">
              <a:solidFill>
                <a:schemeClr val="bg1"/>
              </a:solidFill>
            </a:endParaRPr>
          </a:p>
        </p:txBody>
      </p:sp>
    </p:spTree>
    <p:custDataLst>
      <p:tags r:id="rId1"/>
    </p:custDataLst>
    <p:extLst>
      <p:ext uri="{BB962C8B-B14F-4D97-AF65-F5344CB8AC3E}">
        <p14:creationId xmlns:p14="http://schemas.microsoft.com/office/powerpoint/2010/main" val="1669214885"/>
      </p:ext>
    </p:extLst>
  </p:cSld>
  <p:clrMapOvr>
    <a:masterClrMapping/>
  </p:clrMapOvr>
  <mc:AlternateContent xmlns:mc="http://schemas.openxmlformats.org/markup-compatibility/2006" xmlns:p14="http://schemas.microsoft.com/office/powerpoint/2010/main">
    <mc:Choice Requires="p14">
      <p:transition spd="med" p14:dur="700" advTm="72362">
        <p:fade/>
      </p:transition>
    </mc:Choice>
    <mc:Fallback xmlns="">
      <p:transition spd="med" advTm="72362">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bwMode="auto">
          <a:xfrm>
            <a:off x="1244792" y="1278672"/>
            <a:ext cx="9144000" cy="557488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45720" bIns="45720" numCol="1" rtlCol="0" anchor="t" anchorCtr="0" compatLnSpc="1">
            <a:prstTxWarp prst="textNoShape">
              <a:avLst/>
            </a:prstTxWarp>
          </a:bodyPr>
          <a:lstStyle/>
          <a:p>
            <a:pPr algn="ctr"/>
            <a:endParaRPr lang="en-US" sz="900" dirty="0"/>
          </a:p>
        </p:txBody>
      </p:sp>
      <p:pic>
        <p:nvPicPr>
          <p:cNvPr id="40" name="Picture 3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21382" y="2224064"/>
            <a:ext cx="8901927" cy="4450963"/>
          </a:xfrm>
          <a:prstGeom prst="rect">
            <a:avLst/>
          </a:prstGeom>
        </p:spPr>
      </p:pic>
      <p:sp>
        <p:nvSpPr>
          <p:cNvPr id="3" name="Title 2"/>
          <p:cNvSpPr>
            <a:spLocks noGrp="1"/>
          </p:cNvSpPr>
          <p:nvPr>
            <p:ph type="title"/>
          </p:nvPr>
        </p:nvSpPr>
        <p:spPr/>
        <p:txBody>
          <a:bodyPr>
            <a:normAutofit/>
          </a:bodyPr>
          <a:lstStyle/>
          <a:p>
            <a:r>
              <a:rPr lang="en-US" dirty="0"/>
              <a:t>TASAR Cost Savings </a:t>
            </a:r>
            <a:br>
              <a:rPr lang="en-US" dirty="0"/>
            </a:br>
            <a:r>
              <a:rPr lang="en-US" dirty="0"/>
              <a:t>and Operational Utility</a:t>
            </a:r>
          </a:p>
        </p:txBody>
      </p:sp>
      <p:grpSp>
        <p:nvGrpSpPr>
          <p:cNvPr id="5" name="Group 4"/>
          <p:cNvGrpSpPr/>
          <p:nvPr/>
        </p:nvGrpSpPr>
        <p:grpSpPr>
          <a:xfrm>
            <a:off x="2099811" y="4471093"/>
            <a:ext cx="1409250" cy="967275"/>
            <a:chOff x="1214826" y="3807434"/>
            <a:chExt cx="1409250" cy="967275"/>
          </a:xfrm>
        </p:grpSpPr>
        <p:sp>
          <p:nvSpPr>
            <p:cNvPr id="10" name="TextBox 9"/>
            <p:cNvSpPr txBox="1"/>
            <p:nvPr/>
          </p:nvSpPr>
          <p:spPr>
            <a:xfrm>
              <a:off x="1214826" y="3807434"/>
              <a:ext cx="1409250" cy="646331"/>
            </a:xfrm>
            <a:prstGeom prst="rect">
              <a:avLst/>
            </a:prstGeom>
            <a:noFill/>
          </p:spPr>
          <p:txBody>
            <a:bodyPr wrap="square" rtlCol="0">
              <a:spAutoFit/>
            </a:bodyPr>
            <a:lstStyle/>
            <a:p>
              <a:pPr algn="ctr"/>
              <a:r>
                <a:rPr lang="en-US" sz="1200" dirty="0"/>
                <a:t>Unrelated route changes that offset TAP gains</a:t>
              </a:r>
            </a:p>
          </p:txBody>
        </p:sp>
        <p:cxnSp>
          <p:nvCxnSpPr>
            <p:cNvPr id="14" name="Straight Arrow Connector 13"/>
            <p:cNvCxnSpPr/>
            <p:nvPr/>
          </p:nvCxnSpPr>
          <p:spPr>
            <a:xfrm>
              <a:off x="2368893" y="4490967"/>
              <a:ext cx="241421" cy="283742"/>
            </a:xfrm>
            <a:prstGeom prst="straightConnector1">
              <a:avLst/>
            </a:prstGeom>
            <a:ln w="127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23" name="TextBox 22"/>
          <p:cNvSpPr txBox="1"/>
          <p:nvPr/>
        </p:nvSpPr>
        <p:spPr>
          <a:xfrm>
            <a:off x="132181" y="1322961"/>
            <a:ext cx="2432086" cy="461665"/>
          </a:xfrm>
          <a:prstGeom prst="rect">
            <a:avLst/>
          </a:prstGeom>
          <a:solidFill>
            <a:schemeClr val="bg1"/>
          </a:solidFill>
        </p:spPr>
        <p:txBody>
          <a:bodyPr wrap="square" rtlCol="0">
            <a:spAutoFit/>
          </a:bodyPr>
          <a:lstStyle/>
          <a:p>
            <a:r>
              <a:rPr lang="en-US" sz="1200" dirty="0"/>
              <a:t>90 Evaluation Flights</a:t>
            </a:r>
          </a:p>
          <a:p>
            <a:r>
              <a:rPr lang="en-US" sz="1200" dirty="0"/>
              <a:t>July 2018 – April 2019</a:t>
            </a:r>
          </a:p>
        </p:txBody>
      </p:sp>
      <p:grpSp>
        <p:nvGrpSpPr>
          <p:cNvPr id="2" name="Group 1"/>
          <p:cNvGrpSpPr/>
          <p:nvPr/>
        </p:nvGrpSpPr>
        <p:grpSpPr>
          <a:xfrm>
            <a:off x="3863757" y="1594432"/>
            <a:ext cx="1435079" cy="4318498"/>
            <a:chOff x="2618964" y="1408225"/>
            <a:chExt cx="1435079" cy="4318498"/>
          </a:xfrm>
        </p:grpSpPr>
        <p:sp>
          <p:nvSpPr>
            <p:cNvPr id="22" name="TextBox 21"/>
            <p:cNvSpPr txBox="1"/>
            <p:nvPr/>
          </p:nvSpPr>
          <p:spPr>
            <a:xfrm>
              <a:off x="2618964" y="1408225"/>
              <a:ext cx="1435079" cy="707886"/>
            </a:xfrm>
            <a:prstGeom prst="rect">
              <a:avLst/>
            </a:prstGeom>
            <a:solidFill>
              <a:schemeClr val="bg1"/>
            </a:solidFill>
          </p:spPr>
          <p:txBody>
            <a:bodyPr wrap="square" rtlCol="0">
              <a:spAutoFit/>
            </a:bodyPr>
            <a:lstStyle/>
            <a:p>
              <a:pPr algn="ctr"/>
              <a:r>
                <a:rPr lang="en-US" sz="1400" dirty="0">
                  <a:solidFill>
                    <a:srgbClr val="00B050"/>
                  </a:solidFill>
                </a:rPr>
                <a:t>Mean Benefit</a:t>
              </a:r>
            </a:p>
            <a:p>
              <a:pPr algn="ctr"/>
              <a:r>
                <a:rPr lang="en-US" sz="1100" dirty="0">
                  <a:solidFill>
                    <a:srgbClr val="00B050"/>
                  </a:solidFill>
                </a:rPr>
                <a:t>(All 90 Flights)</a:t>
              </a:r>
            </a:p>
            <a:p>
              <a:pPr algn="ctr"/>
              <a:r>
                <a:rPr lang="en-US" sz="1400" dirty="0">
                  <a:solidFill>
                    <a:srgbClr val="00B050"/>
                  </a:solidFill>
                </a:rPr>
                <a:t>$97.00</a:t>
              </a:r>
            </a:p>
          </p:txBody>
        </p:sp>
        <p:cxnSp>
          <p:nvCxnSpPr>
            <p:cNvPr id="8" name="Straight Connector 7"/>
            <p:cNvCxnSpPr/>
            <p:nvPr/>
          </p:nvCxnSpPr>
          <p:spPr bwMode="auto">
            <a:xfrm>
              <a:off x="3370383" y="2121877"/>
              <a:ext cx="0" cy="3604846"/>
            </a:xfrm>
            <a:prstGeom prst="line">
              <a:avLst/>
            </a:prstGeom>
            <a:noFill/>
            <a:ln w="28575" cap="flat" cmpd="sng" algn="ctr">
              <a:solidFill>
                <a:srgbClr val="00B050"/>
              </a:solidFill>
              <a:prstDash val="lgDash"/>
              <a:round/>
              <a:headEnd type="none" w="med" len="med"/>
              <a:tailEnd type="none" w="med" len="med"/>
            </a:ln>
            <a:effectLst/>
          </p:spPr>
        </p:cxnSp>
      </p:grpSp>
      <p:graphicFrame>
        <p:nvGraphicFramePr>
          <p:cNvPr id="28" name="Content Placeholder 4"/>
          <p:cNvGraphicFramePr>
            <a:graphicFrameLocks noGrp="1"/>
          </p:cNvGraphicFramePr>
          <p:nvPr>
            <p:ph idx="1"/>
            <p:extLst>
              <p:ext uri="{D42A27DB-BD31-4B8C-83A1-F6EECF244321}">
                <p14:modId xmlns:p14="http://schemas.microsoft.com/office/powerpoint/2010/main" val="1714064582"/>
              </p:ext>
            </p:extLst>
          </p:nvPr>
        </p:nvGraphicFramePr>
        <p:xfrm>
          <a:off x="6061488" y="1836619"/>
          <a:ext cx="5127880" cy="1594010"/>
        </p:xfrm>
        <a:graphic>
          <a:graphicData uri="http://schemas.openxmlformats.org/drawingml/2006/table">
            <a:tbl>
              <a:tblPr firstRow="1" bandRow="1">
                <a:tableStyleId>{5C22544A-7EE6-4342-B048-85BDC9FD1C3A}</a:tableStyleId>
              </a:tblPr>
              <a:tblGrid>
                <a:gridCol w="1238739">
                  <a:extLst>
                    <a:ext uri="{9D8B030D-6E8A-4147-A177-3AD203B41FA5}">
                      <a16:colId xmlns:a16="http://schemas.microsoft.com/office/drawing/2014/main" val="1367177011"/>
                    </a:ext>
                  </a:extLst>
                </a:gridCol>
                <a:gridCol w="1787810">
                  <a:extLst>
                    <a:ext uri="{9D8B030D-6E8A-4147-A177-3AD203B41FA5}">
                      <a16:colId xmlns:a16="http://schemas.microsoft.com/office/drawing/2014/main" val="1375501072"/>
                    </a:ext>
                  </a:extLst>
                </a:gridCol>
                <a:gridCol w="1069768">
                  <a:extLst>
                    <a:ext uri="{9D8B030D-6E8A-4147-A177-3AD203B41FA5}">
                      <a16:colId xmlns:a16="http://schemas.microsoft.com/office/drawing/2014/main" val="1912716646"/>
                    </a:ext>
                  </a:extLst>
                </a:gridCol>
                <a:gridCol w="1031563">
                  <a:extLst>
                    <a:ext uri="{9D8B030D-6E8A-4147-A177-3AD203B41FA5}">
                      <a16:colId xmlns:a16="http://schemas.microsoft.com/office/drawing/2014/main" val="3598477322"/>
                    </a:ext>
                  </a:extLst>
                </a:gridCol>
              </a:tblGrid>
              <a:tr h="523356">
                <a:tc>
                  <a:txBody>
                    <a:bodyPr/>
                    <a:lstStyle/>
                    <a:p>
                      <a:pPr algn="ctr"/>
                      <a:r>
                        <a:rPr lang="en-US" sz="1400" b="0" dirty="0"/>
                        <a:t>Flight Duration</a:t>
                      </a:r>
                    </a:p>
                  </a:txBody>
                  <a:tcPr marL="59617" marR="59617" marT="29809" marB="29809" anchor="ctr">
                    <a:solidFill>
                      <a:schemeClr val="accent3"/>
                    </a:solidFill>
                  </a:tcPr>
                </a:tc>
                <a:tc>
                  <a:txBody>
                    <a:bodyPr/>
                    <a:lstStyle/>
                    <a:p>
                      <a:pPr algn="ctr"/>
                      <a:r>
                        <a:rPr lang="en-US" sz="1400" b="0" dirty="0"/>
                        <a:t>TAP Operator</a:t>
                      </a:r>
                    </a:p>
                  </a:txBody>
                  <a:tcPr marL="59617" marR="59617" marT="29809" marB="29809" anchor="ctr">
                    <a:solidFill>
                      <a:schemeClr val="accent3"/>
                    </a:solidFill>
                  </a:tcPr>
                </a:tc>
                <a:tc>
                  <a:txBody>
                    <a:bodyPr/>
                    <a:lstStyle/>
                    <a:p>
                      <a:pPr algn="ctr"/>
                      <a:r>
                        <a:rPr lang="en-US" sz="1400" b="0" dirty="0"/>
                        <a:t>Mean Benefit*</a:t>
                      </a:r>
                    </a:p>
                  </a:txBody>
                  <a:tcPr marL="59617" marR="59617" marT="29809" marB="29809" anchor="ctr">
                    <a:solidFill>
                      <a:schemeClr val="accent3"/>
                    </a:solidFill>
                  </a:tcPr>
                </a:tc>
                <a:tc>
                  <a:txBody>
                    <a:bodyPr/>
                    <a:lstStyle/>
                    <a:p>
                      <a:pPr algn="ctr"/>
                      <a:r>
                        <a:rPr lang="en-US" sz="1400" b="0" dirty="0"/>
                        <a:t># Flights</a:t>
                      </a:r>
                    </a:p>
                  </a:txBody>
                  <a:tcPr marL="59617" marR="59617" marT="29809" marB="29809" anchor="ctr">
                    <a:solidFill>
                      <a:schemeClr val="accent3"/>
                    </a:solidFill>
                  </a:tcPr>
                </a:tc>
                <a:extLst>
                  <a:ext uri="{0D108BD9-81ED-4DB2-BD59-A6C34878D82A}">
                    <a16:rowId xmlns:a16="http://schemas.microsoft.com/office/drawing/2014/main" val="3827721123"/>
                  </a:ext>
                </a:extLst>
              </a:tr>
              <a:tr h="523356">
                <a:tc>
                  <a:txBody>
                    <a:bodyPr/>
                    <a:lstStyle/>
                    <a:p>
                      <a:pPr algn="ctr"/>
                      <a:r>
                        <a:rPr lang="en-US" sz="1600" dirty="0"/>
                        <a:t>All</a:t>
                      </a:r>
                    </a:p>
                  </a:txBody>
                  <a:tcPr marL="59617" marR="59617" marT="29809" marB="29809" anchor="ctr">
                    <a:solidFill>
                      <a:schemeClr val="bg2"/>
                    </a:solidFill>
                  </a:tcPr>
                </a:tc>
                <a:tc>
                  <a:txBody>
                    <a:bodyPr/>
                    <a:lstStyle/>
                    <a:p>
                      <a:pPr algn="ctr"/>
                      <a:r>
                        <a:rPr lang="en-US" sz="1600" dirty="0"/>
                        <a:t>Interns, NASA, Tech Pilots</a:t>
                      </a:r>
                    </a:p>
                  </a:txBody>
                  <a:tcPr marL="59617" marR="59617" marT="29809" marB="29809" anchor="ctr">
                    <a:solidFill>
                      <a:schemeClr val="bg2"/>
                    </a:solidFill>
                  </a:tcPr>
                </a:tc>
                <a:tc>
                  <a:txBody>
                    <a:bodyPr/>
                    <a:lstStyle/>
                    <a:p>
                      <a:pPr algn="ctr"/>
                      <a:r>
                        <a:rPr lang="en-US" sz="1600" dirty="0"/>
                        <a:t>$97</a:t>
                      </a:r>
                    </a:p>
                  </a:txBody>
                  <a:tcPr marL="59617" marR="59617" marT="29809" marB="29809" anchor="ctr">
                    <a:solidFill>
                      <a:schemeClr val="bg2"/>
                    </a:solidFill>
                  </a:tcPr>
                </a:tc>
                <a:tc>
                  <a:txBody>
                    <a:bodyPr/>
                    <a:lstStyle/>
                    <a:p>
                      <a:pPr algn="ctr"/>
                      <a:r>
                        <a:rPr lang="en-US" sz="1600" dirty="0"/>
                        <a:t>90</a:t>
                      </a:r>
                    </a:p>
                  </a:txBody>
                  <a:tcPr marL="59617" marR="59617" marT="29809" marB="29809" anchor="ctr">
                    <a:solidFill>
                      <a:schemeClr val="bg2"/>
                    </a:solidFill>
                  </a:tcPr>
                </a:tc>
                <a:extLst>
                  <a:ext uri="{0D108BD9-81ED-4DB2-BD59-A6C34878D82A}">
                    <a16:rowId xmlns:a16="http://schemas.microsoft.com/office/drawing/2014/main" val="3140555374"/>
                  </a:ext>
                </a:extLst>
              </a:tr>
              <a:tr h="523356">
                <a:tc>
                  <a:txBody>
                    <a:bodyPr/>
                    <a:lstStyle/>
                    <a:p>
                      <a:pPr algn="ctr"/>
                      <a:r>
                        <a:rPr lang="en-US" sz="1600" dirty="0"/>
                        <a:t>All</a:t>
                      </a:r>
                    </a:p>
                  </a:txBody>
                  <a:tcPr marL="59617" marR="59617" marT="29809" marB="29809" anchor="ctr">
                    <a:solidFill>
                      <a:schemeClr val="bg2"/>
                    </a:solidFill>
                  </a:tcPr>
                </a:tc>
                <a:tc>
                  <a:txBody>
                    <a:bodyPr/>
                    <a:lstStyle/>
                    <a:p>
                      <a:pPr algn="ctr"/>
                      <a:r>
                        <a:rPr lang="en-US" sz="1600" dirty="0"/>
                        <a:t>Tech Pilots </a:t>
                      </a:r>
                    </a:p>
                  </a:txBody>
                  <a:tcPr marL="59617" marR="59617" marT="29809" marB="29809" anchor="ctr">
                    <a:solidFill>
                      <a:schemeClr val="bg2"/>
                    </a:solidFill>
                  </a:tcPr>
                </a:tc>
                <a:tc>
                  <a:txBody>
                    <a:bodyPr/>
                    <a:lstStyle/>
                    <a:p>
                      <a:pPr algn="ctr"/>
                      <a:r>
                        <a:rPr lang="en-US" sz="1600" dirty="0"/>
                        <a:t>$204</a:t>
                      </a:r>
                    </a:p>
                  </a:txBody>
                  <a:tcPr marL="59617" marR="59617" marT="29809" marB="29809" anchor="ctr">
                    <a:solidFill>
                      <a:schemeClr val="bg2"/>
                    </a:solidFill>
                  </a:tcPr>
                </a:tc>
                <a:tc>
                  <a:txBody>
                    <a:bodyPr/>
                    <a:lstStyle/>
                    <a:p>
                      <a:pPr algn="ctr"/>
                      <a:r>
                        <a:rPr lang="en-US" sz="1600" dirty="0"/>
                        <a:t>22</a:t>
                      </a:r>
                    </a:p>
                  </a:txBody>
                  <a:tcPr marL="59617" marR="59617" marT="29809" marB="29809" anchor="ctr">
                    <a:solidFill>
                      <a:schemeClr val="bg2"/>
                    </a:solidFill>
                  </a:tcPr>
                </a:tc>
                <a:extLst>
                  <a:ext uri="{0D108BD9-81ED-4DB2-BD59-A6C34878D82A}">
                    <a16:rowId xmlns:a16="http://schemas.microsoft.com/office/drawing/2014/main" val="4038793308"/>
                  </a:ext>
                </a:extLst>
              </a:tr>
            </a:tbl>
          </a:graphicData>
        </a:graphic>
      </p:graphicFrame>
      <p:sp>
        <p:nvSpPr>
          <p:cNvPr id="19" name="Rectangle 18">
            <a:extLst>
              <a:ext uri="{FF2B5EF4-FFF2-40B4-BE49-F238E27FC236}">
                <a16:creationId xmlns:a16="http://schemas.microsoft.com/office/drawing/2014/main" id="{C4EE9C54-FE36-460A-8BC4-101725C90CD0}"/>
              </a:ext>
            </a:extLst>
          </p:cNvPr>
          <p:cNvSpPr/>
          <p:nvPr/>
        </p:nvSpPr>
        <p:spPr>
          <a:xfrm>
            <a:off x="9262443" y="3511318"/>
            <a:ext cx="1931478" cy="246221"/>
          </a:xfrm>
          <a:prstGeom prst="rect">
            <a:avLst/>
          </a:prstGeom>
        </p:spPr>
        <p:txBody>
          <a:bodyPr wrap="square">
            <a:spAutoFit/>
          </a:bodyPr>
          <a:lstStyle/>
          <a:p>
            <a:pPr algn="ctr"/>
            <a:r>
              <a:rPr lang="en-US" sz="1000" dirty="0"/>
              <a:t>*Mean benefit across </a:t>
            </a:r>
            <a:r>
              <a:rPr lang="en-US" sz="1000" u="sng" dirty="0"/>
              <a:t>all </a:t>
            </a:r>
            <a:r>
              <a:rPr lang="en-US" sz="1000" dirty="0"/>
              <a:t>flights</a:t>
            </a:r>
          </a:p>
        </p:txBody>
      </p:sp>
      <p:sp>
        <p:nvSpPr>
          <p:cNvPr id="20" name="Rectangle 19">
            <a:extLst>
              <a:ext uri="{FF2B5EF4-FFF2-40B4-BE49-F238E27FC236}">
                <a16:creationId xmlns:a16="http://schemas.microsoft.com/office/drawing/2014/main" id="{7A694606-FD88-4C1A-8BBA-512B31AC786F}"/>
              </a:ext>
            </a:extLst>
          </p:cNvPr>
          <p:cNvSpPr/>
          <p:nvPr/>
        </p:nvSpPr>
        <p:spPr>
          <a:xfrm>
            <a:off x="6061487" y="1436482"/>
            <a:ext cx="5114071" cy="338554"/>
          </a:xfrm>
          <a:prstGeom prst="rect">
            <a:avLst/>
          </a:prstGeom>
          <a:solidFill>
            <a:schemeClr val="accent1"/>
          </a:solidFill>
        </p:spPr>
        <p:txBody>
          <a:bodyPr wrap="square">
            <a:spAutoFit/>
          </a:bodyPr>
          <a:lstStyle/>
          <a:p>
            <a:pPr algn="ctr"/>
            <a:r>
              <a:rPr lang="en-US" sz="1600" b="1" dirty="0"/>
              <a:t>Cost Savings Estimated at $100-$200/flight</a:t>
            </a:r>
          </a:p>
        </p:txBody>
      </p:sp>
      <p:grpSp>
        <p:nvGrpSpPr>
          <p:cNvPr id="21" name="Group 20">
            <a:extLst>
              <a:ext uri="{FF2B5EF4-FFF2-40B4-BE49-F238E27FC236}">
                <a16:creationId xmlns:a16="http://schemas.microsoft.com/office/drawing/2014/main" id="{6FEC3CA0-7EDD-49B2-A685-1E7F4C141ADF}"/>
              </a:ext>
            </a:extLst>
          </p:cNvPr>
          <p:cNvGrpSpPr/>
          <p:nvPr/>
        </p:nvGrpSpPr>
        <p:grpSpPr>
          <a:xfrm>
            <a:off x="2045368" y="1974820"/>
            <a:ext cx="9130190" cy="3664623"/>
            <a:chOff x="2045368" y="1974820"/>
            <a:chExt cx="9130190" cy="3664623"/>
          </a:xfrm>
        </p:grpSpPr>
        <p:grpSp>
          <p:nvGrpSpPr>
            <p:cNvPr id="4" name="Group 3"/>
            <p:cNvGrpSpPr/>
            <p:nvPr/>
          </p:nvGrpSpPr>
          <p:grpSpPr>
            <a:xfrm>
              <a:off x="2045368" y="1974820"/>
              <a:ext cx="1959941" cy="657843"/>
              <a:chOff x="1108800" y="2350170"/>
              <a:chExt cx="1959941" cy="657843"/>
            </a:xfrm>
          </p:grpSpPr>
          <p:sp>
            <p:nvSpPr>
              <p:cNvPr id="9" name="TextBox 8"/>
              <p:cNvSpPr txBox="1"/>
              <p:nvPr/>
            </p:nvSpPr>
            <p:spPr>
              <a:xfrm>
                <a:off x="1108800" y="2350170"/>
                <a:ext cx="1918532" cy="523220"/>
              </a:xfrm>
              <a:prstGeom prst="rect">
                <a:avLst/>
              </a:prstGeom>
              <a:noFill/>
            </p:spPr>
            <p:txBody>
              <a:bodyPr wrap="square" rtlCol="0">
                <a:spAutoFit/>
              </a:bodyPr>
              <a:lstStyle/>
              <a:p>
                <a:pPr algn="ctr"/>
                <a:r>
                  <a:rPr lang="en-US" sz="1400" b="1" dirty="0">
                    <a:solidFill>
                      <a:srgbClr val="0070C0"/>
                    </a:solidFill>
                  </a:rPr>
                  <a:t>Plan Validation</a:t>
                </a:r>
              </a:p>
              <a:p>
                <a:pPr algn="ctr"/>
                <a:r>
                  <a:rPr lang="en-US" sz="1100" b="1" dirty="0">
                    <a:solidFill>
                      <a:srgbClr val="0070C0"/>
                    </a:solidFill>
                  </a:rPr>
                  <a:t>(But Counted as Zero)</a:t>
                </a:r>
                <a:r>
                  <a:rPr lang="en-US" sz="1400" b="1" dirty="0">
                    <a:solidFill>
                      <a:schemeClr val="accent2"/>
                    </a:solidFill>
                  </a:rPr>
                  <a:t> </a:t>
                </a:r>
                <a:endParaRPr lang="en-US" sz="1200" b="1" dirty="0">
                  <a:solidFill>
                    <a:schemeClr val="accent2"/>
                  </a:solidFill>
                </a:endParaRPr>
              </a:p>
            </p:txBody>
          </p:sp>
          <p:cxnSp>
            <p:nvCxnSpPr>
              <p:cNvPr id="13" name="Straight Arrow Connector 12"/>
              <p:cNvCxnSpPr/>
              <p:nvPr/>
            </p:nvCxnSpPr>
            <p:spPr>
              <a:xfrm>
                <a:off x="2829458" y="2802914"/>
                <a:ext cx="239283" cy="205099"/>
              </a:xfrm>
              <a:prstGeom prst="straightConnector1">
                <a:avLst/>
              </a:prstGeom>
              <a:ln w="28575">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6" name="Group 5"/>
            <p:cNvGrpSpPr/>
            <p:nvPr/>
          </p:nvGrpSpPr>
          <p:grpSpPr>
            <a:xfrm>
              <a:off x="4789472" y="4437771"/>
              <a:ext cx="2415569" cy="695548"/>
              <a:chOff x="3478286" y="3803877"/>
              <a:chExt cx="2415569" cy="695548"/>
            </a:xfrm>
          </p:grpSpPr>
          <p:sp>
            <p:nvSpPr>
              <p:cNvPr id="11" name="TextBox 10"/>
              <p:cNvSpPr txBox="1"/>
              <p:nvPr/>
            </p:nvSpPr>
            <p:spPr>
              <a:xfrm>
                <a:off x="3560033" y="3803877"/>
                <a:ext cx="2333822" cy="307777"/>
              </a:xfrm>
              <a:prstGeom prst="rect">
                <a:avLst/>
              </a:prstGeom>
              <a:noFill/>
            </p:spPr>
            <p:txBody>
              <a:bodyPr wrap="square" rtlCol="0">
                <a:spAutoFit/>
              </a:bodyPr>
              <a:lstStyle/>
              <a:p>
                <a:pPr algn="ctr"/>
                <a:r>
                  <a:rPr lang="en-US" sz="1400" b="1" dirty="0">
                    <a:solidFill>
                      <a:srgbClr val="0070C0"/>
                    </a:solidFill>
                  </a:rPr>
                  <a:t>Cumulative Small Gains</a:t>
                </a:r>
              </a:p>
            </p:txBody>
          </p:sp>
          <p:cxnSp>
            <p:nvCxnSpPr>
              <p:cNvPr id="15" name="Straight Arrow Connector 14"/>
              <p:cNvCxnSpPr>
                <a:cxnSpLocks/>
              </p:cNvCxnSpPr>
              <p:nvPr/>
            </p:nvCxnSpPr>
            <p:spPr>
              <a:xfrm flipH="1">
                <a:off x="3478286" y="4119734"/>
                <a:ext cx="200844" cy="379691"/>
              </a:xfrm>
              <a:prstGeom prst="straightConnector1">
                <a:avLst/>
              </a:prstGeom>
              <a:ln w="28575">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a:cxnSpLocks/>
              </p:cNvCxnSpPr>
              <p:nvPr/>
            </p:nvCxnSpPr>
            <p:spPr>
              <a:xfrm flipH="1">
                <a:off x="4226398" y="4160364"/>
                <a:ext cx="8762" cy="313318"/>
              </a:xfrm>
              <a:prstGeom prst="straightConnector1">
                <a:avLst/>
              </a:prstGeom>
              <a:ln w="28575">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7" name="Group 6"/>
            <p:cNvGrpSpPr/>
            <p:nvPr/>
          </p:nvGrpSpPr>
          <p:grpSpPr>
            <a:xfrm>
              <a:off x="7068332" y="5117423"/>
              <a:ext cx="2147153" cy="522020"/>
              <a:chOff x="5574059" y="4398028"/>
              <a:chExt cx="2147153" cy="522020"/>
            </a:xfrm>
          </p:grpSpPr>
          <p:sp>
            <p:nvSpPr>
              <p:cNvPr id="12" name="TextBox 11"/>
              <p:cNvSpPr txBox="1"/>
              <p:nvPr/>
            </p:nvSpPr>
            <p:spPr>
              <a:xfrm>
                <a:off x="5574059" y="4398028"/>
                <a:ext cx="2147153" cy="307777"/>
              </a:xfrm>
              <a:prstGeom prst="rect">
                <a:avLst/>
              </a:prstGeom>
              <a:noFill/>
            </p:spPr>
            <p:txBody>
              <a:bodyPr wrap="square" rtlCol="0">
                <a:spAutoFit/>
              </a:bodyPr>
              <a:lstStyle/>
              <a:p>
                <a:pPr algn="ctr"/>
                <a:r>
                  <a:rPr lang="en-US" sz="1400" b="1" dirty="0">
                    <a:solidFill>
                      <a:srgbClr val="0070C0"/>
                    </a:solidFill>
                  </a:rPr>
                  <a:t>Home Runs</a:t>
                </a:r>
              </a:p>
            </p:txBody>
          </p:sp>
          <p:cxnSp>
            <p:nvCxnSpPr>
              <p:cNvPr id="16" name="Straight Arrow Connector 15"/>
              <p:cNvCxnSpPr/>
              <p:nvPr/>
            </p:nvCxnSpPr>
            <p:spPr>
              <a:xfrm flipH="1">
                <a:off x="5710768" y="4651719"/>
                <a:ext cx="305870" cy="266038"/>
              </a:xfrm>
              <a:prstGeom prst="straightConnector1">
                <a:avLst/>
              </a:prstGeom>
              <a:ln w="28575">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7219346" y="4649429"/>
                <a:ext cx="276730" cy="270619"/>
              </a:xfrm>
              <a:prstGeom prst="straightConnector1">
                <a:avLst/>
              </a:prstGeom>
              <a:ln w="28575">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26" name="Rectangle 25">
              <a:extLst>
                <a:ext uri="{FF2B5EF4-FFF2-40B4-BE49-F238E27FC236}">
                  <a16:creationId xmlns:a16="http://schemas.microsoft.com/office/drawing/2014/main" id="{3C732858-845C-407D-90BC-CB05631C73D4}"/>
                </a:ext>
              </a:extLst>
            </p:cNvPr>
            <p:cNvSpPr/>
            <p:nvPr/>
          </p:nvSpPr>
          <p:spPr>
            <a:xfrm>
              <a:off x="6061487" y="3894882"/>
              <a:ext cx="5114071" cy="338554"/>
            </a:xfrm>
            <a:prstGeom prst="rect">
              <a:avLst/>
            </a:prstGeom>
            <a:solidFill>
              <a:schemeClr val="accent1"/>
            </a:solidFill>
          </p:spPr>
          <p:txBody>
            <a:bodyPr wrap="square">
              <a:spAutoFit/>
            </a:bodyPr>
            <a:lstStyle/>
            <a:p>
              <a:pPr algn="ctr"/>
              <a:r>
                <a:rPr lang="en-US" sz="1600" b="1" dirty="0"/>
                <a:t>Operational Utility Validated by Alaska Airlines</a:t>
              </a:r>
              <a:endParaRPr lang="en-US" b="1" dirty="0"/>
            </a:p>
          </p:txBody>
        </p:sp>
      </p:grpSp>
    </p:spTree>
    <p:custDataLst>
      <p:tags r:id="rId1"/>
    </p:custDataLst>
    <p:extLst>
      <p:ext uri="{BB962C8B-B14F-4D97-AF65-F5344CB8AC3E}">
        <p14:creationId xmlns:p14="http://schemas.microsoft.com/office/powerpoint/2010/main" val="251835630"/>
      </p:ext>
    </p:extLst>
  </p:cSld>
  <p:clrMapOvr>
    <a:masterClrMapping/>
  </p:clrMapOvr>
  <mc:AlternateContent xmlns:mc="http://schemas.openxmlformats.org/markup-compatibility/2006" xmlns:p14="http://schemas.microsoft.com/office/powerpoint/2010/main">
    <mc:Choice Requires="p14">
      <p:transition spd="med" p14:dur="700" advTm="278482">
        <p:fade/>
      </p:transition>
    </mc:Choice>
    <mc:Fallback xmlns="">
      <p:transition spd="med" advTm="278482">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70C0"/>
                </a:solidFill>
              </a:rPr>
              <a:t>Home Runs </a:t>
            </a:r>
            <a:br>
              <a:rPr lang="en-US" dirty="0"/>
            </a:br>
            <a:r>
              <a:rPr lang="en-US" sz="2400" dirty="0"/>
              <a:t>Yield Significant Benefits By Themselves</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86521" y="1399842"/>
            <a:ext cx="6943161" cy="5207370"/>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107149" y="2050764"/>
            <a:ext cx="5207369" cy="3905527"/>
          </a:xfrm>
          <a:prstGeom prst="rect">
            <a:avLst/>
          </a:prstGeom>
          <a:ln>
            <a:solidFill>
              <a:schemeClr val="tx1">
                <a:lumMod val="50000"/>
                <a:lumOff val="50000"/>
              </a:schemeClr>
            </a:solidFill>
          </a:ln>
        </p:spPr>
      </p:pic>
    </p:spTree>
    <p:extLst>
      <p:ext uri="{BB962C8B-B14F-4D97-AF65-F5344CB8AC3E}">
        <p14:creationId xmlns:p14="http://schemas.microsoft.com/office/powerpoint/2010/main" val="2514709408"/>
      </p:ext>
    </p:extLst>
  </p:cSld>
  <p:clrMapOvr>
    <a:masterClrMapping/>
  </p:clrMapOvr>
  <mc:AlternateContent xmlns:mc="http://schemas.openxmlformats.org/markup-compatibility/2006" xmlns:p14="http://schemas.microsoft.com/office/powerpoint/2010/main">
    <mc:Choice Requires="p14">
      <p:transition spd="med" p14:dur="700" advTm="31165">
        <p:fade/>
      </p:transition>
    </mc:Choice>
    <mc:Fallback xmlns="">
      <p:transition spd="med" advTm="3116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70C0"/>
                </a:solidFill>
              </a:rPr>
              <a:t>Cumulative Small Gains </a:t>
            </a:r>
            <a:br>
              <a:rPr lang="en-US" dirty="0"/>
            </a:br>
            <a:r>
              <a:rPr lang="en-US" sz="2400" dirty="0"/>
              <a:t>Accrue Benefits Through Minor Improvements</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3182" y="2052224"/>
            <a:ext cx="5344357" cy="4008268"/>
          </a:xfrm>
          <a:prstGeom prst="rect">
            <a:avLst/>
          </a:prstGeom>
          <a:ln>
            <a:solidFill>
              <a:schemeClr val="tx1">
                <a:lumMod val="50000"/>
                <a:lumOff val="50000"/>
              </a:schemeClr>
            </a:solidFill>
          </a:ln>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25619" y="2052224"/>
            <a:ext cx="5344358" cy="4008268"/>
          </a:xfrm>
          <a:prstGeom prst="rect">
            <a:avLst/>
          </a:prstGeom>
        </p:spPr>
      </p:pic>
    </p:spTree>
    <p:extLst>
      <p:ext uri="{BB962C8B-B14F-4D97-AF65-F5344CB8AC3E}">
        <p14:creationId xmlns:p14="http://schemas.microsoft.com/office/powerpoint/2010/main" val="2412561987"/>
      </p:ext>
    </p:extLst>
  </p:cSld>
  <p:clrMapOvr>
    <a:masterClrMapping/>
  </p:clrMapOvr>
  <mc:AlternateContent xmlns:mc="http://schemas.openxmlformats.org/markup-compatibility/2006" xmlns:p14="http://schemas.microsoft.com/office/powerpoint/2010/main">
    <mc:Choice Requires="p14">
      <p:transition spd="med" p14:dur="700" advTm="38576">
        <p:fade/>
      </p:transition>
    </mc:Choice>
    <mc:Fallback xmlns="">
      <p:transition spd="med" advTm="3857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1" y="189534"/>
            <a:ext cx="8318377" cy="660400"/>
          </a:xfrm>
        </p:spPr>
        <p:txBody>
          <a:bodyPr>
            <a:normAutofit fontScale="90000"/>
          </a:bodyPr>
          <a:lstStyle/>
          <a:p>
            <a:r>
              <a:rPr lang="en-US" dirty="0">
                <a:solidFill>
                  <a:srgbClr val="0070C0"/>
                </a:solidFill>
              </a:rPr>
              <a:t>Plan Validation </a:t>
            </a:r>
            <a:br>
              <a:rPr lang="en-US" dirty="0"/>
            </a:br>
            <a:r>
              <a:rPr lang="en-US" sz="2400" dirty="0"/>
              <a:t>Reduce Inefficient Deviations from Flight Plan</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89546" y="1452623"/>
            <a:ext cx="6895129" cy="5171345"/>
          </a:xfrm>
          <a:prstGeom prst="rect">
            <a:avLst/>
          </a:prstGeom>
        </p:spPr>
      </p:pic>
    </p:spTree>
    <p:custDataLst>
      <p:tags r:id="rId1"/>
    </p:custDataLst>
    <p:extLst>
      <p:ext uri="{BB962C8B-B14F-4D97-AF65-F5344CB8AC3E}">
        <p14:creationId xmlns:p14="http://schemas.microsoft.com/office/powerpoint/2010/main" val="2721189661"/>
      </p:ext>
    </p:extLst>
  </p:cSld>
  <p:clrMapOvr>
    <a:masterClrMapping/>
  </p:clrMapOvr>
  <mc:AlternateContent xmlns:mc="http://schemas.openxmlformats.org/markup-compatibility/2006" xmlns:p14="http://schemas.microsoft.com/office/powerpoint/2010/main">
    <mc:Choice Requires="p14">
      <p:transition spd="med" p14:dur="700" advTm="35258">
        <p:fade/>
      </p:transition>
    </mc:Choice>
    <mc:Fallback xmlns="">
      <p:transition spd="med" advTm="35258">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Projected Annual Benefits </a:t>
            </a:r>
          </a:p>
        </p:txBody>
      </p:sp>
      <p:graphicFrame>
        <p:nvGraphicFramePr>
          <p:cNvPr id="3" name="Table 2"/>
          <p:cNvGraphicFramePr>
            <a:graphicFrameLocks noGrp="1"/>
          </p:cNvGraphicFramePr>
          <p:nvPr>
            <p:extLst>
              <p:ext uri="{D42A27DB-BD31-4B8C-83A1-F6EECF244321}">
                <p14:modId xmlns:p14="http://schemas.microsoft.com/office/powerpoint/2010/main" val="3896379639"/>
              </p:ext>
            </p:extLst>
          </p:nvPr>
        </p:nvGraphicFramePr>
        <p:xfrm>
          <a:off x="673492" y="2118149"/>
          <a:ext cx="7134078" cy="4413916"/>
        </p:xfrm>
        <a:graphic>
          <a:graphicData uri="http://schemas.openxmlformats.org/drawingml/2006/table">
            <a:tbl>
              <a:tblPr firstRow="1" firstCol="1" bandRow="1">
                <a:tableStyleId>{5C22544A-7EE6-4342-B048-85BDC9FD1C3A}</a:tableStyleId>
              </a:tblPr>
              <a:tblGrid>
                <a:gridCol w="1429317">
                  <a:extLst>
                    <a:ext uri="{9D8B030D-6E8A-4147-A177-3AD203B41FA5}">
                      <a16:colId xmlns:a16="http://schemas.microsoft.com/office/drawing/2014/main" val="1640303393"/>
                    </a:ext>
                  </a:extLst>
                </a:gridCol>
                <a:gridCol w="1434211">
                  <a:extLst>
                    <a:ext uri="{9D8B030D-6E8A-4147-A177-3AD203B41FA5}">
                      <a16:colId xmlns:a16="http://schemas.microsoft.com/office/drawing/2014/main" val="4078586473"/>
                    </a:ext>
                  </a:extLst>
                </a:gridCol>
                <a:gridCol w="1728316">
                  <a:extLst>
                    <a:ext uri="{9D8B030D-6E8A-4147-A177-3AD203B41FA5}">
                      <a16:colId xmlns:a16="http://schemas.microsoft.com/office/drawing/2014/main" val="3431615822"/>
                    </a:ext>
                  </a:extLst>
                </a:gridCol>
                <a:gridCol w="2542234">
                  <a:extLst>
                    <a:ext uri="{9D8B030D-6E8A-4147-A177-3AD203B41FA5}">
                      <a16:colId xmlns:a16="http://schemas.microsoft.com/office/drawing/2014/main" val="1807223351"/>
                    </a:ext>
                  </a:extLst>
                </a:gridCol>
              </a:tblGrid>
              <a:tr h="1207638">
                <a:tc>
                  <a:txBody>
                    <a:bodyPr/>
                    <a:lstStyle/>
                    <a:p>
                      <a:pPr marL="0" marR="0" algn="ctr">
                        <a:lnSpc>
                          <a:spcPct val="100000"/>
                        </a:lnSpc>
                        <a:spcBef>
                          <a:spcPts val="0"/>
                        </a:spcBef>
                        <a:spcAft>
                          <a:spcPts val="0"/>
                        </a:spcAft>
                      </a:pPr>
                      <a:r>
                        <a:rPr lang="en-US" sz="1300" dirty="0">
                          <a:effectLst/>
                        </a:rPr>
                        <a:t>Airline</a:t>
                      </a:r>
                      <a:endParaRPr lang="en-US" sz="1300" dirty="0">
                        <a:effectLst/>
                        <a:latin typeface="Times New Roman" panose="02020603050405020304" pitchFamily="18" charset="0"/>
                        <a:ea typeface="Times New Roman" panose="02020603050405020304" pitchFamily="18" charset="0"/>
                      </a:endParaRPr>
                    </a:p>
                  </a:txBody>
                  <a:tcPr marL="78234" marR="78234" marT="0" marB="0" anchor="ctr"/>
                </a:tc>
                <a:tc>
                  <a:txBody>
                    <a:bodyPr/>
                    <a:lstStyle/>
                    <a:p>
                      <a:pPr marL="0" marR="0" algn="ctr">
                        <a:lnSpc>
                          <a:spcPct val="100000"/>
                        </a:lnSpc>
                        <a:spcBef>
                          <a:spcPts val="0"/>
                        </a:spcBef>
                        <a:spcAft>
                          <a:spcPts val="0"/>
                        </a:spcAft>
                      </a:pPr>
                      <a:r>
                        <a:rPr lang="en-US" sz="1300" dirty="0">
                          <a:effectLst/>
                        </a:rPr>
                        <a:t>Estimated Aircraft that are Candidates to be Equipped with TASAR</a:t>
                      </a:r>
                      <a:endParaRPr lang="en-US" sz="1300" dirty="0">
                        <a:effectLst/>
                        <a:latin typeface="Times New Roman" panose="02020603050405020304" pitchFamily="18" charset="0"/>
                        <a:ea typeface="Times New Roman" panose="02020603050405020304" pitchFamily="18" charset="0"/>
                      </a:endParaRPr>
                    </a:p>
                  </a:txBody>
                  <a:tcPr marL="78234" marR="78234" marT="0" marB="0" anchor="ctr"/>
                </a:tc>
                <a:tc>
                  <a:txBody>
                    <a:bodyPr/>
                    <a:lstStyle/>
                    <a:p>
                      <a:pPr marL="0" marR="0" algn="ctr">
                        <a:lnSpc>
                          <a:spcPct val="100000"/>
                        </a:lnSpc>
                        <a:spcBef>
                          <a:spcPts val="0"/>
                        </a:spcBef>
                        <a:spcAft>
                          <a:spcPts val="0"/>
                        </a:spcAft>
                      </a:pPr>
                      <a:r>
                        <a:rPr lang="en-US" sz="1300" dirty="0">
                          <a:effectLst/>
                        </a:rPr>
                        <a:t>Estimated Annual</a:t>
                      </a:r>
                      <a:r>
                        <a:rPr lang="en-US" sz="1300" baseline="0" dirty="0">
                          <a:effectLst/>
                        </a:rPr>
                        <a:t> </a:t>
                      </a:r>
                      <a:r>
                        <a:rPr lang="en-US" sz="1300" dirty="0">
                          <a:effectLst/>
                        </a:rPr>
                        <a:t>Cost Savings due to TASAR</a:t>
                      </a:r>
                      <a:endParaRPr lang="en-US" sz="1300" dirty="0">
                        <a:effectLst/>
                        <a:latin typeface="Times New Roman" panose="02020603050405020304" pitchFamily="18" charset="0"/>
                        <a:ea typeface="Times New Roman" panose="02020603050405020304" pitchFamily="18" charset="0"/>
                      </a:endParaRPr>
                    </a:p>
                  </a:txBody>
                  <a:tcPr marL="78234" marR="78234"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dirty="0">
                          <a:effectLst/>
                        </a:rPr>
                        <a:t>Estimated Annual</a:t>
                      </a:r>
                      <a:r>
                        <a:rPr lang="en-US" sz="1300" baseline="0" dirty="0">
                          <a:effectLst/>
                        </a:rPr>
                        <a:t> </a:t>
                      </a:r>
                      <a:r>
                        <a:rPr lang="en-US" sz="1300" dirty="0">
                          <a:effectLst/>
                        </a:rPr>
                        <a:t>Emission Reductions due to TASAR</a:t>
                      </a:r>
                      <a:endParaRPr lang="en-US" sz="1300" dirty="0">
                        <a:effectLst/>
                        <a:latin typeface="Times New Roman" panose="02020603050405020304" pitchFamily="18" charset="0"/>
                        <a:ea typeface="Times New Roman" panose="02020603050405020304" pitchFamily="18" charset="0"/>
                      </a:endParaRPr>
                    </a:p>
                  </a:txBody>
                  <a:tcPr marL="78234" marR="78234" marT="0" marB="0" anchor="ctr"/>
                </a:tc>
                <a:extLst>
                  <a:ext uri="{0D108BD9-81ED-4DB2-BD59-A6C34878D82A}">
                    <a16:rowId xmlns:a16="http://schemas.microsoft.com/office/drawing/2014/main" val="861033230"/>
                  </a:ext>
                </a:extLst>
              </a:tr>
              <a:tr h="293468">
                <a:tc>
                  <a:txBody>
                    <a:bodyPr/>
                    <a:lstStyle/>
                    <a:p>
                      <a:pPr marL="0" marR="0" algn="l">
                        <a:lnSpc>
                          <a:spcPts val="1300"/>
                        </a:lnSpc>
                        <a:spcBef>
                          <a:spcPts val="0"/>
                        </a:spcBef>
                        <a:spcAft>
                          <a:spcPts val="0"/>
                        </a:spcAft>
                      </a:pPr>
                      <a:r>
                        <a:rPr lang="en-US" sz="1300" dirty="0">
                          <a:effectLst/>
                        </a:rPr>
                        <a:t>Alaska</a:t>
                      </a:r>
                      <a:endParaRPr lang="en-US" sz="1300" dirty="0">
                        <a:effectLst/>
                        <a:latin typeface="Times New Roman" panose="02020603050405020304" pitchFamily="18" charset="0"/>
                        <a:ea typeface="Times New Roman" panose="02020603050405020304" pitchFamily="18" charset="0"/>
                      </a:endParaRPr>
                    </a:p>
                  </a:txBody>
                  <a:tcPr marL="78234" marR="78234" marT="0" marB="0" anchor="ctr"/>
                </a:tc>
                <a:tc>
                  <a:txBody>
                    <a:bodyPr/>
                    <a:lstStyle/>
                    <a:p>
                      <a:pPr marL="0" marR="0" algn="ctr">
                        <a:lnSpc>
                          <a:spcPts val="1300"/>
                        </a:lnSpc>
                        <a:spcBef>
                          <a:spcPts val="0"/>
                        </a:spcBef>
                        <a:spcAft>
                          <a:spcPts val="0"/>
                        </a:spcAft>
                      </a:pPr>
                      <a:r>
                        <a:rPr lang="en-US" sz="1300" dirty="0">
                          <a:effectLst/>
                        </a:rPr>
                        <a:t>180</a:t>
                      </a:r>
                      <a:endParaRPr lang="en-US" sz="1300" dirty="0">
                        <a:effectLst/>
                        <a:latin typeface="Times New Roman" panose="02020603050405020304" pitchFamily="18" charset="0"/>
                        <a:ea typeface="Times New Roman" panose="02020603050405020304" pitchFamily="18" charset="0"/>
                      </a:endParaRPr>
                    </a:p>
                  </a:txBody>
                  <a:tcPr marL="78234" marR="78234" marT="0" marB="0" anchor="ctr"/>
                </a:tc>
                <a:tc>
                  <a:txBody>
                    <a:bodyPr/>
                    <a:lstStyle/>
                    <a:p>
                      <a:pPr marL="0" marR="0" algn="ctr">
                        <a:lnSpc>
                          <a:spcPts val="1300"/>
                        </a:lnSpc>
                        <a:spcBef>
                          <a:spcPts val="0"/>
                        </a:spcBef>
                        <a:spcAft>
                          <a:spcPts val="0"/>
                        </a:spcAft>
                      </a:pPr>
                      <a:r>
                        <a:rPr lang="en-US" sz="1300" dirty="0">
                          <a:effectLst/>
                        </a:rPr>
                        <a:t>$14.97M/year</a:t>
                      </a:r>
                      <a:endParaRPr lang="en-US" sz="1300" dirty="0">
                        <a:effectLst/>
                        <a:latin typeface="Times New Roman" panose="02020603050405020304" pitchFamily="18" charset="0"/>
                        <a:ea typeface="Times New Roman" panose="02020603050405020304" pitchFamily="18" charset="0"/>
                      </a:endParaRPr>
                    </a:p>
                  </a:txBody>
                  <a:tcPr marL="78234" marR="78234" marT="0" marB="0" anchor="ctr"/>
                </a:tc>
                <a:tc>
                  <a:txBody>
                    <a:bodyPr/>
                    <a:lstStyle/>
                    <a:p>
                      <a:pPr marL="0" marR="0" algn="ctr" defTabSz="914400" rtl="0" eaLnBrk="1" fontAlgn="b" latinLnBrk="0" hangingPunct="1">
                        <a:lnSpc>
                          <a:spcPts val="1300"/>
                        </a:lnSpc>
                        <a:spcBef>
                          <a:spcPts val="0"/>
                        </a:spcBef>
                        <a:spcAft>
                          <a:spcPts val="0"/>
                        </a:spcAft>
                      </a:pPr>
                      <a:r>
                        <a:rPr lang="en-US" sz="1300" kern="1200" dirty="0">
                          <a:solidFill>
                            <a:schemeClr val="dk1"/>
                          </a:solidFill>
                          <a:effectLst/>
                          <a:latin typeface="+mn-lt"/>
                          <a:ea typeface="+mn-ea"/>
                          <a:cs typeface="+mn-cs"/>
                        </a:rPr>
                        <a:t>101.6 million </a:t>
                      </a:r>
                      <a:r>
                        <a:rPr lang="en-US" sz="1300" kern="1200" dirty="0" err="1">
                          <a:solidFill>
                            <a:schemeClr val="dk1"/>
                          </a:solidFill>
                          <a:effectLst/>
                          <a:latin typeface="+mn-lt"/>
                          <a:ea typeface="+mn-ea"/>
                          <a:cs typeface="+mn-cs"/>
                        </a:rPr>
                        <a:t>lb</a:t>
                      </a:r>
                      <a:r>
                        <a:rPr lang="en-US" sz="1300" kern="1200" dirty="0">
                          <a:solidFill>
                            <a:schemeClr val="dk1"/>
                          </a:solidFill>
                          <a:effectLst/>
                          <a:latin typeface="+mn-lt"/>
                          <a:ea typeface="+mn-ea"/>
                          <a:cs typeface="+mn-cs"/>
                        </a:rPr>
                        <a:t> CO</a:t>
                      </a:r>
                      <a:r>
                        <a:rPr lang="en-US" sz="1300" kern="1200" baseline="-25000" dirty="0">
                          <a:solidFill>
                            <a:schemeClr val="dk1"/>
                          </a:solidFill>
                          <a:effectLst/>
                          <a:latin typeface="+mn-lt"/>
                          <a:ea typeface="+mn-ea"/>
                          <a:cs typeface="+mn-cs"/>
                        </a:rPr>
                        <a:t>2</a:t>
                      </a:r>
                      <a:r>
                        <a:rPr lang="en-US" sz="1300" kern="1200" dirty="0">
                          <a:solidFill>
                            <a:schemeClr val="dk1"/>
                          </a:solidFill>
                          <a:effectLst/>
                          <a:latin typeface="+mn-lt"/>
                          <a:ea typeface="+mn-ea"/>
                          <a:cs typeface="+mn-cs"/>
                        </a:rPr>
                        <a:t>e</a:t>
                      </a:r>
                    </a:p>
                  </a:txBody>
                  <a:tcPr marL="5314" marR="5314" marT="5314" marB="0" anchor="ctr"/>
                </a:tc>
                <a:extLst>
                  <a:ext uri="{0D108BD9-81ED-4DB2-BD59-A6C34878D82A}">
                    <a16:rowId xmlns:a16="http://schemas.microsoft.com/office/drawing/2014/main" val="3415024865"/>
                  </a:ext>
                </a:extLst>
              </a:tr>
              <a:tr h="289094">
                <a:tc>
                  <a:txBody>
                    <a:bodyPr/>
                    <a:lstStyle/>
                    <a:p>
                      <a:pPr marL="0" marR="0" algn="l">
                        <a:lnSpc>
                          <a:spcPts val="1300"/>
                        </a:lnSpc>
                        <a:spcBef>
                          <a:spcPts val="0"/>
                        </a:spcBef>
                        <a:spcAft>
                          <a:spcPts val="0"/>
                        </a:spcAft>
                      </a:pPr>
                      <a:r>
                        <a:rPr lang="en-US" sz="1300" dirty="0">
                          <a:effectLst/>
                        </a:rPr>
                        <a:t>Allegiant Air </a:t>
                      </a:r>
                      <a:endParaRPr lang="en-US" sz="1300" dirty="0">
                        <a:effectLst/>
                        <a:latin typeface="Times New Roman" panose="02020603050405020304" pitchFamily="18" charset="0"/>
                        <a:ea typeface="Times New Roman" panose="02020603050405020304" pitchFamily="18" charset="0"/>
                      </a:endParaRPr>
                    </a:p>
                  </a:txBody>
                  <a:tcPr marL="78234" marR="78234" marT="0" marB="0" anchor="ctr"/>
                </a:tc>
                <a:tc>
                  <a:txBody>
                    <a:bodyPr/>
                    <a:lstStyle/>
                    <a:p>
                      <a:pPr marL="0" marR="0" algn="ctr">
                        <a:lnSpc>
                          <a:spcPts val="1300"/>
                        </a:lnSpc>
                        <a:spcBef>
                          <a:spcPts val="0"/>
                        </a:spcBef>
                        <a:spcAft>
                          <a:spcPts val="0"/>
                        </a:spcAft>
                      </a:pPr>
                      <a:r>
                        <a:rPr lang="en-US" sz="1300" dirty="0">
                          <a:effectLst/>
                        </a:rPr>
                        <a:t>37</a:t>
                      </a:r>
                      <a:endParaRPr lang="en-US" sz="1300" dirty="0">
                        <a:effectLst/>
                        <a:latin typeface="Times New Roman" panose="02020603050405020304" pitchFamily="18" charset="0"/>
                        <a:ea typeface="Times New Roman" panose="02020603050405020304" pitchFamily="18" charset="0"/>
                      </a:endParaRPr>
                    </a:p>
                  </a:txBody>
                  <a:tcPr marL="78234" marR="78234" marT="0" marB="0" anchor="ctr"/>
                </a:tc>
                <a:tc>
                  <a:txBody>
                    <a:bodyPr/>
                    <a:lstStyle/>
                    <a:p>
                      <a:pPr marL="0" marR="0" algn="ctr">
                        <a:lnSpc>
                          <a:spcPts val="1300"/>
                        </a:lnSpc>
                        <a:spcBef>
                          <a:spcPts val="0"/>
                        </a:spcBef>
                        <a:spcAft>
                          <a:spcPts val="0"/>
                        </a:spcAft>
                      </a:pPr>
                      <a:r>
                        <a:rPr lang="en-US" sz="1300" dirty="0">
                          <a:effectLst/>
                        </a:rPr>
                        <a:t>$1.41M/year</a:t>
                      </a:r>
                      <a:endParaRPr lang="en-US" sz="1300" dirty="0">
                        <a:effectLst/>
                        <a:latin typeface="Times New Roman" panose="02020603050405020304" pitchFamily="18" charset="0"/>
                        <a:ea typeface="Times New Roman" panose="02020603050405020304" pitchFamily="18" charset="0"/>
                      </a:endParaRPr>
                    </a:p>
                  </a:txBody>
                  <a:tcPr marL="78234" marR="78234" marT="0" marB="0" anchor="ctr"/>
                </a:tc>
                <a:tc>
                  <a:txBody>
                    <a:bodyPr/>
                    <a:lstStyle/>
                    <a:p>
                      <a:pPr marL="0" marR="0" algn="ctr" defTabSz="914400" rtl="0" eaLnBrk="1" fontAlgn="b" latinLnBrk="0" hangingPunct="1">
                        <a:lnSpc>
                          <a:spcPts val="1300"/>
                        </a:lnSpc>
                        <a:spcBef>
                          <a:spcPts val="0"/>
                        </a:spcBef>
                        <a:spcAft>
                          <a:spcPts val="0"/>
                        </a:spcAft>
                      </a:pPr>
                      <a:r>
                        <a:rPr lang="en-US" sz="1300" kern="1200" dirty="0">
                          <a:solidFill>
                            <a:schemeClr val="dk1"/>
                          </a:solidFill>
                          <a:effectLst/>
                          <a:latin typeface="+mn-lt"/>
                          <a:ea typeface="+mn-ea"/>
                          <a:cs typeface="+mn-cs"/>
                        </a:rPr>
                        <a:t>10.51 million </a:t>
                      </a:r>
                      <a:r>
                        <a:rPr lang="en-US" sz="1300" kern="1200" dirty="0" err="1">
                          <a:solidFill>
                            <a:schemeClr val="dk1"/>
                          </a:solidFill>
                          <a:effectLst/>
                          <a:latin typeface="+mn-lt"/>
                          <a:ea typeface="+mn-ea"/>
                          <a:cs typeface="+mn-cs"/>
                        </a:rPr>
                        <a:t>lb</a:t>
                      </a:r>
                      <a:r>
                        <a:rPr lang="en-US" sz="1300" kern="1200" dirty="0">
                          <a:solidFill>
                            <a:schemeClr val="dk1"/>
                          </a:solidFill>
                          <a:effectLst/>
                          <a:latin typeface="+mn-lt"/>
                          <a:ea typeface="+mn-ea"/>
                          <a:cs typeface="+mn-cs"/>
                        </a:rPr>
                        <a:t> CO</a:t>
                      </a:r>
                      <a:r>
                        <a:rPr lang="en-US" sz="1300" kern="1200" baseline="-25000" dirty="0">
                          <a:solidFill>
                            <a:schemeClr val="dk1"/>
                          </a:solidFill>
                          <a:effectLst/>
                          <a:latin typeface="+mn-lt"/>
                          <a:ea typeface="+mn-ea"/>
                          <a:cs typeface="+mn-cs"/>
                        </a:rPr>
                        <a:t>2</a:t>
                      </a:r>
                      <a:r>
                        <a:rPr lang="en-US" sz="1300" kern="1200" dirty="0">
                          <a:solidFill>
                            <a:schemeClr val="dk1"/>
                          </a:solidFill>
                          <a:effectLst/>
                          <a:latin typeface="+mn-lt"/>
                          <a:ea typeface="+mn-ea"/>
                          <a:cs typeface="+mn-cs"/>
                        </a:rPr>
                        <a:t>e</a:t>
                      </a:r>
                    </a:p>
                  </a:txBody>
                  <a:tcPr marL="5314" marR="5314" marT="5314" marB="0" anchor="ctr"/>
                </a:tc>
                <a:extLst>
                  <a:ext uri="{0D108BD9-81ED-4DB2-BD59-A6C34878D82A}">
                    <a16:rowId xmlns:a16="http://schemas.microsoft.com/office/drawing/2014/main" val="2596616268"/>
                  </a:ext>
                </a:extLst>
              </a:tr>
              <a:tr h="293468">
                <a:tc>
                  <a:txBody>
                    <a:bodyPr/>
                    <a:lstStyle/>
                    <a:p>
                      <a:pPr marL="0" marR="0" algn="l">
                        <a:lnSpc>
                          <a:spcPts val="1300"/>
                        </a:lnSpc>
                        <a:spcBef>
                          <a:spcPts val="0"/>
                        </a:spcBef>
                        <a:spcAft>
                          <a:spcPts val="0"/>
                        </a:spcAft>
                      </a:pPr>
                      <a:r>
                        <a:rPr lang="en-US" sz="1300" dirty="0">
                          <a:effectLst/>
                        </a:rPr>
                        <a:t>American</a:t>
                      </a:r>
                      <a:endParaRPr lang="en-US" sz="1300" dirty="0">
                        <a:effectLst/>
                        <a:latin typeface="Times New Roman" panose="02020603050405020304" pitchFamily="18" charset="0"/>
                        <a:ea typeface="Times New Roman" panose="02020603050405020304" pitchFamily="18" charset="0"/>
                      </a:endParaRPr>
                    </a:p>
                  </a:txBody>
                  <a:tcPr marL="78234" marR="78234" marT="0" marB="0" anchor="ctr"/>
                </a:tc>
                <a:tc>
                  <a:txBody>
                    <a:bodyPr/>
                    <a:lstStyle/>
                    <a:p>
                      <a:pPr marL="0" marR="0" algn="ctr">
                        <a:lnSpc>
                          <a:spcPts val="1300"/>
                        </a:lnSpc>
                        <a:spcBef>
                          <a:spcPts val="0"/>
                        </a:spcBef>
                        <a:spcAft>
                          <a:spcPts val="0"/>
                        </a:spcAft>
                      </a:pPr>
                      <a:r>
                        <a:rPr lang="en-US" sz="1300" dirty="0">
                          <a:effectLst/>
                        </a:rPr>
                        <a:t>831</a:t>
                      </a:r>
                      <a:endParaRPr lang="en-US" sz="1300" dirty="0">
                        <a:effectLst/>
                        <a:latin typeface="Times New Roman" panose="02020603050405020304" pitchFamily="18" charset="0"/>
                        <a:ea typeface="Times New Roman" panose="02020603050405020304" pitchFamily="18" charset="0"/>
                      </a:endParaRPr>
                    </a:p>
                  </a:txBody>
                  <a:tcPr marL="78234" marR="78234" marT="0" marB="0" anchor="ctr"/>
                </a:tc>
                <a:tc>
                  <a:txBody>
                    <a:bodyPr/>
                    <a:lstStyle/>
                    <a:p>
                      <a:pPr marL="0" marR="0" algn="ctr">
                        <a:lnSpc>
                          <a:spcPts val="1300"/>
                        </a:lnSpc>
                        <a:spcBef>
                          <a:spcPts val="0"/>
                        </a:spcBef>
                        <a:spcAft>
                          <a:spcPts val="0"/>
                        </a:spcAft>
                      </a:pPr>
                      <a:r>
                        <a:rPr lang="en-US" sz="1300" dirty="0">
                          <a:effectLst/>
                        </a:rPr>
                        <a:t>$52.29M/year</a:t>
                      </a:r>
                      <a:endParaRPr lang="en-US" sz="1300" dirty="0">
                        <a:effectLst/>
                        <a:latin typeface="Times New Roman" panose="02020603050405020304" pitchFamily="18" charset="0"/>
                        <a:ea typeface="Times New Roman" panose="02020603050405020304" pitchFamily="18" charset="0"/>
                      </a:endParaRPr>
                    </a:p>
                  </a:txBody>
                  <a:tcPr marL="78234" marR="78234" marT="0" marB="0" anchor="ctr"/>
                </a:tc>
                <a:tc>
                  <a:txBody>
                    <a:bodyPr/>
                    <a:lstStyle/>
                    <a:p>
                      <a:pPr marL="0" marR="0" algn="ctr" defTabSz="914400" rtl="0" eaLnBrk="1" fontAlgn="b" latinLnBrk="0" hangingPunct="1">
                        <a:lnSpc>
                          <a:spcPts val="1300"/>
                        </a:lnSpc>
                        <a:spcBef>
                          <a:spcPts val="0"/>
                        </a:spcBef>
                        <a:spcAft>
                          <a:spcPts val="0"/>
                        </a:spcAft>
                      </a:pPr>
                      <a:r>
                        <a:rPr lang="en-US" sz="1300" kern="1200" dirty="0">
                          <a:solidFill>
                            <a:schemeClr val="dk1"/>
                          </a:solidFill>
                          <a:effectLst/>
                          <a:latin typeface="+mn-lt"/>
                          <a:ea typeface="+mn-ea"/>
                          <a:cs typeface="+mn-cs"/>
                        </a:rPr>
                        <a:t>348.29 million </a:t>
                      </a:r>
                      <a:r>
                        <a:rPr lang="en-US" sz="1300" kern="1200" dirty="0" err="1">
                          <a:solidFill>
                            <a:schemeClr val="dk1"/>
                          </a:solidFill>
                          <a:effectLst/>
                          <a:latin typeface="+mn-lt"/>
                          <a:ea typeface="+mn-ea"/>
                          <a:cs typeface="+mn-cs"/>
                        </a:rPr>
                        <a:t>lb</a:t>
                      </a:r>
                      <a:r>
                        <a:rPr lang="en-US" sz="1300" kern="1200" dirty="0">
                          <a:solidFill>
                            <a:schemeClr val="dk1"/>
                          </a:solidFill>
                          <a:effectLst/>
                          <a:latin typeface="+mn-lt"/>
                          <a:ea typeface="+mn-ea"/>
                          <a:cs typeface="+mn-cs"/>
                        </a:rPr>
                        <a:t> CO</a:t>
                      </a:r>
                      <a:r>
                        <a:rPr lang="en-US" sz="1300" kern="1200" baseline="-25000" dirty="0">
                          <a:solidFill>
                            <a:schemeClr val="dk1"/>
                          </a:solidFill>
                          <a:effectLst/>
                          <a:latin typeface="+mn-lt"/>
                          <a:ea typeface="+mn-ea"/>
                          <a:cs typeface="+mn-cs"/>
                        </a:rPr>
                        <a:t>2</a:t>
                      </a:r>
                      <a:r>
                        <a:rPr lang="en-US" sz="1300" kern="1200" dirty="0">
                          <a:solidFill>
                            <a:schemeClr val="dk1"/>
                          </a:solidFill>
                          <a:effectLst/>
                          <a:latin typeface="+mn-lt"/>
                          <a:ea typeface="+mn-ea"/>
                          <a:cs typeface="+mn-cs"/>
                        </a:rPr>
                        <a:t>e</a:t>
                      </a:r>
                    </a:p>
                  </a:txBody>
                  <a:tcPr marL="5314" marR="5314" marT="5314" marB="0" anchor="ctr"/>
                </a:tc>
                <a:extLst>
                  <a:ext uri="{0D108BD9-81ED-4DB2-BD59-A6C34878D82A}">
                    <a16:rowId xmlns:a16="http://schemas.microsoft.com/office/drawing/2014/main" val="2025291471"/>
                  </a:ext>
                </a:extLst>
              </a:tr>
              <a:tr h="289094">
                <a:tc>
                  <a:txBody>
                    <a:bodyPr/>
                    <a:lstStyle/>
                    <a:p>
                      <a:pPr marL="0" marR="0" algn="l">
                        <a:lnSpc>
                          <a:spcPts val="1300"/>
                        </a:lnSpc>
                        <a:spcBef>
                          <a:spcPts val="0"/>
                        </a:spcBef>
                        <a:spcAft>
                          <a:spcPts val="0"/>
                        </a:spcAft>
                      </a:pPr>
                      <a:r>
                        <a:rPr lang="en-US" sz="1300" dirty="0">
                          <a:effectLst/>
                        </a:rPr>
                        <a:t>Delta</a:t>
                      </a:r>
                      <a:endParaRPr lang="en-US" sz="1300" dirty="0">
                        <a:effectLst/>
                        <a:latin typeface="Times New Roman" panose="02020603050405020304" pitchFamily="18" charset="0"/>
                        <a:ea typeface="Times New Roman" panose="02020603050405020304" pitchFamily="18" charset="0"/>
                      </a:endParaRPr>
                    </a:p>
                  </a:txBody>
                  <a:tcPr marL="78234" marR="78234" marT="0" marB="0" anchor="ctr"/>
                </a:tc>
                <a:tc>
                  <a:txBody>
                    <a:bodyPr/>
                    <a:lstStyle/>
                    <a:p>
                      <a:pPr marL="0" marR="0" algn="ctr">
                        <a:lnSpc>
                          <a:spcPts val="1300"/>
                        </a:lnSpc>
                        <a:spcBef>
                          <a:spcPts val="0"/>
                        </a:spcBef>
                        <a:spcAft>
                          <a:spcPts val="0"/>
                        </a:spcAft>
                      </a:pPr>
                      <a:r>
                        <a:rPr lang="en-US" sz="1300" dirty="0">
                          <a:effectLst/>
                        </a:rPr>
                        <a:t>466</a:t>
                      </a:r>
                      <a:endParaRPr lang="en-US" sz="1300" dirty="0">
                        <a:effectLst/>
                        <a:latin typeface="Times New Roman" panose="02020603050405020304" pitchFamily="18" charset="0"/>
                        <a:ea typeface="Times New Roman" panose="02020603050405020304" pitchFamily="18" charset="0"/>
                      </a:endParaRPr>
                    </a:p>
                  </a:txBody>
                  <a:tcPr marL="78234" marR="78234" marT="0" marB="0" anchor="ctr"/>
                </a:tc>
                <a:tc>
                  <a:txBody>
                    <a:bodyPr/>
                    <a:lstStyle/>
                    <a:p>
                      <a:pPr marL="0" marR="0" algn="ctr">
                        <a:lnSpc>
                          <a:spcPts val="1300"/>
                        </a:lnSpc>
                        <a:spcBef>
                          <a:spcPts val="0"/>
                        </a:spcBef>
                        <a:spcAft>
                          <a:spcPts val="0"/>
                        </a:spcAft>
                      </a:pPr>
                      <a:r>
                        <a:rPr lang="en-US" sz="1300" dirty="0">
                          <a:effectLst/>
                        </a:rPr>
                        <a:t>$23.61M/year</a:t>
                      </a:r>
                      <a:endParaRPr lang="en-US" sz="1300" dirty="0">
                        <a:effectLst/>
                        <a:latin typeface="Times New Roman" panose="02020603050405020304" pitchFamily="18" charset="0"/>
                        <a:ea typeface="Times New Roman" panose="02020603050405020304" pitchFamily="18" charset="0"/>
                      </a:endParaRPr>
                    </a:p>
                  </a:txBody>
                  <a:tcPr marL="78234" marR="78234" marT="0" marB="0" anchor="ctr"/>
                </a:tc>
                <a:tc>
                  <a:txBody>
                    <a:bodyPr/>
                    <a:lstStyle/>
                    <a:p>
                      <a:pPr marL="0" marR="0" algn="ctr" defTabSz="914400" rtl="0" eaLnBrk="1" fontAlgn="b" latinLnBrk="0" hangingPunct="1">
                        <a:lnSpc>
                          <a:spcPts val="1300"/>
                        </a:lnSpc>
                        <a:spcBef>
                          <a:spcPts val="0"/>
                        </a:spcBef>
                        <a:spcAft>
                          <a:spcPts val="0"/>
                        </a:spcAft>
                      </a:pPr>
                      <a:r>
                        <a:rPr lang="en-US" sz="1300" kern="1200" dirty="0">
                          <a:solidFill>
                            <a:schemeClr val="dk1"/>
                          </a:solidFill>
                          <a:effectLst/>
                          <a:latin typeface="+mn-lt"/>
                          <a:ea typeface="+mn-ea"/>
                          <a:cs typeface="+mn-cs"/>
                        </a:rPr>
                        <a:t>166.11 million </a:t>
                      </a:r>
                      <a:r>
                        <a:rPr lang="en-US" sz="1300" kern="1200" dirty="0" err="1">
                          <a:solidFill>
                            <a:schemeClr val="dk1"/>
                          </a:solidFill>
                          <a:effectLst/>
                          <a:latin typeface="+mn-lt"/>
                          <a:ea typeface="+mn-ea"/>
                          <a:cs typeface="+mn-cs"/>
                        </a:rPr>
                        <a:t>lb</a:t>
                      </a:r>
                      <a:r>
                        <a:rPr lang="en-US" sz="1300" kern="1200" dirty="0">
                          <a:solidFill>
                            <a:schemeClr val="dk1"/>
                          </a:solidFill>
                          <a:effectLst/>
                          <a:latin typeface="+mn-lt"/>
                          <a:ea typeface="+mn-ea"/>
                          <a:cs typeface="+mn-cs"/>
                        </a:rPr>
                        <a:t> CO</a:t>
                      </a:r>
                      <a:r>
                        <a:rPr lang="en-US" sz="1300" kern="1200" baseline="-25000" dirty="0">
                          <a:solidFill>
                            <a:schemeClr val="dk1"/>
                          </a:solidFill>
                          <a:effectLst/>
                          <a:latin typeface="+mn-lt"/>
                          <a:ea typeface="+mn-ea"/>
                          <a:cs typeface="+mn-cs"/>
                        </a:rPr>
                        <a:t>2</a:t>
                      </a:r>
                      <a:r>
                        <a:rPr lang="en-US" sz="1300" kern="1200" dirty="0">
                          <a:solidFill>
                            <a:schemeClr val="dk1"/>
                          </a:solidFill>
                          <a:effectLst/>
                          <a:latin typeface="+mn-lt"/>
                          <a:ea typeface="+mn-ea"/>
                          <a:cs typeface="+mn-cs"/>
                        </a:rPr>
                        <a:t>e</a:t>
                      </a:r>
                    </a:p>
                  </a:txBody>
                  <a:tcPr marL="5314" marR="5314" marT="5314" marB="0" anchor="ctr"/>
                </a:tc>
                <a:extLst>
                  <a:ext uri="{0D108BD9-81ED-4DB2-BD59-A6C34878D82A}">
                    <a16:rowId xmlns:a16="http://schemas.microsoft.com/office/drawing/2014/main" val="2926004938"/>
                  </a:ext>
                </a:extLst>
              </a:tr>
              <a:tr h="293468">
                <a:tc>
                  <a:txBody>
                    <a:bodyPr/>
                    <a:lstStyle/>
                    <a:p>
                      <a:pPr marL="0" marR="0" algn="l">
                        <a:lnSpc>
                          <a:spcPts val="1300"/>
                        </a:lnSpc>
                        <a:spcBef>
                          <a:spcPts val="0"/>
                        </a:spcBef>
                        <a:spcAft>
                          <a:spcPts val="0"/>
                        </a:spcAft>
                      </a:pPr>
                      <a:r>
                        <a:rPr lang="en-US" sz="1300" dirty="0">
                          <a:effectLst/>
                        </a:rPr>
                        <a:t>Frontier</a:t>
                      </a:r>
                      <a:endParaRPr lang="en-US" sz="1300" dirty="0">
                        <a:effectLst/>
                        <a:latin typeface="Times New Roman" panose="02020603050405020304" pitchFamily="18" charset="0"/>
                        <a:ea typeface="Times New Roman" panose="02020603050405020304" pitchFamily="18" charset="0"/>
                      </a:endParaRPr>
                    </a:p>
                  </a:txBody>
                  <a:tcPr marL="78234" marR="78234" marT="0" marB="0" anchor="ctr"/>
                </a:tc>
                <a:tc>
                  <a:txBody>
                    <a:bodyPr/>
                    <a:lstStyle/>
                    <a:p>
                      <a:pPr marL="0" marR="0" algn="ctr">
                        <a:lnSpc>
                          <a:spcPts val="1300"/>
                        </a:lnSpc>
                        <a:spcBef>
                          <a:spcPts val="0"/>
                        </a:spcBef>
                        <a:spcAft>
                          <a:spcPts val="0"/>
                        </a:spcAft>
                      </a:pPr>
                      <a:r>
                        <a:rPr lang="en-US" sz="1300" dirty="0">
                          <a:effectLst/>
                        </a:rPr>
                        <a:t>62</a:t>
                      </a:r>
                      <a:endParaRPr lang="en-US" sz="1300" dirty="0">
                        <a:effectLst/>
                        <a:latin typeface="Times New Roman" panose="02020603050405020304" pitchFamily="18" charset="0"/>
                        <a:ea typeface="Times New Roman" panose="02020603050405020304" pitchFamily="18" charset="0"/>
                      </a:endParaRPr>
                    </a:p>
                  </a:txBody>
                  <a:tcPr marL="78234" marR="78234" marT="0" marB="0" anchor="ctr"/>
                </a:tc>
                <a:tc>
                  <a:txBody>
                    <a:bodyPr/>
                    <a:lstStyle/>
                    <a:p>
                      <a:pPr marL="0" marR="0" algn="ctr">
                        <a:lnSpc>
                          <a:spcPts val="1300"/>
                        </a:lnSpc>
                        <a:spcBef>
                          <a:spcPts val="0"/>
                        </a:spcBef>
                        <a:spcAft>
                          <a:spcPts val="0"/>
                        </a:spcAft>
                      </a:pPr>
                      <a:r>
                        <a:rPr lang="en-US" sz="1300" dirty="0">
                          <a:effectLst/>
                        </a:rPr>
                        <a:t>$4.38M/year</a:t>
                      </a:r>
                      <a:endParaRPr lang="en-US" sz="1300" dirty="0">
                        <a:effectLst/>
                        <a:latin typeface="Times New Roman" panose="02020603050405020304" pitchFamily="18" charset="0"/>
                        <a:ea typeface="Times New Roman" panose="02020603050405020304" pitchFamily="18" charset="0"/>
                      </a:endParaRPr>
                    </a:p>
                  </a:txBody>
                  <a:tcPr marL="78234" marR="78234" marT="0" marB="0" anchor="ctr"/>
                </a:tc>
                <a:tc>
                  <a:txBody>
                    <a:bodyPr/>
                    <a:lstStyle/>
                    <a:p>
                      <a:pPr marL="0" marR="0" lvl="0" indent="0" algn="ctr" defTabSz="914400" rtl="0" eaLnBrk="1" fontAlgn="b" latinLnBrk="0" hangingPunct="1">
                        <a:lnSpc>
                          <a:spcPts val="1300"/>
                        </a:lnSpc>
                        <a:spcBef>
                          <a:spcPts val="0"/>
                        </a:spcBef>
                        <a:spcAft>
                          <a:spcPts val="0"/>
                        </a:spcAft>
                        <a:buClrTx/>
                        <a:buSzTx/>
                        <a:buFontTx/>
                        <a:buNone/>
                        <a:tabLst/>
                        <a:defRPr/>
                      </a:pPr>
                      <a:r>
                        <a:rPr lang="en-US" sz="1300" kern="1200" dirty="0">
                          <a:solidFill>
                            <a:schemeClr val="dk1"/>
                          </a:solidFill>
                          <a:effectLst/>
                          <a:latin typeface="+mn-lt"/>
                          <a:ea typeface="+mn-ea"/>
                          <a:cs typeface="+mn-cs"/>
                        </a:rPr>
                        <a:t>31.94 million </a:t>
                      </a:r>
                      <a:r>
                        <a:rPr lang="en-US" sz="1300" kern="1200" dirty="0" err="1">
                          <a:solidFill>
                            <a:schemeClr val="dk1"/>
                          </a:solidFill>
                          <a:effectLst/>
                          <a:latin typeface="+mn-lt"/>
                          <a:ea typeface="+mn-ea"/>
                          <a:cs typeface="+mn-cs"/>
                        </a:rPr>
                        <a:t>lb</a:t>
                      </a:r>
                      <a:r>
                        <a:rPr lang="en-US" sz="1300" kern="1200" dirty="0">
                          <a:solidFill>
                            <a:schemeClr val="dk1"/>
                          </a:solidFill>
                          <a:effectLst/>
                          <a:latin typeface="+mn-lt"/>
                          <a:ea typeface="+mn-ea"/>
                          <a:cs typeface="+mn-cs"/>
                        </a:rPr>
                        <a:t> CO</a:t>
                      </a:r>
                      <a:r>
                        <a:rPr lang="en-US" sz="1300" kern="1200" baseline="-25000" dirty="0">
                          <a:solidFill>
                            <a:schemeClr val="dk1"/>
                          </a:solidFill>
                          <a:effectLst/>
                          <a:latin typeface="+mn-lt"/>
                          <a:ea typeface="+mn-ea"/>
                          <a:cs typeface="+mn-cs"/>
                        </a:rPr>
                        <a:t>2</a:t>
                      </a:r>
                      <a:r>
                        <a:rPr lang="en-US" sz="1300" kern="1200" dirty="0">
                          <a:solidFill>
                            <a:schemeClr val="dk1"/>
                          </a:solidFill>
                          <a:effectLst/>
                          <a:latin typeface="+mn-lt"/>
                          <a:ea typeface="+mn-ea"/>
                          <a:cs typeface="+mn-cs"/>
                        </a:rPr>
                        <a:t>e</a:t>
                      </a:r>
                    </a:p>
                  </a:txBody>
                  <a:tcPr marL="5314" marR="5314" marT="5314" marB="0" anchor="ctr"/>
                </a:tc>
                <a:extLst>
                  <a:ext uri="{0D108BD9-81ED-4DB2-BD59-A6C34878D82A}">
                    <a16:rowId xmlns:a16="http://schemas.microsoft.com/office/drawing/2014/main" val="2960738117"/>
                  </a:ext>
                </a:extLst>
              </a:tr>
              <a:tr h="293468">
                <a:tc>
                  <a:txBody>
                    <a:bodyPr/>
                    <a:lstStyle/>
                    <a:p>
                      <a:pPr marL="0" marR="0" algn="l">
                        <a:lnSpc>
                          <a:spcPts val="1300"/>
                        </a:lnSpc>
                        <a:spcBef>
                          <a:spcPts val="0"/>
                        </a:spcBef>
                        <a:spcAft>
                          <a:spcPts val="0"/>
                        </a:spcAft>
                      </a:pPr>
                      <a:r>
                        <a:rPr lang="en-US" sz="1300" dirty="0">
                          <a:effectLst/>
                        </a:rPr>
                        <a:t>JetBlue</a:t>
                      </a:r>
                      <a:endParaRPr lang="en-US" sz="1300" dirty="0">
                        <a:effectLst/>
                        <a:latin typeface="Times New Roman" panose="02020603050405020304" pitchFamily="18" charset="0"/>
                        <a:ea typeface="Times New Roman" panose="02020603050405020304" pitchFamily="18" charset="0"/>
                      </a:endParaRPr>
                    </a:p>
                  </a:txBody>
                  <a:tcPr marL="78234" marR="78234" marT="0" marB="0" anchor="ctr"/>
                </a:tc>
                <a:tc>
                  <a:txBody>
                    <a:bodyPr/>
                    <a:lstStyle/>
                    <a:p>
                      <a:pPr marL="0" marR="0" algn="ctr">
                        <a:lnSpc>
                          <a:spcPts val="1300"/>
                        </a:lnSpc>
                        <a:spcBef>
                          <a:spcPts val="0"/>
                        </a:spcBef>
                        <a:spcAft>
                          <a:spcPts val="0"/>
                        </a:spcAft>
                      </a:pPr>
                      <a:r>
                        <a:rPr lang="en-US" sz="1300" dirty="0">
                          <a:effectLst/>
                        </a:rPr>
                        <a:t>63</a:t>
                      </a:r>
                      <a:endParaRPr lang="en-US" sz="1300" dirty="0">
                        <a:effectLst/>
                        <a:latin typeface="Times New Roman" panose="02020603050405020304" pitchFamily="18" charset="0"/>
                        <a:ea typeface="Times New Roman" panose="02020603050405020304" pitchFamily="18" charset="0"/>
                      </a:endParaRPr>
                    </a:p>
                  </a:txBody>
                  <a:tcPr marL="78234" marR="78234" marT="0" marB="0" anchor="ctr"/>
                </a:tc>
                <a:tc>
                  <a:txBody>
                    <a:bodyPr/>
                    <a:lstStyle/>
                    <a:p>
                      <a:pPr marL="0" marR="0" algn="ctr">
                        <a:lnSpc>
                          <a:spcPts val="1300"/>
                        </a:lnSpc>
                        <a:spcBef>
                          <a:spcPts val="0"/>
                        </a:spcBef>
                        <a:spcAft>
                          <a:spcPts val="0"/>
                        </a:spcAft>
                      </a:pPr>
                      <a:r>
                        <a:rPr lang="en-US" sz="1300" dirty="0">
                          <a:effectLst/>
                        </a:rPr>
                        <a:t>$6.69M/year</a:t>
                      </a:r>
                      <a:endParaRPr lang="en-US" sz="1300" dirty="0">
                        <a:effectLst/>
                        <a:latin typeface="Times New Roman" panose="02020603050405020304" pitchFamily="18" charset="0"/>
                        <a:ea typeface="Times New Roman" panose="02020603050405020304" pitchFamily="18" charset="0"/>
                      </a:endParaRPr>
                    </a:p>
                  </a:txBody>
                  <a:tcPr marL="78234" marR="78234" marT="0" marB="0" anchor="ctr"/>
                </a:tc>
                <a:tc>
                  <a:txBody>
                    <a:bodyPr/>
                    <a:lstStyle/>
                    <a:p>
                      <a:pPr marL="0" marR="0" lvl="0" indent="0" algn="ctr" defTabSz="914400" rtl="0" eaLnBrk="1" fontAlgn="b" latinLnBrk="0" hangingPunct="1">
                        <a:lnSpc>
                          <a:spcPts val="1300"/>
                        </a:lnSpc>
                        <a:spcBef>
                          <a:spcPts val="0"/>
                        </a:spcBef>
                        <a:spcAft>
                          <a:spcPts val="0"/>
                        </a:spcAft>
                        <a:buClrTx/>
                        <a:buSzTx/>
                        <a:buFontTx/>
                        <a:buNone/>
                        <a:tabLst/>
                        <a:defRPr/>
                      </a:pPr>
                      <a:r>
                        <a:rPr lang="en-US" sz="1300" kern="1200" dirty="0">
                          <a:solidFill>
                            <a:schemeClr val="dk1"/>
                          </a:solidFill>
                          <a:effectLst/>
                          <a:latin typeface="+mn-lt"/>
                          <a:ea typeface="+mn-ea"/>
                          <a:cs typeface="+mn-cs"/>
                        </a:rPr>
                        <a:t>50.43 million </a:t>
                      </a:r>
                      <a:r>
                        <a:rPr lang="en-US" sz="1300" kern="1200" dirty="0" err="1">
                          <a:solidFill>
                            <a:schemeClr val="dk1"/>
                          </a:solidFill>
                          <a:effectLst/>
                          <a:latin typeface="+mn-lt"/>
                          <a:ea typeface="+mn-ea"/>
                          <a:cs typeface="+mn-cs"/>
                        </a:rPr>
                        <a:t>lb</a:t>
                      </a:r>
                      <a:r>
                        <a:rPr lang="en-US" sz="1300" kern="1200" dirty="0">
                          <a:solidFill>
                            <a:schemeClr val="dk1"/>
                          </a:solidFill>
                          <a:effectLst/>
                          <a:latin typeface="+mn-lt"/>
                          <a:ea typeface="+mn-ea"/>
                          <a:cs typeface="+mn-cs"/>
                        </a:rPr>
                        <a:t> CO</a:t>
                      </a:r>
                      <a:r>
                        <a:rPr lang="en-US" sz="1300" kern="1200" baseline="-25000" dirty="0">
                          <a:solidFill>
                            <a:schemeClr val="dk1"/>
                          </a:solidFill>
                          <a:effectLst/>
                          <a:latin typeface="+mn-lt"/>
                          <a:ea typeface="+mn-ea"/>
                          <a:cs typeface="+mn-cs"/>
                        </a:rPr>
                        <a:t>2</a:t>
                      </a:r>
                      <a:r>
                        <a:rPr lang="en-US" sz="1300" kern="1200" dirty="0">
                          <a:solidFill>
                            <a:schemeClr val="dk1"/>
                          </a:solidFill>
                          <a:effectLst/>
                          <a:latin typeface="+mn-lt"/>
                          <a:ea typeface="+mn-ea"/>
                          <a:cs typeface="+mn-cs"/>
                        </a:rPr>
                        <a:t>e</a:t>
                      </a:r>
                    </a:p>
                  </a:txBody>
                  <a:tcPr marL="5314" marR="5314" marT="5314" marB="0" anchor="ctr"/>
                </a:tc>
                <a:extLst>
                  <a:ext uri="{0D108BD9-81ED-4DB2-BD59-A6C34878D82A}">
                    <a16:rowId xmlns:a16="http://schemas.microsoft.com/office/drawing/2014/main" val="2253147443"/>
                  </a:ext>
                </a:extLst>
              </a:tr>
              <a:tr h="293468">
                <a:tc>
                  <a:txBody>
                    <a:bodyPr/>
                    <a:lstStyle/>
                    <a:p>
                      <a:pPr marL="0" marR="0" algn="l">
                        <a:lnSpc>
                          <a:spcPts val="1300"/>
                        </a:lnSpc>
                        <a:spcBef>
                          <a:spcPts val="0"/>
                        </a:spcBef>
                        <a:spcAft>
                          <a:spcPts val="0"/>
                        </a:spcAft>
                      </a:pPr>
                      <a:r>
                        <a:rPr lang="en-US" sz="1300" dirty="0">
                          <a:effectLst/>
                        </a:rPr>
                        <a:t>Southwest</a:t>
                      </a:r>
                      <a:endParaRPr lang="en-US" sz="1300" dirty="0">
                        <a:effectLst/>
                        <a:latin typeface="Times New Roman" panose="02020603050405020304" pitchFamily="18" charset="0"/>
                        <a:ea typeface="Times New Roman" panose="02020603050405020304" pitchFamily="18" charset="0"/>
                      </a:endParaRPr>
                    </a:p>
                  </a:txBody>
                  <a:tcPr marL="78234" marR="78234" marT="0" marB="0" anchor="ctr"/>
                </a:tc>
                <a:tc>
                  <a:txBody>
                    <a:bodyPr/>
                    <a:lstStyle/>
                    <a:p>
                      <a:pPr marL="0" marR="0" algn="ctr">
                        <a:lnSpc>
                          <a:spcPts val="1300"/>
                        </a:lnSpc>
                        <a:spcBef>
                          <a:spcPts val="0"/>
                        </a:spcBef>
                        <a:spcAft>
                          <a:spcPts val="0"/>
                        </a:spcAft>
                      </a:pPr>
                      <a:r>
                        <a:rPr lang="en-US" sz="1300" dirty="0">
                          <a:effectLst/>
                        </a:rPr>
                        <a:t>754</a:t>
                      </a:r>
                      <a:endParaRPr lang="en-US" sz="1300" dirty="0">
                        <a:effectLst/>
                        <a:latin typeface="Times New Roman" panose="02020603050405020304" pitchFamily="18" charset="0"/>
                        <a:ea typeface="Times New Roman" panose="02020603050405020304" pitchFamily="18" charset="0"/>
                      </a:endParaRPr>
                    </a:p>
                  </a:txBody>
                  <a:tcPr marL="78234" marR="78234" marT="0" marB="0" anchor="ctr"/>
                </a:tc>
                <a:tc>
                  <a:txBody>
                    <a:bodyPr/>
                    <a:lstStyle/>
                    <a:p>
                      <a:pPr marL="0" marR="0" algn="ctr">
                        <a:lnSpc>
                          <a:spcPts val="1300"/>
                        </a:lnSpc>
                        <a:spcBef>
                          <a:spcPts val="0"/>
                        </a:spcBef>
                        <a:spcAft>
                          <a:spcPts val="0"/>
                        </a:spcAft>
                      </a:pPr>
                      <a:r>
                        <a:rPr lang="en-US" sz="1300" dirty="0">
                          <a:effectLst/>
                        </a:rPr>
                        <a:t>$36.47M/year</a:t>
                      </a:r>
                      <a:endParaRPr lang="en-US" sz="1300" dirty="0">
                        <a:effectLst/>
                        <a:latin typeface="Times New Roman" panose="02020603050405020304" pitchFamily="18" charset="0"/>
                        <a:ea typeface="Times New Roman" panose="02020603050405020304" pitchFamily="18" charset="0"/>
                      </a:endParaRPr>
                    </a:p>
                  </a:txBody>
                  <a:tcPr marL="78234" marR="78234" marT="0" marB="0" anchor="ctr"/>
                </a:tc>
                <a:tc>
                  <a:txBody>
                    <a:bodyPr/>
                    <a:lstStyle/>
                    <a:p>
                      <a:pPr marL="0" marR="0" lvl="0" indent="0" algn="ctr" defTabSz="914400" rtl="0" eaLnBrk="1" fontAlgn="b" latinLnBrk="0" hangingPunct="1">
                        <a:lnSpc>
                          <a:spcPts val="1300"/>
                        </a:lnSpc>
                        <a:spcBef>
                          <a:spcPts val="0"/>
                        </a:spcBef>
                        <a:spcAft>
                          <a:spcPts val="0"/>
                        </a:spcAft>
                        <a:buClrTx/>
                        <a:buSzTx/>
                        <a:buFontTx/>
                        <a:buNone/>
                        <a:tabLst/>
                        <a:defRPr/>
                      </a:pPr>
                      <a:r>
                        <a:rPr lang="en-US" sz="1300" kern="1200" dirty="0">
                          <a:solidFill>
                            <a:schemeClr val="dk1"/>
                          </a:solidFill>
                          <a:effectLst/>
                          <a:latin typeface="+mn-lt"/>
                          <a:ea typeface="+mn-ea"/>
                          <a:cs typeface="+mn-cs"/>
                        </a:rPr>
                        <a:t>280.04 million </a:t>
                      </a:r>
                      <a:r>
                        <a:rPr lang="en-US" sz="1300" kern="1200" dirty="0" err="1">
                          <a:solidFill>
                            <a:schemeClr val="dk1"/>
                          </a:solidFill>
                          <a:effectLst/>
                          <a:latin typeface="+mn-lt"/>
                          <a:ea typeface="+mn-ea"/>
                          <a:cs typeface="+mn-cs"/>
                        </a:rPr>
                        <a:t>lb</a:t>
                      </a:r>
                      <a:r>
                        <a:rPr lang="en-US" sz="1300" kern="1200" dirty="0">
                          <a:solidFill>
                            <a:schemeClr val="dk1"/>
                          </a:solidFill>
                          <a:effectLst/>
                          <a:latin typeface="+mn-lt"/>
                          <a:ea typeface="+mn-ea"/>
                          <a:cs typeface="+mn-cs"/>
                        </a:rPr>
                        <a:t> CO</a:t>
                      </a:r>
                      <a:r>
                        <a:rPr lang="en-US" sz="1300" kern="1200" baseline="-25000" dirty="0">
                          <a:solidFill>
                            <a:schemeClr val="dk1"/>
                          </a:solidFill>
                          <a:effectLst/>
                          <a:latin typeface="+mn-lt"/>
                          <a:ea typeface="+mn-ea"/>
                          <a:cs typeface="+mn-cs"/>
                        </a:rPr>
                        <a:t>2</a:t>
                      </a:r>
                      <a:r>
                        <a:rPr lang="en-US" sz="1300" kern="1200" dirty="0">
                          <a:solidFill>
                            <a:schemeClr val="dk1"/>
                          </a:solidFill>
                          <a:effectLst/>
                          <a:latin typeface="+mn-lt"/>
                          <a:ea typeface="+mn-ea"/>
                          <a:cs typeface="+mn-cs"/>
                        </a:rPr>
                        <a:t>e</a:t>
                      </a:r>
                    </a:p>
                  </a:txBody>
                  <a:tcPr marL="5314" marR="5314" marT="5314" marB="0" anchor="ctr"/>
                </a:tc>
                <a:extLst>
                  <a:ext uri="{0D108BD9-81ED-4DB2-BD59-A6C34878D82A}">
                    <a16:rowId xmlns:a16="http://schemas.microsoft.com/office/drawing/2014/main" val="2141442896"/>
                  </a:ext>
                </a:extLst>
              </a:tr>
              <a:tr h="289094">
                <a:tc>
                  <a:txBody>
                    <a:bodyPr/>
                    <a:lstStyle/>
                    <a:p>
                      <a:pPr marL="0" marR="0" algn="l">
                        <a:lnSpc>
                          <a:spcPts val="1300"/>
                        </a:lnSpc>
                        <a:spcBef>
                          <a:spcPts val="0"/>
                        </a:spcBef>
                        <a:spcAft>
                          <a:spcPts val="0"/>
                        </a:spcAft>
                      </a:pPr>
                      <a:r>
                        <a:rPr lang="en-US" sz="1300" dirty="0">
                          <a:effectLst/>
                        </a:rPr>
                        <a:t>Spirit</a:t>
                      </a:r>
                      <a:endParaRPr lang="en-US" sz="1300" dirty="0">
                        <a:effectLst/>
                        <a:latin typeface="Times New Roman" panose="02020603050405020304" pitchFamily="18" charset="0"/>
                        <a:ea typeface="Times New Roman" panose="02020603050405020304" pitchFamily="18" charset="0"/>
                      </a:endParaRPr>
                    </a:p>
                  </a:txBody>
                  <a:tcPr marL="78234" marR="78234" marT="0" marB="0" anchor="ctr"/>
                </a:tc>
                <a:tc>
                  <a:txBody>
                    <a:bodyPr/>
                    <a:lstStyle/>
                    <a:p>
                      <a:pPr marL="0" marR="0" algn="ctr">
                        <a:lnSpc>
                          <a:spcPts val="1300"/>
                        </a:lnSpc>
                        <a:spcBef>
                          <a:spcPts val="0"/>
                        </a:spcBef>
                        <a:spcAft>
                          <a:spcPts val="0"/>
                        </a:spcAft>
                      </a:pPr>
                      <a:r>
                        <a:rPr lang="en-US" sz="1300">
                          <a:effectLst/>
                        </a:rPr>
                        <a:t>61</a:t>
                      </a:r>
                      <a:endParaRPr lang="en-US" sz="1300">
                        <a:effectLst/>
                        <a:latin typeface="Times New Roman" panose="02020603050405020304" pitchFamily="18" charset="0"/>
                        <a:ea typeface="Times New Roman" panose="02020603050405020304" pitchFamily="18" charset="0"/>
                      </a:endParaRPr>
                    </a:p>
                  </a:txBody>
                  <a:tcPr marL="78234" marR="78234" marT="0" marB="0" anchor="ctr"/>
                </a:tc>
                <a:tc>
                  <a:txBody>
                    <a:bodyPr/>
                    <a:lstStyle/>
                    <a:p>
                      <a:pPr marL="0" marR="0" algn="ctr">
                        <a:lnSpc>
                          <a:spcPts val="1300"/>
                        </a:lnSpc>
                        <a:spcBef>
                          <a:spcPts val="0"/>
                        </a:spcBef>
                        <a:spcAft>
                          <a:spcPts val="0"/>
                        </a:spcAft>
                      </a:pPr>
                      <a:r>
                        <a:rPr lang="en-US" sz="1300" dirty="0">
                          <a:effectLst/>
                        </a:rPr>
                        <a:t>$4.86M/year</a:t>
                      </a:r>
                      <a:endParaRPr lang="en-US" sz="1300" dirty="0">
                        <a:effectLst/>
                        <a:latin typeface="Times New Roman" panose="02020603050405020304" pitchFamily="18" charset="0"/>
                        <a:ea typeface="Times New Roman" panose="02020603050405020304" pitchFamily="18" charset="0"/>
                      </a:endParaRPr>
                    </a:p>
                  </a:txBody>
                  <a:tcPr marL="78234" marR="78234" marT="0" marB="0" anchor="ctr"/>
                </a:tc>
                <a:tc>
                  <a:txBody>
                    <a:bodyPr/>
                    <a:lstStyle/>
                    <a:p>
                      <a:pPr marL="0" marR="0" lvl="0" indent="0" algn="ctr" defTabSz="914400" rtl="0" eaLnBrk="1" fontAlgn="b" latinLnBrk="0" hangingPunct="1">
                        <a:lnSpc>
                          <a:spcPts val="1300"/>
                        </a:lnSpc>
                        <a:spcBef>
                          <a:spcPts val="0"/>
                        </a:spcBef>
                        <a:spcAft>
                          <a:spcPts val="0"/>
                        </a:spcAft>
                        <a:buClrTx/>
                        <a:buSzTx/>
                        <a:buFontTx/>
                        <a:buNone/>
                        <a:tabLst/>
                        <a:defRPr/>
                      </a:pPr>
                      <a:r>
                        <a:rPr lang="en-US" sz="1300" kern="1200" dirty="0">
                          <a:solidFill>
                            <a:schemeClr val="dk1"/>
                          </a:solidFill>
                          <a:effectLst/>
                          <a:latin typeface="+mn-lt"/>
                          <a:ea typeface="+mn-ea"/>
                          <a:cs typeface="+mn-cs"/>
                        </a:rPr>
                        <a:t>37.87 million </a:t>
                      </a:r>
                      <a:r>
                        <a:rPr lang="en-US" sz="1300" kern="1200" dirty="0" err="1">
                          <a:solidFill>
                            <a:schemeClr val="dk1"/>
                          </a:solidFill>
                          <a:effectLst/>
                          <a:latin typeface="+mn-lt"/>
                          <a:ea typeface="+mn-ea"/>
                          <a:cs typeface="+mn-cs"/>
                        </a:rPr>
                        <a:t>lb</a:t>
                      </a:r>
                      <a:r>
                        <a:rPr lang="en-US" sz="1300" kern="1200" dirty="0">
                          <a:solidFill>
                            <a:schemeClr val="dk1"/>
                          </a:solidFill>
                          <a:effectLst/>
                          <a:latin typeface="+mn-lt"/>
                          <a:ea typeface="+mn-ea"/>
                          <a:cs typeface="+mn-cs"/>
                        </a:rPr>
                        <a:t> CO</a:t>
                      </a:r>
                      <a:r>
                        <a:rPr lang="en-US" sz="1300" kern="1200" baseline="-25000" dirty="0">
                          <a:solidFill>
                            <a:schemeClr val="dk1"/>
                          </a:solidFill>
                          <a:effectLst/>
                          <a:latin typeface="+mn-lt"/>
                          <a:ea typeface="+mn-ea"/>
                          <a:cs typeface="+mn-cs"/>
                        </a:rPr>
                        <a:t>2</a:t>
                      </a:r>
                      <a:r>
                        <a:rPr lang="en-US" sz="1300" kern="1200" dirty="0">
                          <a:solidFill>
                            <a:schemeClr val="dk1"/>
                          </a:solidFill>
                          <a:effectLst/>
                          <a:latin typeface="+mn-lt"/>
                          <a:ea typeface="+mn-ea"/>
                          <a:cs typeface="+mn-cs"/>
                        </a:rPr>
                        <a:t>e</a:t>
                      </a:r>
                    </a:p>
                  </a:txBody>
                  <a:tcPr marL="5314" marR="5314" marT="5314" marB="0" anchor="ctr"/>
                </a:tc>
                <a:extLst>
                  <a:ext uri="{0D108BD9-81ED-4DB2-BD59-A6C34878D82A}">
                    <a16:rowId xmlns:a16="http://schemas.microsoft.com/office/drawing/2014/main" val="61565480"/>
                  </a:ext>
                </a:extLst>
              </a:tr>
              <a:tr h="289094">
                <a:tc>
                  <a:txBody>
                    <a:bodyPr/>
                    <a:lstStyle/>
                    <a:p>
                      <a:pPr marL="0" marR="0" algn="l">
                        <a:lnSpc>
                          <a:spcPts val="1300"/>
                        </a:lnSpc>
                        <a:spcBef>
                          <a:spcPts val="0"/>
                        </a:spcBef>
                        <a:spcAft>
                          <a:spcPts val="0"/>
                        </a:spcAft>
                      </a:pPr>
                      <a:r>
                        <a:rPr lang="en-US" sz="1300" dirty="0">
                          <a:effectLst/>
                        </a:rPr>
                        <a:t>Sun Country </a:t>
                      </a:r>
                      <a:endParaRPr lang="en-US" sz="1300" dirty="0">
                        <a:effectLst/>
                        <a:latin typeface="Times New Roman" panose="02020603050405020304" pitchFamily="18" charset="0"/>
                        <a:ea typeface="Times New Roman" panose="02020603050405020304" pitchFamily="18" charset="0"/>
                      </a:endParaRPr>
                    </a:p>
                  </a:txBody>
                  <a:tcPr marL="78234" marR="78234" marT="0" marB="0" anchor="ctr"/>
                </a:tc>
                <a:tc>
                  <a:txBody>
                    <a:bodyPr/>
                    <a:lstStyle/>
                    <a:p>
                      <a:pPr marL="0" marR="0" algn="ctr">
                        <a:lnSpc>
                          <a:spcPts val="1300"/>
                        </a:lnSpc>
                        <a:spcBef>
                          <a:spcPts val="0"/>
                        </a:spcBef>
                        <a:spcAft>
                          <a:spcPts val="0"/>
                        </a:spcAft>
                      </a:pPr>
                      <a:r>
                        <a:rPr lang="en-US" sz="1300">
                          <a:effectLst/>
                        </a:rPr>
                        <a:t>30</a:t>
                      </a:r>
                      <a:endParaRPr lang="en-US" sz="1300">
                        <a:effectLst/>
                        <a:latin typeface="Times New Roman" panose="02020603050405020304" pitchFamily="18" charset="0"/>
                        <a:ea typeface="Times New Roman" panose="02020603050405020304" pitchFamily="18" charset="0"/>
                      </a:endParaRPr>
                    </a:p>
                  </a:txBody>
                  <a:tcPr marL="78234" marR="78234" marT="0" marB="0" anchor="ctr"/>
                </a:tc>
                <a:tc>
                  <a:txBody>
                    <a:bodyPr/>
                    <a:lstStyle/>
                    <a:p>
                      <a:pPr marL="0" marR="0" algn="ctr">
                        <a:lnSpc>
                          <a:spcPts val="1300"/>
                        </a:lnSpc>
                        <a:spcBef>
                          <a:spcPts val="0"/>
                        </a:spcBef>
                        <a:spcAft>
                          <a:spcPts val="0"/>
                        </a:spcAft>
                      </a:pPr>
                      <a:r>
                        <a:rPr lang="en-US" sz="1300" dirty="0">
                          <a:effectLst/>
                        </a:rPr>
                        <a:t>$1.41M/year</a:t>
                      </a:r>
                      <a:endParaRPr lang="en-US" sz="1300" dirty="0">
                        <a:effectLst/>
                        <a:latin typeface="Times New Roman" panose="02020603050405020304" pitchFamily="18" charset="0"/>
                        <a:ea typeface="Times New Roman" panose="02020603050405020304" pitchFamily="18" charset="0"/>
                      </a:endParaRPr>
                    </a:p>
                  </a:txBody>
                  <a:tcPr marL="78234" marR="78234" marT="0" marB="0" anchor="ctr"/>
                </a:tc>
                <a:tc>
                  <a:txBody>
                    <a:bodyPr/>
                    <a:lstStyle/>
                    <a:p>
                      <a:pPr marL="0" marR="0" lvl="0" indent="0" algn="ctr" defTabSz="914400" rtl="0" eaLnBrk="1" fontAlgn="b" latinLnBrk="0" hangingPunct="1">
                        <a:lnSpc>
                          <a:spcPts val="1300"/>
                        </a:lnSpc>
                        <a:spcBef>
                          <a:spcPts val="0"/>
                        </a:spcBef>
                        <a:spcAft>
                          <a:spcPts val="0"/>
                        </a:spcAft>
                        <a:buClrTx/>
                        <a:buSzTx/>
                        <a:buFontTx/>
                        <a:buNone/>
                        <a:tabLst/>
                        <a:defRPr/>
                      </a:pPr>
                      <a:r>
                        <a:rPr lang="en-US" sz="1300" kern="1200" dirty="0">
                          <a:solidFill>
                            <a:schemeClr val="dk1"/>
                          </a:solidFill>
                          <a:effectLst/>
                          <a:latin typeface="+mn-lt"/>
                          <a:ea typeface="+mn-ea"/>
                          <a:cs typeface="+mn-cs"/>
                        </a:rPr>
                        <a:t>9.83 million </a:t>
                      </a:r>
                      <a:r>
                        <a:rPr lang="en-US" sz="1300" kern="1200" dirty="0" err="1">
                          <a:solidFill>
                            <a:schemeClr val="dk1"/>
                          </a:solidFill>
                          <a:effectLst/>
                          <a:latin typeface="+mn-lt"/>
                          <a:ea typeface="+mn-ea"/>
                          <a:cs typeface="+mn-cs"/>
                        </a:rPr>
                        <a:t>lb</a:t>
                      </a:r>
                      <a:r>
                        <a:rPr lang="en-US" sz="1300" kern="1200" dirty="0">
                          <a:solidFill>
                            <a:schemeClr val="dk1"/>
                          </a:solidFill>
                          <a:effectLst/>
                          <a:latin typeface="+mn-lt"/>
                          <a:ea typeface="+mn-ea"/>
                          <a:cs typeface="+mn-cs"/>
                        </a:rPr>
                        <a:t> CO</a:t>
                      </a:r>
                      <a:r>
                        <a:rPr lang="en-US" sz="1300" kern="1200" baseline="-25000" dirty="0">
                          <a:solidFill>
                            <a:schemeClr val="dk1"/>
                          </a:solidFill>
                          <a:effectLst/>
                          <a:latin typeface="+mn-lt"/>
                          <a:ea typeface="+mn-ea"/>
                          <a:cs typeface="+mn-cs"/>
                        </a:rPr>
                        <a:t>2</a:t>
                      </a:r>
                      <a:r>
                        <a:rPr lang="en-US" sz="1300" kern="1200" dirty="0">
                          <a:solidFill>
                            <a:schemeClr val="dk1"/>
                          </a:solidFill>
                          <a:effectLst/>
                          <a:latin typeface="+mn-lt"/>
                          <a:ea typeface="+mn-ea"/>
                          <a:cs typeface="+mn-cs"/>
                        </a:rPr>
                        <a:t>e</a:t>
                      </a:r>
                    </a:p>
                  </a:txBody>
                  <a:tcPr marL="5314" marR="5314" marT="5314" marB="0" anchor="ctr"/>
                </a:tc>
                <a:extLst>
                  <a:ext uri="{0D108BD9-81ED-4DB2-BD59-A6C34878D82A}">
                    <a16:rowId xmlns:a16="http://schemas.microsoft.com/office/drawing/2014/main" val="2339840543"/>
                  </a:ext>
                </a:extLst>
              </a:tr>
              <a:tr h="293468">
                <a:tc>
                  <a:txBody>
                    <a:bodyPr/>
                    <a:lstStyle/>
                    <a:p>
                      <a:pPr marL="0" marR="0" algn="l">
                        <a:lnSpc>
                          <a:spcPts val="1300"/>
                        </a:lnSpc>
                        <a:spcBef>
                          <a:spcPts val="0"/>
                        </a:spcBef>
                        <a:spcAft>
                          <a:spcPts val="0"/>
                        </a:spcAft>
                      </a:pPr>
                      <a:r>
                        <a:rPr lang="en-US" sz="1300" dirty="0">
                          <a:effectLst/>
                        </a:rPr>
                        <a:t>United</a:t>
                      </a:r>
                      <a:endParaRPr lang="en-US" sz="1300" dirty="0">
                        <a:effectLst/>
                        <a:latin typeface="Times New Roman" panose="02020603050405020304" pitchFamily="18" charset="0"/>
                        <a:ea typeface="Times New Roman" panose="02020603050405020304" pitchFamily="18" charset="0"/>
                      </a:endParaRPr>
                    </a:p>
                  </a:txBody>
                  <a:tcPr marL="78234" marR="78234" marT="0" marB="0" anchor="ctr">
                    <a:lnB w="12700" cap="flat" cmpd="sng" algn="ctr">
                      <a:solidFill>
                        <a:schemeClr val="tx1"/>
                      </a:solidFill>
                      <a:prstDash val="solid"/>
                      <a:round/>
                      <a:headEnd type="none" w="med" len="med"/>
                      <a:tailEnd type="none" w="med" len="med"/>
                    </a:lnB>
                  </a:tcPr>
                </a:tc>
                <a:tc>
                  <a:txBody>
                    <a:bodyPr/>
                    <a:lstStyle/>
                    <a:p>
                      <a:pPr marL="0" marR="0" algn="ctr">
                        <a:lnSpc>
                          <a:spcPts val="1300"/>
                        </a:lnSpc>
                        <a:spcBef>
                          <a:spcPts val="0"/>
                        </a:spcBef>
                        <a:spcAft>
                          <a:spcPts val="0"/>
                        </a:spcAft>
                      </a:pPr>
                      <a:r>
                        <a:rPr lang="en-US" sz="1300">
                          <a:effectLst/>
                        </a:rPr>
                        <a:t>562</a:t>
                      </a:r>
                      <a:endParaRPr lang="en-US" sz="1300">
                        <a:effectLst/>
                        <a:latin typeface="Times New Roman" panose="02020603050405020304" pitchFamily="18" charset="0"/>
                        <a:ea typeface="Times New Roman" panose="02020603050405020304" pitchFamily="18" charset="0"/>
                      </a:endParaRPr>
                    </a:p>
                  </a:txBody>
                  <a:tcPr marL="78234" marR="78234" marT="0" marB="0" anchor="ctr">
                    <a:lnB w="12700" cap="flat" cmpd="sng" algn="ctr">
                      <a:solidFill>
                        <a:schemeClr val="tx1"/>
                      </a:solidFill>
                      <a:prstDash val="solid"/>
                      <a:round/>
                      <a:headEnd type="none" w="med" len="med"/>
                      <a:tailEnd type="none" w="med" len="med"/>
                    </a:lnB>
                  </a:tcPr>
                </a:tc>
                <a:tc>
                  <a:txBody>
                    <a:bodyPr/>
                    <a:lstStyle/>
                    <a:p>
                      <a:pPr marL="0" marR="0" algn="ctr">
                        <a:lnSpc>
                          <a:spcPts val="1300"/>
                        </a:lnSpc>
                        <a:spcBef>
                          <a:spcPts val="0"/>
                        </a:spcBef>
                        <a:spcAft>
                          <a:spcPts val="0"/>
                        </a:spcAft>
                      </a:pPr>
                      <a:r>
                        <a:rPr lang="en-US" sz="1300" dirty="0">
                          <a:effectLst/>
                        </a:rPr>
                        <a:t>$23.26M/year</a:t>
                      </a:r>
                      <a:endParaRPr lang="en-US" sz="1300" dirty="0">
                        <a:effectLst/>
                        <a:latin typeface="Times New Roman" panose="02020603050405020304" pitchFamily="18" charset="0"/>
                        <a:ea typeface="Times New Roman" panose="02020603050405020304" pitchFamily="18" charset="0"/>
                      </a:endParaRPr>
                    </a:p>
                  </a:txBody>
                  <a:tcPr marL="78234" marR="78234" marT="0" marB="0" anchor="ctr">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 latinLnBrk="0" hangingPunct="1">
                        <a:lnSpc>
                          <a:spcPts val="1300"/>
                        </a:lnSpc>
                        <a:spcBef>
                          <a:spcPts val="0"/>
                        </a:spcBef>
                        <a:spcAft>
                          <a:spcPts val="0"/>
                        </a:spcAft>
                        <a:buClrTx/>
                        <a:buSzTx/>
                        <a:buFontTx/>
                        <a:buNone/>
                        <a:tabLst/>
                        <a:defRPr/>
                      </a:pPr>
                      <a:r>
                        <a:rPr lang="en-US" sz="1300" kern="1200" dirty="0">
                          <a:solidFill>
                            <a:schemeClr val="dk1"/>
                          </a:solidFill>
                          <a:effectLst/>
                          <a:latin typeface="+mn-lt"/>
                          <a:ea typeface="+mn-ea"/>
                          <a:cs typeface="+mn-cs"/>
                        </a:rPr>
                        <a:t>164.33 million </a:t>
                      </a:r>
                      <a:r>
                        <a:rPr lang="en-US" sz="1300" kern="1200" dirty="0" err="1">
                          <a:solidFill>
                            <a:schemeClr val="dk1"/>
                          </a:solidFill>
                          <a:effectLst/>
                          <a:latin typeface="+mn-lt"/>
                          <a:ea typeface="+mn-ea"/>
                          <a:cs typeface="+mn-cs"/>
                        </a:rPr>
                        <a:t>lb</a:t>
                      </a:r>
                      <a:r>
                        <a:rPr lang="en-US" sz="1300" kern="1200" dirty="0">
                          <a:solidFill>
                            <a:schemeClr val="dk1"/>
                          </a:solidFill>
                          <a:effectLst/>
                          <a:latin typeface="+mn-lt"/>
                          <a:ea typeface="+mn-ea"/>
                          <a:cs typeface="+mn-cs"/>
                        </a:rPr>
                        <a:t> CO</a:t>
                      </a:r>
                      <a:r>
                        <a:rPr lang="en-US" sz="1300" kern="1200" baseline="-25000" dirty="0">
                          <a:solidFill>
                            <a:schemeClr val="dk1"/>
                          </a:solidFill>
                          <a:effectLst/>
                          <a:latin typeface="+mn-lt"/>
                          <a:ea typeface="+mn-ea"/>
                          <a:cs typeface="+mn-cs"/>
                        </a:rPr>
                        <a:t>2</a:t>
                      </a:r>
                      <a:r>
                        <a:rPr lang="en-US" sz="1300" kern="1200" dirty="0">
                          <a:solidFill>
                            <a:schemeClr val="dk1"/>
                          </a:solidFill>
                          <a:effectLst/>
                          <a:latin typeface="+mn-lt"/>
                          <a:ea typeface="+mn-ea"/>
                          <a:cs typeface="+mn-cs"/>
                        </a:rPr>
                        <a:t>e</a:t>
                      </a:r>
                    </a:p>
                  </a:txBody>
                  <a:tcPr marL="5314" marR="5314" marT="5314"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35053293"/>
                  </a:ext>
                </a:extLst>
              </a:tr>
              <a:tr h="289094">
                <a:tc>
                  <a:txBody>
                    <a:bodyPr/>
                    <a:lstStyle/>
                    <a:p>
                      <a:pPr marL="0" marR="0" algn="r">
                        <a:lnSpc>
                          <a:spcPts val="1300"/>
                        </a:lnSpc>
                        <a:spcBef>
                          <a:spcPts val="0"/>
                        </a:spcBef>
                        <a:spcAft>
                          <a:spcPts val="0"/>
                        </a:spcAft>
                      </a:pPr>
                      <a:r>
                        <a:rPr lang="en-US" sz="1600" b="1" dirty="0">
                          <a:effectLst/>
                          <a:latin typeface="+mj-lt"/>
                          <a:ea typeface="Times New Roman" panose="02020603050405020304" pitchFamily="18" charset="0"/>
                        </a:rPr>
                        <a:t>Total</a:t>
                      </a:r>
                    </a:p>
                  </a:txBody>
                  <a:tcPr marL="78234" marR="78234" marT="0"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ts val="1300"/>
                        </a:lnSpc>
                        <a:spcBef>
                          <a:spcPts val="0"/>
                        </a:spcBef>
                        <a:spcAft>
                          <a:spcPts val="0"/>
                        </a:spcAft>
                      </a:pPr>
                      <a:r>
                        <a:rPr lang="en-US" sz="1600" b="1" dirty="0">
                          <a:solidFill>
                            <a:schemeClr val="tx1"/>
                          </a:solidFill>
                          <a:effectLst/>
                          <a:latin typeface="+mj-lt"/>
                          <a:ea typeface="Times New Roman" panose="02020603050405020304" pitchFamily="18" charset="0"/>
                        </a:rPr>
                        <a:t>3,000+</a:t>
                      </a:r>
                    </a:p>
                  </a:txBody>
                  <a:tcPr marL="78234" marR="78234" marT="0"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ts val="1300"/>
                        </a:lnSpc>
                        <a:spcBef>
                          <a:spcPts val="0"/>
                        </a:spcBef>
                        <a:spcAft>
                          <a:spcPts val="0"/>
                        </a:spcAft>
                      </a:pPr>
                      <a:r>
                        <a:rPr lang="en-US" sz="1600" b="1" dirty="0">
                          <a:effectLst/>
                          <a:latin typeface="+mj-lt"/>
                          <a:ea typeface="Times New Roman" panose="02020603050405020304" pitchFamily="18" charset="0"/>
                        </a:rPr>
                        <a:t>~$170M/year</a:t>
                      </a:r>
                    </a:p>
                  </a:txBody>
                  <a:tcPr marL="78234" marR="78234" marT="0"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ts val="1300"/>
                        </a:lnSpc>
                        <a:spcBef>
                          <a:spcPts val="0"/>
                        </a:spcBef>
                        <a:spcAft>
                          <a:spcPts val="0"/>
                        </a:spcAft>
                      </a:pPr>
                      <a:r>
                        <a:rPr lang="en-US" sz="1600" b="1" dirty="0">
                          <a:effectLst/>
                          <a:latin typeface="+mj-lt"/>
                          <a:ea typeface="Times New Roman" panose="02020603050405020304" pitchFamily="18" charset="0"/>
                        </a:rPr>
                        <a:t>1200.41 </a:t>
                      </a:r>
                      <a:r>
                        <a:rPr lang="en-US" sz="1600" b="1" kern="1200" dirty="0">
                          <a:solidFill>
                            <a:schemeClr val="dk1"/>
                          </a:solidFill>
                          <a:effectLst/>
                          <a:latin typeface="+mn-lt"/>
                          <a:ea typeface="+mn-ea"/>
                          <a:cs typeface="+mn-cs"/>
                        </a:rPr>
                        <a:t>million </a:t>
                      </a:r>
                      <a:r>
                        <a:rPr lang="en-US" sz="1600" b="1" kern="1200" dirty="0" err="1">
                          <a:solidFill>
                            <a:schemeClr val="dk1"/>
                          </a:solidFill>
                          <a:effectLst/>
                          <a:latin typeface="+mn-lt"/>
                          <a:ea typeface="+mn-ea"/>
                          <a:cs typeface="+mn-cs"/>
                        </a:rPr>
                        <a:t>lb</a:t>
                      </a:r>
                      <a:r>
                        <a:rPr lang="en-US" sz="1600" b="1" kern="1200" dirty="0">
                          <a:solidFill>
                            <a:schemeClr val="dk1"/>
                          </a:solidFill>
                          <a:effectLst/>
                          <a:latin typeface="+mn-lt"/>
                          <a:ea typeface="+mn-ea"/>
                          <a:cs typeface="+mn-cs"/>
                        </a:rPr>
                        <a:t> CO</a:t>
                      </a:r>
                      <a:r>
                        <a:rPr lang="en-US" sz="1600" b="1" kern="1200" baseline="-25000" dirty="0">
                          <a:solidFill>
                            <a:schemeClr val="dk1"/>
                          </a:solidFill>
                          <a:effectLst/>
                          <a:latin typeface="+mn-lt"/>
                          <a:ea typeface="+mn-ea"/>
                          <a:cs typeface="+mn-cs"/>
                        </a:rPr>
                        <a:t>2</a:t>
                      </a:r>
                      <a:r>
                        <a:rPr lang="en-US" sz="1600" b="1" kern="1200" dirty="0">
                          <a:solidFill>
                            <a:schemeClr val="dk1"/>
                          </a:solidFill>
                          <a:effectLst/>
                          <a:latin typeface="+mn-lt"/>
                          <a:ea typeface="+mn-ea"/>
                          <a:cs typeface="+mn-cs"/>
                        </a:rPr>
                        <a:t>e</a:t>
                      </a:r>
                      <a:endParaRPr lang="en-US" sz="1600" b="1" dirty="0">
                        <a:effectLst/>
                        <a:latin typeface="+mj-lt"/>
                        <a:ea typeface="Times New Roman" panose="02020603050405020304" pitchFamily="18" charset="0"/>
                      </a:endParaRPr>
                    </a:p>
                  </a:txBody>
                  <a:tcPr marL="78234" marR="78234" marT="0" marB="0" anchor="b">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922721695"/>
                  </a:ext>
                </a:extLst>
              </a:tr>
            </a:tbl>
          </a:graphicData>
        </a:graphic>
      </p:graphicFrame>
      <p:sp>
        <p:nvSpPr>
          <p:cNvPr id="4" name="Title 1"/>
          <p:cNvSpPr txBox="1">
            <a:spLocks/>
          </p:cNvSpPr>
          <p:nvPr/>
        </p:nvSpPr>
        <p:spPr bwMode="auto">
          <a:xfrm>
            <a:off x="7908053" y="3304891"/>
            <a:ext cx="3999243" cy="3080701"/>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lvl1pPr algn="ctr" rtl="0" eaLnBrk="0" fontAlgn="base" hangingPunct="0">
              <a:spcBef>
                <a:spcPct val="0"/>
              </a:spcBef>
              <a:spcAft>
                <a:spcPct val="0"/>
              </a:spcAft>
              <a:defRPr lang="en-US" sz="2800" b="0" i="1" dirty="0">
                <a:solidFill>
                  <a:srgbClr val="000000"/>
                </a:solidFill>
                <a:latin typeface="Calibri" panose="020F0502020204030204" pitchFamily="34" charset="0"/>
                <a:ea typeface="ＭＳ Ｐゴシック" charset="-128"/>
                <a:cs typeface="ＭＳ Ｐゴシック" charset="-128"/>
              </a:defRPr>
            </a:lvl1pPr>
            <a:lvl2pPr algn="ctr" rtl="0" eaLnBrk="0" fontAlgn="base" hangingPunct="0">
              <a:spcBef>
                <a:spcPct val="0"/>
              </a:spcBef>
              <a:spcAft>
                <a:spcPct val="0"/>
              </a:spcAft>
              <a:defRPr sz="2800" b="1">
                <a:solidFill>
                  <a:schemeClr val="accent2"/>
                </a:solidFill>
                <a:latin typeface="Arial" charset="0"/>
                <a:ea typeface="ＭＳ Ｐゴシック" charset="-128"/>
                <a:cs typeface="ＭＳ Ｐゴシック" charset="-128"/>
              </a:defRPr>
            </a:lvl2pPr>
            <a:lvl3pPr algn="ctr" rtl="0" eaLnBrk="0" fontAlgn="base" hangingPunct="0">
              <a:spcBef>
                <a:spcPct val="0"/>
              </a:spcBef>
              <a:spcAft>
                <a:spcPct val="0"/>
              </a:spcAft>
              <a:defRPr sz="2800" b="1">
                <a:solidFill>
                  <a:schemeClr val="accent2"/>
                </a:solidFill>
                <a:latin typeface="Arial" charset="0"/>
                <a:ea typeface="ＭＳ Ｐゴシック" charset="-128"/>
                <a:cs typeface="ＭＳ Ｐゴシック" charset="-128"/>
              </a:defRPr>
            </a:lvl3pPr>
            <a:lvl4pPr algn="ctr" rtl="0" eaLnBrk="0" fontAlgn="base" hangingPunct="0">
              <a:spcBef>
                <a:spcPct val="0"/>
              </a:spcBef>
              <a:spcAft>
                <a:spcPct val="0"/>
              </a:spcAft>
              <a:defRPr sz="2800" b="1">
                <a:solidFill>
                  <a:schemeClr val="accent2"/>
                </a:solidFill>
                <a:latin typeface="Arial" charset="0"/>
                <a:ea typeface="ＭＳ Ｐゴシック" charset="-128"/>
                <a:cs typeface="ＭＳ Ｐゴシック" charset="-128"/>
              </a:defRPr>
            </a:lvl4pPr>
            <a:lvl5pPr algn="ctr" rtl="0" eaLnBrk="0" fontAlgn="base" hangingPunct="0">
              <a:spcBef>
                <a:spcPct val="0"/>
              </a:spcBef>
              <a:spcAft>
                <a:spcPct val="0"/>
              </a:spcAft>
              <a:defRPr sz="2800" b="1">
                <a:solidFill>
                  <a:schemeClr val="accent2"/>
                </a:solidFill>
                <a:latin typeface="Arial" charset="0"/>
                <a:ea typeface="ＭＳ Ｐゴシック" charset="-128"/>
                <a:cs typeface="ＭＳ Ｐゴシック" charset="-128"/>
              </a:defRPr>
            </a:lvl5pPr>
            <a:lvl6pPr marL="457200" algn="ctr" rtl="0" fontAlgn="base">
              <a:spcBef>
                <a:spcPct val="0"/>
              </a:spcBef>
              <a:spcAft>
                <a:spcPct val="0"/>
              </a:spcAft>
              <a:defRPr sz="4400">
                <a:solidFill>
                  <a:schemeClr val="accent2"/>
                </a:solidFill>
                <a:latin typeface="Arial" charset="0"/>
              </a:defRPr>
            </a:lvl6pPr>
            <a:lvl7pPr marL="914400" algn="ctr" rtl="0" fontAlgn="base">
              <a:spcBef>
                <a:spcPct val="0"/>
              </a:spcBef>
              <a:spcAft>
                <a:spcPct val="0"/>
              </a:spcAft>
              <a:defRPr sz="4400">
                <a:solidFill>
                  <a:schemeClr val="accent2"/>
                </a:solidFill>
                <a:latin typeface="Arial" charset="0"/>
              </a:defRPr>
            </a:lvl7pPr>
            <a:lvl8pPr marL="1371600" algn="ctr" rtl="0" fontAlgn="base">
              <a:spcBef>
                <a:spcPct val="0"/>
              </a:spcBef>
              <a:spcAft>
                <a:spcPct val="0"/>
              </a:spcAft>
              <a:defRPr sz="4400">
                <a:solidFill>
                  <a:schemeClr val="accent2"/>
                </a:solidFill>
                <a:latin typeface="Arial" charset="0"/>
              </a:defRPr>
            </a:lvl8pPr>
            <a:lvl9pPr marL="1828800" algn="ctr" rtl="0" fontAlgn="base">
              <a:spcBef>
                <a:spcPct val="0"/>
              </a:spcBef>
              <a:spcAft>
                <a:spcPct val="0"/>
              </a:spcAft>
              <a:defRPr sz="4400">
                <a:solidFill>
                  <a:schemeClr val="accent2"/>
                </a:solidFill>
                <a:latin typeface="Arial" charset="0"/>
              </a:defRPr>
            </a:lvl9pPr>
          </a:lstStyle>
          <a:p>
            <a:pPr marL="257175" indent="-257175" algn="l">
              <a:spcAft>
                <a:spcPts val="450"/>
              </a:spcAft>
              <a:buFont typeface="Arial" panose="020B0604020202020204" pitchFamily="34" charset="0"/>
              <a:buChar char="•"/>
            </a:pPr>
            <a:r>
              <a:rPr lang="en-US" sz="1350" i="0" kern="0" dirty="0"/>
              <a:t>Pre-COVID-19 estimate</a:t>
            </a:r>
          </a:p>
          <a:p>
            <a:pPr marL="257175" indent="-257175" algn="l">
              <a:spcAft>
                <a:spcPts val="450"/>
              </a:spcAft>
              <a:buFont typeface="Arial" panose="020B0604020202020204" pitchFamily="34" charset="0"/>
              <a:buChar char="•"/>
            </a:pPr>
            <a:r>
              <a:rPr lang="en-US" sz="1350" i="0" kern="0" dirty="0"/>
              <a:t>Applies Alaska’s achieved benefits (time and fuel savings by flight length) </a:t>
            </a:r>
          </a:p>
          <a:p>
            <a:pPr marL="257175" indent="-257175" algn="l">
              <a:spcAft>
                <a:spcPts val="450"/>
              </a:spcAft>
              <a:buFont typeface="Arial" panose="020B0604020202020204" pitchFamily="34" charset="0"/>
              <a:buChar char="•"/>
            </a:pPr>
            <a:r>
              <a:rPr lang="en-US" sz="1350" i="0" kern="0" dirty="0"/>
              <a:t>Applies conservative benefits estimate ($97/flight)</a:t>
            </a:r>
          </a:p>
          <a:p>
            <a:pPr marL="257175" indent="-257175" algn="l">
              <a:spcAft>
                <a:spcPts val="450"/>
              </a:spcAft>
              <a:buFont typeface="Arial" panose="020B0604020202020204" pitchFamily="34" charset="0"/>
              <a:buChar char="•"/>
            </a:pPr>
            <a:r>
              <a:rPr lang="en-US" sz="1350" i="0" kern="0" dirty="0"/>
              <a:t>Adjusts for fleet size, flight lengths, and direct operating costs (all public data)</a:t>
            </a:r>
          </a:p>
          <a:p>
            <a:pPr marL="257175" indent="-257175" algn="l">
              <a:spcAft>
                <a:spcPts val="450"/>
              </a:spcAft>
              <a:buFont typeface="Arial" panose="020B0604020202020204" pitchFamily="34" charset="0"/>
              <a:buChar char="•"/>
            </a:pPr>
            <a:r>
              <a:rPr lang="en-US" sz="1350" i="0" kern="0" dirty="0"/>
              <a:t>Includes modern mainline jets; excludes regional and older jets</a:t>
            </a:r>
          </a:p>
          <a:p>
            <a:pPr marL="257175" indent="-257175" algn="l">
              <a:spcAft>
                <a:spcPts val="450"/>
              </a:spcAft>
              <a:buFont typeface="Arial" panose="020B0604020202020204" pitchFamily="34" charset="0"/>
              <a:buChar char="•"/>
            </a:pPr>
            <a:r>
              <a:rPr lang="en-US" sz="1350" i="0" kern="0" dirty="0"/>
              <a:t>Includes domestic origin &amp; destination only</a:t>
            </a:r>
          </a:p>
        </p:txBody>
      </p:sp>
      <p:sp>
        <p:nvSpPr>
          <p:cNvPr id="5" name="Rectangle 4"/>
          <p:cNvSpPr/>
          <p:nvPr/>
        </p:nvSpPr>
        <p:spPr>
          <a:xfrm>
            <a:off x="673491" y="1686328"/>
            <a:ext cx="7134077" cy="369332"/>
          </a:xfrm>
          <a:prstGeom prst="rect">
            <a:avLst/>
          </a:prstGeom>
          <a:solidFill>
            <a:schemeClr val="accent1"/>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a:spAutoFit/>
          </a:bodyPr>
          <a:lstStyle/>
          <a:p>
            <a:pPr algn="ctr"/>
            <a:r>
              <a:rPr lang="en-US" dirty="0">
                <a:solidFill>
                  <a:schemeClr val="bg1"/>
                </a:solidFill>
              </a:rPr>
              <a:t>Substantial savings are anticipated for U.S. airlines</a:t>
            </a:r>
          </a:p>
        </p:txBody>
      </p:sp>
    </p:spTree>
    <p:extLst>
      <p:ext uri="{BB962C8B-B14F-4D97-AF65-F5344CB8AC3E}">
        <p14:creationId xmlns:p14="http://schemas.microsoft.com/office/powerpoint/2010/main" val="11224032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723177"/>
            <a:ext cx="10515600" cy="4888448"/>
          </a:xfrm>
        </p:spPr>
        <p:txBody>
          <a:bodyPr>
            <a:normAutofit/>
          </a:bodyPr>
          <a:lstStyle/>
          <a:p>
            <a:r>
              <a:rPr lang="en-US" b="1" dirty="0"/>
              <a:t>NASA role is complete at TRL 7</a:t>
            </a:r>
          </a:p>
          <a:p>
            <a:pPr lvl="1"/>
            <a:r>
              <a:rPr lang="en-US" dirty="0"/>
              <a:t>“System prototype demonstration in an operational environment”</a:t>
            </a:r>
          </a:p>
          <a:p>
            <a:pPr lvl="1"/>
            <a:r>
              <a:rPr lang="en-US" dirty="0"/>
              <a:t>TAP prototype developed, tested, and matured</a:t>
            </a:r>
          </a:p>
          <a:p>
            <a:pPr lvl="1"/>
            <a:r>
              <a:rPr lang="en-US" dirty="0"/>
              <a:t>Implemented on 3 distinct aircraft types (turboprop, </a:t>
            </a:r>
            <a:r>
              <a:rPr lang="en-US" dirty="0" err="1"/>
              <a:t>bizjet</a:t>
            </a:r>
            <a:r>
              <a:rPr lang="en-US" dirty="0"/>
              <a:t>, transport)</a:t>
            </a:r>
          </a:p>
          <a:p>
            <a:pPr lvl="1"/>
            <a:r>
              <a:rPr lang="en-US" dirty="0"/>
              <a:t>Evaluated in airline revenue service</a:t>
            </a:r>
          </a:p>
          <a:p>
            <a:pPr lvl="2"/>
            <a:r>
              <a:rPr lang="en-US" dirty="0"/>
              <a:t>Validated DOC savings in operational flights</a:t>
            </a:r>
          </a:p>
          <a:p>
            <a:pPr lvl="2"/>
            <a:r>
              <a:rPr lang="en-US" dirty="0"/>
              <a:t>Demonstrated diverse operational utility to airline operations</a:t>
            </a:r>
          </a:p>
          <a:p>
            <a:pPr lvl="2"/>
            <a:r>
              <a:rPr lang="en-US" dirty="0"/>
              <a:t>Inspired new ideas for expanded functionality and connectivity</a:t>
            </a:r>
          </a:p>
          <a:p>
            <a:endParaRPr lang="en-US" dirty="0"/>
          </a:p>
          <a:p>
            <a:r>
              <a:rPr lang="en-US" b="1" dirty="0"/>
              <a:t>Industry role is underway</a:t>
            </a:r>
          </a:p>
          <a:p>
            <a:pPr lvl="1"/>
            <a:r>
              <a:rPr lang="en-US" dirty="0"/>
              <a:t>Commercialization in progress</a:t>
            </a:r>
          </a:p>
          <a:p>
            <a:pPr lvl="1"/>
            <a:r>
              <a:rPr lang="en-US" dirty="0"/>
              <a:t>Multiple US airlines are evaluating TASAR for their fleets</a:t>
            </a:r>
          </a:p>
        </p:txBody>
      </p:sp>
      <p:sp>
        <p:nvSpPr>
          <p:cNvPr id="3" name="Title 2"/>
          <p:cNvSpPr>
            <a:spLocks noGrp="1"/>
          </p:cNvSpPr>
          <p:nvPr>
            <p:ph type="title"/>
          </p:nvPr>
        </p:nvSpPr>
        <p:spPr/>
        <p:txBody>
          <a:bodyPr/>
          <a:lstStyle/>
          <a:p>
            <a:r>
              <a:rPr lang="en-US" dirty="0"/>
              <a:t>TASAR Project Final Status</a:t>
            </a:r>
          </a:p>
        </p:txBody>
      </p:sp>
    </p:spTree>
    <p:extLst>
      <p:ext uri="{BB962C8B-B14F-4D97-AF65-F5344CB8AC3E}">
        <p14:creationId xmlns:p14="http://schemas.microsoft.com/office/powerpoint/2010/main" val="2304685979"/>
      </p:ext>
    </p:extLst>
  </p:cSld>
  <p:clrMapOvr>
    <a:masterClrMapping/>
  </p:clrMapOvr>
  <mc:AlternateContent xmlns:mc="http://schemas.openxmlformats.org/markup-compatibility/2006" xmlns:p14="http://schemas.microsoft.com/office/powerpoint/2010/main">
    <mc:Choice Requires="p14">
      <p:transition spd="med" p14:dur="700" advTm="102343">
        <p:fade/>
      </p:transition>
    </mc:Choice>
    <mc:Fallback xmlns="">
      <p:transition spd="med" advTm="102343">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205" t="9760" r="205" b="23879"/>
          <a:stretch/>
        </p:blipFill>
        <p:spPr>
          <a:xfrm>
            <a:off x="4201956" y="1398564"/>
            <a:ext cx="7146764" cy="3826510"/>
          </a:xfrm>
          <a:prstGeom prst="rect">
            <a:avLst/>
          </a:prstGeom>
        </p:spPr>
      </p:pic>
      <p:sp>
        <p:nvSpPr>
          <p:cNvPr id="3" name="Title 2"/>
          <p:cNvSpPr>
            <a:spLocks noGrp="1"/>
          </p:cNvSpPr>
          <p:nvPr>
            <p:ph type="title"/>
          </p:nvPr>
        </p:nvSpPr>
        <p:spPr/>
        <p:txBody>
          <a:bodyPr/>
          <a:lstStyle/>
          <a:p>
            <a:r>
              <a:rPr lang="en-US" dirty="0"/>
              <a:t>TASAR Growth Path</a:t>
            </a:r>
          </a:p>
        </p:txBody>
      </p:sp>
      <p:sp>
        <p:nvSpPr>
          <p:cNvPr id="7" name="Content Placeholder 1"/>
          <p:cNvSpPr txBox="1">
            <a:spLocks/>
          </p:cNvSpPr>
          <p:nvPr/>
        </p:nvSpPr>
        <p:spPr>
          <a:xfrm>
            <a:off x="83888" y="1855244"/>
            <a:ext cx="3895689" cy="3098800"/>
          </a:xfrm>
          <a:prstGeom prst="rect">
            <a:avLst/>
          </a:prstGeom>
          <a:noFill/>
        </p:spPr>
        <p:txBody>
          <a:bodyPr numCol="1">
            <a:noAutofit/>
          </a:bodyPr>
          <a:lstStyle>
            <a:lvl1pPr marL="342900" indent="-342900" algn="l" rtl="0" eaLnBrk="0" fontAlgn="base" hangingPunct="0">
              <a:spcBef>
                <a:spcPct val="20000"/>
              </a:spcBef>
              <a:spcAft>
                <a:spcPct val="0"/>
              </a:spcAft>
              <a:buChar char="•"/>
              <a:defRPr sz="20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1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18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18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18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0" indent="0" algn="ctr">
              <a:lnSpc>
                <a:spcPct val="150000"/>
              </a:lnSpc>
              <a:buNone/>
            </a:pPr>
            <a:r>
              <a:rPr lang="en-US" sz="2400" b="1" kern="0" dirty="0">
                <a:solidFill>
                  <a:srgbClr val="0070C0"/>
                </a:solidFill>
              </a:rPr>
              <a:t>TASAR Evolution</a:t>
            </a:r>
          </a:p>
          <a:p>
            <a:pPr>
              <a:lnSpc>
                <a:spcPct val="150000"/>
              </a:lnSpc>
            </a:pPr>
            <a:r>
              <a:rPr lang="en-US" sz="1800" b="1" kern="0" dirty="0">
                <a:solidFill>
                  <a:srgbClr val="000000"/>
                </a:solidFill>
              </a:rPr>
              <a:t>Expanding Connectivity</a:t>
            </a:r>
          </a:p>
          <a:p>
            <a:pPr>
              <a:lnSpc>
                <a:spcPct val="150000"/>
              </a:lnSpc>
            </a:pPr>
            <a:r>
              <a:rPr lang="en-US" sz="1800" b="1" kern="0" dirty="0">
                <a:solidFill>
                  <a:srgbClr val="000000"/>
                </a:solidFill>
              </a:rPr>
              <a:t>Diversifying Input Data</a:t>
            </a:r>
          </a:p>
          <a:p>
            <a:pPr>
              <a:lnSpc>
                <a:spcPct val="150000"/>
              </a:lnSpc>
            </a:pPr>
            <a:r>
              <a:rPr lang="en-US" sz="1800" b="1" dirty="0"/>
              <a:t>Enhancing Functionality</a:t>
            </a:r>
          </a:p>
          <a:p>
            <a:pPr>
              <a:lnSpc>
                <a:spcPct val="150000"/>
              </a:lnSpc>
            </a:pPr>
            <a:r>
              <a:rPr lang="en-US" sz="1800" b="1" dirty="0"/>
              <a:t>Applying to Diverse Use Cases</a:t>
            </a:r>
          </a:p>
          <a:p>
            <a:pPr>
              <a:lnSpc>
                <a:spcPct val="150000"/>
              </a:lnSpc>
            </a:pPr>
            <a:r>
              <a:rPr lang="en-US" sz="1800" b="1" kern="0" dirty="0">
                <a:solidFill>
                  <a:srgbClr val="000000"/>
                </a:solidFill>
              </a:rPr>
              <a:t>Adapting to New Users</a:t>
            </a:r>
          </a:p>
          <a:p>
            <a:pPr marL="0" indent="0">
              <a:lnSpc>
                <a:spcPct val="150000"/>
              </a:lnSpc>
              <a:buNone/>
            </a:pPr>
            <a:endParaRPr lang="en-US" sz="1800" kern="0" dirty="0">
              <a:solidFill>
                <a:srgbClr val="000000"/>
              </a:solidFill>
            </a:endParaRPr>
          </a:p>
        </p:txBody>
      </p:sp>
      <p:pic>
        <p:nvPicPr>
          <p:cNvPr id="8" name="Picture 7">
            <a:extLst>
              <a:ext uri="{FF2B5EF4-FFF2-40B4-BE49-F238E27FC236}">
                <a16:creationId xmlns:a16="http://schemas.microsoft.com/office/drawing/2014/main" id="{6597A18C-456D-4046-AE46-A9A0280300FA}"/>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8880572" y="3429000"/>
            <a:ext cx="2305587" cy="1715357"/>
          </a:xfrm>
          <a:prstGeom prst="rect">
            <a:avLst/>
          </a:prstGeom>
        </p:spPr>
      </p:pic>
      <p:grpSp>
        <p:nvGrpSpPr>
          <p:cNvPr id="16" name="Group 15">
            <a:extLst>
              <a:ext uri="{FF2B5EF4-FFF2-40B4-BE49-F238E27FC236}">
                <a16:creationId xmlns:a16="http://schemas.microsoft.com/office/drawing/2014/main" id="{B96328C4-0C96-4BA9-9A96-C42E715DE4EE}"/>
              </a:ext>
            </a:extLst>
          </p:cNvPr>
          <p:cNvGrpSpPr/>
          <p:nvPr/>
        </p:nvGrpSpPr>
        <p:grpSpPr>
          <a:xfrm>
            <a:off x="1719896" y="5286999"/>
            <a:ext cx="9242744" cy="1150834"/>
            <a:chOff x="1719896" y="5286999"/>
            <a:chExt cx="9242744" cy="1150834"/>
          </a:xfrm>
        </p:grpSpPr>
        <p:sp>
          <p:nvSpPr>
            <p:cNvPr id="10" name="Content Placeholder 1">
              <a:extLst>
                <a:ext uri="{FF2B5EF4-FFF2-40B4-BE49-F238E27FC236}">
                  <a16:creationId xmlns:a16="http://schemas.microsoft.com/office/drawing/2014/main" id="{755C6A10-455B-489C-8083-369B8210DC10}"/>
                </a:ext>
              </a:extLst>
            </p:cNvPr>
            <p:cNvSpPr txBox="1">
              <a:spLocks/>
            </p:cNvSpPr>
            <p:nvPr/>
          </p:nvSpPr>
          <p:spPr>
            <a:xfrm>
              <a:off x="1719896" y="5938927"/>
              <a:ext cx="1518919" cy="443366"/>
            </a:xfrm>
            <a:prstGeom prst="rect">
              <a:avLst/>
            </a:prstGeom>
            <a:noFill/>
          </p:spPr>
          <p:txBody>
            <a:bodyPr numCol="1" anchor="ctr">
              <a:noAutofit/>
            </a:bodyPr>
            <a:lstStyle>
              <a:lvl1pPr marL="342900" indent="-342900" algn="l" rtl="0" eaLnBrk="0" fontAlgn="base" hangingPunct="0">
                <a:spcBef>
                  <a:spcPct val="20000"/>
                </a:spcBef>
                <a:spcAft>
                  <a:spcPct val="0"/>
                </a:spcAft>
                <a:buChar char="•"/>
                <a:defRPr sz="20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1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18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18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18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0" indent="0" algn="ctr">
                <a:buNone/>
              </a:pPr>
              <a:r>
                <a:rPr lang="en-US" sz="1600" b="1" kern="0" dirty="0">
                  <a:solidFill>
                    <a:srgbClr val="000000"/>
                  </a:solidFill>
                </a:rPr>
                <a:t>Advisory</a:t>
              </a:r>
            </a:p>
          </p:txBody>
        </p:sp>
        <p:sp>
          <p:nvSpPr>
            <p:cNvPr id="11" name="Content Placeholder 1">
              <a:extLst>
                <a:ext uri="{FF2B5EF4-FFF2-40B4-BE49-F238E27FC236}">
                  <a16:creationId xmlns:a16="http://schemas.microsoft.com/office/drawing/2014/main" id="{94F01C67-C704-4457-9BCF-E857157B0D39}"/>
                </a:ext>
              </a:extLst>
            </p:cNvPr>
            <p:cNvSpPr txBox="1">
              <a:spLocks/>
            </p:cNvSpPr>
            <p:nvPr/>
          </p:nvSpPr>
          <p:spPr>
            <a:xfrm>
              <a:off x="3780902" y="5938927"/>
              <a:ext cx="1440112" cy="443366"/>
            </a:xfrm>
            <a:prstGeom prst="rect">
              <a:avLst/>
            </a:prstGeom>
            <a:noFill/>
          </p:spPr>
          <p:txBody>
            <a:bodyPr numCol="1" anchor="ctr">
              <a:noAutofit/>
            </a:bodyPr>
            <a:lstStyle>
              <a:lvl1pPr marL="342900" indent="-342900" algn="l" rtl="0" eaLnBrk="0" fontAlgn="base" hangingPunct="0">
                <a:spcBef>
                  <a:spcPct val="20000"/>
                </a:spcBef>
                <a:spcAft>
                  <a:spcPct val="0"/>
                </a:spcAft>
                <a:buChar char="•"/>
                <a:defRPr sz="20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1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18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18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18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0" indent="0" algn="ctr">
                <a:buNone/>
              </a:pPr>
              <a:r>
                <a:rPr lang="en-US" sz="1800" b="1" kern="0" dirty="0">
                  <a:solidFill>
                    <a:schemeClr val="accent2">
                      <a:lumMod val="75000"/>
                    </a:schemeClr>
                  </a:solidFill>
                </a:rPr>
                <a:t>Assistive</a:t>
              </a:r>
            </a:p>
          </p:txBody>
        </p:sp>
        <p:sp>
          <p:nvSpPr>
            <p:cNvPr id="12" name="Content Placeholder 1">
              <a:extLst>
                <a:ext uri="{FF2B5EF4-FFF2-40B4-BE49-F238E27FC236}">
                  <a16:creationId xmlns:a16="http://schemas.microsoft.com/office/drawing/2014/main" id="{F0479ECC-17D9-4E92-8F76-DB0BA9A412B7}"/>
                </a:ext>
              </a:extLst>
            </p:cNvPr>
            <p:cNvSpPr txBox="1">
              <a:spLocks/>
            </p:cNvSpPr>
            <p:nvPr/>
          </p:nvSpPr>
          <p:spPr>
            <a:xfrm>
              <a:off x="6015384" y="5938927"/>
              <a:ext cx="1828432" cy="443366"/>
            </a:xfrm>
            <a:prstGeom prst="rect">
              <a:avLst/>
            </a:prstGeom>
            <a:noFill/>
          </p:spPr>
          <p:txBody>
            <a:bodyPr numCol="1" anchor="ctr">
              <a:noAutofit/>
            </a:bodyPr>
            <a:lstStyle>
              <a:lvl1pPr marL="342900" indent="-342900" algn="l" rtl="0" eaLnBrk="0" fontAlgn="base" hangingPunct="0">
                <a:spcBef>
                  <a:spcPct val="20000"/>
                </a:spcBef>
                <a:spcAft>
                  <a:spcPct val="0"/>
                </a:spcAft>
                <a:buChar char="•"/>
                <a:defRPr sz="20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1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18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18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18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0" indent="0" algn="ctr">
                <a:buNone/>
              </a:pPr>
              <a:r>
                <a:rPr lang="en-US" b="1" kern="0" dirty="0">
                  <a:solidFill>
                    <a:srgbClr val="880606"/>
                  </a:solidFill>
                </a:rPr>
                <a:t>Responsible</a:t>
              </a:r>
            </a:p>
          </p:txBody>
        </p:sp>
        <p:sp>
          <p:nvSpPr>
            <p:cNvPr id="13" name="Content Placeholder 1">
              <a:extLst>
                <a:ext uri="{FF2B5EF4-FFF2-40B4-BE49-F238E27FC236}">
                  <a16:creationId xmlns:a16="http://schemas.microsoft.com/office/drawing/2014/main" id="{29CC522A-A36C-4BDB-A442-FC288BA9297F}"/>
                </a:ext>
              </a:extLst>
            </p:cNvPr>
            <p:cNvSpPr txBox="1">
              <a:spLocks/>
            </p:cNvSpPr>
            <p:nvPr/>
          </p:nvSpPr>
          <p:spPr>
            <a:xfrm>
              <a:off x="8680980" y="5938927"/>
              <a:ext cx="2281660" cy="443366"/>
            </a:xfrm>
            <a:prstGeom prst="rect">
              <a:avLst/>
            </a:prstGeom>
            <a:noFill/>
          </p:spPr>
          <p:txBody>
            <a:bodyPr numCol="1" anchor="ctr">
              <a:noAutofit/>
            </a:bodyPr>
            <a:lstStyle>
              <a:lvl1pPr marL="342900" indent="-342900" algn="l" rtl="0" eaLnBrk="0" fontAlgn="base" hangingPunct="0">
                <a:spcBef>
                  <a:spcPct val="20000"/>
                </a:spcBef>
                <a:spcAft>
                  <a:spcPct val="0"/>
                </a:spcAft>
                <a:buChar char="•"/>
                <a:defRPr sz="20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1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18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18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18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0" indent="0" algn="ctr">
                <a:buNone/>
              </a:pPr>
              <a:r>
                <a:rPr lang="en-US" sz="2400" b="1" i="1" kern="0" dirty="0">
                  <a:solidFill>
                    <a:srgbClr val="FF0000"/>
                  </a:solidFill>
                </a:rPr>
                <a:t>Digital</a:t>
              </a:r>
              <a:r>
                <a:rPr lang="en-US" sz="2400" b="1" i="1" kern="0" dirty="0">
                  <a:solidFill>
                    <a:srgbClr val="C00000"/>
                  </a:solidFill>
                </a:rPr>
                <a:t> Flight</a:t>
              </a:r>
            </a:p>
          </p:txBody>
        </p:sp>
        <p:sp>
          <p:nvSpPr>
            <p:cNvPr id="2" name="Arrow: Notched Right 1">
              <a:extLst>
                <a:ext uri="{FF2B5EF4-FFF2-40B4-BE49-F238E27FC236}">
                  <a16:creationId xmlns:a16="http://schemas.microsoft.com/office/drawing/2014/main" id="{C7D0E852-914E-4BBC-A5FD-31A7A21B84F8}"/>
                </a:ext>
              </a:extLst>
            </p:cNvPr>
            <p:cNvSpPr/>
            <p:nvPr/>
          </p:nvSpPr>
          <p:spPr>
            <a:xfrm>
              <a:off x="3134254" y="6023669"/>
              <a:ext cx="619760" cy="306984"/>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rrow: Notched Right 13">
              <a:extLst>
                <a:ext uri="{FF2B5EF4-FFF2-40B4-BE49-F238E27FC236}">
                  <a16:creationId xmlns:a16="http://schemas.microsoft.com/office/drawing/2014/main" id="{109E04FA-AD04-42A3-92DE-77A417E07EF0}"/>
                </a:ext>
              </a:extLst>
            </p:cNvPr>
            <p:cNvSpPr/>
            <p:nvPr/>
          </p:nvSpPr>
          <p:spPr>
            <a:xfrm>
              <a:off x="5247902" y="5972029"/>
              <a:ext cx="740594" cy="410264"/>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rrow: Notched Right 14">
              <a:extLst>
                <a:ext uri="{FF2B5EF4-FFF2-40B4-BE49-F238E27FC236}">
                  <a16:creationId xmlns:a16="http://schemas.microsoft.com/office/drawing/2014/main" id="{3D5E74B4-2521-496E-9BAB-D3E4E14A8A00}"/>
                </a:ext>
              </a:extLst>
            </p:cNvPr>
            <p:cNvSpPr/>
            <p:nvPr/>
          </p:nvSpPr>
          <p:spPr>
            <a:xfrm>
              <a:off x="7870704" y="5916489"/>
              <a:ext cx="783386" cy="521344"/>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D33E7E05-4BA0-4B58-855C-52028DBD09A0}"/>
                </a:ext>
              </a:extLst>
            </p:cNvPr>
            <p:cNvSpPr/>
            <p:nvPr/>
          </p:nvSpPr>
          <p:spPr>
            <a:xfrm>
              <a:off x="2217327" y="5286999"/>
              <a:ext cx="7956025" cy="577850"/>
            </a:xfrm>
            <a:prstGeom prst="rect">
              <a:avLst/>
            </a:prstGeom>
          </p:spPr>
          <p:txBody>
            <a:bodyPr wrap="none">
              <a:spAutoFit/>
            </a:bodyPr>
            <a:lstStyle/>
            <a:p>
              <a:pPr algn="ctr">
                <a:lnSpc>
                  <a:spcPct val="150000"/>
                </a:lnSpc>
              </a:pPr>
              <a:r>
                <a:rPr lang="en-US" sz="2400" b="1" kern="0" dirty="0">
                  <a:solidFill>
                    <a:srgbClr val="0070C0"/>
                  </a:solidFill>
                </a:rPr>
                <a:t>Flight Path Management (FPM) Automation Evolution</a:t>
              </a:r>
            </a:p>
          </p:txBody>
        </p:sp>
      </p:grpSp>
    </p:spTree>
    <p:extLst>
      <p:ext uri="{BB962C8B-B14F-4D97-AF65-F5344CB8AC3E}">
        <p14:creationId xmlns:p14="http://schemas.microsoft.com/office/powerpoint/2010/main" val="2562905531"/>
      </p:ext>
    </p:extLst>
  </p:cSld>
  <p:clrMapOvr>
    <a:masterClrMapping/>
  </p:clrMapOvr>
  <mc:AlternateContent xmlns:mc="http://schemas.openxmlformats.org/markup-compatibility/2006" xmlns:p14="http://schemas.microsoft.com/office/powerpoint/2010/main">
    <mc:Choice Requires="p14">
      <p:transition p14:dur="0" advTm="112651"/>
    </mc:Choice>
    <mc:Fallback xmlns="">
      <p:transition advTm="11265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Logo, icon&#10;&#10;Description automatically generated">
            <a:extLst>
              <a:ext uri="{FF2B5EF4-FFF2-40B4-BE49-F238E27FC236}">
                <a16:creationId xmlns:a16="http://schemas.microsoft.com/office/drawing/2014/main" id="{A07BB9E1-0D25-43B9-A3E2-1F7DE5B892F4}"/>
              </a:ext>
            </a:extLst>
          </p:cNvPr>
          <p:cNvPicPr>
            <a:picLocks noChangeAspect="1"/>
          </p:cNvPicPr>
          <p:nvPr/>
        </p:nvPicPr>
        <p:blipFill>
          <a:blip r:embed="rId3"/>
          <a:stretch>
            <a:fillRect/>
          </a:stretch>
        </p:blipFill>
        <p:spPr>
          <a:xfrm>
            <a:off x="10871583" y="269348"/>
            <a:ext cx="1004258" cy="829350"/>
          </a:xfrm>
          <a:prstGeom prst="rect">
            <a:avLst/>
          </a:prstGeom>
        </p:spPr>
      </p:pic>
      <p:pic>
        <p:nvPicPr>
          <p:cNvPr id="9" name="Picture 8">
            <a:extLst>
              <a:ext uri="{FF2B5EF4-FFF2-40B4-BE49-F238E27FC236}">
                <a16:creationId xmlns:a16="http://schemas.microsoft.com/office/drawing/2014/main" id="{90AD73BC-CF98-434F-94C7-0FD8FCAE8E68}"/>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766786" y="1486814"/>
            <a:ext cx="6176626" cy="4869536"/>
          </a:xfrm>
          <a:prstGeom prst="rect">
            <a:avLst/>
          </a:prstGeom>
          <a:ln>
            <a:noFill/>
          </a:ln>
          <a:effectLst>
            <a:outerShdw blurRad="292100" dist="139700" dir="2700000" algn="tl" rotWithShape="0">
              <a:srgbClr val="333333">
                <a:alpha val="65000"/>
              </a:srgbClr>
            </a:outerShdw>
          </a:effectLst>
        </p:spPr>
      </p:pic>
      <p:sp>
        <p:nvSpPr>
          <p:cNvPr id="10" name="Subtitle 2">
            <a:extLst>
              <a:ext uri="{FF2B5EF4-FFF2-40B4-BE49-F238E27FC236}">
                <a16:creationId xmlns:a16="http://schemas.microsoft.com/office/drawing/2014/main" id="{4072F853-C431-45F8-9EA6-420CD9E3394D}"/>
              </a:ext>
            </a:extLst>
          </p:cNvPr>
          <p:cNvSpPr>
            <a:spLocks noGrp="1"/>
          </p:cNvSpPr>
          <p:nvPr>
            <p:ph type="subTitle" idx="1"/>
          </p:nvPr>
        </p:nvSpPr>
        <p:spPr>
          <a:xfrm>
            <a:off x="7707086" y="2047875"/>
            <a:ext cx="3513363" cy="3365500"/>
          </a:xfrm>
        </p:spPr>
        <p:txBody>
          <a:bodyPr anchor="ctr" anchorCtr="0">
            <a:normAutofit/>
          </a:bodyPr>
          <a:lstStyle/>
          <a:p>
            <a:r>
              <a:rPr lang="en-US" sz="3200" b="1" dirty="0">
                <a:solidFill>
                  <a:srgbClr val="002060">
                    <a:alpha val="73000"/>
                  </a:srgbClr>
                </a:solidFill>
              </a:rPr>
              <a:t>Questions?</a:t>
            </a:r>
            <a:endParaRPr lang="en-US" sz="1700" b="1" dirty="0">
              <a:solidFill>
                <a:schemeClr val="tx1">
                  <a:alpha val="73000"/>
                </a:schemeClr>
              </a:solidFill>
            </a:endParaRPr>
          </a:p>
        </p:txBody>
      </p:sp>
      <p:sp>
        <p:nvSpPr>
          <p:cNvPr id="11" name="Title 1">
            <a:extLst>
              <a:ext uri="{FF2B5EF4-FFF2-40B4-BE49-F238E27FC236}">
                <a16:creationId xmlns:a16="http://schemas.microsoft.com/office/drawing/2014/main" id="{1FF542D3-A149-4DCA-9AA3-6C59DE124592}"/>
              </a:ext>
            </a:extLst>
          </p:cNvPr>
          <p:cNvSpPr>
            <a:spLocks noGrp="1"/>
          </p:cNvSpPr>
          <p:nvPr>
            <p:ph type="title"/>
          </p:nvPr>
        </p:nvSpPr>
        <p:spPr>
          <a:xfrm>
            <a:off x="2106533" y="119402"/>
            <a:ext cx="8177605" cy="1056359"/>
          </a:xfrm>
          <a:noFill/>
        </p:spPr>
        <p:txBody>
          <a:bodyPr>
            <a:normAutofit fontScale="90000"/>
          </a:bodyPr>
          <a:lstStyle/>
          <a:p>
            <a:r>
              <a:rPr lang="en-US" dirty="0"/>
              <a:t>Traffic Aware Strategic Aircrew Requests</a:t>
            </a:r>
            <a:br>
              <a:rPr lang="en-US" dirty="0"/>
            </a:br>
            <a:r>
              <a:rPr lang="en-US" sz="2200" dirty="0"/>
              <a:t>NASA Flight Deck Application for </a:t>
            </a:r>
            <a:r>
              <a:rPr lang="en-US" sz="2200" dirty="0" err="1"/>
              <a:t>En</a:t>
            </a:r>
            <a:r>
              <a:rPr lang="en-US" sz="2200" dirty="0"/>
              <a:t> Route Flight Optimization</a:t>
            </a:r>
            <a:endParaRPr lang="en-US" dirty="0">
              <a:solidFill>
                <a:schemeClr val="tx1"/>
              </a:solidFill>
            </a:endParaRPr>
          </a:p>
        </p:txBody>
      </p:sp>
    </p:spTree>
    <p:extLst>
      <p:ext uri="{BB962C8B-B14F-4D97-AF65-F5344CB8AC3E}">
        <p14:creationId xmlns:p14="http://schemas.microsoft.com/office/powerpoint/2010/main" val="21034330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24.6|20.4|25.2|26.1|52.1"/>
</p:tagLst>
</file>

<file path=ppt/tags/tag2.xml><?xml version="1.0" encoding="utf-8"?>
<p:tagLst xmlns:a="http://schemas.openxmlformats.org/drawingml/2006/main" xmlns:r="http://schemas.openxmlformats.org/officeDocument/2006/relationships" xmlns:p="http://schemas.openxmlformats.org/presentationml/2006/main">
  <p:tag name="TIMING" val="|11.4|22.8|21.7|40.1|21.7|25.9|26.6"/>
</p:tagLst>
</file>

<file path=ppt/tags/tag3.xml><?xml version="1.0" encoding="utf-8"?>
<p:tagLst xmlns:a="http://schemas.openxmlformats.org/drawingml/2006/main" xmlns:r="http://schemas.openxmlformats.org/officeDocument/2006/relationships" xmlns:p="http://schemas.openxmlformats.org/presentationml/2006/main">
  <p:tag name="TIMING" val="|56.9|70.1"/>
</p:tagLst>
</file>

<file path=ppt/tags/tag4.xml><?xml version="1.0" encoding="utf-8"?>
<p:tagLst xmlns:a="http://schemas.openxmlformats.org/drawingml/2006/main" xmlns:r="http://schemas.openxmlformats.org/officeDocument/2006/relationships" xmlns:p="http://schemas.openxmlformats.org/presentationml/2006/main">
  <p:tag name="TIMING" val="|23.4|11|59.8|62|16.3|72.4|18.7"/>
</p:tagLst>
</file>

<file path=ppt/tags/tag5.xml><?xml version="1.0" encoding="utf-8"?>
<p:tagLst xmlns:a="http://schemas.openxmlformats.org/drawingml/2006/main" xmlns:r="http://schemas.openxmlformats.org/officeDocument/2006/relationships" xmlns:p="http://schemas.openxmlformats.org/presentationml/2006/main">
  <p:tag name="TIMING" val="|33.5|5.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13304</TotalTime>
  <Words>1135</Words>
  <Application>Microsoft Office PowerPoint</Application>
  <PresentationFormat>Widescreen</PresentationFormat>
  <Paragraphs>296</Paragraphs>
  <Slides>14</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Arial</vt:lpstr>
      <vt:lpstr>Calibri</vt:lpstr>
      <vt:lpstr>Courier New</vt:lpstr>
      <vt:lpstr>System Font Regular</vt:lpstr>
      <vt:lpstr>Times New Roman</vt:lpstr>
      <vt:lpstr>Wingdings</vt:lpstr>
      <vt:lpstr>Office Theme</vt:lpstr>
      <vt:lpstr>Traffic Aware Strategic Aircrew Requests NASA Flight Deck Application for En Route Flight Optimization</vt:lpstr>
      <vt:lpstr>Traffic Aware Strategic Aircrew Requests (TASAR)</vt:lpstr>
      <vt:lpstr>TASAR Technology: Traffic Aware Planner (TAP) Interactive Route Optimization App for Pilots</vt:lpstr>
      <vt:lpstr>NASA TASAR Project Accomplishments</vt:lpstr>
      <vt:lpstr>TASAR’s Rapid Advancement Timeline of Technology Maturity </vt:lpstr>
      <vt:lpstr>Operational Evaluation of TASAR  Conducted with Alaska Airlines</vt:lpstr>
      <vt:lpstr>TASAR Cost Savings  and Operational Utility</vt:lpstr>
      <vt:lpstr>Home Runs  Yield Significant Benefits By Themselves</vt:lpstr>
      <vt:lpstr>Cumulative Small Gains  Accrue Benefits Through Minor Improvements</vt:lpstr>
      <vt:lpstr>Plan Validation  Reduce Inefficient Deviations from Flight Plan</vt:lpstr>
      <vt:lpstr>Projected Annual Benefits </vt:lpstr>
      <vt:lpstr>TASAR Project Final Status</vt:lpstr>
      <vt:lpstr>TASAR Growth Path</vt:lpstr>
      <vt:lpstr>Traffic Aware Strategic Aircrew Requests NASA Flight Deck Application for En Route Flight Optimization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Grindle, Laurie A. (AFRC-300)</dc:creator>
  <cp:lastModifiedBy>Wing, David J. (LARC-D318)</cp:lastModifiedBy>
  <cp:revision>115</cp:revision>
  <dcterms:created xsi:type="dcterms:W3CDTF">2021-04-22T12:45:41Z</dcterms:created>
  <dcterms:modified xsi:type="dcterms:W3CDTF">2021-11-19T20:22:49Z</dcterms:modified>
</cp:coreProperties>
</file>