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6"/>
  </p:notesMasterIdLst>
  <p:sldIdLst>
    <p:sldId id="271" r:id="rId5"/>
    <p:sldId id="301" r:id="rId6"/>
    <p:sldId id="288" r:id="rId7"/>
    <p:sldId id="272" r:id="rId8"/>
    <p:sldId id="312" r:id="rId9"/>
    <p:sldId id="314" r:id="rId10"/>
    <p:sldId id="317" r:id="rId11"/>
    <p:sldId id="306" r:id="rId12"/>
    <p:sldId id="275" r:id="rId13"/>
    <p:sldId id="273" r:id="rId14"/>
    <p:sldId id="277" r:id="rId15"/>
    <p:sldId id="318" r:id="rId16"/>
    <p:sldId id="291" r:id="rId17"/>
    <p:sldId id="293" r:id="rId18"/>
    <p:sldId id="313" r:id="rId19"/>
    <p:sldId id="309" r:id="rId20"/>
    <p:sldId id="308" r:id="rId21"/>
    <p:sldId id="287" r:id="rId22"/>
    <p:sldId id="292" r:id="rId23"/>
    <p:sldId id="276" r:id="rId24"/>
    <p:sldId id="31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bler, William J. (LARC-D321)" initials="DWJ(" lastIdx="1" clrIdx="0">
    <p:extLst>
      <p:ext uri="{19B8F6BF-5375-455C-9EA6-DF929625EA0E}">
        <p15:presenceInfo xmlns:p15="http://schemas.microsoft.com/office/powerpoint/2012/main" userId="S-1-5-21-330711430-3775241029-4075259233-777162" providerId="AD"/>
      </p:ext>
    </p:extLst>
  </p:cmAuthor>
  <p:cmAuthor id="2" name="Loubeau, Alexandra (LARC-D321)" initials="LA(" lastIdx="31" clrIdx="1">
    <p:extLst>
      <p:ext uri="{19B8F6BF-5375-455C-9EA6-DF929625EA0E}">
        <p15:presenceInfo xmlns:p15="http://schemas.microsoft.com/office/powerpoint/2012/main" userId="S::aloubeau@ndc.nasa.gov::bc0ed32d-919a-4446-8601-d201835796d1" providerId="AD"/>
      </p:ext>
    </p:extLst>
  </p:cmAuthor>
  <p:cmAuthor id="3" name="Rathsam, Jonathan (LARC-D321)" initials="R(" lastIdx="1" clrIdx="2">
    <p:extLst>
      <p:ext uri="{19B8F6BF-5375-455C-9EA6-DF929625EA0E}">
        <p15:presenceInfo xmlns:p15="http://schemas.microsoft.com/office/powerpoint/2012/main" userId="S::jrathsam@ndc.nasa.gov::69457ddb-3e72-4ec0-94d3-6d211aefe6d3" providerId="AD"/>
      </p:ext>
    </p:extLst>
  </p:cmAuthor>
  <p:cmAuthor id="4" name="Doebler, William J. (LARC-D321)" initials="DWJ( [2]" lastIdx="1" clrIdx="3">
    <p:extLst>
      <p:ext uri="{19B8F6BF-5375-455C-9EA6-DF929625EA0E}">
        <p15:presenceInfo xmlns:p15="http://schemas.microsoft.com/office/powerpoint/2012/main" userId="S::wdoebler@ndc.nasa.gov::2f86e9e9-6061-467c-a4c7-48df9c957f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808080"/>
    <a:srgbClr val="FAFAFF"/>
    <a:srgbClr val="CF3FBA"/>
    <a:srgbClr val="FF0C0C"/>
    <a:srgbClr val="0000ED"/>
    <a:srgbClr val="6236CC"/>
    <a:srgbClr val="0374BE"/>
    <a:srgbClr val="D95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4" autoAdjust="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554A6-5D59-4F8C-B52B-23451EBB30F4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9501D-8A85-4CCA-9C6E-0235E77D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1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what sufficiently sampled means</a:t>
            </a:r>
          </a:p>
          <a:p>
            <a:r>
              <a:rPr lang="en-US" dirty="0"/>
              <a:t>Describe origin of dose uncertainty </a:t>
            </a:r>
          </a:p>
          <a:p>
            <a:r>
              <a:rPr lang="en-US" dirty="0"/>
              <a:t>State that we are doing this in prep for X-59 community test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65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that I’m describing the right panel while focusing on the left panel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69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“measured dose is perturbation of the true dose” -&gt; measured dose is random, true dose fixed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“true dose is a perturbation of the measured dose” -&gt; measured is fixed, true dose is random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1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aloud what dose uncertainty SD was used (8 dB, to illustrate the flattening effect)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99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Clarify what is meant by unperturbed and perturbed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66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reference. Minimize time on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76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clear about subject specific and population average. Showing the average participant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9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clear about subject specific and population average. Showing the average participant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80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where the credible interval comes from. 95% CI overlap when curves are </a:t>
            </a:r>
            <a:r>
              <a:rPr lang="en-US" dirty="0" err="1"/>
              <a:t>avg’d</a:t>
            </a:r>
            <a:r>
              <a:rPr lang="en-US" dirty="0"/>
              <a:t> over all 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7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QSF18</a:t>
            </a:r>
          </a:p>
          <a:p>
            <a:r>
              <a:rPr lang="en-US"/>
              <a:t>No Uncertainty Term</a:t>
            </a:r>
          </a:p>
          <a:p>
            <a:r>
              <a:rPr lang="en-US"/>
              <a:t>Mean deviance:  312.6 </a:t>
            </a:r>
          </a:p>
          <a:p>
            <a:r>
              <a:rPr lang="en-US"/>
              <a:t>penalty 73 </a:t>
            </a:r>
          </a:p>
          <a:p>
            <a:r>
              <a:rPr lang="en-US"/>
              <a:t>Penalized deviance: 385.6 </a:t>
            </a:r>
          </a:p>
          <a:p>
            <a:endParaRPr lang="en-US"/>
          </a:p>
          <a:p>
            <a:r>
              <a:rPr lang="en-US" err="1"/>
              <a:t>Berkson</a:t>
            </a:r>
            <a:endParaRPr lang="en-US"/>
          </a:p>
          <a:p>
            <a:r>
              <a:rPr lang="en-US"/>
              <a:t>Mean deviance:  287.3 </a:t>
            </a:r>
          </a:p>
          <a:p>
            <a:r>
              <a:rPr lang="en-US"/>
              <a:t>penalty 94.4 </a:t>
            </a:r>
          </a:p>
          <a:p>
            <a:r>
              <a:rPr lang="en-US"/>
              <a:t>Penalized deviance: 381.7 </a:t>
            </a:r>
          </a:p>
          <a:p>
            <a:endParaRPr lang="en-US"/>
          </a:p>
          <a:p>
            <a:r>
              <a:rPr lang="en-US"/>
              <a:t>Classical</a:t>
            </a:r>
          </a:p>
          <a:p>
            <a:r>
              <a:rPr lang="en-US"/>
              <a:t>Mean deviance:  30408 </a:t>
            </a:r>
          </a:p>
          <a:p>
            <a:r>
              <a:rPr lang="en-US"/>
              <a:t>penalty 5071 </a:t>
            </a:r>
          </a:p>
          <a:p>
            <a:r>
              <a:rPr lang="en-US"/>
              <a:t>Penalized deviance: 35480</a:t>
            </a:r>
          </a:p>
          <a:p>
            <a:endParaRPr lang="en-US"/>
          </a:p>
          <a:p>
            <a:r>
              <a:rPr lang="en-US"/>
              <a:t>WSPR</a:t>
            </a:r>
          </a:p>
          <a:p>
            <a:r>
              <a:rPr lang="en-US"/>
              <a:t>No dose uncertainty</a:t>
            </a:r>
          </a:p>
          <a:p>
            <a:r>
              <a:rPr lang="en-US"/>
              <a:t>Mean deviance:  475.6 </a:t>
            </a:r>
          </a:p>
          <a:p>
            <a:r>
              <a:rPr lang="en-US"/>
              <a:t>penalty 34.4 </a:t>
            </a:r>
          </a:p>
          <a:p>
            <a:r>
              <a:rPr lang="en-US"/>
              <a:t>Penalized deviance: 510 </a:t>
            </a:r>
          </a:p>
          <a:p>
            <a:endParaRPr lang="en-US"/>
          </a:p>
          <a:p>
            <a:r>
              <a:rPr lang="en-US" err="1"/>
              <a:t>Berkson</a:t>
            </a:r>
            <a:endParaRPr lang="en-US"/>
          </a:p>
          <a:p>
            <a:r>
              <a:rPr lang="en-US"/>
              <a:t>Mean deviance:  452.3 </a:t>
            </a:r>
          </a:p>
          <a:p>
            <a:r>
              <a:rPr lang="en-US"/>
              <a:t>penalty 57.75 </a:t>
            </a:r>
          </a:p>
          <a:p>
            <a:r>
              <a:rPr lang="en-US"/>
              <a:t>Penalized deviance: 510 </a:t>
            </a:r>
          </a:p>
          <a:p>
            <a:endParaRPr lang="en-US"/>
          </a:p>
          <a:p>
            <a:r>
              <a:rPr lang="en-US"/>
              <a:t>Classical</a:t>
            </a:r>
          </a:p>
          <a:p>
            <a:r>
              <a:rPr lang="en-US"/>
              <a:t>Mean deviance:  11257 </a:t>
            </a:r>
          </a:p>
          <a:p>
            <a:r>
              <a:rPr lang="en-US"/>
              <a:t>penalty 2018 </a:t>
            </a:r>
          </a:p>
          <a:p>
            <a:r>
              <a:rPr lang="en-US"/>
              <a:t>Penalized deviance: 13275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9501D-8A85-4CCA-9C6E-0235E77D4E5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00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54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A6F2AB-96B2-C340-899D-553A5844BE1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304804" y="932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89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3" y="167511"/>
            <a:ext cx="102129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9922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B89BD8-9FF2-8A41-AB75-86AF9ED87A51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03202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3" y="167511"/>
            <a:ext cx="103145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504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 bwMode="auto">
          <a:xfrm>
            <a:off x="99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C6BCCC-D428-4059-ACB6-D1E43208947A}" type="datetime1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11/23/2021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5AE6C2-82BA-804B-BC99-DA96FAEB3ED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21" y="167511"/>
            <a:ext cx="886142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0721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EAE07-E49E-EB49-8C23-96E8A2DD0138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9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609603" y="1022287"/>
            <a:ext cx="10351033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EC9A0D-1CD7-4448-8BF2-1AF4A1D173AC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4639"/>
            <a:ext cx="10043793" cy="639763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667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667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03716" y="6556558"/>
            <a:ext cx="2844800" cy="281956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 sz="1400"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4" y="1066801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8B91AE-A1C4-3C4D-AF8F-B5CB4ABFEE6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9"/>
            <a:ext cx="8940800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5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535115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14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11D658-F609-C04B-9C25-9B3AB77DDB88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2" y="273052"/>
            <a:ext cx="3096684" cy="7937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1219203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3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8F9FEE-A4B5-1F41-B1BB-1E06EE1980D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4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5FB118B9-ACBC-CA4C-BCF4-8262FFC0A5D8}" type="slidenum">
              <a:rPr lang="en-US" altLang="en-US" smtClean="0"/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157" y="151004"/>
            <a:ext cx="1207008" cy="100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8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0516174/" TargetMode="External"/><Relationship Id="rId2" Type="http://schemas.openxmlformats.org/officeDocument/2006/relationships/hyperlink" Target="https://doi.org/10.1121/10.000594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21/10.000102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28427" y="2118049"/>
            <a:ext cx="9335146" cy="153007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FF"/>
                </a:solidFill>
                <a:latin typeface="+mj-lt"/>
                <a:ea typeface="ヒラギノ角ゴ Pro W3" pitchFamily="-109" charset="-128"/>
                <a:cs typeface="ヒラギノ角ゴ Pro W3" pitchFamily="-109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5pPr>
            <a:lvl6pPr marL="457189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6pPr>
            <a:lvl7pPr marL="914377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7pPr>
            <a:lvl8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8pPr>
            <a:lvl9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sz="3600">
                <a:solidFill>
                  <a:srgbClr val="000090"/>
                </a:solidFill>
              </a:rPr>
              <a:t>The effect of modeling dose uncertainty on low-boom community noise dose-response curves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079356" y="3648120"/>
            <a:ext cx="8033288" cy="1500188"/>
          </a:xfrm>
          <a:prstGeom prst="rect">
            <a:avLst/>
          </a:prstGeom>
        </p:spPr>
        <p:txBody>
          <a:bodyPr/>
          <a:lstStyle>
            <a:lvl1pPr marL="342891" indent="-342891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charset="2"/>
              <a:buChar char="Ø"/>
              <a:defRPr sz="28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32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/>
              </a:defRPr>
            </a:lvl2pPr>
            <a:lvl3pPr marL="1142971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Will Doebler, Aaron Vaughn, </a:t>
            </a:r>
            <a:br>
              <a:rPr lang="en-US"/>
            </a:br>
            <a:r>
              <a:rPr lang="en-US"/>
              <a:t>Kathryn Ballard, and Jonathan Rathsam</a:t>
            </a:r>
          </a:p>
          <a:p>
            <a:pPr marL="0" lvl="0" indent="0" algn="ctr" eaLnBrk="1" hangingPunct="1">
              <a:buNone/>
            </a:pPr>
            <a:r>
              <a:rPr lang="en-US" b="0" i="1"/>
              <a:t>NASA Langley Research Center</a:t>
            </a:r>
            <a:endParaRPr lang="en-US" b="0" i="1">
              <a:solidFill>
                <a:prstClr val="black"/>
              </a:solidFill>
            </a:endParaRPr>
          </a:p>
          <a:p>
            <a:pPr marL="0" lvl="0" indent="0" algn="ctr" eaLnBrk="1" hangingPunct="1">
              <a:buNone/>
            </a:pPr>
            <a:endParaRPr lang="en-US" sz="2000" b="0" i="1">
              <a:solidFill>
                <a:prstClr val="black"/>
              </a:solidFill>
            </a:endParaRPr>
          </a:p>
          <a:p>
            <a:pPr marL="0" lvl="0" indent="0" algn="ctr" eaLnBrk="1" hangingPunct="1">
              <a:buNone/>
            </a:pPr>
            <a:r>
              <a:rPr lang="en-US" sz="2000" b="0">
                <a:solidFill>
                  <a:prstClr val="black"/>
                </a:solidFill>
              </a:rPr>
              <a:t>4aNSa3</a:t>
            </a:r>
          </a:p>
          <a:p>
            <a:pPr marL="0" lvl="0" indent="0" algn="ctr" eaLnBrk="1" hangingPunct="1">
              <a:buNone/>
            </a:pPr>
            <a:r>
              <a:rPr lang="en-US" sz="2000" b="0">
                <a:solidFill>
                  <a:prstClr val="black"/>
                </a:solidFill>
              </a:rPr>
              <a:t>181</a:t>
            </a:r>
            <a:r>
              <a:rPr lang="en-US" sz="2000" b="0" baseline="30000">
                <a:solidFill>
                  <a:prstClr val="black"/>
                </a:solidFill>
              </a:rPr>
              <a:t>st</a:t>
            </a:r>
            <a:r>
              <a:rPr lang="en-US" sz="2000" b="0">
                <a:solidFill>
                  <a:prstClr val="black"/>
                </a:solidFill>
              </a:rPr>
              <a:t> Meeting of the Acoustical Society of America </a:t>
            </a:r>
          </a:p>
          <a:p>
            <a:pPr marL="0" lvl="0" indent="0" algn="ctr" eaLnBrk="1" hangingPunct="1">
              <a:buNone/>
            </a:pPr>
            <a:r>
              <a:rPr lang="en-US" sz="2000" b="0">
                <a:solidFill>
                  <a:prstClr val="black"/>
                </a:solidFill>
              </a:rPr>
              <a:t>December 2, 2021</a:t>
            </a:r>
          </a:p>
          <a:p>
            <a:pPr marL="0" indent="0" algn="ctr">
              <a:buNone/>
            </a:pPr>
            <a:endParaRPr lang="en-US" b="0" i="1" u="sng"/>
          </a:p>
          <a:p>
            <a:pPr mar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02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DE7093-A447-49CE-9DDB-8945B94FF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99" y="1221189"/>
            <a:ext cx="7261977" cy="5380856"/>
          </a:xfrm>
        </p:spPr>
        <p:txBody>
          <a:bodyPr/>
          <a:lstStyle/>
          <a:p>
            <a:r>
              <a:rPr lang="en-US" sz="1800" dirty="0"/>
              <a:t>Uncertainty in noise dose can cause attenuation (flattening) of dose-response curves (Horonjeff, 2021; </a:t>
            </a:r>
            <a:r>
              <a:rPr lang="en-US" sz="1800" dirty="0" err="1"/>
              <a:t>Kirisits</a:t>
            </a:r>
            <a:r>
              <a:rPr lang="en-US" sz="1800" dirty="0"/>
              <a:t>, 2018)</a:t>
            </a:r>
          </a:p>
          <a:p>
            <a:r>
              <a:rPr lang="en-US" sz="1800" dirty="0"/>
              <a:t>Previous NASA sonic boom community noise survey data has been modeled with Bayesian Multilevel Logistic Regression (BMLR) </a:t>
            </a:r>
            <a:br>
              <a:rPr lang="en-US" sz="1800" dirty="0"/>
            </a:br>
            <a:r>
              <a:rPr lang="en-US" sz="1800" u="sng" dirty="0"/>
              <a:t>assuming there is no dose uncertainty </a:t>
            </a:r>
            <a:r>
              <a:rPr lang="en-US" sz="1800" dirty="0"/>
              <a:t>(Lee et al., 2020)</a:t>
            </a:r>
          </a:p>
          <a:p>
            <a:pPr lvl="1"/>
            <a:r>
              <a:rPr lang="en-US" sz="1400" dirty="0"/>
              <a:t>However, estimates of uncertainty in dose in these sonic boom community tests were computed by Page et al. (2014; 2020)</a:t>
            </a:r>
          </a:p>
          <a:p>
            <a:r>
              <a:rPr lang="en-US" sz="1800" dirty="0"/>
              <a:t>We hypothesized that a term could be added to the BMLR model to correct the effect of dose uncertainty</a:t>
            </a:r>
          </a:p>
          <a:p>
            <a:r>
              <a:rPr lang="en-US" sz="1800" dirty="0"/>
              <a:t>The extra term can correct the attenuation due to dose uncertainty</a:t>
            </a:r>
            <a:endParaRPr lang="en-US" sz="1400" dirty="0"/>
          </a:p>
          <a:p>
            <a:pPr lvl="1"/>
            <a:r>
              <a:rPr lang="en-US" sz="1400" dirty="0"/>
              <a:t>If the curve is sufficiently sampled</a:t>
            </a:r>
          </a:p>
          <a:p>
            <a:r>
              <a:rPr lang="en-US" sz="1800" dirty="0"/>
              <a:t>The extra term cannot correct the attenuation due to dose uncertainty</a:t>
            </a:r>
          </a:p>
          <a:p>
            <a:pPr lvl="1"/>
            <a:r>
              <a:rPr lang="en-US" sz="1400" dirty="0"/>
              <a:t>If the curve is sparsely sampled</a:t>
            </a:r>
            <a:endParaRPr lang="en-US" sz="1800" dirty="0"/>
          </a:p>
          <a:p>
            <a:r>
              <a:rPr lang="en-US" sz="1800" dirty="0"/>
              <a:t>Model fit results for NASA’s previous sonic boom community noise survey data will be presented</a:t>
            </a:r>
            <a:endParaRPr lang="en-US" sz="1400" dirty="0"/>
          </a:p>
          <a:p>
            <a:pPr lvl="1"/>
            <a:r>
              <a:rPr lang="en-US" sz="1400" dirty="0"/>
              <a:t>The model with the uncertainty term </a:t>
            </a:r>
            <a:r>
              <a:rPr lang="en-US" sz="1400"/>
              <a:t>results in </a:t>
            </a:r>
            <a:r>
              <a:rPr lang="en-US" sz="1400" dirty="0"/>
              <a:t>dose-response curves that are slightly steeper than those modeled without uncertainty</a:t>
            </a: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5D55E1-6D96-4BD2-B761-7AA21B55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CCFC507-E3CA-4D57-9403-7A8A764FE6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246" y="5091659"/>
            <a:ext cx="1343096" cy="1386586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6EED39EB-ACC8-4869-B6CB-BCD486B40F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t="19703" r="21704" b="19407"/>
          <a:stretch/>
        </p:blipFill>
        <p:spPr>
          <a:xfrm>
            <a:off x="10592994" y="3658763"/>
            <a:ext cx="1297710" cy="138777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E2EA02C-E1E7-4AD8-8984-0FE53F17CD89}"/>
              </a:ext>
            </a:extLst>
          </p:cNvPr>
          <p:cNvGrpSpPr/>
          <p:nvPr/>
        </p:nvGrpSpPr>
        <p:grpSpPr>
          <a:xfrm>
            <a:off x="7863840" y="3530637"/>
            <a:ext cx="2768182" cy="3243293"/>
            <a:chOff x="8581565" y="1962747"/>
            <a:chExt cx="2322209" cy="272077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09B4A6F-4953-48AC-8E42-CF21BED7390C}"/>
                </a:ext>
              </a:extLst>
            </p:cNvPr>
            <p:cNvGrpSpPr/>
            <p:nvPr/>
          </p:nvGrpSpPr>
          <p:grpSpPr>
            <a:xfrm>
              <a:off x="8581565" y="1962747"/>
              <a:ext cx="2322209" cy="2720775"/>
              <a:chOff x="8581565" y="1962747"/>
              <a:chExt cx="2322209" cy="2720775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69F3448-5288-4E4D-ACA9-37397C26BE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978"/>
              <a:stretch/>
            </p:blipFill>
            <p:spPr>
              <a:xfrm>
                <a:off x="8581565" y="1962747"/>
                <a:ext cx="2270584" cy="2720775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3C9BC2-2B6C-46B2-BD6C-E1BB60299341}"/>
                  </a:ext>
                </a:extLst>
              </p:cNvPr>
              <p:cNvSpPr txBox="1"/>
              <p:nvPr/>
            </p:nvSpPr>
            <p:spPr>
              <a:xfrm>
                <a:off x="8858021" y="2395179"/>
                <a:ext cx="204575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From Lee </a:t>
                </a:r>
                <a:r>
                  <a:rPr lang="en-US" sz="1050" i="1" dirty="0"/>
                  <a:t>et al.</a:t>
                </a:r>
                <a:r>
                  <a:rPr lang="en-US" sz="1050" dirty="0"/>
                  <a:t> in</a:t>
                </a:r>
                <a:r>
                  <a:rPr lang="en-US" sz="1050" i="1" dirty="0"/>
                  <a:t> JASA</a:t>
                </a:r>
                <a:r>
                  <a:rPr lang="en-US" sz="1050" dirty="0"/>
                  <a:t>, April 2020</a:t>
                </a:r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04C6478-F68D-46ED-8BFF-0C400F8C7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77" t="42483" r="1877" b="42149"/>
            <a:stretch/>
          </p:blipFill>
          <p:spPr>
            <a:xfrm>
              <a:off x="8904988" y="2043380"/>
              <a:ext cx="7493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9E6D733-38DD-4E25-AC92-9B03E9161D3B}"/>
              </a:ext>
            </a:extLst>
          </p:cNvPr>
          <p:cNvGrpSpPr/>
          <p:nvPr/>
        </p:nvGrpSpPr>
        <p:grpSpPr>
          <a:xfrm>
            <a:off x="7709951" y="1001100"/>
            <a:ext cx="3100786" cy="2586237"/>
            <a:chOff x="7709951" y="1001100"/>
            <a:chExt cx="3100786" cy="258623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33F0795-1045-4EBF-A7E7-DF5A7956DFE4}"/>
                </a:ext>
              </a:extLst>
            </p:cNvPr>
            <p:cNvGrpSpPr/>
            <p:nvPr/>
          </p:nvGrpSpPr>
          <p:grpSpPr>
            <a:xfrm>
              <a:off x="8041642" y="1001100"/>
              <a:ext cx="2769095" cy="2586237"/>
              <a:chOff x="6787138" y="1028843"/>
              <a:chExt cx="2506087" cy="234059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6CA911B-4052-479C-A71A-AA5F230B3901}"/>
                  </a:ext>
                </a:extLst>
              </p:cNvPr>
              <p:cNvGrpSpPr/>
              <p:nvPr/>
            </p:nvGrpSpPr>
            <p:grpSpPr>
              <a:xfrm>
                <a:off x="6787138" y="1148196"/>
                <a:ext cx="2506087" cy="2013794"/>
                <a:chOff x="6796663" y="1052946"/>
                <a:chExt cx="2506087" cy="2013794"/>
              </a:xfrm>
            </p:grpSpPr>
            <p:pic>
              <p:nvPicPr>
                <p:cNvPr id="20" name="Picture 19" descr="Chart, line chart&#10;&#10;Description automatically generated">
                  <a:extLst>
                    <a:ext uri="{FF2B5EF4-FFF2-40B4-BE49-F238E27FC236}">
                      <a16:creationId xmlns:a16="http://schemas.microsoft.com/office/drawing/2014/main" id="{85AB913C-1C5D-405A-8173-040729F7E5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29" r="48148" b="12986"/>
                <a:stretch/>
              </p:blipFill>
              <p:spPr>
                <a:xfrm>
                  <a:off x="6796663" y="1052946"/>
                  <a:ext cx="2506087" cy="2013794"/>
                </a:xfrm>
                <a:prstGeom prst="rect">
                  <a:avLst/>
                </a:prstGeom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E80192F-A9C0-4AB6-B709-4669BD0E4DED}"/>
                    </a:ext>
                  </a:extLst>
                </p:cNvPr>
                <p:cNvSpPr/>
                <p:nvPr/>
              </p:nvSpPr>
              <p:spPr bwMode="auto">
                <a:xfrm>
                  <a:off x="9250363" y="1131713"/>
                  <a:ext cx="52387" cy="104775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Black" pitchFamily="-108" charset="0"/>
                    <a:ea typeface="ＭＳ Ｐゴシック" pitchFamily="-108" charset="-128"/>
                    <a:cs typeface="ＭＳ Ｐゴシック" pitchFamily="-108" charset="-128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0675C60-E97E-41D3-ADAB-75FC0A54A018}"/>
                  </a:ext>
                </a:extLst>
              </p:cNvPr>
              <p:cNvSpPr txBox="1"/>
              <p:nvPr/>
            </p:nvSpPr>
            <p:spPr>
              <a:xfrm>
                <a:off x="6924473" y="1028843"/>
                <a:ext cx="2190518" cy="271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/>
                  <a:t>Increasing dose uncertainty</a:t>
                </a: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1B7D1F22-410A-4777-8785-D9442972C8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90496" y="1243078"/>
                <a:ext cx="0" cy="75256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3FE2C4D8-6F06-4B39-9775-0A9C11248DB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95549" y="1210315"/>
                <a:ext cx="481339" cy="48384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2AF137C-E0C8-42C0-BB0B-5D8B0FFA7C85}"/>
                  </a:ext>
                </a:extLst>
              </p:cNvPr>
              <p:cNvSpPr txBox="1"/>
              <p:nvPr/>
            </p:nvSpPr>
            <p:spPr>
              <a:xfrm>
                <a:off x="7690496" y="3090896"/>
                <a:ext cx="801063" cy="2785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Dose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309C15-3929-46E3-956D-24A28A135707}"/>
                </a:ext>
              </a:extLst>
            </p:cNvPr>
            <p:cNvSpPr txBox="1"/>
            <p:nvPr/>
          </p:nvSpPr>
          <p:spPr>
            <a:xfrm rot="16200000">
              <a:off x="6940645" y="2105089"/>
              <a:ext cx="184638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Response (% annoyed)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5089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C03F04-513C-4BC9-AAFA-CBEFB189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Multilevel Logistic Regression (BMLR)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">
                <a:extLst>
                  <a:ext uri="{FF2B5EF4-FFF2-40B4-BE49-F238E27FC236}">
                    <a16:creationId xmlns:a16="http://schemas.microsoft.com/office/drawing/2014/main" id="{DC9EB777-9AC7-4422-8119-69D660ECC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94362" y="2070944"/>
                <a:ext cx="5547358" cy="4338323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400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6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/>
                  <a:t>Definitions and Notation</a:t>
                </a:r>
                <a:endParaRPr lang="en-US" sz="36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𝑃</m:t>
                    </m:r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𝑒𝑠𝑡𝑖𝑚𝑎𝑡𝑒𝑑</m:t>
                        </m:r>
                      </m:sup>
                    </m:sSubSup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600" b="0" dirty="0"/>
                  <a:t>→ the PL of boom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b="0" dirty="0"/>
                  <a:t> estimated for participant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600" b="0" dirty="0">
                    <a:latin typeface="+mj-lt"/>
                  </a:rPr>
                  <a:t>→ </a:t>
                </a:r>
                <a:r>
                  <a:rPr lang="en-US" sz="1600" b="0" dirty="0"/>
                  <a:t>participant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b="0" dirty="0">
                    <a:latin typeface="+mj-lt"/>
                  </a:rPr>
                  <a:t> was highly annoyed (1) or not (0) by </a:t>
                </a:r>
                <a:r>
                  <a:rPr lang="en-US" sz="1600" b="0" dirty="0"/>
                  <a:t>boom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b="0" dirty="0"/>
                  <a:t> </a:t>
                </a:r>
                <a:endParaRPr lang="en-US" sz="1600" b="0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600" b="0" dirty="0"/>
                  <a:t>→ participant index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600" b="0" dirty="0"/>
                  <a:t>→ boom index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600" b="0" dirty="0"/>
                  <a:t>→ probability of observing high annoyance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b="0" dirty="0"/>
                  <a:t> → rate of onset of annoyance (“slope”)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b="0" dirty="0"/>
                  <a:t> → shifts dose-response curve left and right (“intercept”)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600" b="0" dirty="0"/>
                  <a:t>  → the dose that that elicits high annoyance 50% of the time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𝑙𝑜𝑔𝑖</m:t>
                    </m:r>
                    <m:sSup>
                      <m:sSup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600" b="0" dirty="0"/>
                  <a:t> → logistic function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600" b="0" dirty="0"/>
                  <a:t> → a draw from a normal distribution with mean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600" b="0" dirty="0"/>
                  <a:t> and standard deviation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Content Placeholder 1">
                <a:extLst>
                  <a:ext uri="{FF2B5EF4-FFF2-40B4-BE49-F238E27FC236}">
                    <a16:creationId xmlns:a16="http://schemas.microsoft.com/office/drawing/2014/main" id="{DC9EB777-9AC7-4422-8119-69D660ECC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362" y="2070944"/>
                <a:ext cx="5547358" cy="4338323"/>
              </a:xfrm>
              <a:prstGeom prst="rect">
                <a:avLst/>
              </a:prstGeom>
              <a:blipFill>
                <a:blip r:embed="rId3"/>
                <a:stretch>
                  <a:fillRect l="-1758" t="-1125" r="-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557113D-BC29-42D8-B0F7-B41A9F793BC9}"/>
              </a:ext>
            </a:extLst>
          </p:cNvPr>
          <p:cNvGrpSpPr/>
          <p:nvPr/>
        </p:nvGrpSpPr>
        <p:grpSpPr>
          <a:xfrm>
            <a:off x="1120894" y="1546699"/>
            <a:ext cx="4975106" cy="3414767"/>
            <a:chOff x="864863" y="1309633"/>
            <a:chExt cx="4975106" cy="34147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1">
                  <a:extLst>
                    <a:ext uri="{FF2B5EF4-FFF2-40B4-BE49-F238E27FC236}">
                      <a16:creationId xmlns:a16="http://schemas.microsoft.com/office/drawing/2014/main" id="{6C5E54A1-1E0B-4A6F-A3ED-589A360968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1439" y="1309633"/>
                  <a:ext cx="4938530" cy="3414767"/>
                </a:xfrm>
                <a:prstGeom prst="rect">
                  <a:avLst/>
                </a:prstGeom>
              </p:spPr>
              <p:txBody>
                <a:bodyPr/>
                <a:lstStyle>
                  <a:lvl1pPr marL="342891" indent="-342891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>
                        <a:lumMod val="75000"/>
                      </a:schemeClr>
                    </a:buClr>
                    <a:buFont typeface="Wingdings" charset="2"/>
                    <a:buChar char="Ø"/>
                    <a:defRPr sz="2400" b="1" kern="1200">
                      <a:solidFill>
                        <a:schemeClr val="tx1"/>
                      </a:solidFill>
                      <a:latin typeface="+mn-lt"/>
                      <a:ea typeface="ヒラギノ角ゴ Pro W3" pitchFamily="-109" charset="-128"/>
                      <a:cs typeface="ヒラギノ角ゴ Pro W3" pitchFamily="-109" charset="-128"/>
                    </a:defRPr>
                  </a:lvl1pPr>
                  <a:lvl2pPr marL="742932" indent="-285744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Arial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ヒラギノ角ゴ Pro W3" pitchFamily="-109" charset="-128"/>
                      <a:cs typeface="ヒラギノ角ゴ Pro W3"/>
                    </a:defRPr>
                  </a:lvl2pPr>
                  <a:lvl3pPr marL="1142971" indent="-228594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buFont typeface="Wingdings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MS PGothic" panose="020B0600070205080204" pitchFamily="34" charset="-128"/>
                      <a:cs typeface="ヒラギノ角ゴ Pro W3"/>
                    </a:defRPr>
                  </a:lvl3pPr>
                  <a:lvl4pPr marL="1600160" indent="-228594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buFont typeface="Courier New" charset="0"/>
                    <a:buChar char="o"/>
                    <a:defRPr sz="1600" kern="1200">
                      <a:solidFill>
                        <a:schemeClr val="tx1"/>
                      </a:solidFill>
                      <a:latin typeface="+mn-lt"/>
                      <a:ea typeface="MS PGothic" panose="020B0600070205080204" pitchFamily="34" charset="-128"/>
                      <a:cs typeface="ヒラギノ角ゴ Pro W3"/>
                    </a:defRPr>
                  </a:lvl4pPr>
                  <a:lvl5pPr marL="2057349" indent="-228594" algn="l" rtl="0" eaLnBrk="1" fontAlgn="base" hangingPunct="1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ヒラギノ角ゴ Pro W3" charset="-128"/>
                      <a:cs typeface="ヒラギノ角ゴ Pro W3" charset="-128"/>
                    </a:defRPr>
                  </a:lvl5pPr>
                  <a:lvl6pPr marL="2514537" indent="-228594" algn="l" defTabSz="914377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726" indent="-228594" algn="l" defTabSz="914377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914377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914377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3200" dirty="0"/>
                    <a:t>Model without Uncertainty</a:t>
                  </a:r>
                </a:p>
                <a:p>
                  <a:pPr marL="0" indent="0">
                    <a:buFont typeface="Wingdings" charset="2"/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𝐵𝑒𝑟𝑛𝑜𝑢𝑙𝑙𝑖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b="0" dirty="0"/>
                    <a:t> </a:t>
                  </a:r>
                </a:p>
                <a:p>
                  <a:pPr marL="0" indent="0"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𝑙𝑜𝑔𝑖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𝑃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000" b="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𝑒𝑠𝑡𝑖𝑚𝑎𝑡𝑒𝑑</m:t>
                              </m:r>
                            </m:sup>
                          </m:sSubSup>
                        </m:e>
                      </m:d>
                    </m:oMath>
                  </a14:m>
                  <a:r>
                    <a:rPr lang="en-US" sz="2000" b="0" dirty="0"/>
                    <a:t> </a:t>
                  </a:r>
                  <a:endParaRPr lang="en-US" sz="2000" b="0" i="1" dirty="0">
                    <a:latin typeface="Cambria Math" panose="02040503050406030204" pitchFamily="18" charset="0"/>
                  </a:endParaRPr>
                </a:p>
                <a:p>
                  <a:pPr marL="0" indent="0">
                    <a:buFont typeface="Wingdings" charset="2"/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en-US" sz="2000" b="0" dirty="0"/>
                    <a:t> </a:t>
                  </a:r>
                </a:p>
                <a:p>
                  <a:pPr marL="0" indent="0">
                    <a:buFont typeface="Wingdings" charset="2"/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~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0,100</m:t>
                          </m:r>
                        </m:e>
                      </m:d>
                    </m:oMath>
                  </a14:m>
                  <a:r>
                    <a:rPr lang="en-US" sz="2000" b="0" dirty="0"/>
                    <a:t> </a:t>
                  </a:r>
                </a:p>
                <a:p>
                  <a:pPr marL="0" indent="0">
                    <a:buFont typeface="Wingdings" charset="2"/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~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0,100</m:t>
                          </m:r>
                        </m:e>
                      </m:d>
                    </m:oMath>
                  </a14:m>
                  <a:r>
                    <a:rPr lang="en-US" sz="2000" b="0" dirty="0"/>
                    <a:t> </a:t>
                  </a:r>
                </a:p>
                <a:p>
                  <a:pPr marL="0" indent="0">
                    <a:buFont typeface="Wingdings" charset="2"/>
                    <a:buNone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𝐼𝑛𝑣𝑒𝑟𝑠𝑒𝐺𝑎𝑚𝑚𝑎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(0.01,0.01)</m:t>
                      </m:r>
                    </m:oMath>
                  </a14:m>
                  <a:r>
                    <a:rPr lang="en-US" sz="2000" b="0" dirty="0"/>
                    <a:t> </a:t>
                  </a:r>
                </a:p>
              </p:txBody>
            </p:sp>
          </mc:Choice>
          <mc:Fallback xmlns="">
            <p:sp>
              <p:nvSpPr>
                <p:cNvPr id="4" name="Content Placeholder 1">
                  <a:extLst>
                    <a:ext uri="{FF2B5EF4-FFF2-40B4-BE49-F238E27FC236}">
                      <a16:creationId xmlns:a16="http://schemas.microsoft.com/office/drawing/2014/main" id="{6C5E54A1-1E0B-4A6F-A3ED-589A360968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439" y="1309633"/>
                  <a:ext cx="4938530" cy="3414767"/>
                </a:xfrm>
                <a:prstGeom prst="rect">
                  <a:avLst/>
                </a:prstGeom>
                <a:blipFill>
                  <a:blip r:embed="rId4"/>
                  <a:stretch>
                    <a:fillRect l="-3210" t="-2321" r="-2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39ED0E9-F42F-49DF-8D94-D8F02F6D46B2}"/>
                </a:ext>
              </a:extLst>
            </p:cNvPr>
            <p:cNvSpPr/>
            <p:nvPr/>
          </p:nvSpPr>
          <p:spPr>
            <a:xfrm>
              <a:off x="864863" y="1321825"/>
              <a:ext cx="4913377" cy="295046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59835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020457" y="1221189"/>
                <a:ext cx="4209143" cy="538085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Classical Dose Uncertainty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𝐵𝑒𝑟𝑛𝑜𝑢𝑙𝑙𝑖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𝑙𝑜𝑔𝑖</m:t>
                    </m:r>
                    <m:sSup>
                      <m:sSup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5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5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sSubSup>
                          <m:sSubSupPr>
                            <m:ctrlP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𝑡𝑟𝑢𝑒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sSubSup>
                      <m:sSubSupPr>
                        <m:ctrlP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𝑡𝑟𝑢𝑒</m:t>
                        </m:r>
                      </m:sup>
                    </m:sSubSup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𝑈𝑛𝑖𝑓</m:t>
                    </m:r>
                    <m:d>
                      <m:dPr>
                        <m:ctrlP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−100,200</m:t>
                        </m:r>
                      </m:e>
                    </m:d>
                  </m:oMath>
                </a14:m>
                <a:r>
                  <a:rPr lang="en-US" sz="1500" b="0" dirty="0">
                    <a:solidFill>
                      <a:srgbClr val="00B050"/>
                    </a:solidFill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sSubSup>
                      <m:sSubSupPr>
                        <m:ctrlP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𝑒𝑠𝑡𝑖𝑚𝑎𝑡𝑒𝑑</m:t>
                        </m:r>
                      </m:sup>
                    </m:sSubSup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sSubSup>
                      <m:sSubSupPr>
                        <m:ctrlP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𝑡𝑟𝑢𝑒</m:t>
                        </m:r>
                      </m:sup>
                    </m:sSubSup>
                    <m:r>
                      <a:rPr lang="en-US" sz="15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500" b="0" dirty="0">
                    <a:solidFill>
                      <a:srgbClr val="00B050"/>
                    </a:solidFill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5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15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0,100</m:t>
                        </m:r>
                      </m:e>
                    </m:d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0,100</m:t>
                        </m:r>
                      </m:e>
                    </m:d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latin typeface="Cambria Math" panose="02040503050406030204" pitchFamily="18" charset="0"/>
                      </a:rPr>
                      <m:t>𝐼𝑛𝑣𝑒𝑟𝑠𝑒𝐺𝑎𝑚𝑚𝑎</m:t>
                    </m:r>
                    <m:d>
                      <m:d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0.01,0.01</m:t>
                        </m:r>
                      </m:e>
                    </m:d>
                  </m:oMath>
                </a14:m>
                <a:r>
                  <a:rPr lang="en-US" sz="15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𝑘𝑛𝑜𝑤𝑛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𝑣𝑎𝑙𝑢𝑒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𝑑𝐵</m:t>
                    </m:r>
                  </m:oMath>
                </a14:m>
                <a:r>
                  <a:rPr lang="en-US" sz="1500" b="0" dirty="0">
                    <a:solidFill>
                      <a:srgbClr val="00B05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sz="1500" b="0" dirty="0">
                  <a:solidFill>
                    <a:srgbClr val="00B050"/>
                  </a:solidFill>
                </a:endParaRPr>
              </a:p>
              <a:p>
                <a:pPr marL="0" indent="0">
                  <a:buNone/>
                </a:pPr>
                <a:r>
                  <a:rPr lang="en-US" sz="1500" b="0" dirty="0"/>
                  <a:t>The measured dose is a perturbation </a:t>
                </a:r>
                <a:br>
                  <a:rPr lang="en-US" sz="1500" b="0" dirty="0"/>
                </a:br>
                <a:r>
                  <a:rPr lang="en-US" sz="1500" b="0" dirty="0"/>
                  <a:t>of the true dose</a:t>
                </a:r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20457" y="1221189"/>
                <a:ext cx="4209143" cy="5380856"/>
              </a:xfrm>
              <a:blipFill>
                <a:blip r:embed="rId3"/>
                <a:stretch>
                  <a:fillRect l="-2319" t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Inclusion of Dose Uncertainty in BMLR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"/>
              <p:cNvSpPr txBox="1">
                <a:spLocks/>
              </p:cNvSpPr>
              <p:nvPr/>
            </p:nvSpPr>
            <p:spPr>
              <a:xfrm>
                <a:off x="8229600" y="1221189"/>
                <a:ext cx="3860800" cy="5380856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400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6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/>
                  <a:t>Berkson Dose Uncertainty</a:t>
                </a: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𝐵𝑒𝑟𝑛𝑜𝑢𝑙𝑙𝑖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𝑙𝑜𝑔𝑖</m:t>
                    </m:r>
                    <m:sSup>
                      <m:sSup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sSubSup>
                          <m:sSubSupPr>
                            <m:ctrlP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sz="1500" b="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𝑡𝑟𝑢𝑒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500" b="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sSubSup>
                      <m:sSubSupPr>
                        <m:ctrlP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𝑡𝑟𝑢𝑒</m:t>
                        </m:r>
                      </m:sup>
                    </m:sSubSup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sSubSup>
                      <m:sSubSupPr>
                        <m:ctrlP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𝑒𝑠𝑡𝑖𝑚𝑎𝑡𝑒𝑑</m:t>
                        </m:r>
                      </m:sup>
                    </m:sSubSup>
                    <m:sSubSup>
                      <m:sSubSupPr>
                        <m:ctrlP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500" b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  <m:sup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500" b="0" dirty="0">
                    <a:solidFill>
                      <a:srgbClr val="00B050"/>
                    </a:solidFill>
                  </a:rPr>
                  <a:t> </a:t>
                </a:r>
                <a:endParaRPr lang="en-US" sz="15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1500" b="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500" b="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0,100</m:t>
                        </m:r>
                      </m:e>
                    </m:d>
                  </m:oMath>
                </a14:m>
                <a:r>
                  <a:rPr lang="en-US" sz="1500" b="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0,100</m:t>
                        </m:r>
                      </m:e>
                    </m:d>
                  </m:oMath>
                </a14:m>
                <a:r>
                  <a:rPr lang="en-US" sz="1500" b="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15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𝐼𝑛𝑣𝑒𝑟𝑠𝑒𝐺𝑎𝑚𝑚𝑎</m:t>
                    </m:r>
                    <m:r>
                      <a:rPr lang="en-US" sz="1500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(0.01,0.01)</m:t>
                    </m:r>
                  </m:oMath>
                </a14:m>
                <a:r>
                  <a:rPr lang="en-US" sz="1500" b="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indent="0">
                  <a:buClr>
                    <a:srgbClr val="EFAB16">
                      <a:lumMod val="75000"/>
                    </a:srgbClr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500" b="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sz="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𝑘𝑛𝑜𝑤𝑛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𝑣𝑎𝑙𝑢𝑒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𝑑𝐵</m:t>
                    </m:r>
                  </m:oMath>
                </a14:m>
                <a:r>
                  <a:rPr lang="en-US" sz="1500" b="0" dirty="0">
                    <a:solidFill>
                      <a:srgbClr val="00B050"/>
                    </a:solidFill>
                  </a:rPr>
                  <a:t> </a:t>
                </a:r>
              </a:p>
              <a:p>
                <a:pPr marL="0" indent="0">
                  <a:buClr>
                    <a:srgbClr val="EFAB16">
                      <a:lumMod val="75000"/>
                    </a:srgbClr>
                  </a:buClr>
                  <a:buNone/>
                </a:pPr>
                <a:endParaRPr lang="en-US" sz="1500" b="0" dirty="0"/>
              </a:p>
              <a:p>
                <a:pPr marL="0" indent="0">
                  <a:buClr>
                    <a:srgbClr val="EFAB16">
                      <a:lumMod val="75000"/>
                    </a:srgbClr>
                  </a:buClr>
                  <a:buNone/>
                </a:pPr>
                <a:endParaRPr lang="en-US" sz="1500" b="0" dirty="0"/>
              </a:p>
              <a:p>
                <a:pPr marL="0" indent="0">
                  <a:buClr>
                    <a:srgbClr val="EFAB16">
                      <a:lumMod val="75000"/>
                    </a:srgbClr>
                  </a:buClr>
                  <a:buNone/>
                </a:pPr>
                <a:r>
                  <a:rPr lang="en-US" sz="1500" b="0" dirty="0"/>
                  <a:t>The true dose is a perturbation </a:t>
                </a:r>
                <a:br>
                  <a:rPr lang="en-US" sz="1500" b="0" dirty="0"/>
                </a:br>
                <a:r>
                  <a:rPr lang="en-US" sz="1500" b="0" dirty="0"/>
                  <a:t>of the measured dose</a:t>
                </a:r>
              </a:p>
              <a:p>
                <a:pPr marL="0" lvl="0" indent="0">
                  <a:buClr>
                    <a:srgbClr val="EFAB16">
                      <a:lumMod val="75000"/>
                    </a:srgbClr>
                  </a:buClr>
                  <a:buNone/>
                </a:pPr>
                <a:endParaRPr lang="en-US" sz="1500" b="0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1221189"/>
                <a:ext cx="3860800" cy="5380856"/>
              </a:xfrm>
              <a:prstGeom prst="rect">
                <a:avLst/>
              </a:prstGeom>
              <a:blipFill>
                <a:blip r:embed="rId4"/>
                <a:stretch>
                  <a:fillRect l="-2370" t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"/>
              <p:cNvSpPr txBox="1">
                <a:spLocks/>
              </p:cNvSpPr>
              <p:nvPr/>
            </p:nvSpPr>
            <p:spPr>
              <a:xfrm>
                <a:off x="304802" y="1221189"/>
                <a:ext cx="3846284" cy="5380856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400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6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/>
                  <a:t>No Dose Uncertainty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𝐵𝑒𝑟𝑛𝑜𝑢𝑙𝑙𝑖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𝑙𝑜𝑔𝑖</m:t>
                    </m:r>
                    <m:sSup>
                      <m:sSup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500" b="0" i="1">
                            <a:latin typeface="Cambria Math" panose="02040503050406030204" pitchFamily="18" charset="0"/>
                          </a:rPr>
                          <m:t>𝑃</m:t>
                        </m:r>
                        <m:sSubSup>
                          <m:sSubSupPr>
                            <m:ctrlPr>
                              <a:rPr lang="en-US" sz="1500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500" b="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𝑒𝑠𝑡𝑖𝑚𝑎𝑡𝑒𝑑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500" b="0" dirty="0"/>
                  <a:t> </a:t>
                </a:r>
                <a:endParaRPr lang="en-US" sz="1500" b="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0,100</m:t>
                        </m:r>
                      </m:e>
                    </m:d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0,100</m:t>
                        </m:r>
                      </m:e>
                    </m:d>
                  </m:oMath>
                </a14:m>
                <a:r>
                  <a:rPr lang="en-US" sz="1500" b="0" dirty="0"/>
                  <a:t> 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𝐼𝑛𝑣𝑒𝑟𝑠𝑒𝐺𝑎𝑚𝑚𝑎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(0.01,0.01)</m:t>
                    </m:r>
                  </m:oMath>
                </a14:m>
                <a:r>
                  <a:rPr lang="en-US" sz="1500" b="0" dirty="0"/>
                  <a:t> </a:t>
                </a:r>
              </a:p>
            </p:txBody>
          </p:sp>
        </mc:Choice>
        <mc:Fallback xmlns="">
          <p:sp>
            <p:nvSpPr>
              <p:cNvPr id="5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2" y="1221189"/>
                <a:ext cx="3846284" cy="5380856"/>
              </a:xfrm>
              <a:prstGeom prst="rect">
                <a:avLst/>
              </a:prstGeom>
              <a:blipFill>
                <a:blip r:embed="rId5"/>
                <a:stretch>
                  <a:fillRect l="-2377" t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5D6E75-9243-4F8A-B23E-FC1469B1FA4E}"/>
                  </a:ext>
                </a:extLst>
              </p:cNvPr>
              <p:cNvSpPr txBox="1"/>
              <p:nvPr/>
            </p:nvSpPr>
            <p:spPr>
              <a:xfrm>
                <a:off x="4552892" y="5636811"/>
                <a:ext cx="5505508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</m:oMath>
                </a14:m>
                <a:r>
                  <a:rPr lang="en-US" dirty="0"/>
                  <a:t> could also be assigned for every dose, but in this presentation we use a single value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5D6E75-9243-4F8A-B23E-FC1469B1F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892" y="5636811"/>
                <a:ext cx="5505508" cy="668260"/>
              </a:xfrm>
              <a:prstGeom prst="rect">
                <a:avLst/>
              </a:prstGeom>
              <a:blipFill>
                <a:blip r:embed="rId6"/>
                <a:stretch>
                  <a:fillRect l="-997" t="-4587" b="-14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99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E8EF195-02EF-4D41-BFF8-70396DB917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1600" y="3223677"/>
                <a:ext cx="5925492" cy="3284632"/>
              </a:xfrm>
            </p:spPr>
            <p:txBody>
              <a:bodyPr/>
              <a:lstStyle/>
              <a:p>
                <a:r>
                  <a:rPr lang="en-US" sz="2000" dirty="0"/>
                  <a:t>Simulation 1: </a:t>
                </a:r>
                <a:br>
                  <a:rPr lang="en-US" sz="2000" dirty="0"/>
                </a:br>
                <a:r>
                  <a:rPr lang="en-US" sz="2000" dirty="0"/>
                  <a:t>Fully Sampled Dose-response Curve</a:t>
                </a:r>
              </a:p>
              <a:p>
                <a:pPr lvl="1"/>
                <a:r>
                  <a:rPr lang="en-US" sz="1800" dirty="0"/>
                  <a:t>200 dB dose range</a:t>
                </a:r>
                <a:br>
                  <a:rPr lang="en-US" sz="1800" dirty="0"/>
                </a:br>
                <a:endParaRPr lang="en-US" sz="1800" dirty="0"/>
              </a:p>
              <a:p>
                <a:pPr lvl="1"/>
                <a:r>
                  <a:rPr lang="en-US" sz="1800" dirty="0"/>
                  <a:t>1 dB dose spacing</a:t>
                </a:r>
              </a:p>
              <a:p>
                <a:pPr lvl="1"/>
                <a:r>
                  <a:rPr lang="en-US" sz="1800" dirty="0"/>
                  <a:t>1000 binary observations at each dose</a:t>
                </a:r>
              </a:p>
              <a:p>
                <a:pPr lvl="1"/>
                <a:endParaRPr lang="en-US" sz="1800" dirty="0"/>
              </a:p>
              <a:p>
                <a:pPr lvl="1"/>
                <a:r>
                  <a:rPr lang="en-US" sz="1800" dirty="0"/>
                  <a:t>Perturb each dose by a draw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(0,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Model the unperturbed and perturbed datasets with and without the dose uncertainty term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E8EF195-02EF-4D41-BFF8-70396DB917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600" y="3223677"/>
                <a:ext cx="5925492" cy="3284632"/>
              </a:xfrm>
              <a:blipFill>
                <a:blip r:embed="rId3"/>
                <a:stretch>
                  <a:fillRect l="-926" t="-1113" r="-103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0A3A60E-765E-4471-8959-CDA5AB7F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Participant Simulated Dataset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">
                <a:extLst>
                  <a:ext uri="{FF2B5EF4-FFF2-40B4-BE49-F238E27FC236}">
                    <a16:creationId xmlns:a16="http://schemas.microsoft.com/office/drawing/2014/main" id="{4A9948DB-5CE4-4052-87E6-FF11F2B800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27092" y="3223677"/>
                <a:ext cx="6164908" cy="3118531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400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6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/>
                  <a:t>Simulation 2: </a:t>
                </a:r>
                <a:br>
                  <a:rPr lang="en-US" sz="2000" dirty="0"/>
                </a:br>
                <a:r>
                  <a:rPr lang="en-US" sz="2000" dirty="0"/>
                  <a:t>Sparsely Sampled Dose-response Curve</a:t>
                </a:r>
              </a:p>
              <a:p>
                <a:pPr lvl="1"/>
                <a:r>
                  <a:rPr lang="en-US" sz="1800" dirty="0"/>
                  <a:t>20 dB dose range (similar to what is expected </a:t>
                </a:r>
                <a:br>
                  <a:rPr lang="en-US" sz="1800" dirty="0"/>
                </a:br>
                <a:r>
                  <a:rPr lang="en-US" sz="1800" dirty="0"/>
                  <a:t>from the X-59 aircraft)</a:t>
                </a:r>
              </a:p>
              <a:p>
                <a:pPr lvl="1"/>
                <a:r>
                  <a:rPr lang="en-US" sz="1800" dirty="0"/>
                  <a:t>0.1 dB dose spacing</a:t>
                </a:r>
              </a:p>
              <a:p>
                <a:pPr lvl="1"/>
                <a:r>
                  <a:rPr lang="en-US" sz="1800" dirty="0"/>
                  <a:t>1000 binary observations at each dose</a:t>
                </a:r>
                <a:br>
                  <a:rPr lang="en-US" sz="1800" dirty="0"/>
                </a:br>
                <a:endParaRPr lang="en-US" sz="1800" dirty="0"/>
              </a:p>
              <a:p>
                <a:pPr lvl="1"/>
                <a:r>
                  <a:rPr lang="en-US" sz="1800" dirty="0"/>
                  <a:t>Perturb each dose by a draw from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(0,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Model the unperturbed and perturbed datasets with and without the dose uncertainty term</a:t>
                </a:r>
              </a:p>
            </p:txBody>
          </p:sp>
        </mc:Choice>
        <mc:Fallback xmlns="">
          <p:sp>
            <p:nvSpPr>
              <p:cNvPr id="4" name="Content Placeholder 1">
                <a:extLst>
                  <a:ext uri="{FF2B5EF4-FFF2-40B4-BE49-F238E27FC236}">
                    <a16:creationId xmlns:a16="http://schemas.microsoft.com/office/drawing/2014/main" id="{4A9948DB-5CE4-4052-87E6-FF11F2B80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092" y="3223677"/>
                <a:ext cx="6164908" cy="3118531"/>
              </a:xfrm>
              <a:prstGeom prst="rect">
                <a:avLst/>
              </a:prstGeom>
              <a:blipFill>
                <a:blip r:embed="rId4"/>
                <a:stretch>
                  <a:fillRect l="-890" t="-1174" b="-14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">
                <a:extLst>
                  <a:ext uri="{FF2B5EF4-FFF2-40B4-BE49-F238E27FC236}">
                    <a16:creationId xmlns:a16="http://schemas.microsoft.com/office/drawing/2014/main" id="{0BDA659B-1BFE-41AE-ACE8-FC34ECC43D5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00" y="1248946"/>
                <a:ext cx="7577494" cy="1736849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400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6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200" dirty="0"/>
                  <a:t>Realistic dose-response curve parameters selected based on annoyed participants from WSPR dataset: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b="0" i="1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𝐵𝑒𝑟𝑛𝑜𝑢𝑙𝑙𝑖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b="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𝑙𝑜𝑔𝑖</m:t>
                    </m:r>
                    <m:sSup>
                      <m:sSup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8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𝑃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0" dirty="0"/>
                  <a:t>;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=−15.7</m:t>
                    </m:r>
                  </m:oMath>
                </a14:m>
                <a:r>
                  <a:rPr lang="en-US" sz="1800" b="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=0.154</m:t>
                    </m:r>
                  </m:oMath>
                </a14:m>
                <a:r>
                  <a:rPr lang="en-US" sz="2400" dirty="0"/>
                  <a:t>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=102</m:t>
                    </m:r>
                  </m:oMath>
                </a14:m>
                <a:r>
                  <a:rPr lang="en-US" sz="1800" dirty="0"/>
                  <a:t> dB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Content Placeholder 1">
                <a:extLst>
                  <a:ext uri="{FF2B5EF4-FFF2-40B4-BE49-F238E27FC236}">
                    <a16:creationId xmlns:a16="http://schemas.microsoft.com/office/drawing/2014/main" id="{0BDA659B-1BFE-41AE-ACE8-FC34ECC43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" y="1248946"/>
                <a:ext cx="7577494" cy="1736849"/>
              </a:xfrm>
              <a:prstGeom prst="rect">
                <a:avLst/>
              </a:prstGeom>
              <a:blipFill>
                <a:blip r:embed="rId5"/>
                <a:stretch>
                  <a:fillRect l="-885" t="-2456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DC18397C-C74C-43D8-AF1D-E1E6DBF74904}"/>
              </a:ext>
            </a:extLst>
          </p:cNvPr>
          <p:cNvGrpSpPr/>
          <p:nvPr/>
        </p:nvGrpSpPr>
        <p:grpSpPr>
          <a:xfrm>
            <a:off x="7898684" y="1029476"/>
            <a:ext cx="3529030" cy="2304843"/>
            <a:chOff x="18829" y="4551435"/>
            <a:chExt cx="3529030" cy="230484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5711583-DCFF-471C-A5E5-DB9944D91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1897" y="4551435"/>
              <a:ext cx="3235962" cy="215730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48C7D0-74D0-44B1-9FAB-8357671DA0C2}"/>
                </a:ext>
              </a:extLst>
            </p:cNvPr>
            <p:cNvSpPr txBox="1"/>
            <p:nvPr/>
          </p:nvSpPr>
          <p:spPr>
            <a:xfrm>
              <a:off x="694481" y="6486946"/>
              <a:ext cx="2531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Dose: Boom Level (dB)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2CFD4C-E8BB-44AE-B046-6BC0E433EF37}"/>
                </a:ext>
              </a:extLst>
            </p:cNvPr>
            <p:cNvSpPr txBox="1"/>
            <p:nvPr/>
          </p:nvSpPr>
          <p:spPr>
            <a:xfrm rot="16200000">
              <a:off x="-512701" y="5231498"/>
              <a:ext cx="17093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Response:</a:t>
              </a:r>
              <a:br>
                <a:rPr lang="en-US"/>
              </a:br>
              <a:r>
                <a:rPr lang="en-US"/>
                <a:t>% Annoyed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A5615D-A63A-432D-8217-8589D82C8375}"/>
                </a:ext>
              </a:extLst>
            </p:cNvPr>
            <p:cNvSpPr txBox="1"/>
            <p:nvPr/>
          </p:nvSpPr>
          <p:spPr>
            <a:xfrm>
              <a:off x="513802" y="6320845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0</a:t>
              </a:r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ECF215-7D4E-45EA-930B-3E28370F21A6}"/>
                </a:ext>
              </a:extLst>
            </p:cNvPr>
            <p:cNvSpPr txBox="1"/>
            <p:nvPr/>
          </p:nvSpPr>
          <p:spPr>
            <a:xfrm>
              <a:off x="325718" y="4557007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100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5433FFDE-0598-4D34-8623-6E9ACBABF4D3}"/>
              </a:ext>
            </a:extLst>
          </p:cNvPr>
          <p:cNvSpPr/>
          <p:nvPr/>
        </p:nvSpPr>
        <p:spPr>
          <a:xfrm flipH="1">
            <a:off x="9925812" y="2041580"/>
            <a:ext cx="50872" cy="508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18F4CD8-DD89-44B0-8ECC-588E2D3D02D1}"/>
                  </a:ext>
                </a:extLst>
              </p:cNvPr>
              <p:cNvSpPr/>
              <p:nvPr/>
            </p:nvSpPr>
            <p:spPr>
              <a:xfrm>
                <a:off x="9495652" y="1829964"/>
                <a:ext cx="490712" cy="474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18F4CD8-DD89-44B0-8ECC-588E2D3D02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5652" y="1829964"/>
                <a:ext cx="490712" cy="474104"/>
              </a:xfrm>
              <a:prstGeom prst="rect">
                <a:avLst/>
              </a:prstGeom>
              <a:blipFill>
                <a:blip r:embed="rId8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057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E229C03-31CA-4733-B454-93314C21EB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49519" y="2997199"/>
                <a:ext cx="6502839" cy="3604845"/>
              </a:xfrm>
            </p:spPr>
            <p:txBody>
              <a:bodyPr/>
              <a:lstStyle/>
              <a:p>
                <a:r>
                  <a:rPr lang="en-US" sz="2200" dirty="0"/>
                  <a:t>Sampling Parameters</a:t>
                </a:r>
              </a:p>
              <a:p>
                <a:pPr lvl="1"/>
                <a:r>
                  <a:rPr lang="en-US" sz="1800" dirty="0"/>
                  <a:t>200 dB dose range</a:t>
                </a:r>
              </a:p>
              <a:p>
                <a:pPr lvl="1"/>
                <a:r>
                  <a:rPr lang="en-US" sz="1800" dirty="0"/>
                  <a:t>1 dB dose spacing</a:t>
                </a:r>
              </a:p>
              <a:p>
                <a:pPr lvl="1"/>
                <a:r>
                  <a:rPr lang="en-US" sz="1800" dirty="0"/>
                  <a:t>1000 binary observations at each dose</a:t>
                </a:r>
              </a:p>
              <a:p>
                <a:pPr lvl="1"/>
                <a:r>
                  <a:rPr lang="en-US" sz="1800" dirty="0"/>
                  <a:t>Perturb each dose by a draw from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(0,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r>
                  <a:rPr lang="en-US" dirty="0"/>
                  <a:t>The model with the uncertainty term </a:t>
                </a:r>
                <a:br>
                  <a:rPr lang="en-US" dirty="0"/>
                </a:br>
                <a:r>
                  <a:rPr lang="en-US" dirty="0"/>
                  <a:t>is able to correct the flattened slope </a:t>
                </a:r>
                <a:br>
                  <a:rPr lang="en-US" dirty="0"/>
                </a:br>
                <a:r>
                  <a:rPr lang="en-US" dirty="0"/>
                  <a:t>when the dose response curve is fully sampled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E229C03-31CA-4733-B454-93314C21E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49519" y="2997199"/>
                <a:ext cx="6502839" cy="3604845"/>
              </a:xfrm>
              <a:blipFill>
                <a:blip r:embed="rId3"/>
                <a:stretch>
                  <a:fillRect l="-1218" t="-1184" r="-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A14EB61-96F6-467B-8B36-DF5BA68F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1: Fully Sampled Dose-Response Curve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C0E45D5-4850-442D-BDDC-7773FE29B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9641" y="1025462"/>
            <a:ext cx="4329233" cy="28861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02F3F9-AF32-4098-9EE3-B5EEE339E7AD}"/>
              </a:ext>
            </a:extLst>
          </p:cNvPr>
          <p:cNvSpPr/>
          <p:nvPr/>
        </p:nvSpPr>
        <p:spPr>
          <a:xfrm>
            <a:off x="1209040" y="2997200"/>
            <a:ext cx="1463040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B16495-B02E-4D34-BC33-C1B5AFA49A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9641" y="3911617"/>
            <a:ext cx="4329233" cy="288615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91F0AB-4278-4BE8-A443-6C4B64DDA0C6}"/>
              </a:ext>
            </a:extLst>
          </p:cNvPr>
          <p:cNvCxnSpPr>
            <a:cxnSpLocks/>
          </p:cNvCxnSpPr>
          <p:nvPr/>
        </p:nvCxnSpPr>
        <p:spPr>
          <a:xfrm>
            <a:off x="1209040" y="2997200"/>
            <a:ext cx="0" cy="11564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CA04C3-373A-4228-859D-3F680EF530B2}"/>
              </a:ext>
            </a:extLst>
          </p:cNvPr>
          <p:cNvCxnSpPr>
            <a:cxnSpLocks/>
          </p:cNvCxnSpPr>
          <p:nvPr/>
        </p:nvCxnSpPr>
        <p:spPr>
          <a:xfrm>
            <a:off x="2672080" y="2997199"/>
            <a:ext cx="1889760" cy="115641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C932ABE-9339-4910-B961-C3F0E4CB2BC3}"/>
              </a:ext>
            </a:extLst>
          </p:cNvPr>
          <p:cNvCxnSpPr/>
          <p:nvPr/>
        </p:nvCxnSpPr>
        <p:spPr>
          <a:xfrm>
            <a:off x="1209040" y="2336800"/>
            <a:ext cx="3352800" cy="0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8B3ECC0-E7F7-429E-91E7-39FF685B0B57}"/>
              </a:ext>
            </a:extLst>
          </p:cNvPr>
          <p:cNvSpPr txBox="1"/>
          <p:nvPr/>
        </p:nvSpPr>
        <p:spPr>
          <a:xfrm>
            <a:off x="1280093" y="1957308"/>
            <a:ext cx="3445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Observations across entire range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BA565B4-8576-4DA1-93E4-F6A15DDB58E6}"/>
              </a:ext>
            </a:extLst>
          </p:cNvPr>
          <p:cNvGrpSpPr/>
          <p:nvPr/>
        </p:nvGrpSpPr>
        <p:grpSpPr>
          <a:xfrm>
            <a:off x="4861560" y="1266079"/>
            <a:ext cx="6394125" cy="1477328"/>
            <a:chOff x="4640580" y="1301464"/>
            <a:chExt cx="6394125" cy="147732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31C03E-6D1E-46FC-8D02-A79A4886A665}"/>
                </a:ext>
              </a:extLst>
            </p:cNvPr>
            <p:cNvSpPr txBox="1"/>
            <p:nvPr/>
          </p:nvSpPr>
          <p:spPr>
            <a:xfrm>
              <a:off x="5192705" y="1301464"/>
              <a:ext cx="58420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Underlying (Target) Dose-response Curve</a:t>
              </a:r>
            </a:p>
            <a:p>
              <a:r>
                <a:rPr lang="en-US" dirty="0"/>
                <a:t>Model w/o Uncertainty Term Fit to Unperturbed Dose Data</a:t>
              </a:r>
            </a:p>
            <a:p>
              <a:r>
                <a:rPr lang="en-US" dirty="0"/>
                <a:t>Model w/o Uncertainty Term Fit to Perturbed Dose Data</a:t>
              </a:r>
            </a:p>
            <a:p>
              <a:r>
                <a:rPr lang="en-US" dirty="0"/>
                <a:t>Model w Uncertainty Term Fit to Perturbed Dose Data</a:t>
              </a:r>
            </a:p>
            <a:p>
              <a:endParaRPr lang="en-US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045B02C-3BA6-41DA-A70D-2CD505A499E8}"/>
                </a:ext>
              </a:extLst>
            </p:cNvPr>
            <p:cNvCxnSpPr/>
            <p:nvPr/>
          </p:nvCxnSpPr>
          <p:spPr>
            <a:xfrm>
              <a:off x="4725601" y="1494197"/>
              <a:ext cx="40563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C3877CD-715B-4C87-AD07-F0E7EE274A7E}"/>
                </a:ext>
              </a:extLst>
            </p:cNvPr>
            <p:cNvCxnSpPr/>
            <p:nvPr/>
          </p:nvCxnSpPr>
          <p:spPr>
            <a:xfrm>
              <a:off x="4735322" y="1780709"/>
              <a:ext cx="405638" cy="0"/>
            </a:xfrm>
            <a:prstGeom prst="line">
              <a:avLst/>
            </a:prstGeom>
            <a:ln w="28575">
              <a:solidFill>
                <a:srgbClr val="80808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CC8A765-319D-42B4-A99C-057E19A01881}"/>
                </a:ext>
              </a:extLst>
            </p:cNvPr>
            <p:cNvCxnSpPr/>
            <p:nvPr/>
          </p:nvCxnSpPr>
          <p:spPr>
            <a:xfrm>
              <a:off x="4756334" y="2040128"/>
              <a:ext cx="4056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1D70592-3371-4C7E-9200-DA2BA55C6DA7}"/>
                </a:ext>
              </a:extLst>
            </p:cNvPr>
            <p:cNvCxnSpPr/>
            <p:nvPr/>
          </p:nvCxnSpPr>
          <p:spPr>
            <a:xfrm>
              <a:off x="4766055" y="2326640"/>
              <a:ext cx="405638" cy="0"/>
            </a:xfrm>
            <a:prstGeom prst="line">
              <a:avLst/>
            </a:prstGeom>
            <a:ln w="28575">
              <a:solidFill>
                <a:srgbClr val="0000FF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E570C82-D9B4-44AF-91A0-DF218E16E843}"/>
                </a:ext>
              </a:extLst>
            </p:cNvPr>
            <p:cNvSpPr/>
            <p:nvPr/>
          </p:nvSpPr>
          <p:spPr>
            <a:xfrm>
              <a:off x="4640580" y="1301464"/>
              <a:ext cx="6301740" cy="12055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4526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E229C03-31CA-4733-B454-93314C21EB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49519" y="2997199"/>
                <a:ext cx="7000241" cy="3604845"/>
              </a:xfrm>
            </p:spPr>
            <p:txBody>
              <a:bodyPr/>
              <a:lstStyle/>
              <a:p>
                <a:r>
                  <a:rPr lang="en-US" sz="2200" dirty="0"/>
                  <a:t>Sampling Parameters</a:t>
                </a:r>
              </a:p>
              <a:p>
                <a:pPr lvl="1"/>
                <a:r>
                  <a:rPr lang="en-US" sz="1800" dirty="0"/>
                  <a:t>20 dB dose range (70 to 90 dB)</a:t>
                </a:r>
              </a:p>
              <a:p>
                <a:pPr lvl="1"/>
                <a:r>
                  <a:rPr lang="en-US" sz="1800" dirty="0"/>
                  <a:t>0.1 dB dose spacing</a:t>
                </a:r>
              </a:p>
              <a:p>
                <a:pPr lvl="1"/>
                <a:r>
                  <a:rPr lang="en-US" sz="1800" dirty="0"/>
                  <a:t>1000 binary observations at each dose</a:t>
                </a:r>
              </a:p>
              <a:p>
                <a:pPr lvl="1"/>
                <a:r>
                  <a:rPr lang="en-US" sz="1800" dirty="0"/>
                  <a:t>Perturb each dose by a draw from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(0,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r>
                  <a:rPr lang="en-US" dirty="0"/>
                  <a:t>The model with the uncertainty term </a:t>
                </a:r>
                <a:br>
                  <a:rPr lang="en-US" dirty="0"/>
                </a:br>
                <a:r>
                  <a:rPr lang="en-US" dirty="0"/>
                  <a:t>is not able to correct the flattened slope </a:t>
                </a:r>
                <a:br>
                  <a:rPr lang="en-US" dirty="0"/>
                </a:br>
                <a:r>
                  <a:rPr lang="en-US" dirty="0"/>
                  <a:t>when the dose response curve is sparsely sampled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E229C03-31CA-4733-B454-93314C21E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49519" y="2997199"/>
                <a:ext cx="7000241" cy="3604845"/>
              </a:xfrm>
              <a:blipFill>
                <a:blip r:embed="rId2"/>
                <a:stretch>
                  <a:fillRect l="-1131" t="-1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A14EB61-96F6-467B-8B36-DF5BA68F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2: Sparsely Sampled Dose-Response Curve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C0E45D5-4850-442D-BDDC-7773FE29B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9641" y="1025462"/>
            <a:ext cx="4329232" cy="28861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02F3F9-AF32-4098-9EE3-B5EEE339E7AD}"/>
              </a:ext>
            </a:extLst>
          </p:cNvPr>
          <p:cNvSpPr/>
          <p:nvPr/>
        </p:nvSpPr>
        <p:spPr>
          <a:xfrm>
            <a:off x="1209040" y="2997200"/>
            <a:ext cx="1463040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B16495-B02E-4D34-BC33-C1B5AFA49A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9641" y="3911617"/>
            <a:ext cx="4329232" cy="288615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91F0AB-4278-4BE8-A443-6C4B64DDA0C6}"/>
              </a:ext>
            </a:extLst>
          </p:cNvPr>
          <p:cNvCxnSpPr>
            <a:cxnSpLocks/>
          </p:cNvCxnSpPr>
          <p:nvPr/>
        </p:nvCxnSpPr>
        <p:spPr>
          <a:xfrm>
            <a:off x="1209040" y="2997200"/>
            <a:ext cx="0" cy="11564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CA04C3-373A-4228-859D-3F680EF530B2}"/>
              </a:ext>
            </a:extLst>
          </p:cNvPr>
          <p:cNvCxnSpPr>
            <a:cxnSpLocks/>
          </p:cNvCxnSpPr>
          <p:nvPr/>
        </p:nvCxnSpPr>
        <p:spPr>
          <a:xfrm>
            <a:off x="2672080" y="2997199"/>
            <a:ext cx="1889760" cy="115641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DC85082-0554-4370-A146-7C7328599C3F}"/>
              </a:ext>
            </a:extLst>
          </p:cNvPr>
          <p:cNvCxnSpPr>
            <a:cxnSpLocks/>
          </p:cNvCxnSpPr>
          <p:nvPr/>
        </p:nvCxnSpPr>
        <p:spPr>
          <a:xfrm>
            <a:off x="1620836" y="2340673"/>
            <a:ext cx="853124" cy="0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5D78C63-D63C-472E-8822-7F2A8D57ADAE}"/>
              </a:ext>
            </a:extLst>
          </p:cNvPr>
          <p:cNvSpPr txBox="1"/>
          <p:nvPr/>
        </p:nvSpPr>
        <p:spPr>
          <a:xfrm>
            <a:off x="1000760" y="1624136"/>
            <a:ext cx="2383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Observations across </a:t>
            </a:r>
          </a:p>
          <a:p>
            <a:pPr algn="ctr"/>
            <a:r>
              <a:rPr lang="en-US" dirty="0"/>
              <a:t>limited range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6ED75C-36E2-46E1-97D7-76B9688C81BB}"/>
              </a:ext>
            </a:extLst>
          </p:cNvPr>
          <p:cNvCxnSpPr>
            <a:cxnSpLocks/>
          </p:cNvCxnSpPr>
          <p:nvPr/>
        </p:nvCxnSpPr>
        <p:spPr>
          <a:xfrm>
            <a:off x="2156776" y="5226113"/>
            <a:ext cx="1958024" cy="0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2C7470-62E2-48A9-88E8-9F2C99AF59E7}"/>
              </a:ext>
            </a:extLst>
          </p:cNvPr>
          <p:cNvGrpSpPr/>
          <p:nvPr/>
        </p:nvGrpSpPr>
        <p:grpSpPr>
          <a:xfrm>
            <a:off x="4861560" y="1266079"/>
            <a:ext cx="6394125" cy="1477328"/>
            <a:chOff x="4640580" y="1301464"/>
            <a:chExt cx="6394125" cy="147732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5FCB1A-6637-4090-B7C1-31F21DE2EAD8}"/>
                </a:ext>
              </a:extLst>
            </p:cNvPr>
            <p:cNvSpPr txBox="1"/>
            <p:nvPr/>
          </p:nvSpPr>
          <p:spPr>
            <a:xfrm>
              <a:off x="5192705" y="1301464"/>
              <a:ext cx="58420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Underlying (Target) Dose-response Curve</a:t>
              </a:r>
            </a:p>
            <a:p>
              <a:r>
                <a:rPr lang="en-US" dirty="0"/>
                <a:t>Model w/o Uncertainty Term Fit to Unperturbed Dose Data</a:t>
              </a:r>
            </a:p>
            <a:p>
              <a:r>
                <a:rPr lang="en-US" dirty="0"/>
                <a:t>Model w/o Uncertainty Term Fit to Perturbed Dose Data</a:t>
              </a:r>
            </a:p>
            <a:p>
              <a:r>
                <a:rPr lang="en-US" dirty="0"/>
                <a:t>Model w Uncertainty Term Fit to Perturbed Dose Data</a:t>
              </a:r>
            </a:p>
            <a:p>
              <a:endParaRPr lang="en-US" dirty="0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BB749E4-B5D6-48F3-B1C5-7BF610DF9D02}"/>
                </a:ext>
              </a:extLst>
            </p:cNvPr>
            <p:cNvCxnSpPr/>
            <p:nvPr/>
          </p:nvCxnSpPr>
          <p:spPr>
            <a:xfrm>
              <a:off x="4725601" y="1494197"/>
              <a:ext cx="40563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B1C5D9-7CB9-405A-80CE-05352A39D8C6}"/>
                </a:ext>
              </a:extLst>
            </p:cNvPr>
            <p:cNvCxnSpPr/>
            <p:nvPr/>
          </p:nvCxnSpPr>
          <p:spPr>
            <a:xfrm>
              <a:off x="4735322" y="1780709"/>
              <a:ext cx="405638" cy="0"/>
            </a:xfrm>
            <a:prstGeom prst="line">
              <a:avLst/>
            </a:prstGeom>
            <a:ln w="28575">
              <a:solidFill>
                <a:srgbClr val="80808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0EB7B4A-9D48-46D7-A67F-C8773B5C5967}"/>
                </a:ext>
              </a:extLst>
            </p:cNvPr>
            <p:cNvCxnSpPr/>
            <p:nvPr/>
          </p:nvCxnSpPr>
          <p:spPr>
            <a:xfrm>
              <a:off x="4756334" y="2040128"/>
              <a:ext cx="4056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BB27701-27C0-4D20-9CAC-7D5C7EF9E8E7}"/>
                </a:ext>
              </a:extLst>
            </p:cNvPr>
            <p:cNvCxnSpPr/>
            <p:nvPr/>
          </p:nvCxnSpPr>
          <p:spPr>
            <a:xfrm>
              <a:off x="4766055" y="2326640"/>
              <a:ext cx="405638" cy="0"/>
            </a:xfrm>
            <a:prstGeom prst="line">
              <a:avLst/>
            </a:prstGeom>
            <a:ln w="28575">
              <a:solidFill>
                <a:srgbClr val="0000FF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4E9DA92-60E6-4083-9111-92F6920ADB7D}"/>
                </a:ext>
              </a:extLst>
            </p:cNvPr>
            <p:cNvSpPr/>
            <p:nvPr/>
          </p:nvSpPr>
          <p:spPr>
            <a:xfrm>
              <a:off x="4640580" y="1301464"/>
              <a:ext cx="6301740" cy="12055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461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57A417-DCA0-4FB0-B113-FAACD681B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Simulation 1 (Fully Sampled Annoyance) and Simulation 2 (Sparsely Sampled Annoyance) show the extremes in attenuation correction effectiveness</a:t>
            </a:r>
          </a:p>
          <a:p>
            <a:r>
              <a:rPr lang="en-US" dirty="0"/>
              <a:t>In longitudinal community noise surveys, both “Fully Sampled Annoyance” and “Sparsely Sampled Annoyance” participants may be present (and participants somewhere in between)</a:t>
            </a:r>
          </a:p>
          <a:p>
            <a:r>
              <a:rPr lang="en-US" dirty="0"/>
              <a:t>Including the dose uncertainty term in a multilevel model could correct “Fully Sampled Annoyance” participant slopes, leading to a steeper slope predicted by the model</a:t>
            </a:r>
          </a:p>
          <a:p>
            <a:r>
              <a:rPr lang="en-US" dirty="0"/>
              <a:t>The impact of including this uncertainty term in the NASA sonic boom community survey datasets will be presented next</a:t>
            </a:r>
          </a:p>
          <a:p>
            <a:pPr lvl="1"/>
            <a:r>
              <a:rPr lang="en-US" dirty="0"/>
              <a:t>Page et al.’s WSPR and QSF18 estimates of noise dose uncertainty will be shown</a:t>
            </a:r>
          </a:p>
          <a:p>
            <a:pPr lvl="1"/>
            <a:r>
              <a:rPr lang="en-US" dirty="0"/>
              <a:t>Dose-response model fits with and without the dose uncertainty term will be presented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B5C640-DC43-432C-ADE7-FFE19497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Simulation Results</a:t>
            </a:r>
          </a:p>
        </p:txBody>
      </p:sp>
    </p:spTree>
    <p:extLst>
      <p:ext uri="{BB962C8B-B14F-4D97-AF65-F5344CB8AC3E}">
        <p14:creationId xmlns:p14="http://schemas.microsoft.com/office/powerpoint/2010/main" val="15703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</a:pPr>
                <a:r>
                  <a:rPr lang="en-US" dirty="0"/>
                  <a:t>Dose uncertainty was estimated using leave-one-out validation by Page et al.</a:t>
                </a:r>
                <a:r>
                  <a:rPr lang="en-US" baseline="30000" dirty="0"/>
                  <a:t>4</a:t>
                </a:r>
                <a:endParaRPr lang="en-US" dirty="0"/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Table shows estimated dose minus measured dose at noise monitor locations</a:t>
                </a:r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marL="457188" lvl="1" indent="0">
                  <a:spcBef>
                    <a:spcPts val="600"/>
                  </a:spcBef>
                  <a:buNone/>
                </a:pPr>
                <a:endParaRPr lang="en-US" dirty="0"/>
              </a:p>
              <a:p>
                <a:pPr marL="457188" lvl="1" indent="0">
                  <a:spcBef>
                    <a:spcPts val="600"/>
                  </a:spcBef>
                  <a:buNone/>
                </a:pPr>
                <a:endParaRPr lang="en-US" dirty="0"/>
              </a:p>
              <a:p>
                <a:pPr marL="457188" lvl="1" indent="0">
                  <a:spcBef>
                    <a:spcPts val="600"/>
                  </a:spcBef>
                  <a:buNone/>
                </a:pPr>
                <a:endParaRPr lang="en-US" dirty="0"/>
              </a:p>
              <a:p>
                <a:pPr marL="457188" lvl="1" indent="0">
                  <a:spcBef>
                    <a:spcPts val="600"/>
                  </a:spcBef>
                  <a:buNone/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Observation Weighted Average Standard Deviation (Std): 3.7 PLdB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Fit model with and without uncertainty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=3.7</m:t>
                    </m:r>
                    <m:r>
                      <a:rPr lang="en-US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dB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12" t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WSPR Dose Uncertainty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2F86CC3E-3336-40E0-B25D-D8B76CD72F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t="19703" r="21704" b="19407"/>
          <a:stretch/>
        </p:blipFill>
        <p:spPr>
          <a:xfrm>
            <a:off x="10862427" y="1221189"/>
            <a:ext cx="1227973" cy="1313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F6E9B-6A3B-4CB1-B8BA-A5377687A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002" y="2119780"/>
            <a:ext cx="4720504" cy="306631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5B1AC33-B519-4A20-9672-9FF872C302FB}"/>
              </a:ext>
            </a:extLst>
          </p:cNvPr>
          <p:cNvGrpSpPr/>
          <p:nvPr/>
        </p:nvGrpSpPr>
        <p:grpSpPr>
          <a:xfrm>
            <a:off x="5812907" y="2304576"/>
            <a:ext cx="5049520" cy="2696718"/>
            <a:chOff x="4244340" y="2309656"/>
            <a:chExt cx="5049520" cy="269671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01" r="26346" b="88732"/>
            <a:stretch/>
          </p:blipFill>
          <p:spPr>
            <a:xfrm>
              <a:off x="4244340" y="2309656"/>
              <a:ext cx="5049520" cy="30387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CE76E76-ABBC-4ADE-8AE9-8EE5A28CDD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4173" r="69485"/>
            <a:stretch/>
          </p:blipFill>
          <p:spPr>
            <a:xfrm>
              <a:off x="4787299" y="2686790"/>
              <a:ext cx="2527901" cy="231450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924B9BC-5302-443F-9F33-89BE08FE8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2188"/>
            <a:stretch/>
          </p:blipFill>
          <p:spPr>
            <a:xfrm>
              <a:off x="7315200" y="2309656"/>
              <a:ext cx="647148" cy="269671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C9AFA1E-58FB-4C7E-993F-093ED555AA67}"/>
                </a:ext>
              </a:extLst>
            </p:cNvPr>
            <p:cNvSpPr/>
            <p:nvPr/>
          </p:nvSpPr>
          <p:spPr>
            <a:xfrm>
              <a:off x="6723216" y="2882461"/>
              <a:ext cx="566351" cy="2058311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801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3683CBE1-4A6B-45F3-A1F1-6F1BE340752A}"/>
              </a:ext>
            </a:extLst>
          </p:cNvPr>
          <p:cNvGrpSpPr/>
          <p:nvPr/>
        </p:nvGrpSpPr>
        <p:grpSpPr>
          <a:xfrm>
            <a:off x="6770121" y="1087119"/>
            <a:ext cx="4624319" cy="2948461"/>
            <a:chOff x="6770121" y="1087119"/>
            <a:chExt cx="4624319" cy="2948461"/>
          </a:xfrm>
        </p:grpSpPr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39C87FD8-A076-4320-ADCB-938B8FF7A2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5811" r="7166"/>
            <a:stretch/>
          </p:blipFill>
          <p:spPr>
            <a:xfrm>
              <a:off x="6770121" y="1087119"/>
              <a:ext cx="4624319" cy="294846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53C7763-513A-441B-B525-A444946F7B4B}"/>
                </a:ext>
              </a:extLst>
            </p:cNvPr>
            <p:cNvSpPr/>
            <p:nvPr/>
          </p:nvSpPr>
          <p:spPr>
            <a:xfrm>
              <a:off x="6969192" y="1087119"/>
              <a:ext cx="238985" cy="26056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65513" y="2928674"/>
                <a:ext cx="5813069" cy="3686125"/>
              </a:xfrm>
            </p:spPr>
            <p:txBody>
              <a:bodyPr/>
              <a:lstStyle/>
              <a:p>
                <a:r>
                  <a:rPr lang="en-US" sz="2000" dirty="0"/>
                  <a:t>The 50% HA dose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dirty="0"/>
                  <a:t>) is nearly identical for the three models</a:t>
                </a:r>
              </a:p>
              <a:p>
                <a:r>
                  <a:rPr lang="en-US" sz="2000" dirty="0"/>
                  <a:t>The slope term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dirty="0"/>
                  <a:t>) is 5% steeper for the models that include uncertainty</a:t>
                </a:r>
              </a:p>
              <a:p>
                <a:pPr lvl="1"/>
                <a:r>
                  <a:rPr lang="en-US" sz="1800" dirty="0"/>
                  <a:t>Attenuation is reduced when accounting for dose uncertainty</a:t>
                </a:r>
              </a:p>
              <a:p>
                <a:r>
                  <a:rPr lang="en-US" sz="2000" dirty="0"/>
                  <a:t>Classical and </a:t>
                </a:r>
                <a:r>
                  <a:rPr lang="en-US" sz="2000" dirty="0" err="1"/>
                  <a:t>Berkson</a:t>
                </a:r>
                <a:r>
                  <a:rPr lang="en-US" sz="2000" dirty="0"/>
                  <a:t> uncertainty implementations have nearly identical results</a:t>
                </a:r>
              </a:p>
              <a:p>
                <a:r>
                  <a:rPr lang="en-US" sz="2000" dirty="0"/>
                  <a:t>Slope correction with uncertainty term is minor </a:t>
                </a:r>
                <a:br>
                  <a:rPr lang="en-US" sz="2000" dirty="0"/>
                </a:br>
                <a:r>
                  <a:rPr lang="en-US" sz="2000" dirty="0"/>
                  <a:t>for this dataset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5513" y="2928674"/>
                <a:ext cx="5813069" cy="3686125"/>
              </a:xfrm>
              <a:blipFill>
                <a:blip r:embed="rId5"/>
                <a:stretch>
                  <a:fillRect l="-944" t="-826" r="-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3" y="167511"/>
            <a:ext cx="10593352" cy="615951"/>
          </a:xfrm>
        </p:spPr>
        <p:txBody>
          <a:bodyPr/>
          <a:lstStyle/>
          <a:p>
            <a:r>
              <a:rPr lang="en-US"/>
              <a:t>WSPR BMLR Comparison with and without Dose Uncertainty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9496365"/>
                  </p:ext>
                </p:extLst>
              </p:nvPr>
            </p:nvGraphicFramePr>
            <p:xfrm>
              <a:off x="304803" y="1170374"/>
              <a:ext cx="6245488" cy="1356736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2067320">
                      <a:extLst>
                        <a:ext uri="{9D8B030D-6E8A-4147-A177-3AD203B41FA5}">
                          <a16:colId xmlns:a16="http://schemas.microsoft.com/office/drawing/2014/main" val="448405408"/>
                        </a:ext>
                      </a:extLst>
                    </a:gridCol>
                    <a:gridCol w="686037">
                      <a:extLst>
                        <a:ext uri="{9D8B030D-6E8A-4147-A177-3AD203B41FA5}">
                          <a16:colId xmlns:a16="http://schemas.microsoft.com/office/drawing/2014/main" val="1384799110"/>
                        </a:ext>
                      </a:extLst>
                    </a:gridCol>
                    <a:gridCol w="619760">
                      <a:extLst>
                        <a:ext uri="{9D8B030D-6E8A-4147-A177-3AD203B41FA5}">
                          <a16:colId xmlns:a16="http://schemas.microsoft.com/office/drawing/2014/main" val="2889797058"/>
                        </a:ext>
                      </a:extLst>
                    </a:gridCol>
                    <a:gridCol w="1330960">
                      <a:extLst>
                        <a:ext uri="{9D8B030D-6E8A-4147-A177-3AD203B41FA5}">
                          <a16:colId xmlns:a16="http://schemas.microsoft.com/office/drawing/2014/main" val="4016052549"/>
                        </a:ext>
                      </a:extLst>
                    </a:gridCol>
                    <a:gridCol w="853440">
                      <a:extLst>
                        <a:ext uri="{9D8B030D-6E8A-4147-A177-3AD203B41FA5}">
                          <a16:colId xmlns:a16="http://schemas.microsoft.com/office/drawing/2014/main" val="1005354301"/>
                        </a:ext>
                      </a:extLst>
                    </a:gridCol>
                    <a:gridCol w="687971">
                      <a:extLst>
                        <a:ext uri="{9D8B030D-6E8A-4147-A177-3AD203B41FA5}">
                          <a16:colId xmlns:a16="http://schemas.microsoft.com/office/drawing/2014/main" val="962446723"/>
                        </a:ext>
                      </a:extLst>
                    </a:gridCol>
                  </a:tblGrid>
                  <a:tr h="343457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/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40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b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140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b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/>
                            <a:t> </a:t>
                          </a:r>
                        </a:p>
                        <a:p>
                          <a:pPr algn="ctr"/>
                          <a:r>
                            <a:rPr lang="en-US" sz="1400"/>
                            <a:t> (PL at 50%</a:t>
                          </a:r>
                          <a:r>
                            <a:rPr lang="en-US" sz="1400" baseline="0"/>
                            <a:t> HA)</a:t>
                          </a:r>
                          <a:endParaRPr lang="en-US" sz="1400"/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Posterior Draws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Chains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207353977"/>
                      </a:ext>
                    </a:extLst>
                  </a:tr>
                  <a:tr h="258306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-19.6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0.156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125.6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80,000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139672740"/>
                      </a:ext>
                    </a:extLst>
                  </a:tr>
                  <a:tr h="196663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Classical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-20.7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0.164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125.9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80,000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3500754222"/>
                      </a:ext>
                    </a:extLst>
                  </a:tr>
                  <a:tr h="196663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Berkson</a:t>
                          </a:r>
                          <a:r>
                            <a:rPr lang="en-US" sz="1400" dirty="0"/>
                            <a:t>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-20.6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0.164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125.9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80,000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6025193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9496365"/>
                  </p:ext>
                </p:extLst>
              </p:nvPr>
            </p:nvGraphicFramePr>
            <p:xfrm>
              <a:off x="304803" y="1170374"/>
              <a:ext cx="6245488" cy="1356736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2067320">
                      <a:extLst>
                        <a:ext uri="{9D8B030D-6E8A-4147-A177-3AD203B41FA5}">
                          <a16:colId xmlns:a16="http://schemas.microsoft.com/office/drawing/2014/main" val="448405408"/>
                        </a:ext>
                      </a:extLst>
                    </a:gridCol>
                    <a:gridCol w="686037">
                      <a:extLst>
                        <a:ext uri="{9D8B030D-6E8A-4147-A177-3AD203B41FA5}">
                          <a16:colId xmlns:a16="http://schemas.microsoft.com/office/drawing/2014/main" val="1384799110"/>
                        </a:ext>
                      </a:extLst>
                    </a:gridCol>
                    <a:gridCol w="619760">
                      <a:extLst>
                        <a:ext uri="{9D8B030D-6E8A-4147-A177-3AD203B41FA5}">
                          <a16:colId xmlns:a16="http://schemas.microsoft.com/office/drawing/2014/main" val="2889797058"/>
                        </a:ext>
                      </a:extLst>
                    </a:gridCol>
                    <a:gridCol w="1330960">
                      <a:extLst>
                        <a:ext uri="{9D8B030D-6E8A-4147-A177-3AD203B41FA5}">
                          <a16:colId xmlns:a16="http://schemas.microsoft.com/office/drawing/2014/main" val="4016052549"/>
                        </a:ext>
                      </a:extLst>
                    </a:gridCol>
                    <a:gridCol w="853440">
                      <a:extLst>
                        <a:ext uri="{9D8B030D-6E8A-4147-A177-3AD203B41FA5}">
                          <a16:colId xmlns:a16="http://schemas.microsoft.com/office/drawing/2014/main" val="1005354301"/>
                        </a:ext>
                      </a:extLst>
                    </a:gridCol>
                    <a:gridCol w="687971">
                      <a:extLst>
                        <a:ext uri="{9D8B030D-6E8A-4147-A177-3AD203B41FA5}">
                          <a16:colId xmlns:a16="http://schemas.microsoft.com/office/drawing/2014/main" val="962446723"/>
                        </a:ext>
                      </a:extLst>
                    </a:gridCol>
                  </a:tblGrid>
                  <a:tr h="499204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483" marR="72483" marT="36242" marB="36242" anchor="ctr">
                        <a:blipFill>
                          <a:blip r:embed="rId6"/>
                          <a:stretch>
                            <a:fillRect l="-301770" t="-2439" r="-510619" b="-1878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483" marR="72483" marT="36242" marB="36242" anchor="ctr">
                        <a:blipFill>
                          <a:blip r:embed="rId6"/>
                          <a:stretch>
                            <a:fillRect l="-445098" t="-2439" r="-465686" b="-1878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483" marR="72483" marT="36242" marB="36242" anchor="ctr">
                        <a:blipFill>
                          <a:blip r:embed="rId6"/>
                          <a:stretch>
                            <a:fillRect l="-255046" t="-2439" r="-117890" b="-1878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Posterior Draws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Chains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207353977"/>
                      </a:ext>
                    </a:extLst>
                  </a:tr>
                  <a:tr h="285844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-19.6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0.156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125.6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80,000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139672740"/>
                      </a:ext>
                    </a:extLst>
                  </a:tr>
                  <a:tr h="285844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Classical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-20.7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0.164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125.9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80,000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3500754222"/>
                      </a:ext>
                    </a:extLst>
                  </a:tr>
                  <a:tr h="285844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Berkson</a:t>
                          </a:r>
                          <a:r>
                            <a:rPr lang="en-US" sz="1400" dirty="0"/>
                            <a:t>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-20.6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0.164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125.9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80,000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60251935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7A3FA1F5-CE26-42A5-A85E-61516B9B379D}"/>
              </a:ext>
            </a:extLst>
          </p:cNvPr>
          <p:cNvSpPr/>
          <p:nvPr/>
        </p:nvSpPr>
        <p:spPr>
          <a:xfrm>
            <a:off x="9493848" y="6532826"/>
            <a:ext cx="374459" cy="123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26DED7-A060-441C-9712-C9930A7E87D2}"/>
              </a:ext>
            </a:extLst>
          </p:cNvPr>
          <p:cNvSpPr txBox="1"/>
          <p:nvPr/>
        </p:nvSpPr>
        <p:spPr>
          <a:xfrm rot="16200000">
            <a:off x="5780242" y="2047436"/>
            <a:ext cx="2235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Probability of Observing </a:t>
            </a:r>
          </a:p>
          <a:p>
            <a:pPr algn="ctr"/>
            <a:r>
              <a:rPr lang="en-US" sz="1600" dirty="0"/>
              <a:t>High Annoyance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D9C896-88D7-4B9A-99CB-189069FE2E8E}"/>
              </a:ext>
            </a:extLst>
          </p:cNvPr>
          <p:cNvSpPr/>
          <p:nvPr/>
        </p:nvSpPr>
        <p:spPr>
          <a:xfrm>
            <a:off x="7428007" y="3385254"/>
            <a:ext cx="1894897" cy="2871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151E26B-7151-4A26-92AD-84270E0A4E8E}"/>
              </a:ext>
            </a:extLst>
          </p:cNvPr>
          <p:cNvCxnSpPr>
            <a:cxnSpLocks/>
          </p:cNvCxnSpPr>
          <p:nvPr/>
        </p:nvCxnSpPr>
        <p:spPr>
          <a:xfrm flipH="1">
            <a:off x="7384627" y="3384034"/>
            <a:ext cx="37054" cy="55470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1841EAD-8CD0-4D47-A725-2DCE98022DDE}"/>
              </a:ext>
            </a:extLst>
          </p:cNvPr>
          <p:cNvCxnSpPr>
            <a:cxnSpLocks/>
          </p:cNvCxnSpPr>
          <p:nvPr/>
        </p:nvCxnSpPr>
        <p:spPr>
          <a:xfrm flipH="1" flipV="1">
            <a:off x="9322904" y="3384034"/>
            <a:ext cx="1959765" cy="54800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Graphic 34">
            <a:extLst>
              <a:ext uri="{FF2B5EF4-FFF2-40B4-BE49-F238E27FC236}">
                <a16:creationId xmlns:a16="http://schemas.microsoft.com/office/drawing/2014/main" id="{6D473512-6408-486B-A0F4-BEF8FE41DA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4578" r="6758"/>
          <a:stretch/>
        </p:blipFill>
        <p:spPr>
          <a:xfrm>
            <a:off x="6763795" y="3856766"/>
            <a:ext cx="4644639" cy="298704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8D2FCB7-C0EA-4175-BCC4-81D6CB291002}"/>
              </a:ext>
            </a:extLst>
          </p:cNvPr>
          <p:cNvSpPr/>
          <p:nvPr/>
        </p:nvSpPr>
        <p:spPr>
          <a:xfrm>
            <a:off x="6894400" y="3911564"/>
            <a:ext cx="238985" cy="2745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49139D-2AA4-4AD3-8A9A-F158EBA95C6F}"/>
              </a:ext>
            </a:extLst>
          </p:cNvPr>
          <p:cNvSpPr txBox="1"/>
          <p:nvPr/>
        </p:nvSpPr>
        <p:spPr>
          <a:xfrm rot="16200000">
            <a:off x="5724841" y="4914372"/>
            <a:ext cx="2235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Probability of Observing </a:t>
            </a:r>
          </a:p>
          <a:p>
            <a:pPr algn="ctr"/>
            <a:r>
              <a:rPr lang="en-US" sz="1600" dirty="0"/>
              <a:t>High Annoyance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5221" y="4764964"/>
            <a:ext cx="1936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~1 PLdB difference</a:t>
            </a:r>
          </a:p>
          <a:p>
            <a:r>
              <a:rPr lang="en-US" dirty="0"/>
              <a:t>at 5% HA:</a:t>
            </a:r>
          </a:p>
        </p:txBody>
      </p:sp>
    </p:spTree>
    <p:extLst>
      <p:ext uri="{BB962C8B-B14F-4D97-AF65-F5344CB8AC3E}">
        <p14:creationId xmlns:p14="http://schemas.microsoft.com/office/powerpoint/2010/main" val="195751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01599" y="1221189"/>
                <a:ext cx="10717881" cy="5380856"/>
              </a:xfrm>
            </p:spPr>
            <p:txBody>
              <a:bodyPr/>
              <a:lstStyle/>
              <a:p>
                <a:pPr>
                  <a:spcBef>
                    <a:spcPts val="600"/>
                  </a:spcBef>
                </a:pPr>
                <a:r>
                  <a:rPr lang="en-US" dirty="0"/>
                  <a:t>Uncertainty was estimated using a leave-one-out validation by Page et al.</a:t>
                </a:r>
                <a:r>
                  <a:rPr lang="en-US" baseline="30000" dirty="0"/>
                  <a:t>5</a:t>
                </a:r>
                <a:endParaRPr lang="en-US" dirty="0"/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Table shows estimated dose minus measured dose at noise monitor locations</a:t>
                </a:r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marL="457188" lvl="1" indent="0">
                  <a:spcBef>
                    <a:spcPts val="600"/>
                  </a:spcBef>
                  <a:buNone/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Observation Weighted Average Standard Deviation (Std): 4.9 PLdB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Fit model with and without uncertainty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𝑑𝑜𝑠𝑒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𝑢𝑛𝑐𝑒𝑟𝑡𝑎𝑖𝑛𝑡𝑦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4.9</m:t>
                    </m:r>
                    <m:r>
                      <a:rPr lang="en-US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dB</m:t>
                    </m:r>
                  </m:oMath>
                </a14:m>
                <a:endParaRPr lang="en-US" dirty="0"/>
              </a:p>
              <a:p>
                <a:pPr marL="457188" lvl="1" indent="0">
                  <a:spcBef>
                    <a:spcPts val="6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599" y="1221189"/>
                <a:ext cx="10717881" cy="5380856"/>
              </a:xfrm>
              <a:blipFill>
                <a:blip r:embed="rId2"/>
                <a:stretch>
                  <a:fillRect l="-796" t="-906" b="-2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QSF18 Dose Uncertainty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094" t="6749" r="20820" b="7984"/>
          <a:stretch/>
        </p:blipFill>
        <p:spPr>
          <a:xfrm>
            <a:off x="7821110" y="2709178"/>
            <a:ext cx="3535680" cy="2611131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3948F8B2-F9B6-4FC0-8F15-4B1A4D7DDD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80" y="1221189"/>
            <a:ext cx="1270920" cy="131207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97ADE8C-789A-4FC3-8593-49DCE9D9A1BC}"/>
              </a:ext>
            </a:extLst>
          </p:cNvPr>
          <p:cNvGrpSpPr/>
          <p:nvPr/>
        </p:nvGrpSpPr>
        <p:grpSpPr>
          <a:xfrm>
            <a:off x="4655000" y="2161340"/>
            <a:ext cx="3166110" cy="3488082"/>
            <a:chOff x="6800850" y="2860842"/>
            <a:chExt cx="3166110" cy="34880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595" r="29066" b="92817"/>
            <a:stretch/>
          </p:blipFill>
          <p:spPr>
            <a:xfrm>
              <a:off x="6800850" y="2860842"/>
              <a:ext cx="3166110" cy="25075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3D90495-C16D-47CE-9CFE-89BE35F7DB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8463" r="78194"/>
            <a:stretch/>
          </p:blipFill>
          <p:spPr>
            <a:xfrm>
              <a:off x="7403061" y="3153584"/>
              <a:ext cx="1593034" cy="31953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3EE9A6-B4A3-4A8E-8194-E89A5AC48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93672" t="8463"/>
            <a:stretch/>
          </p:blipFill>
          <p:spPr>
            <a:xfrm>
              <a:off x="8972586" y="3153584"/>
              <a:ext cx="462280" cy="319534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A30B119-7A6B-4692-9714-A4185AE62F54}"/>
                </a:ext>
              </a:extLst>
            </p:cNvPr>
            <p:cNvSpPr/>
            <p:nvPr/>
          </p:nvSpPr>
          <p:spPr>
            <a:xfrm>
              <a:off x="8702240" y="3408680"/>
              <a:ext cx="289396" cy="2813463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15C0E06-976B-4DD3-8918-1B7FB42CC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543" y="2108857"/>
            <a:ext cx="3846830" cy="365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8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65513" y="2928674"/>
                <a:ext cx="5813069" cy="3686125"/>
              </a:xfrm>
            </p:spPr>
            <p:txBody>
              <a:bodyPr/>
              <a:lstStyle/>
              <a:p>
                <a:r>
                  <a:rPr lang="en-US" sz="2000" dirty="0"/>
                  <a:t>The 50% HA dose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dirty="0"/>
                  <a:t>) is nearly identical for the three models</a:t>
                </a:r>
              </a:p>
              <a:p>
                <a:r>
                  <a:rPr lang="en-US" sz="2000" dirty="0"/>
                  <a:t>The slope term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dirty="0"/>
                  <a:t>) is 10% steeper for the models that include uncertainty</a:t>
                </a:r>
              </a:p>
              <a:p>
                <a:pPr lvl="1"/>
                <a:r>
                  <a:rPr lang="en-US" sz="1800" dirty="0"/>
                  <a:t>Attenuation is reduced when accounting for dose uncertainty</a:t>
                </a:r>
              </a:p>
              <a:p>
                <a:r>
                  <a:rPr lang="en-US" sz="2000" dirty="0"/>
                  <a:t>Classical and </a:t>
                </a:r>
                <a:r>
                  <a:rPr lang="en-US" sz="2000" dirty="0" err="1"/>
                  <a:t>Berkson</a:t>
                </a:r>
                <a:r>
                  <a:rPr lang="en-US" sz="2000" dirty="0"/>
                  <a:t> uncertainty implementations have nearly identical results</a:t>
                </a:r>
              </a:p>
              <a:p>
                <a:r>
                  <a:rPr lang="en-US" sz="2000" dirty="0"/>
                  <a:t>Slope correction with uncertainty term is minor </a:t>
                </a:r>
                <a:br>
                  <a:rPr lang="en-US" sz="2000" dirty="0"/>
                </a:br>
                <a:r>
                  <a:rPr lang="en-US" sz="2000" dirty="0"/>
                  <a:t>for this dataset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5513" y="2928674"/>
                <a:ext cx="5813069" cy="3686125"/>
              </a:xfrm>
              <a:blipFill>
                <a:blip r:embed="rId3"/>
                <a:stretch>
                  <a:fillRect l="-944" t="-826" r="-1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3" y="167511"/>
            <a:ext cx="10593352" cy="615951"/>
          </a:xfrm>
        </p:spPr>
        <p:txBody>
          <a:bodyPr/>
          <a:lstStyle/>
          <a:p>
            <a:r>
              <a:rPr lang="en-US" dirty="0"/>
              <a:t>QSF18 BMLR Comparison with and without Dose Uncertainty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041803"/>
                  </p:ext>
                </p:extLst>
              </p:nvPr>
            </p:nvGraphicFramePr>
            <p:xfrm>
              <a:off x="304803" y="1170374"/>
              <a:ext cx="6245488" cy="1356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7320">
                      <a:extLst>
                        <a:ext uri="{9D8B030D-6E8A-4147-A177-3AD203B41FA5}">
                          <a16:colId xmlns:a16="http://schemas.microsoft.com/office/drawing/2014/main" val="448405408"/>
                        </a:ext>
                      </a:extLst>
                    </a:gridCol>
                    <a:gridCol w="686037">
                      <a:extLst>
                        <a:ext uri="{9D8B030D-6E8A-4147-A177-3AD203B41FA5}">
                          <a16:colId xmlns:a16="http://schemas.microsoft.com/office/drawing/2014/main" val="1384799110"/>
                        </a:ext>
                      </a:extLst>
                    </a:gridCol>
                    <a:gridCol w="619760">
                      <a:extLst>
                        <a:ext uri="{9D8B030D-6E8A-4147-A177-3AD203B41FA5}">
                          <a16:colId xmlns:a16="http://schemas.microsoft.com/office/drawing/2014/main" val="2889797058"/>
                        </a:ext>
                      </a:extLst>
                    </a:gridCol>
                    <a:gridCol w="1330960">
                      <a:extLst>
                        <a:ext uri="{9D8B030D-6E8A-4147-A177-3AD203B41FA5}">
                          <a16:colId xmlns:a16="http://schemas.microsoft.com/office/drawing/2014/main" val="4016052549"/>
                        </a:ext>
                      </a:extLst>
                    </a:gridCol>
                    <a:gridCol w="853440">
                      <a:extLst>
                        <a:ext uri="{9D8B030D-6E8A-4147-A177-3AD203B41FA5}">
                          <a16:colId xmlns:a16="http://schemas.microsoft.com/office/drawing/2014/main" val="1005354301"/>
                        </a:ext>
                      </a:extLst>
                    </a:gridCol>
                    <a:gridCol w="687971">
                      <a:extLst>
                        <a:ext uri="{9D8B030D-6E8A-4147-A177-3AD203B41FA5}">
                          <a16:colId xmlns:a16="http://schemas.microsoft.com/office/drawing/2014/main" val="962446723"/>
                        </a:ext>
                      </a:extLst>
                    </a:gridCol>
                  </a:tblGrid>
                  <a:tr h="343457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b>
                                    <m:r>
                                      <a:rPr lang="en-US" sz="140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/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40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b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140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𝜷</m:t>
                                  </m:r>
                                </m:e>
                                <m:sub>
                                  <m:r>
                                    <a:rPr lang="en-US" sz="1400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/>
                            <a:t> </a:t>
                          </a:r>
                        </a:p>
                        <a:p>
                          <a:pPr algn="ctr"/>
                          <a:r>
                            <a:rPr lang="en-US" sz="1400"/>
                            <a:t> (PL at 50%</a:t>
                          </a:r>
                          <a:r>
                            <a:rPr lang="en-US" sz="1400" baseline="0"/>
                            <a:t> HA)</a:t>
                          </a:r>
                          <a:endParaRPr lang="en-US" sz="1400"/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Posterior Draws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Chains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207353977"/>
                      </a:ext>
                    </a:extLst>
                  </a:tr>
                  <a:tr h="258306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-19.0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0.153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124.2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400,000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139672740"/>
                      </a:ext>
                    </a:extLst>
                  </a:tr>
                  <a:tr h="196663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Classical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-20.8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0.169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123.0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400,000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3500754222"/>
                      </a:ext>
                    </a:extLst>
                  </a:tr>
                  <a:tr h="196663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Berkson</a:t>
                          </a:r>
                          <a:r>
                            <a:rPr lang="en-US" sz="1400" dirty="0"/>
                            <a:t>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/>
                            <a:t>-20.8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0.169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123.1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400,000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6025193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041803"/>
                  </p:ext>
                </p:extLst>
              </p:nvPr>
            </p:nvGraphicFramePr>
            <p:xfrm>
              <a:off x="304803" y="1170374"/>
              <a:ext cx="6245488" cy="13567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67320">
                      <a:extLst>
                        <a:ext uri="{9D8B030D-6E8A-4147-A177-3AD203B41FA5}">
                          <a16:colId xmlns:a16="http://schemas.microsoft.com/office/drawing/2014/main" val="448405408"/>
                        </a:ext>
                      </a:extLst>
                    </a:gridCol>
                    <a:gridCol w="686037">
                      <a:extLst>
                        <a:ext uri="{9D8B030D-6E8A-4147-A177-3AD203B41FA5}">
                          <a16:colId xmlns:a16="http://schemas.microsoft.com/office/drawing/2014/main" val="1384799110"/>
                        </a:ext>
                      </a:extLst>
                    </a:gridCol>
                    <a:gridCol w="619760">
                      <a:extLst>
                        <a:ext uri="{9D8B030D-6E8A-4147-A177-3AD203B41FA5}">
                          <a16:colId xmlns:a16="http://schemas.microsoft.com/office/drawing/2014/main" val="2889797058"/>
                        </a:ext>
                      </a:extLst>
                    </a:gridCol>
                    <a:gridCol w="1330960">
                      <a:extLst>
                        <a:ext uri="{9D8B030D-6E8A-4147-A177-3AD203B41FA5}">
                          <a16:colId xmlns:a16="http://schemas.microsoft.com/office/drawing/2014/main" val="4016052549"/>
                        </a:ext>
                      </a:extLst>
                    </a:gridCol>
                    <a:gridCol w="853440">
                      <a:extLst>
                        <a:ext uri="{9D8B030D-6E8A-4147-A177-3AD203B41FA5}">
                          <a16:colId xmlns:a16="http://schemas.microsoft.com/office/drawing/2014/main" val="1005354301"/>
                        </a:ext>
                      </a:extLst>
                    </a:gridCol>
                    <a:gridCol w="687971">
                      <a:extLst>
                        <a:ext uri="{9D8B030D-6E8A-4147-A177-3AD203B41FA5}">
                          <a16:colId xmlns:a16="http://schemas.microsoft.com/office/drawing/2014/main" val="962446723"/>
                        </a:ext>
                      </a:extLst>
                    </a:gridCol>
                  </a:tblGrid>
                  <a:tr h="499204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483" marR="72483" marT="36242" marB="36242" anchor="ctr">
                        <a:blipFill>
                          <a:blip r:embed="rId4"/>
                          <a:stretch>
                            <a:fillRect l="-301770" t="-2439" r="-510619" b="-1878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483" marR="72483" marT="36242" marB="36242" anchor="ctr">
                        <a:blipFill>
                          <a:blip r:embed="rId4"/>
                          <a:stretch>
                            <a:fillRect l="-445098" t="-2439" r="-465686" b="-1878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483" marR="72483" marT="36242" marB="36242" anchor="ctr">
                        <a:blipFill>
                          <a:blip r:embed="rId4"/>
                          <a:stretch>
                            <a:fillRect l="-255046" t="-2439" r="-117890" b="-1878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Posterior Draws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Chains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207353977"/>
                      </a:ext>
                    </a:extLst>
                  </a:tr>
                  <a:tr h="285844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-19.0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0.153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124.2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400,000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4139672740"/>
                      </a:ext>
                    </a:extLst>
                  </a:tr>
                  <a:tr h="285844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Classical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-20.8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0.169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123.0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400,000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3500754222"/>
                      </a:ext>
                    </a:extLst>
                  </a:tr>
                  <a:tr h="285844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Berkson</a:t>
                          </a:r>
                          <a:r>
                            <a:rPr lang="en-US" sz="1400" dirty="0"/>
                            <a:t> Dose Uncertainty</a:t>
                          </a:r>
                        </a:p>
                      </a:txBody>
                      <a:tcPr marL="72483" marR="72483" marT="36242" marB="36242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/>
                            <a:t>-20.8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/>
                            <a:t>0.169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123.1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400,000</a:t>
                          </a:r>
                        </a:p>
                      </a:txBody>
                      <a:tcPr marL="72483" marR="72483" marT="36242" marB="362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 marL="72483" marR="72483" marT="36242" marB="36242" anchor="ctr"/>
                    </a:tc>
                    <a:extLst>
                      <a:ext uri="{0D108BD9-81ED-4DB2-BD59-A6C34878D82A}">
                        <a16:rowId xmlns:a16="http://schemas.microsoft.com/office/drawing/2014/main" val="602519352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512A3A8A-6467-4D49-94E3-29D438B797A1}"/>
              </a:ext>
            </a:extLst>
          </p:cNvPr>
          <p:cNvGrpSpPr/>
          <p:nvPr/>
        </p:nvGrpSpPr>
        <p:grpSpPr>
          <a:xfrm>
            <a:off x="6770121" y="1087119"/>
            <a:ext cx="4580316" cy="2927241"/>
            <a:chOff x="6770121" y="1087119"/>
            <a:chExt cx="4580316" cy="2927241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8C7B95EA-52F2-4529-8278-A4D88BCF7A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5703" r="7008"/>
            <a:stretch/>
          </p:blipFill>
          <p:spPr>
            <a:xfrm>
              <a:off x="6770121" y="1095572"/>
              <a:ext cx="4580316" cy="291878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13D9671-0AD3-473A-811C-F2EF3B6CD3D8}"/>
                </a:ext>
              </a:extLst>
            </p:cNvPr>
            <p:cNvSpPr/>
            <p:nvPr/>
          </p:nvSpPr>
          <p:spPr>
            <a:xfrm>
              <a:off x="6969192" y="1087119"/>
              <a:ext cx="238985" cy="26056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3430144-33E3-4ED3-8CE1-AE7E7BB81A9A}"/>
              </a:ext>
            </a:extLst>
          </p:cNvPr>
          <p:cNvSpPr txBox="1"/>
          <p:nvPr/>
        </p:nvSpPr>
        <p:spPr>
          <a:xfrm rot="16200000">
            <a:off x="5780242" y="2047436"/>
            <a:ext cx="2235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Probability of Observing </a:t>
            </a:r>
          </a:p>
          <a:p>
            <a:pPr algn="ctr"/>
            <a:r>
              <a:rPr lang="en-US" sz="1600" dirty="0"/>
              <a:t>High Annoyance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1A9C67F-18C3-42AE-AFCC-026F69D0D2DC}"/>
              </a:ext>
            </a:extLst>
          </p:cNvPr>
          <p:cNvSpPr/>
          <p:nvPr/>
        </p:nvSpPr>
        <p:spPr>
          <a:xfrm>
            <a:off x="7428007" y="3385254"/>
            <a:ext cx="1894897" cy="2871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3FEC176D-3B46-4A61-959A-30F4C8DEE4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4169" r="7101"/>
          <a:stretch/>
        </p:blipFill>
        <p:spPr>
          <a:xfrm>
            <a:off x="6763795" y="3870960"/>
            <a:ext cx="4580316" cy="296920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22819AC-1D72-483D-8AB5-2378CAC59AA0}"/>
              </a:ext>
            </a:extLst>
          </p:cNvPr>
          <p:cNvCxnSpPr>
            <a:cxnSpLocks/>
          </p:cNvCxnSpPr>
          <p:nvPr/>
        </p:nvCxnSpPr>
        <p:spPr>
          <a:xfrm flipH="1">
            <a:off x="7384627" y="3384034"/>
            <a:ext cx="37054" cy="55470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F81330C-3E05-48BD-BB73-E697DBD154E3}"/>
              </a:ext>
            </a:extLst>
          </p:cNvPr>
          <p:cNvCxnSpPr>
            <a:cxnSpLocks/>
          </p:cNvCxnSpPr>
          <p:nvPr/>
        </p:nvCxnSpPr>
        <p:spPr>
          <a:xfrm flipH="1" flipV="1">
            <a:off x="9322904" y="3384034"/>
            <a:ext cx="1959765" cy="54800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98A035F9-C7CE-4523-818A-2C97F8201AD6}"/>
              </a:ext>
            </a:extLst>
          </p:cNvPr>
          <p:cNvSpPr/>
          <p:nvPr/>
        </p:nvSpPr>
        <p:spPr>
          <a:xfrm>
            <a:off x="6894400" y="3911564"/>
            <a:ext cx="238985" cy="2745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F970F9-7FA7-4074-933E-52367C80F38F}"/>
              </a:ext>
            </a:extLst>
          </p:cNvPr>
          <p:cNvSpPr txBox="1"/>
          <p:nvPr/>
        </p:nvSpPr>
        <p:spPr>
          <a:xfrm rot="16200000">
            <a:off x="5724841" y="4914372"/>
            <a:ext cx="2235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Probability of Observing </a:t>
            </a:r>
          </a:p>
          <a:p>
            <a:pPr algn="ctr"/>
            <a:r>
              <a:rPr lang="en-US" sz="1600" dirty="0"/>
              <a:t>High Annoyance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6BC824-46E4-4106-BECE-82D4FCD635B6}"/>
              </a:ext>
            </a:extLst>
          </p:cNvPr>
          <p:cNvSpPr txBox="1"/>
          <p:nvPr/>
        </p:nvSpPr>
        <p:spPr>
          <a:xfrm>
            <a:off x="7825557" y="4764964"/>
            <a:ext cx="2111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~0.2 PLdB difference</a:t>
            </a:r>
          </a:p>
          <a:p>
            <a:r>
              <a:rPr lang="en-US" dirty="0"/>
              <a:t>at 5% HA:</a:t>
            </a:r>
          </a:p>
        </p:txBody>
      </p:sp>
    </p:spTree>
    <p:extLst>
      <p:ext uri="{BB962C8B-B14F-4D97-AF65-F5344CB8AC3E}">
        <p14:creationId xmlns:p14="http://schemas.microsoft.com/office/powerpoint/2010/main" val="3568173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930E8F-06F4-4D93-B71D-1688CD82E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Summary Curves: Pointwise Average Results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064443E-70CD-4A10-99FB-80927929311F}"/>
              </a:ext>
            </a:extLst>
          </p:cNvPr>
          <p:cNvGrpSpPr/>
          <p:nvPr/>
        </p:nvGrpSpPr>
        <p:grpSpPr>
          <a:xfrm>
            <a:off x="6231038" y="2663310"/>
            <a:ext cx="5476807" cy="4194690"/>
            <a:chOff x="6221707" y="2188279"/>
            <a:chExt cx="5476807" cy="4194690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6A39A430-74B2-44BF-BDCA-DD41E0A2C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02614" y="2188279"/>
              <a:ext cx="5295900" cy="401002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A607358-F77D-468C-9F71-0B75A4755FD9}"/>
                </a:ext>
              </a:extLst>
            </p:cNvPr>
            <p:cNvSpPr txBox="1"/>
            <p:nvPr/>
          </p:nvSpPr>
          <p:spPr>
            <a:xfrm>
              <a:off x="7155129" y="2515824"/>
              <a:ext cx="830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QSF18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EBC098D-A60B-4D07-A4E9-A66866C59F5D}"/>
                </a:ext>
              </a:extLst>
            </p:cNvPr>
            <p:cNvSpPr txBox="1"/>
            <p:nvPr/>
          </p:nvSpPr>
          <p:spPr>
            <a:xfrm>
              <a:off x="8628040" y="6013637"/>
              <a:ext cx="1311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Dose (PLdB)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B08F19-CF58-4C52-95DE-FAEB3738614B}"/>
                </a:ext>
              </a:extLst>
            </p:cNvPr>
            <p:cNvSpPr txBox="1"/>
            <p:nvPr/>
          </p:nvSpPr>
          <p:spPr>
            <a:xfrm rot="16200000">
              <a:off x="5169079" y="4126909"/>
              <a:ext cx="2474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Fraction Highly Annoyed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68B022-5101-46C5-A228-E022BC0B6FA6}"/>
              </a:ext>
            </a:extLst>
          </p:cNvPr>
          <p:cNvGrpSpPr/>
          <p:nvPr/>
        </p:nvGrpSpPr>
        <p:grpSpPr>
          <a:xfrm>
            <a:off x="402127" y="2663309"/>
            <a:ext cx="5396591" cy="4194691"/>
            <a:chOff x="392796" y="2188278"/>
            <a:chExt cx="5396591" cy="419469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06A0964-F377-4E47-AEC0-C76D7D077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93487" y="2188278"/>
              <a:ext cx="5295900" cy="401002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5BBEEE-F57F-475E-B253-D37904C1E3D8}"/>
                </a:ext>
              </a:extLst>
            </p:cNvPr>
            <p:cNvSpPr txBox="1"/>
            <p:nvPr/>
          </p:nvSpPr>
          <p:spPr>
            <a:xfrm>
              <a:off x="1234751" y="2515824"/>
              <a:ext cx="830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WSPR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77BEEB-EF81-4C3D-B4D1-FC35D32F4F1B}"/>
                </a:ext>
              </a:extLst>
            </p:cNvPr>
            <p:cNvSpPr txBox="1"/>
            <p:nvPr/>
          </p:nvSpPr>
          <p:spPr>
            <a:xfrm>
              <a:off x="2706989" y="6013637"/>
              <a:ext cx="1311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Dose (PLdB)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DC255B-C675-49DD-8144-9AC629DB9DBB}"/>
                </a:ext>
              </a:extLst>
            </p:cNvPr>
            <p:cNvSpPr txBox="1"/>
            <p:nvPr/>
          </p:nvSpPr>
          <p:spPr>
            <a:xfrm rot="16200000">
              <a:off x="-659832" y="4126909"/>
              <a:ext cx="2474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Fraction Highly Annoyed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DB80EA-9B00-45B1-8EF4-5E8123CFAC99}"/>
              </a:ext>
            </a:extLst>
          </p:cNvPr>
          <p:cNvGrpSpPr/>
          <p:nvPr/>
        </p:nvGrpSpPr>
        <p:grpSpPr>
          <a:xfrm>
            <a:off x="7301075" y="1318252"/>
            <a:ext cx="3984170" cy="623998"/>
            <a:chOff x="3321698" y="1135102"/>
            <a:chExt cx="3984170" cy="62399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51C4BE9-2166-44CD-A1AA-14F6FB3B81A0}"/>
                </a:ext>
              </a:extLst>
            </p:cNvPr>
            <p:cNvGrpSpPr/>
            <p:nvPr/>
          </p:nvGrpSpPr>
          <p:grpSpPr>
            <a:xfrm>
              <a:off x="3486721" y="1135102"/>
              <a:ext cx="3819147" cy="623998"/>
              <a:chOff x="3486721" y="1135102"/>
              <a:chExt cx="3819147" cy="623998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7862B65-E309-476A-AE9A-3AC2EE112A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6722" y="1335548"/>
                <a:ext cx="531845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6DC1FE3-2D54-4DF3-97A9-53426D220C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6721" y="1571924"/>
                <a:ext cx="53184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0FBD11-6135-4DF1-8CCE-B728B1A978DA}"/>
                  </a:ext>
                </a:extLst>
              </p:cNvPr>
              <p:cNvSpPr txBox="1"/>
              <p:nvPr/>
            </p:nvSpPr>
            <p:spPr>
              <a:xfrm>
                <a:off x="4058333" y="1135102"/>
                <a:ext cx="2705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No dose uncertainty term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937536-3970-4F96-BA32-9ACE6AAFC4A9}"/>
                  </a:ext>
                </a:extLst>
              </p:cNvPr>
              <p:cNvSpPr txBox="1"/>
              <p:nvPr/>
            </p:nvSpPr>
            <p:spPr>
              <a:xfrm>
                <a:off x="4058331" y="1389768"/>
                <a:ext cx="32475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Included dose uncertainty term</a:t>
                </a: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CD83B4-D856-4787-9D4A-B36AD016EFF7}"/>
                </a:ext>
              </a:extLst>
            </p:cNvPr>
            <p:cNvSpPr/>
            <p:nvPr/>
          </p:nvSpPr>
          <p:spPr>
            <a:xfrm>
              <a:off x="3321698" y="1143149"/>
              <a:ext cx="3946849" cy="607402"/>
            </a:xfrm>
            <a:prstGeom prst="rect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878BA0-240E-4C70-A88D-13EAB2F7A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091682"/>
            <a:ext cx="11988800" cy="1687696"/>
          </a:xfrm>
        </p:spPr>
        <p:txBody>
          <a:bodyPr/>
          <a:lstStyle/>
          <a:p>
            <a:r>
              <a:rPr lang="en-US" dirty="0"/>
              <a:t>Difference at 5% HA:</a:t>
            </a:r>
          </a:p>
          <a:p>
            <a:pPr lvl="1"/>
            <a:r>
              <a:rPr lang="en-US" dirty="0"/>
              <a:t>WSPR: 0.5 PLdB</a:t>
            </a:r>
          </a:p>
          <a:p>
            <a:pPr lvl="1"/>
            <a:r>
              <a:rPr lang="en-US" dirty="0"/>
              <a:t>QSF18: 0.7 PLdB</a:t>
            </a:r>
          </a:p>
          <a:p>
            <a:r>
              <a:rPr lang="en-US" dirty="0"/>
              <a:t>95% Credible Intervals overlap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0F73C6-66D8-41D4-B9CC-4EF9CFD588D2}"/>
              </a:ext>
            </a:extLst>
          </p:cNvPr>
          <p:cNvSpPr/>
          <p:nvPr/>
        </p:nvSpPr>
        <p:spPr>
          <a:xfrm>
            <a:off x="3950208" y="4297680"/>
            <a:ext cx="353568" cy="195072"/>
          </a:xfrm>
          <a:prstGeom prst="rect">
            <a:avLst/>
          </a:prstGeom>
          <a:solidFill>
            <a:srgbClr val="FAFAFF"/>
          </a:solidFill>
          <a:ln>
            <a:solidFill>
              <a:srgbClr val="FAF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1C2F97-F11E-4230-9108-B9BFC17DBFCE}"/>
              </a:ext>
            </a:extLst>
          </p:cNvPr>
          <p:cNvSpPr/>
          <p:nvPr/>
        </p:nvSpPr>
        <p:spPr>
          <a:xfrm>
            <a:off x="5086096" y="4881880"/>
            <a:ext cx="353568" cy="195072"/>
          </a:xfrm>
          <a:prstGeom prst="rect">
            <a:avLst/>
          </a:prstGeom>
          <a:solidFill>
            <a:srgbClr val="FAFAFF"/>
          </a:solidFill>
          <a:ln>
            <a:solidFill>
              <a:srgbClr val="FAF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0135232-293F-45D6-B29A-44057B081F8B}"/>
              </a:ext>
            </a:extLst>
          </p:cNvPr>
          <p:cNvSpPr/>
          <p:nvPr/>
        </p:nvSpPr>
        <p:spPr>
          <a:xfrm>
            <a:off x="10154014" y="4473249"/>
            <a:ext cx="353568" cy="195072"/>
          </a:xfrm>
          <a:prstGeom prst="rect">
            <a:avLst/>
          </a:prstGeom>
          <a:solidFill>
            <a:srgbClr val="FAFAFF"/>
          </a:solidFill>
          <a:ln>
            <a:solidFill>
              <a:srgbClr val="FAF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A63446-5B30-49FF-A710-997196937532}"/>
              </a:ext>
            </a:extLst>
          </p:cNvPr>
          <p:cNvSpPr/>
          <p:nvPr/>
        </p:nvSpPr>
        <p:spPr>
          <a:xfrm>
            <a:off x="11316911" y="5071872"/>
            <a:ext cx="369333" cy="195072"/>
          </a:xfrm>
          <a:prstGeom prst="rect">
            <a:avLst/>
          </a:prstGeom>
          <a:solidFill>
            <a:srgbClr val="FAFAFF"/>
          </a:solidFill>
          <a:ln>
            <a:solidFill>
              <a:srgbClr val="FAF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56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060F08-A9F7-43C6-B9D0-65D059F26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265" indent="-342265"/>
            <a:r>
              <a:rPr lang="en-US" dirty="0">
                <a:ea typeface="ヒラギノ角ゴ Pro W3"/>
              </a:rPr>
              <a:t>Previous Lee et al. Bayesian Multilevel Logistic Regression (BMLR) analyses of sonic boom community noise survey data did not include uncertainty in the noise dose</a:t>
            </a:r>
          </a:p>
          <a:p>
            <a:pPr marL="342265" indent="-342265"/>
            <a:r>
              <a:rPr lang="en-US" dirty="0">
                <a:ea typeface="ヒラギノ角ゴ Pro W3"/>
              </a:rPr>
              <a:t>A term was added to the BMLR model to account for dose uncertainty</a:t>
            </a:r>
          </a:p>
          <a:p>
            <a:pPr marL="342265" indent="-342265"/>
            <a:r>
              <a:rPr lang="en-US" dirty="0">
                <a:ea typeface="ヒラギノ角ゴ Pro W3"/>
              </a:rPr>
              <a:t>Two simulated datasets show when the uncertainty term can and cannot effectively correct the attenuated slope</a:t>
            </a:r>
          </a:p>
          <a:p>
            <a:pPr marL="742306" lvl="1" indent="-342265"/>
            <a:r>
              <a:rPr lang="en-US" dirty="0">
                <a:ea typeface="ヒラギノ角ゴ Pro W3"/>
              </a:rPr>
              <a:t>Future work: investigate what dose-response data is sufficient for this method to work effectively</a:t>
            </a:r>
          </a:p>
          <a:p>
            <a:pPr marL="342265" indent="-342265"/>
            <a:r>
              <a:rPr lang="en-US" dirty="0">
                <a:ea typeface="ヒラギノ角ゴ Pro W3"/>
              </a:rPr>
              <a:t>The models with and without the uncertainty term were fit to WSPR and QSF18 datasets</a:t>
            </a:r>
          </a:p>
          <a:p>
            <a:pPr marL="742306" lvl="1" indent="-342265"/>
            <a:r>
              <a:rPr lang="en-US" dirty="0">
                <a:ea typeface="ヒラギノ角ゴ Pro W3"/>
              </a:rPr>
              <a:t>The dose uncertainty term results in 5-10% steeper subject-specific slopes</a:t>
            </a:r>
          </a:p>
          <a:p>
            <a:pPr marL="742306" lvl="1" indent="-342265"/>
            <a:r>
              <a:rPr lang="en-US" dirty="0">
                <a:ea typeface="ヒラギノ角ゴ Pro W3"/>
              </a:rPr>
              <a:t>The estimate of the dose that elicits 5% high annoyance differs by less than 1 PLdB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BF2C38-2870-4E5A-8D18-ED6A38BC1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140769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0B1C9E-1FAC-4DD4-8476-C9F45CE16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R. Horonjeff, “An examination of dose uncertainty and dose distribution effects on community noise attitudinal survey outcomes,” </a:t>
            </a:r>
            <a:r>
              <a:rPr lang="en-US" sz="2200" b="0" i="1" dirty="0"/>
              <a:t>J. </a:t>
            </a:r>
            <a:r>
              <a:rPr lang="en-US" sz="2200" b="0" i="1" dirty="0" err="1"/>
              <a:t>Acoust</a:t>
            </a:r>
            <a:r>
              <a:rPr lang="en-US" sz="2200" b="0" i="1" dirty="0"/>
              <a:t>. Soc. Am.</a:t>
            </a:r>
            <a:r>
              <a:rPr lang="en-US" sz="2200" b="0" dirty="0"/>
              <a:t> </a:t>
            </a:r>
            <a:r>
              <a:rPr lang="en-US" sz="2200" dirty="0"/>
              <a:t>150</a:t>
            </a:r>
            <a:r>
              <a:rPr lang="en-US" sz="2200" b="0" dirty="0"/>
              <a:t>, (2021); </a:t>
            </a:r>
            <a:r>
              <a:rPr lang="en-US" sz="2200" b="0" dirty="0" err="1"/>
              <a:t>doi</a:t>
            </a:r>
            <a:r>
              <a:rPr lang="en-US" sz="2200" b="0" dirty="0"/>
              <a:t>: </a:t>
            </a:r>
            <a:r>
              <a:rPr lang="en-US" sz="2200" b="0" dirty="0">
                <a:hlinkClick r:id="rId2"/>
              </a:rPr>
              <a:t>10.1121/10.0005949</a:t>
            </a:r>
            <a:endParaRPr lang="en-US" sz="2200" b="0" dirty="0"/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C. </a:t>
            </a:r>
            <a:r>
              <a:rPr lang="en-US" sz="2200" b="0" dirty="0" err="1"/>
              <a:t>Kirisits</a:t>
            </a:r>
            <a:r>
              <a:rPr lang="en-US" sz="2200" b="0" dirty="0"/>
              <a:t>, C. Lechner</a:t>
            </a:r>
            <a:r>
              <a:rPr lang="en-US" sz="2200" b="0"/>
              <a:t>, and H</a:t>
            </a:r>
            <a:r>
              <a:rPr lang="en-US" sz="2200" b="0" dirty="0"/>
              <a:t>. </a:t>
            </a:r>
            <a:r>
              <a:rPr lang="en-US" sz="2200" b="0" dirty="0" err="1"/>
              <a:t>Kirisits</a:t>
            </a:r>
            <a:r>
              <a:rPr lang="en-US" sz="2200" b="0" dirty="0"/>
              <a:t>, “Impact of Uncertainties Related to Noise Indicator Determination on Observed Exposure–Effect Relationship,” </a:t>
            </a:r>
            <a:r>
              <a:rPr lang="en-US" sz="2200" b="0" i="1" dirty="0"/>
              <a:t>Noise Health</a:t>
            </a:r>
            <a:r>
              <a:rPr lang="en-US" sz="2200" b="0" dirty="0"/>
              <a:t>, </a:t>
            </a:r>
            <a:r>
              <a:rPr lang="en-US" sz="2200" dirty="0"/>
              <a:t>20</a:t>
            </a:r>
            <a:r>
              <a:rPr lang="en-US" sz="2200" b="0" dirty="0"/>
              <a:t>(96), (2018); </a:t>
            </a:r>
            <a:r>
              <a:rPr lang="en-US" sz="2200" b="0" dirty="0" err="1"/>
              <a:t>doi</a:t>
            </a:r>
            <a:r>
              <a:rPr lang="en-US" sz="2200" b="0" dirty="0"/>
              <a:t>: </a:t>
            </a:r>
            <a:r>
              <a:rPr lang="en-US" sz="2200" b="0" dirty="0">
                <a:hlinkClick r:id="rId3"/>
              </a:rPr>
              <a:t>10.4103/nah.NAH_57_17</a:t>
            </a:r>
            <a:endParaRPr lang="en-US" sz="2200" b="0" dirty="0"/>
          </a:p>
          <a:p>
            <a:pPr marL="457200" indent="-457200" algn="just">
              <a:buFont typeface="+mj-lt"/>
              <a:buAutoNum type="arabicPeriod"/>
            </a:pPr>
            <a:r>
              <a:rPr lang="en-US" sz="2200" b="0" dirty="0"/>
              <a:t>J. Lee, A. Wilson, and J. Rathsam, “Bayesian statistical models for community annoyance survey data,” </a:t>
            </a:r>
            <a:r>
              <a:rPr lang="en-US" sz="2200" b="0" i="1" dirty="0"/>
              <a:t>J. </a:t>
            </a:r>
            <a:r>
              <a:rPr lang="en-US" sz="2200" b="0" i="1" dirty="0" err="1"/>
              <a:t>Acoust</a:t>
            </a:r>
            <a:r>
              <a:rPr lang="en-US" sz="2200" b="0" i="1" dirty="0"/>
              <a:t>. Soc. Am. </a:t>
            </a:r>
            <a:r>
              <a:rPr lang="en-US" sz="2200" dirty="0"/>
              <a:t>147</a:t>
            </a:r>
            <a:r>
              <a:rPr lang="en-US" sz="2200" b="0" dirty="0"/>
              <a:t>, (2020); </a:t>
            </a:r>
            <a:r>
              <a:rPr lang="en-US" sz="2200" b="0" dirty="0" err="1"/>
              <a:t>doi</a:t>
            </a:r>
            <a:r>
              <a:rPr lang="en-US" sz="2200" b="0" dirty="0"/>
              <a:t>: </a:t>
            </a:r>
            <a:r>
              <a:rPr lang="en-US" sz="2200" b="0" dirty="0">
                <a:hlinkClick r:id="rId4"/>
              </a:rPr>
              <a:t>10.1121/10.0001021</a:t>
            </a:r>
            <a:endParaRPr lang="en-US" sz="2200" b="0" dirty="0"/>
          </a:p>
          <a:p>
            <a:pPr marL="457200" indent="-457200" algn="just">
              <a:buFont typeface="+mj-lt"/>
              <a:buAutoNum type="arabicPeriod"/>
            </a:pPr>
            <a:r>
              <a:rPr lang="en-US" sz="2200" b="0" dirty="0"/>
              <a:t>J. Page, </a:t>
            </a:r>
            <a:r>
              <a:rPr lang="en-US" sz="2200" b="0" i="1" dirty="0"/>
              <a:t>et al., “</a:t>
            </a:r>
            <a:r>
              <a:rPr lang="en-US" sz="2200" b="0" dirty="0"/>
              <a:t>Waveforms and Sonic Boom Perception and Response (WSPR): Low-Boom Community Response Program Pilot Test Design, Execution, and Analysis,”</a:t>
            </a:r>
            <a:r>
              <a:rPr lang="en-US" sz="2200" b="0" i="1" dirty="0"/>
              <a:t> </a:t>
            </a:r>
            <a:r>
              <a:rPr lang="en-US" sz="2200" b="0" dirty="0"/>
              <a:t>NASA/CR–2014-218180</a:t>
            </a:r>
            <a:r>
              <a:rPr lang="en-US" sz="2200" b="0" i="1" dirty="0"/>
              <a:t>, </a:t>
            </a:r>
            <a:r>
              <a:rPr lang="en-US" sz="2200" b="0" dirty="0"/>
              <a:t>(2014)</a:t>
            </a:r>
            <a:endParaRPr lang="en-US" sz="2200" b="0" i="1" dirty="0"/>
          </a:p>
          <a:p>
            <a:pPr marL="457200" indent="-457200" algn="just">
              <a:buFont typeface="+mj-lt"/>
              <a:buAutoNum type="arabicPeriod"/>
            </a:pPr>
            <a:r>
              <a:rPr lang="en-US" sz="2200" b="0" dirty="0"/>
              <a:t>J. Page, </a:t>
            </a:r>
            <a:r>
              <a:rPr lang="en-US" sz="2200" b="0" i="1" dirty="0"/>
              <a:t>et al.</a:t>
            </a:r>
            <a:r>
              <a:rPr lang="en-US" sz="2200" b="0" dirty="0"/>
              <a:t>, “Quiet Supersonic Flights 2018 (QSF18) Test: Galveston, Texas Risk Reduction for Future Community Testing with a Low-Boom Flight Demonstration Vehicle,” NASA/CR–2020-220589/Volume I, (2020)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5105CF-A13C-4042-B169-172B3723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436874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F42BF5-5CBB-45B4-8169-84B77DC25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256456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86DFA1-A6F2-4CE7-A013-0694A00F2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Material</a:t>
            </a:r>
          </a:p>
        </p:txBody>
      </p:sp>
    </p:spTree>
    <p:extLst>
      <p:ext uri="{BB962C8B-B14F-4D97-AF65-F5344CB8AC3E}">
        <p14:creationId xmlns:p14="http://schemas.microsoft.com/office/powerpoint/2010/main" val="2174549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E573E1-9233-4373-BC0C-6B77B98E8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89"/>
            <a:ext cx="5628640" cy="5380856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WSPR2011</a:t>
            </a:r>
          </a:p>
          <a:p>
            <a:r>
              <a:rPr lang="en-US" sz="2000"/>
              <a:t>Noise source: N-wave sonic booms</a:t>
            </a:r>
          </a:p>
          <a:p>
            <a:pPr lvl="1"/>
            <a:r>
              <a:rPr lang="en-US" sz="1800"/>
              <a:t>110 booms delivered</a:t>
            </a:r>
          </a:p>
          <a:p>
            <a:pPr lvl="1"/>
            <a:r>
              <a:rPr lang="en-US" sz="1800"/>
              <a:t>PL Range: 63 to 106 dB</a:t>
            </a:r>
          </a:p>
          <a:p>
            <a:r>
              <a:rPr lang="en-US" sz="2000"/>
              <a:t>~1 square mile (2.6 km</a:t>
            </a:r>
            <a:r>
              <a:rPr lang="en-US" sz="2000" baseline="30000"/>
              <a:t>2</a:t>
            </a:r>
            <a:r>
              <a:rPr lang="en-US" sz="2000"/>
              <a:t>) survey area</a:t>
            </a:r>
          </a:p>
          <a:p>
            <a:r>
              <a:rPr lang="en-US" sz="2000"/>
              <a:t>12 noise monitors</a:t>
            </a:r>
          </a:p>
          <a:p>
            <a:r>
              <a:rPr lang="en-US" sz="2000"/>
              <a:t>49 participants</a:t>
            </a:r>
          </a:p>
          <a:p>
            <a:r>
              <a:rPr lang="en-US" sz="2000"/>
              <a:t>1,981 survey responses</a:t>
            </a:r>
          </a:p>
          <a:p>
            <a:r>
              <a:rPr lang="en-US" sz="2000"/>
              <a:t>Dose estimated by 2D spatial interpolation of measurements to participant locations</a:t>
            </a:r>
          </a:p>
          <a:p>
            <a:endParaRPr lang="en-US" sz="2000"/>
          </a:p>
          <a:p>
            <a:endParaRPr lang="en-US" sz="2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6A8C46-0085-41AF-93FB-578391C3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 Sonic Boom Community Test Pilot Studies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79E9325-3EF9-4E57-BA91-21D4DB0EC718}"/>
              </a:ext>
            </a:extLst>
          </p:cNvPr>
          <p:cNvSpPr txBox="1">
            <a:spLocks/>
          </p:cNvSpPr>
          <p:nvPr/>
        </p:nvSpPr>
        <p:spPr>
          <a:xfrm>
            <a:off x="5730240" y="1221189"/>
            <a:ext cx="5628640" cy="5380856"/>
          </a:xfrm>
          <a:prstGeom prst="rect">
            <a:avLst/>
          </a:prstGeom>
        </p:spPr>
        <p:txBody>
          <a:bodyPr/>
          <a:lstStyle>
            <a:lvl1pPr marL="342891" indent="-342891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32" indent="-28574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/>
              </a:defRPr>
            </a:lvl2pPr>
            <a:lvl3pPr marL="1142971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3pPr>
            <a:lvl4pPr marL="1600160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4pPr>
            <a:lvl5pPr marL="2057349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QSF18</a:t>
            </a:r>
          </a:p>
          <a:p>
            <a:r>
              <a:rPr lang="en-US" sz="2000"/>
              <a:t>Noise source: N-wave sonic booms</a:t>
            </a:r>
          </a:p>
          <a:p>
            <a:pPr lvl="1"/>
            <a:r>
              <a:rPr lang="en-US" sz="1800"/>
              <a:t>52 booms delivered</a:t>
            </a:r>
          </a:p>
          <a:p>
            <a:pPr lvl="1"/>
            <a:r>
              <a:rPr lang="en-US" sz="1800"/>
              <a:t>PL Range: 56 to 90 dB</a:t>
            </a:r>
          </a:p>
          <a:p>
            <a:r>
              <a:rPr lang="en-US" sz="2000"/>
              <a:t>~60 square mile (155 km</a:t>
            </a:r>
            <a:r>
              <a:rPr lang="en-US" sz="2000" baseline="30000"/>
              <a:t>2</a:t>
            </a:r>
            <a:r>
              <a:rPr lang="en-US" sz="2000"/>
              <a:t>) area</a:t>
            </a:r>
          </a:p>
          <a:p>
            <a:r>
              <a:rPr lang="en-US" sz="2000"/>
              <a:t>12 noise monitors</a:t>
            </a:r>
          </a:p>
          <a:p>
            <a:r>
              <a:rPr lang="en-US" sz="2000"/>
              <a:t>371 participants</a:t>
            </a:r>
          </a:p>
          <a:p>
            <a:r>
              <a:rPr lang="en-US" sz="2000"/>
              <a:t>4,998 survey responses</a:t>
            </a:r>
          </a:p>
          <a:p>
            <a:r>
              <a:rPr lang="en-US" sz="2000"/>
              <a:t>Dose estimated by combination of measurements and predictions at participant locations</a:t>
            </a:r>
          </a:p>
          <a:p>
            <a:endParaRPr lang="en-US" sz="2000"/>
          </a:p>
          <a:p>
            <a:endParaRPr lang="en-US" sz="2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6AEED7-4655-402E-BC53-E4D4BD143D90}"/>
              </a:ext>
            </a:extLst>
          </p:cNvPr>
          <p:cNvSpPr/>
          <p:nvPr/>
        </p:nvSpPr>
        <p:spPr>
          <a:xfrm>
            <a:off x="2026920" y="5514891"/>
            <a:ext cx="7406640" cy="954107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chemeClr val="tx1"/>
                </a:solidFill>
              </a:rPr>
              <a:t>Previous analyses of these pilot studies assumed the noise dose was known without uncertainty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B770F79-F42D-494F-BF93-1764C86564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986" y="1574799"/>
            <a:ext cx="1270920" cy="1312074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5ACF20AE-2F3E-43F5-B798-5FA20C4A4A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t="19703" r="21704" b="19407"/>
          <a:stretch/>
        </p:blipFill>
        <p:spPr>
          <a:xfrm>
            <a:off x="4380346" y="1574799"/>
            <a:ext cx="1227973" cy="131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7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968A16-FB53-43D0-A1B1-899AA6F07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89"/>
            <a:ext cx="11988800" cy="1036819"/>
          </a:xfrm>
        </p:spPr>
        <p:txBody>
          <a:bodyPr/>
          <a:lstStyle/>
          <a:p>
            <a:r>
              <a:rPr lang="en-US"/>
              <a:t>Do the additional terms improve the model?</a:t>
            </a:r>
          </a:p>
          <a:p>
            <a:r>
              <a:rPr lang="en-US"/>
              <a:t>(Lower value is better)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The classical dose uncertainty DIC is much larger because it must estimate the true dose.</a:t>
            </a:r>
          </a:p>
          <a:p>
            <a:pPr lvl="1"/>
            <a:r>
              <a:rPr lang="en-US"/>
              <a:t>Despite this, the resulting dose-response curve is nearly identical to the </a:t>
            </a:r>
            <a:r>
              <a:rPr lang="en-US" err="1"/>
              <a:t>Berkson</a:t>
            </a:r>
            <a:r>
              <a:rPr lang="en-US"/>
              <a:t> dose-response curve.</a:t>
            </a:r>
          </a:p>
          <a:p>
            <a:r>
              <a:rPr lang="en-US"/>
              <a:t>For WSPR, the dose uncertainty term does not reduce the DIC</a:t>
            </a:r>
          </a:p>
          <a:p>
            <a:r>
              <a:rPr lang="en-US"/>
              <a:t>For QSF18, the dose uncertainty term slightly reduces the DIC (about 1% lower)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DF7C8C-89E2-4945-B808-DEC7C0C5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Deviance Information Criterion (DIC) Results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A272238-36F4-408D-A295-2FB219082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13428"/>
              </p:ext>
            </p:extLst>
          </p:nvPr>
        </p:nvGraphicFramePr>
        <p:xfrm>
          <a:off x="1347272" y="2511144"/>
          <a:ext cx="8127999" cy="1611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3272846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8091142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83706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QSF18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81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No Dose Uncertainty</a:t>
                      </a:r>
                    </a:p>
                    <a:p>
                      <a:r>
                        <a:rPr lang="en-US" sz="1400"/>
                        <a:t>(from Lee, et</a:t>
                      </a:r>
                      <a:r>
                        <a:rPr lang="en-US" sz="1400" baseline="0"/>
                        <a:t> al., JASA)</a:t>
                      </a:r>
                      <a:endParaRPr lang="en-US" sz="1400"/>
                    </a:p>
                  </a:txBody>
                  <a:tcPr marL="72483" marR="72483" marT="36242" marB="36242"/>
                </a:tc>
                <a:tc>
                  <a:txBody>
                    <a:bodyPr/>
                    <a:lstStyle/>
                    <a:p>
                      <a:r>
                        <a:rPr lang="en-US"/>
                        <a:t>510.0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385.6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54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Classical Dose Uncertainty</a:t>
                      </a:r>
                    </a:p>
                  </a:txBody>
                  <a:tcPr marL="72483" marR="72483" marT="36242" marB="36242"/>
                </a:tc>
                <a:tc>
                  <a:txBody>
                    <a:bodyPr/>
                    <a:lstStyle/>
                    <a:p>
                      <a:r>
                        <a:rPr lang="en-US"/>
                        <a:t>13275.0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35480.0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48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err="1"/>
                        <a:t>Berkson</a:t>
                      </a:r>
                      <a:r>
                        <a:rPr lang="en-US" sz="1400"/>
                        <a:t> Dose Uncertainty</a:t>
                      </a:r>
                    </a:p>
                  </a:txBody>
                  <a:tcPr marL="72483" marR="72483" marT="36242" marB="36242"/>
                </a:tc>
                <a:tc>
                  <a:txBody>
                    <a:bodyPr/>
                    <a:lstStyle/>
                    <a:p>
                      <a:r>
                        <a:rPr lang="en-US"/>
                        <a:t>510.0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381.7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61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533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31" y="3897256"/>
            <a:ext cx="3492543" cy="2619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31" y="1173422"/>
            <a:ext cx="3492544" cy="261940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599" y="1221189"/>
            <a:ext cx="7442201" cy="538085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/>
              <a:t>Histograms in 0.1 PLdB bins shows the number of observations of difference values</a:t>
            </a:r>
          </a:p>
          <a:p>
            <a:pPr lvl="1">
              <a:spcBef>
                <a:spcPts val="0"/>
              </a:spcBef>
            </a:pPr>
            <a:r>
              <a:rPr lang="en-US"/>
              <a:t>Positive difference value indicates the measured dose was higher than the modeled dose</a:t>
            </a:r>
          </a:p>
          <a:p>
            <a:pPr>
              <a:spcBef>
                <a:spcPts val="0"/>
              </a:spcBef>
            </a:pPr>
            <a:r>
              <a:rPr lang="en-US"/>
              <a:t>Mean difference: </a:t>
            </a:r>
          </a:p>
          <a:p>
            <a:pPr lvl="1">
              <a:spcBef>
                <a:spcPts val="0"/>
              </a:spcBef>
            </a:pPr>
            <a:r>
              <a:rPr lang="en-US"/>
              <a:t>Classical: 0.00014 PLdB</a:t>
            </a:r>
          </a:p>
          <a:p>
            <a:pPr lvl="1">
              <a:spcBef>
                <a:spcPts val="0"/>
              </a:spcBef>
            </a:pPr>
            <a:r>
              <a:rPr lang="en-US" err="1"/>
              <a:t>Berkson</a:t>
            </a:r>
            <a:r>
              <a:rPr lang="en-US"/>
              <a:t>: 0.00021 PLdB</a:t>
            </a:r>
          </a:p>
          <a:p>
            <a:pPr>
              <a:spcBef>
                <a:spcPts val="0"/>
              </a:spcBef>
            </a:pPr>
            <a:r>
              <a:rPr lang="en-US"/>
              <a:t>Median difference: </a:t>
            </a:r>
          </a:p>
          <a:p>
            <a:pPr lvl="1">
              <a:spcBef>
                <a:spcPts val="0"/>
              </a:spcBef>
            </a:pPr>
            <a:r>
              <a:rPr lang="en-US"/>
              <a:t>Classical: 0.012 PLdB</a:t>
            </a:r>
          </a:p>
          <a:p>
            <a:pPr lvl="1">
              <a:spcBef>
                <a:spcPts val="0"/>
              </a:spcBef>
            </a:pPr>
            <a:r>
              <a:rPr lang="en-US" err="1"/>
              <a:t>Berkson</a:t>
            </a:r>
            <a:r>
              <a:rPr lang="en-US"/>
              <a:t>: 0.013 PLdB</a:t>
            </a:r>
          </a:p>
          <a:p>
            <a:pPr>
              <a:spcBef>
                <a:spcPts val="0"/>
              </a:spcBef>
            </a:pPr>
            <a:r>
              <a:rPr lang="en-US"/>
              <a:t>Model used 80,000 samples and 2 chains</a:t>
            </a:r>
          </a:p>
          <a:p>
            <a:pPr>
              <a:spcBef>
                <a:spcPts val="0"/>
              </a:spcBef>
            </a:pPr>
            <a:r>
              <a:rPr lang="en-US"/>
              <a:t>Future work: repeat this with QSF18 data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WSPR results: How are the doses shifted?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3335" y="988756"/>
            <a:ext cx="157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Classical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43335" y="3792481"/>
            <a:ext cx="157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Berkson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EC0D06-5B2B-42F0-B246-0264E5AFB53E}"/>
              </a:ext>
            </a:extLst>
          </p:cNvPr>
          <p:cNvSpPr/>
          <p:nvPr/>
        </p:nvSpPr>
        <p:spPr>
          <a:xfrm>
            <a:off x="571346" y="5384262"/>
            <a:ext cx="6426614" cy="1384995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schemeClr val="tx1"/>
                </a:solidFill>
              </a:rPr>
              <a:t>Estimated true dose tended to be shifted higher for highly annoyed responses, and lower for not highly annoyed responses</a:t>
            </a:r>
          </a:p>
        </p:txBody>
      </p:sp>
    </p:spTree>
    <p:extLst>
      <p:ext uri="{BB962C8B-B14F-4D97-AF65-F5344CB8AC3E}">
        <p14:creationId xmlns:p14="http://schemas.microsoft.com/office/powerpoint/2010/main" val="752311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67BE1B-4D5C-497E-B570-EB953D9E4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BMLR Results for WSPR and QSF18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5AE72F0-19EC-467B-A5A5-73486A183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6975" y="2078246"/>
            <a:ext cx="5915025" cy="4410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F502C31-4A75-4D64-975F-B2570E0CB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1950" y="2078245"/>
            <a:ext cx="5915025" cy="4410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122690-37E0-42F1-B1CA-2F35559FEE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068"/>
          <a:stretch/>
        </p:blipFill>
        <p:spPr>
          <a:xfrm>
            <a:off x="930276" y="1174017"/>
            <a:ext cx="2495550" cy="90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26266"/>
      </p:ext>
    </p:extLst>
  </p:cSld>
  <p:clrMapOvr>
    <a:masterClrMapping/>
  </p:clrMapOvr>
</p:sld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1632826-9D7F-4F63-886C-21FDD0B1FFC5}" vid="{1274DFB4-5958-4829-BEB5-752B18F4FD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1" ma:contentTypeDescription="Create a new document." ma:contentTypeScope="" ma:versionID="da69de6342e7d150b36d8c30676da5e7">
  <xsd:schema xmlns:xsd="http://www.w3.org/2001/XMLSchema" xmlns:xs="http://www.w3.org/2001/XMLSchema" xmlns:p="http://schemas.microsoft.com/office/2006/metadata/properties" xmlns:ns3="3cb15ddf-dbe9-47ea-851d-c70642058130" xmlns:ns4="4817ca35-7031-43a6-bda2-0d9832ef6347" targetNamespace="http://schemas.microsoft.com/office/2006/metadata/properties" ma:root="true" ma:fieldsID="38f5be90a3d12251f70ea00751f42f71" ns3:_="" ns4:_=""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FA2CB0-3365-4050-8674-15C100CCEB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9050DD-2EC3-4709-BDB0-8366CCA3A25F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4817ca35-7031-43a6-bda2-0d9832ef6347"/>
    <ds:schemaRef ds:uri="http://schemas.microsoft.com/office/infopath/2007/PartnerControls"/>
    <ds:schemaRef ds:uri="3cb15ddf-dbe9-47ea-851d-c70642058130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DD69B9E-7BF1-4285-8FF2-7FD01BE5E8BC}">
  <ds:schemaRefs>
    <ds:schemaRef ds:uri="3cb15ddf-dbe9-47ea-851d-c70642058130"/>
    <ds:schemaRef ds:uri="4817ca35-7031-43a6-bda2-0d9832ef63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NASA_template_2020_v2</Template>
  <TotalTime>10905</TotalTime>
  <Words>2366</Words>
  <Application>Microsoft Office PowerPoint</Application>
  <PresentationFormat>Widescreen</PresentationFormat>
  <Paragraphs>374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Cambria Math</vt:lpstr>
      <vt:lpstr>Courier New</vt:lpstr>
      <vt:lpstr>Wingdings</vt:lpstr>
      <vt:lpstr>ED PPT Template 7 12 11</vt:lpstr>
      <vt:lpstr>PowerPoint Presentation</vt:lpstr>
      <vt:lpstr>Overview</vt:lpstr>
      <vt:lpstr>Bayesian Multilevel Logistic Regression (BMLR) Model</vt:lpstr>
      <vt:lpstr>Inclusion of Dose Uncertainty in BMLR Model</vt:lpstr>
      <vt:lpstr>Single Participant Simulated Dataset Overview</vt:lpstr>
      <vt:lpstr>Simulation 1: Fully Sampled Dose-Response Curve</vt:lpstr>
      <vt:lpstr>Simulation 2: Sparsely Sampled Dose-Response Curve</vt:lpstr>
      <vt:lpstr>Discussion of Simulation Results</vt:lpstr>
      <vt:lpstr>WSPR Dose Uncertainty</vt:lpstr>
      <vt:lpstr>WSPR BMLR Comparison with and without Dose Uncertainty</vt:lpstr>
      <vt:lpstr>QSF18 Dose Uncertainty</vt:lpstr>
      <vt:lpstr>QSF18 BMLR Comparison with and without Dose Uncertainty</vt:lpstr>
      <vt:lpstr>Population Summary Curves: Pointwise Average Results</vt:lpstr>
      <vt:lpstr>Summary</vt:lpstr>
      <vt:lpstr>References</vt:lpstr>
      <vt:lpstr>Thank you!</vt:lpstr>
      <vt:lpstr>Additional Material</vt:lpstr>
      <vt:lpstr>NASA Sonic Boom Community Test Pilot Studies</vt:lpstr>
      <vt:lpstr>Deviance Information Criterion (DIC) Results</vt:lpstr>
      <vt:lpstr>WSPR results: How are the doses shifted?</vt:lpstr>
      <vt:lpstr>BMLR Results for WSPR and QSF18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Doebler, William J. (LARC-D321)</dc:creator>
  <cp:lastModifiedBy>Baize, Wanda M Hickson (LARC-B702)[LAMPS 2]</cp:lastModifiedBy>
  <cp:revision>4</cp:revision>
  <dcterms:created xsi:type="dcterms:W3CDTF">2021-02-22T16:16:08Z</dcterms:created>
  <dcterms:modified xsi:type="dcterms:W3CDTF">2021-11-23T18:54:19Z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