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4"/>
    <p:sldMasterId id="2147484837" r:id="rId5"/>
  </p:sldMasterIdLst>
  <p:notesMasterIdLst>
    <p:notesMasterId r:id="rId20"/>
  </p:notesMasterIdLst>
  <p:handoutMasterIdLst>
    <p:handoutMasterId r:id="rId21"/>
  </p:handoutMasterIdLst>
  <p:sldIdLst>
    <p:sldId id="404" r:id="rId6"/>
    <p:sldId id="406" r:id="rId7"/>
    <p:sldId id="408" r:id="rId8"/>
    <p:sldId id="421" r:id="rId9"/>
    <p:sldId id="409" r:id="rId10"/>
    <p:sldId id="414" r:id="rId11"/>
    <p:sldId id="410" r:id="rId12"/>
    <p:sldId id="422" r:id="rId13"/>
    <p:sldId id="420" r:id="rId14"/>
    <p:sldId id="417" r:id="rId15"/>
    <p:sldId id="412" r:id="rId16"/>
    <p:sldId id="411" r:id="rId17"/>
    <p:sldId id="413" r:id="rId18"/>
    <p:sldId id="405" r:id="rId19"/>
  </p:sldIdLst>
  <p:sldSz cx="9144000" cy="5143500" type="screen16x9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1pPr>
    <a:lvl2pPr marL="3429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2pPr>
    <a:lvl3pPr marL="6858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3pPr>
    <a:lvl4pPr marL="10287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4pPr>
    <a:lvl5pPr marL="13716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5pPr>
    <a:lvl6pPr marL="17145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6pPr>
    <a:lvl7pPr marL="20574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7pPr>
    <a:lvl8pPr marL="24003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8pPr>
    <a:lvl9pPr marL="27432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B3D6C"/>
    <a:srgbClr val="C2D9FA"/>
    <a:srgbClr val="0B3A7F"/>
    <a:srgbClr val="E98B01"/>
    <a:srgbClr val="1380DC"/>
    <a:srgbClr val="4F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9"/>
  </p:normalViewPr>
  <p:slideViewPr>
    <p:cSldViewPr snapToGrid="0">
      <p:cViewPr varScale="1">
        <p:scale>
          <a:sx n="76" d="100"/>
          <a:sy n="76" d="100"/>
        </p:scale>
        <p:origin x="108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5579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5579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fld id="{9301CC6A-B4E8-405F-AE79-859651258F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230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5579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02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711" y="4416426"/>
            <a:ext cx="5028579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5579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fld id="{B7B05DEF-6DE7-4BF9-8DBB-FF904A788E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5805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3429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6858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0287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3716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681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01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622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605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351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826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2112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0600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0443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8434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598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555" y="-19050"/>
            <a:ext cx="9144000" cy="4385883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 bwMode="auto">
          <a:xfrm>
            <a:off x="0" y="2647950"/>
            <a:ext cx="9144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8B01"/>
              </a:buClr>
              <a:buFont typeface="Times" pitchFamily="18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380DC"/>
              </a:buClr>
              <a:buFont typeface="Wingdings" pitchFamily="2" charset="2"/>
              <a:buChar char="§"/>
              <a:defRPr sz="2800">
                <a:solidFill>
                  <a:srgbClr val="4F4F4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F4F4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8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>
                <a:solidFill>
                  <a:schemeClr val="bg1"/>
                </a:solidFill>
                <a:latin typeface="+mj-lt"/>
              </a:rPr>
              <a:t>Author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>
                <a:solidFill>
                  <a:schemeClr val="bg1"/>
                </a:solidFill>
                <a:latin typeface="+mj-lt"/>
              </a:rPr>
              <a:t>Company/Organization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>
                <a:solidFill>
                  <a:schemeClr val="bg1"/>
                </a:solidFill>
                <a:latin typeface="+mj-lt"/>
              </a:rPr>
              <a:t>Conference Name, Conference Dates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>
                <a:solidFill>
                  <a:schemeClr val="bg1"/>
                </a:solidFill>
                <a:latin typeface="+mj-lt"/>
              </a:rPr>
              <a:t>Conference Location</a:t>
            </a:r>
          </a:p>
          <a:p>
            <a:pPr>
              <a:buClr>
                <a:srgbClr val="00529B"/>
              </a:buClr>
              <a:buFont typeface="Wingdings" charset="2"/>
              <a:buChar char="Ø"/>
            </a:pPr>
            <a:endParaRPr lang="en-US" sz="2400" kern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 bwMode="auto">
          <a:xfrm>
            <a:off x="0" y="74295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5400" b="1" kern="0">
                <a:solidFill>
                  <a:schemeClr val="bg1"/>
                </a:solidFill>
              </a:rPr>
              <a:t>Presentation Title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rgbClr val="1B3D6C"/>
              </a:buClr>
              <a:buFont typeface="Wingdings" charset="2"/>
              <a:buChar char="Ø"/>
              <a:defRPr/>
            </a:lvl1pPr>
            <a:lvl2pPr marL="685800" indent="-342900">
              <a:buClr>
                <a:srgbClr val="1B3D6C"/>
              </a:buClr>
              <a:buFont typeface="Wingdings" charset="2"/>
              <a:buChar char="Ø"/>
              <a:defRPr/>
            </a:lvl2pPr>
            <a:lvl3pPr marL="971550" indent="-285750">
              <a:buClr>
                <a:srgbClr val="1B3D6C"/>
              </a:buClr>
              <a:buFont typeface="Wingdings" charset="2"/>
              <a:buChar char="Ø"/>
              <a:defRPr/>
            </a:lvl3pPr>
            <a:lvl4pPr marL="1314450" indent="-285750">
              <a:buClr>
                <a:srgbClr val="1B3D6C"/>
              </a:buClr>
              <a:buFont typeface="Wingdings" charset="2"/>
              <a:buChar char="Ø"/>
              <a:defRPr/>
            </a:lvl4pPr>
            <a:lvl5pPr marL="1657350" indent="-285750">
              <a:buClr>
                <a:srgbClr val="1B3D6C"/>
              </a:buClr>
              <a:buFont typeface="Wingdings" charset="2"/>
              <a:buChar char="Ø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23950"/>
            <a:ext cx="3962400" cy="33718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123950"/>
            <a:ext cx="4419600" cy="33718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28600" y="144198"/>
            <a:ext cx="8686800" cy="51435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and/or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425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7FC34-5206-45FA-A6B2-955DFABF1C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F603E2-753D-49F2-B2B1-D76008093D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FD0B8-A1D4-4313-AC8C-31D5E0DBD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FA06F-9FF0-4DD3-9CA0-DF2D4EF2E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CD405-43AD-4B88-9D41-03F2E0B3D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721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19050"/>
            <a:ext cx="9141714" cy="5143500"/>
          </a:xfrm>
          <a:prstGeom prst="rect">
            <a:avLst/>
          </a:prstGeom>
        </p:spPr>
      </p:pic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886" y="1123950"/>
            <a:ext cx="8686800" cy="3363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>
            <a:spLocks noGrp="1" noChangeArrowheads="1"/>
          </p:cNvSpPr>
          <p:nvPr userDrawn="1"/>
        </p:nvSpPr>
        <p:spPr bwMode="auto">
          <a:xfrm>
            <a:off x="1181100" y="45720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8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pPr>
              <a:defRPr/>
            </a:pPr>
            <a:endParaRPr lang="en-US" sz="1050"/>
          </a:p>
        </p:txBody>
      </p:sp>
      <p:sp>
        <p:nvSpPr>
          <p:cNvPr id="10" name="Rectangle 9"/>
          <p:cNvSpPr>
            <a:spLocks noGrp="1" noChangeArrowheads="1"/>
          </p:cNvSpPr>
          <p:nvPr userDrawn="1"/>
        </p:nvSpPr>
        <p:spPr bwMode="auto">
          <a:xfrm>
            <a:off x="3181350" y="45720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8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pPr>
              <a:defRPr/>
            </a:pPr>
            <a:endParaRPr lang="en-US" sz="1050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1200150" y="4629150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857500" y="4638383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19075" y="4639998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 userDrawn="1"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44198"/>
            <a:ext cx="8686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b="1" kern="0">
                <a:solidFill>
                  <a:schemeClr val="bg1"/>
                </a:solidFill>
              </a:rPr>
              <a:t>Presentation Title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30" r:id="rId1"/>
    <p:sldLayoutId id="2147484825" r:id="rId2"/>
    <p:sldLayoutId id="2147484827" r:id="rId3"/>
    <p:sldLayoutId id="2147484836" r:id="rId4"/>
  </p:sldLayoutIdLst>
  <p:hf hdr="0" ftr="0" dt="0"/>
  <p:txStyles>
    <p:titleStyle>
      <a:lvl1pPr marL="0" marR="0" indent="0" algn="ctr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tabLst/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5pPr>
      <a:lvl6pPr marL="3429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6858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0287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3716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24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21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18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15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15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19050"/>
            <a:ext cx="9141714" cy="5143500"/>
          </a:xfrm>
          <a:prstGeom prst="rect">
            <a:avLst/>
          </a:prstGeom>
        </p:spPr>
      </p:pic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886" y="438150"/>
            <a:ext cx="8686800" cy="4049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1200150" y="4629150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857500" y="4638383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19075" y="4639998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89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1B3D6C"/>
        </a:buClr>
        <a:buFont typeface="Wingdings" charset="2"/>
        <a:buChar char="Ø"/>
        <a:defRPr sz="24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21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18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15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15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File:Server-multiple.svg" TargetMode="Externa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0" y="14667"/>
            <a:ext cx="9144000" cy="4385883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-60556" y="2215245"/>
            <a:ext cx="9144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8B01"/>
              </a:buClr>
              <a:buFont typeface="Times" pitchFamily="18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380DC"/>
              </a:buClr>
              <a:buFont typeface="Wingdings" pitchFamily="2" charset="2"/>
              <a:buChar char="§"/>
              <a:defRPr sz="2800">
                <a:solidFill>
                  <a:srgbClr val="4F4F4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F4F4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8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 dirty="0">
                <a:solidFill>
                  <a:schemeClr val="bg1"/>
                </a:solidFill>
                <a:latin typeface="+mj-lt"/>
              </a:rPr>
              <a:t>Jon Holbrook, Natasha A. Neogi, Michael J. Acheson, Irene M. Gregory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 dirty="0">
                <a:solidFill>
                  <a:schemeClr val="bg1"/>
                </a:solidFill>
                <a:latin typeface="+mj-lt"/>
              </a:rPr>
              <a:t>NASA Langley Research Center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 dirty="0">
                <a:solidFill>
                  <a:schemeClr val="bg1"/>
                </a:solidFill>
                <a:latin typeface="+mj-lt"/>
              </a:rPr>
              <a:t>AIAA SciTech Forum, 3-7 January 2022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sz="1600" dirty="0">
                <a:solidFill>
                  <a:schemeClr val="bg1"/>
                </a:solidFill>
              </a:rPr>
              <a:t>Copyright © by the National Aeronautics &amp; Space Administration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Published by the American Institute of Aeronautics and Astronautics, Inc., with permission.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br>
              <a:rPr lang="en-US" altLang="en-US" sz="1600" kern="0" dirty="0">
                <a:solidFill>
                  <a:schemeClr val="bg1"/>
                </a:solidFill>
                <a:latin typeface="+mj-lt"/>
              </a:rPr>
            </a:b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  <a:p>
            <a:pPr marL="0" indent="0" algn="ctr" eaLnBrk="1" hangingPunct="1">
              <a:buClr>
                <a:srgbClr val="00529B"/>
              </a:buClr>
              <a:buNone/>
            </a:pP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  <a:p>
            <a:pPr marL="0" indent="0" algn="ctr" eaLnBrk="1" hangingPunct="1">
              <a:buClr>
                <a:srgbClr val="00529B"/>
              </a:buClr>
              <a:buNone/>
            </a:pP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  <a:p>
            <a:pPr>
              <a:buClr>
                <a:srgbClr val="00529B"/>
              </a:buClr>
              <a:buFont typeface="Wingdings" charset="2"/>
              <a:buChar char="Ø"/>
            </a:pPr>
            <a:endParaRPr lang="en-US" sz="2400" kern="0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222069"/>
            <a:ext cx="9144000" cy="1589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3600" b="1" kern="0" dirty="0">
                <a:solidFill>
                  <a:schemeClr val="bg1"/>
                </a:solidFill>
              </a:rPr>
              <a:t>Benchmark Problem Development for Testing Maturity of Intelligent Contingency Management Tools</a:t>
            </a:r>
          </a:p>
        </p:txBody>
      </p:sp>
      <p:pic>
        <p:nvPicPr>
          <p:cNvPr id="5" name="Picture 13" descr="NASA insigniaCMYK">
            <a:extLst>
              <a:ext uri="{FF2B5EF4-FFF2-40B4-BE49-F238E27FC236}">
                <a16:creationId xmlns:a16="http://schemas.microsoft.com/office/drawing/2014/main" id="{E0BF5AD6-217A-4515-BB35-F6C4F4F51A3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5572" y="2722466"/>
            <a:ext cx="961499" cy="773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17D29E85-C0C4-4199-B4DF-4359C6211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26297" y="2606169"/>
            <a:ext cx="972131" cy="100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064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446" y="1029737"/>
            <a:ext cx="8611985" cy="3429000"/>
          </a:xfrm>
        </p:spPr>
        <p:txBody>
          <a:bodyPr/>
          <a:lstStyle/>
          <a:p>
            <a:pPr marL="457200" lvl="1" indent="-457200">
              <a:spcBef>
                <a:spcPts val="900"/>
              </a:spcBef>
            </a:pPr>
            <a:r>
              <a:rPr lang="en-US" altLang="en-US" sz="2400" dirty="0"/>
              <a:t>Increasingly autonomous Advanced Air Mobility (AAM) vehicles will be required to handle diverse conditions with limited human intervention</a:t>
            </a:r>
          </a:p>
          <a:p>
            <a:pPr marL="457200" lvl="1" indent="-457200">
              <a:spcBef>
                <a:spcPts val="900"/>
              </a:spcBef>
            </a:pPr>
            <a:r>
              <a:rPr lang="en-US" altLang="en-US" sz="2400" dirty="0"/>
              <a:t>Intelligent contingency management (</a:t>
            </a:r>
            <a:r>
              <a:rPr lang="en-US" altLang="en-US" sz="2400" dirty="0" err="1"/>
              <a:t>iCM</a:t>
            </a:r>
            <a:r>
              <a:rPr lang="en-US" altLang="en-US" sz="2400" dirty="0"/>
              <a:t>) approaches are under development to address how automated agents can handle unforeseen, unplanned, and unanticipated events</a:t>
            </a:r>
          </a:p>
          <a:p>
            <a:pPr marL="457200" lvl="1" indent="-457200">
              <a:spcBef>
                <a:spcPts val="900"/>
              </a:spcBef>
            </a:pPr>
            <a:r>
              <a:rPr lang="en-US" altLang="en-US" sz="2400" dirty="0"/>
              <a:t>Benchmark scenario is needed to test the maturity of the developed </a:t>
            </a:r>
            <a:r>
              <a:rPr lang="en-US" altLang="en-US" sz="2400" dirty="0" err="1"/>
              <a:t>iCM</a:t>
            </a:r>
            <a:r>
              <a:rPr lang="en-US" altLang="en-US" sz="2400" dirty="0"/>
              <a:t> tools and techniques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3200" b="1" kern="0" dirty="0">
                <a:solidFill>
                  <a:schemeClr val="bg1"/>
                </a:solidFill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591959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854" y="942975"/>
            <a:ext cx="8392292" cy="3429000"/>
          </a:xfrm>
        </p:spPr>
        <p:txBody>
          <a:bodyPr/>
          <a:lstStyle/>
          <a:p>
            <a:pPr marL="457200" lvl="1" indent="-457200">
              <a:spcBef>
                <a:spcPts val="900"/>
              </a:spcBef>
              <a:buClr>
                <a:srgbClr val="1B3D6C"/>
              </a:buClr>
              <a:buFont typeface="Wingdings" charset="2"/>
              <a:buChar char="Ø"/>
            </a:pPr>
            <a:r>
              <a:rPr lang="en-US" altLang="en-US" sz="2800" dirty="0"/>
              <a:t>Identify clear objectives</a:t>
            </a:r>
          </a:p>
          <a:p>
            <a:pPr marL="457200" lvl="1" indent="-457200">
              <a:spcBef>
                <a:spcPts val="900"/>
              </a:spcBef>
            </a:pPr>
            <a:r>
              <a:rPr lang="en-US" altLang="en-US" sz="2700" dirty="0"/>
              <a:t>Assess capabilities of the tools being evaluated</a:t>
            </a:r>
          </a:p>
          <a:p>
            <a:pPr marL="457200" lvl="1" indent="-457200">
              <a:spcBef>
                <a:spcPts val="900"/>
              </a:spcBef>
            </a:pPr>
            <a:r>
              <a:rPr lang="en-US" altLang="en-US" sz="2700" dirty="0"/>
              <a:t>Assess necessary levels of fidelity</a:t>
            </a:r>
          </a:p>
          <a:p>
            <a:pPr marL="457200" lvl="1" indent="-457200">
              <a:spcBef>
                <a:spcPts val="900"/>
              </a:spcBef>
            </a:pPr>
            <a:r>
              <a:rPr lang="en-US" altLang="en-US" sz="2700" dirty="0"/>
              <a:t>Develop process flow map with key decision points</a:t>
            </a:r>
          </a:p>
          <a:p>
            <a:pPr marL="457200" lvl="1" indent="-457200">
              <a:spcBef>
                <a:spcPts val="900"/>
              </a:spcBef>
            </a:pPr>
            <a:r>
              <a:rPr lang="en-US" altLang="en-US" sz="2700" dirty="0"/>
              <a:t>Identify metrics that map back to objectives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3200" b="1" kern="0" dirty="0">
                <a:solidFill>
                  <a:schemeClr val="bg1"/>
                </a:solidFill>
              </a:rPr>
              <a:t>Scenario Development Process</a:t>
            </a:r>
          </a:p>
        </p:txBody>
      </p:sp>
    </p:spTree>
    <p:extLst>
      <p:ext uri="{BB962C8B-B14F-4D97-AF65-F5344CB8AC3E}">
        <p14:creationId xmlns:p14="http://schemas.microsoft.com/office/powerpoint/2010/main" val="521115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854" y="942975"/>
            <a:ext cx="8392292" cy="3429000"/>
          </a:xfrm>
        </p:spPr>
        <p:txBody>
          <a:bodyPr/>
          <a:lstStyle/>
          <a:p>
            <a:pPr marL="457200" lvl="1" indent="-457200">
              <a:spcBef>
                <a:spcPts val="900"/>
              </a:spcBef>
            </a:pPr>
            <a:r>
              <a:rPr lang="en-US" altLang="en-US" sz="2700" dirty="0"/>
              <a:t>Specific</a:t>
            </a:r>
          </a:p>
          <a:p>
            <a:pPr marL="457200" lvl="1" indent="-457200">
              <a:spcBef>
                <a:spcPts val="900"/>
              </a:spcBef>
            </a:pPr>
            <a:r>
              <a:rPr lang="en-US" altLang="en-US" sz="2700" dirty="0"/>
              <a:t>Measurable</a:t>
            </a:r>
          </a:p>
          <a:p>
            <a:pPr marL="914400" lvl="2" indent="-457200">
              <a:spcBef>
                <a:spcPts val="900"/>
              </a:spcBef>
            </a:pPr>
            <a:r>
              <a:rPr lang="en-US" altLang="en-US" sz="2400" dirty="0"/>
              <a:t>What agents are involved?</a:t>
            </a:r>
          </a:p>
          <a:p>
            <a:pPr marL="914400" lvl="2" indent="-457200">
              <a:spcBef>
                <a:spcPts val="900"/>
              </a:spcBef>
            </a:pPr>
            <a:r>
              <a:rPr lang="en-US" altLang="en-US" sz="2400" dirty="0"/>
              <a:t>What are the desired outcomes?</a:t>
            </a:r>
          </a:p>
          <a:p>
            <a:pPr marL="914400" lvl="2" indent="-457200">
              <a:spcBef>
                <a:spcPts val="900"/>
              </a:spcBef>
            </a:pPr>
            <a:r>
              <a:rPr lang="en-US" altLang="en-US" sz="2400" dirty="0"/>
              <a:t>What are the success criteria?</a:t>
            </a:r>
          </a:p>
          <a:p>
            <a:pPr marL="914400" lvl="2" indent="-457200">
              <a:spcBef>
                <a:spcPts val="900"/>
              </a:spcBef>
            </a:pPr>
            <a:r>
              <a:rPr lang="en-US" altLang="en-US" sz="2400" dirty="0"/>
              <a:t>How is progress toward success measured?</a:t>
            </a:r>
          </a:p>
          <a:p>
            <a:pPr marL="457200" lvl="1" indent="-457200">
              <a:spcBef>
                <a:spcPts val="900"/>
              </a:spcBef>
            </a:pPr>
            <a:r>
              <a:rPr lang="en-US" altLang="en-US" sz="2700" dirty="0"/>
              <a:t>Attainable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3200" b="1" kern="0" dirty="0">
                <a:solidFill>
                  <a:schemeClr val="bg1"/>
                </a:solidFill>
              </a:rPr>
              <a:t>Identification of Objectives</a:t>
            </a:r>
          </a:p>
        </p:txBody>
      </p:sp>
    </p:spTree>
    <p:extLst>
      <p:ext uri="{BB962C8B-B14F-4D97-AF65-F5344CB8AC3E}">
        <p14:creationId xmlns:p14="http://schemas.microsoft.com/office/powerpoint/2010/main" val="2077651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29310"/>
            <a:ext cx="8468360" cy="1484588"/>
          </a:xfrm>
        </p:spPr>
        <p:txBody>
          <a:bodyPr/>
          <a:lstStyle/>
          <a:p>
            <a:pPr marL="457200" lvl="1" indent="-457200">
              <a:spcBef>
                <a:spcPts val="900"/>
              </a:spcBef>
              <a:buClr>
                <a:srgbClr val="1B3D6C"/>
              </a:buClr>
              <a:buFont typeface="Wingdings" charset="2"/>
              <a:buChar char="Ø"/>
            </a:pPr>
            <a:r>
              <a:rPr lang="en-US" altLang="en-US" sz="2000" dirty="0"/>
              <a:t>What are current capabilities of the participating agent(s) to detect, decide, and act?</a:t>
            </a:r>
          </a:p>
          <a:p>
            <a:pPr marL="457200" lvl="1" indent="-457200">
              <a:spcBef>
                <a:spcPts val="900"/>
              </a:spcBef>
              <a:buClr>
                <a:srgbClr val="1B3D6C"/>
              </a:buClr>
              <a:buFont typeface="Wingdings" charset="2"/>
              <a:buChar char="Ø"/>
            </a:pPr>
            <a:r>
              <a:rPr lang="en-US" altLang="en-US" sz="2000" dirty="0"/>
              <a:t>How do these capabilities address the same objectives as those met by existing (human) agents?</a:t>
            </a:r>
          </a:p>
          <a:p>
            <a:pPr marL="457200" lvl="1" indent="-457200">
              <a:spcBef>
                <a:spcPts val="900"/>
              </a:spcBef>
            </a:pPr>
            <a:endParaRPr lang="en-US" alt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3200" b="1" kern="0" dirty="0">
                <a:solidFill>
                  <a:schemeClr val="bg1"/>
                </a:solidFill>
              </a:rPr>
              <a:t>Capabilities Assessment: </a:t>
            </a:r>
            <a:r>
              <a:rPr lang="en-US" sz="3200" b="1" kern="0" dirty="0" err="1">
                <a:solidFill>
                  <a:schemeClr val="bg1"/>
                </a:solidFill>
              </a:rPr>
              <a:t>iCM</a:t>
            </a:r>
            <a:r>
              <a:rPr lang="en-US" sz="3200" b="1" kern="0" dirty="0">
                <a:solidFill>
                  <a:schemeClr val="bg1"/>
                </a:solidFill>
              </a:rPr>
              <a:t> tools</a:t>
            </a:r>
          </a:p>
        </p:txBody>
      </p:sp>
      <p:pic>
        <p:nvPicPr>
          <p:cNvPr id="8" name="Picture 7" descr="Chart, radar chart&#10;&#10;Description automatically generated">
            <a:extLst>
              <a:ext uri="{FF2B5EF4-FFF2-40B4-BE49-F238E27FC236}">
                <a16:creationId xmlns:a16="http://schemas.microsoft.com/office/drawing/2014/main" id="{EA5746CE-746E-4A64-99EA-EEEEA336AC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86" t="7319" r="11990"/>
          <a:stretch/>
        </p:blipFill>
        <p:spPr>
          <a:xfrm>
            <a:off x="235710" y="3178708"/>
            <a:ext cx="1506122" cy="12690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4772DB-5639-4F3A-B968-80B200D0F49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4334" y="3434009"/>
            <a:ext cx="1201199" cy="9577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BF7FF16-4B12-4B9B-BE4E-A0B6DD1D796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21873" y="2461376"/>
            <a:ext cx="1506122" cy="9261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2EF876D-AF3F-4FEF-AB50-B89D5C0DF15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665" y="2628230"/>
            <a:ext cx="1506123" cy="450333"/>
          </a:xfrm>
          <a:prstGeom prst="rect">
            <a:avLst/>
          </a:prstGeom>
          <a:ln>
            <a:noFill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0E0F108-9A6E-4E19-8179-DC8D7D7C979A}"/>
              </a:ext>
            </a:extLst>
          </p:cNvPr>
          <p:cNvSpPr txBox="1"/>
          <p:nvPr/>
        </p:nvSpPr>
        <p:spPr>
          <a:xfrm>
            <a:off x="1168174" y="4457957"/>
            <a:ext cx="13692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Image credits: NASA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913AE60-673F-4366-AEF3-377152043CF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6320" y="2201858"/>
            <a:ext cx="4094969" cy="2370141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FB528E9-6A8A-4D41-BD71-A696460F8B4F}"/>
              </a:ext>
            </a:extLst>
          </p:cNvPr>
          <p:cNvGrpSpPr/>
          <p:nvPr/>
        </p:nvGrpSpPr>
        <p:grpSpPr>
          <a:xfrm>
            <a:off x="3521675" y="3029932"/>
            <a:ext cx="1253525" cy="694177"/>
            <a:chOff x="3521675" y="3029932"/>
            <a:chExt cx="1253525" cy="694177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1C1DC5F-36ED-4554-BB28-F67818F9CBD1}"/>
                </a:ext>
              </a:extLst>
            </p:cNvPr>
            <p:cNvGrpSpPr/>
            <p:nvPr/>
          </p:nvGrpSpPr>
          <p:grpSpPr>
            <a:xfrm>
              <a:off x="3521675" y="3291840"/>
              <a:ext cx="1253525" cy="432269"/>
              <a:chOff x="3521675" y="3291840"/>
              <a:chExt cx="1253525" cy="432269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F30C5388-9159-4F69-91B9-4A22F666EF24}"/>
                  </a:ext>
                </a:extLst>
              </p:cNvPr>
              <p:cNvCxnSpPr/>
              <p:nvPr/>
            </p:nvCxnSpPr>
            <p:spPr bwMode="auto">
              <a:xfrm>
                <a:off x="3525520" y="3505200"/>
                <a:ext cx="1249680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18A5B544-70CE-49FF-8CD7-F3703CF3EB1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525520" y="3291840"/>
                <a:ext cx="325120" cy="21336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14E4F4A1-7B13-4AB6-8290-EFC4FCA0C01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446104" y="3510749"/>
                <a:ext cx="325120" cy="21336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B8F3DD73-197D-46F5-AFF0-51C180DD7F6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445000" y="3291840"/>
                <a:ext cx="330200" cy="211833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2A1DC7C6-BDDC-43C1-A1F8-21B5A3B7C53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521675" y="3511512"/>
                <a:ext cx="330200" cy="211833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C910A10-95DA-4CB3-8250-CE188E047574}"/>
                </a:ext>
              </a:extLst>
            </p:cNvPr>
            <p:cNvSpPr txBox="1"/>
            <p:nvPr/>
          </p:nvSpPr>
          <p:spPr>
            <a:xfrm>
              <a:off x="3927845" y="3029932"/>
              <a:ext cx="4347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5088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1" y="3252095"/>
            <a:ext cx="7580086" cy="1356179"/>
          </a:xfrm>
        </p:spPr>
        <p:txBody>
          <a:bodyPr/>
          <a:lstStyle/>
          <a:p>
            <a:pPr marL="457200" lvl="1" indent="-457200">
              <a:spcBef>
                <a:spcPts val="900"/>
              </a:spcBef>
            </a:pPr>
            <a:r>
              <a:rPr lang="en-US" altLang="en-US" sz="2000" dirty="0"/>
              <a:t>Must clearly understand and document levels of fidelity</a:t>
            </a:r>
          </a:p>
          <a:p>
            <a:pPr marL="862013" lvl="2" indent="-403225">
              <a:spcBef>
                <a:spcPts val="900"/>
              </a:spcBef>
            </a:pPr>
            <a:r>
              <a:rPr lang="en-US" altLang="en-US" dirty="0"/>
              <a:t>Meaningful with respect to benchmark objectives</a:t>
            </a:r>
          </a:p>
          <a:p>
            <a:pPr marL="862013" lvl="2" indent="-403225">
              <a:spcBef>
                <a:spcPts val="900"/>
              </a:spcBef>
            </a:pPr>
            <a:r>
              <a:rPr lang="en-US" altLang="en-US" dirty="0"/>
              <a:t>Metrics must not convey more fidelity than is possible to assess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2800" b="1" kern="0" dirty="0">
                <a:solidFill>
                  <a:schemeClr val="bg1"/>
                </a:solidFill>
              </a:rPr>
              <a:t>Capabilities Assessment: Simulation Environment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9B5D7A7D-B9A7-482F-B861-1D68C9898E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07"/>
          <a:stretch/>
        </p:blipFill>
        <p:spPr>
          <a:xfrm>
            <a:off x="6277425" y="1253735"/>
            <a:ext cx="2703287" cy="1444668"/>
          </a:xfrm>
          <a:prstGeom prst="rect">
            <a:avLst/>
          </a:prstGeom>
        </p:spPr>
      </p:pic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AD5EC0C-B89E-46DC-B98B-6E6112694A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250637" y="2666255"/>
            <a:ext cx="1730075" cy="986619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413B288-74AD-49E1-A710-3955E2153724}"/>
              </a:ext>
            </a:extLst>
          </p:cNvPr>
          <p:cNvSpPr txBox="1">
            <a:spLocks/>
          </p:cNvSpPr>
          <p:nvPr/>
        </p:nvSpPr>
        <p:spPr bwMode="auto">
          <a:xfrm>
            <a:off x="228599" y="835480"/>
            <a:ext cx="6418943" cy="2437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4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1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715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8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144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6573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57200" lvl="1" indent="-457200">
              <a:spcBef>
                <a:spcPts val="900"/>
              </a:spcBef>
            </a:pPr>
            <a:r>
              <a:rPr lang="en-US" altLang="en-US" sz="2000" dirty="0"/>
              <a:t>Limited by knowledge and expertise of designers</a:t>
            </a:r>
          </a:p>
          <a:p>
            <a:pPr marL="862013" lvl="2" indent="-403225">
              <a:spcBef>
                <a:spcPts val="900"/>
              </a:spcBef>
            </a:pPr>
            <a:r>
              <a:rPr lang="en-US" altLang="en-US" dirty="0"/>
              <a:t>Not possible to test edge cases not contained in simulation requirements</a:t>
            </a:r>
          </a:p>
          <a:p>
            <a:pPr marL="862013" lvl="2" indent="-403225">
              <a:spcBef>
                <a:spcPts val="900"/>
              </a:spcBef>
            </a:pPr>
            <a:r>
              <a:rPr lang="en-US" altLang="en-US" dirty="0"/>
              <a:t>Full-fidelity real-world simulation environment is not attainable</a:t>
            </a:r>
          </a:p>
          <a:p>
            <a:pPr marL="862013" lvl="2" indent="-403225">
              <a:spcBef>
                <a:spcPts val="900"/>
              </a:spcBef>
            </a:pPr>
            <a:r>
              <a:rPr lang="en-US" altLang="en-US" dirty="0"/>
              <a:t>Computational complexity of environment trades against simulation speed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8D803D-6281-4658-AB44-4E31335308AF}"/>
              </a:ext>
            </a:extLst>
          </p:cNvPr>
          <p:cNvSpPr txBox="1"/>
          <p:nvPr/>
        </p:nvSpPr>
        <p:spPr>
          <a:xfrm>
            <a:off x="7409260" y="3447291"/>
            <a:ext cx="13692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Image credits: NASA</a:t>
            </a:r>
          </a:p>
        </p:txBody>
      </p:sp>
    </p:spTree>
    <p:extLst>
      <p:ext uri="{BB962C8B-B14F-4D97-AF65-F5344CB8AC3E}">
        <p14:creationId xmlns:p14="http://schemas.microsoft.com/office/powerpoint/2010/main" val="175223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137" y="986539"/>
            <a:ext cx="4127863" cy="3471161"/>
          </a:xfrm>
        </p:spPr>
        <p:txBody>
          <a:bodyPr/>
          <a:lstStyle/>
          <a:p>
            <a:pPr marL="1588" lvl="1" indent="0" algn="ctr">
              <a:spcBef>
                <a:spcPts val="900"/>
              </a:spcBef>
              <a:buNone/>
            </a:pPr>
            <a:r>
              <a:rPr lang="en-US" altLang="en-US" sz="2400" b="1" u="sng" dirty="0"/>
              <a:t>Scenario</a:t>
            </a:r>
          </a:p>
          <a:p>
            <a:pPr marL="465138" lvl="1" indent="-463550">
              <a:spcBef>
                <a:spcPts val="900"/>
              </a:spcBef>
            </a:pPr>
            <a:r>
              <a:rPr lang="en-US" altLang="en-US" sz="2400" dirty="0"/>
              <a:t>Setting</a:t>
            </a:r>
          </a:p>
          <a:p>
            <a:pPr marL="465138" lvl="1" indent="-463550">
              <a:spcBef>
                <a:spcPts val="900"/>
              </a:spcBef>
            </a:pPr>
            <a:r>
              <a:rPr lang="en-US" altLang="en-US" sz="2400" dirty="0"/>
              <a:t>Duration</a:t>
            </a:r>
          </a:p>
          <a:p>
            <a:pPr marL="465138" lvl="1" indent="-463550">
              <a:spcBef>
                <a:spcPts val="900"/>
              </a:spcBef>
            </a:pPr>
            <a:r>
              <a:rPr lang="en-US" altLang="en-US" sz="2400" dirty="0"/>
              <a:t>Operational realism</a:t>
            </a:r>
          </a:p>
          <a:p>
            <a:pPr marL="465138" lvl="1" indent="-463550">
              <a:spcBef>
                <a:spcPts val="900"/>
              </a:spcBef>
            </a:pPr>
            <a:r>
              <a:rPr lang="en-US" altLang="en-US" sz="2400" dirty="0"/>
              <a:t>Robustness</a:t>
            </a:r>
          </a:p>
          <a:p>
            <a:pPr marL="465138" lvl="1" indent="-463550">
              <a:spcBef>
                <a:spcPts val="900"/>
              </a:spcBef>
            </a:pPr>
            <a:r>
              <a:rPr lang="en-US" altLang="en-US" sz="2400" dirty="0"/>
              <a:t>Extensibility / Expandability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3200" b="1" kern="0" dirty="0">
                <a:solidFill>
                  <a:schemeClr val="bg1"/>
                </a:solidFill>
              </a:rPr>
              <a:t>Process Flow Development Considerations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7C940DE-5026-4645-B8A1-5147EDBE8A9C}"/>
              </a:ext>
            </a:extLst>
          </p:cNvPr>
          <p:cNvSpPr txBox="1">
            <a:spLocks/>
          </p:cNvSpPr>
          <p:nvPr/>
        </p:nvSpPr>
        <p:spPr bwMode="auto">
          <a:xfrm>
            <a:off x="4572000" y="986539"/>
            <a:ext cx="4127863" cy="347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4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1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715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8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144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6573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588" lvl="1" indent="0" algn="ctr">
              <a:spcBef>
                <a:spcPts val="900"/>
              </a:spcBef>
              <a:buNone/>
            </a:pPr>
            <a:r>
              <a:rPr lang="en-US" altLang="en-US" sz="2400" b="1" u="sng" kern="0" dirty="0"/>
              <a:t>Triggering Events</a:t>
            </a:r>
          </a:p>
          <a:p>
            <a:pPr marL="465138" lvl="1" indent="-463550">
              <a:spcBef>
                <a:spcPts val="900"/>
              </a:spcBef>
            </a:pPr>
            <a:r>
              <a:rPr lang="en-US" altLang="en-US" sz="2400" kern="0" dirty="0"/>
              <a:t>Level of uncertainty / ambiguity</a:t>
            </a:r>
          </a:p>
          <a:p>
            <a:pPr marL="465138" lvl="1" indent="-463550">
              <a:spcBef>
                <a:spcPts val="900"/>
              </a:spcBef>
            </a:pPr>
            <a:r>
              <a:rPr lang="en-US" altLang="en-US" sz="2400" kern="0" dirty="0"/>
              <a:t>Annunciated vs. </a:t>
            </a:r>
            <a:r>
              <a:rPr lang="en-US" altLang="en-US" sz="2400" kern="0" dirty="0" err="1"/>
              <a:t>Unannunciated</a:t>
            </a:r>
            <a:r>
              <a:rPr lang="en-US" altLang="en-US" sz="2400" kern="0" dirty="0"/>
              <a:t> events</a:t>
            </a:r>
          </a:p>
          <a:p>
            <a:pPr marL="465138" lvl="1" indent="-463550">
              <a:spcBef>
                <a:spcPts val="900"/>
              </a:spcBef>
            </a:pPr>
            <a:r>
              <a:rPr lang="en-US" altLang="en-US" sz="2400" kern="0" dirty="0"/>
              <a:t>Onset</a:t>
            </a:r>
          </a:p>
          <a:p>
            <a:pPr marL="465138" lvl="1" indent="-463550">
              <a:spcBef>
                <a:spcPts val="900"/>
              </a:spcBef>
            </a:pPr>
            <a:r>
              <a:rPr lang="en-US" altLang="en-US" sz="2400" kern="0" dirty="0"/>
              <a:t>Timing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2E20B33-8DB1-4274-B8D5-E1C534F91DF2}"/>
              </a:ext>
            </a:extLst>
          </p:cNvPr>
          <p:cNvCxnSpPr/>
          <p:nvPr/>
        </p:nvCxnSpPr>
        <p:spPr bwMode="auto">
          <a:xfrm>
            <a:off x="4224130" y="1421296"/>
            <a:ext cx="0" cy="27432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060334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137" y="986539"/>
            <a:ext cx="4127863" cy="3471161"/>
          </a:xfrm>
        </p:spPr>
        <p:txBody>
          <a:bodyPr/>
          <a:lstStyle/>
          <a:p>
            <a:pPr marL="1588" lvl="1" indent="0" algn="ctr">
              <a:spcBef>
                <a:spcPts val="900"/>
              </a:spcBef>
              <a:buNone/>
            </a:pPr>
            <a:r>
              <a:rPr lang="en-US" altLang="en-US" sz="2400" b="1" u="sng" dirty="0"/>
              <a:t>Agents</a:t>
            </a:r>
          </a:p>
          <a:p>
            <a:pPr marL="465138" lvl="1" indent="-463550">
              <a:spcBef>
                <a:spcPts val="600"/>
              </a:spcBef>
            </a:pPr>
            <a:r>
              <a:rPr lang="en-US" altLang="en-US" sz="2400" dirty="0"/>
              <a:t>Number</a:t>
            </a:r>
          </a:p>
          <a:p>
            <a:pPr marL="465138" lvl="1" indent="-463550">
              <a:spcBef>
                <a:spcPts val="600"/>
              </a:spcBef>
            </a:pPr>
            <a:r>
              <a:rPr lang="en-US" altLang="en-US" sz="2400" dirty="0"/>
              <a:t>Level of autonomy</a:t>
            </a:r>
          </a:p>
          <a:p>
            <a:pPr marL="465138" lvl="1" indent="-463550">
              <a:spcBef>
                <a:spcPts val="600"/>
              </a:spcBef>
            </a:pPr>
            <a:r>
              <a:rPr lang="en-US" altLang="en-US" sz="2400" dirty="0"/>
              <a:t>Capability to</a:t>
            </a:r>
          </a:p>
          <a:p>
            <a:pPr marL="798513" lvl="2" indent="-334963">
              <a:spcBef>
                <a:spcPts val="600"/>
              </a:spcBef>
            </a:pPr>
            <a:r>
              <a:rPr lang="en-US" altLang="en-US" sz="2100" dirty="0"/>
              <a:t>Detect</a:t>
            </a:r>
          </a:p>
          <a:p>
            <a:pPr marL="798513" lvl="2" indent="-334963">
              <a:spcBef>
                <a:spcPts val="600"/>
              </a:spcBef>
            </a:pPr>
            <a:r>
              <a:rPr lang="en-US" altLang="en-US" sz="2100" dirty="0"/>
              <a:t>Decide</a:t>
            </a:r>
          </a:p>
          <a:p>
            <a:pPr marL="798513" lvl="2" indent="-334963">
              <a:spcBef>
                <a:spcPts val="600"/>
              </a:spcBef>
            </a:pPr>
            <a:r>
              <a:rPr lang="en-US" altLang="en-US" sz="2100" dirty="0"/>
              <a:t>Act</a:t>
            </a:r>
          </a:p>
          <a:p>
            <a:pPr marL="465138" lvl="1" indent="-463550">
              <a:spcBef>
                <a:spcPts val="600"/>
              </a:spcBef>
            </a:pPr>
            <a:r>
              <a:rPr lang="en-US" altLang="en-US" sz="2400" dirty="0"/>
              <a:t>Knowledge state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3200" b="1" kern="0" dirty="0">
                <a:solidFill>
                  <a:schemeClr val="bg1"/>
                </a:solidFill>
              </a:rPr>
              <a:t>Process Flow Development Considerations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7C940DE-5026-4645-B8A1-5147EDBE8A9C}"/>
              </a:ext>
            </a:extLst>
          </p:cNvPr>
          <p:cNvSpPr txBox="1">
            <a:spLocks/>
          </p:cNvSpPr>
          <p:nvPr/>
        </p:nvSpPr>
        <p:spPr bwMode="auto">
          <a:xfrm>
            <a:off x="4572000" y="986539"/>
            <a:ext cx="4127863" cy="347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4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1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715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8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144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6573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588" lvl="1" indent="0" algn="ctr">
              <a:spcBef>
                <a:spcPts val="900"/>
              </a:spcBef>
              <a:buNone/>
            </a:pPr>
            <a:r>
              <a:rPr lang="en-US" altLang="en-US" sz="2400" b="1" u="sng" kern="0" dirty="0"/>
              <a:t>Interactions/Dependencies</a:t>
            </a:r>
          </a:p>
          <a:p>
            <a:pPr marL="465138" lvl="1" indent="-463550">
              <a:spcBef>
                <a:spcPts val="900"/>
              </a:spcBef>
            </a:pPr>
            <a:r>
              <a:rPr lang="en-US" altLang="en-US" sz="2400" kern="0" dirty="0"/>
              <a:t>Possible outcomes</a:t>
            </a:r>
          </a:p>
          <a:p>
            <a:pPr marL="465138" lvl="1" indent="-463550">
              <a:spcBef>
                <a:spcPts val="900"/>
              </a:spcBef>
            </a:pPr>
            <a:r>
              <a:rPr lang="en-US" altLang="en-US" sz="2400" kern="0" dirty="0"/>
              <a:t>Downstream consequences</a:t>
            </a:r>
          </a:p>
          <a:p>
            <a:pPr marL="465138" lvl="1" indent="-463550">
              <a:spcBef>
                <a:spcPts val="900"/>
              </a:spcBef>
            </a:pPr>
            <a:r>
              <a:rPr lang="en-US" altLang="en-US" sz="2400" kern="0" dirty="0"/>
              <a:t>Behavior of “confederate” agents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2E20B33-8DB1-4274-B8D5-E1C534F91DF2}"/>
              </a:ext>
            </a:extLst>
          </p:cNvPr>
          <p:cNvCxnSpPr/>
          <p:nvPr/>
        </p:nvCxnSpPr>
        <p:spPr bwMode="auto">
          <a:xfrm>
            <a:off x="4224130" y="1421296"/>
            <a:ext cx="0" cy="27432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98310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856" y="1143244"/>
            <a:ext cx="2628102" cy="3163798"/>
          </a:xfrm>
        </p:spPr>
        <p:txBody>
          <a:bodyPr/>
          <a:lstStyle/>
          <a:p>
            <a:pPr marL="231775" indent="-231775"/>
            <a:r>
              <a:rPr lang="en-US" sz="1200" dirty="0">
                <a:solidFill>
                  <a:srgbClr val="FF0000"/>
                </a:solidFill>
              </a:rPr>
              <a:t>Vehicle mechanical </a:t>
            </a:r>
            <a:r>
              <a:rPr lang="en-US" sz="1200" dirty="0"/>
              <a:t>(e.g., </a:t>
            </a:r>
            <a:r>
              <a:rPr lang="en-US" sz="1200" dirty="0">
                <a:solidFill>
                  <a:srgbClr val="FF0000"/>
                </a:solidFill>
              </a:rPr>
              <a:t>system fault</a:t>
            </a:r>
            <a:r>
              <a:rPr lang="en-US" sz="1200" dirty="0"/>
              <a:t>; fuel issue; MEL-ed equipment; etc.)</a:t>
            </a:r>
          </a:p>
          <a:p>
            <a:pPr marL="231775" indent="-231775"/>
            <a:r>
              <a:rPr lang="en-US" sz="1200" dirty="0"/>
              <a:t>Airport/vertiport/</a:t>
            </a:r>
            <a:r>
              <a:rPr lang="en-US" sz="1200" dirty="0">
                <a:solidFill>
                  <a:srgbClr val="FF0000"/>
                </a:solidFill>
              </a:rPr>
              <a:t>airspace</a:t>
            </a:r>
            <a:r>
              <a:rPr lang="en-US" sz="1200" dirty="0"/>
              <a:t> (e.g., challenging design features; NOTAMS; </a:t>
            </a:r>
            <a:r>
              <a:rPr lang="en-US" sz="1200" dirty="0">
                <a:solidFill>
                  <a:srgbClr val="FF0000"/>
                </a:solidFill>
              </a:rPr>
              <a:t>special ops area</a:t>
            </a:r>
            <a:r>
              <a:rPr lang="en-US" sz="1200" dirty="0"/>
              <a:t>; etc.)</a:t>
            </a:r>
          </a:p>
          <a:p>
            <a:pPr marL="231775" indent="-231775"/>
            <a:r>
              <a:rPr lang="en-US" sz="1200" dirty="0"/>
              <a:t>Air traffic control/management (e.g., challenging procedure; complex clearance; ATC-applied time-pressure; additional restrictions applied; etc.)</a:t>
            </a:r>
          </a:p>
          <a:p>
            <a:pPr marL="231775" indent="-231775"/>
            <a:r>
              <a:rPr lang="en-US" sz="1200" dirty="0"/>
              <a:t>Automation (e.g., undesired mode or mode change; flight track or speed deviation; etc.)</a:t>
            </a:r>
          </a:p>
          <a:p>
            <a:pPr marL="231775" indent="-231775"/>
            <a:r>
              <a:rPr lang="en-US" sz="1200" dirty="0"/>
              <a:t>Cabin (e.g., passenger issues, etc.)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3200" b="1" kern="0" dirty="0">
                <a:solidFill>
                  <a:schemeClr val="bg1"/>
                </a:solidFill>
              </a:rPr>
              <a:t>Process Flow Development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2C7630-2E4E-4F4C-ABE8-1496AD01D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958" y="1236752"/>
            <a:ext cx="3365284" cy="33165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1A328F-2C99-40AE-83B6-307D682A7256}"/>
              </a:ext>
            </a:extLst>
          </p:cNvPr>
          <p:cNvSpPr txBox="1"/>
          <p:nvPr/>
        </p:nvSpPr>
        <p:spPr>
          <a:xfrm>
            <a:off x="2635357" y="4520870"/>
            <a:ext cx="13051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Image credit: NASA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9F280C-B08D-47F2-8435-09D3E95A406C}"/>
              </a:ext>
            </a:extLst>
          </p:cNvPr>
          <p:cNvSpPr txBox="1"/>
          <p:nvPr/>
        </p:nvSpPr>
        <p:spPr>
          <a:xfrm>
            <a:off x="13806" y="778903"/>
            <a:ext cx="9130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Examples of triggering events* that can precipitate contingency management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3A82EB9-0BDA-4784-8DDE-90D1A982AB12}"/>
              </a:ext>
            </a:extLst>
          </p:cNvPr>
          <p:cNvSpPr txBox="1">
            <a:spLocks/>
          </p:cNvSpPr>
          <p:nvPr/>
        </p:nvSpPr>
        <p:spPr bwMode="auto">
          <a:xfrm>
            <a:off x="6102242" y="1156925"/>
            <a:ext cx="2787758" cy="3163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4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1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715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8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144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6573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31775" indent="-231775"/>
            <a:r>
              <a:rPr lang="en-US" sz="1200" kern="0" dirty="0"/>
              <a:t>Dispatch/paperwork (e.g., release errors; takeoff performance; EFB issues; etc.)</a:t>
            </a:r>
          </a:p>
          <a:p>
            <a:pPr marL="231775" indent="-231775"/>
            <a:r>
              <a:rPr lang="en-US" sz="1200" kern="0" dirty="0">
                <a:solidFill>
                  <a:srgbClr val="FF0000"/>
                </a:solidFill>
              </a:rPr>
              <a:t>Environment</a:t>
            </a:r>
            <a:r>
              <a:rPr lang="en-US" sz="1200" kern="0" dirty="0"/>
              <a:t> (e.g., </a:t>
            </a:r>
            <a:r>
              <a:rPr lang="en-US" sz="1200" kern="0" dirty="0">
                <a:solidFill>
                  <a:srgbClr val="FF0000"/>
                </a:solidFill>
              </a:rPr>
              <a:t>conflicting traffic</a:t>
            </a:r>
            <a:r>
              <a:rPr lang="en-US" sz="1200" kern="0" dirty="0"/>
              <a:t>; terrain; birds; etc.)</a:t>
            </a:r>
          </a:p>
          <a:p>
            <a:pPr marL="231775" indent="-231775"/>
            <a:r>
              <a:rPr lang="en-US" sz="1200" kern="0" dirty="0"/>
              <a:t>Weather (e.g., tailwind; wind gusts; turbulence; ice/snow; convective weather; etc.)</a:t>
            </a:r>
          </a:p>
          <a:p>
            <a:pPr marL="231775" indent="-231775"/>
            <a:r>
              <a:rPr lang="en-US" sz="1200" kern="0" dirty="0"/>
              <a:t>Ground servicing (e.g., clear zone not clear; pushback error; gate restrictions; etc.)</a:t>
            </a:r>
          </a:p>
          <a:p>
            <a:pPr marL="231775" indent="-231775"/>
            <a:r>
              <a:rPr lang="en-US" sz="1200" kern="0" dirty="0"/>
              <a:t>Maintenance servicing (e.g., impacts on flight crew duties, logbook issues, etc.)</a:t>
            </a:r>
          </a:p>
          <a:p>
            <a:pPr marL="231775" indent="-231775"/>
            <a:r>
              <a:rPr lang="en-US" sz="1200" kern="0" dirty="0"/>
              <a:t>Operations pressure (e.g., gate/customer service; operational changes; late arrival; etc.)</a:t>
            </a:r>
            <a:endParaRPr lang="en-US" sz="1200" i="1" kern="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E44E09-C5B9-4834-B4EE-F9AA174F575D}"/>
              </a:ext>
            </a:extLst>
          </p:cNvPr>
          <p:cNvSpPr txBox="1"/>
          <p:nvPr/>
        </p:nvSpPr>
        <p:spPr>
          <a:xfrm>
            <a:off x="5113327" y="4686300"/>
            <a:ext cx="2304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* List adapted from American Airlines Department of Flight Safety (2021)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28527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8B4A85-6A09-4709-B4D0-6B89609CA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46" y="77668"/>
            <a:ext cx="8530507" cy="44755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5B03B0-6C2B-45DD-B3E4-0675B5F62DD6}"/>
              </a:ext>
            </a:extLst>
          </p:cNvPr>
          <p:cNvSpPr txBox="1"/>
          <p:nvPr/>
        </p:nvSpPr>
        <p:spPr>
          <a:xfrm>
            <a:off x="211471" y="4509721"/>
            <a:ext cx="13051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Image credit: NASA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513E462-4BCF-4761-95C2-921F8655220D}"/>
              </a:ext>
            </a:extLst>
          </p:cNvPr>
          <p:cNvSpPr txBox="1">
            <a:spLocks/>
          </p:cNvSpPr>
          <p:nvPr/>
        </p:nvSpPr>
        <p:spPr bwMode="auto">
          <a:xfrm>
            <a:off x="0" y="11268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3200" b="1" kern="0" dirty="0">
                <a:solidFill>
                  <a:srgbClr val="002060"/>
                </a:solidFill>
              </a:rPr>
              <a:t>Example of Designing for Extensibility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414BE25-B3D1-4434-89FA-9D8560743C88}"/>
              </a:ext>
            </a:extLst>
          </p:cNvPr>
          <p:cNvSpPr/>
          <p:nvPr/>
        </p:nvSpPr>
        <p:spPr bwMode="auto">
          <a:xfrm>
            <a:off x="2736958" y="1226119"/>
            <a:ext cx="3365284" cy="3316511"/>
          </a:xfrm>
          <a:prstGeom prst="roundRect">
            <a:avLst/>
          </a:prstGeom>
          <a:noFill/>
          <a:ln w="19050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7447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42975"/>
            <a:ext cx="8255726" cy="3429000"/>
          </a:xfrm>
        </p:spPr>
        <p:txBody>
          <a:bodyPr/>
          <a:lstStyle/>
          <a:p>
            <a:pPr marL="457200" lvl="1" indent="-457200">
              <a:spcBef>
                <a:spcPts val="1200"/>
              </a:spcBef>
              <a:buClr>
                <a:srgbClr val="1B3D6C"/>
              </a:buClr>
              <a:buFont typeface="Wingdings" charset="2"/>
              <a:buChar char="Ø"/>
            </a:pPr>
            <a:r>
              <a:rPr lang="en-US" altLang="en-US" sz="2400" dirty="0"/>
              <a:t>Metrics must map back to objectives</a:t>
            </a:r>
          </a:p>
          <a:p>
            <a:pPr marL="457200" lvl="1" indent="-457200">
              <a:spcBef>
                <a:spcPts val="1200"/>
              </a:spcBef>
              <a:buClr>
                <a:srgbClr val="1B3D6C"/>
              </a:buClr>
              <a:buFont typeface="Wingdings" charset="2"/>
              <a:buChar char="Ø"/>
            </a:pPr>
            <a:r>
              <a:rPr lang="en-US" altLang="en-US" sz="2400" dirty="0"/>
              <a:t>Metrics must be operationally plausible / realistic</a:t>
            </a:r>
            <a:endParaRPr lang="en-US" altLang="en-US" sz="2000" dirty="0"/>
          </a:p>
          <a:p>
            <a:pPr marL="457200" lvl="1" indent="-457200">
              <a:spcBef>
                <a:spcPts val="1200"/>
              </a:spcBef>
            </a:pPr>
            <a:r>
              <a:rPr lang="en-US" altLang="en-US" sz="2400" dirty="0"/>
              <a:t>Identify basis for comparison</a:t>
            </a:r>
          </a:p>
          <a:p>
            <a:pPr marL="457200" lvl="1" indent="-457200">
              <a:spcBef>
                <a:spcPts val="1200"/>
              </a:spcBef>
            </a:pPr>
            <a:r>
              <a:rPr lang="en-US" altLang="en-US" sz="2400" dirty="0"/>
              <a:t>Include both outcome metrics and process metrics</a:t>
            </a:r>
          </a:p>
          <a:p>
            <a:pPr marL="457200" lvl="1" indent="-457200">
              <a:spcBef>
                <a:spcPts val="1200"/>
              </a:spcBef>
            </a:pPr>
            <a:r>
              <a:rPr lang="en-US" altLang="en-US" sz="2400" dirty="0"/>
              <a:t>Take care to avoid “gaming” in design, evaluation, and interpretation of metrics</a:t>
            </a:r>
          </a:p>
          <a:p>
            <a:pPr marL="457200" lvl="1" indent="-457200">
              <a:spcBef>
                <a:spcPts val="1200"/>
              </a:spcBef>
            </a:pPr>
            <a:endParaRPr lang="en-US" alt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3200" b="1" kern="0" dirty="0">
                <a:solidFill>
                  <a:schemeClr val="bg1"/>
                </a:solidFill>
              </a:rPr>
              <a:t>Measurement Opportunities</a:t>
            </a:r>
          </a:p>
        </p:txBody>
      </p:sp>
    </p:spTree>
    <p:extLst>
      <p:ext uri="{BB962C8B-B14F-4D97-AF65-F5344CB8AC3E}">
        <p14:creationId xmlns:p14="http://schemas.microsoft.com/office/powerpoint/2010/main" val="3865239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137" y="971550"/>
            <a:ext cx="8255726" cy="3829050"/>
          </a:xfrm>
        </p:spPr>
        <p:txBody>
          <a:bodyPr/>
          <a:lstStyle/>
          <a:p>
            <a:pPr marL="457200" lvl="1" indent="-457200">
              <a:spcBef>
                <a:spcPts val="900"/>
              </a:spcBef>
            </a:pPr>
            <a:r>
              <a:rPr lang="en-US" altLang="en-US" sz="2400" dirty="0"/>
              <a:t>Important to document, monitor the validity of assumptions, and identify when they are violated</a:t>
            </a:r>
          </a:p>
          <a:p>
            <a:pPr marL="457200" lvl="1" indent="-457200">
              <a:spcBef>
                <a:spcPts val="900"/>
              </a:spcBef>
            </a:pPr>
            <a:r>
              <a:rPr lang="en-US" altLang="en-US" sz="2400" dirty="0"/>
              <a:t>Assumption is something that is accepted as being true, or as certain to happen, without proof</a:t>
            </a:r>
          </a:p>
          <a:p>
            <a:pPr marL="862013" lvl="2" indent="-404813">
              <a:spcBef>
                <a:spcPts val="900"/>
              </a:spcBef>
            </a:pPr>
            <a:r>
              <a:rPr lang="en-US" altLang="en-US" sz="2000" dirty="0"/>
              <a:t>Paradigmatic assumptions</a:t>
            </a:r>
          </a:p>
          <a:p>
            <a:pPr marL="862013" lvl="2" indent="-404813">
              <a:spcBef>
                <a:spcPts val="900"/>
              </a:spcBef>
            </a:pPr>
            <a:r>
              <a:rPr lang="en-US" altLang="en-US" sz="2000" dirty="0"/>
              <a:t>Prescriptive assumptions</a:t>
            </a:r>
          </a:p>
          <a:p>
            <a:pPr marL="862013" lvl="2" indent="-404813">
              <a:spcBef>
                <a:spcPts val="900"/>
              </a:spcBef>
            </a:pPr>
            <a:r>
              <a:rPr lang="en-US" altLang="en-US" sz="2000" dirty="0"/>
              <a:t>Causal assumptions</a:t>
            </a:r>
          </a:p>
          <a:p>
            <a:pPr marL="862013" lvl="2" indent="-404813">
              <a:spcBef>
                <a:spcPts val="900"/>
              </a:spcBef>
            </a:pPr>
            <a:r>
              <a:rPr lang="en-US" altLang="en-US" sz="2000" dirty="0"/>
              <a:t>Simplifying assumptions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3200" b="1" kern="0" dirty="0">
                <a:solidFill>
                  <a:schemeClr val="bg1"/>
                </a:solidFill>
              </a:rPr>
              <a:t>Documenting Assumptions</a:t>
            </a:r>
          </a:p>
        </p:txBody>
      </p:sp>
    </p:spTree>
    <p:extLst>
      <p:ext uri="{BB962C8B-B14F-4D97-AF65-F5344CB8AC3E}">
        <p14:creationId xmlns:p14="http://schemas.microsoft.com/office/powerpoint/2010/main" val="331124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137" y="971550"/>
            <a:ext cx="8255726" cy="3429000"/>
          </a:xfrm>
        </p:spPr>
        <p:txBody>
          <a:bodyPr/>
          <a:lstStyle/>
          <a:p>
            <a:pPr marL="457200" lvl="1" indent="-457200">
              <a:spcBef>
                <a:spcPts val="900"/>
              </a:spcBef>
            </a:pPr>
            <a:r>
              <a:rPr lang="en-US" altLang="en-US" sz="2400" dirty="0"/>
              <a:t>Scenario development helps to highlight the complexity of the problem and the challenges that need to be addressed</a:t>
            </a:r>
          </a:p>
          <a:p>
            <a:pPr marL="796925" lvl="2" indent="-339725">
              <a:spcBef>
                <a:spcPts val="900"/>
              </a:spcBef>
            </a:pPr>
            <a:r>
              <a:rPr lang="en-US" altLang="en-US" sz="2000" dirty="0"/>
              <a:t>Establish a baseline capability that is extensible to new operational challenges as tools mature</a:t>
            </a:r>
          </a:p>
          <a:p>
            <a:pPr marL="796925" lvl="2" indent="-339725">
              <a:spcBef>
                <a:spcPts val="900"/>
              </a:spcBef>
            </a:pPr>
            <a:r>
              <a:rPr lang="en-US" altLang="en-US" sz="2000" dirty="0"/>
              <a:t>Integration of disparate tools within a common infrastructure</a:t>
            </a:r>
          </a:p>
          <a:p>
            <a:pPr marL="457200" lvl="1" indent="-457200">
              <a:spcBef>
                <a:spcPts val="900"/>
              </a:spcBef>
            </a:pPr>
            <a:r>
              <a:rPr lang="en-US" altLang="en-US" sz="2400" dirty="0"/>
              <a:t>Usefulness of a benchmark scenario depends on considerations and assumptions made during implementation and evaluation process</a:t>
            </a:r>
          </a:p>
          <a:p>
            <a:pPr marL="457200" lvl="1" indent="-457200">
              <a:spcBef>
                <a:spcPts val="900"/>
              </a:spcBef>
            </a:pPr>
            <a:endParaRPr lang="en-US" altLang="en-US" sz="2400" dirty="0"/>
          </a:p>
          <a:p>
            <a:pPr marL="457200" lvl="1" indent="-457200">
              <a:spcBef>
                <a:spcPts val="900"/>
              </a:spcBef>
            </a:pPr>
            <a:endParaRPr lang="en-US" alt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3200" b="1" kern="0" dirty="0">
                <a:solidFill>
                  <a:schemeClr val="bg1"/>
                </a:solidFill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554577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662233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 Narrow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Without blue bann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EB2D5380FE2F4D930C6B565C2D1F91" ma:contentTypeVersion="11" ma:contentTypeDescription="Create a new document." ma:contentTypeScope="" ma:versionID="7bb4524a6491913e10d18d3264613d60">
  <xsd:schema xmlns:xsd="http://www.w3.org/2001/XMLSchema" xmlns:xs="http://www.w3.org/2001/XMLSchema" xmlns:p="http://schemas.microsoft.com/office/2006/metadata/properties" xmlns:ns2="f68cf9e0-88e1-4f3b-adb3-cd048a316fce" xmlns:ns3="45189c86-d200-4f8e-8ba3-644445031606" targetNamespace="http://schemas.microsoft.com/office/2006/metadata/properties" ma:root="true" ma:fieldsID="fe491e7097e791f756d1677c32534ef1" ns2:_="" ns3:_="">
    <xsd:import namespace="f68cf9e0-88e1-4f3b-adb3-cd048a316fce"/>
    <xsd:import namespace="45189c86-d200-4f8e-8ba3-64444503160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8cf9e0-88e1-4f3b-adb3-cd048a316fc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189c86-d200-4f8e-8ba3-6444450316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3F3348E-F4F4-4BE8-8083-AA7D450E2F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561E29E-EE55-4BBB-A007-996871FAB7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8cf9e0-88e1-4f3b-adb3-cd048a316fce"/>
    <ds:schemaRef ds:uri="45189c86-d200-4f8e-8ba3-6444450316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414BE1A-A2C4-4862-8AD0-8BDC37D6A979}">
  <ds:schemaRefs>
    <ds:schemaRef ds:uri="8840c030-5dde-41b3-9ddd-06e8e0ef51bc"/>
    <ds:schemaRef ds:uri="db962d0c-5ba1-488e-9617-42eb96731c2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2840</TotalTime>
  <Words>772</Words>
  <Application>Microsoft Office PowerPoint</Application>
  <PresentationFormat>On-screen Show (16:9)</PresentationFormat>
  <Paragraphs>123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Arial Narrow</vt:lpstr>
      <vt:lpstr>Calibri Light</vt:lpstr>
      <vt:lpstr>Helvetica</vt:lpstr>
      <vt:lpstr>Times</vt:lpstr>
      <vt:lpstr>Wingdings</vt:lpstr>
      <vt:lpstr>Blank Presentation</vt:lpstr>
      <vt:lpstr>Without blue banner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Bill Seymore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Seymore</dc:creator>
  <cp:lastModifiedBy>Holbrook, Jon B. (LARC-D318)</cp:lastModifiedBy>
  <cp:revision>37</cp:revision>
  <cp:lastPrinted>2018-09-25T14:02:34Z</cp:lastPrinted>
  <dcterms:modified xsi:type="dcterms:W3CDTF">2021-11-23T19:37:27Z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0x01010068EB2D5380FE2F4D930C6B565C2D1F91</vt:lpwstr>
  </property>
</Properties>
</file>