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69A15AC-7745-4007-9881-203045DD325A}">
          <p14:sldIdLst>
            <p14:sldId id="256"/>
            <p14:sldId id="257"/>
            <p14:sldId id="258"/>
            <p14:sldId id="259"/>
            <p14:sldId id="260"/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D7CFE8-C0DF-42F2-A7A4-87EA3E2BF048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A80485-80F1-4CE0-8143-A91E1227FB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023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e_0 is initial specific internal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A80485-80F1-4CE0-8143-A91E1227FBA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442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6CE18-F19F-428A-B918-C6E346BEF3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305425-82B7-4A81-B554-4552665DB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9C214-82FC-430A-8AC1-24763B8DD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E8592-8CC4-4090-955A-BCBD62352A59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87920-A3E3-4141-9EA2-F1E6B69EC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54FC5C-0F4A-41F6-B766-A26415505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473A-2014-4A1B-9AA5-A077B11C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012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093B9-8BDF-4C0C-8ECD-5E945155D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3133C-F7A3-4023-991B-714972B21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29F23-0A99-4928-B1D0-52F68BC0D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E8592-8CC4-4090-955A-BCBD62352A59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4A8E39-D56E-4DC9-844F-8D934BDB1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B6C5A-B7BD-48CB-B9FB-576769D17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473A-2014-4A1B-9AA5-A077B11C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39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17633-DD97-4105-94EC-C5212633B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E0F7B8-6D02-45AE-8A8B-F50CCFB97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66A0F-CD43-47B0-A7E0-AA8A2BC35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E8592-8CC4-4090-955A-BCBD62352A59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0333C-AC0F-49BC-8B87-FE2622AAC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6B7132-03B2-4A0A-9915-B02301A60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473A-2014-4A1B-9AA5-A077B11C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114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702ED-EEE4-4D60-B4DD-B688F69BD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0A527-DA3C-4E46-AE0F-FBC3E3F01D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DB49E2-F581-4883-B7A7-3232084466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BBC4EE-2B6C-47C6-8653-E7E149217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E8592-8CC4-4090-955A-BCBD62352A59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B30EDF-F472-4945-AD9D-1BD4B8EB9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1E5D77-DD8B-43A8-B148-EC0D84E81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473A-2014-4A1B-9AA5-A077B11C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380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D9280-1584-44A1-933F-0CE2B09E7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339971-0C35-4B10-B291-95086CD53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490F1C-EFF5-470A-89EF-B96A42941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4BC3EC-9F6F-4DE7-A9CB-BC1E36004A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CE8DC8-4BB3-4FE3-9EF7-EF3D3524DD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269F09-9DF1-414C-82DE-13C9CAF41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E8592-8CC4-4090-955A-BCBD62352A59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EBD27-9A2C-4C7F-A16A-06E4B82C1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C99430-3BBF-4779-8289-382199D49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473A-2014-4A1B-9AA5-A077B11C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459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EEBFF-99F4-48BC-8E50-B49912388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58F01A-B5EA-4236-94A0-0F28094DD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E8592-8CC4-4090-955A-BCBD62352A59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98C315-9B2C-4B9D-A032-BABDE4874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D34399-3D4F-4392-9E64-BF19B2581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473A-2014-4A1B-9AA5-A077B11C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186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07988F-7A9F-4699-BAEF-16E685499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E8592-8CC4-4090-955A-BCBD62352A59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52A1FB-CB50-4851-B4A4-478997DA5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7C1C6A-B39D-42CE-B441-B0D089EC2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473A-2014-4A1B-9AA5-A077B11C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84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123A7-BC7E-4EE5-AAD5-10F2B9C79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C90C9-DE7C-4CE2-952F-D663F6F81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BAF4C9-71B1-42C4-BB0A-D1164EEF07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6DCD04-9D0E-40C2-BEBA-F318D4135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E8592-8CC4-4090-955A-BCBD62352A59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565FA3-95BD-4331-BAD6-2E6C53350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7E3085-9BA2-4FDD-A074-F2E24D863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473A-2014-4A1B-9AA5-A077B11C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57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4B272-55C0-4862-9298-AC82E47B4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BBAF6D-4077-4D25-B6CE-D51399076B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E2B292-A435-4C6F-966B-671F2872BA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31E2F9-FBFA-468B-B6D8-2A0939E9C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E8592-8CC4-4090-955A-BCBD62352A59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4D1CA9-EE41-4615-83C1-D85D6DEE0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416DC-955E-4662-AC11-2913FDF8E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473A-2014-4A1B-9AA5-A077B11C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138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F7959-4D8C-4F06-8567-794AAB6CA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F04D07-71D2-4C6F-B3E3-088F116480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4D1486-9829-4D09-A882-CD46D56EA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E8592-8CC4-4090-955A-BCBD62352A59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696B54-C12C-4AF9-BFA0-B58490CA0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EEC44-67B8-4B5E-B696-6DAAE82B5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473A-2014-4A1B-9AA5-A077B11C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21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46B448-E9CA-49A9-BABF-05692302C8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44FF6B-134B-4361-A72C-2DCD7BD964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71701-1B06-4819-9776-E0C7DF4FD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E8592-8CC4-4090-955A-BCBD62352A59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86465A-7D6F-4839-86DD-17FA17CB0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45EDA-D734-4FB6-A8D8-FEA67FB4C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1473A-2014-4A1B-9AA5-A077B11C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514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8AAB7E-0C3D-40FC-873F-0D53B17FB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CE351-C756-4322-9112-6AA3391FEF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B5D1B-E800-45A4-849A-D605DFC1AB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E8592-8CC4-4090-955A-BCBD62352A59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AF588-6370-4B82-8A1D-CA46BB0C6F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5F130-3514-45B2-8A23-9B8AC8EADE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1473A-2014-4A1B-9AA5-A077B11C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053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image" Target="../media/image1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C135E-CAC6-451D-AEA7-513CE63A3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305" y="5273214"/>
            <a:ext cx="12584007" cy="657069"/>
          </a:xfrm>
        </p:spPr>
        <p:txBody>
          <a:bodyPr>
            <a:noAutofit/>
          </a:bodyPr>
          <a:lstStyle/>
          <a:p>
            <a:r>
              <a:rPr lang="en-US" sz="3600" dirty="0"/>
              <a:t>US side Magnetic nozzle computational modeling efforts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7202B1-7776-48A8-B022-854C9660CE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027938"/>
            <a:ext cx="9144000" cy="1020932"/>
          </a:xfrm>
        </p:spPr>
        <p:txBody>
          <a:bodyPr>
            <a:normAutofit/>
          </a:bodyPr>
          <a:lstStyle/>
          <a:p>
            <a:r>
              <a:rPr lang="en-US" dirty="0"/>
              <a:t>11/19/2021</a:t>
            </a:r>
          </a:p>
          <a:p>
            <a:r>
              <a:rPr lang="en-US" dirty="0"/>
              <a:t>Nathan Schilling</a:t>
            </a:r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4FE598D2-AD4C-4EF8-AA3E-F9E4D662A2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9" t="19093" r="5971" b="16993"/>
          <a:stretch/>
        </p:blipFill>
        <p:spPr>
          <a:xfrm>
            <a:off x="167952" y="0"/>
            <a:ext cx="4655975" cy="2556588"/>
          </a:xfrm>
          <a:prstGeom prst="rect">
            <a:avLst/>
          </a:prstGeom>
        </p:spPr>
      </p:pic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AEA2C6C1-798C-45B0-8A1E-8756449849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4" t="19559" r="6146" b="16527"/>
          <a:stretch/>
        </p:blipFill>
        <p:spPr>
          <a:xfrm>
            <a:off x="7368073" y="13317"/>
            <a:ext cx="4655975" cy="2556589"/>
          </a:xfrm>
          <a:prstGeom prst="rect">
            <a:avLst/>
          </a:prstGeom>
        </p:spPr>
      </p:pic>
      <p:pic>
        <p:nvPicPr>
          <p:cNvPr id="9" name="Picture 8" descr="Chart, sunburst chart&#10;&#10;Description automatically generated">
            <a:extLst>
              <a:ext uri="{FF2B5EF4-FFF2-40B4-BE49-F238E27FC236}">
                <a16:creationId xmlns:a16="http://schemas.microsoft.com/office/drawing/2014/main" id="{5DA2F978-78B7-45C6-926F-A32D8A4F4F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4" t="19559" r="5097" b="16060"/>
          <a:stretch/>
        </p:blipFill>
        <p:spPr>
          <a:xfrm>
            <a:off x="7368073" y="2697963"/>
            <a:ext cx="4749281" cy="2575250"/>
          </a:xfrm>
          <a:prstGeom prst="rect">
            <a:avLst/>
          </a:prstGeom>
        </p:spPr>
      </p:pic>
      <p:pic>
        <p:nvPicPr>
          <p:cNvPr id="11" name="Picture 10" descr="Chart, line chart&#10;&#10;Description automatically generated">
            <a:extLst>
              <a:ext uri="{FF2B5EF4-FFF2-40B4-BE49-F238E27FC236}">
                <a16:creationId xmlns:a16="http://schemas.microsoft.com/office/drawing/2014/main" id="{42254DD5-9E32-435A-8142-99FA4D90953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4" t="18859" r="6146" b="16760"/>
          <a:stretch/>
        </p:blipFill>
        <p:spPr>
          <a:xfrm>
            <a:off x="167952" y="2697963"/>
            <a:ext cx="4655975" cy="257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045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BE194-E37F-4E24-844A-E1EFC152C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level trends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58046-55B0-47E6-B44C-2C7C22346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306"/>
            <a:ext cx="6956394" cy="528221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Only texted axial nozzles so far</a:t>
            </a:r>
          </a:p>
          <a:p>
            <a:r>
              <a:rPr lang="en-US" dirty="0"/>
              <a:t>More leakage vs. more magnetic drag</a:t>
            </a:r>
          </a:p>
          <a:p>
            <a:pPr lvl="1"/>
            <a:r>
              <a:rPr lang="en-US" dirty="0"/>
              <a:t>If magnetic field is too low, plasma will leak around the struts</a:t>
            </a:r>
          </a:p>
          <a:p>
            <a:pPr lvl="1"/>
            <a:r>
              <a:rPr lang="en-US" dirty="0"/>
              <a:t>If magnetic field is too high, plasma will get turned around back into nozzle</a:t>
            </a:r>
          </a:p>
          <a:p>
            <a:r>
              <a:rPr lang="en-US" dirty="0"/>
              <a:t>More performance vs. higher heat loads</a:t>
            </a:r>
          </a:p>
          <a:p>
            <a:pPr lvl="1"/>
            <a:r>
              <a:rPr lang="en-US" dirty="0"/>
              <a:t>More struts means less leakage and more performance (~1000 vs. ~2000 sec </a:t>
            </a:r>
            <a:r>
              <a:rPr lang="en-US" dirty="0" err="1"/>
              <a:t>Isp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More struts means higher view factor and higher heat loads</a:t>
            </a:r>
          </a:p>
          <a:p>
            <a:r>
              <a:rPr lang="en-US" dirty="0"/>
              <a:t>Performance so far is lackluster</a:t>
            </a:r>
          </a:p>
          <a:p>
            <a:pPr lvl="1"/>
            <a:r>
              <a:rPr lang="en-US" dirty="0"/>
              <a:t>2,000 sec </a:t>
            </a:r>
            <a:r>
              <a:rPr lang="en-US" dirty="0" err="1"/>
              <a:t>Isp</a:t>
            </a:r>
            <a:endParaRPr lang="en-US" dirty="0"/>
          </a:p>
          <a:p>
            <a:pPr lvl="1"/>
            <a:r>
              <a:rPr lang="en-US" dirty="0"/>
              <a:t>10kN Thrust (for ~100mT vehicle this is a T/W of 0.1)</a:t>
            </a:r>
          </a:p>
          <a:p>
            <a:pPr lvl="1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675898-70F5-4AAD-B42A-85C0A4B74BCB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1" t="4624" r="8814" b="5492"/>
          <a:stretch/>
        </p:blipFill>
        <p:spPr bwMode="auto">
          <a:xfrm>
            <a:off x="9372600" y="114866"/>
            <a:ext cx="2819400" cy="3593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Chart, line chart&#10;&#10;Description automatically generated">
            <a:extLst>
              <a:ext uri="{FF2B5EF4-FFF2-40B4-BE49-F238E27FC236}">
                <a16:creationId xmlns:a16="http://schemas.microsoft.com/office/drawing/2014/main" id="{413C1923-6D7B-4ED0-B1E6-A2B6AAA063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594" y="3759034"/>
            <a:ext cx="4225864" cy="309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298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2308F-85A9-4870-871E-B39A8A2D4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668" y="86156"/>
            <a:ext cx="10515600" cy="1325563"/>
          </a:xfrm>
        </p:spPr>
        <p:txBody>
          <a:bodyPr/>
          <a:lstStyle/>
          <a:p>
            <a:r>
              <a:rPr lang="en-US" dirty="0"/>
              <a:t>Input parameters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FE5B29-7D10-4A44-BC3C-4C930EE956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62055" y="1056443"/>
                <a:ext cx="8382823" cy="5734974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Plasma is 5:1 mixture ratio of Lithium to Tungsten</a:t>
                </a:r>
              </a:p>
              <a:p>
                <a:pPr lvl="1"/>
                <a:r>
                  <a:rPr lang="en-US" dirty="0"/>
                  <a:t>0.5 kg Lithium, 0.1 Tungsten</a:t>
                </a:r>
              </a:p>
              <a:p>
                <a:pPr lvl="1"/>
                <a:r>
                  <a:rPr lang="en-US" dirty="0"/>
                  <a:t>Due to typo, most runs I’ve done so far used 0.3kg of Lithium</a:t>
                </a:r>
              </a:p>
              <a:p>
                <a:pPr lvl="2"/>
                <a:r>
                  <a:rPr lang="en-US" dirty="0"/>
                  <a:t>This reduces thrust, but doesn’t seem to have impact on specific impulse</a:t>
                </a:r>
              </a:p>
              <a:p>
                <a:r>
                  <a:rPr lang="en-US" dirty="0"/>
                  <a:t>Plasma has </a:t>
                </a:r>
                <a:r>
                  <a:rPr lang="en-US" b="1" dirty="0"/>
                  <a:t>both</a:t>
                </a:r>
                <a:r>
                  <a:rPr lang="en-US" dirty="0"/>
                  <a:t> Lithium and Tungsten at 70 eV</a:t>
                </a:r>
              </a:p>
              <a:p>
                <a:pPr lvl="1"/>
                <a:r>
                  <a:rPr lang="en-US" dirty="0"/>
                  <a:t>This corresponds to mixing 0.5 kg liquid temperature lithium (600K) with a 1 keV Tungsten plasma</a:t>
                </a:r>
              </a:p>
              <a:p>
                <a:pPr lvl="1"/>
                <a:r>
                  <a:rPr lang="en-US" dirty="0"/>
                  <a:t>I tried runs without the Lithium (0 kg Lithium), and with the Tungsten at 70 eV</a:t>
                </a:r>
              </a:p>
              <a:p>
                <a:pPr lvl="2"/>
                <a:r>
                  <a:rPr lang="en-US" dirty="0"/>
                  <a:t>This is wrong, 0 kg Lithium runs should be done with the Tungsten at 1 keV to match energetics</a:t>
                </a:r>
              </a:p>
              <a:p>
                <a:pPr lvl="2"/>
                <a:r>
                  <a:rPr lang="en-US" dirty="0"/>
                  <a:t>These runs showed much lower performance than expected, due to the lower yield in these runs (200 sec </a:t>
                </a:r>
                <a:r>
                  <a:rPr lang="en-US" dirty="0" err="1"/>
                  <a:t>Isp</a:t>
                </a:r>
                <a:r>
                  <a:rPr lang="en-US" dirty="0"/>
                  <a:t>, 0.2 </a:t>
                </a:r>
                <a:r>
                  <a:rPr lang="en-US" dirty="0" err="1"/>
                  <a:t>kN</a:t>
                </a:r>
                <a:r>
                  <a:rPr lang="en-US" dirty="0"/>
                  <a:t> thrust)</a:t>
                </a:r>
              </a:p>
              <a:p>
                <a:r>
                  <a:rPr lang="en-US" dirty="0"/>
                  <a:t>Tungsten starts off at cylinder 1cm in radius and ~2cm in length</a:t>
                </a:r>
              </a:p>
              <a:p>
                <a:r>
                  <a:rPr lang="en-US" dirty="0"/>
                  <a:t>Stop simulation around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100 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even if plasma is left inside the nozzle</a:t>
                </a:r>
              </a:p>
              <a:p>
                <a:pPr lvl="2"/>
                <a:r>
                  <a:rPr lang="en-US" dirty="0"/>
                  <a:t>Early runs used ~10,000 SPH particles and took 3 days of wall time</a:t>
                </a:r>
              </a:p>
              <a:p>
                <a:pPr lvl="2"/>
                <a:r>
                  <a:rPr lang="en-US" dirty="0"/>
                  <a:t>Using only 100 SPH particles runs still take ~ 7hrs of wall time</a:t>
                </a:r>
              </a:p>
              <a:p>
                <a:pPr lvl="2"/>
                <a:r>
                  <a:rPr lang="en-US" dirty="0"/>
                  <a:t>While the convergence study suggests using around 8,000 SPH particles, to reduce run time this is reduced to 100</a:t>
                </a:r>
              </a:p>
              <a:p>
                <a:r>
                  <a:rPr lang="en-US" dirty="0"/>
                  <a:t>Lithium dimensions vary</a:t>
                </a:r>
              </a:p>
              <a:p>
                <a:pPr lvl="1"/>
                <a:r>
                  <a:rPr lang="en-US" dirty="0"/>
                  <a:t>Lithium is positioned overtop Tungsten as shown</a:t>
                </a:r>
              </a:p>
              <a:p>
                <a:pPr lvl="1"/>
                <a:r>
                  <a:rPr lang="en-US" dirty="0"/>
                  <a:t>Initial simulations used a total cylinder of 3.6cm in radius and 7cm in length</a:t>
                </a:r>
              </a:p>
              <a:p>
                <a:pPr lvl="1"/>
                <a:r>
                  <a:rPr lang="en-US" dirty="0"/>
                  <a:t>Later simulations used a total cylinder 2.5cm in radius and 5.2 cm in length </a:t>
                </a:r>
              </a:p>
              <a:p>
                <a:r>
                  <a:rPr lang="en-US" dirty="0"/>
                  <a:t>Thermal conduction turned on, but radiative cooling turned off – meaning performance numbers calculated are closer to maximum</a:t>
                </a:r>
              </a:p>
              <a:p>
                <a:pPr lvl="1"/>
                <a:r>
                  <a:rPr lang="en-US" dirty="0"/>
                  <a:t>Japanese group usually get 2x the performance we get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FE5B29-7D10-4A44-BC3C-4C930EE956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2055" y="1056443"/>
                <a:ext cx="8382823" cy="5734974"/>
              </a:xfrm>
              <a:blipFill>
                <a:blip r:embed="rId2"/>
                <a:stretch>
                  <a:fillRect l="-509" t="-17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8BC15D7B-9B5F-47BA-AA2E-E18DFFF11E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664" y="2325611"/>
            <a:ext cx="3749336" cy="312067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AF5504B-D24A-46A8-BEA6-C3557AB9E098}"/>
              </a:ext>
            </a:extLst>
          </p:cNvPr>
          <p:cNvCxnSpPr/>
          <p:nvPr/>
        </p:nvCxnSpPr>
        <p:spPr>
          <a:xfrm>
            <a:off x="10040645" y="1816409"/>
            <a:ext cx="399496" cy="99429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D66AD52-493D-4ACF-A38C-15F793C4DA8D}"/>
              </a:ext>
            </a:extLst>
          </p:cNvPr>
          <p:cNvSpPr txBox="1"/>
          <p:nvPr/>
        </p:nvSpPr>
        <p:spPr>
          <a:xfrm>
            <a:off x="9594048" y="1508512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Lithium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C153A9-A284-4BB4-8F52-8E4897E02235}"/>
              </a:ext>
            </a:extLst>
          </p:cNvPr>
          <p:cNvSpPr txBox="1"/>
          <p:nvPr/>
        </p:nvSpPr>
        <p:spPr>
          <a:xfrm>
            <a:off x="9210704" y="5813071"/>
            <a:ext cx="1034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Tungsten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19174C1-AB87-4231-B85D-0FA9575216A2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9727769" y="3724600"/>
            <a:ext cx="712372" cy="208847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540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450AF-8512-44F3-B3B2-17A0A8E9A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Nozzles tested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09BD99F-E53B-499C-AA77-F6B27921E0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9194854"/>
              </p:ext>
            </p:extLst>
          </p:nvPr>
        </p:nvGraphicFramePr>
        <p:xfrm>
          <a:off x="838200" y="1825625"/>
          <a:ext cx="1051560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93592041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58489482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53419042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79398777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995722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Configuration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Number of struts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Current (MA)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Initial distance from plasma center to nozzle exit (m)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Mixture ratio (kg </a:t>
                      </a:r>
                      <a:r>
                        <a:rPr lang="en-US" dirty="0" err="1"/>
                        <a:t>Lithium:kg</a:t>
                      </a:r>
                      <a:r>
                        <a:rPr lang="en-US" dirty="0"/>
                        <a:t> Tungsten)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729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Axial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  <a:p>
                      <a:r>
                        <a:rPr lang="en-US" dirty="0"/>
                        <a:t>8</a:t>
                      </a:r>
                    </a:p>
                    <a:p>
                      <a:r>
                        <a:rPr lang="en-US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</a:t>
                      </a:r>
                    </a:p>
                    <a:p>
                      <a:r>
                        <a:rPr lang="en-US" dirty="0"/>
                        <a:t>1</a:t>
                      </a:r>
                    </a:p>
                    <a:p>
                      <a:r>
                        <a:rPr lang="en-US" dirty="0"/>
                        <a:t>10</a:t>
                      </a:r>
                    </a:p>
                    <a:p>
                      <a:r>
                        <a:rPr lang="en-US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  <a:p>
                      <a:r>
                        <a:rPr lang="en-US" dirty="0"/>
                        <a:t>0</a:t>
                      </a:r>
                    </a:p>
                    <a:p>
                      <a:r>
                        <a:rPr lang="en-US" dirty="0"/>
                        <a:t>-1.75</a:t>
                      </a:r>
                    </a:p>
                    <a:p>
                      <a:r>
                        <a:rPr lang="en-US" dirty="0"/>
                        <a:t>-2</a:t>
                      </a:r>
                    </a:p>
                    <a:p>
                      <a:r>
                        <a:rPr lang="en-US" dirty="0"/>
                        <a:t>-2.75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5:1</a:t>
                      </a:r>
                    </a:p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174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7465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52F42-3AFA-49F9-AAEF-4846BD960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883" y="365125"/>
            <a:ext cx="11683013" cy="1325563"/>
          </a:xfrm>
        </p:spPr>
        <p:txBody>
          <a:bodyPr/>
          <a:lstStyle/>
          <a:p>
            <a:r>
              <a:rPr lang="en-US" dirty="0"/>
              <a:t>Best nozzle so far - </a:t>
            </a:r>
            <a:r>
              <a:rPr lang="pl-PL" dirty="0"/>
              <a:t>axNozz_32s_10MA__175cm_5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1CE4D-B44D-424C-BF95-C46713740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416" y="1825625"/>
            <a:ext cx="10803384" cy="1006352"/>
          </a:xfrm>
        </p:spPr>
        <p:txBody>
          <a:bodyPr/>
          <a:lstStyle/>
          <a:p>
            <a:r>
              <a:rPr lang="en-US" dirty="0"/>
              <a:t>Aside about input file naming convention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pl-PL" dirty="0"/>
              <a:t>axNozz_</a:t>
            </a:r>
            <a:r>
              <a:rPr lang="pl-PL" dirty="0">
                <a:solidFill>
                  <a:srgbClr val="FF0000"/>
                </a:solidFill>
              </a:rPr>
              <a:t>32s</a:t>
            </a:r>
            <a:r>
              <a:rPr lang="pl-PL" dirty="0"/>
              <a:t>_</a:t>
            </a:r>
            <a:r>
              <a:rPr lang="pl-PL" dirty="0">
                <a:solidFill>
                  <a:schemeClr val="accent1"/>
                </a:solidFill>
              </a:rPr>
              <a:t>10MA</a:t>
            </a:r>
            <a:r>
              <a:rPr lang="pl-PL" dirty="0"/>
              <a:t>_</a:t>
            </a:r>
            <a:r>
              <a:rPr lang="pl-PL" dirty="0">
                <a:solidFill>
                  <a:schemeClr val="accent6">
                    <a:lumMod val="75000"/>
                  </a:schemeClr>
                </a:solidFill>
              </a:rPr>
              <a:t>_175cm</a:t>
            </a:r>
            <a:r>
              <a:rPr lang="pl-PL" dirty="0"/>
              <a:t>_</a:t>
            </a:r>
            <a:r>
              <a:rPr lang="pl-PL" dirty="0">
                <a:solidFill>
                  <a:srgbClr val="FF33CC"/>
                </a:solidFill>
              </a:rPr>
              <a:t>5</a:t>
            </a:r>
            <a:endParaRPr lang="en-US" dirty="0">
              <a:solidFill>
                <a:srgbClr val="FF33CC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BCC9632-D09D-475A-A905-76707899901E}"/>
              </a:ext>
            </a:extLst>
          </p:cNvPr>
          <p:cNvSpPr/>
          <p:nvPr/>
        </p:nvSpPr>
        <p:spPr>
          <a:xfrm>
            <a:off x="2423605" y="2361460"/>
            <a:ext cx="1083075" cy="470517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7A9AD0A-1225-44D2-AFC7-746B80B678EA}"/>
              </a:ext>
            </a:extLst>
          </p:cNvPr>
          <p:cNvCxnSpPr>
            <a:cxnSpLocks/>
            <a:stCxn id="7" idx="0"/>
            <a:endCxn id="4" idx="3"/>
          </p:cNvCxnSpPr>
          <p:nvPr/>
        </p:nvCxnSpPr>
        <p:spPr>
          <a:xfrm flipV="1">
            <a:off x="1866921" y="2763071"/>
            <a:ext cx="715297" cy="2788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03BA5BA-F771-4E99-9531-A13DCDAA2207}"/>
              </a:ext>
            </a:extLst>
          </p:cNvPr>
          <p:cNvSpPr txBox="1"/>
          <p:nvPr/>
        </p:nvSpPr>
        <p:spPr>
          <a:xfrm>
            <a:off x="105349" y="3041918"/>
            <a:ext cx="35231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Prefix specifies nozzle configuration</a:t>
            </a:r>
          </a:p>
          <a:p>
            <a:r>
              <a:rPr lang="en-US" dirty="0"/>
              <a:t>(“</a:t>
            </a:r>
            <a:r>
              <a:rPr lang="en-US" dirty="0" err="1"/>
              <a:t>axNozz</a:t>
            </a:r>
            <a:r>
              <a:rPr lang="en-US" dirty="0"/>
              <a:t>” for axial and</a:t>
            </a:r>
          </a:p>
          <a:p>
            <a:r>
              <a:rPr lang="en-US" dirty="0"/>
              <a:t>“</a:t>
            </a:r>
            <a:r>
              <a:rPr lang="en-US" dirty="0" err="1"/>
              <a:t>solNozz</a:t>
            </a:r>
            <a:r>
              <a:rPr lang="en-US" dirty="0"/>
              <a:t>” for solenoidal)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77DC935-7760-4956-95E3-3F3DF24092E7}"/>
              </a:ext>
            </a:extLst>
          </p:cNvPr>
          <p:cNvSpPr/>
          <p:nvPr/>
        </p:nvSpPr>
        <p:spPr>
          <a:xfrm>
            <a:off x="3628493" y="2361460"/>
            <a:ext cx="561767" cy="40161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C35B4E6-F52F-4186-89EB-56983C3A97E5}"/>
              </a:ext>
            </a:extLst>
          </p:cNvPr>
          <p:cNvCxnSpPr>
            <a:cxnSpLocks/>
            <a:stCxn id="13" idx="0"/>
            <a:endCxn id="9" idx="4"/>
          </p:cNvCxnSpPr>
          <p:nvPr/>
        </p:nvCxnSpPr>
        <p:spPr>
          <a:xfrm flipV="1">
            <a:off x="3030488" y="2763071"/>
            <a:ext cx="878889" cy="119182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AD5866B-DD9A-4A48-BAE5-F8A4DF04D7EC}"/>
              </a:ext>
            </a:extLst>
          </p:cNvPr>
          <p:cNvSpPr txBox="1"/>
          <p:nvPr/>
        </p:nvSpPr>
        <p:spPr>
          <a:xfrm>
            <a:off x="1659023" y="3954899"/>
            <a:ext cx="27429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Number of struts/coils</a:t>
            </a:r>
          </a:p>
          <a:p>
            <a:r>
              <a:rPr lang="en-US" dirty="0">
                <a:solidFill>
                  <a:srgbClr val="FF0000"/>
                </a:solidFill>
              </a:rPr>
              <a:t>“32s” means 32 struts.</a:t>
            </a:r>
          </a:p>
          <a:p>
            <a:r>
              <a:rPr lang="en-US" dirty="0">
                <a:solidFill>
                  <a:srgbClr val="FF0000"/>
                </a:solidFill>
              </a:rPr>
              <a:t>Solenoidal nozzles use coils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DC32F2A-99D7-46D9-9A59-19F0A99F15FD}"/>
              </a:ext>
            </a:extLst>
          </p:cNvPr>
          <p:cNvSpPr/>
          <p:nvPr/>
        </p:nvSpPr>
        <p:spPr>
          <a:xfrm>
            <a:off x="4312074" y="2301407"/>
            <a:ext cx="924462" cy="530569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E24B82A-6FEC-4EE8-84C2-1D32ED0A3A10}"/>
              </a:ext>
            </a:extLst>
          </p:cNvPr>
          <p:cNvCxnSpPr>
            <a:cxnSpLocks/>
            <a:stCxn id="19" idx="0"/>
            <a:endCxn id="16" idx="4"/>
          </p:cNvCxnSpPr>
          <p:nvPr/>
        </p:nvCxnSpPr>
        <p:spPr>
          <a:xfrm flipV="1">
            <a:off x="4401953" y="2831976"/>
            <a:ext cx="372352" cy="203141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8F7F1D9-1F71-46CC-9C51-93DD5E095382}"/>
              </a:ext>
            </a:extLst>
          </p:cNvPr>
          <p:cNvSpPr txBox="1"/>
          <p:nvPr/>
        </p:nvSpPr>
        <p:spPr>
          <a:xfrm>
            <a:off x="3399018" y="4863391"/>
            <a:ext cx="20058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Strut/coil current</a:t>
            </a:r>
          </a:p>
          <a:p>
            <a:r>
              <a:rPr lang="en-US" dirty="0">
                <a:solidFill>
                  <a:schemeClr val="accent1"/>
                </a:solidFill>
              </a:rPr>
              <a:t>So this nozzle used 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a current of 10 MA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A300650-B5F1-4862-A6A1-22E94E568FE6}"/>
              </a:ext>
            </a:extLst>
          </p:cNvPr>
          <p:cNvSpPr/>
          <p:nvPr/>
        </p:nvSpPr>
        <p:spPr>
          <a:xfrm>
            <a:off x="5325148" y="2328801"/>
            <a:ext cx="1253205" cy="530569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3D2AE31-41CA-43F7-A6CB-D581987F3774}"/>
              </a:ext>
            </a:extLst>
          </p:cNvPr>
          <p:cNvSpPr txBox="1"/>
          <p:nvPr/>
        </p:nvSpPr>
        <p:spPr>
          <a:xfrm>
            <a:off x="5175414" y="3998631"/>
            <a:ext cx="38508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Distance from the center of the plasma to the nozzle exit. A distance of 0 m indicates the center of the plasma is in the same place as the nozzle exit In this case, the underscore indicates a negative, so “_175cm” means the plasma is -175cm away from the nozzle exit, or 1.75 m inside the nozzle. For the 3.5 m long nozzle, this means  the plasma is in the center of the nozzle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9178296-5FB9-48C1-B604-16D3996113CF}"/>
              </a:ext>
            </a:extLst>
          </p:cNvPr>
          <p:cNvCxnSpPr>
            <a:cxnSpLocks/>
            <a:stCxn id="30" idx="0"/>
            <a:endCxn id="29" idx="4"/>
          </p:cNvCxnSpPr>
          <p:nvPr/>
        </p:nvCxnSpPr>
        <p:spPr>
          <a:xfrm flipH="1" flipV="1">
            <a:off x="5951751" y="2859370"/>
            <a:ext cx="1149109" cy="1139261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69639EAE-C623-48BD-9EFB-85B2C5610C9C}"/>
              </a:ext>
            </a:extLst>
          </p:cNvPr>
          <p:cNvSpPr/>
          <p:nvPr/>
        </p:nvSpPr>
        <p:spPr>
          <a:xfrm>
            <a:off x="6698714" y="2361460"/>
            <a:ext cx="253497" cy="401611"/>
          </a:xfrm>
          <a:prstGeom prst="ellipse">
            <a:avLst/>
          </a:prstGeom>
          <a:noFill/>
          <a:ln w="28575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F64A73A-9DC3-405E-BDDF-F98E0D927733}"/>
              </a:ext>
            </a:extLst>
          </p:cNvPr>
          <p:cNvCxnSpPr>
            <a:cxnSpLocks/>
            <a:stCxn id="37" idx="1"/>
            <a:endCxn id="33" idx="4"/>
          </p:cNvCxnSpPr>
          <p:nvPr/>
        </p:nvCxnSpPr>
        <p:spPr>
          <a:xfrm flipH="1" flipV="1">
            <a:off x="6825463" y="2763071"/>
            <a:ext cx="891010" cy="795399"/>
          </a:xfrm>
          <a:prstGeom prst="straightConnector1">
            <a:avLst/>
          </a:prstGeom>
          <a:ln w="19050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C8B9F59-D3EE-4859-8324-39143C252447}"/>
              </a:ext>
            </a:extLst>
          </p:cNvPr>
          <p:cNvSpPr txBox="1"/>
          <p:nvPr/>
        </p:nvSpPr>
        <p:spPr>
          <a:xfrm>
            <a:off x="7716473" y="2958305"/>
            <a:ext cx="3189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33CC"/>
                </a:solidFill>
              </a:rPr>
              <a:t>Mixture ratio</a:t>
            </a:r>
          </a:p>
          <a:p>
            <a:r>
              <a:rPr lang="en-US" dirty="0">
                <a:solidFill>
                  <a:srgbClr val="FF33CC"/>
                </a:solidFill>
              </a:rPr>
              <a:t>“5” indicates a mixture ratio of 5kg of lithium for 1kg of Tungsten</a:t>
            </a:r>
          </a:p>
        </p:txBody>
      </p:sp>
    </p:spTree>
    <p:extLst>
      <p:ext uri="{BB962C8B-B14F-4D97-AF65-F5344CB8AC3E}">
        <p14:creationId xmlns:p14="http://schemas.microsoft.com/office/powerpoint/2010/main" val="3792476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DC468-9C21-4E08-B234-6F447CA94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384" y="-366094"/>
            <a:ext cx="11914360" cy="1325563"/>
          </a:xfrm>
        </p:spPr>
        <p:txBody>
          <a:bodyPr/>
          <a:lstStyle/>
          <a:p>
            <a:r>
              <a:rPr lang="en-US" dirty="0"/>
              <a:t>Best nozzle so far - </a:t>
            </a:r>
            <a:r>
              <a:rPr lang="pl-PL" dirty="0"/>
              <a:t>axNozz_32s_10MA__175cm_5</a:t>
            </a:r>
            <a:endParaRPr lang="en-US" dirty="0"/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DBC3063F-AC3A-44ED-B632-CA722E7032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005" y="3777892"/>
            <a:ext cx="4239490" cy="3108960"/>
          </a:xfrm>
          <a:prstGeom prst="rect">
            <a:avLst/>
          </a:prstGeom>
        </p:spPr>
      </p:pic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182899C1-9BCB-432B-9C77-4A887B98A6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022" y="635780"/>
            <a:ext cx="4145280" cy="3108960"/>
          </a:xfrm>
          <a:prstGeom prst="rect">
            <a:avLst/>
          </a:prstGeom>
        </p:spPr>
      </p:pic>
      <p:pic>
        <p:nvPicPr>
          <p:cNvPr id="12" name="Picture 11" descr="Chart, line chart&#10;&#10;Description automatically generated">
            <a:extLst>
              <a:ext uri="{FF2B5EF4-FFF2-40B4-BE49-F238E27FC236}">
                <a16:creationId xmlns:a16="http://schemas.microsoft.com/office/drawing/2014/main" id="{35B518F2-D6FC-4D5D-8303-8313BBB903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347" y="3684456"/>
            <a:ext cx="4145280" cy="3108960"/>
          </a:xfrm>
          <a:prstGeom prst="rect">
            <a:avLst/>
          </a:prstGeom>
        </p:spPr>
      </p:pic>
      <p:pic>
        <p:nvPicPr>
          <p:cNvPr id="13" name="Picture 12" descr="Chart&#10;&#10;Description automatically generated">
            <a:extLst>
              <a:ext uri="{FF2B5EF4-FFF2-40B4-BE49-F238E27FC236}">
                <a16:creationId xmlns:a16="http://schemas.microsoft.com/office/drawing/2014/main" id="{D3CA3319-759A-42FA-9CF2-2BEEC37100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347" y="575496"/>
            <a:ext cx="4145280" cy="31089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5968447-956E-4930-91F4-6B23727E87DF}"/>
                  </a:ext>
                </a:extLst>
              </p:cNvPr>
              <p:cNvSpPr txBox="1"/>
              <p:nvPr/>
            </p:nvSpPr>
            <p:spPr>
              <a:xfrm>
                <a:off x="339235" y="5575177"/>
                <a:ext cx="1745734" cy="7441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𝑡h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rad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5968447-956E-4930-91F4-6B23727E87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35" y="5575177"/>
                <a:ext cx="1745734" cy="74411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4349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B3538-973B-4532-8644-89DE5A66D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FA20C-1460-4DDD-8BB6-2EFC4C7B5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43531" cy="4912526"/>
          </a:xfrm>
        </p:spPr>
        <p:txBody>
          <a:bodyPr/>
          <a:lstStyle/>
          <a:p>
            <a:r>
              <a:rPr lang="en-US" dirty="0"/>
              <a:t>Optimize design</a:t>
            </a:r>
          </a:p>
          <a:p>
            <a:pPr lvl="1"/>
            <a:r>
              <a:rPr lang="en-US" dirty="0"/>
              <a:t>Maybe increase current to reduce leakage and hope it doesn’t also increase magnetic drag </a:t>
            </a:r>
            <a:r>
              <a:rPr lang="en-US" dirty="0" err="1"/>
              <a:t>signifigantly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See if I can get away with fewer struts</a:t>
            </a:r>
          </a:p>
          <a:p>
            <a:pPr lvl="1"/>
            <a:r>
              <a:rPr lang="en-US" dirty="0"/>
              <a:t>Maybe move the plasma closer/farther away from the nozzle exit and see what happens?</a:t>
            </a:r>
          </a:p>
          <a:p>
            <a:pPr lvl="1"/>
            <a:r>
              <a:rPr lang="en-US" dirty="0"/>
              <a:t>Try to get the tungsten out of the nozzle</a:t>
            </a:r>
          </a:p>
          <a:p>
            <a:r>
              <a:rPr lang="en-US" dirty="0"/>
              <a:t>Try a solenoidal nozzle design and see what happens</a:t>
            </a:r>
          </a:p>
        </p:txBody>
      </p:sp>
      <p:pic>
        <p:nvPicPr>
          <p:cNvPr id="4" name="Picture 3" descr="Chart, sunburst chart&#10;&#10;Description automatically generated">
            <a:extLst>
              <a:ext uri="{FF2B5EF4-FFF2-40B4-BE49-F238E27FC236}">
                <a16:creationId xmlns:a16="http://schemas.microsoft.com/office/drawing/2014/main" id="{2C33F227-7F2E-4A6E-989E-4E589CB774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4" t="19559" r="5097" b="16060"/>
          <a:stretch/>
        </p:blipFill>
        <p:spPr>
          <a:xfrm>
            <a:off x="7781731" y="1690688"/>
            <a:ext cx="4166947" cy="302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147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704</Words>
  <Application>Microsoft Office PowerPoint</Application>
  <PresentationFormat>Widescreen</PresentationFormat>
  <Paragraphs>83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US side Magnetic nozzle computational modeling efforts update</vt:lpstr>
      <vt:lpstr>High level trends</vt:lpstr>
      <vt:lpstr>Input parameters</vt:lpstr>
      <vt:lpstr>Nozzles tested</vt:lpstr>
      <vt:lpstr>Best nozzle so far - axNozz_32s_10MA__175cm_5</vt:lpstr>
      <vt:lpstr>Best nozzle so far - axNozz_32s_10MA__175cm_5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Nozzle, Two Nozzle, Red Nozzle, Blue Nozzle</dc:title>
  <dc:creator>Schilling, Nathan M. (MSFC-ER64)[UAH]</dc:creator>
  <cp:lastModifiedBy>Schilling, Nathan M. (MSFC-ER64)[UAH]</cp:lastModifiedBy>
  <cp:revision>23</cp:revision>
  <dcterms:created xsi:type="dcterms:W3CDTF">2021-11-19T22:18:12Z</dcterms:created>
  <dcterms:modified xsi:type="dcterms:W3CDTF">2021-11-23T16:07:55Z</dcterms:modified>
</cp:coreProperties>
</file>