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8" r:id="rId4"/>
    <p:sldMasterId id="2147484837" r:id="rId5"/>
  </p:sldMasterIdLst>
  <p:notesMasterIdLst>
    <p:notesMasterId r:id="rId23"/>
  </p:notesMasterIdLst>
  <p:handoutMasterIdLst>
    <p:handoutMasterId r:id="rId24"/>
  </p:handoutMasterIdLst>
  <p:sldIdLst>
    <p:sldId id="404" r:id="rId6"/>
    <p:sldId id="407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08" r:id="rId21"/>
    <p:sldId id="405" r:id="rId22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D6C"/>
    <a:srgbClr val="0B3A7F"/>
    <a:srgbClr val="FF0000"/>
    <a:srgbClr val="C2D9FA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5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60556" y="20193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Adit S. Acharya</a:t>
            </a:r>
            <a:r>
              <a:rPr lang="en-US" altLang="en-US" sz="1600" b="1" kern="0" baseline="30000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, K. Todd Lowe</a:t>
            </a:r>
            <a:r>
              <a:rPr lang="en-US" altLang="en-US" sz="1600" b="1" kern="0" baseline="30000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, Wing F. Ng</a:t>
            </a:r>
            <a:r>
              <a:rPr lang="en-US" altLang="en-US" sz="1600" b="1" kern="0" baseline="30000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, Paul M. Danehy</a:t>
            </a:r>
            <a:r>
              <a:rPr lang="en-US" altLang="en-US" sz="1600" b="1" kern="0" baseline="30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, Karl T. Edquist</a:t>
            </a:r>
            <a:r>
              <a:rPr lang="en-US" altLang="en-US" sz="1600" b="1" kern="0" baseline="30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, 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Ross A. Burns</a:t>
            </a:r>
            <a:r>
              <a:rPr lang="en-US" altLang="en-US" sz="1600" b="1" kern="0" baseline="30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, Harry T. Pham</a:t>
            </a:r>
            <a:r>
              <a:rPr lang="en-US" altLang="en-US" sz="1600" b="1" kern="0" baseline="30000" dirty="0">
                <a:solidFill>
                  <a:schemeClr val="bg1"/>
                </a:solidFill>
                <a:latin typeface="+mj-lt"/>
              </a:rPr>
              <a:t>2</a:t>
            </a:r>
            <a:endParaRPr lang="en-US" altLang="en-US" sz="1600" b="1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i="1" kern="0" baseline="30000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altLang="en-US" sz="1600" b="1" i="1" kern="0" dirty="0">
                <a:solidFill>
                  <a:schemeClr val="bg1"/>
                </a:solidFill>
                <a:latin typeface="+mj-lt"/>
              </a:rPr>
              <a:t>Virginia Tech, </a:t>
            </a:r>
            <a:r>
              <a:rPr lang="en-US" altLang="en-US" sz="1600" b="1" i="1" kern="0" baseline="30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altLang="en-US" sz="1600" b="1" i="1" kern="0" dirty="0">
                <a:solidFill>
                  <a:schemeClr val="bg1"/>
                </a:solidFill>
                <a:latin typeface="+mj-lt"/>
              </a:rPr>
              <a:t>NASA Langley Research Center</a:t>
            </a:r>
            <a:endParaRPr lang="en-US" altLang="en-US" sz="1600" b="1" i="1" kern="0" baseline="3000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 dirty="0">
                <a:solidFill>
                  <a:schemeClr val="bg1"/>
                </a:solidFill>
                <a:latin typeface="+mj-lt"/>
              </a:rPr>
              <a:t>2022 AIAA SciTech Forum, January 3-7 2022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Copyright © 2021 by Virginia Polytechnic Institute and State University and the U.S.A, as represented by the Administrator of the National Aeronautics and Space and Administration. All rights reserved. 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Published by the American Institute of Aeronautics and Astronautics, Inc., with permission.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br>
              <a:rPr lang="en-US" altLang="en-US" sz="1600" kern="0" dirty="0">
                <a:solidFill>
                  <a:schemeClr val="bg1"/>
                </a:solidFill>
                <a:latin typeface="+mj-lt"/>
              </a:rPr>
            </a:b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2800" b="1" kern="0" dirty="0">
                <a:solidFill>
                  <a:schemeClr val="bg1"/>
                </a:solidFill>
              </a:rPr>
              <a:t>Seeding Method for Velocimetry and Visualization of Supersonic Retropropulsion Nozzle Plumes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0D35FF-D6B7-4639-BE79-35C6FE97D5F5}"/>
              </a:ext>
            </a:extLst>
          </p:cNvPr>
          <p:cNvSpPr txBox="1"/>
          <p:nvPr/>
        </p:nvSpPr>
        <p:spPr>
          <a:xfrm>
            <a:off x="146838" y="4623226"/>
            <a:ext cx="5912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Funding from: NASA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Aerosciences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Evaluation and Test Capabilities (AETC) Portfolio</a:t>
            </a:r>
          </a:p>
        </p:txBody>
      </p:sp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9D2B-B926-40FD-8CD3-A9940996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PIV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7B615-C064-4319-9E49-6DCF4EB9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A87D4A-4041-4A48-93CB-FC130616F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74" y="722512"/>
            <a:ext cx="4047460" cy="21580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021290-A035-4D86-A101-1B50E748A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540" y="723614"/>
            <a:ext cx="4047459" cy="21558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41C5012-02E8-4333-80CA-E5DC4CA7C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541" y="2940088"/>
            <a:ext cx="4047459" cy="221455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CA3E62C-54CE-49F0-B9C1-5B4E799DC95A}"/>
              </a:ext>
            </a:extLst>
          </p:cNvPr>
          <p:cNvSpPr txBox="1"/>
          <p:nvPr/>
        </p:nvSpPr>
        <p:spPr>
          <a:xfrm>
            <a:off x="80565" y="2940088"/>
            <a:ext cx="5147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Figure 6: Raw instantaneous PIV images of seeded plumes for each of the three cases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959C11C-501B-48A4-BDF3-BA9AC56299AC}"/>
              </a:ext>
            </a:extLst>
          </p:cNvPr>
          <p:cNvSpPr/>
          <p:nvPr/>
        </p:nvSpPr>
        <p:spPr bwMode="auto">
          <a:xfrm>
            <a:off x="741121" y="3496738"/>
            <a:ext cx="3830879" cy="83318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/>
              <a:t>Visible particle density variation near nozzle and across shock!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25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5B58A8C-0E30-461D-BEAF-318C6A291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595" y="2826742"/>
            <a:ext cx="3037690" cy="22917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318F76-F7F7-4337-87FD-0E79E7E55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632" y="2822826"/>
            <a:ext cx="3042881" cy="22957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A2E271-960D-4194-82AE-0F0AEDD1D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93" y="2830130"/>
            <a:ext cx="3033824" cy="2285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A6ABB5-CDB4-4969-AB2F-C8B56584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PIV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24328-70A7-4E56-A435-DD783910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" y="4913577"/>
            <a:ext cx="914400" cy="171450"/>
          </a:xfrm>
        </p:spPr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1668D0-F012-4E33-99FF-E64056821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52438"/>
            <a:ext cx="3033824" cy="2287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686383-10D9-4D13-88EF-B561AEADC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3824" y="748574"/>
            <a:ext cx="3033824" cy="22917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7AF1DD-16A9-467B-89D8-3DD588FDD9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61" y="748574"/>
            <a:ext cx="3039011" cy="229571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00899CD-A312-496F-B2C6-86B3CF721D09}"/>
              </a:ext>
            </a:extLst>
          </p:cNvPr>
          <p:cNvSpPr txBox="1"/>
          <p:nvPr/>
        </p:nvSpPr>
        <p:spPr>
          <a:xfrm>
            <a:off x="873378" y="4926515"/>
            <a:ext cx="7340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Figure 7: Sample instantaneous axial (above) and transverse (below) velocity contours and vectors for each of the three cases</a:t>
            </a:r>
          </a:p>
        </p:txBody>
      </p:sp>
    </p:spTree>
    <p:extLst>
      <p:ext uri="{BB962C8B-B14F-4D97-AF65-F5344CB8AC3E}">
        <p14:creationId xmlns:p14="http://schemas.microsoft.com/office/powerpoint/2010/main" val="111702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AA8C735-6BA7-4E1B-AB63-3E8F0F041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645" y="2823056"/>
            <a:ext cx="3033824" cy="22850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F90633-13E1-41FC-A1BB-FF6B727F7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823" y="2823057"/>
            <a:ext cx="3033823" cy="22850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65C587-89BF-4F55-BCFB-7AB216C9A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23057"/>
            <a:ext cx="3033824" cy="2285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DD085-6C5F-4528-AF8F-EEACC7DB4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PIV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ECDA6-683B-43D0-BE5E-921CAC2DA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45912"/>
            <a:ext cx="3033824" cy="2287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4DFB6-D81D-48AA-BA06-3ACC3D0C0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3824" y="745912"/>
            <a:ext cx="3033823" cy="228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2D12D8-D575-4F35-901F-0D0068B98D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647" y="745912"/>
            <a:ext cx="3033824" cy="2287928"/>
          </a:xfrm>
          <a:prstGeom prst="rect">
            <a:avLst/>
          </a:prstGeom>
        </p:spPr>
      </p:pic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96E9CD28-800F-43E2-89B3-7ADD208F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" y="4913577"/>
            <a:ext cx="914400" cy="171450"/>
          </a:xfrm>
        </p:spPr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838622-2ECD-4631-9B9F-52823BAFBCEC}"/>
              </a:ext>
            </a:extLst>
          </p:cNvPr>
          <p:cNvSpPr txBox="1"/>
          <p:nvPr/>
        </p:nvSpPr>
        <p:spPr>
          <a:xfrm>
            <a:off x="858056" y="4913577"/>
            <a:ext cx="7385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Figure 8: Conditionally-averaged axial (above) and transverse (below) velocity contours and vectors for each of the three cases</a:t>
            </a:r>
          </a:p>
        </p:txBody>
      </p:sp>
    </p:spTree>
    <p:extLst>
      <p:ext uri="{BB962C8B-B14F-4D97-AF65-F5344CB8AC3E}">
        <p14:creationId xmlns:p14="http://schemas.microsoft.com/office/powerpoint/2010/main" val="239831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368C0AA-14DC-4EC0-A2D4-86F8B0A2D8AF}"/>
              </a:ext>
            </a:extLst>
          </p:cNvPr>
          <p:cNvSpPr/>
          <p:nvPr/>
        </p:nvSpPr>
        <p:spPr bwMode="auto">
          <a:xfrm>
            <a:off x="7279546" y="4281697"/>
            <a:ext cx="1807108" cy="8464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5C2F8D-FECD-42AE-A812-6BA46BB65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56" y="2139410"/>
            <a:ext cx="3399965" cy="2659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8F50E-6AB3-48B8-8EC8-4DB05B4E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Mach Disk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27349-3B8B-419A-B86A-F3E153211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968964"/>
            <a:ext cx="4254346" cy="2518634"/>
          </a:xfrm>
        </p:spPr>
        <p:txBody>
          <a:bodyPr/>
          <a:lstStyle/>
          <a:p>
            <a:r>
              <a:rPr lang="en-US" sz="1800" dirty="0"/>
              <a:t>Mach disk location found from PIV; compared to relation from Crist</a:t>
            </a:r>
            <a:r>
              <a:rPr lang="en-US" sz="1800" baseline="30000" dirty="0"/>
              <a:t>8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13A67-1401-4EE5-B4DE-951C11ED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8DE594-7B6C-4E9B-AC20-85BA1D8AA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725635"/>
              </p:ext>
            </p:extLst>
          </p:nvPr>
        </p:nvGraphicFramePr>
        <p:xfrm>
          <a:off x="1029904" y="3021581"/>
          <a:ext cx="2462686" cy="8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690">
                  <a:extLst>
                    <a:ext uri="{9D8B030D-6E8A-4147-A177-3AD203B41FA5}">
                      <a16:colId xmlns:a16="http://schemas.microsoft.com/office/drawing/2014/main" val="2956265327"/>
                    </a:ext>
                  </a:extLst>
                </a:gridCol>
                <a:gridCol w="842498">
                  <a:extLst>
                    <a:ext uri="{9D8B030D-6E8A-4147-A177-3AD203B41FA5}">
                      <a16:colId xmlns:a16="http://schemas.microsoft.com/office/drawing/2014/main" val="712641090"/>
                    </a:ext>
                  </a:extLst>
                </a:gridCol>
                <a:gridCol w="842498">
                  <a:extLst>
                    <a:ext uri="{9D8B030D-6E8A-4147-A177-3AD203B41FA5}">
                      <a16:colId xmlns:a16="http://schemas.microsoft.com/office/drawing/2014/main" val="1838540150"/>
                    </a:ext>
                  </a:extLst>
                </a:gridCol>
              </a:tblGrid>
              <a:tr h="2116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Case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 err="1">
                          <a:effectLst/>
                        </a:rPr>
                        <a:t>x</a:t>
                      </a:r>
                      <a:r>
                        <a:rPr lang="en-US" sz="1000" baseline="-25000" dirty="0" err="1">
                          <a:effectLst/>
                        </a:rPr>
                        <a:t>O</a:t>
                      </a:r>
                      <a:r>
                        <a:rPr lang="en-US" sz="1000" baseline="-2500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/ D</a:t>
                      </a:r>
                      <a:r>
                        <a:rPr lang="en-US" sz="1000" baseline="-25000" dirty="0">
                          <a:effectLst/>
                        </a:rPr>
                        <a:t>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 err="1">
                          <a:effectLst/>
                        </a:rPr>
                        <a:t>x</a:t>
                      </a:r>
                      <a:r>
                        <a:rPr lang="en-US" sz="1000" baseline="-25000" dirty="0" err="1">
                          <a:effectLst/>
                        </a:rPr>
                        <a:t>C</a:t>
                      </a:r>
                      <a:r>
                        <a:rPr lang="en-US" sz="1000" baseline="-2500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/ D</a:t>
                      </a:r>
                      <a:r>
                        <a:rPr lang="en-US" sz="1000" baseline="-25000" dirty="0">
                          <a:effectLst/>
                        </a:rPr>
                        <a:t>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773780"/>
                  </a:ext>
                </a:extLst>
              </a:tr>
              <a:tr h="2116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1.45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effectLst/>
                        </a:rPr>
                        <a:t>1.53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6201"/>
                  </a:ext>
                </a:extLst>
              </a:tr>
              <a:tr h="2116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1.49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effectLst/>
                        </a:rPr>
                        <a:t>1.64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268474"/>
                  </a:ext>
                </a:extLst>
              </a:tr>
              <a:tr h="2116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1.73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1.84</a:t>
                      </a:r>
                      <a:r>
                        <a:rPr lang="en-US" sz="800" dirty="0">
                          <a:effectLst/>
                        </a:rPr>
                        <a:t>  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354812"/>
                  </a:ext>
                </a:extLst>
              </a:tr>
            </a:tbl>
          </a:graphicData>
        </a:graphic>
      </p:graphicFrame>
      <p:sp>
        <p:nvSpPr>
          <p:cNvPr id="11" name="Rectangle 7">
            <a:extLst>
              <a:ext uri="{FF2B5EF4-FFF2-40B4-BE49-F238E27FC236}">
                <a16:creationId xmlns:a16="http://schemas.microsoft.com/office/drawing/2014/main" id="{CFB49E49-4AEE-4C41-B39B-08C4DD673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497" y="2621471"/>
            <a:ext cx="30568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Table 3: Mach disk standoff locations – observed (left) and computed (right) from Crist</a:t>
            </a:r>
            <a:r>
              <a:rPr kumimoji="0" lang="en-US" altLang="en-US" sz="1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B674BDD-BAC8-4A92-9D32-431D76012ED5}"/>
              </a:ext>
            </a:extLst>
          </p:cNvPr>
          <p:cNvSpPr txBox="1">
            <a:spLocks/>
          </p:cNvSpPr>
          <p:nvPr/>
        </p:nvSpPr>
        <p:spPr bwMode="auto">
          <a:xfrm>
            <a:off x="4658770" y="1123950"/>
            <a:ext cx="4254346" cy="12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b="1" kern="0" dirty="0"/>
              <a:t>Aerodynamic response times </a:t>
            </a:r>
            <a:r>
              <a:rPr lang="en-US" sz="1800" kern="0" dirty="0"/>
              <a:t>of particles determined across normal shock</a:t>
            </a:r>
          </a:p>
          <a:p>
            <a:pPr lvl="1"/>
            <a:r>
              <a:rPr lang="en-US" sz="1200" kern="0" dirty="0"/>
              <a:t>Space-time transform + exponential decay fitting</a:t>
            </a: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54DEB4-65D1-4F12-B66B-12385299321F}"/>
              </a:ext>
            </a:extLst>
          </p:cNvPr>
          <p:cNvSpPr txBox="1"/>
          <p:nvPr/>
        </p:nvSpPr>
        <p:spPr>
          <a:xfrm>
            <a:off x="4902721" y="4772865"/>
            <a:ext cx="3873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9: Measured velocity across Mach disk and exponential decay model for Case 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9CF8F1-D9CB-4591-92D5-562CA6328185}"/>
              </a:ext>
            </a:extLst>
          </p:cNvPr>
          <p:cNvSpPr/>
          <p:nvPr/>
        </p:nvSpPr>
        <p:spPr bwMode="auto">
          <a:xfrm>
            <a:off x="1261472" y="3664274"/>
            <a:ext cx="1935591" cy="6540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cxnSp>
        <p:nvCxnSpPr>
          <p:cNvPr id="3072" name="Straight Connector 3071">
            <a:extLst>
              <a:ext uri="{FF2B5EF4-FFF2-40B4-BE49-F238E27FC236}">
                <a16:creationId xmlns:a16="http://schemas.microsoft.com/office/drawing/2014/main" id="{81045B2B-F58D-4FDA-AC2A-51714B03AE72}"/>
              </a:ext>
            </a:extLst>
          </p:cNvPr>
          <p:cNvCxnSpPr/>
          <p:nvPr/>
        </p:nvCxnSpPr>
        <p:spPr bwMode="auto">
          <a:xfrm>
            <a:off x="4572000" y="914400"/>
            <a:ext cx="0" cy="37147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846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98BCC5-2458-4146-B09D-764C8095ADEA}"/>
              </a:ext>
            </a:extLst>
          </p:cNvPr>
          <p:cNvSpPr/>
          <p:nvPr/>
        </p:nvSpPr>
        <p:spPr bwMode="auto">
          <a:xfrm>
            <a:off x="7279546" y="4281697"/>
            <a:ext cx="1807108" cy="8464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F042B-DB86-4437-98A2-C3C3437A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PIV Particle Sizing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99C4B-BD8F-406F-97D2-29022215E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18" y="1123950"/>
            <a:ext cx="8583322" cy="1332249"/>
          </a:xfrm>
        </p:spPr>
        <p:txBody>
          <a:bodyPr/>
          <a:lstStyle/>
          <a:p>
            <a:r>
              <a:rPr lang="en-US" sz="2000" dirty="0"/>
              <a:t>Aerodynamic response times converted to </a:t>
            </a:r>
            <a:r>
              <a:rPr lang="en-US" sz="2000" b="1" dirty="0"/>
              <a:t>particle diameters </a:t>
            </a:r>
            <a:r>
              <a:rPr lang="en-US" sz="2000" dirty="0"/>
              <a:t>using Stokes drag model</a:t>
            </a:r>
            <a:r>
              <a:rPr lang="en-US" sz="2000" baseline="30000" dirty="0"/>
              <a:t>7</a:t>
            </a:r>
            <a:r>
              <a:rPr lang="en-US" sz="2000" dirty="0"/>
              <a:t> and Melling rarefaction correction</a:t>
            </a:r>
            <a:r>
              <a:rPr lang="en-US" sz="2000" baseline="30000" dirty="0"/>
              <a:t>9</a:t>
            </a:r>
          </a:p>
          <a:p>
            <a:pPr lvl="1"/>
            <a:r>
              <a:rPr lang="en-US" sz="1700" dirty="0"/>
              <a:t>These methods can result in &gt;2x underprediction of particle size in compressible flow</a:t>
            </a:r>
            <a:r>
              <a:rPr lang="en-US" sz="1700" baseline="30000" dirty="0"/>
              <a:t>10</a:t>
            </a:r>
            <a:r>
              <a:rPr lang="en-US" sz="17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AED61-7F4B-4A26-BB77-85D71AC9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023E5B-1382-44B7-914C-DD9DDACEA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17149"/>
              </p:ext>
            </p:extLst>
          </p:nvPr>
        </p:nvGraphicFramePr>
        <p:xfrm>
          <a:off x="2625930" y="2827408"/>
          <a:ext cx="3562217" cy="1430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169">
                  <a:extLst>
                    <a:ext uri="{9D8B030D-6E8A-4147-A177-3AD203B41FA5}">
                      <a16:colId xmlns:a16="http://schemas.microsoft.com/office/drawing/2014/main" val="2369890139"/>
                    </a:ext>
                  </a:extLst>
                </a:gridCol>
                <a:gridCol w="908016">
                  <a:extLst>
                    <a:ext uri="{9D8B030D-6E8A-4147-A177-3AD203B41FA5}">
                      <a16:colId xmlns:a16="http://schemas.microsoft.com/office/drawing/2014/main" val="3951416975"/>
                    </a:ext>
                  </a:extLst>
                </a:gridCol>
                <a:gridCol w="908016">
                  <a:extLst>
                    <a:ext uri="{9D8B030D-6E8A-4147-A177-3AD203B41FA5}">
                      <a16:colId xmlns:a16="http://schemas.microsoft.com/office/drawing/2014/main" val="3931148442"/>
                    </a:ext>
                  </a:extLst>
                </a:gridCol>
                <a:gridCol w="908016">
                  <a:extLst>
                    <a:ext uri="{9D8B030D-6E8A-4147-A177-3AD203B41FA5}">
                      <a16:colId xmlns:a16="http://schemas.microsoft.com/office/drawing/2014/main" val="4035655113"/>
                    </a:ext>
                  </a:extLst>
                </a:gridCol>
              </a:tblGrid>
              <a:tr h="357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Case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τ [μs]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 err="1">
                          <a:effectLst/>
                        </a:rPr>
                        <a:t>d</a:t>
                      </a:r>
                      <a:r>
                        <a:rPr lang="en-US" sz="1000" baseline="-25000" dirty="0" err="1">
                          <a:effectLst/>
                        </a:rPr>
                        <a:t>p,S</a:t>
                      </a:r>
                      <a:r>
                        <a:rPr lang="en-US" sz="1000" dirty="0">
                          <a:effectLst/>
                        </a:rPr>
                        <a:t> [</a:t>
                      </a:r>
                      <a:r>
                        <a:rPr lang="en-US" sz="1000" dirty="0" err="1">
                          <a:effectLst/>
                        </a:rPr>
                        <a:t>μm</a:t>
                      </a:r>
                      <a:r>
                        <a:rPr lang="en-US" sz="1000" dirty="0">
                          <a:effectLst/>
                        </a:rPr>
                        <a:t>]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 err="1">
                          <a:effectLst/>
                        </a:rPr>
                        <a:t>d</a:t>
                      </a:r>
                      <a:r>
                        <a:rPr lang="en-US" sz="1000" baseline="-25000" dirty="0" err="1">
                          <a:effectLst/>
                        </a:rPr>
                        <a:t>p,M</a:t>
                      </a:r>
                      <a:r>
                        <a:rPr lang="en-US" sz="1000" dirty="0">
                          <a:effectLst/>
                        </a:rPr>
                        <a:t> [</a:t>
                      </a:r>
                      <a:r>
                        <a:rPr lang="en-US" sz="1000" dirty="0" err="1">
                          <a:effectLst/>
                        </a:rPr>
                        <a:t>μm</a:t>
                      </a:r>
                      <a:r>
                        <a:rPr lang="en-US" sz="1000" dirty="0">
                          <a:effectLst/>
                        </a:rPr>
                        <a:t>]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170949"/>
                  </a:ext>
                </a:extLst>
              </a:tr>
              <a:tr h="357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0.604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0.449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effectLst/>
                        </a:rPr>
                        <a:t>0.266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395641"/>
                  </a:ext>
                </a:extLst>
              </a:tr>
              <a:tr h="357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effectLst/>
                        </a:rPr>
                        <a:t>0.634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0.460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effectLst/>
                        </a:rPr>
                        <a:t>0.329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190419"/>
                  </a:ext>
                </a:extLst>
              </a:tr>
              <a:tr h="357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0.537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0.423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0.337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77134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C5A7B9FD-7B55-44B3-9241-3A495A728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898" y="2364276"/>
            <a:ext cx="387428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Table 4: Particle response times and aerodynamic diameters using Stokes drag model (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altLang="en-US" sz="1000" b="1" baseline="-25000" dirty="0" err="1">
                <a:ea typeface="Times New Roman" panose="02020603050405020304" pitchFamily="18" charset="0"/>
              </a:rPr>
              <a:t>p,S</a:t>
            </a:r>
            <a:r>
              <a:rPr lang="en-US" altLang="en-US" sz="1000" b="1" dirty="0">
                <a:ea typeface="Times New Roman" panose="02020603050405020304" pitchFamily="18" charset="0"/>
              </a:rPr>
              <a:t>) and Melling correction (</a:t>
            </a:r>
            <a:r>
              <a:rPr lang="en-US" altLang="en-US" sz="1000" b="1" dirty="0" err="1">
                <a:ea typeface="Times New Roman" panose="02020603050405020304" pitchFamily="18" charset="0"/>
              </a:rPr>
              <a:t>d</a:t>
            </a:r>
            <a:r>
              <a:rPr lang="en-US" altLang="en-US" sz="1000" b="1" baseline="-25000" dirty="0" err="1">
                <a:ea typeface="Times New Roman" panose="02020603050405020304" pitchFamily="18" charset="0"/>
              </a:rPr>
              <a:t>p,M</a:t>
            </a:r>
            <a:r>
              <a:rPr lang="en-US" altLang="en-US" sz="1000" b="1" dirty="0">
                <a:ea typeface="Times New Roman" panose="02020603050405020304" pitchFamily="18" charset="0"/>
              </a:rPr>
              <a:t>)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28EDD3-A268-4247-A96A-66113FD63C80}"/>
              </a:ext>
            </a:extLst>
          </p:cNvPr>
          <p:cNvSpPr txBox="1"/>
          <p:nvPr/>
        </p:nvSpPr>
        <p:spPr>
          <a:xfrm>
            <a:off x="4954290" y="4743390"/>
            <a:ext cx="3873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10: Particle sizes calculated from response times for eight PIV runs</a:t>
            </a:r>
          </a:p>
        </p:txBody>
      </p:sp>
    </p:spTree>
    <p:extLst>
      <p:ext uri="{BB962C8B-B14F-4D97-AF65-F5344CB8AC3E}">
        <p14:creationId xmlns:p14="http://schemas.microsoft.com/office/powerpoint/2010/main" val="220871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C3A6-F5A6-43C7-B263-D31C3A63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42A62-9FA3-4207-A304-88A02113C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50"/>
            <a:ext cx="8686800" cy="3561516"/>
          </a:xfrm>
        </p:spPr>
        <p:txBody>
          <a:bodyPr/>
          <a:lstStyle/>
          <a:p>
            <a:r>
              <a:rPr lang="en-US" sz="2000" dirty="0"/>
              <a:t>“Venturi seeder” shown to be acceptable for PIV in multiple ways</a:t>
            </a:r>
          </a:p>
          <a:p>
            <a:pPr lvl="1"/>
            <a:r>
              <a:rPr lang="en-US" sz="2000" dirty="0"/>
              <a:t>TSI™ particle sizer reported at least 88.8% of particles ≤ 1 </a:t>
            </a:r>
            <a:r>
              <a:rPr lang="el-GR" sz="2000" dirty="0"/>
              <a:t>μ</a:t>
            </a:r>
            <a:r>
              <a:rPr lang="en-US" sz="2000" dirty="0"/>
              <a:t>m for three test cases</a:t>
            </a:r>
          </a:p>
          <a:p>
            <a:pPr lvl="1"/>
            <a:r>
              <a:rPr lang="en-US" sz="2000" dirty="0"/>
              <a:t>Instantaneous raw PIV images showed suitable tracer particle distributions and concentrations</a:t>
            </a:r>
          </a:p>
          <a:p>
            <a:pPr lvl="1"/>
            <a:r>
              <a:rPr lang="en-US" sz="2000" dirty="0"/>
              <a:t>Mean PIV velocity data revealed Mach disks, re-acceleration regions, etc. expected of underexpanded jet flow</a:t>
            </a:r>
          </a:p>
          <a:p>
            <a:r>
              <a:rPr lang="en-US" sz="2300"/>
              <a:t>Inexpensive</a:t>
            </a:r>
            <a:r>
              <a:rPr lang="en-US" sz="2300" dirty="0"/>
              <a:t>, easy to implement in wind tunnels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2E1F1-7641-4DCA-AAF1-AE27436D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25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4734-E1E6-4B89-B218-44ACA729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61B4-F2BC-46E0-820F-C1D18455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945926"/>
            <a:ext cx="8686800" cy="3363648"/>
          </a:xfrm>
        </p:spPr>
        <p:txBody>
          <a:bodyPr/>
          <a:lstStyle/>
          <a:p>
            <a:pPr marL="0" indent="0">
              <a:buNone/>
            </a:pP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Adler, M., Wright, M., Campbell, C., I.,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Engelund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Rivellini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“Entry, Descent, and Landing Roadmap: Technology Area 09”,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Aeronautics and Space Administration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2012.</a:t>
            </a:r>
            <a:endParaRPr lang="en-US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Berry, S., Rhode, M.,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Edquist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Player, C., “Supersonic Retropropulsion Experimental Results from NASA Ames 9x7 Foot Supersonic Wind Tunnel”,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Spacecraft and Rockets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51, No. 3, 2014, pp. 724-734. </a:t>
            </a:r>
          </a:p>
          <a:p>
            <a:pPr marL="0" indent="0">
              <a:buNone/>
            </a:pP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Grant, I., “Particle Image Velocimetry: A Review”,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Mechanical Engineering Science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211, Part C, 1997.</a:t>
            </a:r>
          </a:p>
          <a:p>
            <a:pPr marL="0" indent="0">
              <a:buNone/>
            </a:pP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Lowe, K. T., Byun, G., Shea, S.,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Boyda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Winski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“Three-Velocity-Component Cross-Correlation Doppler Global Velocimetry for the Space Launch System Booster Separation Test in the NASA Langley Unitary Plan Wind Tunnel”,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AIAA Aviation 2019 Forum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Dallas, Texas, 2019.</a:t>
            </a:r>
          </a:p>
          <a:p>
            <a:pPr marL="0" indent="0">
              <a:buNone/>
            </a:pP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Danehy, P.,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Wisser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Fahringer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Winski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Falman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B., Shea, S.,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Boyda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Lowe, K. T., “Laser Light Sheet Flow Visualization of the Space Launch System Booster Separation Test”,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AIAA Aviation 2019 Forum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Dallas, Texas, 2019.</a:t>
            </a:r>
          </a:p>
          <a:p>
            <a:pPr marL="0" indent="0">
              <a:buNone/>
            </a:pP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Acharya, A. S., Lowe, K. T., Ng, W.,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Danehy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“Seeding Mechanism for High-Pressure Nozzles”,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AIAA SciTech 2021 Forum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Virtual, 2021.</a:t>
            </a:r>
          </a:p>
          <a:p>
            <a:pPr marL="0" indent="0">
              <a:buNone/>
            </a:pP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Melling, A., “Tracer Particles and Seeding for Particle Image Velocimetry”,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Science and Technology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8, No. 12, 1997, pp. 1406-1416.</a:t>
            </a:r>
            <a:endParaRPr lang="en-US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Crist, S., Sherman, P., and Glass, D., “Study of Highly Underexpanded Sonic Jets”,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AIAA Journal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3, No. 6, 1965, pp. 68-71.</a:t>
            </a:r>
          </a:p>
          <a:p>
            <a:pPr marL="0" indent="0">
              <a:buNone/>
            </a:pP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Melling, A., “Seeding Gas Flows for Laser Anemometry”, AGARD Advanced Instrumentation for Aero Engine Components 1986.</a:t>
            </a:r>
          </a:p>
          <a:p>
            <a:pPr marL="0" indent="0">
              <a:buNone/>
            </a:pP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Williams, O., Nguyen, T., Schreyer, A.-M., Smits, A., “Particle response analysis for particle image velocimetry in supersonic flows”, Physics of Fluids, Vol. 27, No. 7, 2015.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60834-6B82-4E95-B57D-90D2D694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59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AF7D-FE76-423F-BECE-4A7EE311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80593-3FDD-4948-82AD-8991251C0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49"/>
            <a:ext cx="4533594" cy="3442089"/>
          </a:xfrm>
        </p:spPr>
        <p:txBody>
          <a:bodyPr/>
          <a:lstStyle/>
          <a:p>
            <a:r>
              <a:rPr lang="en-US" dirty="0"/>
              <a:t>Growing interest in </a:t>
            </a:r>
            <a:r>
              <a:rPr lang="en-US" b="1" dirty="0"/>
              <a:t>supersonic retropropulsion</a:t>
            </a:r>
            <a:r>
              <a:rPr lang="en-US" dirty="0"/>
              <a:t> (SRP) for Martian vehicle descent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Current EDL systems not suitable for massive payloads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9653A-614C-4ACC-A224-CC9CC048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A6E8D-59E0-456D-B45A-C3E99D7AE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289" y="850705"/>
            <a:ext cx="3576919" cy="344209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929A8F-44DE-4506-B41F-FD79DD66076D}"/>
              </a:ext>
            </a:extLst>
          </p:cNvPr>
          <p:cNvSpPr/>
          <p:nvPr/>
        </p:nvSpPr>
        <p:spPr bwMode="auto">
          <a:xfrm>
            <a:off x="393792" y="3490187"/>
            <a:ext cx="4370688" cy="95571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b="1" dirty="0"/>
              <a:t>SRP</a:t>
            </a:r>
            <a:r>
              <a:rPr lang="en-US" sz="2400" dirty="0"/>
              <a:t>: propulsive deceleration while still in supersonic flight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8E9E9-86C4-44E9-A368-32429EDE3C7E}"/>
              </a:ext>
            </a:extLst>
          </p:cNvPr>
          <p:cNvSpPr txBox="1"/>
          <p:nvPr/>
        </p:nvSpPr>
        <p:spPr>
          <a:xfrm>
            <a:off x="5173289" y="4244676"/>
            <a:ext cx="3584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1: SRP flow features, adapted from Berry et al.</a:t>
            </a:r>
            <a:r>
              <a:rPr lang="en-US" sz="1100" baseline="30000" dirty="0"/>
              <a:t>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6300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5613-A5B6-4680-9B85-DA6CE0218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2FC30-199F-4B6B-902E-2F21F29FA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5" y="1123950"/>
            <a:ext cx="8839695" cy="3363648"/>
          </a:xfrm>
        </p:spPr>
        <p:txBody>
          <a:bodyPr/>
          <a:lstStyle/>
          <a:p>
            <a:r>
              <a:rPr lang="en-US" dirty="0"/>
              <a:t>SRP model wind tunnel studies are desirable</a:t>
            </a:r>
          </a:p>
          <a:p>
            <a:pPr lvl="1"/>
            <a:r>
              <a:rPr lang="en-US" dirty="0"/>
              <a:t>Laser diagnostics such as </a:t>
            </a:r>
            <a:r>
              <a:rPr lang="en-US" b="1" dirty="0"/>
              <a:t>particle image velocimetry</a:t>
            </a:r>
            <a:r>
              <a:rPr lang="en-US" dirty="0"/>
              <a:t> can provide off-body measurements</a:t>
            </a:r>
            <a:r>
              <a:rPr lang="en-US" baseline="30000" dirty="0"/>
              <a:t>3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4BE89-EE18-4D0D-9E55-B3ADC662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859E1-2716-40D7-A83E-341F0AABFA2A}"/>
              </a:ext>
            </a:extLst>
          </p:cNvPr>
          <p:cNvSpPr txBox="1"/>
          <p:nvPr/>
        </p:nvSpPr>
        <p:spPr>
          <a:xfrm>
            <a:off x="4885699" y="1955238"/>
            <a:ext cx="3754554" cy="307777"/>
          </a:xfrm>
          <a:prstGeom prst="rect">
            <a:avLst/>
          </a:prstGeom>
          <a:noFill/>
          <a:ln>
            <a:solidFill>
              <a:srgbClr val="0B3A7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(requires seeding of tracer particles into flow)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074DED-0518-4483-9693-2615242A5CB3}"/>
              </a:ext>
            </a:extLst>
          </p:cNvPr>
          <p:cNvCxnSpPr>
            <a:cxnSpLocks/>
          </p:cNvCxnSpPr>
          <p:nvPr/>
        </p:nvCxnSpPr>
        <p:spPr bwMode="auto">
          <a:xfrm flipH="1">
            <a:off x="3997997" y="2109127"/>
            <a:ext cx="88770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B3A7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673CBA9-3365-4FC6-8ECE-EDD15DC3C248}"/>
              </a:ext>
            </a:extLst>
          </p:cNvPr>
          <p:cNvSpPr txBox="1"/>
          <p:nvPr/>
        </p:nvSpPr>
        <p:spPr>
          <a:xfrm>
            <a:off x="452517" y="31199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8C55DC-722A-4713-A1A2-D15493C1EE58}"/>
              </a:ext>
            </a:extLst>
          </p:cNvPr>
          <p:cNvSpPr/>
          <p:nvPr/>
        </p:nvSpPr>
        <p:spPr bwMode="auto">
          <a:xfrm>
            <a:off x="1649091" y="2940314"/>
            <a:ext cx="1774903" cy="7286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ea typeface="ＭＳ Ｐゴシック" pitchFamily="80" charset="-128"/>
              </a:rPr>
              <a:t>if SRP nozzle expels </a:t>
            </a:r>
            <a:r>
              <a:rPr lang="en-US" sz="2000" b="1" dirty="0">
                <a:ea typeface="ＭＳ Ｐゴシック" pitchFamily="80" charset="-128"/>
              </a:rPr>
              <a:t>dry air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B9573C-A5E7-4614-8BDA-D55A7A317698}"/>
              </a:ext>
            </a:extLst>
          </p:cNvPr>
          <p:cNvSpPr/>
          <p:nvPr/>
        </p:nvSpPr>
        <p:spPr bwMode="auto">
          <a:xfrm>
            <a:off x="4047585" y="2775120"/>
            <a:ext cx="1774904" cy="10339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</a:rPr>
              <a:t>tracer particle density is diminished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CBD09E-8F69-46F4-8838-C906EBB19ECC}"/>
              </a:ext>
            </a:extLst>
          </p:cNvPr>
          <p:cNvSpPr/>
          <p:nvPr/>
        </p:nvSpPr>
        <p:spPr bwMode="auto">
          <a:xfrm>
            <a:off x="6443742" y="2787634"/>
            <a:ext cx="2196511" cy="10339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ea typeface="ＭＳ Ｐゴシック" pitchFamily="80" charset="-128"/>
              </a:rPr>
              <a:t>POOR MEASUREMENT QUALITY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09B8E95-38C5-4D76-B8B7-67438A46660C}"/>
              </a:ext>
            </a:extLst>
          </p:cNvPr>
          <p:cNvSpPr/>
          <p:nvPr/>
        </p:nvSpPr>
        <p:spPr bwMode="auto">
          <a:xfrm>
            <a:off x="1167918" y="3207840"/>
            <a:ext cx="412103" cy="1935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7F9F476-88E2-4F7B-9540-6E40CC18FC76}"/>
              </a:ext>
            </a:extLst>
          </p:cNvPr>
          <p:cNvSpPr/>
          <p:nvPr/>
        </p:nvSpPr>
        <p:spPr bwMode="auto">
          <a:xfrm>
            <a:off x="3528466" y="3207839"/>
            <a:ext cx="412103" cy="1935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3E635BE-2758-468D-8595-6868713EE6CC}"/>
              </a:ext>
            </a:extLst>
          </p:cNvPr>
          <p:cNvSpPr/>
          <p:nvPr/>
        </p:nvSpPr>
        <p:spPr bwMode="auto">
          <a:xfrm>
            <a:off x="5904913" y="3207839"/>
            <a:ext cx="412103" cy="1935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1CCAAC-2E3F-4BF9-9D4F-6DF874F9CED2}"/>
              </a:ext>
            </a:extLst>
          </p:cNvPr>
          <p:cNvSpPr txBox="1"/>
          <p:nvPr/>
        </p:nvSpPr>
        <p:spPr>
          <a:xfrm>
            <a:off x="2325543" y="4193017"/>
            <a:ext cx="5238935" cy="307777"/>
          </a:xfrm>
          <a:prstGeom prst="rect">
            <a:avLst/>
          </a:prstGeom>
          <a:noFill/>
          <a:ln>
            <a:solidFill>
              <a:srgbClr val="0B3A7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observed in similar studies of SRB booster separation models</a:t>
            </a:r>
            <a:r>
              <a:rPr lang="en-US" sz="1400" baseline="30000" dirty="0"/>
              <a:t>4,5</a:t>
            </a:r>
            <a:endParaRPr lang="en-US" sz="1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C9F19F-E6EB-4F77-8BC8-FE5EFB43C394}"/>
              </a:ext>
            </a:extLst>
          </p:cNvPr>
          <p:cNvCxnSpPr>
            <a:cxnSpLocks/>
          </p:cNvCxnSpPr>
          <p:nvPr/>
        </p:nvCxnSpPr>
        <p:spPr bwMode="auto">
          <a:xfrm flipV="1">
            <a:off x="4812340" y="3805609"/>
            <a:ext cx="1" cy="3815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B3A7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C16CF73-6937-47A8-9C33-4C845BCCD379}"/>
              </a:ext>
            </a:extLst>
          </p:cNvPr>
          <p:cNvCxnSpPr>
            <a:cxnSpLocks/>
          </p:cNvCxnSpPr>
          <p:nvPr/>
        </p:nvCxnSpPr>
        <p:spPr bwMode="auto">
          <a:xfrm flipV="1">
            <a:off x="7052423" y="3816534"/>
            <a:ext cx="1" cy="3815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B3A7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6537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9CEB1-377E-4C09-B79C-6C1AC326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3765D-98AB-46AB-A000-AEA3FF484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50"/>
            <a:ext cx="8686800" cy="1042670"/>
          </a:xfrm>
        </p:spPr>
        <p:txBody>
          <a:bodyPr/>
          <a:lstStyle/>
          <a:p>
            <a:r>
              <a:rPr lang="en-US" sz="1800" dirty="0"/>
              <a:t>Goal: seed underexpanded nozzle flow with particles suitable for PIV</a:t>
            </a:r>
          </a:p>
          <a:p>
            <a:r>
              <a:rPr lang="en-US" sz="1800" dirty="0"/>
              <a:t>Solution: Venturi contraction to draw liquid into flow path; atomized by strong shear forces (presented at SciTech 2021</a:t>
            </a:r>
            <a:r>
              <a:rPr lang="en-US" sz="1800" baseline="30000" dirty="0"/>
              <a:t>6</a:t>
            </a:r>
            <a:r>
              <a:rPr lang="en-US" sz="18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3F356-5309-43CF-A565-E5849710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1D73A-BE8E-43EA-8594-6C04871D9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9559"/>
            <a:ext cx="5257800" cy="2316202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CC2AE6-1EED-42E7-B539-4E1FA0A3147A}"/>
              </a:ext>
            </a:extLst>
          </p:cNvPr>
          <p:cNvSpPr txBox="1"/>
          <p:nvPr/>
        </p:nvSpPr>
        <p:spPr>
          <a:xfrm>
            <a:off x="0" y="4385761"/>
            <a:ext cx="5731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Figure 2: Schematic of “Venturi seeder” with shock structure (red) and jet contact surfaces (brown)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1FAC1-3F2C-49DE-9B45-273198CD686B}"/>
              </a:ext>
            </a:extLst>
          </p:cNvPr>
          <p:cNvSpPr txBox="1"/>
          <p:nvPr/>
        </p:nvSpPr>
        <p:spPr>
          <a:xfrm>
            <a:off x="6226101" y="1884934"/>
            <a:ext cx="2285028" cy="307777"/>
          </a:xfrm>
          <a:prstGeom prst="rect">
            <a:avLst/>
          </a:prstGeom>
          <a:noFill/>
          <a:ln>
            <a:solidFill>
              <a:srgbClr val="1B3D6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1. Supply P</a:t>
            </a:r>
            <a:r>
              <a:rPr lang="en-US" sz="1400" baseline="-25000" dirty="0"/>
              <a:t>0</a:t>
            </a:r>
            <a:r>
              <a:rPr lang="en-US" sz="1400" dirty="0"/>
              <a:t> and P</a:t>
            </a:r>
            <a:r>
              <a:rPr lang="en-US" sz="1400" baseline="-25000" dirty="0"/>
              <a:t>S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0BAB7F-E884-4356-8E88-3AA8DBF9A0ED}"/>
              </a:ext>
            </a:extLst>
          </p:cNvPr>
          <p:cNvSpPr txBox="1"/>
          <p:nvPr/>
        </p:nvSpPr>
        <p:spPr>
          <a:xfrm>
            <a:off x="6226100" y="2291143"/>
            <a:ext cx="2285029" cy="523220"/>
          </a:xfrm>
          <a:prstGeom prst="rect">
            <a:avLst/>
          </a:prstGeom>
          <a:noFill/>
          <a:ln>
            <a:solidFill>
              <a:srgbClr val="1B3D6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2. Pressure drop forms at Venturi contraction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FB0CD-D6D4-45B2-8E61-8BEDB28BD954}"/>
              </a:ext>
            </a:extLst>
          </p:cNvPr>
          <p:cNvSpPr txBox="1"/>
          <p:nvPr/>
        </p:nvSpPr>
        <p:spPr>
          <a:xfrm>
            <a:off x="6226099" y="2918079"/>
            <a:ext cx="2285029" cy="523220"/>
          </a:xfrm>
          <a:prstGeom prst="rect">
            <a:avLst/>
          </a:prstGeom>
          <a:noFill/>
          <a:ln>
            <a:solidFill>
              <a:srgbClr val="1B3D6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3. Seed liquid drawn into flow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864BFF-0235-454F-B8BA-DD5F678645D4}"/>
              </a:ext>
            </a:extLst>
          </p:cNvPr>
          <p:cNvSpPr txBox="1"/>
          <p:nvPr/>
        </p:nvSpPr>
        <p:spPr>
          <a:xfrm>
            <a:off x="6226099" y="3545015"/>
            <a:ext cx="2285028" cy="523220"/>
          </a:xfrm>
          <a:prstGeom prst="rect">
            <a:avLst/>
          </a:prstGeom>
          <a:noFill/>
          <a:ln>
            <a:solidFill>
              <a:srgbClr val="1B3D6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4. Seed liquid atomized by shear forces in nozzle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169494-2449-4F48-9611-C5E71DF79049}"/>
              </a:ext>
            </a:extLst>
          </p:cNvPr>
          <p:cNvSpPr txBox="1"/>
          <p:nvPr/>
        </p:nvSpPr>
        <p:spPr>
          <a:xfrm>
            <a:off x="6226099" y="4171951"/>
            <a:ext cx="2285028" cy="307777"/>
          </a:xfrm>
          <a:prstGeom prst="rect">
            <a:avLst/>
          </a:prstGeom>
          <a:noFill/>
          <a:ln>
            <a:solidFill>
              <a:srgbClr val="1B3D6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5. Particles ejected in jet</a:t>
            </a:r>
          </a:p>
        </p:txBody>
      </p:sp>
    </p:spTree>
    <p:extLst>
      <p:ext uri="{BB962C8B-B14F-4D97-AF65-F5344CB8AC3E}">
        <p14:creationId xmlns:p14="http://schemas.microsoft.com/office/powerpoint/2010/main" val="404162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3434-C0C5-4C17-B479-AF7EC151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D0676-D534-48DF-9C54-F014DD7D8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Rig constructed with NPT + Swagelok fittings</a:t>
            </a:r>
          </a:p>
          <a:p>
            <a:r>
              <a:rPr lang="en-US" sz="1800" b="1" dirty="0"/>
              <a:t>Converging, sonic nozzle </a:t>
            </a:r>
            <a:r>
              <a:rPr lang="en-US" sz="1800" dirty="0"/>
              <a:t>created by drilling into plug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4934C-4851-44CA-8B49-22DF3B77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84F69-7B1C-4D25-BA9D-09459654E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4" y="1943290"/>
            <a:ext cx="6255224" cy="2348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A12930-946B-4801-B9CB-DE8207785E77}"/>
              </a:ext>
            </a:extLst>
          </p:cNvPr>
          <p:cNvSpPr txBox="1"/>
          <p:nvPr/>
        </p:nvSpPr>
        <p:spPr>
          <a:xfrm>
            <a:off x="7114191" y="1030508"/>
            <a:ext cx="1547218" cy="738664"/>
          </a:xfrm>
          <a:prstGeom prst="rect">
            <a:avLst/>
          </a:prstGeom>
          <a:noFill/>
          <a:ln>
            <a:solidFill>
              <a:srgbClr val="1B3D6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7.87 mm exit dia.</a:t>
            </a:r>
          </a:p>
          <a:p>
            <a:r>
              <a:rPr lang="en-US" sz="1400" dirty="0"/>
              <a:t>15°half angle</a:t>
            </a:r>
          </a:p>
          <a:p>
            <a:r>
              <a:rPr lang="en-US" sz="1400" dirty="0"/>
              <a:t>15.7 area ratio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90CCB9-5E03-4F92-AAE5-998CE28F9E71}"/>
              </a:ext>
            </a:extLst>
          </p:cNvPr>
          <p:cNvCxnSpPr>
            <a:cxnSpLocks/>
          </p:cNvCxnSpPr>
          <p:nvPr/>
        </p:nvCxnSpPr>
        <p:spPr bwMode="auto">
          <a:xfrm flipH="1">
            <a:off x="6300683" y="1641915"/>
            <a:ext cx="81350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B3A7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CF47BAF-7F8A-42DF-840A-22E0BE788CAB}"/>
              </a:ext>
            </a:extLst>
          </p:cNvPr>
          <p:cNvSpPr txBox="1"/>
          <p:nvPr/>
        </p:nvSpPr>
        <p:spPr>
          <a:xfrm>
            <a:off x="2247693" y="4291672"/>
            <a:ext cx="2212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Figure 3: Picture of SRP nozzle rig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14CC5F-5A4C-44D0-8A96-4D16BAB157C5}"/>
              </a:ext>
            </a:extLst>
          </p:cNvPr>
          <p:cNvSpPr txBox="1"/>
          <p:nvPr/>
        </p:nvSpPr>
        <p:spPr>
          <a:xfrm>
            <a:off x="7114191" y="2640427"/>
            <a:ext cx="1694907" cy="954107"/>
          </a:xfrm>
          <a:prstGeom prst="rect">
            <a:avLst/>
          </a:prstGeom>
          <a:noFill/>
          <a:ln>
            <a:solidFill>
              <a:srgbClr val="1B3D6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Seed line connected to pressure pot filled with DEHS oil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24FC3A-6303-4B7F-AC9A-B85A772269BC}"/>
              </a:ext>
            </a:extLst>
          </p:cNvPr>
          <p:cNvCxnSpPr>
            <a:cxnSpLocks/>
          </p:cNvCxnSpPr>
          <p:nvPr/>
        </p:nvCxnSpPr>
        <p:spPr bwMode="auto">
          <a:xfrm flipH="1">
            <a:off x="6591869" y="3117480"/>
            <a:ext cx="52232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B3A7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8083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681A-116E-4C9B-85EB-8CB9451E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CA6DB-61B0-450B-9E25-14DE34CC4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Experiments aimed to ensure that: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6D864-053D-42FE-A46F-DEC57072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B8EC42-382C-4255-B98F-BF2957F940C3}"/>
              </a:ext>
            </a:extLst>
          </p:cNvPr>
          <p:cNvSpPr/>
          <p:nvPr/>
        </p:nvSpPr>
        <p:spPr bwMode="auto">
          <a:xfrm>
            <a:off x="468323" y="2054479"/>
            <a:ext cx="2195895" cy="72876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</a:rPr>
              <a:t>Nozzle generated underexpanded jet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140A19-BA33-49BD-ACDE-A1E5CB5C744C}"/>
              </a:ext>
            </a:extLst>
          </p:cNvPr>
          <p:cNvSpPr/>
          <p:nvPr/>
        </p:nvSpPr>
        <p:spPr bwMode="auto">
          <a:xfrm>
            <a:off x="3436786" y="1901593"/>
            <a:ext cx="2270427" cy="10345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ea typeface="ＭＳ Ｐゴシック" pitchFamily="80" charset="-128"/>
              </a:rPr>
              <a:t>Particles in spray acceptable size for PIV measurements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CE3D7C-EFE6-4FFA-9E48-8287D2D645D7}"/>
              </a:ext>
            </a:extLst>
          </p:cNvPr>
          <p:cNvSpPr/>
          <p:nvPr/>
        </p:nvSpPr>
        <p:spPr bwMode="auto">
          <a:xfrm>
            <a:off x="6479781" y="1901593"/>
            <a:ext cx="2337172" cy="10345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</a:rPr>
              <a:t>PIV results matched expectations for nozzle plume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4446D7-7FAE-41C1-AB31-B72398DB7AE2}"/>
              </a:ext>
            </a:extLst>
          </p:cNvPr>
          <p:cNvSpPr/>
          <p:nvPr/>
        </p:nvSpPr>
        <p:spPr bwMode="auto">
          <a:xfrm>
            <a:off x="633795" y="3775306"/>
            <a:ext cx="1723677" cy="603135"/>
          </a:xfrm>
          <a:prstGeom prst="rect">
            <a:avLst/>
          </a:prstGeom>
          <a:solidFill>
            <a:srgbClr val="1B3D6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0" charset="-128"/>
              </a:rPr>
              <a:t>Shadowgraph imaging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58B843-2D77-4310-AB70-06A45AB02112}"/>
              </a:ext>
            </a:extLst>
          </p:cNvPr>
          <p:cNvSpPr/>
          <p:nvPr/>
        </p:nvSpPr>
        <p:spPr bwMode="auto">
          <a:xfrm>
            <a:off x="3710160" y="3534119"/>
            <a:ext cx="1723677" cy="1085507"/>
          </a:xfrm>
          <a:prstGeom prst="rect">
            <a:avLst/>
          </a:prstGeom>
          <a:solidFill>
            <a:srgbClr val="1B3D6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0" charset="-128"/>
              </a:rPr>
              <a:t>TSI™ 3321 Aerodynamic Particle Sizer (APS)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5DE7FC-F688-4B03-866B-07045CC1B4EF}"/>
              </a:ext>
            </a:extLst>
          </p:cNvPr>
          <p:cNvSpPr/>
          <p:nvPr/>
        </p:nvSpPr>
        <p:spPr bwMode="auto">
          <a:xfrm>
            <a:off x="6786528" y="3803775"/>
            <a:ext cx="1723677" cy="546193"/>
          </a:xfrm>
          <a:prstGeom prst="rect">
            <a:avLst/>
          </a:prstGeom>
          <a:solidFill>
            <a:srgbClr val="1B3D6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0" charset="-128"/>
              </a:rPr>
              <a:t>2D PIV of axial and radial velocities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3129B4-7B46-449A-82E3-24E8A0E8A98C}"/>
              </a:ext>
            </a:extLst>
          </p:cNvPr>
          <p:cNvSpPr txBox="1"/>
          <p:nvPr/>
        </p:nvSpPr>
        <p:spPr>
          <a:xfrm>
            <a:off x="0" y="2973515"/>
            <a:ext cx="131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Measured with…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266C5F9-B8B4-4735-BFE6-C536BF43B45E}"/>
              </a:ext>
            </a:extLst>
          </p:cNvPr>
          <p:cNvSpPr/>
          <p:nvPr/>
        </p:nvSpPr>
        <p:spPr bwMode="auto">
          <a:xfrm>
            <a:off x="1394900" y="2915274"/>
            <a:ext cx="253074" cy="7071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A9E4A3F-442A-46E8-B3BB-1B8994C8EBDF}"/>
              </a:ext>
            </a:extLst>
          </p:cNvPr>
          <p:cNvSpPr/>
          <p:nvPr/>
        </p:nvSpPr>
        <p:spPr bwMode="auto">
          <a:xfrm>
            <a:off x="4445461" y="3022679"/>
            <a:ext cx="253074" cy="42489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7C48545-C491-4D92-B22A-E8C745FDA3D7}"/>
              </a:ext>
            </a:extLst>
          </p:cNvPr>
          <p:cNvSpPr/>
          <p:nvPr/>
        </p:nvSpPr>
        <p:spPr bwMode="auto">
          <a:xfrm>
            <a:off x="7521829" y="3047013"/>
            <a:ext cx="253074" cy="64588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3E0E8C-D3F2-4A85-B216-39936BA29575}"/>
              </a:ext>
            </a:extLst>
          </p:cNvPr>
          <p:cNvCxnSpPr/>
          <p:nvPr/>
        </p:nvCxnSpPr>
        <p:spPr bwMode="auto">
          <a:xfrm>
            <a:off x="5263190" y="3040718"/>
            <a:ext cx="1421659" cy="7526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6459E96-98CB-426C-A09B-E7FB502CFED5}"/>
              </a:ext>
            </a:extLst>
          </p:cNvPr>
          <p:cNvSpPr txBox="1"/>
          <p:nvPr/>
        </p:nvSpPr>
        <p:spPr>
          <a:xfrm>
            <a:off x="5263190" y="840150"/>
            <a:ext cx="2859619" cy="523220"/>
          </a:xfrm>
          <a:prstGeom prst="rect">
            <a:avLst/>
          </a:prstGeom>
          <a:noFill/>
          <a:ln>
            <a:solidFill>
              <a:srgbClr val="1B3D6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≤ 1 </a:t>
            </a:r>
            <a:r>
              <a:rPr lang="el-GR" sz="1400" dirty="0"/>
              <a:t>μ</a:t>
            </a:r>
            <a:r>
              <a:rPr lang="en-US" sz="1400" dirty="0"/>
              <a:t>m dia. for suitable response times in typical gas flows</a:t>
            </a:r>
            <a:r>
              <a:rPr lang="en-US" sz="1400" baseline="30000" dirty="0"/>
              <a:t>7</a:t>
            </a:r>
            <a:endParaRPr lang="en-US" sz="1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532AC0-8CBB-4FD5-A15E-64C4231EC549}"/>
              </a:ext>
            </a:extLst>
          </p:cNvPr>
          <p:cNvCxnSpPr>
            <a:cxnSpLocks/>
          </p:cNvCxnSpPr>
          <p:nvPr/>
        </p:nvCxnSpPr>
        <p:spPr bwMode="auto">
          <a:xfrm>
            <a:off x="5433837" y="1363370"/>
            <a:ext cx="0" cy="4787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B3A7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8764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D35E-A7EF-443D-B95E-62AEA73D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Shadowgraph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41DEC-3E91-4552-963C-5DDD040A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50"/>
            <a:ext cx="3065207" cy="3363648"/>
          </a:xfrm>
        </p:spPr>
        <p:txBody>
          <a:bodyPr/>
          <a:lstStyle/>
          <a:p>
            <a:r>
              <a:rPr lang="en-US" dirty="0"/>
              <a:t>Rig supplied with P</a:t>
            </a:r>
            <a:r>
              <a:rPr lang="en-US" baseline="-25000" dirty="0"/>
              <a:t>0</a:t>
            </a:r>
            <a:r>
              <a:rPr lang="en-US" dirty="0"/>
              <a:t> = 5.07 MPa </a:t>
            </a:r>
          </a:p>
          <a:p>
            <a:pPr lvl="1"/>
            <a:r>
              <a:rPr lang="en-US" dirty="0"/>
              <a:t>Seed line shut off</a:t>
            </a:r>
          </a:p>
          <a:p>
            <a:pPr lvl="1"/>
            <a:r>
              <a:rPr lang="en-US" dirty="0"/>
              <a:t>Significant losses, P</a:t>
            </a:r>
            <a:r>
              <a:rPr lang="en-US" baseline="-25000" dirty="0"/>
              <a:t>1</a:t>
            </a:r>
            <a:r>
              <a:rPr lang="en-US" dirty="0"/>
              <a:t> = 0.79 MPa downstream of Venturi</a:t>
            </a:r>
          </a:p>
          <a:p>
            <a:r>
              <a:rPr lang="en-US" dirty="0"/>
              <a:t>Underexpanded plume observed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46350-405D-4A0E-9261-2B142411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6D4B8-4F03-4BE3-9D52-524E3CEE9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382" y="1211541"/>
            <a:ext cx="4772835" cy="3029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0E1AF2-3EEC-43AC-92AA-F6F04BC56239}"/>
              </a:ext>
            </a:extLst>
          </p:cNvPr>
          <p:cNvSpPr txBox="1"/>
          <p:nvPr/>
        </p:nvSpPr>
        <p:spPr>
          <a:xfrm>
            <a:off x="4620852" y="4241377"/>
            <a:ext cx="3401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Figure 4: Shadowgraph image of dry SRP nozzle plume</a:t>
            </a:r>
          </a:p>
        </p:txBody>
      </p:sp>
    </p:spTree>
    <p:extLst>
      <p:ext uri="{BB962C8B-B14F-4D97-AF65-F5344CB8AC3E}">
        <p14:creationId xmlns:p14="http://schemas.microsoft.com/office/powerpoint/2010/main" val="334630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BEB7-4028-4A8B-B346-BAD1F16F0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96A2-2AC6-4B13-A7AA-88D0CCC0D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cases of supply pressures used: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6778C-981D-4FB1-A567-C1063D9D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4D32D2-D599-42A7-AB9B-C3900D7CA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069161"/>
              </p:ext>
            </p:extLst>
          </p:nvPr>
        </p:nvGraphicFramePr>
        <p:xfrm>
          <a:off x="2378148" y="2050279"/>
          <a:ext cx="4373526" cy="1536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9066">
                  <a:extLst>
                    <a:ext uri="{9D8B030D-6E8A-4147-A177-3AD203B41FA5}">
                      <a16:colId xmlns:a16="http://schemas.microsoft.com/office/drawing/2014/main" val="2124644344"/>
                    </a:ext>
                  </a:extLst>
                </a:gridCol>
                <a:gridCol w="1114820">
                  <a:extLst>
                    <a:ext uri="{9D8B030D-6E8A-4147-A177-3AD203B41FA5}">
                      <a16:colId xmlns:a16="http://schemas.microsoft.com/office/drawing/2014/main" val="2955164989"/>
                    </a:ext>
                  </a:extLst>
                </a:gridCol>
                <a:gridCol w="1114820">
                  <a:extLst>
                    <a:ext uri="{9D8B030D-6E8A-4147-A177-3AD203B41FA5}">
                      <a16:colId xmlns:a16="http://schemas.microsoft.com/office/drawing/2014/main" val="3264389046"/>
                    </a:ext>
                  </a:extLst>
                </a:gridCol>
                <a:gridCol w="1114820">
                  <a:extLst>
                    <a:ext uri="{9D8B030D-6E8A-4147-A177-3AD203B41FA5}">
                      <a16:colId xmlns:a16="http://schemas.microsoft.com/office/drawing/2014/main" val="3101202482"/>
                    </a:ext>
                  </a:extLst>
                </a:gridCol>
              </a:tblGrid>
              <a:tr h="3841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dirty="0">
                          <a:effectLst/>
                        </a:rPr>
                        <a:t>Case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dirty="0">
                          <a:effectLst/>
                        </a:rPr>
                        <a:t>P</a:t>
                      </a:r>
                      <a:r>
                        <a:rPr lang="en-US" sz="1400" baseline="-25000" dirty="0">
                          <a:effectLst/>
                        </a:rPr>
                        <a:t>0</a:t>
                      </a:r>
                      <a:r>
                        <a:rPr lang="en-US" sz="1400" dirty="0">
                          <a:effectLst/>
                        </a:rPr>
                        <a:t> [MPa]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dirty="0">
                          <a:effectLst/>
                        </a:rPr>
                        <a:t>P</a:t>
                      </a:r>
                      <a:r>
                        <a:rPr lang="en-US" sz="1400" baseline="-250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 [MPa]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dirty="0">
                          <a:effectLst/>
                        </a:rPr>
                        <a:t>P</a:t>
                      </a:r>
                      <a:r>
                        <a:rPr lang="en-US" sz="1400" baseline="-25000" dirty="0">
                          <a:effectLst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 [MPa]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32128"/>
                  </a:ext>
                </a:extLst>
              </a:tr>
              <a:tr h="3841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dirty="0">
                          <a:effectLst/>
                        </a:rPr>
                        <a:t>4.44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>
                          <a:effectLst/>
                        </a:rPr>
                        <a:t>0.67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>
                          <a:effectLst/>
                        </a:rPr>
                        <a:t>0.67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416222"/>
                  </a:ext>
                </a:extLst>
              </a:tr>
              <a:tr h="3841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>
                          <a:effectLst/>
                        </a:rPr>
                        <a:t>4.93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dirty="0">
                          <a:effectLst/>
                        </a:rPr>
                        <a:t>0.76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dirty="0">
                          <a:effectLst/>
                        </a:rPr>
                        <a:t>0.60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859495"/>
                  </a:ext>
                </a:extLst>
              </a:tr>
              <a:tr h="3841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dirty="0">
                          <a:effectLst/>
                        </a:rPr>
                        <a:t>6.17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dirty="0">
                          <a:effectLst/>
                        </a:rPr>
                        <a:t>0.93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dirty="0">
                          <a:effectLst/>
                        </a:rPr>
                        <a:t>0.93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542896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076DF306-7532-4CB7-82CB-FEA952552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5185" y="1788669"/>
            <a:ext cx="39594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Table 1: Absolute pressure settings for the three test cases </a:t>
            </a:r>
            <a:endParaRPr kumimoji="0" lang="en-US" altLang="en-US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408C9-E0EE-4BF3-AE70-D1DDA7CB8596}"/>
              </a:ext>
            </a:extLst>
          </p:cNvPr>
          <p:cNvSpPr txBox="1"/>
          <p:nvPr/>
        </p:nvSpPr>
        <p:spPr>
          <a:xfrm>
            <a:off x="1987478" y="4052121"/>
            <a:ext cx="529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for TSI™ Particle Sizer and PIV experiments</a:t>
            </a:r>
          </a:p>
        </p:txBody>
      </p:sp>
    </p:spTree>
    <p:extLst>
      <p:ext uri="{BB962C8B-B14F-4D97-AF65-F5344CB8AC3E}">
        <p14:creationId xmlns:p14="http://schemas.microsoft.com/office/powerpoint/2010/main" val="149651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7C32A9B-53E0-4559-AF5B-BCD87C499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01" y="2765779"/>
            <a:ext cx="4158635" cy="1651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D4FF22-81D6-4855-BE7B-509F7E43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Particle Sizer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7F7B9-F033-4984-AE17-4C8D715D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4A58BE-C4DB-4CD4-AC8C-D9DF44905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144802"/>
              </p:ext>
            </p:extLst>
          </p:nvPr>
        </p:nvGraphicFramePr>
        <p:xfrm>
          <a:off x="0" y="1018414"/>
          <a:ext cx="4832611" cy="1340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761">
                  <a:extLst>
                    <a:ext uri="{9D8B030D-6E8A-4147-A177-3AD203B41FA5}">
                      <a16:colId xmlns:a16="http://schemas.microsoft.com/office/drawing/2014/main" val="1690786890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2349842611"/>
                    </a:ext>
                  </a:extLst>
                </a:gridCol>
                <a:gridCol w="896531">
                  <a:extLst>
                    <a:ext uri="{9D8B030D-6E8A-4147-A177-3AD203B41FA5}">
                      <a16:colId xmlns:a16="http://schemas.microsoft.com/office/drawing/2014/main" val="4134991620"/>
                    </a:ext>
                  </a:extLst>
                </a:gridCol>
                <a:gridCol w="848304">
                  <a:extLst>
                    <a:ext uri="{9D8B030D-6E8A-4147-A177-3AD203B41FA5}">
                      <a16:colId xmlns:a16="http://schemas.microsoft.com/office/drawing/2014/main" val="1834012870"/>
                    </a:ext>
                  </a:extLst>
                </a:gridCol>
                <a:gridCol w="848304">
                  <a:extLst>
                    <a:ext uri="{9D8B030D-6E8A-4147-A177-3AD203B41FA5}">
                      <a16:colId xmlns:a16="http://schemas.microsoft.com/office/drawing/2014/main" val="3711834903"/>
                    </a:ext>
                  </a:extLst>
                </a:gridCol>
                <a:gridCol w="848304">
                  <a:extLst>
                    <a:ext uri="{9D8B030D-6E8A-4147-A177-3AD203B41FA5}">
                      <a16:colId xmlns:a16="http://schemas.microsoft.com/office/drawing/2014/main" val="3553422005"/>
                    </a:ext>
                  </a:extLst>
                </a:gridCol>
              </a:tblGrid>
              <a:tr h="641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Case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Particles Collected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Particle Concentration [#/cm</a:t>
                      </a:r>
                      <a:r>
                        <a:rPr lang="en-US" sz="1050" baseline="30000" dirty="0">
                          <a:effectLst/>
                        </a:rPr>
                        <a:t>3</a:t>
                      </a:r>
                      <a:r>
                        <a:rPr lang="en-US" sz="1050" dirty="0">
                          <a:effectLst/>
                        </a:rPr>
                        <a:t>]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Median Diameter [</a:t>
                      </a:r>
                      <a:r>
                        <a:rPr lang="en-US" sz="1050" dirty="0" err="1">
                          <a:effectLst/>
                        </a:rPr>
                        <a:t>μm</a:t>
                      </a:r>
                      <a:r>
                        <a:rPr lang="en-US" sz="1050" dirty="0">
                          <a:effectLst/>
                        </a:rPr>
                        <a:t>]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>
                          <a:effectLst/>
                        </a:rPr>
                        <a:t>Mean Diameter [μm]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% Particles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&lt; 1 </a:t>
                      </a:r>
                      <a:r>
                        <a:rPr lang="en-US" sz="1050" dirty="0" err="1">
                          <a:effectLst/>
                        </a:rPr>
                        <a:t>μm</a:t>
                      </a:r>
                      <a:r>
                        <a:rPr lang="en-US" sz="1050" dirty="0">
                          <a:effectLst/>
                        </a:rPr>
                        <a:t> Diameter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06504"/>
                  </a:ext>
                </a:extLst>
              </a:tr>
              <a:tr h="232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A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4912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252.2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0.68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0.83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93.2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26476"/>
                  </a:ext>
                </a:extLst>
              </a:tr>
              <a:tr h="232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>
                          <a:effectLst/>
                        </a:rPr>
                        <a:t>B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>
                          <a:effectLst/>
                        </a:rPr>
                        <a:t>5116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288.5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0.67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0.82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93.3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171651"/>
                  </a:ext>
                </a:extLst>
              </a:tr>
              <a:tr h="232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C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>
                          <a:effectLst/>
                        </a:rPr>
                        <a:t>6636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476.0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>
                          <a:effectLst/>
                        </a:rPr>
                        <a:t>0.73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0.90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dirty="0">
                          <a:effectLst/>
                        </a:rPr>
                        <a:t>88.8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04965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C18E540-5D1B-4330-8560-714F6A7BA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8087"/>
            <a:ext cx="51331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Table 2: Statistical data for diameters of particles collected by TSI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™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spectrometer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801ADE-E181-4D6C-AEFE-72CCEC0D6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184" y="1116145"/>
            <a:ext cx="4149249" cy="16514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E10E45-F1F8-4D78-9281-DCF7CA51E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137" y="2767643"/>
            <a:ext cx="4149249" cy="164777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EA9B9F-747D-46F1-99C4-0ACB9DF32C4A}"/>
              </a:ext>
            </a:extLst>
          </p:cNvPr>
          <p:cNvCxnSpPr>
            <a:cxnSpLocks/>
          </p:cNvCxnSpPr>
          <p:nvPr/>
        </p:nvCxnSpPr>
        <p:spPr bwMode="auto">
          <a:xfrm>
            <a:off x="4920343" y="1116145"/>
            <a:ext cx="42330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598FCA-02FF-439A-8E83-63D51728D370}"/>
              </a:ext>
            </a:extLst>
          </p:cNvPr>
          <p:cNvCxnSpPr>
            <a:cxnSpLocks/>
          </p:cNvCxnSpPr>
          <p:nvPr/>
        </p:nvCxnSpPr>
        <p:spPr bwMode="auto">
          <a:xfrm>
            <a:off x="4920343" y="1116145"/>
            <a:ext cx="0" cy="1647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54FDA0E-DBCA-4CED-AE9D-F5F9D8279D22}"/>
              </a:ext>
            </a:extLst>
          </p:cNvPr>
          <p:cNvCxnSpPr>
            <a:cxnSpLocks/>
          </p:cNvCxnSpPr>
          <p:nvPr/>
        </p:nvCxnSpPr>
        <p:spPr bwMode="auto">
          <a:xfrm>
            <a:off x="885371" y="2763915"/>
            <a:ext cx="40334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CE55879-C4A2-4C57-AEC3-C530F1B72383}"/>
              </a:ext>
            </a:extLst>
          </p:cNvPr>
          <p:cNvCxnSpPr>
            <a:cxnSpLocks/>
          </p:cNvCxnSpPr>
          <p:nvPr/>
        </p:nvCxnSpPr>
        <p:spPr bwMode="auto">
          <a:xfrm>
            <a:off x="885371" y="2763915"/>
            <a:ext cx="0" cy="17726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CC5CEFB-75FF-4080-BB70-C21EF8ADFFC5}"/>
              </a:ext>
            </a:extLst>
          </p:cNvPr>
          <p:cNvCxnSpPr>
            <a:cxnSpLocks/>
          </p:cNvCxnSpPr>
          <p:nvPr/>
        </p:nvCxnSpPr>
        <p:spPr bwMode="auto">
          <a:xfrm>
            <a:off x="885371" y="4536558"/>
            <a:ext cx="825862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3297F66-6E40-48C6-90AD-D28A1EB04005}"/>
              </a:ext>
            </a:extLst>
          </p:cNvPr>
          <p:cNvSpPr txBox="1"/>
          <p:nvPr/>
        </p:nvSpPr>
        <p:spPr>
          <a:xfrm>
            <a:off x="3454631" y="4554379"/>
            <a:ext cx="3357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Figure 5: Histograms of particle aerodynamic diameters</a:t>
            </a:r>
          </a:p>
        </p:txBody>
      </p:sp>
    </p:spTree>
    <p:extLst>
      <p:ext uri="{BB962C8B-B14F-4D97-AF65-F5344CB8AC3E}">
        <p14:creationId xmlns:p14="http://schemas.microsoft.com/office/powerpoint/2010/main" val="103870764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EB2D5380FE2F4D930C6B565C2D1F91" ma:contentTypeVersion="11" ma:contentTypeDescription="Create a new document." ma:contentTypeScope="" ma:versionID="7bb4524a6491913e10d18d3264613d60">
  <xsd:schema xmlns:xsd="http://www.w3.org/2001/XMLSchema" xmlns:xs="http://www.w3.org/2001/XMLSchema" xmlns:p="http://schemas.microsoft.com/office/2006/metadata/properties" xmlns:ns2="f68cf9e0-88e1-4f3b-adb3-cd048a316fce" xmlns:ns3="45189c86-d200-4f8e-8ba3-644445031606" targetNamespace="http://schemas.microsoft.com/office/2006/metadata/properties" ma:root="true" ma:fieldsID="fe491e7097e791f756d1677c32534ef1" ns2:_="" ns3:_="">
    <xsd:import namespace="f68cf9e0-88e1-4f3b-adb3-cd048a316fce"/>
    <xsd:import namespace="45189c86-d200-4f8e-8ba3-6444450316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f9e0-88e1-4f3b-adb3-cd048a316f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89c86-d200-4f8e-8ba3-644445031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14BE1A-A2C4-4862-8AD0-8BDC37D6A979}">
  <ds:schemaRefs>
    <ds:schemaRef ds:uri="8840c030-5dde-41b3-9ddd-06e8e0ef51bc"/>
    <ds:schemaRef ds:uri="db962d0c-5ba1-488e-9617-42eb96731c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61E29E-EE55-4BBB-A007-996871FAB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8cf9e0-88e1-4f3b-adb3-cd048a316fce"/>
    <ds:schemaRef ds:uri="45189c86-d200-4f8e-8ba3-6444450316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2981</TotalTime>
  <Words>1347</Words>
  <Application>Microsoft Office PowerPoint</Application>
  <PresentationFormat>On-screen Show (16:9)</PresentationFormat>
  <Paragraphs>186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 Light</vt:lpstr>
      <vt:lpstr>Helvetica</vt:lpstr>
      <vt:lpstr>Times</vt:lpstr>
      <vt:lpstr>Times New Roman</vt:lpstr>
      <vt:lpstr>Wingdings</vt:lpstr>
      <vt:lpstr>Blank Presentation</vt:lpstr>
      <vt:lpstr>Without blue banner</vt:lpstr>
      <vt:lpstr>PowerPoint Presentation</vt:lpstr>
      <vt:lpstr>Motivation</vt:lpstr>
      <vt:lpstr>Motivation</vt:lpstr>
      <vt:lpstr>Concept</vt:lpstr>
      <vt:lpstr>Experimental Methods</vt:lpstr>
      <vt:lpstr>Experimental Methods</vt:lpstr>
      <vt:lpstr>Results: Shadowgraph</vt:lpstr>
      <vt:lpstr>Results: Cases</vt:lpstr>
      <vt:lpstr>Results: Particle Sizer</vt:lpstr>
      <vt:lpstr>Results: PIV</vt:lpstr>
      <vt:lpstr>Results: PIV</vt:lpstr>
      <vt:lpstr>Results: PIV</vt:lpstr>
      <vt:lpstr>Results: Mach Disk Analysis</vt:lpstr>
      <vt:lpstr>Results: PIV Particle Sizing</vt:lpstr>
      <vt:lpstr>Conclusions</vt:lpstr>
      <vt:lpstr>References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PAUL</cp:lastModifiedBy>
  <cp:revision>106</cp:revision>
  <cp:lastPrinted>2018-09-25T14:02:34Z</cp:lastPrinted>
  <dcterms:modified xsi:type="dcterms:W3CDTF">2021-11-23T22:21:13Z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0x01010068EB2D5380FE2F4D930C6B565C2D1F91</vt:lpwstr>
  </property>
</Properties>
</file>