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312" r:id="rId4"/>
    <p:sldId id="283" r:id="rId5"/>
    <p:sldId id="313" r:id="rId6"/>
    <p:sldId id="314" r:id="rId7"/>
    <p:sldId id="316" r:id="rId8"/>
    <p:sldId id="323" r:id="rId9"/>
    <p:sldId id="317" r:id="rId10"/>
    <p:sldId id="301" r:id="rId11"/>
    <p:sldId id="30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D79"/>
    <a:srgbClr val="FA001B"/>
    <a:srgbClr val="54FF00"/>
    <a:srgbClr val="2512E0"/>
    <a:srgbClr val="E82E2F"/>
    <a:srgbClr val="032C7C"/>
    <a:srgbClr val="032D7B"/>
    <a:srgbClr val="F9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1C2E2-5A7F-46CB-B2F5-B0BE31B30EDF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1DA91-6F5E-434D-96A1-3490562AE6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1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40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7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3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6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4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9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4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9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7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9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9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177E6-B2E1-434F-96E8-7A9F95AD9881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6FEFA-E802-4A82-BF24-D4898A8C6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4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8062A-1F7F-4829-AA27-13768BB53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7718" y="201336"/>
            <a:ext cx="7942217" cy="144990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Coupling of the FUN3D Unstructured Flow Solver and the LASTRAC Stability Code</a:t>
            </a: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to Model Transition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2D92220-0ACA-47D6-889A-790761552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9350" y="1898230"/>
            <a:ext cx="7105300" cy="355412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Nathaniel Hildebrand, Chau-Lyan Chang, Meelan M. Choudhari,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Fei Li, &amp; Eric Nielsen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CASB, NASA Langley Research Center, VA</a:t>
            </a:r>
          </a:p>
          <a:p>
            <a:pPr>
              <a:lnSpc>
                <a:spcPct val="80000"/>
              </a:lnSpc>
            </a:pP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Balaji S. Venkatachari &amp; Pedro Paredes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National Institute of Aerospace</a:t>
            </a:r>
          </a:p>
          <a:p>
            <a:pPr>
              <a:lnSpc>
                <a:spcPct val="80000"/>
              </a:lnSpc>
            </a:pP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 Virtual Session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AIAA SciTech Forum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January 5, 2022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50CD1B-9DF1-45BF-A362-C86ECFEA37DC}"/>
              </a:ext>
            </a:extLst>
          </p:cNvPr>
          <p:cNvSpPr txBox="1"/>
          <p:nvPr/>
        </p:nvSpPr>
        <p:spPr>
          <a:xfrm>
            <a:off x="6535025" y="6581000"/>
            <a:ext cx="2608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Computational AeroSciences Branch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AEF120-092D-473B-980E-DD7DB7D1B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3072445" y="5368468"/>
            <a:ext cx="1466382" cy="1170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502FCD-0B19-482B-8E58-54020CE28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792" y="5291581"/>
            <a:ext cx="1324035" cy="13240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0DC80A9-21B4-451E-8401-813CB5FD60BD}"/>
              </a:ext>
            </a:extLst>
          </p:cNvPr>
          <p:cNvGrpSpPr/>
          <p:nvPr/>
        </p:nvGrpSpPr>
        <p:grpSpPr>
          <a:xfrm>
            <a:off x="260535" y="3642318"/>
            <a:ext cx="2518778" cy="2048449"/>
            <a:chOff x="285702" y="3751375"/>
            <a:chExt cx="2518778" cy="204844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3001609-71DB-4073-8797-DDC266818F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0577"/>
            <a:stretch/>
          </p:blipFill>
          <p:spPr>
            <a:xfrm>
              <a:off x="285702" y="3972429"/>
              <a:ext cx="2518778" cy="182739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717F3FA-5AED-4321-86E9-6786BEBB7E2F}"/>
                    </a:ext>
                  </a:extLst>
                </p:cNvPr>
                <p:cNvSpPr txBox="1"/>
                <p:nvPr/>
              </p:nvSpPr>
              <p:spPr>
                <a:xfrm>
                  <a:off x="1384183" y="3751375"/>
                  <a:ext cx="52527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717F3FA-5AED-4321-86E9-6786BEBB7E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4183" y="3751375"/>
                  <a:ext cx="525272" cy="246221"/>
                </a:xfrm>
                <a:prstGeom prst="rect">
                  <a:avLst/>
                </a:prstGeom>
                <a:blipFill>
                  <a:blip r:embed="rId6"/>
                  <a:stretch>
                    <a:fillRect b="-24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36822CF-3063-4EEA-AFD3-0AFA0C20F85F}"/>
              </a:ext>
            </a:extLst>
          </p:cNvPr>
          <p:cNvGrpSpPr/>
          <p:nvPr/>
        </p:nvGrpSpPr>
        <p:grpSpPr>
          <a:xfrm>
            <a:off x="6014906" y="3926531"/>
            <a:ext cx="2868559" cy="1534215"/>
            <a:chOff x="6014906" y="3918142"/>
            <a:chExt cx="2868559" cy="1534215"/>
          </a:xfrm>
        </p:grpSpPr>
        <p:pic>
          <p:nvPicPr>
            <p:cNvPr id="7" name="Picture 6" descr="Chart&#10;&#10;Description automatically generated">
              <a:extLst>
                <a:ext uri="{FF2B5EF4-FFF2-40B4-BE49-F238E27FC236}">
                  <a16:creationId xmlns:a16="http://schemas.microsoft.com/office/drawing/2014/main" id="{1DF030B5-2A05-44A7-B5FE-94BB8A6A2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4906" y="4002450"/>
              <a:ext cx="2868559" cy="144990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AA340EC-D344-4E2A-B212-C894275375CF}"/>
                    </a:ext>
                  </a:extLst>
                </p:cNvPr>
                <p:cNvSpPr txBox="1"/>
                <p:nvPr/>
              </p:nvSpPr>
              <p:spPr>
                <a:xfrm>
                  <a:off x="7016214" y="3918142"/>
                  <a:ext cx="86594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panose="02040503050406030204" pitchFamily="18" charset="0"/>
                          </a:rPr>
                          <m:t>Streamlines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AA340EC-D344-4E2A-B212-C894275375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6214" y="3918142"/>
                  <a:ext cx="865942" cy="24622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8979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3"/>
    </mc:Choice>
    <mc:Fallback xmlns="">
      <p:transition spd="slow" advTm="1493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2/11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CA3F60-1726-45DE-A286-27F2CC33FBC4}"/>
              </a:ext>
            </a:extLst>
          </p:cNvPr>
          <p:cNvSpPr txBox="1"/>
          <p:nvPr/>
        </p:nvSpPr>
        <p:spPr>
          <a:xfrm>
            <a:off x="535567" y="284501"/>
            <a:ext cx="608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F657C-772C-421A-9FC4-4FBF74F5FBFC}"/>
                  </a:ext>
                </a:extLst>
              </p:cNvPr>
              <p:cNvSpPr txBox="1"/>
              <p:nvPr/>
            </p:nvSpPr>
            <p:spPr>
              <a:xfrm>
                <a:off x="535567" y="995488"/>
                <a:ext cx="7972707" cy="5090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Accurate, robust, and efficient way to predict boundary-layer transition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RANS-based transport equations lack transition physics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DNS or WRLES too computationally expensive</a:t>
                </a: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Automated iterative method</a:t>
                </a:r>
              </a:p>
              <a:p>
                <a:pPr marL="742950" lvl="1" indent="-285750">
                  <a:lnSpc>
                    <a:spcPct val="110000"/>
                  </a:lnSpc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FUN3D (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Biedron et al.</a:t>
                </a:r>
                <a:r>
                  <a:rPr lang="en-US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2020</a:t>
                </a: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and LASTRAC (</a:t>
                </a:r>
                <a:r>
                  <a:rPr lang="en-US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Chang 2004, 2006, &amp; 2021</a:t>
                </a: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 codes</a:t>
                </a:r>
              </a:p>
              <a:p>
                <a:pPr marL="742950" lvl="1" indent="-285750">
                  <a:lnSpc>
                    <a:spcPct val="110000"/>
                  </a:lnSpc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Applicable to complex 3D flow configurations</a:t>
                </a:r>
              </a:p>
              <a:p>
                <a:pPr marL="742950" lvl="1" indent="-285750">
                  <a:lnSpc>
                    <a:spcPct val="110000"/>
                  </a:lnSpc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endParaRPr lang="en-US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NLF(1)-0416 airfoil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Tollmien-Schlichting waves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Cases with and without a separation bubble</a:t>
                </a:r>
              </a:p>
              <a:p>
                <a:pPr marL="742950" lvl="1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6:1 prolate spheroid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Preliminary results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Crossflow instabilities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Two angles of attack (10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&amp; 15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>
                  <a:buClr>
                    <a:srgbClr val="032D7B"/>
                  </a:buClr>
                </a:pPr>
                <a:endParaRPr lang="en-US" dirty="0"/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Conclusions and future work</a:t>
                </a:r>
              </a:p>
              <a:p>
                <a:pPr marL="800100" lvl="1" indent="-34290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Improvements to automated iterative method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F657C-772C-421A-9FC4-4FBF74F5F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995488"/>
                <a:ext cx="7972707" cy="5090624"/>
              </a:xfrm>
              <a:prstGeom prst="rect">
                <a:avLst/>
              </a:prstGeom>
              <a:blipFill>
                <a:blip r:embed="rId2"/>
                <a:stretch>
                  <a:fillRect l="-535" t="-719" b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6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96"/>
    </mc:Choice>
    <mc:Fallback xmlns="">
      <p:transition spd="slow" advTm="5239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E86A13-31D7-4830-94CC-4429D2C43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66" y="2944370"/>
            <a:ext cx="6018707" cy="32114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3/11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CA3F60-1726-45DE-A286-27F2CC33FBC4}"/>
              </a:ext>
            </a:extLst>
          </p:cNvPr>
          <p:cNvSpPr txBox="1"/>
          <p:nvPr/>
        </p:nvSpPr>
        <p:spPr>
          <a:xfrm>
            <a:off x="535567" y="284501"/>
            <a:ext cx="608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Automated Iterative Method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F657C-772C-421A-9FC4-4FBF74F5FBFC}"/>
              </a:ext>
            </a:extLst>
          </p:cNvPr>
          <p:cNvSpPr txBox="1"/>
          <p:nvPr/>
        </p:nvSpPr>
        <p:spPr>
          <a:xfrm>
            <a:off x="535567" y="995488"/>
            <a:ext cx="797270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FUN3D unstructured RANS-based flow solver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SA model 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(Spalart &amp; Allmaras 1994)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with imposed transition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LASTRAC stability solver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Linear Stability Theory (LST) or Parabolized Stability Equations (PSE)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Mode tracking approach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96"/>
    </mc:Choice>
    <mc:Fallback xmlns="">
      <p:transition spd="slow" advTm="523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4/11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396C250-50E0-4B27-9962-321322286BA8}"/>
              </a:ext>
            </a:extLst>
          </p:cNvPr>
          <p:cNvGrpSpPr/>
          <p:nvPr/>
        </p:nvGrpSpPr>
        <p:grpSpPr>
          <a:xfrm>
            <a:off x="260261" y="3566604"/>
            <a:ext cx="8623477" cy="2359707"/>
            <a:chOff x="226503" y="3420419"/>
            <a:chExt cx="8623477" cy="235970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399AAE1-5179-47C5-98BB-D5A08D6BD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70297" y="3420419"/>
              <a:ext cx="2753592" cy="2336705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9713EA2-C600-4CCA-9B0A-D40608E5E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6503" y="3518813"/>
              <a:ext cx="2836026" cy="224790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6E3D315-827B-4AC7-9BCA-6571866B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55048" y="3505400"/>
              <a:ext cx="2894932" cy="22747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2E99E79-FEFF-41B0-8294-C4D23C70C1B1}"/>
              </a:ext>
            </a:extLst>
          </p:cNvPr>
          <p:cNvSpPr txBox="1"/>
          <p:nvPr/>
        </p:nvSpPr>
        <p:spPr>
          <a:xfrm>
            <a:off x="535567" y="284501"/>
            <a:ext cx="608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2D Basic State of NLF(1)-0416 Airfoil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0E437E-A78E-47EE-97D5-6A142D884D6A}"/>
                  </a:ext>
                </a:extLst>
              </p:cNvPr>
              <p:cNvSpPr txBox="1"/>
              <p:nvPr/>
            </p:nvSpPr>
            <p:spPr>
              <a:xfrm>
                <a:off x="535567" y="995488"/>
                <a:ext cx="7972707" cy="2616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Flow conditions with no separation bubble</a:t>
                </a: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>
                  <a:buClr>
                    <a:srgbClr val="032D7B"/>
                  </a:buClr>
                </a:pPr>
                <a:endParaRPr lang="en-US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lnSpc>
                    <a:spcPct val="130000"/>
                  </a:lnSpc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Initial FUN3D basic state has transition imposed at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=0.4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742950" lvl="1" indent="-285750">
                  <a:lnSpc>
                    <a:spcPct val="120000"/>
                  </a:lnSpc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=7.2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from AIAA Transition Modeling Workshop I</a:t>
                </a:r>
              </a:p>
              <a:p>
                <a:pPr marL="742950" lvl="1" indent="-285750">
                  <a:lnSpc>
                    <a:spcPct val="120000"/>
                  </a:lnSpc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PSE yields transition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sz="1600" b="0" i="0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0.3256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sz="1600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0.3172 </a:t>
                </a: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0E437E-A78E-47EE-97D5-6A142D884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995488"/>
                <a:ext cx="7972707" cy="2616742"/>
              </a:xfrm>
              <a:prstGeom prst="rect">
                <a:avLst/>
              </a:prstGeom>
              <a:blipFill>
                <a:blip r:embed="rId8"/>
                <a:stretch>
                  <a:fillRect l="-535" t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692717-D3C3-499B-98DC-F2F9D1B685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7194540"/>
                  </p:ext>
                </p:extLst>
              </p:nvPr>
            </p:nvGraphicFramePr>
            <p:xfrm>
              <a:off x="1410143" y="1472398"/>
              <a:ext cx="4857242" cy="6705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535051">
                      <a:extLst>
                        <a:ext uri="{9D8B030D-6E8A-4147-A177-3AD203B41FA5}">
                          <a16:colId xmlns:a16="http://schemas.microsoft.com/office/drawing/2014/main" val="2868718993"/>
                        </a:ext>
                      </a:extLst>
                    </a:gridCol>
                    <a:gridCol w="1263396">
                      <a:extLst>
                        <a:ext uri="{9D8B030D-6E8A-4147-A177-3AD203B41FA5}">
                          <a16:colId xmlns:a16="http://schemas.microsoft.com/office/drawing/2014/main" val="3177755069"/>
                        </a:ext>
                      </a:extLst>
                    </a:gridCol>
                    <a:gridCol w="808101">
                      <a:extLst>
                        <a:ext uri="{9D8B030D-6E8A-4147-A177-3AD203B41FA5}">
                          <a16:colId xmlns:a16="http://schemas.microsoft.com/office/drawing/2014/main" val="2049222424"/>
                        </a:ext>
                      </a:extLst>
                    </a:gridCol>
                    <a:gridCol w="710057">
                      <a:extLst>
                        <a:ext uri="{9D8B030D-6E8A-4147-A177-3AD203B41FA5}">
                          <a16:colId xmlns:a16="http://schemas.microsoft.com/office/drawing/2014/main" val="1019548946"/>
                        </a:ext>
                      </a:extLst>
                    </a:gridCol>
                    <a:gridCol w="894397">
                      <a:extLst>
                        <a:ext uri="{9D8B030D-6E8A-4147-A177-3AD203B41FA5}">
                          <a16:colId xmlns:a16="http://schemas.microsoft.com/office/drawing/2014/main" val="2671333846"/>
                        </a:ext>
                      </a:extLst>
                    </a:gridCol>
                    <a:gridCol w="646240">
                      <a:extLst>
                        <a:ext uri="{9D8B030D-6E8A-4147-A177-3AD203B41FA5}">
                          <a16:colId xmlns:a16="http://schemas.microsoft.com/office/drawing/2014/main" val="1041014288"/>
                        </a:ext>
                      </a:extLst>
                    </a:gridCol>
                  </a:tblGrid>
                  <a:tr h="3147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kg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dirty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  <m: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(°)</m:t>
                                </m:r>
                              </m:oMath>
                            </m:oMathPara>
                          </a14:m>
                          <a:endParaRPr lang="en-US" sz="16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0603"/>
                      </a:ext>
                    </a:extLst>
                  </a:tr>
                  <a:tr h="3341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0.1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52690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692717-D3C3-499B-98DC-F2F9D1B685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7194540"/>
                  </p:ext>
                </p:extLst>
              </p:nvPr>
            </p:nvGraphicFramePr>
            <p:xfrm>
              <a:off x="1410143" y="1472398"/>
              <a:ext cx="4857242" cy="6705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535051">
                      <a:extLst>
                        <a:ext uri="{9D8B030D-6E8A-4147-A177-3AD203B41FA5}">
                          <a16:colId xmlns:a16="http://schemas.microsoft.com/office/drawing/2014/main" val="2868718993"/>
                        </a:ext>
                      </a:extLst>
                    </a:gridCol>
                    <a:gridCol w="1263396">
                      <a:extLst>
                        <a:ext uri="{9D8B030D-6E8A-4147-A177-3AD203B41FA5}">
                          <a16:colId xmlns:a16="http://schemas.microsoft.com/office/drawing/2014/main" val="3177755069"/>
                        </a:ext>
                      </a:extLst>
                    </a:gridCol>
                    <a:gridCol w="808101">
                      <a:extLst>
                        <a:ext uri="{9D8B030D-6E8A-4147-A177-3AD203B41FA5}">
                          <a16:colId xmlns:a16="http://schemas.microsoft.com/office/drawing/2014/main" val="2049222424"/>
                        </a:ext>
                      </a:extLst>
                    </a:gridCol>
                    <a:gridCol w="710057">
                      <a:extLst>
                        <a:ext uri="{9D8B030D-6E8A-4147-A177-3AD203B41FA5}">
                          <a16:colId xmlns:a16="http://schemas.microsoft.com/office/drawing/2014/main" val="1019548946"/>
                        </a:ext>
                      </a:extLst>
                    </a:gridCol>
                    <a:gridCol w="894397">
                      <a:extLst>
                        <a:ext uri="{9D8B030D-6E8A-4147-A177-3AD203B41FA5}">
                          <a16:colId xmlns:a16="http://schemas.microsoft.com/office/drawing/2014/main" val="2671333846"/>
                        </a:ext>
                      </a:extLst>
                    </a:gridCol>
                    <a:gridCol w="646240">
                      <a:extLst>
                        <a:ext uri="{9D8B030D-6E8A-4147-A177-3AD203B41FA5}">
                          <a16:colId xmlns:a16="http://schemas.microsoft.com/office/drawing/2014/main" val="1041014288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136" t="-1786" r="-809091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42995" t="-1786" r="-243961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2556" t="-1786" r="-279699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66667" t="-1786" r="-217949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71429" t="-1786" r="-73469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653774" t="-1786" r="-1887" b="-1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06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0.1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71429" t="-103636" r="-73469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5269031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878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5/11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E99E79-FEFF-41B0-8294-C4D23C70C1B1}"/>
              </a:ext>
            </a:extLst>
          </p:cNvPr>
          <p:cNvSpPr txBox="1"/>
          <p:nvPr/>
        </p:nvSpPr>
        <p:spPr>
          <a:xfrm>
            <a:off x="535567" y="284501"/>
            <a:ext cx="775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Subsequent Iterations for NLF(1)-0416 Airfoil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3FE99-E678-48C8-BF58-161DAAE9AB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490" y="992894"/>
            <a:ext cx="5292325" cy="2371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7C2CB7-856F-4B0E-ACF5-482ADED7C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1545" y="3490480"/>
            <a:ext cx="2800910" cy="2339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26A0C7-7DE2-4BE3-81D4-F6D2A539D3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3435" y="3309668"/>
            <a:ext cx="2800910" cy="25520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F31535E-40E0-42A3-9692-BD3B7E9C4686}"/>
              </a:ext>
            </a:extLst>
          </p:cNvPr>
          <p:cNvGrpSpPr/>
          <p:nvPr/>
        </p:nvGrpSpPr>
        <p:grpSpPr>
          <a:xfrm>
            <a:off x="842146" y="1765397"/>
            <a:ext cx="2165617" cy="722261"/>
            <a:chOff x="754973" y="1746481"/>
            <a:chExt cx="2165617" cy="69347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062D010-D58B-4839-9EFE-F06C9CE14F53}"/>
                </a:ext>
              </a:extLst>
            </p:cNvPr>
            <p:cNvSpPr/>
            <p:nvPr/>
          </p:nvSpPr>
          <p:spPr>
            <a:xfrm>
              <a:off x="754973" y="1746482"/>
              <a:ext cx="2165617" cy="6934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AF3C53A-0B75-46CA-982A-B405194C6F92}"/>
                    </a:ext>
                  </a:extLst>
                </p:cNvPr>
                <p:cNvSpPr txBox="1"/>
                <p:nvPr/>
              </p:nvSpPr>
              <p:spPr>
                <a:xfrm>
                  <a:off x="754973" y="1746481"/>
                  <a:ext cx="216561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Convergence</m:t>
                        </m:r>
                        <m:r>
                          <a:rPr lang="en-US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of</m:t>
                        </m:r>
                      </m:oMath>
                    </m:oMathPara>
                  </a14:m>
                  <a:endParaRPr lang="en-US" i="0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en-US" dirty="0"/>
                    <a:t>-</a:t>
                  </a:r>
                  <a:r>
                    <a:rPr lang="en-US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Factor Envelopes</a:t>
                  </a: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AF3C53A-0B75-46CA-982A-B405194C6F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973" y="1746481"/>
                  <a:ext cx="2165617" cy="646331"/>
                </a:xfrm>
                <a:prstGeom prst="rect">
                  <a:avLst/>
                </a:prstGeom>
                <a:blipFill>
                  <a:blip r:embed="rId8"/>
                  <a:stretch>
                    <a:fillRect r="-845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76C8E5-84E9-401F-82FC-3CA4720795ED}"/>
              </a:ext>
            </a:extLst>
          </p:cNvPr>
          <p:cNvGrpSpPr/>
          <p:nvPr/>
        </p:nvGrpSpPr>
        <p:grpSpPr>
          <a:xfrm>
            <a:off x="319655" y="4080561"/>
            <a:ext cx="2735962" cy="999660"/>
            <a:chOff x="260059" y="2906491"/>
            <a:chExt cx="2735962" cy="99966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B3B3965-7631-4AFF-9F60-5AE234BC7D99}"/>
                </a:ext>
              </a:extLst>
            </p:cNvPr>
            <p:cNvSpPr/>
            <p:nvPr/>
          </p:nvSpPr>
          <p:spPr>
            <a:xfrm>
              <a:off x="287403" y="2906491"/>
              <a:ext cx="2580265" cy="99966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3C1F5B-AC7E-4255-8EB3-CEC0CE396145}"/>
                    </a:ext>
                  </a:extLst>
                </p:cNvPr>
                <p:cNvSpPr txBox="1"/>
                <p:nvPr/>
              </p:nvSpPr>
              <p:spPr>
                <a:xfrm>
                  <a:off x="260059" y="2920815"/>
                  <a:ext cx="2735962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Convergence</m:t>
                        </m:r>
                        <m:r>
                          <a:rPr lang="en-US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Pressure</m:t>
                        </m:r>
                      </m:oMath>
                    </m:oMathPara>
                  </a14:m>
                  <a:endParaRPr lang="en-US" b="0" dirty="0">
                    <a:latin typeface="Cambria" panose="02040503050406030204" pitchFamily="18" charset="0"/>
                  </a:endParaRPr>
                </a:p>
                <a:p>
                  <a:pPr algn="ctr"/>
                  <a:r>
                    <a:rPr lang="en-US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and Skin-Friction</a:t>
                  </a:r>
                </a:p>
                <a:p>
                  <a:pPr algn="ctr"/>
                  <a:r>
                    <a:rPr lang="en-US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Coefficients</a:t>
                  </a: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3C1F5B-AC7E-4255-8EB3-CEC0CE3961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059" y="2920815"/>
                  <a:ext cx="2735962" cy="923330"/>
                </a:xfrm>
                <a:prstGeom prst="rect">
                  <a:avLst/>
                </a:prstGeom>
                <a:blipFill>
                  <a:blip r:embed="rId9"/>
                  <a:stretch>
                    <a:fillRect b="-92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6A2C2BAB-A2DB-47D4-ABDB-B83024370CC6}"/>
              </a:ext>
            </a:extLst>
          </p:cNvPr>
          <p:cNvSpPr/>
          <p:nvPr/>
        </p:nvSpPr>
        <p:spPr>
          <a:xfrm>
            <a:off x="1364237" y="2888011"/>
            <a:ext cx="804672" cy="8065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44525B-43C6-4810-A1A2-A24A1DBACCF9}"/>
              </a:ext>
            </a:extLst>
          </p:cNvPr>
          <p:cNvSpPr/>
          <p:nvPr/>
        </p:nvSpPr>
        <p:spPr>
          <a:xfrm>
            <a:off x="1946246" y="3291271"/>
            <a:ext cx="466943" cy="5589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8D8E13F-6C9B-4D0E-931A-DF724BD89E44}"/>
              </a:ext>
            </a:extLst>
          </p:cNvPr>
          <p:cNvCxnSpPr>
            <a:cxnSpLocks/>
          </p:cNvCxnSpPr>
          <p:nvPr/>
        </p:nvCxnSpPr>
        <p:spPr>
          <a:xfrm>
            <a:off x="2165235" y="3271707"/>
            <a:ext cx="0" cy="914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9F72200-9593-4CE4-866B-9941DC1B5466}"/>
              </a:ext>
            </a:extLst>
          </p:cNvPr>
          <p:cNvSpPr txBox="1"/>
          <p:nvPr/>
        </p:nvSpPr>
        <p:spPr>
          <a:xfrm>
            <a:off x="1610850" y="3046115"/>
            <a:ext cx="370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73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6/11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E99E79-FEFF-41B0-8294-C4D23C70C1B1}"/>
              </a:ext>
            </a:extLst>
          </p:cNvPr>
          <p:cNvSpPr txBox="1"/>
          <p:nvPr/>
        </p:nvSpPr>
        <p:spPr>
          <a:xfrm>
            <a:off x="535567" y="284501"/>
            <a:ext cx="775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NLF(1)-0416 Airfoil with Separation Bubble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0E437E-A78E-47EE-97D5-6A142D884D6A}"/>
                  </a:ext>
                </a:extLst>
              </p:cNvPr>
              <p:cNvSpPr txBox="1"/>
              <p:nvPr/>
            </p:nvSpPr>
            <p:spPr>
              <a:xfrm>
                <a:off x="535567" y="995488"/>
                <a:ext cx="7972707" cy="2609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Same flow conditions,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=4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&amp;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=5°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b="0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Imposed transition: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0.3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0.7</a:t>
                </a:r>
                <a:endParaRPr lang="en-US" b="0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b="0" dirty="0">
                  <a:latin typeface="Cambria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4 iterations until convergence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0.2046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tr</m:t>
                        </m:r>
                        <m: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l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/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𝑐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0.6521</a:t>
                </a: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285750" indent="-285750">
                  <a:buClr>
                    <a:srgbClr val="032D7B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Transition for lower surface</a:t>
                </a:r>
              </a:p>
              <a:p>
                <a:pPr marL="742950" lvl="1" indent="-285750">
                  <a:buClr>
                    <a:srgbClr val="032D7B"/>
                  </a:buClr>
                  <a:buFont typeface="Courier New" panose="02070309020205020404" pitchFamily="49" charset="0"/>
                  <a:buChar char="o"/>
                </a:pPr>
                <a:r>
                  <a:rPr lang="en-US" sz="1600" dirty="0">
                    <a:latin typeface="Cambria" panose="02040503050406030204" pitchFamily="18" charset="0"/>
                    <a:ea typeface="Cambria Math" panose="02040503050406030204" pitchFamily="18" charset="0"/>
                  </a:rPr>
                  <a:t>Does not shift in one direction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60E437E-A78E-47EE-97D5-6A142D884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995488"/>
                <a:ext cx="7972707" cy="2609689"/>
              </a:xfrm>
              <a:prstGeom prst="rect">
                <a:avLst/>
              </a:prstGeom>
              <a:blipFill>
                <a:blip r:embed="rId5"/>
                <a:stretch>
                  <a:fillRect l="-535" t="-1402" b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87063A9-22C3-4E6D-9E69-9A0322E90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542" y="3789558"/>
            <a:ext cx="5403394" cy="24293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2EC988-F516-4EE1-B733-1742AD3EB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4518" y="1195503"/>
            <a:ext cx="2851076" cy="23144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A4CF67-3D0F-4A0D-9A6C-3465A06E72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5704" y="3304162"/>
            <a:ext cx="2813264" cy="24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8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27C84D-9440-48ED-B10D-6D2B4048D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863" y="4062521"/>
            <a:ext cx="4923545" cy="21689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7/11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E99E79-FEFF-41B0-8294-C4D23C70C1B1}"/>
              </a:ext>
            </a:extLst>
          </p:cNvPr>
          <p:cNvSpPr txBox="1"/>
          <p:nvPr/>
        </p:nvSpPr>
        <p:spPr>
          <a:xfrm>
            <a:off x="535567" y="284501"/>
            <a:ext cx="6083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3D Basic State of 6:1 Prolate Spheroid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0E437E-A78E-47EE-97D5-6A142D884D6A}"/>
              </a:ext>
            </a:extLst>
          </p:cNvPr>
          <p:cNvSpPr txBox="1"/>
          <p:nvPr/>
        </p:nvSpPr>
        <p:spPr>
          <a:xfrm>
            <a:off x="535567" y="995488"/>
            <a:ext cx="79727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Flow conditions taken from AIAA Transition Modeling Workshop I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Clr>
                <a:srgbClr val="032D7B"/>
              </a:buClr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692717-D3C3-499B-98DC-F2F9D1B685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43382"/>
                  </p:ext>
                </p:extLst>
              </p:nvPr>
            </p:nvGraphicFramePr>
            <p:xfrm>
              <a:off x="1410143" y="1505954"/>
              <a:ext cx="4546219" cy="6705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719455">
                      <a:extLst>
                        <a:ext uri="{9D8B030D-6E8A-4147-A177-3AD203B41FA5}">
                          <a16:colId xmlns:a16="http://schemas.microsoft.com/office/drawing/2014/main" val="2868718993"/>
                        </a:ext>
                      </a:extLst>
                    </a:gridCol>
                    <a:gridCol w="1263396">
                      <a:extLst>
                        <a:ext uri="{9D8B030D-6E8A-4147-A177-3AD203B41FA5}">
                          <a16:colId xmlns:a16="http://schemas.microsoft.com/office/drawing/2014/main" val="3177755069"/>
                        </a:ext>
                      </a:extLst>
                    </a:gridCol>
                    <a:gridCol w="808101">
                      <a:extLst>
                        <a:ext uri="{9D8B030D-6E8A-4147-A177-3AD203B41FA5}">
                          <a16:colId xmlns:a16="http://schemas.microsoft.com/office/drawing/2014/main" val="2049222424"/>
                        </a:ext>
                      </a:extLst>
                    </a:gridCol>
                    <a:gridCol w="710057">
                      <a:extLst>
                        <a:ext uri="{9D8B030D-6E8A-4147-A177-3AD203B41FA5}">
                          <a16:colId xmlns:a16="http://schemas.microsoft.com/office/drawing/2014/main" val="1019548946"/>
                        </a:ext>
                      </a:extLst>
                    </a:gridCol>
                    <a:gridCol w="1045210">
                      <a:extLst>
                        <a:ext uri="{9D8B030D-6E8A-4147-A177-3AD203B41FA5}">
                          <a16:colId xmlns:a16="http://schemas.microsoft.com/office/drawing/2014/main" val="2671333846"/>
                        </a:ext>
                      </a:extLst>
                    </a:gridCol>
                  </a:tblGrid>
                  <a:tr h="3147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kg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sz="16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dirty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p>
                                    <m:r>
                                      <a:rPr lang="en-US" sz="1600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∞</m:t>
                                    </m:r>
                                  </m:sub>
                                </m:sSub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r>
                                  <a:rPr lang="en-US" sz="160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b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i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0603"/>
                      </a:ext>
                    </a:extLst>
                  </a:tr>
                  <a:tr h="3341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0.136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2.57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latin typeface="Cambria Math" panose="02040503050406030204" pitchFamily="18" charset="0"/>
                                  </a:rPr>
                                  <m:t>6.5×</m:t>
                                </m:r>
                                <m:sSup>
                                  <m:sSupPr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60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152690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9692717-D3C3-499B-98DC-F2F9D1B685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43382"/>
                  </p:ext>
                </p:extLst>
              </p:nvPr>
            </p:nvGraphicFramePr>
            <p:xfrm>
              <a:off x="1410143" y="1505954"/>
              <a:ext cx="4546219" cy="68161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719455">
                      <a:extLst>
                        <a:ext uri="{9D8B030D-6E8A-4147-A177-3AD203B41FA5}">
                          <a16:colId xmlns:a16="http://schemas.microsoft.com/office/drawing/2014/main" val="2868718993"/>
                        </a:ext>
                      </a:extLst>
                    </a:gridCol>
                    <a:gridCol w="1263396">
                      <a:extLst>
                        <a:ext uri="{9D8B030D-6E8A-4147-A177-3AD203B41FA5}">
                          <a16:colId xmlns:a16="http://schemas.microsoft.com/office/drawing/2014/main" val="3177755069"/>
                        </a:ext>
                      </a:extLst>
                    </a:gridCol>
                    <a:gridCol w="808101">
                      <a:extLst>
                        <a:ext uri="{9D8B030D-6E8A-4147-A177-3AD203B41FA5}">
                          <a16:colId xmlns:a16="http://schemas.microsoft.com/office/drawing/2014/main" val="2049222424"/>
                        </a:ext>
                      </a:extLst>
                    </a:gridCol>
                    <a:gridCol w="710057">
                      <a:extLst>
                        <a:ext uri="{9D8B030D-6E8A-4147-A177-3AD203B41FA5}">
                          <a16:colId xmlns:a16="http://schemas.microsoft.com/office/drawing/2014/main" val="1019548946"/>
                        </a:ext>
                      </a:extLst>
                    </a:gridCol>
                    <a:gridCol w="1045210">
                      <a:extLst>
                        <a:ext uri="{9D8B030D-6E8A-4147-A177-3AD203B41FA5}">
                          <a16:colId xmlns:a16="http://schemas.microsoft.com/office/drawing/2014/main" val="2671333846"/>
                        </a:ext>
                      </a:extLst>
                    </a:gridCol>
                  </a:tblGrid>
                  <a:tr h="3408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847" t="-3571" r="-534746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57212" t="-3571" r="-203365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45865" t="-3571" r="-218045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96552" t="-3571" r="-150000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34884" t="-3571" r="-1163" b="-1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0603"/>
                      </a:ext>
                    </a:extLst>
                  </a:tr>
                  <a:tr h="3408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0.136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2.57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34884" t="-103571" r="-1163" b="-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5269031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50B11C3-E673-4298-AF5D-C8FB7D88EF3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04"/>
          <a:stretch/>
        </p:blipFill>
        <p:spPr>
          <a:xfrm>
            <a:off x="2394088" y="2402039"/>
            <a:ext cx="5385779" cy="1839519"/>
          </a:xfrm>
          <a:prstGeom prst="round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11FC987-B486-41A5-8F4E-7D6A9833F1C5}"/>
              </a:ext>
            </a:extLst>
          </p:cNvPr>
          <p:cNvGrpSpPr/>
          <p:nvPr/>
        </p:nvGrpSpPr>
        <p:grpSpPr>
          <a:xfrm>
            <a:off x="690738" y="3188874"/>
            <a:ext cx="1438810" cy="480251"/>
            <a:chOff x="690738" y="3264476"/>
            <a:chExt cx="1438810" cy="48025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D96AC97-AFA3-40FF-A9B2-56679807013B}"/>
                </a:ext>
              </a:extLst>
            </p:cNvPr>
            <p:cNvSpPr/>
            <p:nvPr/>
          </p:nvSpPr>
          <p:spPr>
            <a:xfrm>
              <a:off x="690738" y="3264476"/>
              <a:ext cx="1438810" cy="4802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0158E6-B5DC-404A-876D-0E98EB7B6E54}"/>
                    </a:ext>
                  </a:extLst>
                </p:cNvPr>
                <p:cNvSpPr txBox="1"/>
                <p:nvPr/>
              </p:nvSpPr>
              <p:spPr>
                <a:xfrm>
                  <a:off x="729647" y="3297831"/>
                  <a:ext cx="134223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tr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=0.6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60158E6-B5DC-404A-876D-0E98EB7B6E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647" y="3297831"/>
                  <a:ext cx="1342239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EC291C-4345-4681-A84B-E40BA880F3AF}"/>
              </a:ext>
            </a:extLst>
          </p:cNvPr>
          <p:cNvGrpSpPr/>
          <p:nvPr/>
        </p:nvGrpSpPr>
        <p:grpSpPr>
          <a:xfrm>
            <a:off x="1264950" y="4938096"/>
            <a:ext cx="2258273" cy="755632"/>
            <a:chOff x="1264950" y="4938096"/>
            <a:chExt cx="2258273" cy="755632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6898665-3B02-4B3D-BE6D-050A7F7A6543}"/>
                </a:ext>
              </a:extLst>
            </p:cNvPr>
            <p:cNvSpPr/>
            <p:nvPr/>
          </p:nvSpPr>
          <p:spPr>
            <a:xfrm>
              <a:off x="1264950" y="4938096"/>
              <a:ext cx="2258273" cy="7556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082D7D-5CA2-4DBE-8B36-064DB058CB5E}"/>
                </a:ext>
              </a:extLst>
            </p:cNvPr>
            <p:cNvSpPr txBox="1"/>
            <p:nvPr/>
          </p:nvSpPr>
          <p:spPr>
            <a:xfrm>
              <a:off x="1307678" y="4982036"/>
              <a:ext cx="21728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75 Streamlines are Computed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513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8/11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E99E79-FEFF-41B0-8294-C4D23C70C1B1}"/>
                  </a:ext>
                </a:extLst>
              </p:cNvPr>
              <p:cNvSpPr txBox="1"/>
              <p:nvPr/>
            </p:nvSpPr>
            <p:spPr>
              <a:xfrm>
                <a:off x="535567" y="276112"/>
                <a:ext cx="77527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6:1 Prolate Spheroid with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=10°</m:t>
                    </m:r>
                  </m:oMath>
                </a14:m>
                <a:endParaRPr lang="en-US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E99E79-FEFF-41B0-8294-C4D23C70C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276112"/>
                <a:ext cx="7752756" cy="523220"/>
              </a:xfrm>
              <a:prstGeom prst="rect">
                <a:avLst/>
              </a:prstGeom>
              <a:blipFill>
                <a:blip r:embed="rId6"/>
                <a:stretch>
                  <a:fillRect l="-1651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60E437E-A78E-47EE-97D5-6A142D884D6A}"/>
              </a:ext>
            </a:extLst>
          </p:cNvPr>
          <p:cNvSpPr txBox="1"/>
          <p:nvPr/>
        </p:nvSpPr>
        <p:spPr>
          <a:xfrm>
            <a:off x="535567" y="995488"/>
            <a:ext cx="797270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Nonsingular computational grid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Multiblock Structured        Unstructured Format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17,825,792 hexahedrals</a:t>
            </a:r>
          </a:p>
          <a:p>
            <a:pPr>
              <a:buClr>
                <a:srgbClr val="032D7B"/>
              </a:buClr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-factor distributions from LST and PSE computations with LASTRAC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Only showing crossflow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918FBD-CF86-4080-B48F-37B1FA00777B}"/>
              </a:ext>
            </a:extLst>
          </p:cNvPr>
          <p:cNvCxnSpPr/>
          <p:nvPr/>
        </p:nvCxnSpPr>
        <p:spPr>
          <a:xfrm>
            <a:off x="3347207" y="1451295"/>
            <a:ext cx="20972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73259E1C-C002-459E-A7F8-7CD3E63BE3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350" y="4216196"/>
            <a:ext cx="5561902" cy="20182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E0AB67-C5E0-433A-B14F-0452896D258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9520"/>
          <a:stretch/>
        </p:blipFill>
        <p:spPr>
          <a:xfrm>
            <a:off x="1008506" y="2815112"/>
            <a:ext cx="5455211" cy="186446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826BE1C-7CFC-49C4-B73C-88FF6F8CE48A}"/>
              </a:ext>
            </a:extLst>
          </p:cNvPr>
          <p:cNvSpPr/>
          <p:nvPr/>
        </p:nvSpPr>
        <p:spPr>
          <a:xfrm>
            <a:off x="6923084" y="3595582"/>
            <a:ext cx="838899" cy="62937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LST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A93D91B-1C28-48D5-9157-9EC570F08755}"/>
              </a:ext>
            </a:extLst>
          </p:cNvPr>
          <p:cNvSpPr/>
          <p:nvPr/>
        </p:nvSpPr>
        <p:spPr>
          <a:xfrm>
            <a:off x="6923084" y="4926087"/>
            <a:ext cx="838899" cy="62937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PSE</a:t>
            </a:r>
          </a:p>
        </p:txBody>
      </p:sp>
    </p:spTree>
    <p:extLst>
      <p:ext uri="{BB962C8B-B14F-4D97-AF65-F5344CB8AC3E}">
        <p14:creationId xmlns:p14="http://schemas.microsoft.com/office/powerpoint/2010/main" val="4214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9/11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E99E79-FEFF-41B0-8294-C4D23C70C1B1}"/>
                  </a:ext>
                </a:extLst>
              </p:cNvPr>
              <p:cNvSpPr txBox="1"/>
              <p:nvPr/>
            </p:nvSpPr>
            <p:spPr>
              <a:xfrm>
                <a:off x="535567" y="276112"/>
                <a:ext cx="77527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6:1 Prolate Spheroid with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=15°</m:t>
                    </m:r>
                  </m:oMath>
                </a14:m>
                <a:endParaRPr lang="en-US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E99E79-FEFF-41B0-8294-C4D23C70C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276112"/>
                <a:ext cx="7752756" cy="523220"/>
              </a:xfrm>
              <a:prstGeom prst="rect">
                <a:avLst/>
              </a:prstGeom>
              <a:blipFill>
                <a:blip r:embed="rId5"/>
                <a:stretch>
                  <a:fillRect l="-1651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60E437E-A78E-47EE-97D5-6A142D884D6A}"/>
              </a:ext>
            </a:extLst>
          </p:cNvPr>
          <p:cNvSpPr txBox="1"/>
          <p:nvPr/>
        </p:nvSpPr>
        <p:spPr>
          <a:xfrm>
            <a:off x="535567" y="995488"/>
            <a:ext cx="797270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Nonsingular computational grid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Multiblock Structured        Unstructured Format</a:t>
            </a:r>
          </a:p>
          <a:p>
            <a:pPr marL="800100" lvl="1" indent="-34290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17,825,792 hexahedrals</a:t>
            </a:r>
          </a:p>
          <a:p>
            <a:pPr marL="742950" lvl="1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-factor distributions from PSE computations with LASTRAC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Only showing crossflow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-factors</a:t>
            </a:r>
          </a:p>
          <a:p>
            <a:pPr marL="742950" lvl="1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Dual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-factor criterion to compute 3D transition front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Calibration transition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-factors</a:t>
            </a:r>
          </a:p>
          <a:p>
            <a:pPr marL="742950" lvl="1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918FBD-CF86-4080-B48F-37B1FA00777B}"/>
              </a:ext>
            </a:extLst>
          </p:cNvPr>
          <p:cNvCxnSpPr/>
          <p:nvPr/>
        </p:nvCxnSpPr>
        <p:spPr>
          <a:xfrm>
            <a:off x="3347207" y="1451295"/>
            <a:ext cx="20972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D4E4C32-0A45-4F58-9E98-CB2407877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690" y="3738496"/>
            <a:ext cx="5854671" cy="228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4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66"/>
    </mc:Choice>
    <mc:Fallback xmlns="">
      <p:transition spd="slow" advTm="4046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10/11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4BEFDE-C448-4BE6-A80C-FD1654AC66AF}"/>
              </a:ext>
            </a:extLst>
          </p:cNvPr>
          <p:cNvSpPr txBox="1"/>
          <p:nvPr/>
        </p:nvSpPr>
        <p:spPr>
          <a:xfrm>
            <a:off x="535567" y="995488"/>
            <a:ext cx="7972707" cy="510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b="0" dirty="0">
                <a:latin typeface="Cambria" panose="02040503050406030204" pitchFamily="18" charset="0"/>
                <a:ea typeface="Cambria" panose="02040503050406030204" pitchFamily="18" charset="0"/>
              </a:rPr>
              <a:t>Automated iterative method for predicting boundary-layer transition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FUN3D (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Biedron et al. 2020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) and LASTRAC (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Chang 2004, 2006, &amp; 2021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) codes</a:t>
            </a:r>
          </a:p>
          <a:p>
            <a:pPr marL="742950" lvl="1" indent="-285750">
              <a:lnSpc>
                <a:spcPct val="110000"/>
              </a:lnSpc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Applicable to complex 3D flow configurations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NLF(1)-0416 airfoil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Convergence with or without a separation bubble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Good agreement with other transition prediction methods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6:1 prolate spheroid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CF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-factors at two angles of attack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Need to compute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-factors from Tollmien-Schlichting waves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Need to compute 3D transition front with dual </a:t>
            </a:r>
            <a:r>
              <a:rPr lang="en-US" sz="1600" i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-factor criterion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Compare to experiments and previous computations</a:t>
            </a:r>
          </a:p>
          <a:p>
            <a:pPr marL="1200150" lvl="2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Kreplin et al. (1985)</a:t>
            </a:r>
          </a:p>
          <a:p>
            <a:pPr marL="1200150" lvl="2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Krimmelbein et al. (2018)</a:t>
            </a:r>
          </a:p>
          <a:p>
            <a:pPr lvl="1">
              <a:buClr>
                <a:srgbClr val="032D7B"/>
              </a:buClr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Clr>
                <a:srgbClr val="032D7B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Improvements to automated iterative method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Specification of initial transition location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Automation for 3D cases</a:t>
            </a:r>
          </a:p>
          <a:p>
            <a:pPr marL="742950" lvl="1" indent="-285750">
              <a:buClr>
                <a:srgbClr val="032D7B"/>
              </a:buClr>
              <a:buFont typeface="Courier New" panose="02070309020205020404" pitchFamily="49" charset="0"/>
              <a:buChar char="o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Need to incorporate more variables/inputs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2629AB-E1F0-4CD7-99BA-A71A86E1246D}"/>
              </a:ext>
            </a:extLst>
          </p:cNvPr>
          <p:cNvSpPr txBox="1"/>
          <p:nvPr/>
        </p:nvSpPr>
        <p:spPr>
          <a:xfrm>
            <a:off x="535567" y="276112"/>
            <a:ext cx="7752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Conclusions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136287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50"/>
    </mc:Choice>
    <mc:Fallback xmlns="">
      <p:transition spd="slow" advTm="404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1A6CA7F-2633-4560-B61D-8B63C57BF9F9}"/>
              </a:ext>
            </a:extLst>
          </p:cNvPr>
          <p:cNvSpPr txBox="1"/>
          <p:nvPr/>
        </p:nvSpPr>
        <p:spPr>
          <a:xfrm>
            <a:off x="260059" y="6452334"/>
            <a:ext cx="788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11/11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97BF0E-B718-4E89-9925-FC3C5369CFAD}"/>
              </a:ext>
            </a:extLst>
          </p:cNvPr>
          <p:cNvCxnSpPr>
            <a:cxnSpLocks/>
          </p:cNvCxnSpPr>
          <p:nvPr/>
        </p:nvCxnSpPr>
        <p:spPr>
          <a:xfrm>
            <a:off x="226503" y="6442745"/>
            <a:ext cx="6862194" cy="9589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4AF6B5-D78C-4FB3-AF8E-BEA13F43D4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5641" t="11435" r="1692" b="11883"/>
          <a:stretch/>
        </p:blipFill>
        <p:spPr>
          <a:xfrm>
            <a:off x="7245361" y="6056851"/>
            <a:ext cx="817342" cy="671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3F656-61A7-4D54-B484-0A8C504A2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50" y="6002463"/>
            <a:ext cx="788425" cy="788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8FABE3-3D1C-40A1-890C-18667ABA1505}"/>
              </a:ext>
            </a:extLst>
          </p:cNvPr>
          <p:cNvSpPr txBox="1"/>
          <p:nvPr/>
        </p:nvSpPr>
        <p:spPr>
          <a:xfrm>
            <a:off x="535567" y="1721898"/>
            <a:ext cx="767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Acknowledgments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4C9EE9-3FAE-447D-923C-482BCB44579D}"/>
                  </a:ext>
                </a:extLst>
              </p:cNvPr>
              <p:cNvSpPr txBox="1"/>
              <p:nvPr/>
            </p:nvSpPr>
            <p:spPr>
              <a:xfrm>
                <a:off x="535567" y="2811672"/>
                <a:ext cx="820576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The computations described in this presentation were carried out in support of the Revolutionary Computational Aerosciences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RCA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discipline under the Transformational Tools and Technologies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TTT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 project of the NASA Transformative Aeronautics Concepts Program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(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TACP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4C9EE9-3FAE-447D-923C-482BCB445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67" y="2811672"/>
                <a:ext cx="8205761" cy="1200329"/>
              </a:xfrm>
              <a:prstGeom prst="rect">
                <a:avLst/>
              </a:prstGeom>
              <a:blipFill>
                <a:blip r:embed="rId7"/>
                <a:stretch>
                  <a:fillRect l="-669" t="-3046" b="-6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BB04DA-5CDB-43CD-894D-B4783D5F03E3}"/>
              </a:ext>
            </a:extLst>
          </p:cNvPr>
          <p:cNvCxnSpPr>
            <a:cxnSpLocks/>
          </p:cNvCxnSpPr>
          <p:nvPr/>
        </p:nvCxnSpPr>
        <p:spPr>
          <a:xfrm>
            <a:off x="620715" y="2521502"/>
            <a:ext cx="3456335" cy="0"/>
          </a:xfrm>
          <a:prstGeom prst="line">
            <a:avLst/>
          </a:prstGeom>
          <a:ln w="19050">
            <a:solidFill>
              <a:srgbClr val="032D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02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6"/>
    </mc:Choice>
    <mc:Fallback xmlns="">
      <p:transition spd="slow" advTm="761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7789</TotalTime>
  <Words>661</Words>
  <Application>Microsoft Office PowerPoint</Application>
  <PresentationFormat>On-screen Show (4:3)</PresentationFormat>
  <Paragraphs>145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Cambria Math</vt:lpstr>
      <vt:lpstr>Courier New</vt:lpstr>
      <vt:lpstr>Office Theme</vt:lpstr>
      <vt:lpstr>Coupling of the FUN3D Unstructured Flow Solver and the LASTRAC Stability Code to Model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 Numerical Simulations of Acoustic Disturbances in Various Rectangular Nozzle Configurations</dc:title>
  <dc:creator>Hildebrand, Nathaniel J. (LARC-D302)</dc:creator>
  <cp:lastModifiedBy>Baize, Wanda M Hickson (LARC-B702)[LAMPS 2]</cp:lastModifiedBy>
  <cp:revision>393</cp:revision>
  <dcterms:created xsi:type="dcterms:W3CDTF">2019-12-09T16:01:40Z</dcterms:created>
  <dcterms:modified xsi:type="dcterms:W3CDTF">2021-12-03T16:16:36Z</dcterms:modified>
</cp:coreProperties>
</file>