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43891200" cx="329184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824">
          <p15:clr>
            <a:srgbClr val="A4A3A4"/>
          </p15:clr>
        </p15:guide>
        <p15:guide id="2" pos="768">
          <p15:clr>
            <a:srgbClr val="A4A3A4"/>
          </p15:clr>
        </p15:guide>
      </p15:sldGuideLst>
    </p:ext>
    <p:ext uri="http://customooxmlschemas.google.com/">
      <go:slidesCustomData xmlns:go="http://customooxmlschemas.google.com/" r:id="rId11" roundtripDataSignature="AMtx7mga/vKPn+mXCI2y2Iuq552NlNQx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824" orient="horz"/>
        <p:guide pos="7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1" name="Shape 11"/>
        <p:cNvGrpSpPr/>
        <p:nvPr/>
      </p:nvGrpSpPr>
      <p:grpSpPr>
        <a:xfrm>
          <a:off x="0" y="0"/>
          <a:ext cx="0" cy="0"/>
          <a:chOff x="0" y="0"/>
          <a:chExt cx="0" cy="0"/>
        </a:xfrm>
      </p:grpSpPr>
      <p:pic>
        <p:nvPicPr>
          <p:cNvPr id="12" name="Google Shape;12;p3"/>
          <p:cNvPicPr preferRelativeResize="0"/>
          <p:nvPr/>
        </p:nvPicPr>
        <p:blipFill rotWithShape="1">
          <a:blip r:embed="rId2">
            <a:alphaModFix/>
          </a:blip>
          <a:srcRect b="0" l="0" r="0" t="0"/>
          <a:stretch/>
        </p:blipFill>
        <p:spPr>
          <a:xfrm>
            <a:off x="28803600" y="1162948"/>
            <a:ext cx="2743200" cy="2351314"/>
          </a:xfrm>
          <a:prstGeom prst="rect">
            <a:avLst/>
          </a:prstGeom>
          <a:noFill/>
          <a:ln>
            <a:noFill/>
          </a:ln>
        </p:spPr>
      </p:pic>
      <p:sp>
        <p:nvSpPr>
          <p:cNvPr id="13" name="Google Shape;13;p3"/>
          <p:cNvSpPr txBox="1"/>
          <p:nvPr>
            <p:ph type="title"/>
          </p:nvPr>
        </p:nvSpPr>
        <p:spPr>
          <a:xfrm>
            <a:off x="1367098" y="967005"/>
            <a:ext cx="27432000" cy="27432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8800"/>
              <a:buFont typeface="Century Gothic"/>
              <a:buNone/>
              <a:defRPr b="1" sz="88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3"/>
          <p:cNvSpPr txBox="1"/>
          <p:nvPr>
            <p:ph idx="1" type="body"/>
          </p:nvPr>
        </p:nvSpPr>
        <p:spPr>
          <a:xfrm>
            <a:off x="1367098" y="3912579"/>
            <a:ext cx="30175200" cy="137160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3600"/>
              </a:spcBef>
              <a:spcAft>
                <a:spcPts val="0"/>
              </a:spcAft>
              <a:buClr>
                <a:schemeClr val="dk1"/>
              </a:buClr>
              <a:buSzPts val="3600"/>
              <a:buFont typeface="Century Gothic"/>
              <a:buNone/>
              <a:defRPr b="0" i="0" sz="3600">
                <a:latin typeface="Century Gothic"/>
                <a:ea typeface="Century Gothic"/>
                <a:cs typeface="Century Gothic"/>
                <a:sym typeface="Century Gothic"/>
              </a:defRPr>
            </a:lvl1pPr>
            <a:lvl2pPr indent="-228600" lvl="1" marL="914400" algn="l">
              <a:lnSpc>
                <a:spcPct val="90000"/>
              </a:lnSpc>
              <a:spcBef>
                <a:spcPts val="1800"/>
              </a:spcBef>
              <a:spcAft>
                <a:spcPts val="0"/>
              </a:spcAft>
              <a:buClr>
                <a:schemeClr val="dk1"/>
              </a:buClr>
              <a:buSzPts val="3600"/>
              <a:buFont typeface="Century Gothic"/>
              <a:buNone/>
              <a:defRPr b="0" i="0" sz="3600">
                <a:latin typeface="Century Gothic"/>
                <a:ea typeface="Century Gothic"/>
                <a:cs typeface="Century Gothic"/>
                <a:sym typeface="Century Gothic"/>
              </a:defRPr>
            </a:lvl2pPr>
            <a:lvl3pPr indent="-228600" lvl="2" marL="1371600" algn="l">
              <a:lnSpc>
                <a:spcPct val="90000"/>
              </a:lnSpc>
              <a:spcBef>
                <a:spcPts val="1800"/>
              </a:spcBef>
              <a:spcAft>
                <a:spcPts val="0"/>
              </a:spcAft>
              <a:buClr>
                <a:schemeClr val="dk1"/>
              </a:buClr>
              <a:buSzPts val="3600"/>
              <a:buFont typeface="Century Gothic"/>
              <a:buNone/>
              <a:defRPr b="0" i="0" sz="3600">
                <a:latin typeface="Century Gothic"/>
                <a:ea typeface="Century Gothic"/>
                <a:cs typeface="Century Gothic"/>
                <a:sym typeface="Century Gothic"/>
              </a:defRPr>
            </a:lvl3pPr>
            <a:lvl4pPr indent="-228600" lvl="3" marL="1828800" algn="l">
              <a:lnSpc>
                <a:spcPct val="90000"/>
              </a:lnSpc>
              <a:spcBef>
                <a:spcPts val="1800"/>
              </a:spcBef>
              <a:spcAft>
                <a:spcPts val="0"/>
              </a:spcAft>
              <a:buClr>
                <a:schemeClr val="dk1"/>
              </a:buClr>
              <a:buSzPts val="3600"/>
              <a:buFont typeface="Century Gothic"/>
              <a:buNone/>
              <a:defRPr b="0" i="0" sz="3600">
                <a:latin typeface="Century Gothic"/>
                <a:ea typeface="Century Gothic"/>
                <a:cs typeface="Century Gothic"/>
                <a:sym typeface="Century Gothic"/>
              </a:defRPr>
            </a:lvl4pPr>
            <a:lvl5pPr indent="-228600" lvl="4" marL="2286000" algn="l">
              <a:lnSpc>
                <a:spcPct val="90000"/>
              </a:lnSpc>
              <a:spcBef>
                <a:spcPts val="1800"/>
              </a:spcBef>
              <a:spcAft>
                <a:spcPts val="0"/>
              </a:spcAft>
              <a:buClr>
                <a:schemeClr val="dk1"/>
              </a:buClr>
              <a:buSzPts val="3600"/>
              <a:buFont typeface="Century Gothic"/>
              <a:buNone/>
              <a:defRPr b="0" i="0" sz="3600">
                <a:latin typeface="Century Gothic"/>
                <a:ea typeface="Century Gothic"/>
                <a:cs typeface="Century Gothic"/>
                <a:sym typeface="Century Gothic"/>
              </a:defRPr>
            </a:lvl5pPr>
            <a:lvl6pPr indent="-342900" lvl="5" marL="2743200" algn="l">
              <a:lnSpc>
                <a:spcPct val="90000"/>
              </a:lnSpc>
              <a:spcBef>
                <a:spcPts val="1800"/>
              </a:spcBef>
              <a:spcAft>
                <a:spcPts val="0"/>
              </a:spcAft>
              <a:buClr>
                <a:schemeClr val="dk1"/>
              </a:buClr>
              <a:buSzPts val="1800"/>
              <a:buChar char="•"/>
              <a:defRPr/>
            </a:lvl6pPr>
            <a:lvl7pPr indent="-342900" lvl="6" marL="3200400" algn="l">
              <a:lnSpc>
                <a:spcPct val="90000"/>
              </a:lnSpc>
              <a:spcBef>
                <a:spcPts val="1800"/>
              </a:spcBef>
              <a:spcAft>
                <a:spcPts val="0"/>
              </a:spcAft>
              <a:buClr>
                <a:schemeClr val="dk1"/>
              </a:buClr>
              <a:buSzPts val="1800"/>
              <a:buChar char="•"/>
              <a:defRPr/>
            </a:lvl7pPr>
            <a:lvl8pPr indent="-342900" lvl="7" marL="3657600" algn="l">
              <a:lnSpc>
                <a:spcPct val="90000"/>
              </a:lnSpc>
              <a:spcBef>
                <a:spcPts val="1800"/>
              </a:spcBef>
              <a:spcAft>
                <a:spcPts val="0"/>
              </a:spcAft>
              <a:buClr>
                <a:schemeClr val="dk1"/>
              </a:buClr>
              <a:buSzPts val="1800"/>
              <a:buChar char="•"/>
              <a:defRPr/>
            </a:lvl8pPr>
            <a:lvl9pPr indent="-342900" lvl="8" marL="4114800" algn="l">
              <a:lnSpc>
                <a:spcPct val="90000"/>
              </a:lnSpc>
              <a:spcBef>
                <a:spcPts val="1800"/>
              </a:spcBef>
              <a:spcAft>
                <a:spcPts val="0"/>
              </a:spcAft>
              <a:buClr>
                <a:schemeClr val="dk1"/>
              </a:buClr>
              <a:buSzPts val="1800"/>
              <a:buChar char="•"/>
              <a:defRPr/>
            </a:lvl9pPr>
          </a:lstStyle>
          <a:p/>
        </p:txBody>
      </p:sp>
      <p:grpSp>
        <p:nvGrpSpPr>
          <p:cNvPr id="15" name="Google Shape;15;p3"/>
          <p:cNvGrpSpPr/>
          <p:nvPr/>
        </p:nvGrpSpPr>
        <p:grpSpPr>
          <a:xfrm>
            <a:off x="0" y="5395776"/>
            <a:ext cx="32918401" cy="3376507"/>
            <a:chOff x="0" y="5395776"/>
            <a:chExt cx="32918401" cy="3376507"/>
          </a:xfrm>
        </p:grpSpPr>
        <p:sp>
          <p:nvSpPr>
            <p:cNvPr id="16" name="Google Shape;16;p3"/>
            <p:cNvSpPr/>
            <p:nvPr/>
          </p:nvSpPr>
          <p:spPr>
            <a:xfrm>
              <a:off x="0" y="6371136"/>
              <a:ext cx="32918401" cy="975360"/>
            </a:xfrm>
            <a:prstGeom prst="rect">
              <a:avLst/>
            </a:prstGeom>
            <a:solidFill>
              <a:srgbClr val="004C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7258" u="none" cap="none" strike="noStrike">
                <a:solidFill>
                  <a:schemeClr val="lt1"/>
                </a:solidFill>
                <a:latin typeface="Century Gothic"/>
                <a:ea typeface="Century Gothic"/>
                <a:cs typeface="Century Gothic"/>
                <a:sym typeface="Century Gothic"/>
              </a:endParaRPr>
            </a:p>
          </p:txBody>
        </p:sp>
        <p:grpSp>
          <p:nvGrpSpPr>
            <p:cNvPr id="17" name="Google Shape;17;p3"/>
            <p:cNvGrpSpPr/>
            <p:nvPr/>
          </p:nvGrpSpPr>
          <p:grpSpPr>
            <a:xfrm>
              <a:off x="1196987" y="5395776"/>
              <a:ext cx="3266302" cy="3376507"/>
              <a:chOff x="1214970" y="5443950"/>
              <a:chExt cx="3266302" cy="3376507"/>
            </a:xfrm>
          </p:grpSpPr>
          <p:sp>
            <p:nvSpPr>
              <p:cNvPr id="18" name="Google Shape;18;p3"/>
              <p:cNvSpPr/>
              <p:nvPr/>
            </p:nvSpPr>
            <p:spPr>
              <a:xfrm>
                <a:off x="1385081" y="5443950"/>
                <a:ext cx="2926080" cy="292608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7258" u="none" cap="none" strike="noStrike">
                  <a:solidFill>
                    <a:schemeClr val="lt1"/>
                  </a:solidFill>
                  <a:latin typeface="Century Gothic"/>
                  <a:ea typeface="Century Gothic"/>
                  <a:cs typeface="Century Gothic"/>
                  <a:sym typeface="Century Gothic"/>
                </a:endParaRPr>
              </a:p>
            </p:txBody>
          </p:sp>
          <p:pic>
            <p:nvPicPr>
              <p:cNvPr id="19" name="Google Shape;19;p3"/>
              <p:cNvPicPr preferRelativeResize="0"/>
              <p:nvPr/>
            </p:nvPicPr>
            <p:blipFill rotWithShape="1">
              <a:blip r:embed="rId3">
                <a:alphaModFix/>
              </a:blip>
              <a:srcRect b="0" l="0" r="0" t="0"/>
              <a:stretch/>
            </p:blipFill>
            <p:spPr>
              <a:xfrm>
                <a:off x="1214970" y="5765963"/>
                <a:ext cx="3266302" cy="3054494"/>
              </a:xfrm>
              <a:prstGeom prst="rect">
                <a:avLst/>
              </a:prstGeom>
              <a:noFill/>
              <a:ln>
                <a:noFill/>
              </a:ln>
            </p:spPr>
          </p:pic>
        </p:grpSp>
        <p:sp>
          <p:nvSpPr>
            <p:cNvPr id="20" name="Google Shape;20;p3"/>
            <p:cNvSpPr txBox="1"/>
            <p:nvPr/>
          </p:nvSpPr>
          <p:spPr>
            <a:xfrm>
              <a:off x="4384619" y="6397151"/>
              <a:ext cx="27157800" cy="10005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i="0" lang="en-US" sz="5900" u="none" cap="none" strike="noStrike">
                  <a:solidFill>
                    <a:schemeClr val="lt1"/>
                  </a:solidFill>
                  <a:latin typeface="Calibri"/>
                  <a:ea typeface="Calibri"/>
                  <a:cs typeface="Calibri"/>
                  <a:sym typeface="Calibri"/>
                </a:rPr>
                <a:t>Earth Observation Training, Education, and Capacity Development Network</a:t>
              </a:r>
              <a:endParaRPr sz="1900">
                <a:latin typeface="Calibri"/>
                <a:ea typeface="Calibri"/>
                <a:cs typeface="Calibri"/>
                <a:sym typeface="Calibri"/>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263140" y="2336810"/>
            <a:ext cx="28392119" cy="848360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5840"/>
              <a:buFont typeface="Century Gothic"/>
              <a:buNone/>
              <a:defRPr b="0" i="0" sz="15839" u="none" cap="none" strike="noStrik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2263140" y="11684000"/>
            <a:ext cx="28392119" cy="27848562"/>
          </a:xfrm>
          <a:prstGeom prst="rect">
            <a:avLst/>
          </a:prstGeom>
          <a:noFill/>
          <a:ln>
            <a:noFill/>
          </a:ln>
        </p:spPr>
        <p:txBody>
          <a:bodyPr anchorCtr="0" anchor="t" bIns="45700" lIns="91425" spcFirstLastPara="1" rIns="91425" wrap="square" tIns="45700">
            <a:normAutofit/>
          </a:bodyPr>
          <a:lstStyle>
            <a:lvl1pPr indent="-868680" lvl="0" marL="457200" marR="0" rtl="0" algn="l">
              <a:lnSpc>
                <a:spcPct val="90000"/>
              </a:lnSpc>
              <a:spcBef>
                <a:spcPts val="3600"/>
              </a:spcBef>
              <a:spcAft>
                <a:spcPts val="0"/>
              </a:spcAft>
              <a:buClr>
                <a:schemeClr val="dk1"/>
              </a:buClr>
              <a:buSzPts val="10080"/>
              <a:buFont typeface="Arial"/>
              <a:buChar char="•"/>
              <a:defRPr b="0" i="0" sz="10080" u="none" cap="none" strike="noStrike">
                <a:solidFill>
                  <a:schemeClr val="dk1"/>
                </a:solidFill>
                <a:latin typeface="Century Gothic"/>
                <a:ea typeface="Century Gothic"/>
                <a:cs typeface="Century Gothic"/>
                <a:sym typeface="Century Gothic"/>
              </a:defRPr>
            </a:lvl1pPr>
            <a:lvl2pPr indent="-777240" lvl="1" marL="914400" marR="0" rtl="0" algn="l">
              <a:lnSpc>
                <a:spcPct val="90000"/>
              </a:lnSpc>
              <a:spcBef>
                <a:spcPts val="1800"/>
              </a:spcBef>
              <a:spcAft>
                <a:spcPts val="0"/>
              </a:spcAft>
              <a:buClr>
                <a:schemeClr val="dk1"/>
              </a:buClr>
              <a:buSzPts val="8640"/>
              <a:buFont typeface="Arial"/>
              <a:buChar char="•"/>
              <a:defRPr b="0" i="0" sz="8640" u="none" cap="none" strike="noStrike">
                <a:solidFill>
                  <a:schemeClr val="dk1"/>
                </a:solidFill>
                <a:latin typeface="Century Gothic"/>
                <a:ea typeface="Century Gothic"/>
                <a:cs typeface="Century Gothic"/>
                <a:sym typeface="Century Gothic"/>
              </a:defRPr>
            </a:lvl2pPr>
            <a:lvl3pPr indent="-685800" lvl="2" marL="1371600" marR="0" rtl="0" algn="l">
              <a:lnSpc>
                <a:spcPct val="90000"/>
              </a:lnSpc>
              <a:spcBef>
                <a:spcPts val="1800"/>
              </a:spcBef>
              <a:spcAft>
                <a:spcPts val="0"/>
              </a:spcAft>
              <a:buClr>
                <a:schemeClr val="dk1"/>
              </a:buClr>
              <a:buSzPts val="7200"/>
              <a:buFont typeface="Arial"/>
              <a:buChar char="•"/>
              <a:defRPr b="0" i="0" sz="7200" u="none" cap="none" strike="noStrike">
                <a:solidFill>
                  <a:schemeClr val="dk1"/>
                </a:solidFill>
                <a:latin typeface="Century Gothic"/>
                <a:ea typeface="Century Gothic"/>
                <a:cs typeface="Century Gothic"/>
                <a:sym typeface="Century Gothic"/>
              </a:defRPr>
            </a:lvl3pPr>
            <a:lvl4pPr indent="-640080" lvl="3" marL="18288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4pPr>
            <a:lvl5pPr indent="-640079" lvl="4" marL="22860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5pPr>
            <a:lvl6pPr indent="-640079" lvl="5" marL="27432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6pPr>
            <a:lvl7pPr indent="-640079" lvl="6" marL="32004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7pPr>
            <a:lvl8pPr indent="-640079" lvl="7" marL="36576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8pPr>
            <a:lvl9pPr indent="-640079" lvl="8" marL="4114800" marR="0" rtl="0" algn="l">
              <a:lnSpc>
                <a:spcPct val="90000"/>
              </a:lnSpc>
              <a:spcBef>
                <a:spcPts val="1800"/>
              </a:spcBef>
              <a:spcAft>
                <a:spcPts val="0"/>
              </a:spcAft>
              <a:buClr>
                <a:schemeClr val="dk1"/>
              </a:buClr>
              <a:buSzPts val="6480"/>
              <a:buFont typeface="Arial"/>
              <a:buChar char="•"/>
              <a:defRPr b="0" i="0" sz="6480" u="none" cap="none" strike="noStrike">
                <a:solidFill>
                  <a:schemeClr val="dk1"/>
                </a:solidFill>
                <a:latin typeface="Century Gothic"/>
                <a:ea typeface="Century Gothic"/>
                <a:cs typeface="Century Gothic"/>
                <a:sym typeface="Century Gothic"/>
              </a:defRPr>
            </a:lvl9pPr>
          </a:lstStyle>
          <a:p/>
        </p:txBody>
      </p:sp>
      <p:sp>
        <p:nvSpPr>
          <p:cNvPr id="8" name="Google Shape;8;p2"/>
          <p:cNvSpPr txBox="1"/>
          <p:nvPr>
            <p:ph idx="10" type="dt"/>
          </p:nvPr>
        </p:nvSpPr>
        <p:spPr>
          <a:xfrm>
            <a:off x="2263140" y="40680650"/>
            <a:ext cx="7406640" cy="23368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432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9pPr>
          </a:lstStyle>
          <a:p/>
        </p:txBody>
      </p:sp>
      <p:sp>
        <p:nvSpPr>
          <p:cNvPr id="9" name="Google Shape;9;p2"/>
          <p:cNvSpPr txBox="1"/>
          <p:nvPr>
            <p:ph idx="11" type="ftr"/>
          </p:nvPr>
        </p:nvSpPr>
        <p:spPr>
          <a:xfrm>
            <a:off x="10904220" y="40680650"/>
            <a:ext cx="11109960" cy="23368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32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7258" u="none" cap="none" strike="noStrike">
                <a:solidFill>
                  <a:schemeClr val="dk1"/>
                </a:solidFill>
                <a:latin typeface="Century Gothic"/>
                <a:ea typeface="Century Gothic"/>
                <a:cs typeface="Century Gothic"/>
                <a:sym typeface="Century Gothic"/>
              </a:defRPr>
            </a:lvl9pPr>
          </a:lstStyle>
          <a:p/>
        </p:txBody>
      </p:sp>
      <p:sp>
        <p:nvSpPr>
          <p:cNvPr id="10" name="Google Shape;10;p2"/>
          <p:cNvSpPr txBox="1"/>
          <p:nvPr>
            <p:ph idx="12" type="sldNum"/>
          </p:nvPr>
        </p:nvSpPr>
        <p:spPr>
          <a:xfrm>
            <a:off x="23248620" y="40680650"/>
            <a:ext cx="7406640" cy="23368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4320" u="none" cap="none" strike="noStrike">
                <a:solidFill>
                  <a:srgbClr val="888888"/>
                </a:solidFill>
                <a:latin typeface="Century Gothic"/>
                <a:ea typeface="Century Gothic"/>
                <a:cs typeface="Century Gothic"/>
                <a:sym typeface="Century Gothic"/>
              </a:defRPr>
            </a:lvl1pPr>
            <a:lvl2pPr indent="0" lvl="1" marL="0" marR="0" rtl="0" algn="r">
              <a:spcBef>
                <a:spcPts val="0"/>
              </a:spcBef>
              <a:buNone/>
              <a:defRPr b="0" i="0" sz="4320" u="none" cap="none" strike="noStrike">
                <a:solidFill>
                  <a:srgbClr val="888888"/>
                </a:solidFill>
                <a:latin typeface="Century Gothic"/>
                <a:ea typeface="Century Gothic"/>
                <a:cs typeface="Century Gothic"/>
                <a:sym typeface="Century Gothic"/>
              </a:defRPr>
            </a:lvl2pPr>
            <a:lvl3pPr indent="0" lvl="2" marL="0" marR="0" rtl="0" algn="r">
              <a:spcBef>
                <a:spcPts val="0"/>
              </a:spcBef>
              <a:buNone/>
              <a:defRPr b="0" i="0" sz="4320" u="none" cap="none" strike="noStrike">
                <a:solidFill>
                  <a:srgbClr val="888888"/>
                </a:solidFill>
                <a:latin typeface="Century Gothic"/>
                <a:ea typeface="Century Gothic"/>
                <a:cs typeface="Century Gothic"/>
                <a:sym typeface="Century Gothic"/>
              </a:defRPr>
            </a:lvl3pPr>
            <a:lvl4pPr indent="0" lvl="3" marL="0" marR="0" rtl="0" algn="r">
              <a:spcBef>
                <a:spcPts val="0"/>
              </a:spcBef>
              <a:buNone/>
              <a:defRPr b="0" i="0" sz="4320" u="none" cap="none" strike="noStrike">
                <a:solidFill>
                  <a:srgbClr val="888888"/>
                </a:solidFill>
                <a:latin typeface="Century Gothic"/>
                <a:ea typeface="Century Gothic"/>
                <a:cs typeface="Century Gothic"/>
                <a:sym typeface="Century Gothic"/>
              </a:defRPr>
            </a:lvl4pPr>
            <a:lvl5pPr indent="0" lvl="4" marL="0" marR="0" rtl="0" algn="r">
              <a:spcBef>
                <a:spcPts val="0"/>
              </a:spcBef>
              <a:buNone/>
              <a:defRPr b="0" i="0" sz="4320" u="none" cap="none" strike="noStrike">
                <a:solidFill>
                  <a:srgbClr val="888888"/>
                </a:solidFill>
                <a:latin typeface="Century Gothic"/>
                <a:ea typeface="Century Gothic"/>
                <a:cs typeface="Century Gothic"/>
                <a:sym typeface="Century Gothic"/>
              </a:defRPr>
            </a:lvl5pPr>
            <a:lvl6pPr indent="0" lvl="5" marL="0" marR="0" rtl="0" algn="r">
              <a:spcBef>
                <a:spcPts val="0"/>
              </a:spcBef>
              <a:buNone/>
              <a:defRPr b="0" i="0" sz="4320" u="none" cap="none" strike="noStrike">
                <a:solidFill>
                  <a:srgbClr val="888888"/>
                </a:solidFill>
                <a:latin typeface="Century Gothic"/>
                <a:ea typeface="Century Gothic"/>
                <a:cs typeface="Century Gothic"/>
                <a:sym typeface="Century Gothic"/>
              </a:defRPr>
            </a:lvl6pPr>
            <a:lvl7pPr indent="0" lvl="6" marL="0" marR="0" rtl="0" algn="r">
              <a:spcBef>
                <a:spcPts val="0"/>
              </a:spcBef>
              <a:buNone/>
              <a:defRPr b="0" i="0" sz="4320" u="none" cap="none" strike="noStrike">
                <a:solidFill>
                  <a:srgbClr val="888888"/>
                </a:solidFill>
                <a:latin typeface="Century Gothic"/>
                <a:ea typeface="Century Gothic"/>
                <a:cs typeface="Century Gothic"/>
                <a:sym typeface="Century Gothic"/>
              </a:defRPr>
            </a:lvl7pPr>
            <a:lvl8pPr indent="0" lvl="7" marL="0" marR="0" rtl="0" algn="r">
              <a:spcBef>
                <a:spcPts val="0"/>
              </a:spcBef>
              <a:buNone/>
              <a:defRPr b="0" i="0" sz="4320" u="none" cap="none" strike="noStrike">
                <a:solidFill>
                  <a:srgbClr val="888888"/>
                </a:solidFill>
                <a:latin typeface="Century Gothic"/>
                <a:ea typeface="Century Gothic"/>
                <a:cs typeface="Century Gothic"/>
                <a:sym typeface="Century Gothic"/>
              </a:defRPr>
            </a:lvl8pPr>
            <a:lvl9pPr indent="0" lvl="8" marL="0" marR="0" rtl="0" algn="r">
              <a:spcBef>
                <a:spcPts val="0"/>
              </a:spcBef>
              <a:buNone/>
              <a:defRPr b="0" i="0" sz="432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 Id="rId11" Type="http://schemas.openxmlformats.org/officeDocument/2006/relationships/hyperlink" Target="https://gcc02.safelinks.protection.outlook.com/?url=https%3A%2F%2Fdocs.google.com%2Fspreadsheets%2Fd%2F1Ih_MxvHkgERx6wO0uzxQV9vAwvvYZ6VXRjMZtbvXdts%2Fedit%23gid%3D1384536287&amp;data=04%7C01%7Csydney.e.neugebauer%40nasa.gov%7C9bf10db8b9184a740ade08d9aeaae10f%7C7005d45845be48ae8140d43da96dd17b%7C0%7C0%7C637732871199669300%7CUnknown%7CTWFpbGZsb3d8eyJWIjoiMC4wLjAwMDAiLCJQIjoiV2luMzIiLCJBTiI6Ik1haWwiLCJXVCI6Mn0%3D%7C3000&amp;sdata=mJkL9mvCkAu2XoBLgjuXqdF0o4tTGpsAVAeDyI%2BfGO4%3D&amp;reserved=0" TargetMode="External"/><Relationship Id="rId10" Type="http://schemas.openxmlformats.org/officeDocument/2006/relationships/hyperlink" Target="https://gcc02.safelinks.protection.outlook.com/?url=https%3A%2F%2Fdocs.google.com%2Fspreadsheets%2Fd%2F1Ih_MxvHkgERx6wO0uzxQV9vAwvvYZ6VXRjMZtbvXdts%2Fedit%23gid%3D1384536287&amp;data=04%7C01%7Csydney.e.neugebauer%40nasa.gov%7C9bf10db8b9184a740ade08d9aeaae10f%7C7005d45845be48ae8140d43da96dd17b%7C0%7C0%7C637732871199669300%7CUnknown%7CTWFpbGZsb3d8eyJWIjoiMC4wLjAwMDAiLCJQIjoiV2luMzIiLCJBTiI6Ik1haWwiLCJXVCI6Mn0%3D%7C3000&amp;sdata=mJkL9mvCkAu2XoBLgjuXqdF0o4tTGpsAVAeDyI%2BfGO4%3D&amp;reserved=0" TargetMode="External"/><Relationship Id="rId9" Type="http://schemas.openxmlformats.org/officeDocument/2006/relationships/hyperlink" Target="https://gcc02.safelinks.protection.outlook.com/?url=https%3A%2F%2Fdocs.google.com%2Fforms%2Fd%2Fe%2F1FAIpQLSf0MjV2i3CHlnV4uQFXUDOdkf5x7dX1lOkflA-2v_p9hCaSFw%2Fviewform&amp;data=04%7C01%7Csydney.e.neugebauer%40nasa.gov%7C9bf10db8b9184a740ade08d9aeaae10f%7C7005d45845be48ae8140d43da96dd17b%7C0%7C0%7C637732871199659341%7CUnknown%7CTWFpbGZsb3d8eyJWIjoiMC4wLjAwMDAiLCJQIjoiV2luMzIiLCJBTiI6Ik1haWwiLCJXVCI6Mn0%3D%7C3000&amp;sdata=yuNPxb4KIhHsXgt%2FgGyWwRIleXn0Y%2F9jp%2FFS4rvNAjs%3D&amp;reserved=0" TargetMode="External"/><Relationship Id="rId5" Type="http://schemas.openxmlformats.org/officeDocument/2006/relationships/hyperlink" Target="mailto:yakov.m.moz@nasa.gov" TargetMode="External"/><Relationship Id="rId6" Type="http://schemas.openxmlformats.org/officeDocument/2006/relationships/image" Target="../media/image4.png"/><Relationship Id="rId7" Type="http://schemas.openxmlformats.org/officeDocument/2006/relationships/hyperlink" Target="https://gcc02.safelinks.protection.outlook.com/?url=http%3A%2F%2Fwww.ceos.org%2Feotec&amp;data=04%7C01%7Csydney.e.neugebauer%40nasa.gov%7C9bf10db8b9184a740ade08d9aeaae10f%7C7005d45845be48ae8140d43da96dd17b%7C0%7C0%7C637732871199659341%7CUnknown%7CTWFpbGZsb3d8eyJWIjoiMC4wLjAwMDAiLCJQIjoiV2luMzIiLCJBTiI6Ik1haWwiLCJXVCI6Mn0%3D%7C3000&amp;sdata=C6fhr24iHOhYxCsRl9QZyd07eOlEALUwHUWPqCZMJ70%3D&amp;reserved=0" TargetMode="External"/><Relationship Id="rId8" Type="http://schemas.openxmlformats.org/officeDocument/2006/relationships/hyperlink" Target="https://gcc02.safelinks.protection.outlook.com/?url=http%3A%2F%2Fwww.ceos.org%2Feotec&amp;data=04%7C01%7Csydney.e.neugebauer%40nasa.gov%7C9bf10db8b9184a740ade08d9aeaae10f%7C7005d45845be48ae8140d43da96dd17b%7C0%7C0%7C637732871199659341%7CUnknown%7CTWFpbGZsb3d8eyJWIjoiMC4wLjAwMDAiLCJQIjoiV2luMzIiLCJBTiI6Ik1haWwiLCJXVCI6Mn0%3D%7C3000&amp;sdata=C6fhr24iHOhYxCsRl9QZyd07eOlEALUwHUWPqCZMJ70%3D&amp;reserved=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 name="Shape 24"/>
        <p:cNvGrpSpPr/>
        <p:nvPr/>
      </p:nvGrpSpPr>
      <p:grpSpPr>
        <a:xfrm>
          <a:off x="0" y="0"/>
          <a:ext cx="0" cy="0"/>
          <a:chOff x="0" y="0"/>
          <a:chExt cx="0" cy="0"/>
        </a:xfrm>
      </p:grpSpPr>
      <p:sp>
        <p:nvSpPr>
          <p:cNvPr id="25" name="Google Shape;25;p1"/>
          <p:cNvSpPr/>
          <p:nvPr/>
        </p:nvSpPr>
        <p:spPr>
          <a:xfrm>
            <a:off x="22216800" y="32081625"/>
            <a:ext cx="10230900" cy="5219700"/>
          </a:xfrm>
          <a:prstGeom prst="roundRect">
            <a:avLst>
              <a:gd fmla="val 16667" name="adj"/>
            </a:avLst>
          </a:prstGeom>
          <a:noFill/>
          <a:ln cap="flat" cmpd="sng" w="76200">
            <a:solidFill>
              <a:srgbClr val="008B7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1"/>
          <p:cNvSpPr txBox="1"/>
          <p:nvPr/>
        </p:nvSpPr>
        <p:spPr>
          <a:xfrm>
            <a:off x="1219200" y="8630650"/>
            <a:ext cx="13305900" cy="6429000"/>
          </a:xfrm>
          <a:prstGeom prst="rect">
            <a:avLst/>
          </a:prstGeom>
          <a:noFill/>
          <a:ln>
            <a:noFill/>
          </a:ln>
        </p:spPr>
        <p:txBody>
          <a:bodyPr anchorCtr="0" anchor="t" bIns="45700" lIns="91425" spcFirstLastPara="1" rIns="91425" wrap="square" tIns="45700">
            <a:spAutoFit/>
          </a:bodyPr>
          <a:lstStyle/>
          <a:p>
            <a:pPr indent="0" lvl="0" marL="0" rtl="0" algn="just">
              <a:lnSpc>
                <a:spcPct val="100000"/>
              </a:lnSpc>
              <a:spcBef>
                <a:spcPts val="0"/>
              </a:spcBef>
              <a:spcAft>
                <a:spcPts val="0"/>
              </a:spcAft>
              <a:buClr>
                <a:schemeClr val="dk1"/>
              </a:buClr>
              <a:buSzPts val="1100"/>
              <a:buFont typeface="Arial"/>
              <a:buNone/>
            </a:pPr>
            <a:r>
              <a:rPr lang="en-US" sz="4100">
                <a:solidFill>
                  <a:schemeClr val="dk2"/>
                </a:solidFill>
                <a:highlight>
                  <a:srgbClr val="FFFFFF"/>
                </a:highlight>
                <a:latin typeface="Calibri"/>
                <a:ea typeface="Calibri"/>
                <a:cs typeface="Calibri"/>
                <a:sym typeface="Calibri"/>
              </a:rPr>
              <a:t>Many networks contribute to global Earth Observation capacity development by connecting data providers with educators and trainers, and eventually with users. Each of these organizations shares interests and maintains existing relationships that can be leveraged to bring the power of Earth Observations to more users. By connecting these networks, EOTEC DevNet seeks to streamline work and increase uptake of capacity development resources to </a:t>
            </a:r>
            <a:r>
              <a:rPr b="1" lang="en-US" sz="4100">
                <a:solidFill>
                  <a:schemeClr val="dk2"/>
                </a:solidFill>
                <a:highlight>
                  <a:srgbClr val="FFFFFF"/>
                </a:highlight>
                <a:latin typeface="Calibri"/>
                <a:ea typeface="Calibri"/>
                <a:cs typeface="Calibri"/>
                <a:sym typeface="Calibri"/>
              </a:rPr>
              <a:t>empower users across the globe</a:t>
            </a:r>
            <a:r>
              <a:rPr lang="en-US" sz="4100">
                <a:solidFill>
                  <a:schemeClr val="dk2"/>
                </a:solidFill>
                <a:highlight>
                  <a:srgbClr val="FFFFFF"/>
                </a:highlight>
                <a:latin typeface="Calibri"/>
                <a:ea typeface="Calibri"/>
                <a:cs typeface="Calibri"/>
                <a:sym typeface="Calibri"/>
              </a:rPr>
              <a:t>.</a:t>
            </a:r>
            <a:endParaRPr sz="3700">
              <a:solidFill>
                <a:schemeClr val="dk1"/>
              </a:solidFill>
              <a:latin typeface="Calibri"/>
              <a:ea typeface="Calibri"/>
              <a:cs typeface="Calibri"/>
              <a:sym typeface="Calibri"/>
            </a:endParaRPr>
          </a:p>
          <a:p>
            <a:pPr indent="0" lvl="0" marL="0" marR="0" rtl="0" algn="just">
              <a:lnSpc>
                <a:spcPct val="100000"/>
              </a:lnSpc>
              <a:spcBef>
                <a:spcPts val="800"/>
              </a:spcBef>
              <a:spcAft>
                <a:spcPts val="0"/>
              </a:spcAft>
              <a:buNone/>
            </a:pPr>
            <a:r>
              <a:t/>
            </a:r>
            <a:endParaRPr sz="3600">
              <a:solidFill>
                <a:schemeClr val="dk1"/>
              </a:solidFill>
              <a:latin typeface="Calibri"/>
              <a:ea typeface="Calibri"/>
              <a:cs typeface="Calibri"/>
              <a:sym typeface="Calibri"/>
            </a:endParaRPr>
          </a:p>
        </p:txBody>
      </p:sp>
      <p:sp>
        <p:nvSpPr>
          <p:cNvPr id="27" name="Google Shape;27;p1"/>
          <p:cNvSpPr txBox="1"/>
          <p:nvPr>
            <p:ph type="title"/>
          </p:nvPr>
        </p:nvSpPr>
        <p:spPr>
          <a:xfrm>
            <a:off x="1367098" y="967005"/>
            <a:ext cx="27432000" cy="27432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8800"/>
              <a:buFont typeface="Century Gothic"/>
              <a:buNone/>
            </a:pPr>
            <a:r>
              <a:rPr lang="en-US">
                <a:solidFill>
                  <a:srgbClr val="003770"/>
                </a:solidFill>
                <a:latin typeface="Calibri"/>
                <a:ea typeface="Calibri"/>
                <a:cs typeface="Calibri"/>
                <a:sym typeface="Calibri"/>
              </a:rPr>
              <a:t>A Network-of-Networks Approach to Capacity Building</a:t>
            </a:r>
            <a:endParaRPr>
              <a:solidFill>
                <a:srgbClr val="003770"/>
              </a:solidFill>
              <a:latin typeface="Calibri"/>
              <a:ea typeface="Calibri"/>
              <a:cs typeface="Calibri"/>
              <a:sym typeface="Calibri"/>
            </a:endParaRPr>
          </a:p>
          <a:p>
            <a:pPr indent="0" lvl="0" marL="0" rtl="0" algn="l">
              <a:lnSpc>
                <a:spcPct val="90000"/>
              </a:lnSpc>
              <a:spcBef>
                <a:spcPts val="0"/>
              </a:spcBef>
              <a:spcAft>
                <a:spcPts val="0"/>
              </a:spcAft>
              <a:buClr>
                <a:schemeClr val="dk1"/>
              </a:buClr>
              <a:buSzPts val="8800"/>
              <a:buFont typeface="Century Gothic"/>
              <a:buNone/>
            </a:pPr>
            <a:r>
              <a:rPr lang="en-US">
                <a:solidFill>
                  <a:srgbClr val="003770"/>
                </a:solidFill>
                <a:latin typeface="Calibri"/>
                <a:ea typeface="Calibri"/>
                <a:cs typeface="Calibri"/>
                <a:sym typeface="Calibri"/>
              </a:rPr>
              <a:t>of EO for Disaster Risk Reduction</a:t>
            </a:r>
            <a:endParaRPr>
              <a:solidFill>
                <a:srgbClr val="003770"/>
              </a:solidFill>
              <a:latin typeface="Calibri"/>
              <a:ea typeface="Calibri"/>
              <a:cs typeface="Calibri"/>
              <a:sym typeface="Calibri"/>
            </a:endParaRPr>
          </a:p>
        </p:txBody>
      </p:sp>
      <p:sp>
        <p:nvSpPr>
          <p:cNvPr id="28" name="Google Shape;28;p1"/>
          <p:cNvSpPr txBox="1"/>
          <p:nvPr>
            <p:ph idx="1" type="body"/>
          </p:nvPr>
        </p:nvSpPr>
        <p:spPr>
          <a:xfrm>
            <a:off x="1367098" y="3912579"/>
            <a:ext cx="30175200" cy="1262100"/>
          </a:xfrm>
          <a:prstGeom prst="rect">
            <a:avLst/>
          </a:prstGeom>
          <a:noFill/>
          <a:ln>
            <a:noFill/>
          </a:ln>
        </p:spPr>
        <p:txBody>
          <a:bodyPr anchorCtr="0" anchor="t" bIns="45700" lIns="91425" spcFirstLastPara="1" rIns="91425" wrap="square" tIns="45700">
            <a:spAutoFit/>
          </a:bodyPr>
          <a:lstStyle/>
          <a:p>
            <a:pPr indent="0" lvl="0" marL="0" rtl="0" algn="l">
              <a:lnSpc>
                <a:spcPct val="100000"/>
              </a:lnSpc>
              <a:spcBef>
                <a:spcPts val="0"/>
              </a:spcBef>
              <a:spcAft>
                <a:spcPts val="0"/>
              </a:spcAft>
              <a:buClr>
                <a:schemeClr val="dk1"/>
              </a:buClr>
              <a:buSzPts val="3600"/>
              <a:buNone/>
            </a:pPr>
            <a:r>
              <a:rPr b="1" lang="en-US" sz="3800">
                <a:solidFill>
                  <a:schemeClr val="dk2"/>
                </a:solidFill>
                <a:latin typeface="Calibri"/>
                <a:ea typeface="Calibri"/>
                <a:cs typeface="Calibri"/>
                <a:sym typeface="Calibri"/>
              </a:rPr>
              <a:t>Sydney Neugebauer,</a:t>
            </a:r>
            <a:r>
              <a:rPr lang="en-US" sz="3800">
                <a:solidFill>
                  <a:schemeClr val="dk2"/>
                </a:solidFill>
                <a:latin typeface="Calibri"/>
                <a:ea typeface="Calibri"/>
                <a:cs typeface="Calibri"/>
                <a:sym typeface="Calibri"/>
              </a:rPr>
              <a:t> sydney.e.neugebauer@nasa.gov, SSAI/LaRC</a:t>
            </a:r>
            <a:endParaRPr sz="3800">
              <a:solidFill>
                <a:schemeClr val="dk2"/>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3600"/>
              <a:buNone/>
            </a:pPr>
            <a:r>
              <a:rPr b="1" lang="en-US" sz="3800">
                <a:solidFill>
                  <a:schemeClr val="dk2"/>
                </a:solidFill>
                <a:latin typeface="Calibri"/>
                <a:ea typeface="Calibri"/>
                <a:cs typeface="Calibri"/>
                <a:sym typeface="Calibri"/>
              </a:rPr>
              <a:t>Nancy D. Searby, PhD</a:t>
            </a:r>
            <a:r>
              <a:rPr lang="en-US" sz="3800">
                <a:solidFill>
                  <a:schemeClr val="dk2"/>
                </a:solidFill>
                <a:latin typeface="Calibri"/>
                <a:ea typeface="Calibri"/>
                <a:cs typeface="Calibri"/>
                <a:sym typeface="Calibri"/>
              </a:rPr>
              <a:t>, nancy.d.searby@nasa.gov, NASA HQ</a:t>
            </a:r>
            <a:endParaRPr sz="3800">
              <a:solidFill>
                <a:schemeClr val="dk2"/>
              </a:solidFill>
              <a:latin typeface="Calibri"/>
              <a:ea typeface="Calibri"/>
              <a:cs typeface="Calibri"/>
              <a:sym typeface="Calibri"/>
            </a:endParaRPr>
          </a:p>
        </p:txBody>
      </p:sp>
      <p:sp>
        <p:nvSpPr>
          <p:cNvPr id="29" name="Google Shape;29;p1"/>
          <p:cNvSpPr txBox="1"/>
          <p:nvPr/>
        </p:nvSpPr>
        <p:spPr>
          <a:xfrm>
            <a:off x="15083651" y="8079488"/>
            <a:ext cx="11900400" cy="100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5900">
                <a:solidFill>
                  <a:srgbClr val="003770"/>
                </a:solidFill>
                <a:latin typeface="Calibri"/>
                <a:ea typeface="Calibri"/>
                <a:cs typeface="Calibri"/>
                <a:sym typeface="Calibri"/>
              </a:rPr>
              <a:t>Network-of-Networks Approach</a:t>
            </a:r>
            <a:endParaRPr b="1" sz="5900">
              <a:solidFill>
                <a:srgbClr val="003770"/>
              </a:solidFill>
              <a:latin typeface="Calibri"/>
              <a:ea typeface="Calibri"/>
              <a:cs typeface="Calibri"/>
              <a:sym typeface="Calibri"/>
            </a:endParaRPr>
          </a:p>
        </p:txBody>
      </p:sp>
      <p:sp>
        <p:nvSpPr>
          <p:cNvPr id="30" name="Google Shape;30;p1"/>
          <p:cNvSpPr txBox="1"/>
          <p:nvPr/>
        </p:nvSpPr>
        <p:spPr>
          <a:xfrm>
            <a:off x="15377700" y="18108250"/>
            <a:ext cx="16348800" cy="24321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800">
                <a:solidFill>
                  <a:schemeClr val="dk2"/>
                </a:solidFill>
                <a:latin typeface="Calibri"/>
                <a:ea typeface="Calibri"/>
                <a:cs typeface="Calibri"/>
                <a:sym typeface="Calibri"/>
              </a:rPr>
              <a:t>The global landscape of EO training and education groups is not yet well-defined, and centers loosely around the operational needs of each network. EOTEC DevNet will undertake a multi-stakeholder network analysis to define this space and clarify gaps and overlaps between data providers, training networks, and academia.</a:t>
            </a:r>
            <a:endParaRPr sz="3800">
              <a:solidFill>
                <a:schemeClr val="dk2"/>
              </a:solidFill>
              <a:latin typeface="Calibri"/>
              <a:ea typeface="Calibri"/>
              <a:cs typeface="Calibri"/>
              <a:sym typeface="Calibri"/>
            </a:endParaRPr>
          </a:p>
        </p:txBody>
      </p:sp>
      <p:pic>
        <p:nvPicPr>
          <p:cNvPr descr="Diagram&#10;&#10;Description automatically generated" id="31" name="Google Shape;31;p1"/>
          <p:cNvPicPr preferRelativeResize="0"/>
          <p:nvPr/>
        </p:nvPicPr>
        <p:blipFill rotWithShape="1">
          <a:blip r:embed="rId3">
            <a:alphaModFix/>
          </a:blip>
          <a:srcRect b="0" l="0" r="0" t="3334"/>
          <a:stretch/>
        </p:blipFill>
        <p:spPr>
          <a:xfrm>
            <a:off x="15172250" y="9372925"/>
            <a:ext cx="17717800" cy="8511875"/>
          </a:xfrm>
          <a:prstGeom prst="rect">
            <a:avLst/>
          </a:prstGeom>
          <a:noFill/>
          <a:ln>
            <a:noFill/>
          </a:ln>
        </p:spPr>
      </p:pic>
      <p:sp>
        <p:nvSpPr>
          <p:cNvPr id="32" name="Google Shape;32;p1"/>
          <p:cNvSpPr/>
          <p:nvPr/>
        </p:nvSpPr>
        <p:spPr>
          <a:xfrm>
            <a:off x="20951149" y="22385887"/>
            <a:ext cx="8678700" cy="1456500"/>
          </a:xfrm>
          <a:prstGeom prst="rect">
            <a:avLst/>
          </a:prstGeom>
          <a:solidFill>
            <a:srgbClr val="008B7A"/>
          </a:solidFill>
          <a:ln cap="flat" cmpd="sng" w="12700">
            <a:solidFill>
              <a:srgbClr val="0065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Improved delivery of capacity development empowers national, regional, and local users to routinely integrate EO data in decision-making related to DRR, climate adaptation, and mitigation</a:t>
            </a:r>
            <a:endParaRPr sz="1900"/>
          </a:p>
        </p:txBody>
      </p:sp>
      <p:sp>
        <p:nvSpPr>
          <p:cNvPr id="33" name="Google Shape;33;p1"/>
          <p:cNvSpPr txBox="1"/>
          <p:nvPr/>
        </p:nvSpPr>
        <p:spPr>
          <a:xfrm>
            <a:off x="17615112" y="22700312"/>
            <a:ext cx="1580400" cy="615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400">
                <a:solidFill>
                  <a:srgbClr val="000000"/>
                </a:solidFill>
                <a:latin typeface="Calibri"/>
                <a:ea typeface="Calibri"/>
                <a:cs typeface="Calibri"/>
                <a:sym typeface="Calibri"/>
              </a:rPr>
              <a:t>Impact</a:t>
            </a:r>
            <a:endParaRPr sz="2000"/>
          </a:p>
        </p:txBody>
      </p:sp>
      <p:sp>
        <p:nvSpPr>
          <p:cNvPr id="34" name="Google Shape;34;p1"/>
          <p:cNvSpPr txBox="1"/>
          <p:nvPr/>
        </p:nvSpPr>
        <p:spPr>
          <a:xfrm>
            <a:off x="17024262" y="24230258"/>
            <a:ext cx="2762100" cy="1108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300">
                <a:solidFill>
                  <a:srgbClr val="000000"/>
                </a:solidFill>
                <a:latin typeface="Calibri"/>
                <a:ea typeface="Calibri"/>
                <a:cs typeface="Calibri"/>
                <a:sym typeface="Calibri"/>
              </a:rPr>
              <a:t>Intermediate</a:t>
            </a:r>
            <a:endParaRPr sz="1900"/>
          </a:p>
          <a:p>
            <a:pPr indent="0" lvl="0" marL="0" marR="0" rtl="0" algn="ctr">
              <a:spcBef>
                <a:spcPts val="0"/>
              </a:spcBef>
              <a:spcAft>
                <a:spcPts val="0"/>
              </a:spcAft>
              <a:buNone/>
            </a:pPr>
            <a:r>
              <a:rPr b="1" lang="en-US" sz="3300">
                <a:solidFill>
                  <a:srgbClr val="000000"/>
                </a:solidFill>
                <a:latin typeface="Calibri"/>
                <a:ea typeface="Calibri"/>
                <a:cs typeface="Calibri"/>
                <a:sym typeface="Calibri"/>
              </a:rPr>
              <a:t>Results</a:t>
            </a:r>
            <a:endParaRPr b="1" sz="2300">
              <a:solidFill>
                <a:srgbClr val="000000"/>
              </a:solidFill>
              <a:latin typeface="Calibri"/>
              <a:ea typeface="Calibri"/>
              <a:cs typeface="Calibri"/>
              <a:sym typeface="Calibri"/>
            </a:endParaRPr>
          </a:p>
        </p:txBody>
      </p:sp>
      <p:sp>
        <p:nvSpPr>
          <p:cNvPr id="35" name="Google Shape;35;p1"/>
          <p:cNvSpPr txBox="1"/>
          <p:nvPr/>
        </p:nvSpPr>
        <p:spPr>
          <a:xfrm>
            <a:off x="17305384" y="26600872"/>
            <a:ext cx="2199900" cy="6003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300">
                <a:solidFill>
                  <a:srgbClr val="000000"/>
                </a:solidFill>
                <a:latin typeface="Calibri"/>
                <a:ea typeface="Calibri"/>
                <a:cs typeface="Calibri"/>
                <a:sym typeface="Calibri"/>
              </a:rPr>
              <a:t>Outcomes</a:t>
            </a:r>
            <a:endParaRPr b="1" sz="2300">
              <a:solidFill>
                <a:srgbClr val="000000"/>
              </a:solidFill>
              <a:latin typeface="Calibri"/>
              <a:ea typeface="Calibri"/>
              <a:cs typeface="Calibri"/>
              <a:sym typeface="Calibri"/>
            </a:endParaRPr>
          </a:p>
        </p:txBody>
      </p:sp>
      <p:sp>
        <p:nvSpPr>
          <p:cNvPr id="36" name="Google Shape;36;p1"/>
          <p:cNvSpPr txBox="1"/>
          <p:nvPr/>
        </p:nvSpPr>
        <p:spPr>
          <a:xfrm>
            <a:off x="17499730" y="29197780"/>
            <a:ext cx="1811100" cy="6156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400">
                <a:solidFill>
                  <a:srgbClr val="000000"/>
                </a:solidFill>
                <a:latin typeface="Calibri"/>
                <a:ea typeface="Calibri"/>
                <a:cs typeface="Calibri"/>
                <a:sym typeface="Calibri"/>
              </a:rPr>
              <a:t>Outputs</a:t>
            </a:r>
            <a:endParaRPr b="1" sz="2400">
              <a:solidFill>
                <a:srgbClr val="000000"/>
              </a:solidFill>
              <a:latin typeface="Calibri"/>
              <a:ea typeface="Calibri"/>
              <a:cs typeface="Calibri"/>
              <a:sym typeface="Calibri"/>
            </a:endParaRPr>
          </a:p>
        </p:txBody>
      </p:sp>
      <p:sp>
        <p:nvSpPr>
          <p:cNvPr id="37" name="Google Shape;37;p1"/>
          <p:cNvSpPr/>
          <p:nvPr/>
        </p:nvSpPr>
        <p:spPr>
          <a:xfrm>
            <a:off x="20081314" y="28308223"/>
            <a:ext cx="3705900" cy="2571900"/>
          </a:xfrm>
          <a:prstGeom prst="rect">
            <a:avLst/>
          </a:prstGeom>
          <a:solidFill>
            <a:srgbClr val="648EC9"/>
          </a:solidFill>
          <a:ln cap="flat" cmpd="sng" w="12700">
            <a:solidFill>
              <a:srgbClr val="48679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New or improved resources to engage and connect users with capacity building, training, and other tools</a:t>
            </a:r>
            <a:endParaRPr sz="1900"/>
          </a:p>
        </p:txBody>
      </p:sp>
      <p:sp>
        <p:nvSpPr>
          <p:cNvPr id="38" name="Google Shape;38;p1"/>
          <p:cNvSpPr/>
          <p:nvPr/>
        </p:nvSpPr>
        <p:spPr>
          <a:xfrm>
            <a:off x="23919089" y="28308223"/>
            <a:ext cx="3705900" cy="2571900"/>
          </a:xfrm>
          <a:prstGeom prst="rect">
            <a:avLst/>
          </a:prstGeom>
          <a:solidFill>
            <a:srgbClr val="648EC9"/>
          </a:solidFill>
          <a:ln cap="flat" cmpd="sng" w="12700">
            <a:solidFill>
              <a:srgbClr val="48679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400" u="none" cap="none" strike="noStrike">
                <a:solidFill>
                  <a:srgbClr val="FFFFFF"/>
                </a:solidFill>
                <a:latin typeface="Calibri"/>
                <a:ea typeface="Calibri"/>
                <a:cs typeface="Calibri"/>
                <a:sym typeface="Calibri"/>
              </a:rPr>
              <a:t>New or improved practices and mechanisms for fostering collaboration are created through the communities of practice and global structures</a:t>
            </a:r>
            <a:endParaRPr sz="2000"/>
          </a:p>
        </p:txBody>
      </p:sp>
      <p:sp>
        <p:nvSpPr>
          <p:cNvPr id="39" name="Google Shape;39;p1"/>
          <p:cNvSpPr/>
          <p:nvPr/>
        </p:nvSpPr>
        <p:spPr>
          <a:xfrm>
            <a:off x="27756863" y="28325803"/>
            <a:ext cx="3705900" cy="2571900"/>
          </a:xfrm>
          <a:prstGeom prst="rect">
            <a:avLst/>
          </a:prstGeom>
          <a:solidFill>
            <a:srgbClr val="648EC9"/>
          </a:solidFill>
          <a:ln cap="flat" cmpd="sng" w="12700">
            <a:solidFill>
              <a:srgbClr val="48679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New or improved approaches or practices to assess, communicate, and act on needs/gaps</a:t>
            </a:r>
            <a:endParaRPr sz="1900"/>
          </a:p>
        </p:txBody>
      </p:sp>
      <p:sp>
        <p:nvSpPr>
          <p:cNvPr id="40" name="Google Shape;40;p1"/>
          <p:cNvSpPr/>
          <p:nvPr/>
        </p:nvSpPr>
        <p:spPr>
          <a:xfrm>
            <a:off x="20081315" y="26079315"/>
            <a:ext cx="3705900" cy="1894200"/>
          </a:xfrm>
          <a:prstGeom prst="rect">
            <a:avLst/>
          </a:prstGeom>
          <a:solidFill>
            <a:srgbClr val="004C9A"/>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Capacity building providers actively use the new resources in their outreach</a:t>
            </a:r>
            <a:endParaRPr sz="1900"/>
          </a:p>
        </p:txBody>
      </p:sp>
      <p:sp>
        <p:nvSpPr>
          <p:cNvPr id="41" name="Google Shape;41;p1"/>
          <p:cNvSpPr/>
          <p:nvPr/>
        </p:nvSpPr>
        <p:spPr>
          <a:xfrm>
            <a:off x="23929224" y="26056050"/>
            <a:ext cx="3705900" cy="1917300"/>
          </a:xfrm>
          <a:prstGeom prst="rect">
            <a:avLst/>
          </a:prstGeom>
          <a:solidFill>
            <a:srgbClr val="004C9A"/>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Capacity building providers engage in the new collaboration practices and mechanisms</a:t>
            </a:r>
            <a:endParaRPr sz="1900"/>
          </a:p>
        </p:txBody>
      </p:sp>
      <p:sp>
        <p:nvSpPr>
          <p:cNvPr id="42" name="Google Shape;42;p1"/>
          <p:cNvSpPr/>
          <p:nvPr/>
        </p:nvSpPr>
        <p:spPr>
          <a:xfrm>
            <a:off x="27777132" y="26079315"/>
            <a:ext cx="3705900" cy="1905900"/>
          </a:xfrm>
          <a:prstGeom prst="rect">
            <a:avLst/>
          </a:prstGeom>
          <a:solidFill>
            <a:srgbClr val="004C9A"/>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400" u="none" cap="none" strike="noStrike">
                <a:solidFill>
                  <a:srgbClr val="FFFFFF"/>
                </a:solidFill>
                <a:latin typeface="Calibri"/>
                <a:ea typeface="Calibri"/>
                <a:cs typeface="Calibri"/>
                <a:sym typeface="Calibri"/>
              </a:rPr>
              <a:t>Capacity building providers employ new approaches and practices to assess needs</a:t>
            </a:r>
            <a:endParaRPr sz="2000"/>
          </a:p>
        </p:txBody>
      </p:sp>
      <p:sp>
        <p:nvSpPr>
          <p:cNvPr id="43" name="Google Shape;43;p1"/>
          <p:cNvSpPr/>
          <p:nvPr/>
        </p:nvSpPr>
        <p:spPr>
          <a:xfrm>
            <a:off x="20081314" y="24206197"/>
            <a:ext cx="3705900" cy="1509300"/>
          </a:xfrm>
          <a:prstGeom prst="rect">
            <a:avLst/>
          </a:prstGeom>
          <a:solidFill>
            <a:srgbClr val="008CC1"/>
          </a:solidFill>
          <a:ln cap="flat" cmpd="sng" w="12700">
            <a:solidFill>
              <a:srgbClr val="00668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Capacity building providers increase and improve outreach to users</a:t>
            </a:r>
            <a:endParaRPr sz="1900"/>
          </a:p>
        </p:txBody>
      </p:sp>
      <p:sp>
        <p:nvSpPr>
          <p:cNvPr id="44" name="Google Shape;44;p1"/>
          <p:cNvSpPr/>
          <p:nvPr/>
        </p:nvSpPr>
        <p:spPr>
          <a:xfrm>
            <a:off x="23929224" y="24194564"/>
            <a:ext cx="3705900" cy="1509300"/>
          </a:xfrm>
          <a:prstGeom prst="rect">
            <a:avLst/>
          </a:prstGeom>
          <a:solidFill>
            <a:srgbClr val="008CC1"/>
          </a:solidFill>
          <a:ln cap="flat" cmpd="sng" w="12700">
            <a:solidFill>
              <a:srgbClr val="00668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Capacity building providers improve strategic and ad hoc coordination</a:t>
            </a:r>
            <a:endParaRPr sz="1900"/>
          </a:p>
        </p:txBody>
      </p:sp>
      <p:sp>
        <p:nvSpPr>
          <p:cNvPr id="45" name="Google Shape;45;p1"/>
          <p:cNvSpPr/>
          <p:nvPr/>
        </p:nvSpPr>
        <p:spPr>
          <a:xfrm>
            <a:off x="27777132" y="24194564"/>
            <a:ext cx="3705900" cy="1509300"/>
          </a:xfrm>
          <a:prstGeom prst="rect">
            <a:avLst/>
          </a:prstGeom>
          <a:solidFill>
            <a:srgbClr val="008CC1"/>
          </a:solidFill>
          <a:ln cap="flat" cmpd="sng" w="12700">
            <a:solidFill>
              <a:srgbClr val="00668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2300" u="none" cap="none" strike="noStrike">
                <a:solidFill>
                  <a:srgbClr val="FFFFFF"/>
                </a:solidFill>
                <a:latin typeface="Calibri"/>
                <a:ea typeface="Calibri"/>
                <a:cs typeface="Calibri"/>
                <a:sym typeface="Calibri"/>
              </a:rPr>
              <a:t>Capacity building providers act to address needs/gaps</a:t>
            </a:r>
            <a:endParaRPr sz="1900"/>
          </a:p>
        </p:txBody>
      </p:sp>
      <p:sp>
        <p:nvSpPr>
          <p:cNvPr id="46" name="Google Shape;46;p1"/>
          <p:cNvSpPr/>
          <p:nvPr/>
        </p:nvSpPr>
        <p:spPr>
          <a:xfrm>
            <a:off x="16153262" y="22795469"/>
            <a:ext cx="839700" cy="7364700"/>
          </a:xfrm>
          <a:prstGeom prst="upArrow">
            <a:avLst>
              <a:gd fmla="val 50000" name="adj1"/>
              <a:gd fmla="val 117472" name="adj2"/>
            </a:avLst>
          </a:prstGeom>
          <a:gradFill>
            <a:gsLst>
              <a:gs pos="0">
                <a:srgbClr val="9AC3BA"/>
              </a:gs>
              <a:gs pos="50000">
                <a:srgbClr val="8DB8AE"/>
              </a:gs>
              <a:gs pos="100000">
                <a:srgbClr val="78B1A4"/>
              </a:gs>
            </a:gsLst>
            <a:lin ang="5400000" scaled="0"/>
          </a:gradFill>
          <a:ln cap="flat" cmpd="sng" w="9525">
            <a:solidFill>
              <a:srgbClr val="008B7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alibri"/>
              <a:ea typeface="Calibri"/>
              <a:cs typeface="Calibri"/>
              <a:sym typeface="Calibri"/>
            </a:endParaRPr>
          </a:p>
        </p:txBody>
      </p:sp>
      <p:pic>
        <p:nvPicPr>
          <p:cNvPr id="47" name="Google Shape;47;p1"/>
          <p:cNvPicPr preferRelativeResize="0"/>
          <p:nvPr/>
        </p:nvPicPr>
        <p:blipFill>
          <a:blip r:embed="rId4">
            <a:alphaModFix/>
          </a:blip>
          <a:stretch>
            <a:fillRect/>
          </a:stretch>
        </p:blipFill>
        <p:spPr>
          <a:xfrm>
            <a:off x="24921899" y="37358601"/>
            <a:ext cx="4092902" cy="4092923"/>
          </a:xfrm>
          <a:prstGeom prst="rect">
            <a:avLst/>
          </a:prstGeom>
          <a:noFill/>
          <a:ln>
            <a:noFill/>
          </a:ln>
        </p:spPr>
      </p:pic>
      <p:grpSp>
        <p:nvGrpSpPr>
          <p:cNvPr id="48" name="Google Shape;48;p1"/>
          <p:cNvGrpSpPr/>
          <p:nvPr/>
        </p:nvGrpSpPr>
        <p:grpSpPr>
          <a:xfrm>
            <a:off x="1219194" y="16306611"/>
            <a:ext cx="13721917" cy="8511861"/>
            <a:chOff x="-12327550" y="20822450"/>
            <a:chExt cx="10248650" cy="4513900"/>
          </a:xfrm>
        </p:grpSpPr>
        <p:cxnSp>
          <p:nvCxnSpPr>
            <p:cNvPr id="49" name="Google Shape;49;p1"/>
            <p:cNvCxnSpPr/>
            <p:nvPr/>
          </p:nvCxnSpPr>
          <p:spPr>
            <a:xfrm flipH="1" rot="10800000">
              <a:off x="-3924175" y="22467450"/>
              <a:ext cx="377700" cy="8400"/>
            </a:xfrm>
            <a:prstGeom prst="straightConnector1">
              <a:avLst/>
            </a:prstGeom>
            <a:noFill/>
            <a:ln cap="flat" cmpd="sng" w="28575">
              <a:solidFill>
                <a:srgbClr val="002060"/>
              </a:solidFill>
              <a:prstDash val="solid"/>
              <a:round/>
              <a:headEnd len="med" w="med" type="none"/>
              <a:tailEnd len="med" w="med" type="none"/>
            </a:ln>
          </p:spPr>
        </p:cxnSp>
        <p:cxnSp>
          <p:nvCxnSpPr>
            <p:cNvPr id="50" name="Google Shape;50;p1"/>
            <p:cNvCxnSpPr>
              <a:endCxn id="51" idx="1"/>
            </p:cNvCxnSpPr>
            <p:nvPr/>
          </p:nvCxnSpPr>
          <p:spPr>
            <a:xfrm>
              <a:off x="-9297900" y="22233600"/>
              <a:ext cx="0" cy="2732100"/>
            </a:xfrm>
            <a:prstGeom prst="straightConnector1">
              <a:avLst/>
            </a:prstGeom>
            <a:noFill/>
            <a:ln cap="flat" cmpd="sng" w="28575">
              <a:solidFill>
                <a:srgbClr val="002060"/>
              </a:solidFill>
              <a:prstDash val="solid"/>
              <a:round/>
              <a:headEnd len="med" w="med" type="none"/>
              <a:tailEnd len="med" w="med" type="none"/>
            </a:ln>
          </p:spPr>
        </p:cxnSp>
        <p:cxnSp>
          <p:nvCxnSpPr>
            <p:cNvPr id="52" name="Google Shape;52;p1"/>
            <p:cNvCxnSpPr>
              <a:stCxn id="53" idx="0"/>
              <a:endCxn id="54" idx="2"/>
            </p:cNvCxnSpPr>
            <p:nvPr/>
          </p:nvCxnSpPr>
          <p:spPr>
            <a:xfrm>
              <a:off x="-11611300" y="22101000"/>
              <a:ext cx="0" cy="3209100"/>
            </a:xfrm>
            <a:prstGeom prst="straightConnector1">
              <a:avLst/>
            </a:prstGeom>
            <a:noFill/>
            <a:ln cap="flat" cmpd="sng" w="28575">
              <a:solidFill>
                <a:srgbClr val="002060"/>
              </a:solidFill>
              <a:prstDash val="solid"/>
              <a:round/>
              <a:headEnd len="med" w="med" type="none"/>
              <a:tailEnd len="med" w="med" type="none"/>
            </a:ln>
          </p:spPr>
        </p:cxnSp>
        <p:sp>
          <p:nvSpPr>
            <p:cNvPr id="55" name="Google Shape;55;p1"/>
            <p:cNvSpPr/>
            <p:nvPr/>
          </p:nvSpPr>
          <p:spPr>
            <a:xfrm>
              <a:off x="-12327550" y="20822450"/>
              <a:ext cx="4703100" cy="1197300"/>
            </a:xfrm>
            <a:prstGeom prst="roundRect">
              <a:avLst>
                <a:gd fmla="val 16667" name="adj"/>
              </a:avLst>
            </a:prstGeom>
            <a:solidFill>
              <a:srgbClr val="002060"/>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5100">
                  <a:solidFill>
                    <a:srgbClr val="FFFFFF"/>
                  </a:solidFill>
                  <a:latin typeface="Calibri"/>
                  <a:ea typeface="Calibri"/>
                  <a:cs typeface="Calibri"/>
                  <a:sym typeface="Calibri"/>
                </a:rPr>
                <a:t>Regional Communities</a:t>
              </a:r>
              <a:endParaRPr sz="5100">
                <a:solidFill>
                  <a:srgbClr val="FFFFFF"/>
                </a:solidFill>
                <a:latin typeface="Calibri"/>
                <a:ea typeface="Calibri"/>
                <a:cs typeface="Calibri"/>
                <a:sym typeface="Calibri"/>
              </a:endParaRPr>
            </a:p>
            <a:p>
              <a:pPr indent="0" lvl="0" marL="0" marR="0" rtl="0" algn="ctr">
                <a:spcBef>
                  <a:spcPts val="0"/>
                </a:spcBef>
                <a:spcAft>
                  <a:spcPts val="0"/>
                </a:spcAft>
                <a:buNone/>
              </a:pPr>
              <a:r>
                <a:rPr lang="en-US" sz="5100">
                  <a:solidFill>
                    <a:srgbClr val="FFFFFF"/>
                  </a:solidFill>
                  <a:latin typeface="Calibri"/>
                  <a:ea typeface="Calibri"/>
                  <a:cs typeface="Calibri"/>
                  <a:sym typeface="Calibri"/>
                </a:rPr>
                <a:t>of Practice</a:t>
              </a:r>
              <a:endParaRPr sz="5100"/>
            </a:p>
          </p:txBody>
        </p:sp>
        <p:sp>
          <p:nvSpPr>
            <p:cNvPr id="56" name="Google Shape;56;p1"/>
            <p:cNvSpPr/>
            <p:nvPr/>
          </p:nvSpPr>
          <p:spPr>
            <a:xfrm>
              <a:off x="-6742473" y="20822450"/>
              <a:ext cx="4663500" cy="1197300"/>
            </a:xfrm>
            <a:prstGeom prst="roundRect">
              <a:avLst>
                <a:gd fmla="val 16667" name="adj"/>
              </a:avLst>
            </a:prstGeom>
            <a:solidFill>
              <a:srgbClr val="008B7A"/>
            </a:solidFill>
            <a:ln cap="flat" cmpd="sng" w="12700">
              <a:solidFill>
                <a:srgbClr val="00655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5100">
                  <a:solidFill>
                    <a:srgbClr val="FFFFFF"/>
                  </a:solidFill>
                  <a:latin typeface="Calibri"/>
                  <a:ea typeface="Calibri"/>
                  <a:cs typeface="Calibri"/>
                  <a:sym typeface="Calibri"/>
                </a:rPr>
                <a:t>Global Connections</a:t>
              </a:r>
              <a:endParaRPr sz="3300"/>
            </a:p>
          </p:txBody>
        </p:sp>
        <p:sp>
          <p:nvSpPr>
            <p:cNvPr id="53" name="Google Shape;53;p1"/>
            <p:cNvSpPr/>
            <p:nvPr/>
          </p:nvSpPr>
          <p:spPr>
            <a:xfrm>
              <a:off x="-12327550" y="22101000"/>
              <a:ext cx="1432500" cy="741300"/>
            </a:xfrm>
            <a:prstGeom prst="roundRect">
              <a:avLst>
                <a:gd fmla="val 16667" name="adj"/>
              </a:avLst>
            </a:prstGeom>
            <a:solidFill>
              <a:srgbClr val="648EC9"/>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200">
                  <a:solidFill>
                    <a:srgbClr val="FFFFFF"/>
                  </a:solidFill>
                  <a:latin typeface="Calibri"/>
                  <a:ea typeface="Calibri"/>
                  <a:cs typeface="Calibri"/>
                  <a:sym typeface="Calibri"/>
                </a:rPr>
                <a:t>Africa</a:t>
              </a:r>
              <a:endParaRPr sz="2200"/>
            </a:p>
          </p:txBody>
        </p:sp>
        <p:sp>
          <p:nvSpPr>
            <p:cNvPr id="57" name="Google Shape;57;p1"/>
            <p:cNvSpPr/>
            <p:nvPr/>
          </p:nvSpPr>
          <p:spPr>
            <a:xfrm>
              <a:off x="-12327550" y="22923550"/>
              <a:ext cx="1432500" cy="741300"/>
            </a:xfrm>
            <a:prstGeom prst="roundRect">
              <a:avLst>
                <a:gd fmla="val 16667" name="adj"/>
              </a:avLst>
            </a:prstGeom>
            <a:solidFill>
              <a:srgbClr val="648EC9"/>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300">
                  <a:solidFill>
                    <a:srgbClr val="FFFFFF"/>
                  </a:solidFill>
                  <a:latin typeface="Calibri"/>
                  <a:ea typeface="Calibri"/>
                  <a:cs typeface="Calibri"/>
                  <a:sym typeface="Calibri"/>
                </a:rPr>
                <a:t>Asia/Oceania</a:t>
              </a:r>
              <a:endParaRPr sz="1300"/>
            </a:p>
          </p:txBody>
        </p:sp>
        <p:sp>
          <p:nvSpPr>
            <p:cNvPr id="58" name="Google Shape;58;p1"/>
            <p:cNvSpPr/>
            <p:nvPr/>
          </p:nvSpPr>
          <p:spPr>
            <a:xfrm>
              <a:off x="-12327550" y="23746100"/>
              <a:ext cx="1432500" cy="741300"/>
            </a:xfrm>
            <a:prstGeom prst="roundRect">
              <a:avLst>
                <a:gd fmla="val 16667" name="adj"/>
              </a:avLst>
            </a:prstGeom>
            <a:solidFill>
              <a:srgbClr val="648EC9"/>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100">
                  <a:solidFill>
                    <a:srgbClr val="FFFFFF"/>
                  </a:solidFill>
                  <a:latin typeface="Calibri"/>
                  <a:ea typeface="Calibri"/>
                  <a:cs typeface="Calibri"/>
                  <a:sym typeface="Calibri"/>
                </a:rPr>
                <a:t>Americas</a:t>
              </a:r>
              <a:endParaRPr sz="2100"/>
            </a:p>
          </p:txBody>
        </p:sp>
        <p:sp>
          <p:nvSpPr>
            <p:cNvPr id="54" name="Google Shape;54;p1"/>
            <p:cNvSpPr/>
            <p:nvPr/>
          </p:nvSpPr>
          <p:spPr>
            <a:xfrm>
              <a:off x="-12327550" y="24568650"/>
              <a:ext cx="1432500" cy="741300"/>
            </a:xfrm>
            <a:prstGeom prst="roundRect">
              <a:avLst>
                <a:gd fmla="val 16667" name="adj"/>
              </a:avLst>
            </a:prstGeom>
            <a:solidFill>
              <a:srgbClr val="648EC9"/>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200">
                  <a:solidFill>
                    <a:srgbClr val="FFFFFF"/>
                  </a:solidFill>
                  <a:latin typeface="Calibri"/>
                  <a:ea typeface="Calibri"/>
                  <a:cs typeface="Calibri"/>
                  <a:sym typeface="Calibri"/>
                </a:rPr>
                <a:t>Europe</a:t>
              </a:r>
              <a:endParaRPr sz="2200"/>
            </a:p>
          </p:txBody>
        </p:sp>
        <p:sp>
          <p:nvSpPr>
            <p:cNvPr id="59" name="Google Shape;59;p1"/>
            <p:cNvSpPr/>
            <p:nvPr/>
          </p:nvSpPr>
          <p:spPr>
            <a:xfrm>
              <a:off x="-10517400" y="22087800"/>
              <a:ext cx="2439000" cy="741300"/>
            </a:xfrm>
            <a:prstGeom prst="roundRect">
              <a:avLst>
                <a:gd fmla="val 16667" name="adj"/>
              </a:avLst>
            </a:prstGeom>
            <a:solidFill>
              <a:srgbClr val="004C9A"/>
            </a:solidFill>
            <a:ln cap="flat" cmpd="sng" w="12700">
              <a:solidFill>
                <a:srgbClr val="00206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200">
                  <a:solidFill>
                    <a:srgbClr val="FFFFFF"/>
                  </a:solidFill>
                  <a:latin typeface="Calibri"/>
                  <a:ea typeface="Calibri"/>
                  <a:cs typeface="Calibri"/>
                  <a:sym typeface="Calibri"/>
                </a:rPr>
                <a:t>Africa Regional Task Team</a:t>
              </a:r>
              <a:endParaRPr sz="3200"/>
            </a:p>
          </p:txBody>
        </p:sp>
        <p:sp>
          <p:nvSpPr>
            <p:cNvPr id="60" name="Google Shape;60;p1"/>
            <p:cNvSpPr/>
            <p:nvPr/>
          </p:nvSpPr>
          <p:spPr>
            <a:xfrm>
              <a:off x="-9297900" y="22923550"/>
              <a:ext cx="1432500" cy="7413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500">
                  <a:solidFill>
                    <a:srgbClr val="000000"/>
                  </a:solidFill>
                  <a:latin typeface="Calibri"/>
                  <a:ea typeface="Calibri"/>
                  <a:cs typeface="Calibri"/>
                  <a:sym typeface="Calibri"/>
                </a:rPr>
                <a:t>Floods</a:t>
              </a:r>
              <a:endParaRPr sz="2500">
                <a:solidFill>
                  <a:srgbClr val="000000"/>
                </a:solidFill>
              </a:endParaRPr>
            </a:p>
          </p:txBody>
        </p:sp>
        <p:sp>
          <p:nvSpPr>
            <p:cNvPr id="61" name="Google Shape;61;p1"/>
            <p:cNvSpPr/>
            <p:nvPr/>
          </p:nvSpPr>
          <p:spPr>
            <a:xfrm>
              <a:off x="-9297900" y="23759300"/>
              <a:ext cx="1432500" cy="7413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600">
                  <a:solidFill>
                    <a:srgbClr val="000000"/>
                  </a:solidFill>
                  <a:latin typeface="Calibri"/>
                  <a:ea typeface="Calibri"/>
                  <a:cs typeface="Calibri"/>
                  <a:sym typeface="Calibri"/>
                </a:rPr>
                <a:t>Drought</a:t>
              </a:r>
              <a:endParaRPr sz="2600">
                <a:solidFill>
                  <a:srgbClr val="000000"/>
                </a:solidFill>
              </a:endParaRPr>
            </a:p>
          </p:txBody>
        </p:sp>
        <p:sp>
          <p:nvSpPr>
            <p:cNvPr id="51" name="Google Shape;51;p1"/>
            <p:cNvSpPr/>
            <p:nvPr/>
          </p:nvSpPr>
          <p:spPr>
            <a:xfrm>
              <a:off x="-9297900" y="24595050"/>
              <a:ext cx="1432500" cy="7413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900">
                  <a:latin typeface="Calibri"/>
                  <a:ea typeface="Calibri"/>
                  <a:cs typeface="Calibri"/>
                  <a:sym typeface="Calibri"/>
                </a:rPr>
                <a:t>Etc.</a:t>
              </a:r>
              <a:endParaRPr sz="2900">
                <a:solidFill>
                  <a:srgbClr val="000000"/>
                </a:solidFill>
              </a:endParaRPr>
            </a:p>
          </p:txBody>
        </p:sp>
        <p:sp>
          <p:nvSpPr>
            <p:cNvPr id="62" name="Google Shape;62;p1"/>
            <p:cNvSpPr/>
            <p:nvPr/>
          </p:nvSpPr>
          <p:spPr>
            <a:xfrm>
              <a:off x="-10628800" y="23518100"/>
              <a:ext cx="1305600" cy="1197300"/>
            </a:xfrm>
            <a:prstGeom prst="roundRect">
              <a:avLst>
                <a:gd fmla="val 16667" name="adj"/>
              </a:avLst>
            </a:prstGeom>
            <a:solidFill>
              <a:srgbClr val="FFFFFF"/>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900">
                  <a:solidFill>
                    <a:srgbClr val="000000"/>
                  </a:solidFill>
                  <a:latin typeface="Calibri"/>
                  <a:ea typeface="Calibri"/>
                  <a:cs typeface="Calibri"/>
                  <a:sym typeface="Calibri"/>
                </a:rPr>
                <a:t>Thematic Working Groups</a:t>
              </a:r>
              <a:endParaRPr sz="1900">
                <a:solidFill>
                  <a:srgbClr val="000000"/>
                </a:solidFill>
              </a:endParaRPr>
            </a:p>
          </p:txBody>
        </p:sp>
        <p:cxnSp>
          <p:nvCxnSpPr>
            <p:cNvPr id="63" name="Google Shape;63;p1"/>
            <p:cNvCxnSpPr>
              <a:endCxn id="59" idx="1"/>
            </p:cNvCxnSpPr>
            <p:nvPr/>
          </p:nvCxnSpPr>
          <p:spPr>
            <a:xfrm flipH="1" rot="10800000">
              <a:off x="-10895100" y="22458450"/>
              <a:ext cx="377700" cy="8400"/>
            </a:xfrm>
            <a:prstGeom prst="straightConnector1">
              <a:avLst/>
            </a:prstGeom>
            <a:noFill/>
            <a:ln cap="flat" cmpd="sng" w="28575">
              <a:solidFill>
                <a:srgbClr val="002060"/>
              </a:solidFill>
              <a:prstDash val="solid"/>
              <a:round/>
              <a:headEnd len="med" w="med" type="none"/>
              <a:tailEnd len="med" w="med" type="none"/>
            </a:ln>
          </p:spPr>
        </p:cxnSp>
        <p:sp>
          <p:nvSpPr>
            <p:cNvPr id="64" name="Google Shape;64;p1"/>
            <p:cNvSpPr/>
            <p:nvPr/>
          </p:nvSpPr>
          <p:spPr>
            <a:xfrm>
              <a:off x="-6742475" y="22154100"/>
              <a:ext cx="2916900" cy="6351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400">
                  <a:solidFill>
                    <a:srgbClr val="000000"/>
                  </a:solidFill>
                  <a:latin typeface="Calibri"/>
                  <a:ea typeface="Calibri"/>
                  <a:cs typeface="Calibri"/>
                  <a:sym typeface="Calibri"/>
                </a:rPr>
                <a:t>Network Leadership</a:t>
              </a:r>
              <a:endParaRPr sz="2400">
                <a:solidFill>
                  <a:srgbClr val="000000"/>
                </a:solidFill>
              </a:endParaRPr>
            </a:p>
          </p:txBody>
        </p:sp>
        <p:sp>
          <p:nvSpPr>
            <p:cNvPr id="65" name="Google Shape;65;p1"/>
            <p:cNvSpPr/>
            <p:nvPr/>
          </p:nvSpPr>
          <p:spPr>
            <a:xfrm>
              <a:off x="-3726800" y="22140900"/>
              <a:ext cx="1647900" cy="6351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3400">
                  <a:solidFill>
                    <a:srgbClr val="000000"/>
                  </a:solidFill>
                  <a:latin typeface="Calibri"/>
                  <a:ea typeface="Calibri"/>
                  <a:cs typeface="Calibri"/>
                  <a:sym typeface="Calibri"/>
                </a:rPr>
                <a:t>Secretariat</a:t>
              </a:r>
              <a:endParaRPr sz="2400">
                <a:solidFill>
                  <a:srgbClr val="000000"/>
                </a:solidFill>
              </a:endParaRPr>
            </a:p>
          </p:txBody>
        </p:sp>
        <p:sp>
          <p:nvSpPr>
            <p:cNvPr id="66" name="Google Shape;66;p1"/>
            <p:cNvSpPr txBox="1"/>
            <p:nvPr/>
          </p:nvSpPr>
          <p:spPr>
            <a:xfrm>
              <a:off x="-7512125" y="20870300"/>
              <a:ext cx="657300" cy="11016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b="1" lang="en-US" sz="7600">
                  <a:solidFill>
                    <a:srgbClr val="004C9A"/>
                  </a:solidFill>
                  <a:latin typeface="Calibri"/>
                  <a:ea typeface="Calibri"/>
                  <a:cs typeface="Calibri"/>
                  <a:sym typeface="Calibri"/>
                </a:rPr>
                <a:t>+</a:t>
              </a:r>
              <a:endParaRPr b="1" sz="8400">
                <a:solidFill>
                  <a:srgbClr val="004C9A"/>
                </a:solidFill>
                <a:latin typeface="Calibri"/>
                <a:ea typeface="Calibri"/>
                <a:cs typeface="Calibri"/>
                <a:sym typeface="Calibri"/>
              </a:endParaRPr>
            </a:p>
          </p:txBody>
        </p:sp>
        <p:sp>
          <p:nvSpPr>
            <p:cNvPr id="67" name="Google Shape;67;p1"/>
            <p:cNvSpPr/>
            <p:nvPr/>
          </p:nvSpPr>
          <p:spPr>
            <a:xfrm>
              <a:off x="-6251825" y="22923550"/>
              <a:ext cx="3682200" cy="2216700"/>
            </a:xfrm>
            <a:prstGeom prst="roundRect">
              <a:avLst>
                <a:gd fmla="val 16667" name="adj"/>
              </a:avLst>
            </a:prstGeom>
            <a:solidFill>
              <a:srgbClr val="E7E6E6"/>
            </a:solidFill>
            <a:ln cap="flat" cmpd="sng" w="12700">
              <a:solidFill>
                <a:srgbClr val="003770"/>
              </a:solidFill>
              <a:prstDash val="solid"/>
              <a:miter lim="800000"/>
              <a:headEnd len="sm" w="sm" type="none"/>
              <a:tailEnd len="sm" w="sm" type="none"/>
            </a:ln>
          </p:spPr>
          <p:txBody>
            <a:bodyPr anchorCtr="0" anchor="ctr" bIns="45700" lIns="91425" spcFirstLastPara="1" rIns="91425" wrap="square" tIns="45700">
              <a:noAutofit/>
            </a:bodyPr>
            <a:lstStyle/>
            <a:p>
              <a:pPr indent="-476250" lvl="0" marL="457200" marR="0" rtl="0" algn="l">
                <a:spcBef>
                  <a:spcPts val="0"/>
                </a:spcBef>
                <a:spcAft>
                  <a:spcPts val="0"/>
                </a:spcAft>
                <a:buClr>
                  <a:srgbClr val="000000"/>
                </a:buClr>
                <a:buSzPts val="3900"/>
                <a:buFont typeface="Calibri"/>
                <a:buChar char="➔"/>
              </a:pPr>
              <a:r>
                <a:rPr lang="en-US" sz="3900">
                  <a:solidFill>
                    <a:srgbClr val="000000"/>
                  </a:solidFill>
                  <a:latin typeface="Calibri"/>
                  <a:ea typeface="Calibri"/>
                  <a:cs typeface="Calibri"/>
                  <a:sym typeface="Calibri"/>
                </a:rPr>
                <a:t>Organize meetings</a:t>
              </a:r>
              <a:endParaRPr sz="3900">
                <a:solidFill>
                  <a:srgbClr val="000000"/>
                </a:solidFill>
                <a:latin typeface="Calibri"/>
                <a:ea typeface="Calibri"/>
                <a:cs typeface="Calibri"/>
                <a:sym typeface="Calibri"/>
              </a:endParaRPr>
            </a:p>
            <a:p>
              <a:pPr indent="-476250" lvl="0" marL="457200" marR="0" rtl="0" algn="l">
                <a:spcBef>
                  <a:spcPts val="0"/>
                </a:spcBef>
                <a:spcAft>
                  <a:spcPts val="0"/>
                </a:spcAft>
                <a:buClr>
                  <a:srgbClr val="000000"/>
                </a:buClr>
                <a:buSzPts val="3900"/>
                <a:buFont typeface="Calibri"/>
                <a:buChar char="➔"/>
              </a:pPr>
              <a:r>
                <a:rPr lang="en-US" sz="3900">
                  <a:solidFill>
                    <a:srgbClr val="000000"/>
                  </a:solidFill>
                  <a:latin typeface="Calibri"/>
                  <a:ea typeface="Calibri"/>
                  <a:cs typeface="Calibri"/>
                  <a:sym typeface="Calibri"/>
                </a:rPr>
                <a:t>Support regional communities</a:t>
              </a:r>
              <a:endParaRPr sz="3900">
                <a:solidFill>
                  <a:srgbClr val="000000"/>
                </a:solidFill>
                <a:latin typeface="Calibri"/>
                <a:ea typeface="Calibri"/>
                <a:cs typeface="Calibri"/>
                <a:sym typeface="Calibri"/>
              </a:endParaRPr>
            </a:p>
            <a:p>
              <a:pPr indent="-476250" lvl="0" marL="457200" marR="0" rtl="0" algn="l">
                <a:spcBef>
                  <a:spcPts val="0"/>
                </a:spcBef>
                <a:spcAft>
                  <a:spcPts val="0"/>
                </a:spcAft>
                <a:buClr>
                  <a:srgbClr val="000000"/>
                </a:buClr>
                <a:buSzPts val="3900"/>
                <a:buFont typeface="Calibri"/>
                <a:buChar char="➔"/>
              </a:pPr>
              <a:r>
                <a:rPr lang="en-US" sz="3900">
                  <a:solidFill>
                    <a:srgbClr val="000000"/>
                  </a:solidFill>
                  <a:latin typeface="Calibri"/>
                  <a:ea typeface="Calibri"/>
                  <a:cs typeface="Calibri"/>
                  <a:sym typeface="Calibri"/>
                </a:rPr>
                <a:t>Provide infrastructure support</a:t>
              </a:r>
              <a:endParaRPr sz="3900">
                <a:solidFill>
                  <a:srgbClr val="000000"/>
                </a:solidFill>
                <a:latin typeface="Calibri"/>
                <a:ea typeface="Calibri"/>
                <a:cs typeface="Calibri"/>
                <a:sym typeface="Calibri"/>
              </a:endParaRPr>
            </a:p>
          </p:txBody>
        </p:sp>
      </p:grpSp>
      <p:sp>
        <p:nvSpPr>
          <p:cNvPr id="68" name="Google Shape;68;p1"/>
          <p:cNvSpPr txBox="1"/>
          <p:nvPr>
            <p:ph idx="1" type="body"/>
          </p:nvPr>
        </p:nvSpPr>
        <p:spPr>
          <a:xfrm>
            <a:off x="16529327" y="3870500"/>
            <a:ext cx="11731500" cy="1262100"/>
          </a:xfrm>
          <a:prstGeom prst="rect">
            <a:avLst/>
          </a:prstGeom>
          <a:noFill/>
          <a:ln>
            <a:noFill/>
          </a:ln>
        </p:spPr>
        <p:txBody>
          <a:bodyPr anchorCtr="0" anchor="t" bIns="45700" lIns="91425" spcFirstLastPara="1" rIns="91425" wrap="square" tIns="45700">
            <a:spAutoFit/>
          </a:bodyPr>
          <a:lstStyle/>
          <a:p>
            <a:pPr indent="0" lvl="0" marL="0" rtl="0" algn="l">
              <a:lnSpc>
                <a:spcPct val="100000"/>
              </a:lnSpc>
              <a:spcBef>
                <a:spcPts val="0"/>
              </a:spcBef>
              <a:spcAft>
                <a:spcPts val="0"/>
              </a:spcAft>
              <a:buClr>
                <a:schemeClr val="dk1"/>
              </a:buClr>
              <a:buSzPts val="3600"/>
              <a:buNone/>
            </a:pPr>
            <a:r>
              <a:rPr b="1" lang="en-US" sz="3800">
                <a:solidFill>
                  <a:schemeClr val="dk2"/>
                </a:solidFill>
                <a:latin typeface="Calibri"/>
                <a:ea typeface="Calibri"/>
                <a:cs typeface="Calibri"/>
                <a:sym typeface="Calibri"/>
              </a:rPr>
              <a:t>Yasha Moz</a:t>
            </a:r>
            <a:r>
              <a:rPr lang="en-US" sz="3800">
                <a:solidFill>
                  <a:schemeClr val="dk2"/>
                </a:solidFill>
                <a:latin typeface="Calibri"/>
                <a:ea typeface="Calibri"/>
                <a:cs typeface="Calibri"/>
                <a:sym typeface="Calibri"/>
              </a:rPr>
              <a:t>, </a:t>
            </a:r>
            <a:r>
              <a:rPr lang="en-US" sz="3800">
                <a:solidFill>
                  <a:schemeClr val="dk2"/>
                </a:solidFill>
                <a:uFill>
                  <a:noFill/>
                </a:uFill>
                <a:latin typeface="Calibri"/>
                <a:ea typeface="Calibri"/>
                <a:cs typeface="Calibri"/>
                <a:sym typeface="Calibri"/>
                <a:hlinkClick r:id="rId5">
                  <a:extLst>
                    <a:ext uri="{A12FA001-AC4F-418D-AE19-62706E023703}">
                      <ahyp:hlinkClr val="tx"/>
                    </a:ext>
                  </a:extLst>
                </a:hlinkClick>
              </a:rPr>
              <a:t>yakov.m.moz@nasa.gov</a:t>
            </a:r>
            <a:r>
              <a:rPr lang="en-US" sz="3800">
                <a:solidFill>
                  <a:schemeClr val="dk2"/>
                </a:solidFill>
                <a:latin typeface="Calibri"/>
                <a:ea typeface="Calibri"/>
                <a:cs typeface="Calibri"/>
                <a:sym typeface="Calibri"/>
              </a:rPr>
              <a:t>, BAH</a:t>
            </a:r>
            <a:endParaRPr sz="3800">
              <a:solidFill>
                <a:schemeClr val="dk2"/>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3600"/>
              <a:buNone/>
            </a:pPr>
            <a:r>
              <a:rPr b="1" lang="en-US" sz="3800">
                <a:solidFill>
                  <a:schemeClr val="dk2"/>
                </a:solidFill>
                <a:latin typeface="Calibri"/>
                <a:ea typeface="Calibri"/>
                <a:cs typeface="Calibri"/>
                <a:sym typeface="Calibri"/>
              </a:rPr>
              <a:t>Erin Martin</a:t>
            </a:r>
            <a:r>
              <a:rPr lang="en-US" sz="3800">
                <a:solidFill>
                  <a:schemeClr val="dk2"/>
                </a:solidFill>
                <a:latin typeface="Calibri"/>
                <a:ea typeface="Calibri"/>
                <a:cs typeface="Calibri"/>
                <a:sym typeface="Calibri"/>
              </a:rPr>
              <a:t>, eemartin08@gmail.com</a:t>
            </a:r>
            <a:endParaRPr sz="3800">
              <a:solidFill>
                <a:schemeClr val="dk2"/>
              </a:solidFill>
              <a:latin typeface="Calibri"/>
              <a:ea typeface="Calibri"/>
              <a:cs typeface="Calibri"/>
              <a:sym typeface="Calibri"/>
            </a:endParaRPr>
          </a:p>
        </p:txBody>
      </p:sp>
      <p:sp>
        <p:nvSpPr>
          <p:cNvPr id="69" name="Google Shape;69;p1"/>
          <p:cNvSpPr txBox="1"/>
          <p:nvPr/>
        </p:nvSpPr>
        <p:spPr>
          <a:xfrm>
            <a:off x="15377701" y="21120063"/>
            <a:ext cx="11900400" cy="100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5900">
                <a:solidFill>
                  <a:srgbClr val="003770"/>
                </a:solidFill>
                <a:latin typeface="Calibri"/>
                <a:ea typeface="Calibri"/>
                <a:cs typeface="Calibri"/>
                <a:sym typeface="Calibri"/>
              </a:rPr>
              <a:t>Theory of Change</a:t>
            </a:r>
            <a:endParaRPr b="1" sz="5900">
              <a:solidFill>
                <a:srgbClr val="003770"/>
              </a:solidFill>
              <a:latin typeface="Calibri"/>
              <a:ea typeface="Calibri"/>
              <a:cs typeface="Calibri"/>
              <a:sym typeface="Calibri"/>
            </a:endParaRPr>
          </a:p>
        </p:txBody>
      </p:sp>
      <p:sp>
        <p:nvSpPr>
          <p:cNvPr id="70" name="Google Shape;70;p1"/>
          <p:cNvSpPr txBox="1"/>
          <p:nvPr/>
        </p:nvSpPr>
        <p:spPr>
          <a:xfrm>
            <a:off x="1219200" y="25513650"/>
            <a:ext cx="13869900" cy="45252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600">
                <a:solidFill>
                  <a:schemeClr val="dk1"/>
                </a:solidFill>
                <a:latin typeface="Calibri"/>
                <a:ea typeface="Calibri"/>
                <a:cs typeface="Calibri"/>
                <a:sym typeface="Calibri"/>
              </a:rPr>
              <a:t>A </a:t>
            </a:r>
            <a:r>
              <a:rPr b="1" lang="en-US" sz="3600">
                <a:solidFill>
                  <a:schemeClr val="dk1"/>
                </a:solidFill>
                <a:latin typeface="Calibri"/>
                <a:ea typeface="Calibri"/>
                <a:cs typeface="Calibri"/>
                <a:sym typeface="Calibri"/>
              </a:rPr>
              <a:t>Theory of Change</a:t>
            </a:r>
            <a:r>
              <a:rPr lang="en-US" sz="3600">
                <a:solidFill>
                  <a:schemeClr val="dk1"/>
                </a:solidFill>
                <a:latin typeface="Calibri"/>
                <a:ea typeface="Calibri"/>
                <a:cs typeface="Calibri"/>
                <a:sym typeface="Calibri"/>
              </a:rPr>
              <a:t> outlines the process behind how a particular intervention will bring about the desired results. This framework describes the goal impact of the work, then outlines the intermediate steps will influence whether the outputs of an effort actually achieve the desired impact.</a:t>
            </a:r>
            <a:endParaRPr sz="3600">
              <a:solidFill>
                <a:schemeClr val="dk1"/>
              </a:solidFill>
              <a:latin typeface="Calibri"/>
              <a:ea typeface="Calibri"/>
              <a:cs typeface="Calibri"/>
              <a:sym typeface="Calibri"/>
            </a:endParaRPr>
          </a:p>
          <a:p>
            <a:pPr indent="0" lvl="0" marL="0" marR="0" rtl="0" algn="just">
              <a:spcBef>
                <a:spcPts val="0"/>
              </a:spcBef>
              <a:spcAft>
                <a:spcPts val="0"/>
              </a:spcAft>
              <a:buNone/>
            </a:pPr>
            <a:r>
              <a:rPr lang="en-US" sz="3600">
                <a:solidFill>
                  <a:schemeClr val="dk1"/>
                </a:solidFill>
                <a:latin typeface="Calibri"/>
                <a:ea typeface="Calibri"/>
                <a:cs typeface="Calibri"/>
                <a:sym typeface="Calibri"/>
              </a:rPr>
              <a:t>This Theory of Change was crafted with the global leadership team and network representatives through an iterative process. It was endorsed at CEOS plenary as part of pilot phase 1 summary.</a:t>
            </a:r>
            <a:endParaRPr sz="3600">
              <a:solidFill>
                <a:schemeClr val="dk1"/>
              </a:solidFill>
              <a:latin typeface="Calibri"/>
              <a:ea typeface="Calibri"/>
              <a:cs typeface="Calibri"/>
              <a:sym typeface="Calibri"/>
            </a:endParaRPr>
          </a:p>
        </p:txBody>
      </p:sp>
      <p:sp>
        <p:nvSpPr>
          <p:cNvPr id="71" name="Google Shape;71;p1"/>
          <p:cNvSpPr txBox="1"/>
          <p:nvPr/>
        </p:nvSpPr>
        <p:spPr>
          <a:xfrm>
            <a:off x="1219200" y="30167500"/>
            <a:ext cx="13305900" cy="100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5900">
                <a:solidFill>
                  <a:srgbClr val="003770"/>
                </a:solidFill>
                <a:latin typeface="Calibri"/>
                <a:ea typeface="Calibri"/>
                <a:cs typeface="Calibri"/>
                <a:sym typeface="Calibri"/>
              </a:rPr>
              <a:t>Regional Training Centers in the Network</a:t>
            </a:r>
            <a:endParaRPr b="1" sz="5900">
              <a:solidFill>
                <a:srgbClr val="003770"/>
              </a:solidFill>
              <a:latin typeface="Calibri"/>
              <a:ea typeface="Calibri"/>
              <a:cs typeface="Calibri"/>
              <a:sym typeface="Calibri"/>
            </a:endParaRPr>
          </a:p>
        </p:txBody>
      </p:sp>
      <p:sp>
        <p:nvSpPr>
          <p:cNvPr id="72" name="Google Shape;72;p1"/>
          <p:cNvSpPr/>
          <p:nvPr/>
        </p:nvSpPr>
        <p:spPr>
          <a:xfrm>
            <a:off x="23933700" y="41508875"/>
            <a:ext cx="6069300" cy="1917300"/>
          </a:xfrm>
          <a:prstGeom prst="roundRect">
            <a:avLst>
              <a:gd fmla="val 16667" name="adj"/>
            </a:avLst>
          </a:prstGeom>
          <a:solidFill>
            <a:srgbClr val="008B7A"/>
          </a:solidFill>
          <a:ln cap="flat" cmpd="sng" w="9525">
            <a:solidFill>
              <a:srgbClr val="008B7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Font typeface="Arial"/>
              <a:buNone/>
            </a:pPr>
            <a:r>
              <a:rPr lang="en-US" sz="4500">
                <a:solidFill>
                  <a:schemeClr val="lt1"/>
                </a:solidFill>
                <a:latin typeface="Calibri"/>
                <a:ea typeface="Calibri"/>
                <a:cs typeface="Calibri"/>
                <a:sym typeface="Calibri"/>
              </a:rPr>
              <a:t>Visit our website at</a:t>
            </a:r>
            <a:endParaRPr sz="4500">
              <a:solidFill>
                <a:schemeClr val="lt1"/>
              </a:solidFill>
              <a:latin typeface="Calibri"/>
              <a:ea typeface="Calibri"/>
              <a:cs typeface="Calibri"/>
              <a:sym typeface="Calibri"/>
            </a:endParaRPr>
          </a:p>
          <a:p>
            <a:pPr indent="0" lvl="0" marL="0" rtl="0" algn="ctr">
              <a:spcBef>
                <a:spcPts val="0"/>
              </a:spcBef>
              <a:spcAft>
                <a:spcPts val="0"/>
              </a:spcAft>
              <a:buClr>
                <a:schemeClr val="dk1"/>
              </a:buClr>
              <a:buFont typeface="Arial"/>
              <a:buNone/>
            </a:pPr>
            <a:r>
              <a:rPr b="1" lang="en-US" sz="4800">
                <a:solidFill>
                  <a:schemeClr val="lt1"/>
                </a:solidFill>
                <a:latin typeface="Calibri"/>
                <a:ea typeface="Calibri"/>
                <a:cs typeface="Calibri"/>
                <a:sym typeface="Calibri"/>
              </a:rPr>
              <a:t>ceos.org/eotec</a:t>
            </a:r>
            <a:endParaRPr b="1" sz="4800">
              <a:solidFill>
                <a:schemeClr val="lt1"/>
              </a:solidFill>
              <a:latin typeface="Calibri"/>
              <a:ea typeface="Calibri"/>
              <a:cs typeface="Calibri"/>
              <a:sym typeface="Calibri"/>
            </a:endParaRPr>
          </a:p>
          <a:p>
            <a:pPr indent="0" lvl="0" marL="0" rtl="0" algn="l">
              <a:spcBef>
                <a:spcPts val="0"/>
              </a:spcBef>
              <a:spcAft>
                <a:spcPts val="0"/>
              </a:spcAft>
              <a:buNone/>
            </a:pPr>
            <a:r>
              <a:t/>
            </a:r>
            <a:endParaRPr/>
          </a:p>
        </p:txBody>
      </p:sp>
      <p:sp>
        <p:nvSpPr>
          <p:cNvPr id="73" name="Google Shape;73;p1"/>
          <p:cNvSpPr txBox="1"/>
          <p:nvPr/>
        </p:nvSpPr>
        <p:spPr>
          <a:xfrm>
            <a:off x="1219200" y="14843900"/>
            <a:ext cx="8290800" cy="100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5900">
                <a:solidFill>
                  <a:srgbClr val="003770"/>
                </a:solidFill>
                <a:latin typeface="Calibri"/>
                <a:ea typeface="Calibri"/>
                <a:cs typeface="Calibri"/>
                <a:sym typeface="Calibri"/>
              </a:rPr>
              <a:t>How We Work</a:t>
            </a:r>
            <a:endParaRPr b="1" sz="5900">
              <a:solidFill>
                <a:srgbClr val="003770"/>
              </a:solidFill>
              <a:latin typeface="Calibri"/>
              <a:ea typeface="Calibri"/>
              <a:cs typeface="Calibri"/>
              <a:sym typeface="Calibri"/>
            </a:endParaRPr>
          </a:p>
        </p:txBody>
      </p:sp>
      <p:pic>
        <p:nvPicPr>
          <p:cNvPr id="74" name="Google Shape;74;p1"/>
          <p:cNvPicPr preferRelativeResize="0"/>
          <p:nvPr/>
        </p:nvPicPr>
        <p:blipFill rotWithShape="1">
          <a:blip r:embed="rId6">
            <a:alphaModFix/>
          </a:blip>
          <a:srcRect b="0" l="2922" r="0" t="0"/>
          <a:stretch/>
        </p:blipFill>
        <p:spPr>
          <a:xfrm>
            <a:off x="1219200" y="33734100"/>
            <a:ext cx="20277101" cy="9675751"/>
          </a:xfrm>
          <a:prstGeom prst="rect">
            <a:avLst/>
          </a:prstGeom>
          <a:noFill/>
          <a:ln>
            <a:noFill/>
          </a:ln>
        </p:spPr>
      </p:pic>
      <p:sp>
        <p:nvSpPr>
          <p:cNvPr id="75" name="Google Shape;75;p1"/>
          <p:cNvSpPr txBox="1"/>
          <p:nvPr/>
        </p:nvSpPr>
        <p:spPr>
          <a:xfrm>
            <a:off x="1219200" y="31296650"/>
            <a:ext cx="18091500" cy="23088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3600">
                <a:solidFill>
                  <a:schemeClr val="dk1"/>
                </a:solidFill>
                <a:latin typeface="Calibri"/>
                <a:ea typeface="Calibri"/>
                <a:cs typeface="Calibri"/>
                <a:sym typeface="Calibri"/>
              </a:rPr>
              <a:t>As EOTEC DevNet builds </a:t>
            </a:r>
            <a:r>
              <a:rPr lang="en-US" sz="3600">
                <a:solidFill>
                  <a:schemeClr val="dk1"/>
                </a:solidFill>
                <a:latin typeface="Calibri"/>
                <a:ea typeface="Calibri"/>
                <a:cs typeface="Calibri"/>
                <a:sym typeface="Calibri"/>
              </a:rPr>
              <a:t>regional Communities of Practice across the globe, each network can access regional expertise through training centers and local partners, outlined in the map below.  The geographic spread of centers underscores the crucial role of cross-network communication to synergize related work and fill gaps.</a:t>
            </a:r>
            <a:endParaRPr sz="3600">
              <a:solidFill>
                <a:schemeClr val="dk1"/>
              </a:solidFill>
              <a:latin typeface="Calibri"/>
              <a:ea typeface="Calibri"/>
              <a:cs typeface="Calibri"/>
              <a:sym typeface="Calibri"/>
            </a:endParaRPr>
          </a:p>
        </p:txBody>
      </p:sp>
      <p:sp>
        <p:nvSpPr>
          <p:cNvPr id="76" name="Google Shape;76;p1"/>
          <p:cNvSpPr txBox="1"/>
          <p:nvPr/>
        </p:nvSpPr>
        <p:spPr>
          <a:xfrm>
            <a:off x="22545550" y="33669525"/>
            <a:ext cx="9502500" cy="3195300"/>
          </a:xfrm>
          <a:prstGeom prst="rect">
            <a:avLst/>
          </a:prstGeom>
          <a:noFill/>
          <a:ln>
            <a:noFill/>
          </a:ln>
        </p:spPr>
        <p:txBody>
          <a:bodyPr anchorCtr="0" anchor="t" bIns="45700" lIns="91425" spcFirstLastPara="1" rIns="91425" wrap="square" tIns="45700">
            <a:spAutoFit/>
          </a:bodyPr>
          <a:lstStyle/>
          <a:p>
            <a:pPr indent="-457200" lvl="0" marL="457200" rtl="0" algn="l">
              <a:lnSpc>
                <a:spcPct val="115000"/>
              </a:lnSpc>
              <a:spcBef>
                <a:spcPts val="0"/>
              </a:spcBef>
              <a:spcAft>
                <a:spcPts val="0"/>
              </a:spcAft>
              <a:buClr>
                <a:schemeClr val="dk1"/>
              </a:buClr>
              <a:buSzPts val="3600"/>
              <a:buFont typeface="Calibri"/>
              <a:buChar char="●"/>
            </a:pPr>
            <a:r>
              <a:rPr lang="en-US" sz="3600">
                <a:solidFill>
                  <a:schemeClr val="dk1"/>
                </a:solidFill>
                <a:latin typeface="Calibri"/>
                <a:ea typeface="Calibri"/>
                <a:cs typeface="Calibri"/>
                <a:sym typeface="Calibri"/>
              </a:rPr>
              <a:t>Learn more about</a:t>
            </a:r>
            <a:r>
              <a:rPr lang="en-US" sz="3600">
                <a:solidFill>
                  <a:schemeClr val="dk1"/>
                </a:solidFill>
                <a:uFill>
                  <a:noFill/>
                </a:uFill>
                <a:latin typeface="Calibri"/>
                <a:ea typeface="Calibri"/>
                <a:cs typeface="Calibri"/>
                <a:sym typeface="Calibri"/>
                <a:hlinkClick r:id="rId7">
                  <a:extLst>
                    <a:ext uri="{A12FA001-AC4F-418D-AE19-62706E023703}">
                      <ahyp:hlinkClr val="tx"/>
                    </a:ext>
                  </a:extLst>
                </a:hlinkClick>
              </a:rPr>
              <a:t> </a:t>
            </a:r>
            <a:r>
              <a:rPr lang="en-US" sz="3600" u="sng">
                <a:solidFill>
                  <a:schemeClr val="hlink"/>
                </a:solidFill>
                <a:latin typeface="Calibri"/>
                <a:ea typeface="Calibri"/>
                <a:cs typeface="Calibri"/>
                <a:sym typeface="Calibri"/>
                <a:hlinkClick r:id="rId8"/>
              </a:rPr>
              <a:t>EOTEC DevNet</a:t>
            </a:r>
            <a:r>
              <a:rPr lang="en-US" sz="3600">
                <a:solidFill>
                  <a:schemeClr val="dk1"/>
                </a:solidFill>
                <a:latin typeface="Calibri"/>
                <a:ea typeface="Calibri"/>
                <a:cs typeface="Calibri"/>
                <a:sym typeface="Calibri"/>
              </a:rPr>
              <a:t> and help us spread the word</a:t>
            </a:r>
            <a:endParaRPr sz="3600">
              <a:solidFill>
                <a:schemeClr val="dk1"/>
              </a:solidFill>
              <a:latin typeface="Calibri"/>
              <a:ea typeface="Calibri"/>
              <a:cs typeface="Calibri"/>
              <a:sym typeface="Calibri"/>
            </a:endParaRPr>
          </a:p>
          <a:p>
            <a:pPr indent="-457200" lvl="0" marL="457200" rtl="0" algn="l">
              <a:lnSpc>
                <a:spcPct val="115000"/>
              </a:lnSpc>
              <a:spcBef>
                <a:spcPts val="0"/>
              </a:spcBef>
              <a:spcAft>
                <a:spcPts val="0"/>
              </a:spcAft>
              <a:buClr>
                <a:schemeClr val="dk1"/>
              </a:buClr>
              <a:buSzPts val="3600"/>
              <a:buFont typeface="Calibri"/>
              <a:buChar char="●"/>
            </a:pPr>
            <a:r>
              <a:rPr lang="en-US" sz="3600" u="sng">
                <a:solidFill>
                  <a:schemeClr val="hlink"/>
                </a:solidFill>
                <a:latin typeface="Calibri"/>
                <a:ea typeface="Calibri"/>
                <a:cs typeface="Calibri"/>
                <a:sym typeface="Calibri"/>
                <a:hlinkClick r:id="rId9"/>
              </a:rPr>
              <a:t>Join</a:t>
            </a:r>
            <a:r>
              <a:rPr lang="en-US" sz="3600">
                <a:solidFill>
                  <a:schemeClr val="dk1"/>
                </a:solidFill>
                <a:latin typeface="Calibri"/>
                <a:ea typeface="Calibri"/>
                <a:cs typeface="Calibri"/>
                <a:sym typeface="Calibri"/>
              </a:rPr>
              <a:t> your regional Community of Practice</a:t>
            </a:r>
            <a:endParaRPr sz="3600">
              <a:solidFill>
                <a:schemeClr val="dk1"/>
              </a:solidFill>
              <a:latin typeface="Calibri"/>
              <a:ea typeface="Calibri"/>
              <a:cs typeface="Calibri"/>
              <a:sym typeface="Calibri"/>
            </a:endParaRPr>
          </a:p>
          <a:p>
            <a:pPr indent="-457200" lvl="0" marL="457200" rtl="0" algn="l">
              <a:lnSpc>
                <a:spcPct val="115000"/>
              </a:lnSpc>
              <a:spcBef>
                <a:spcPts val="0"/>
              </a:spcBef>
              <a:spcAft>
                <a:spcPts val="0"/>
              </a:spcAft>
              <a:buClr>
                <a:schemeClr val="dk1"/>
              </a:buClr>
              <a:buSzPts val="3600"/>
              <a:buFont typeface="Calibri"/>
              <a:buChar char="●"/>
            </a:pPr>
            <a:r>
              <a:rPr lang="en-US" sz="3600">
                <a:solidFill>
                  <a:schemeClr val="dk1"/>
                </a:solidFill>
                <a:latin typeface="Calibri"/>
                <a:ea typeface="Calibri"/>
                <a:cs typeface="Calibri"/>
                <a:sym typeface="Calibri"/>
              </a:rPr>
              <a:t>Contribute to EOTEC DevNet projects, such as</a:t>
            </a:r>
            <a:r>
              <a:rPr lang="en-US" sz="3600">
                <a:solidFill>
                  <a:schemeClr val="dk1"/>
                </a:solidFill>
                <a:uFill>
                  <a:noFill/>
                </a:uFill>
                <a:latin typeface="Calibri"/>
                <a:ea typeface="Calibri"/>
                <a:cs typeface="Calibri"/>
                <a:sym typeface="Calibri"/>
                <a:hlinkClick r:id="rId10">
                  <a:extLst>
                    <a:ext uri="{A12FA001-AC4F-418D-AE19-62706E023703}">
                      <ahyp:hlinkClr val="tx"/>
                    </a:ext>
                  </a:extLst>
                </a:hlinkClick>
              </a:rPr>
              <a:t> </a:t>
            </a:r>
            <a:r>
              <a:rPr lang="en-US" sz="3600" u="sng">
                <a:solidFill>
                  <a:schemeClr val="hlink"/>
                </a:solidFill>
                <a:latin typeface="Calibri"/>
                <a:ea typeface="Calibri"/>
                <a:cs typeface="Calibri"/>
                <a:sym typeface="Calibri"/>
                <a:hlinkClick r:id="rId11"/>
              </a:rPr>
              <a:t>Flood Capacity Development Matrix</a:t>
            </a:r>
            <a:endParaRPr sz="3600">
              <a:solidFill>
                <a:schemeClr val="dk1"/>
              </a:solidFill>
              <a:latin typeface="Calibri"/>
              <a:ea typeface="Calibri"/>
              <a:cs typeface="Calibri"/>
              <a:sym typeface="Calibri"/>
            </a:endParaRPr>
          </a:p>
        </p:txBody>
      </p:sp>
      <p:sp>
        <p:nvSpPr>
          <p:cNvPr id="77" name="Google Shape;77;p1"/>
          <p:cNvSpPr txBox="1"/>
          <p:nvPr/>
        </p:nvSpPr>
        <p:spPr>
          <a:xfrm>
            <a:off x="22698350" y="32464813"/>
            <a:ext cx="5733000" cy="100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5900">
                <a:solidFill>
                  <a:srgbClr val="003770"/>
                </a:solidFill>
                <a:latin typeface="Calibri"/>
                <a:ea typeface="Calibri"/>
                <a:cs typeface="Calibri"/>
                <a:sym typeface="Calibri"/>
              </a:rPr>
              <a:t>Get Involved!</a:t>
            </a:r>
            <a:endParaRPr b="1" sz="5900">
              <a:solidFill>
                <a:srgbClr val="00377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ARSET 1">
      <a:dk1>
        <a:srgbClr val="000000"/>
      </a:dk1>
      <a:lt1>
        <a:srgbClr val="FFFFFF"/>
      </a:lt1>
      <a:dk2>
        <a:srgbClr val="54534B"/>
      </a:dk2>
      <a:lt2>
        <a:srgbClr val="D7CDB9"/>
      </a:lt2>
      <a:accent1>
        <a:srgbClr val="325B79"/>
      </a:accent1>
      <a:accent2>
        <a:srgbClr val="964034"/>
      </a:accent2>
      <a:accent3>
        <a:srgbClr val="879341"/>
      </a:accent3>
      <a:accent4>
        <a:srgbClr val="6E5C6D"/>
      </a:accent4>
      <a:accent5>
        <a:srgbClr val="86A683"/>
      </a:accent5>
      <a:accent6>
        <a:srgbClr val="DDB345"/>
      </a:accent6>
      <a:hlink>
        <a:srgbClr val="325B79"/>
      </a:hlink>
      <a:folHlink>
        <a:srgbClr val="A89D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2017-11-08T19:50:10Z</dcterms:created>
  <dc:creator>Elizabeth Hook</dc:creator>
</cp:coreProperties>
</file>