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6" r:id="rId2"/>
  </p:sldIdLst>
  <p:sldSz cx="51206400" cy="38404800"/>
  <p:notesSz cx="6858000" cy="9144000"/>
  <p:defaultTextStyle>
    <a:defPPr>
      <a:defRPr lang="en-US"/>
    </a:defPPr>
    <a:lvl1pPr marL="0" algn="l" defTabSz="5120640" rtl="0" eaLnBrk="1" latinLnBrk="0" hangingPunct="1">
      <a:defRPr sz="10080" kern="1200">
        <a:solidFill>
          <a:schemeClr val="tx1"/>
        </a:solidFill>
        <a:latin typeface="+mn-lt"/>
        <a:ea typeface="+mn-ea"/>
        <a:cs typeface="+mn-cs"/>
      </a:defRPr>
    </a:lvl1pPr>
    <a:lvl2pPr marL="2560320" algn="l" defTabSz="5120640" rtl="0" eaLnBrk="1" latinLnBrk="0" hangingPunct="1">
      <a:defRPr sz="10080" kern="1200">
        <a:solidFill>
          <a:schemeClr val="tx1"/>
        </a:solidFill>
        <a:latin typeface="+mn-lt"/>
        <a:ea typeface="+mn-ea"/>
        <a:cs typeface="+mn-cs"/>
      </a:defRPr>
    </a:lvl2pPr>
    <a:lvl3pPr marL="5120640" algn="l" defTabSz="5120640" rtl="0" eaLnBrk="1" latinLnBrk="0" hangingPunct="1">
      <a:defRPr sz="10080" kern="1200">
        <a:solidFill>
          <a:schemeClr val="tx1"/>
        </a:solidFill>
        <a:latin typeface="+mn-lt"/>
        <a:ea typeface="+mn-ea"/>
        <a:cs typeface="+mn-cs"/>
      </a:defRPr>
    </a:lvl3pPr>
    <a:lvl4pPr marL="7680960" algn="l" defTabSz="5120640" rtl="0" eaLnBrk="1" latinLnBrk="0" hangingPunct="1">
      <a:defRPr sz="10080" kern="1200">
        <a:solidFill>
          <a:schemeClr val="tx1"/>
        </a:solidFill>
        <a:latin typeface="+mn-lt"/>
        <a:ea typeface="+mn-ea"/>
        <a:cs typeface="+mn-cs"/>
      </a:defRPr>
    </a:lvl4pPr>
    <a:lvl5pPr marL="10241280" algn="l" defTabSz="5120640" rtl="0" eaLnBrk="1" latinLnBrk="0" hangingPunct="1">
      <a:defRPr sz="10080" kern="1200">
        <a:solidFill>
          <a:schemeClr val="tx1"/>
        </a:solidFill>
        <a:latin typeface="+mn-lt"/>
        <a:ea typeface="+mn-ea"/>
        <a:cs typeface="+mn-cs"/>
      </a:defRPr>
    </a:lvl5pPr>
    <a:lvl6pPr marL="12801600" algn="l" defTabSz="5120640" rtl="0" eaLnBrk="1" latinLnBrk="0" hangingPunct="1">
      <a:defRPr sz="10080" kern="1200">
        <a:solidFill>
          <a:schemeClr val="tx1"/>
        </a:solidFill>
        <a:latin typeface="+mn-lt"/>
        <a:ea typeface="+mn-ea"/>
        <a:cs typeface="+mn-cs"/>
      </a:defRPr>
    </a:lvl6pPr>
    <a:lvl7pPr marL="15361920" algn="l" defTabSz="5120640" rtl="0" eaLnBrk="1" latinLnBrk="0" hangingPunct="1">
      <a:defRPr sz="10080" kern="1200">
        <a:solidFill>
          <a:schemeClr val="tx1"/>
        </a:solidFill>
        <a:latin typeface="+mn-lt"/>
        <a:ea typeface="+mn-ea"/>
        <a:cs typeface="+mn-cs"/>
      </a:defRPr>
    </a:lvl7pPr>
    <a:lvl8pPr marL="17922240" algn="l" defTabSz="5120640" rtl="0" eaLnBrk="1" latinLnBrk="0" hangingPunct="1">
      <a:defRPr sz="10080" kern="1200">
        <a:solidFill>
          <a:schemeClr val="tx1"/>
        </a:solidFill>
        <a:latin typeface="+mn-lt"/>
        <a:ea typeface="+mn-ea"/>
        <a:cs typeface="+mn-cs"/>
      </a:defRPr>
    </a:lvl8pPr>
    <a:lvl9pPr marL="20482560" algn="l" defTabSz="5120640" rtl="0" eaLnBrk="1" latinLnBrk="0" hangingPunct="1">
      <a:defRPr sz="1008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yton, Amanda L. (LARC-E3)[SSAI DEVELOP]" initials="CAL(D" lastIdx="1" clrIdx="0">
    <p:extLst>
      <p:ext uri="{19B8F6BF-5375-455C-9EA6-DF929625EA0E}">
        <p15:presenceInfo xmlns:p15="http://schemas.microsoft.com/office/powerpoint/2012/main" userId="S::alclayt1@ndc.nasa.gov::bd45d00a-0375-4579-a58c-94f9a1ccd07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0652A"/>
    <a:srgbClr val="266E98"/>
    <a:srgbClr val="A5C249"/>
    <a:srgbClr val="003C92"/>
    <a:srgbClr val="67A478"/>
    <a:srgbClr val="0A7C5D"/>
    <a:srgbClr val="009DD9"/>
    <a:srgbClr val="077D82"/>
    <a:srgbClr val="657828"/>
    <a:srgbClr val="10CF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49" autoAdjust="0"/>
    <p:restoredTop sz="94660"/>
  </p:normalViewPr>
  <p:slideViewPr>
    <p:cSldViewPr snapToGrid="0">
      <p:cViewPr>
        <p:scale>
          <a:sx n="40" d="100"/>
          <a:sy n="40" d="100"/>
        </p:scale>
        <p:origin x="168"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095FCD-E5C2-4D2F-99F0-BD5BA6A8C150}" type="doc">
      <dgm:prSet loTypeId="urn:microsoft.com/office/officeart/2011/layout/CircleProcess" loCatId="process" qsTypeId="urn:microsoft.com/office/officeart/2005/8/quickstyle/simple1" qsCatId="simple" csTypeId="urn:microsoft.com/office/officeart/2005/8/colors/colorful1" csCatId="colorful" phldr="1"/>
      <dgm:spPr/>
      <dgm:t>
        <a:bodyPr/>
        <a:lstStyle/>
        <a:p>
          <a:endParaRPr lang="en-US"/>
        </a:p>
      </dgm:t>
    </dgm:pt>
    <dgm:pt modelId="{8A2DF3D2-8E14-4CE8-BE30-BA275DD604A4}">
      <dgm:prSet phldrT="[Text]"/>
      <dgm:spPr/>
      <dgm:t>
        <a:bodyPr/>
        <a:lstStyle/>
        <a:p>
          <a:r>
            <a:rPr lang="en-US" dirty="0"/>
            <a:t>Orientation &amp; Project Work Plan</a:t>
          </a:r>
        </a:p>
      </dgm:t>
    </dgm:pt>
    <dgm:pt modelId="{3511312C-8FB0-44A5-9E2E-5234821AF0E4}" type="parTrans" cxnId="{0C8BD10B-B687-4BF2-B5A4-F16B9F778852}">
      <dgm:prSet/>
      <dgm:spPr/>
      <dgm:t>
        <a:bodyPr/>
        <a:lstStyle/>
        <a:p>
          <a:endParaRPr lang="en-US"/>
        </a:p>
      </dgm:t>
    </dgm:pt>
    <dgm:pt modelId="{4F48F0DB-FFCB-4014-86BF-E240ECCE0529}" type="sibTrans" cxnId="{0C8BD10B-B687-4BF2-B5A4-F16B9F778852}">
      <dgm:prSet/>
      <dgm:spPr/>
      <dgm:t>
        <a:bodyPr/>
        <a:lstStyle/>
        <a:p>
          <a:endParaRPr lang="en-US"/>
        </a:p>
      </dgm:t>
    </dgm:pt>
    <dgm:pt modelId="{571EE254-A1C6-4ADD-9530-34D7EEACF0F1}">
      <dgm:prSet phldrT="[Text]"/>
      <dgm:spPr/>
      <dgm:t>
        <a:bodyPr/>
        <a:lstStyle/>
        <a:p>
          <a:r>
            <a:rPr lang="en-US" b="0" dirty="0"/>
            <a:t>Explore Geospatial Assets &amp; Project Methods</a:t>
          </a:r>
        </a:p>
      </dgm:t>
    </dgm:pt>
    <dgm:pt modelId="{DF539AFB-9DC7-47D6-839B-D3C6674E6853}" type="parTrans" cxnId="{52E51784-0933-4F90-BF0B-032E2706F5A2}">
      <dgm:prSet/>
      <dgm:spPr/>
      <dgm:t>
        <a:bodyPr/>
        <a:lstStyle/>
        <a:p>
          <a:endParaRPr lang="en-US"/>
        </a:p>
      </dgm:t>
    </dgm:pt>
    <dgm:pt modelId="{60DD3BC0-05BB-4AB3-9CC0-97E9984B8326}" type="sibTrans" cxnId="{52E51784-0933-4F90-BF0B-032E2706F5A2}">
      <dgm:prSet/>
      <dgm:spPr/>
      <dgm:t>
        <a:bodyPr/>
        <a:lstStyle/>
        <a:p>
          <a:endParaRPr lang="en-US"/>
        </a:p>
      </dgm:t>
    </dgm:pt>
    <dgm:pt modelId="{315594BD-514F-4526-8122-00F58EE126FD}">
      <dgm:prSet phldrT="[Text]"/>
      <dgm:spPr/>
      <dgm:t>
        <a:bodyPr/>
        <a:lstStyle/>
        <a:p>
          <a:r>
            <a:rPr lang="en-US" dirty="0"/>
            <a:t>Conduct Analyses &amp; Iterate w/Partners</a:t>
          </a:r>
        </a:p>
      </dgm:t>
    </dgm:pt>
    <dgm:pt modelId="{00558E65-76DD-4803-8F90-69154B1C7C8C}" type="parTrans" cxnId="{D840832B-9E6E-4619-BAED-0D00E0DDF0C0}">
      <dgm:prSet/>
      <dgm:spPr/>
      <dgm:t>
        <a:bodyPr/>
        <a:lstStyle/>
        <a:p>
          <a:endParaRPr lang="en-US"/>
        </a:p>
      </dgm:t>
    </dgm:pt>
    <dgm:pt modelId="{F967F531-6F2A-4490-BFC9-9F8D0C75D7A8}" type="sibTrans" cxnId="{D840832B-9E6E-4619-BAED-0D00E0DDF0C0}">
      <dgm:prSet/>
      <dgm:spPr/>
      <dgm:t>
        <a:bodyPr/>
        <a:lstStyle/>
        <a:p>
          <a:endParaRPr lang="en-US"/>
        </a:p>
      </dgm:t>
    </dgm:pt>
    <dgm:pt modelId="{FEEBA7A1-3DCC-42A0-A27A-D18739801B9F}">
      <dgm:prSet phldrT="[Text]"/>
      <dgm:spPr/>
      <dgm:t>
        <a:bodyPr/>
        <a:lstStyle/>
        <a:p>
          <a:r>
            <a:rPr lang="en-US" dirty="0"/>
            <a:t>Complete Project &amp; Handoff to Partners</a:t>
          </a:r>
        </a:p>
      </dgm:t>
    </dgm:pt>
    <dgm:pt modelId="{B97E6B54-C997-47C1-A194-E984466A4363}" type="parTrans" cxnId="{64A6B770-68F7-4E07-81C0-E31AC3138A3B}">
      <dgm:prSet/>
      <dgm:spPr/>
      <dgm:t>
        <a:bodyPr/>
        <a:lstStyle/>
        <a:p>
          <a:endParaRPr lang="en-US"/>
        </a:p>
      </dgm:t>
    </dgm:pt>
    <dgm:pt modelId="{9C7C90BD-D8B8-42FE-A6B8-B58DE057EF75}" type="sibTrans" cxnId="{64A6B770-68F7-4E07-81C0-E31AC3138A3B}">
      <dgm:prSet/>
      <dgm:spPr/>
      <dgm:t>
        <a:bodyPr/>
        <a:lstStyle/>
        <a:p>
          <a:endParaRPr lang="en-US"/>
        </a:p>
      </dgm:t>
    </dgm:pt>
    <dgm:pt modelId="{87D74290-4295-4437-BAC4-E89F7BC7B72B}">
      <dgm:prSet phldrT="[Text]"/>
      <dgm:spPr/>
      <dgm:t>
        <a:bodyPr/>
        <a:lstStyle/>
        <a:p>
          <a:r>
            <a:rPr lang="en-US" dirty="0"/>
            <a:t>Finalize &amp; Produce Deliverables</a:t>
          </a:r>
        </a:p>
      </dgm:t>
    </dgm:pt>
    <dgm:pt modelId="{090A3A65-73D1-4536-80EA-0C8D263397F8}" type="parTrans" cxnId="{25877759-0ED8-48D0-86B3-72FC4276DD5F}">
      <dgm:prSet/>
      <dgm:spPr/>
      <dgm:t>
        <a:bodyPr/>
        <a:lstStyle/>
        <a:p>
          <a:endParaRPr lang="en-US"/>
        </a:p>
      </dgm:t>
    </dgm:pt>
    <dgm:pt modelId="{E436A205-F027-4CF3-894F-53288726F1ED}" type="sibTrans" cxnId="{25877759-0ED8-48D0-86B3-72FC4276DD5F}">
      <dgm:prSet/>
      <dgm:spPr/>
      <dgm:t>
        <a:bodyPr/>
        <a:lstStyle/>
        <a:p>
          <a:endParaRPr lang="en-US"/>
        </a:p>
      </dgm:t>
    </dgm:pt>
    <dgm:pt modelId="{7AED8EA5-391D-4A29-B834-DE29B34FA01C}" type="pres">
      <dgm:prSet presAssocID="{11095FCD-E5C2-4D2F-99F0-BD5BA6A8C150}" presName="Name0" presStyleCnt="0">
        <dgm:presLayoutVars>
          <dgm:chMax val="11"/>
          <dgm:chPref val="11"/>
          <dgm:dir/>
          <dgm:resizeHandles/>
        </dgm:presLayoutVars>
      </dgm:prSet>
      <dgm:spPr/>
    </dgm:pt>
    <dgm:pt modelId="{640960EF-678E-40A5-8AF2-01B0D9685CB7}" type="pres">
      <dgm:prSet presAssocID="{FEEBA7A1-3DCC-42A0-A27A-D18739801B9F}" presName="Accent5" presStyleCnt="0"/>
      <dgm:spPr/>
    </dgm:pt>
    <dgm:pt modelId="{AD88514B-5D8D-4292-A7E0-8971F06D60F9}" type="pres">
      <dgm:prSet presAssocID="{FEEBA7A1-3DCC-42A0-A27A-D18739801B9F}" presName="Accent" presStyleLbl="node1" presStyleIdx="0" presStyleCnt="5"/>
      <dgm:spPr>
        <a:solidFill>
          <a:srgbClr val="A5C249"/>
        </a:solidFill>
      </dgm:spPr>
    </dgm:pt>
    <dgm:pt modelId="{D958E53F-C0BB-4379-B9E3-49D37A2B49F4}" type="pres">
      <dgm:prSet presAssocID="{FEEBA7A1-3DCC-42A0-A27A-D18739801B9F}" presName="ParentBackground5" presStyleCnt="0"/>
      <dgm:spPr/>
    </dgm:pt>
    <dgm:pt modelId="{81A38D93-12FD-4B13-9B68-E3F7E5F4F02F}" type="pres">
      <dgm:prSet presAssocID="{FEEBA7A1-3DCC-42A0-A27A-D18739801B9F}" presName="ParentBackground" presStyleLbl="fgAcc1" presStyleIdx="0" presStyleCnt="5"/>
      <dgm:spPr/>
    </dgm:pt>
    <dgm:pt modelId="{FEE00E72-2C4B-4F09-816B-8580D3F37D9A}" type="pres">
      <dgm:prSet presAssocID="{FEEBA7A1-3DCC-42A0-A27A-D18739801B9F}" presName="Parent5" presStyleLbl="revTx" presStyleIdx="0" presStyleCnt="0">
        <dgm:presLayoutVars>
          <dgm:chMax val="1"/>
          <dgm:chPref val="1"/>
          <dgm:bulletEnabled val="1"/>
        </dgm:presLayoutVars>
      </dgm:prSet>
      <dgm:spPr/>
    </dgm:pt>
    <dgm:pt modelId="{158099C0-3DE9-48CA-9977-F1FA349412EF}" type="pres">
      <dgm:prSet presAssocID="{87D74290-4295-4437-BAC4-E89F7BC7B72B}" presName="Accent4" presStyleCnt="0"/>
      <dgm:spPr/>
    </dgm:pt>
    <dgm:pt modelId="{39FC92B1-ED0D-45F5-B17C-DF8FEEEA9B9C}" type="pres">
      <dgm:prSet presAssocID="{87D74290-4295-4437-BAC4-E89F7BC7B72B}" presName="Accent" presStyleLbl="node1" presStyleIdx="1" presStyleCnt="5"/>
      <dgm:spPr>
        <a:solidFill>
          <a:srgbClr val="67A478"/>
        </a:solidFill>
      </dgm:spPr>
    </dgm:pt>
    <dgm:pt modelId="{7ECE4438-6B0E-4497-B864-DFB9A9C024ED}" type="pres">
      <dgm:prSet presAssocID="{87D74290-4295-4437-BAC4-E89F7BC7B72B}" presName="ParentBackground4" presStyleCnt="0"/>
      <dgm:spPr/>
    </dgm:pt>
    <dgm:pt modelId="{56C9B3F6-CD12-4428-9E01-F4246F4DFC37}" type="pres">
      <dgm:prSet presAssocID="{87D74290-4295-4437-BAC4-E89F7BC7B72B}" presName="ParentBackground" presStyleLbl="fgAcc1" presStyleIdx="1" presStyleCnt="5"/>
      <dgm:spPr/>
    </dgm:pt>
    <dgm:pt modelId="{4DA7206D-6A99-4B60-8D9D-3F6F2FA7DA50}" type="pres">
      <dgm:prSet presAssocID="{87D74290-4295-4437-BAC4-E89F7BC7B72B}" presName="Parent4" presStyleLbl="revTx" presStyleIdx="0" presStyleCnt="0">
        <dgm:presLayoutVars>
          <dgm:chMax val="1"/>
          <dgm:chPref val="1"/>
          <dgm:bulletEnabled val="1"/>
        </dgm:presLayoutVars>
      </dgm:prSet>
      <dgm:spPr/>
    </dgm:pt>
    <dgm:pt modelId="{09D379BF-80F5-42B6-9983-08D1C9ECE57C}" type="pres">
      <dgm:prSet presAssocID="{315594BD-514F-4526-8122-00F58EE126FD}" presName="Accent3" presStyleCnt="0"/>
      <dgm:spPr/>
    </dgm:pt>
    <dgm:pt modelId="{2B0F7782-EA14-45BC-8352-CF3537EE7B99}" type="pres">
      <dgm:prSet presAssocID="{315594BD-514F-4526-8122-00F58EE126FD}" presName="Accent" presStyleLbl="node1" presStyleIdx="2" presStyleCnt="5"/>
      <dgm:spPr>
        <a:solidFill>
          <a:srgbClr val="266E98"/>
        </a:solidFill>
      </dgm:spPr>
    </dgm:pt>
    <dgm:pt modelId="{129EF5C8-5C78-4CD4-927C-23EC13858006}" type="pres">
      <dgm:prSet presAssocID="{315594BD-514F-4526-8122-00F58EE126FD}" presName="ParentBackground3" presStyleCnt="0"/>
      <dgm:spPr/>
    </dgm:pt>
    <dgm:pt modelId="{198AACD7-6850-45DB-8BA5-961400DA1CFE}" type="pres">
      <dgm:prSet presAssocID="{315594BD-514F-4526-8122-00F58EE126FD}" presName="ParentBackground" presStyleLbl="fgAcc1" presStyleIdx="2" presStyleCnt="5"/>
      <dgm:spPr/>
    </dgm:pt>
    <dgm:pt modelId="{BE4ABDC4-28C4-45F9-9271-6D9BA7EC2205}" type="pres">
      <dgm:prSet presAssocID="{315594BD-514F-4526-8122-00F58EE126FD}" presName="Parent3" presStyleLbl="revTx" presStyleIdx="0" presStyleCnt="0">
        <dgm:presLayoutVars>
          <dgm:chMax val="1"/>
          <dgm:chPref val="1"/>
          <dgm:bulletEnabled val="1"/>
        </dgm:presLayoutVars>
      </dgm:prSet>
      <dgm:spPr/>
    </dgm:pt>
    <dgm:pt modelId="{BADFA7E1-7BD9-40E9-BF39-B964FD44AC2C}" type="pres">
      <dgm:prSet presAssocID="{571EE254-A1C6-4ADD-9530-34D7EEACF0F1}" presName="Accent2" presStyleCnt="0"/>
      <dgm:spPr/>
    </dgm:pt>
    <dgm:pt modelId="{A6452A83-E268-4361-BC23-8EFF75549418}" type="pres">
      <dgm:prSet presAssocID="{571EE254-A1C6-4ADD-9530-34D7EEACF0F1}" presName="Accent" presStyleLbl="node1" presStyleIdx="3" presStyleCnt="5"/>
      <dgm:spPr>
        <a:solidFill>
          <a:srgbClr val="67A478"/>
        </a:solidFill>
      </dgm:spPr>
    </dgm:pt>
    <dgm:pt modelId="{935AE0EF-9EAD-4EC0-ADFC-4B748D5B32C3}" type="pres">
      <dgm:prSet presAssocID="{571EE254-A1C6-4ADD-9530-34D7EEACF0F1}" presName="ParentBackground2" presStyleCnt="0"/>
      <dgm:spPr/>
    </dgm:pt>
    <dgm:pt modelId="{40CE3CD0-3ECF-4F0C-928B-B6D3B224B57F}" type="pres">
      <dgm:prSet presAssocID="{571EE254-A1C6-4ADD-9530-34D7EEACF0F1}" presName="ParentBackground" presStyleLbl="fgAcc1" presStyleIdx="3" presStyleCnt="5"/>
      <dgm:spPr/>
    </dgm:pt>
    <dgm:pt modelId="{CAB1183F-C280-46EF-B529-BCE68DD355AA}" type="pres">
      <dgm:prSet presAssocID="{571EE254-A1C6-4ADD-9530-34D7EEACF0F1}" presName="Parent2" presStyleLbl="revTx" presStyleIdx="0" presStyleCnt="0">
        <dgm:presLayoutVars>
          <dgm:chMax val="1"/>
          <dgm:chPref val="1"/>
          <dgm:bulletEnabled val="1"/>
        </dgm:presLayoutVars>
      </dgm:prSet>
      <dgm:spPr/>
    </dgm:pt>
    <dgm:pt modelId="{2ACA8A75-B8CA-4163-AB26-CFDBD62F7D10}" type="pres">
      <dgm:prSet presAssocID="{8A2DF3D2-8E14-4CE8-BE30-BA275DD604A4}" presName="Accent1" presStyleCnt="0"/>
      <dgm:spPr/>
    </dgm:pt>
    <dgm:pt modelId="{AFE97EC3-738B-45AC-8F85-A353E36E25B1}" type="pres">
      <dgm:prSet presAssocID="{8A2DF3D2-8E14-4CE8-BE30-BA275DD604A4}" presName="Accent" presStyleLbl="node1" presStyleIdx="4" presStyleCnt="5"/>
      <dgm:spPr/>
    </dgm:pt>
    <dgm:pt modelId="{E1D1D788-819F-4DD7-A560-198E889A1DF0}" type="pres">
      <dgm:prSet presAssocID="{8A2DF3D2-8E14-4CE8-BE30-BA275DD604A4}" presName="ParentBackground1" presStyleCnt="0"/>
      <dgm:spPr/>
    </dgm:pt>
    <dgm:pt modelId="{95AE0A9F-C008-4304-AF25-DAC8B7A25A77}" type="pres">
      <dgm:prSet presAssocID="{8A2DF3D2-8E14-4CE8-BE30-BA275DD604A4}" presName="ParentBackground" presStyleLbl="fgAcc1" presStyleIdx="4" presStyleCnt="5"/>
      <dgm:spPr/>
    </dgm:pt>
    <dgm:pt modelId="{3290EF4E-B1E8-4DD4-8C46-380059976B68}" type="pres">
      <dgm:prSet presAssocID="{8A2DF3D2-8E14-4CE8-BE30-BA275DD604A4}" presName="Parent1" presStyleLbl="revTx" presStyleIdx="0" presStyleCnt="0">
        <dgm:presLayoutVars>
          <dgm:chMax val="1"/>
          <dgm:chPref val="1"/>
          <dgm:bulletEnabled val="1"/>
        </dgm:presLayoutVars>
      </dgm:prSet>
      <dgm:spPr/>
    </dgm:pt>
  </dgm:ptLst>
  <dgm:cxnLst>
    <dgm:cxn modelId="{0C8BD10B-B687-4BF2-B5A4-F16B9F778852}" srcId="{11095FCD-E5C2-4D2F-99F0-BD5BA6A8C150}" destId="{8A2DF3D2-8E14-4CE8-BE30-BA275DD604A4}" srcOrd="0" destOrd="0" parTransId="{3511312C-8FB0-44A5-9E2E-5234821AF0E4}" sibTransId="{4F48F0DB-FFCB-4014-86BF-E240ECCE0529}"/>
    <dgm:cxn modelId="{EC0AE228-DB77-411D-9E70-B2C2D17863BA}" type="presOf" srcId="{315594BD-514F-4526-8122-00F58EE126FD}" destId="{BE4ABDC4-28C4-45F9-9271-6D9BA7EC2205}" srcOrd="1" destOrd="0" presId="urn:microsoft.com/office/officeart/2011/layout/CircleProcess"/>
    <dgm:cxn modelId="{D840832B-9E6E-4619-BAED-0D00E0DDF0C0}" srcId="{11095FCD-E5C2-4D2F-99F0-BD5BA6A8C150}" destId="{315594BD-514F-4526-8122-00F58EE126FD}" srcOrd="2" destOrd="0" parTransId="{00558E65-76DD-4803-8F90-69154B1C7C8C}" sibTransId="{F967F531-6F2A-4490-BFC9-9F8D0C75D7A8}"/>
    <dgm:cxn modelId="{0FFA9D33-50A1-4425-8E47-AB47598E0BDA}" type="presOf" srcId="{8A2DF3D2-8E14-4CE8-BE30-BA275DD604A4}" destId="{3290EF4E-B1E8-4DD4-8C46-380059976B68}" srcOrd="1" destOrd="0" presId="urn:microsoft.com/office/officeart/2011/layout/CircleProcess"/>
    <dgm:cxn modelId="{F9757739-60D1-4B4E-84A2-AD3BBEA43339}" type="presOf" srcId="{FEEBA7A1-3DCC-42A0-A27A-D18739801B9F}" destId="{FEE00E72-2C4B-4F09-816B-8580D3F37D9A}" srcOrd="1" destOrd="0" presId="urn:microsoft.com/office/officeart/2011/layout/CircleProcess"/>
    <dgm:cxn modelId="{72F3F650-A2A1-4F46-AA77-83A6D34DF05A}" type="presOf" srcId="{87D74290-4295-4437-BAC4-E89F7BC7B72B}" destId="{56C9B3F6-CD12-4428-9E01-F4246F4DFC37}" srcOrd="0" destOrd="0" presId="urn:microsoft.com/office/officeart/2011/layout/CircleProcess"/>
    <dgm:cxn modelId="{D6041452-F916-4C52-9C5F-C6D3566D84E8}" type="presOf" srcId="{87D74290-4295-4437-BAC4-E89F7BC7B72B}" destId="{4DA7206D-6A99-4B60-8D9D-3F6F2FA7DA50}" srcOrd="1" destOrd="0" presId="urn:microsoft.com/office/officeart/2011/layout/CircleProcess"/>
    <dgm:cxn modelId="{25877759-0ED8-48D0-86B3-72FC4276DD5F}" srcId="{11095FCD-E5C2-4D2F-99F0-BD5BA6A8C150}" destId="{87D74290-4295-4437-BAC4-E89F7BC7B72B}" srcOrd="3" destOrd="0" parTransId="{090A3A65-73D1-4536-80EA-0C8D263397F8}" sibTransId="{E436A205-F027-4CF3-894F-53288726F1ED}"/>
    <dgm:cxn modelId="{452EA85B-60A8-4664-8F12-E601800F1907}" type="presOf" srcId="{11095FCD-E5C2-4D2F-99F0-BD5BA6A8C150}" destId="{7AED8EA5-391D-4A29-B834-DE29B34FA01C}" srcOrd="0" destOrd="0" presId="urn:microsoft.com/office/officeart/2011/layout/CircleProcess"/>
    <dgm:cxn modelId="{623B195F-CACC-42F8-9BEB-F7E08D1D3488}" type="presOf" srcId="{571EE254-A1C6-4ADD-9530-34D7EEACF0F1}" destId="{CAB1183F-C280-46EF-B529-BCE68DD355AA}" srcOrd="1" destOrd="0" presId="urn:microsoft.com/office/officeart/2011/layout/CircleProcess"/>
    <dgm:cxn modelId="{B38A6A63-6D3D-4180-9581-3D918992F96D}" type="presOf" srcId="{FEEBA7A1-3DCC-42A0-A27A-D18739801B9F}" destId="{81A38D93-12FD-4B13-9B68-E3F7E5F4F02F}" srcOrd="0" destOrd="0" presId="urn:microsoft.com/office/officeart/2011/layout/CircleProcess"/>
    <dgm:cxn modelId="{64A6B770-68F7-4E07-81C0-E31AC3138A3B}" srcId="{11095FCD-E5C2-4D2F-99F0-BD5BA6A8C150}" destId="{FEEBA7A1-3DCC-42A0-A27A-D18739801B9F}" srcOrd="4" destOrd="0" parTransId="{B97E6B54-C997-47C1-A194-E984466A4363}" sibTransId="{9C7C90BD-D8B8-42FE-A6B8-B58DE057EF75}"/>
    <dgm:cxn modelId="{52E51784-0933-4F90-BF0B-032E2706F5A2}" srcId="{11095FCD-E5C2-4D2F-99F0-BD5BA6A8C150}" destId="{571EE254-A1C6-4ADD-9530-34D7EEACF0F1}" srcOrd="1" destOrd="0" parTransId="{DF539AFB-9DC7-47D6-839B-D3C6674E6853}" sibTransId="{60DD3BC0-05BB-4AB3-9CC0-97E9984B8326}"/>
    <dgm:cxn modelId="{7F34E9C1-D2F5-4ECE-B943-A79DEAB73DEC}" type="presOf" srcId="{571EE254-A1C6-4ADD-9530-34D7EEACF0F1}" destId="{40CE3CD0-3ECF-4F0C-928B-B6D3B224B57F}" srcOrd="0" destOrd="0" presId="urn:microsoft.com/office/officeart/2011/layout/CircleProcess"/>
    <dgm:cxn modelId="{870BC7CF-3301-4D35-9C0A-C80B6F8564B4}" type="presOf" srcId="{315594BD-514F-4526-8122-00F58EE126FD}" destId="{198AACD7-6850-45DB-8BA5-961400DA1CFE}" srcOrd="0" destOrd="0" presId="urn:microsoft.com/office/officeart/2011/layout/CircleProcess"/>
    <dgm:cxn modelId="{97CE48D3-406F-486B-BF68-A4D6705C1484}" type="presOf" srcId="{8A2DF3D2-8E14-4CE8-BE30-BA275DD604A4}" destId="{95AE0A9F-C008-4304-AF25-DAC8B7A25A77}" srcOrd="0" destOrd="0" presId="urn:microsoft.com/office/officeart/2011/layout/CircleProcess"/>
    <dgm:cxn modelId="{45C01AE0-438D-421F-A7CF-B296FCF4A98A}" type="presParOf" srcId="{7AED8EA5-391D-4A29-B834-DE29B34FA01C}" destId="{640960EF-678E-40A5-8AF2-01B0D9685CB7}" srcOrd="0" destOrd="0" presId="urn:microsoft.com/office/officeart/2011/layout/CircleProcess"/>
    <dgm:cxn modelId="{89FFBA66-CE9B-4FDE-AE4E-4A13C7876FC9}" type="presParOf" srcId="{640960EF-678E-40A5-8AF2-01B0D9685CB7}" destId="{AD88514B-5D8D-4292-A7E0-8971F06D60F9}" srcOrd="0" destOrd="0" presId="urn:microsoft.com/office/officeart/2011/layout/CircleProcess"/>
    <dgm:cxn modelId="{0B23FFD1-A786-4890-99F3-8C6F7D0B7C53}" type="presParOf" srcId="{7AED8EA5-391D-4A29-B834-DE29B34FA01C}" destId="{D958E53F-C0BB-4379-B9E3-49D37A2B49F4}" srcOrd="1" destOrd="0" presId="urn:microsoft.com/office/officeart/2011/layout/CircleProcess"/>
    <dgm:cxn modelId="{5FA42D36-C5D3-4ABB-BE1B-CED2BD625A1C}" type="presParOf" srcId="{D958E53F-C0BB-4379-B9E3-49D37A2B49F4}" destId="{81A38D93-12FD-4B13-9B68-E3F7E5F4F02F}" srcOrd="0" destOrd="0" presId="urn:microsoft.com/office/officeart/2011/layout/CircleProcess"/>
    <dgm:cxn modelId="{B0A69EF0-D632-48C1-9297-693D36D05BBC}" type="presParOf" srcId="{7AED8EA5-391D-4A29-B834-DE29B34FA01C}" destId="{FEE00E72-2C4B-4F09-816B-8580D3F37D9A}" srcOrd="2" destOrd="0" presId="urn:microsoft.com/office/officeart/2011/layout/CircleProcess"/>
    <dgm:cxn modelId="{B6185E3B-D131-4F2F-A859-39C27BE485C6}" type="presParOf" srcId="{7AED8EA5-391D-4A29-B834-DE29B34FA01C}" destId="{158099C0-3DE9-48CA-9977-F1FA349412EF}" srcOrd="3" destOrd="0" presId="urn:microsoft.com/office/officeart/2011/layout/CircleProcess"/>
    <dgm:cxn modelId="{407C9491-5A69-475A-B661-4FC678328CAA}" type="presParOf" srcId="{158099C0-3DE9-48CA-9977-F1FA349412EF}" destId="{39FC92B1-ED0D-45F5-B17C-DF8FEEEA9B9C}" srcOrd="0" destOrd="0" presId="urn:microsoft.com/office/officeart/2011/layout/CircleProcess"/>
    <dgm:cxn modelId="{F69CAFCE-5E0F-49EF-9529-120A0FD01ED8}" type="presParOf" srcId="{7AED8EA5-391D-4A29-B834-DE29B34FA01C}" destId="{7ECE4438-6B0E-4497-B864-DFB9A9C024ED}" srcOrd="4" destOrd="0" presId="urn:microsoft.com/office/officeart/2011/layout/CircleProcess"/>
    <dgm:cxn modelId="{66C10A74-FD12-4A89-9A28-A7A442CB2BE3}" type="presParOf" srcId="{7ECE4438-6B0E-4497-B864-DFB9A9C024ED}" destId="{56C9B3F6-CD12-4428-9E01-F4246F4DFC37}" srcOrd="0" destOrd="0" presId="urn:microsoft.com/office/officeart/2011/layout/CircleProcess"/>
    <dgm:cxn modelId="{BD93E017-8C02-42C2-B5CF-E864D5882297}" type="presParOf" srcId="{7AED8EA5-391D-4A29-B834-DE29B34FA01C}" destId="{4DA7206D-6A99-4B60-8D9D-3F6F2FA7DA50}" srcOrd="5" destOrd="0" presId="urn:microsoft.com/office/officeart/2011/layout/CircleProcess"/>
    <dgm:cxn modelId="{64793D26-C7B9-458F-9717-0BE0A0CFC82A}" type="presParOf" srcId="{7AED8EA5-391D-4A29-B834-DE29B34FA01C}" destId="{09D379BF-80F5-42B6-9983-08D1C9ECE57C}" srcOrd="6" destOrd="0" presId="urn:microsoft.com/office/officeart/2011/layout/CircleProcess"/>
    <dgm:cxn modelId="{1FE3DCF1-5B27-4A6E-8A95-1559F4B00288}" type="presParOf" srcId="{09D379BF-80F5-42B6-9983-08D1C9ECE57C}" destId="{2B0F7782-EA14-45BC-8352-CF3537EE7B99}" srcOrd="0" destOrd="0" presId="urn:microsoft.com/office/officeart/2011/layout/CircleProcess"/>
    <dgm:cxn modelId="{DCAD4364-5919-4D43-BB3C-16C17F007CF7}" type="presParOf" srcId="{7AED8EA5-391D-4A29-B834-DE29B34FA01C}" destId="{129EF5C8-5C78-4CD4-927C-23EC13858006}" srcOrd="7" destOrd="0" presId="urn:microsoft.com/office/officeart/2011/layout/CircleProcess"/>
    <dgm:cxn modelId="{1050F2C6-8BF3-4FB7-96BD-A70E751A3B13}" type="presParOf" srcId="{129EF5C8-5C78-4CD4-927C-23EC13858006}" destId="{198AACD7-6850-45DB-8BA5-961400DA1CFE}" srcOrd="0" destOrd="0" presId="urn:microsoft.com/office/officeart/2011/layout/CircleProcess"/>
    <dgm:cxn modelId="{57460BF8-947E-4808-B7CC-242FFEBAC0FC}" type="presParOf" srcId="{7AED8EA5-391D-4A29-B834-DE29B34FA01C}" destId="{BE4ABDC4-28C4-45F9-9271-6D9BA7EC2205}" srcOrd="8" destOrd="0" presId="urn:microsoft.com/office/officeart/2011/layout/CircleProcess"/>
    <dgm:cxn modelId="{8C9920F5-E9B5-438C-AF8B-30B5BCAE8904}" type="presParOf" srcId="{7AED8EA5-391D-4A29-B834-DE29B34FA01C}" destId="{BADFA7E1-7BD9-40E9-BF39-B964FD44AC2C}" srcOrd="9" destOrd="0" presId="urn:microsoft.com/office/officeart/2011/layout/CircleProcess"/>
    <dgm:cxn modelId="{5F235401-B785-407A-B211-428D103DE720}" type="presParOf" srcId="{BADFA7E1-7BD9-40E9-BF39-B964FD44AC2C}" destId="{A6452A83-E268-4361-BC23-8EFF75549418}" srcOrd="0" destOrd="0" presId="urn:microsoft.com/office/officeart/2011/layout/CircleProcess"/>
    <dgm:cxn modelId="{CA5F69B1-CDBA-4979-8ED0-D192F7829FD6}" type="presParOf" srcId="{7AED8EA5-391D-4A29-B834-DE29B34FA01C}" destId="{935AE0EF-9EAD-4EC0-ADFC-4B748D5B32C3}" srcOrd="10" destOrd="0" presId="urn:microsoft.com/office/officeart/2011/layout/CircleProcess"/>
    <dgm:cxn modelId="{2ADFAD1A-B29C-477B-9CDC-E870A252E65C}" type="presParOf" srcId="{935AE0EF-9EAD-4EC0-ADFC-4B748D5B32C3}" destId="{40CE3CD0-3ECF-4F0C-928B-B6D3B224B57F}" srcOrd="0" destOrd="0" presId="urn:microsoft.com/office/officeart/2011/layout/CircleProcess"/>
    <dgm:cxn modelId="{77E29462-5896-4EC0-897D-D32AE21C3BC5}" type="presParOf" srcId="{7AED8EA5-391D-4A29-B834-DE29B34FA01C}" destId="{CAB1183F-C280-46EF-B529-BCE68DD355AA}" srcOrd="11" destOrd="0" presId="urn:microsoft.com/office/officeart/2011/layout/CircleProcess"/>
    <dgm:cxn modelId="{4985411E-40DF-4571-B820-B02A0FA5E17C}" type="presParOf" srcId="{7AED8EA5-391D-4A29-B834-DE29B34FA01C}" destId="{2ACA8A75-B8CA-4163-AB26-CFDBD62F7D10}" srcOrd="12" destOrd="0" presId="urn:microsoft.com/office/officeart/2011/layout/CircleProcess"/>
    <dgm:cxn modelId="{845360B9-7705-41E0-BE6F-4A9D6DBD0726}" type="presParOf" srcId="{2ACA8A75-B8CA-4163-AB26-CFDBD62F7D10}" destId="{AFE97EC3-738B-45AC-8F85-A353E36E25B1}" srcOrd="0" destOrd="0" presId="urn:microsoft.com/office/officeart/2011/layout/CircleProcess"/>
    <dgm:cxn modelId="{08615A08-42BF-459D-8ED8-D7830603FB79}" type="presParOf" srcId="{7AED8EA5-391D-4A29-B834-DE29B34FA01C}" destId="{E1D1D788-819F-4DD7-A560-198E889A1DF0}" srcOrd="13" destOrd="0" presId="urn:microsoft.com/office/officeart/2011/layout/CircleProcess"/>
    <dgm:cxn modelId="{972DDACB-1519-46B8-84C0-66A3A93199A1}" type="presParOf" srcId="{E1D1D788-819F-4DD7-A560-198E889A1DF0}" destId="{95AE0A9F-C008-4304-AF25-DAC8B7A25A77}" srcOrd="0" destOrd="0" presId="urn:microsoft.com/office/officeart/2011/layout/CircleProcess"/>
    <dgm:cxn modelId="{B5657F61-1976-44ED-BDD2-31C036DAE77C}" type="presParOf" srcId="{7AED8EA5-391D-4A29-B834-DE29B34FA01C}" destId="{3290EF4E-B1E8-4DD4-8C46-380059976B68}" srcOrd="14"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FD593C-849D-4AC9-BE75-B6971167A6F7}" type="doc">
      <dgm:prSet loTypeId="urn:microsoft.com/office/officeart/2005/8/layout/hProcess9" loCatId="process" qsTypeId="urn:microsoft.com/office/officeart/2005/8/quickstyle/simple1" qsCatId="simple" csTypeId="urn:microsoft.com/office/officeart/2005/8/colors/colorful1" csCatId="colorful" phldr="1"/>
      <dgm:spPr/>
    </dgm:pt>
    <dgm:pt modelId="{81B1EC85-813F-40E2-A584-97541330BBCA}">
      <dgm:prSet phldrT="[Text]"/>
      <dgm:spPr>
        <a:solidFill>
          <a:srgbClr val="A5C249"/>
        </a:solidFill>
      </dgm:spPr>
      <dgm:t>
        <a:bodyPr/>
        <a:lstStyle/>
        <a:p>
          <a:r>
            <a:rPr lang="en-US" b="1" dirty="0"/>
            <a:t>Participant</a:t>
          </a:r>
        </a:p>
      </dgm:t>
    </dgm:pt>
    <dgm:pt modelId="{70784F65-0A00-49BB-AE60-465C3C9960AE}" type="parTrans" cxnId="{70FCFB7A-FDB1-49B5-AF3B-8FFFE31EF285}">
      <dgm:prSet/>
      <dgm:spPr/>
      <dgm:t>
        <a:bodyPr/>
        <a:lstStyle/>
        <a:p>
          <a:endParaRPr lang="en-US" b="1"/>
        </a:p>
      </dgm:t>
    </dgm:pt>
    <dgm:pt modelId="{44ED27E4-6604-44CA-845F-B8D98C75A97F}" type="sibTrans" cxnId="{70FCFB7A-FDB1-49B5-AF3B-8FFFE31EF285}">
      <dgm:prSet/>
      <dgm:spPr/>
      <dgm:t>
        <a:bodyPr/>
        <a:lstStyle/>
        <a:p>
          <a:endParaRPr lang="en-US" b="1"/>
        </a:p>
      </dgm:t>
    </dgm:pt>
    <dgm:pt modelId="{ED36A638-1AA1-43E4-8F54-A1B2BA059092}">
      <dgm:prSet phldrT="[Text]"/>
      <dgm:spPr>
        <a:solidFill>
          <a:srgbClr val="67A478"/>
        </a:solidFill>
      </dgm:spPr>
      <dgm:t>
        <a:bodyPr/>
        <a:lstStyle/>
        <a:p>
          <a:r>
            <a:rPr lang="en-US" b="1" dirty="0"/>
            <a:t>Project Lead</a:t>
          </a:r>
        </a:p>
      </dgm:t>
    </dgm:pt>
    <dgm:pt modelId="{FF843D0F-66FE-42CD-BC93-7032AACDD44A}" type="parTrans" cxnId="{50292893-68A7-462F-B9EF-1BD79E31349F}">
      <dgm:prSet/>
      <dgm:spPr/>
      <dgm:t>
        <a:bodyPr/>
        <a:lstStyle/>
        <a:p>
          <a:endParaRPr lang="en-US" b="1"/>
        </a:p>
      </dgm:t>
    </dgm:pt>
    <dgm:pt modelId="{17830AC2-D0CE-427C-B1B4-8E7EDE0DA391}" type="sibTrans" cxnId="{50292893-68A7-462F-B9EF-1BD79E31349F}">
      <dgm:prSet/>
      <dgm:spPr/>
      <dgm:t>
        <a:bodyPr/>
        <a:lstStyle/>
        <a:p>
          <a:endParaRPr lang="en-US" b="1"/>
        </a:p>
      </dgm:t>
    </dgm:pt>
    <dgm:pt modelId="{CE86B294-A700-47DC-BF7F-0D7E113F04AD}">
      <dgm:prSet phldrT="[Text]"/>
      <dgm:spPr>
        <a:solidFill>
          <a:srgbClr val="266E98"/>
        </a:solidFill>
      </dgm:spPr>
      <dgm:t>
        <a:bodyPr/>
        <a:lstStyle/>
        <a:p>
          <a:r>
            <a:rPr lang="en-US" b="1" dirty="0"/>
            <a:t>Fellow</a:t>
          </a:r>
        </a:p>
      </dgm:t>
    </dgm:pt>
    <dgm:pt modelId="{EFD34B26-9CC8-46EC-B794-9763C89510D2}" type="parTrans" cxnId="{63BD54F2-5A1A-4066-B2FF-12E5BEF31F1F}">
      <dgm:prSet/>
      <dgm:spPr/>
      <dgm:t>
        <a:bodyPr/>
        <a:lstStyle/>
        <a:p>
          <a:endParaRPr lang="en-US" b="1"/>
        </a:p>
      </dgm:t>
    </dgm:pt>
    <dgm:pt modelId="{9A7B27C6-0DE4-4684-AF28-6F50397E8BF2}" type="sibTrans" cxnId="{63BD54F2-5A1A-4066-B2FF-12E5BEF31F1F}">
      <dgm:prSet/>
      <dgm:spPr/>
      <dgm:t>
        <a:bodyPr/>
        <a:lstStyle/>
        <a:p>
          <a:endParaRPr lang="en-US" b="1"/>
        </a:p>
      </dgm:t>
    </dgm:pt>
    <dgm:pt modelId="{CD1B2C19-2CDC-4D9E-9E39-03A47E2F84D7}">
      <dgm:prSet phldrT="[Text]"/>
      <dgm:spPr>
        <a:solidFill>
          <a:srgbClr val="003C92"/>
        </a:solidFill>
      </dgm:spPr>
      <dgm:t>
        <a:bodyPr/>
        <a:lstStyle/>
        <a:p>
          <a:r>
            <a:rPr lang="en-US" b="1" dirty="0"/>
            <a:t>Senior Fellow</a:t>
          </a:r>
        </a:p>
      </dgm:t>
    </dgm:pt>
    <dgm:pt modelId="{03717F99-7D8C-4D6D-A578-059A3E881EC7}" type="parTrans" cxnId="{43E8C057-A6E3-4F61-8CA5-CBAA8532C827}">
      <dgm:prSet/>
      <dgm:spPr/>
      <dgm:t>
        <a:bodyPr/>
        <a:lstStyle/>
        <a:p>
          <a:endParaRPr lang="en-US" b="1"/>
        </a:p>
      </dgm:t>
    </dgm:pt>
    <dgm:pt modelId="{AF6EA037-FC29-40E7-887D-E242EF720728}" type="sibTrans" cxnId="{43E8C057-A6E3-4F61-8CA5-CBAA8532C827}">
      <dgm:prSet/>
      <dgm:spPr/>
      <dgm:t>
        <a:bodyPr/>
        <a:lstStyle/>
        <a:p>
          <a:endParaRPr lang="en-US" b="1"/>
        </a:p>
      </dgm:t>
    </dgm:pt>
    <dgm:pt modelId="{B0947151-F373-4A69-8D76-580963C19FF1}" type="pres">
      <dgm:prSet presAssocID="{68FD593C-849D-4AC9-BE75-B6971167A6F7}" presName="CompostProcess" presStyleCnt="0">
        <dgm:presLayoutVars>
          <dgm:dir/>
          <dgm:resizeHandles val="exact"/>
        </dgm:presLayoutVars>
      </dgm:prSet>
      <dgm:spPr/>
    </dgm:pt>
    <dgm:pt modelId="{D5D61B2D-D3E4-43C1-A890-8B7667ECE17B}" type="pres">
      <dgm:prSet presAssocID="{68FD593C-849D-4AC9-BE75-B6971167A6F7}" presName="arrow" presStyleLbl="bgShp" presStyleIdx="0" presStyleCnt="1"/>
      <dgm:spPr/>
    </dgm:pt>
    <dgm:pt modelId="{FE9BC0C4-627E-41EE-8D97-AB0F1F75E058}" type="pres">
      <dgm:prSet presAssocID="{68FD593C-849D-4AC9-BE75-B6971167A6F7}" presName="linearProcess" presStyleCnt="0"/>
      <dgm:spPr/>
    </dgm:pt>
    <dgm:pt modelId="{265011BA-FD0D-491C-B183-222415C4C4E6}" type="pres">
      <dgm:prSet presAssocID="{81B1EC85-813F-40E2-A584-97541330BBCA}" presName="textNode" presStyleLbl="node1" presStyleIdx="0" presStyleCnt="4">
        <dgm:presLayoutVars>
          <dgm:bulletEnabled val="1"/>
        </dgm:presLayoutVars>
      </dgm:prSet>
      <dgm:spPr/>
    </dgm:pt>
    <dgm:pt modelId="{43879FC3-AC5D-484F-894E-54712116A194}" type="pres">
      <dgm:prSet presAssocID="{44ED27E4-6604-44CA-845F-B8D98C75A97F}" presName="sibTrans" presStyleCnt="0"/>
      <dgm:spPr/>
    </dgm:pt>
    <dgm:pt modelId="{C77B86EC-6B6A-4C7A-87B9-9D7F4A9954C6}" type="pres">
      <dgm:prSet presAssocID="{ED36A638-1AA1-43E4-8F54-A1B2BA059092}" presName="textNode" presStyleLbl="node1" presStyleIdx="1" presStyleCnt="4">
        <dgm:presLayoutVars>
          <dgm:bulletEnabled val="1"/>
        </dgm:presLayoutVars>
      </dgm:prSet>
      <dgm:spPr/>
    </dgm:pt>
    <dgm:pt modelId="{505E51F3-C02C-4585-B3D3-4ED22579A56A}" type="pres">
      <dgm:prSet presAssocID="{17830AC2-D0CE-427C-B1B4-8E7EDE0DA391}" presName="sibTrans" presStyleCnt="0"/>
      <dgm:spPr/>
    </dgm:pt>
    <dgm:pt modelId="{8B501A27-3E32-4935-BF2D-E59A27D8DFF8}" type="pres">
      <dgm:prSet presAssocID="{CE86B294-A700-47DC-BF7F-0D7E113F04AD}" presName="textNode" presStyleLbl="node1" presStyleIdx="2" presStyleCnt="4">
        <dgm:presLayoutVars>
          <dgm:bulletEnabled val="1"/>
        </dgm:presLayoutVars>
      </dgm:prSet>
      <dgm:spPr/>
    </dgm:pt>
    <dgm:pt modelId="{66D0D340-B4C8-404C-BD81-13203DFB5362}" type="pres">
      <dgm:prSet presAssocID="{9A7B27C6-0DE4-4684-AF28-6F50397E8BF2}" presName="sibTrans" presStyleCnt="0"/>
      <dgm:spPr/>
    </dgm:pt>
    <dgm:pt modelId="{FD7E4F14-8BC0-408E-9B2E-2F4FCE7C84C6}" type="pres">
      <dgm:prSet presAssocID="{CD1B2C19-2CDC-4D9E-9E39-03A47E2F84D7}" presName="textNode" presStyleLbl="node1" presStyleIdx="3" presStyleCnt="4">
        <dgm:presLayoutVars>
          <dgm:bulletEnabled val="1"/>
        </dgm:presLayoutVars>
      </dgm:prSet>
      <dgm:spPr/>
    </dgm:pt>
  </dgm:ptLst>
  <dgm:cxnLst>
    <dgm:cxn modelId="{E6B7BE06-E33A-4228-BD0B-C60AABE56C26}" type="presOf" srcId="{CE86B294-A700-47DC-BF7F-0D7E113F04AD}" destId="{8B501A27-3E32-4935-BF2D-E59A27D8DFF8}" srcOrd="0" destOrd="0" presId="urn:microsoft.com/office/officeart/2005/8/layout/hProcess9"/>
    <dgm:cxn modelId="{F0592B20-AD70-4772-A3E6-B7EBA97A92EB}" type="presOf" srcId="{68FD593C-849D-4AC9-BE75-B6971167A6F7}" destId="{B0947151-F373-4A69-8D76-580963C19FF1}" srcOrd="0" destOrd="0" presId="urn:microsoft.com/office/officeart/2005/8/layout/hProcess9"/>
    <dgm:cxn modelId="{4929F82A-97AD-44D5-99FC-E5526DC044FB}" type="presOf" srcId="{ED36A638-1AA1-43E4-8F54-A1B2BA059092}" destId="{C77B86EC-6B6A-4C7A-87B9-9D7F4A9954C6}" srcOrd="0" destOrd="0" presId="urn:microsoft.com/office/officeart/2005/8/layout/hProcess9"/>
    <dgm:cxn modelId="{43E8C057-A6E3-4F61-8CA5-CBAA8532C827}" srcId="{68FD593C-849D-4AC9-BE75-B6971167A6F7}" destId="{CD1B2C19-2CDC-4D9E-9E39-03A47E2F84D7}" srcOrd="3" destOrd="0" parTransId="{03717F99-7D8C-4D6D-A578-059A3E881EC7}" sibTransId="{AF6EA037-FC29-40E7-887D-E242EF720728}"/>
    <dgm:cxn modelId="{A05BE366-5F0D-4FBD-B84B-326A187FCB6B}" type="presOf" srcId="{81B1EC85-813F-40E2-A584-97541330BBCA}" destId="{265011BA-FD0D-491C-B183-222415C4C4E6}" srcOrd="0" destOrd="0" presId="urn:microsoft.com/office/officeart/2005/8/layout/hProcess9"/>
    <dgm:cxn modelId="{70FCFB7A-FDB1-49B5-AF3B-8FFFE31EF285}" srcId="{68FD593C-849D-4AC9-BE75-B6971167A6F7}" destId="{81B1EC85-813F-40E2-A584-97541330BBCA}" srcOrd="0" destOrd="0" parTransId="{70784F65-0A00-49BB-AE60-465C3C9960AE}" sibTransId="{44ED27E4-6604-44CA-845F-B8D98C75A97F}"/>
    <dgm:cxn modelId="{50292893-68A7-462F-B9EF-1BD79E31349F}" srcId="{68FD593C-849D-4AC9-BE75-B6971167A6F7}" destId="{ED36A638-1AA1-43E4-8F54-A1B2BA059092}" srcOrd="1" destOrd="0" parTransId="{FF843D0F-66FE-42CD-BC93-7032AACDD44A}" sibTransId="{17830AC2-D0CE-427C-B1B4-8E7EDE0DA391}"/>
    <dgm:cxn modelId="{837FFEAA-4AF5-43C5-B5C5-72F1FAF50C7C}" type="presOf" srcId="{CD1B2C19-2CDC-4D9E-9E39-03A47E2F84D7}" destId="{FD7E4F14-8BC0-408E-9B2E-2F4FCE7C84C6}" srcOrd="0" destOrd="0" presId="urn:microsoft.com/office/officeart/2005/8/layout/hProcess9"/>
    <dgm:cxn modelId="{63BD54F2-5A1A-4066-B2FF-12E5BEF31F1F}" srcId="{68FD593C-849D-4AC9-BE75-B6971167A6F7}" destId="{CE86B294-A700-47DC-BF7F-0D7E113F04AD}" srcOrd="2" destOrd="0" parTransId="{EFD34B26-9CC8-46EC-B794-9763C89510D2}" sibTransId="{9A7B27C6-0DE4-4684-AF28-6F50397E8BF2}"/>
    <dgm:cxn modelId="{9A0C2163-BB56-483C-8010-7353D116CB76}" type="presParOf" srcId="{B0947151-F373-4A69-8D76-580963C19FF1}" destId="{D5D61B2D-D3E4-43C1-A890-8B7667ECE17B}" srcOrd="0" destOrd="0" presId="urn:microsoft.com/office/officeart/2005/8/layout/hProcess9"/>
    <dgm:cxn modelId="{6F41F0D4-5A06-4884-B87F-59ABD76C6F07}" type="presParOf" srcId="{B0947151-F373-4A69-8D76-580963C19FF1}" destId="{FE9BC0C4-627E-41EE-8D97-AB0F1F75E058}" srcOrd="1" destOrd="0" presId="urn:microsoft.com/office/officeart/2005/8/layout/hProcess9"/>
    <dgm:cxn modelId="{7DF6291F-977F-479D-AD2B-8A9FD7CDA781}" type="presParOf" srcId="{FE9BC0C4-627E-41EE-8D97-AB0F1F75E058}" destId="{265011BA-FD0D-491C-B183-222415C4C4E6}" srcOrd="0" destOrd="0" presId="urn:microsoft.com/office/officeart/2005/8/layout/hProcess9"/>
    <dgm:cxn modelId="{561506F2-B591-4FEE-970F-629B1D578665}" type="presParOf" srcId="{FE9BC0C4-627E-41EE-8D97-AB0F1F75E058}" destId="{43879FC3-AC5D-484F-894E-54712116A194}" srcOrd="1" destOrd="0" presId="urn:microsoft.com/office/officeart/2005/8/layout/hProcess9"/>
    <dgm:cxn modelId="{8D6F99ED-B9D3-4F7B-9340-74951B24526E}" type="presParOf" srcId="{FE9BC0C4-627E-41EE-8D97-AB0F1F75E058}" destId="{C77B86EC-6B6A-4C7A-87B9-9D7F4A9954C6}" srcOrd="2" destOrd="0" presId="urn:microsoft.com/office/officeart/2005/8/layout/hProcess9"/>
    <dgm:cxn modelId="{06706370-86B1-4F26-B731-DD00E5C48F90}" type="presParOf" srcId="{FE9BC0C4-627E-41EE-8D97-AB0F1F75E058}" destId="{505E51F3-C02C-4585-B3D3-4ED22579A56A}" srcOrd="3" destOrd="0" presId="urn:microsoft.com/office/officeart/2005/8/layout/hProcess9"/>
    <dgm:cxn modelId="{07DEF25D-41BD-4C2B-9301-12792A63BFC5}" type="presParOf" srcId="{FE9BC0C4-627E-41EE-8D97-AB0F1F75E058}" destId="{8B501A27-3E32-4935-BF2D-E59A27D8DFF8}" srcOrd="4" destOrd="0" presId="urn:microsoft.com/office/officeart/2005/8/layout/hProcess9"/>
    <dgm:cxn modelId="{9A4CA67B-2B28-4E62-B3DE-36EADC593BE3}" type="presParOf" srcId="{FE9BC0C4-627E-41EE-8D97-AB0F1F75E058}" destId="{66D0D340-B4C8-404C-BD81-13203DFB5362}" srcOrd="5" destOrd="0" presId="urn:microsoft.com/office/officeart/2005/8/layout/hProcess9"/>
    <dgm:cxn modelId="{B9306FE5-2058-4AAF-A026-B1FC740BF814}" type="presParOf" srcId="{FE9BC0C4-627E-41EE-8D97-AB0F1F75E058}" destId="{FD7E4F14-8BC0-408E-9B2E-2F4FCE7C84C6}" srcOrd="6"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88514B-5D8D-4292-A7E0-8971F06D60F9}">
      <dsp:nvSpPr>
        <dsp:cNvPr id="0" name=""/>
        <dsp:cNvSpPr/>
      </dsp:nvSpPr>
      <dsp:spPr>
        <a:xfrm>
          <a:off x="15360341" y="2408545"/>
          <a:ext cx="3502407" cy="3502980"/>
        </a:xfrm>
        <a:prstGeom prst="ellipse">
          <a:avLst/>
        </a:prstGeom>
        <a:solidFill>
          <a:srgbClr val="A5C24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A38D93-12FD-4B13-9B68-E3F7E5F4F02F}">
      <dsp:nvSpPr>
        <dsp:cNvPr id="0" name=""/>
        <dsp:cNvSpPr/>
      </dsp:nvSpPr>
      <dsp:spPr>
        <a:xfrm>
          <a:off x="15475908" y="2525331"/>
          <a:ext cx="3269410" cy="3269407"/>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Complete Project &amp; Handoff to Partners</a:t>
          </a:r>
        </a:p>
      </dsp:txBody>
      <dsp:txXfrm>
        <a:off x="15943765" y="2992477"/>
        <a:ext cx="2335559" cy="2335115"/>
      </dsp:txXfrm>
    </dsp:sp>
    <dsp:sp modelId="{39FC92B1-ED0D-45F5-B17C-DF8FEEEA9B9C}">
      <dsp:nvSpPr>
        <dsp:cNvPr id="0" name=""/>
        <dsp:cNvSpPr/>
      </dsp:nvSpPr>
      <dsp:spPr>
        <a:xfrm rot="2700000">
          <a:off x="11738842" y="2408726"/>
          <a:ext cx="3502002" cy="3502002"/>
        </a:xfrm>
        <a:prstGeom prst="teardrop">
          <a:avLst>
            <a:gd name="adj" fmla="val 100000"/>
          </a:avLst>
        </a:prstGeom>
        <a:solidFill>
          <a:srgbClr val="67A47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C9B3F6-CD12-4428-9E01-F4246F4DFC37}">
      <dsp:nvSpPr>
        <dsp:cNvPr id="0" name=""/>
        <dsp:cNvSpPr/>
      </dsp:nvSpPr>
      <dsp:spPr>
        <a:xfrm>
          <a:off x="11857934" y="2525331"/>
          <a:ext cx="3269410" cy="3269407"/>
        </a:xfrm>
        <a:prstGeom prst="ellipse">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Finalize &amp; Produce Deliverables</a:t>
          </a:r>
        </a:p>
      </dsp:txBody>
      <dsp:txXfrm>
        <a:off x="12323927" y="2992477"/>
        <a:ext cx="2335559" cy="2335115"/>
      </dsp:txXfrm>
    </dsp:sp>
    <dsp:sp modelId="{2B0F7782-EA14-45BC-8352-CF3537EE7B99}">
      <dsp:nvSpPr>
        <dsp:cNvPr id="0" name=""/>
        <dsp:cNvSpPr/>
      </dsp:nvSpPr>
      <dsp:spPr>
        <a:xfrm rot="2700000">
          <a:off x="8120868" y="2408726"/>
          <a:ext cx="3502002" cy="3502002"/>
        </a:xfrm>
        <a:prstGeom prst="teardrop">
          <a:avLst>
            <a:gd name="adj" fmla="val 100000"/>
          </a:avLst>
        </a:prstGeom>
        <a:solidFill>
          <a:srgbClr val="266E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8AACD7-6850-45DB-8BA5-961400DA1CFE}">
      <dsp:nvSpPr>
        <dsp:cNvPr id="0" name=""/>
        <dsp:cNvSpPr/>
      </dsp:nvSpPr>
      <dsp:spPr>
        <a:xfrm>
          <a:off x="8238096" y="2525331"/>
          <a:ext cx="3269410" cy="3269407"/>
        </a:xfrm>
        <a:prstGeom prst="ellipse">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Conduct Analyses &amp; Iterate w/Partners</a:t>
          </a:r>
        </a:p>
      </dsp:txBody>
      <dsp:txXfrm>
        <a:off x="8704090" y="2992477"/>
        <a:ext cx="2335559" cy="2335115"/>
      </dsp:txXfrm>
    </dsp:sp>
    <dsp:sp modelId="{A6452A83-E268-4361-BC23-8EFF75549418}">
      <dsp:nvSpPr>
        <dsp:cNvPr id="0" name=""/>
        <dsp:cNvSpPr/>
      </dsp:nvSpPr>
      <dsp:spPr>
        <a:xfrm rot="2700000">
          <a:off x="4501031" y="2408726"/>
          <a:ext cx="3502002" cy="3502002"/>
        </a:xfrm>
        <a:prstGeom prst="teardrop">
          <a:avLst>
            <a:gd name="adj" fmla="val 100000"/>
          </a:avLst>
        </a:prstGeom>
        <a:solidFill>
          <a:srgbClr val="67A47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CE3CD0-3ECF-4F0C-928B-B6D3B224B57F}">
      <dsp:nvSpPr>
        <dsp:cNvPr id="0" name=""/>
        <dsp:cNvSpPr/>
      </dsp:nvSpPr>
      <dsp:spPr>
        <a:xfrm>
          <a:off x="4618258" y="2525331"/>
          <a:ext cx="3269410" cy="3269407"/>
        </a:xfrm>
        <a:prstGeom prst="ellips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b="0" kern="1200" dirty="0"/>
            <a:t>Explore Geospatial Assets &amp; Project Methods</a:t>
          </a:r>
        </a:p>
      </dsp:txBody>
      <dsp:txXfrm>
        <a:off x="5086116" y="2992477"/>
        <a:ext cx="2335559" cy="2335115"/>
      </dsp:txXfrm>
    </dsp:sp>
    <dsp:sp modelId="{AFE97EC3-738B-45AC-8F85-A353E36E25B1}">
      <dsp:nvSpPr>
        <dsp:cNvPr id="0" name=""/>
        <dsp:cNvSpPr/>
      </dsp:nvSpPr>
      <dsp:spPr>
        <a:xfrm rot="2700000">
          <a:off x="881193" y="2408726"/>
          <a:ext cx="3502002" cy="3502002"/>
        </a:xfrm>
        <a:prstGeom prst="teardrop">
          <a:avLst>
            <a:gd name="adj" fmla="val 10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AE0A9F-C008-4304-AF25-DAC8B7A25A77}">
      <dsp:nvSpPr>
        <dsp:cNvPr id="0" name=""/>
        <dsp:cNvSpPr/>
      </dsp:nvSpPr>
      <dsp:spPr>
        <a:xfrm>
          <a:off x="998421" y="2525331"/>
          <a:ext cx="3269410" cy="3269407"/>
        </a:xfrm>
        <a:prstGeom prst="ellipse">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Orientation &amp; Project Work Plan</a:t>
          </a:r>
        </a:p>
      </dsp:txBody>
      <dsp:txXfrm>
        <a:off x="1466278" y="2992477"/>
        <a:ext cx="2335559" cy="23351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61B2D-D3E4-43C1-A890-8B7667ECE17B}">
      <dsp:nvSpPr>
        <dsp:cNvPr id="0" name=""/>
        <dsp:cNvSpPr/>
      </dsp:nvSpPr>
      <dsp:spPr>
        <a:xfrm>
          <a:off x="946859" y="0"/>
          <a:ext cx="10731069" cy="2585508"/>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5011BA-FD0D-491C-B183-222415C4C4E6}">
      <dsp:nvSpPr>
        <dsp:cNvPr id="0" name=""/>
        <dsp:cNvSpPr/>
      </dsp:nvSpPr>
      <dsp:spPr>
        <a:xfrm>
          <a:off x="3698" y="775652"/>
          <a:ext cx="2876022" cy="1034203"/>
        </a:xfrm>
        <a:prstGeom prst="roundRect">
          <a:avLst/>
        </a:prstGeom>
        <a:solidFill>
          <a:srgbClr val="A5C24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dirty="0"/>
            <a:t>Participant</a:t>
          </a:r>
        </a:p>
      </dsp:txBody>
      <dsp:txXfrm>
        <a:off x="54184" y="826138"/>
        <a:ext cx="2775050" cy="933231"/>
      </dsp:txXfrm>
    </dsp:sp>
    <dsp:sp modelId="{C77B86EC-6B6A-4C7A-87B9-9D7F4A9954C6}">
      <dsp:nvSpPr>
        <dsp:cNvPr id="0" name=""/>
        <dsp:cNvSpPr/>
      </dsp:nvSpPr>
      <dsp:spPr>
        <a:xfrm>
          <a:off x="3250821" y="775652"/>
          <a:ext cx="2876022" cy="1034203"/>
        </a:xfrm>
        <a:prstGeom prst="roundRect">
          <a:avLst/>
        </a:prstGeom>
        <a:solidFill>
          <a:srgbClr val="67A47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dirty="0"/>
            <a:t>Project Lead</a:t>
          </a:r>
        </a:p>
      </dsp:txBody>
      <dsp:txXfrm>
        <a:off x="3301307" y="826138"/>
        <a:ext cx="2775050" cy="933231"/>
      </dsp:txXfrm>
    </dsp:sp>
    <dsp:sp modelId="{8B501A27-3E32-4935-BF2D-E59A27D8DFF8}">
      <dsp:nvSpPr>
        <dsp:cNvPr id="0" name=""/>
        <dsp:cNvSpPr/>
      </dsp:nvSpPr>
      <dsp:spPr>
        <a:xfrm>
          <a:off x="6497943" y="775652"/>
          <a:ext cx="2876022" cy="1034203"/>
        </a:xfrm>
        <a:prstGeom prst="roundRect">
          <a:avLst/>
        </a:prstGeom>
        <a:solidFill>
          <a:srgbClr val="266E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dirty="0"/>
            <a:t>Fellow</a:t>
          </a:r>
        </a:p>
      </dsp:txBody>
      <dsp:txXfrm>
        <a:off x="6548429" y="826138"/>
        <a:ext cx="2775050" cy="933231"/>
      </dsp:txXfrm>
    </dsp:sp>
    <dsp:sp modelId="{FD7E4F14-8BC0-408E-9B2E-2F4FCE7C84C6}">
      <dsp:nvSpPr>
        <dsp:cNvPr id="0" name=""/>
        <dsp:cNvSpPr/>
      </dsp:nvSpPr>
      <dsp:spPr>
        <a:xfrm>
          <a:off x="9745066" y="775652"/>
          <a:ext cx="2876022" cy="1034203"/>
        </a:xfrm>
        <a:prstGeom prst="roundRect">
          <a:avLst/>
        </a:prstGeom>
        <a:solidFill>
          <a:srgbClr val="003C9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dirty="0"/>
            <a:t>Senior Fellow</a:t>
          </a:r>
        </a:p>
      </dsp:txBody>
      <dsp:txXfrm>
        <a:off x="9795552" y="826138"/>
        <a:ext cx="2775050" cy="933231"/>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A4164C-E21A-45D5-9425-BD8921700A47}"/>
              </a:ext>
            </a:extLst>
          </p:cNvPr>
          <p:cNvSpPr/>
          <p:nvPr userDrawn="1"/>
        </p:nvSpPr>
        <p:spPr>
          <a:xfrm rot="16200000">
            <a:off x="25382360" y="11352751"/>
            <a:ext cx="441684" cy="51206401"/>
          </a:xfrm>
          <a:prstGeom prst="rect">
            <a:avLst/>
          </a:prstGeom>
          <a:solidFill>
            <a:srgbClr val="003C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1ED36DE4-13DA-49B7-BF84-CEA290BC5CC2}"/>
              </a:ext>
            </a:extLst>
          </p:cNvPr>
          <p:cNvSpPr/>
          <p:nvPr userDrawn="1"/>
        </p:nvSpPr>
        <p:spPr>
          <a:xfrm>
            <a:off x="24616372" y="35915097"/>
            <a:ext cx="1973655" cy="2064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B5D9BD4-B78D-415D-B6D3-F851A6CC9E1C}"/>
              </a:ext>
            </a:extLst>
          </p:cNvPr>
          <p:cNvSpPr txBox="1"/>
          <p:nvPr userDrawn="1"/>
        </p:nvSpPr>
        <p:spPr>
          <a:xfrm>
            <a:off x="33473570" y="37238842"/>
            <a:ext cx="16655143" cy="461665"/>
          </a:xfrm>
          <a:prstGeom prst="rect">
            <a:avLst/>
          </a:prstGeom>
          <a:noFill/>
        </p:spPr>
        <p:txBody>
          <a:bodyPr wrap="square" rtlCol="0">
            <a:spAutoFit/>
          </a:bodyPr>
          <a:lstStyle/>
          <a:p>
            <a:pPr algn="r"/>
            <a:r>
              <a:rPr lang="en-US" sz="1200" i="1" dirty="0"/>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a:t>
            </a:r>
          </a:p>
        </p:txBody>
      </p:sp>
      <p:pic>
        <p:nvPicPr>
          <p:cNvPr id="5" name="nasa logo">
            <a:extLst>
              <a:ext uri="{FF2B5EF4-FFF2-40B4-BE49-F238E27FC236}">
                <a16:creationId xmlns:a16="http://schemas.microsoft.com/office/drawing/2014/main" id="{76CE69A4-2D33-4C32-B0D0-4558DC2AEB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7765271" y="938397"/>
            <a:ext cx="2969183" cy="246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AF10776B-543F-41A6-887D-FFAA1A5039F1}"/>
              </a:ext>
            </a:extLst>
          </p:cNvPr>
          <p:cNvSpPr/>
          <p:nvPr userDrawn="1"/>
        </p:nvSpPr>
        <p:spPr>
          <a:xfrm>
            <a:off x="1050053" y="37134933"/>
            <a:ext cx="24406158" cy="584775"/>
          </a:xfrm>
          <a:prstGeom prst="rect">
            <a:avLst/>
          </a:prstGeom>
        </p:spPr>
        <p:txBody>
          <a:bodyPr wrap="square">
            <a:spAutoFit/>
          </a:bodyPr>
          <a:lstStyle/>
          <a:p>
            <a:pPr lvl="0"/>
            <a:r>
              <a:rPr lang="en-US" sz="3200" b="1" dirty="0">
                <a:solidFill>
                  <a:srgbClr val="003C92"/>
                </a:solidFill>
              </a:rPr>
              <a:t>NASA Earth Applied Sciences | Capacity Building Program | DEVELOP National Program </a:t>
            </a:r>
          </a:p>
        </p:txBody>
      </p:sp>
      <p:pic>
        <p:nvPicPr>
          <p:cNvPr id="9" name="Picture 8" descr="A picture containing text, sign, device, meter&#10;&#10;Description automatically generated">
            <a:extLst>
              <a:ext uri="{FF2B5EF4-FFF2-40B4-BE49-F238E27FC236}">
                <a16:creationId xmlns:a16="http://schemas.microsoft.com/office/drawing/2014/main" id="{9E3333F6-0885-4AAB-AF4D-B8546CDA3D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699255" y="36041551"/>
            <a:ext cx="1807890" cy="1828800"/>
          </a:xfrm>
          <a:prstGeom prst="rect">
            <a:avLst/>
          </a:prstGeom>
        </p:spPr>
      </p:pic>
    </p:spTree>
    <p:extLst>
      <p:ext uri="{BB962C8B-B14F-4D97-AF65-F5344CB8AC3E}">
        <p14:creationId xmlns:p14="http://schemas.microsoft.com/office/powerpoint/2010/main" val="296784554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3301500"/>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5120640" rtl="0" eaLnBrk="1" latinLnBrk="0" hangingPunct="1">
        <a:lnSpc>
          <a:spcPct val="90000"/>
        </a:lnSpc>
        <a:spcBef>
          <a:spcPct val="0"/>
        </a:spcBef>
        <a:buNone/>
        <a:defRPr sz="24640" kern="1200">
          <a:solidFill>
            <a:schemeClr val="tx1"/>
          </a:solidFill>
          <a:latin typeface="+mj-lt"/>
          <a:ea typeface="+mj-ea"/>
          <a:cs typeface="+mj-cs"/>
        </a:defRPr>
      </a:lvl1pPr>
    </p:titleStyle>
    <p:bodyStyle>
      <a:lvl1pPr marL="1280160" indent="-1280160" algn="l" defTabSz="5120640" rtl="0" eaLnBrk="1" latinLnBrk="0" hangingPunct="1">
        <a:lnSpc>
          <a:spcPct val="90000"/>
        </a:lnSpc>
        <a:spcBef>
          <a:spcPts val="5600"/>
        </a:spcBef>
        <a:buFont typeface="Arial" panose="020B0604020202020204" pitchFamily="34" charset="0"/>
        <a:buChar char="•"/>
        <a:defRPr sz="15680" kern="1200">
          <a:solidFill>
            <a:schemeClr val="tx1"/>
          </a:solidFill>
          <a:latin typeface="+mn-lt"/>
          <a:ea typeface="+mn-ea"/>
          <a:cs typeface="+mn-cs"/>
        </a:defRPr>
      </a:lvl1pPr>
      <a:lvl2pPr marL="3840480" indent="-1280160" algn="l" defTabSz="5120640" rtl="0" eaLnBrk="1" latinLnBrk="0" hangingPunct="1">
        <a:lnSpc>
          <a:spcPct val="90000"/>
        </a:lnSpc>
        <a:spcBef>
          <a:spcPts val="2800"/>
        </a:spcBef>
        <a:buFont typeface="Arial" panose="020B0604020202020204" pitchFamily="34" charset="0"/>
        <a:buChar char="•"/>
        <a:defRPr sz="13440" kern="1200">
          <a:solidFill>
            <a:schemeClr val="tx1"/>
          </a:solidFill>
          <a:latin typeface="+mn-lt"/>
          <a:ea typeface="+mn-ea"/>
          <a:cs typeface="+mn-cs"/>
        </a:defRPr>
      </a:lvl2pPr>
      <a:lvl3pPr marL="6400800" indent="-1280160" algn="l" defTabSz="5120640" rtl="0" eaLnBrk="1" latinLnBrk="0" hangingPunct="1">
        <a:lnSpc>
          <a:spcPct val="90000"/>
        </a:lnSpc>
        <a:spcBef>
          <a:spcPts val="2800"/>
        </a:spcBef>
        <a:buFont typeface="Arial" panose="020B0604020202020204" pitchFamily="34" charset="0"/>
        <a:buChar char="•"/>
        <a:defRPr sz="11200" kern="1200">
          <a:solidFill>
            <a:schemeClr val="tx1"/>
          </a:solidFill>
          <a:latin typeface="+mn-lt"/>
          <a:ea typeface="+mn-ea"/>
          <a:cs typeface="+mn-cs"/>
        </a:defRPr>
      </a:lvl3pPr>
      <a:lvl4pPr marL="89611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4pPr>
      <a:lvl5pPr marL="1152144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5pPr>
      <a:lvl6pPr marL="1408176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6pPr>
      <a:lvl7pPr marL="1664208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7pPr>
      <a:lvl8pPr marL="1920240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8pPr>
      <a:lvl9pPr marL="217627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9pPr>
    </p:bodyStyle>
    <p:otherStyle>
      <a:defPPr>
        <a:defRPr lang="en-US"/>
      </a:defPPr>
      <a:lvl1pPr marL="0" algn="l" defTabSz="5120640" rtl="0" eaLnBrk="1" latinLnBrk="0" hangingPunct="1">
        <a:defRPr sz="10080" kern="1200">
          <a:solidFill>
            <a:schemeClr val="tx1"/>
          </a:solidFill>
          <a:latin typeface="+mn-lt"/>
          <a:ea typeface="+mn-ea"/>
          <a:cs typeface="+mn-cs"/>
        </a:defRPr>
      </a:lvl1pPr>
      <a:lvl2pPr marL="2560320" algn="l" defTabSz="5120640" rtl="0" eaLnBrk="1" latinLnBrk="0" hangingPunct="1">
        <a:defRPr sz="10080" kern="1200">
          <a:solidFill>
            <a:schemeClr val="tx1"/>
          </a:solidFill>
          <a:latin typeface="+mn-lt"/>
          <a:ea typeface="+mn-ea"/>
          <a:cs typeface="+mn-cs"/>
        </a:defRPr>
      </a:lvl2pPr>
      <a:lvl3pPr marL="5120640" algn="l" defTabSz="5120640" rtl="0" eaLnBrk="1" latinLnBrk="0" hangingPunct="1">
        <a:defRPr sz="10080" kern="1200">
          <a:solidFill>
            <a:schemeClr val="tx1"/>
          </a:solidFill>
          <a:latin typeface="+mn-lt"/>
          <a:ea typeface="+mn-ea"/>
          <a:cs typeface="+mn-cs"/>
        </a:defRPr>
      </a:lvl3pPr>
      <a:lvl4pPr marL="7680960" algn="l" defTabSz="5120640" rtl="0" eaLnBrk="1" latinLnBrk="0" hangingPunct="1">
        <a:defRPr sz="10080" kern="1200">
          <a:solidFill>
            <a:schemeClr val="tx1"/>
          </a:solidFill>
          <a:latin typeface="+mn-lt"/>
          <a:ea typeface="+mn-ea"/>
          <a:cs typeface="+mn-cs"/>
        </a:defRPr>
      </a:lvl4pPr>
      <a:lvl5pPr marL="10241280" algn="l" defTabSz="5120640" rtl="0" eaLnBrk="1" latinLnBrk="0" hangingPunct="1">
        <a:defRPr sz="10080" kern="1200">
          <a:solidFill>
            <a:schemeClr val="tx1"/>
          </a:solidFill>
          <a:latin typeface="+mn-lt"/>
          <a:ea typeface="+mn-ea"/>
          <a:cs typeface="+mn-cs"/>
        </a:defRPr>
      </a:lvl5pPr>
      <a:lvl6pPr marL="12801600" algn="l" defTabSz="5120640" rtl="0" eaLnBrk="1" latinLnBrk="0" hangingPunct="1">
        <a:defRPr sz="10080" kern="1200">
          <a:solidFill>
            <a:schemeClr val="tx1"/>
          </a:solidFill>
          <a:latin typeface="+mn-lt"/>
          <a:ea typeface="+mn-ea"/>
          <a:cs typeface="+mn-cs"/>
        </a:defRPr>
      </a:lvl6pPr>
      <a:lvl7pPr marL="15361920" algn="l" defTabSz="5120640" rtl="0" eaLnBrk="1" latinLnBrk="0" hangingPunct="1">
        <a:defRPr sz="10080" kern="1200">
          <a:solidFill>
            <a:schemeClr val="tx1"/>
          </a:solidFill>
          <a:latin typeface="+mn-lt"/>
          <a:ea typeface="+mn-ea"/>
          <a:cs typeface="+mn-cs"/>
        </a:defRPr>
      </a:lvl7pPr>
      <a:lvl8pPr marL="17922240" algn="l" defTabSz="5120640" rtl="0" eaLnBrk="1" latinLnBrk="0" hangingPunct="1">
        <a:defRPr sz="10080" kern="1200">
          <a:solidFill>
            <a:schemeClr val="tx1"/>
          </a:solidFill>
          <a:latin typeface="+mn-lt"/>
          <a:ea typeface="+mn-ea"/>
          <a:cs typeface="+mn-cs"/>
        </a:defRPr>
      </a:lvl8pPr>
      <a:lvl9pPr marL="20482560" algn="l" defTabSz="5120640" rtl="0" eaLnBrk="1" latinLnBrk="0" hangingPunct="1">
        <a:defRPr sz="1008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6128" userDrawn="1">
          <p15:clr>
            <a:srgbClr val="F26B43"/>
          </p15:clr>
        </p15:guide>
        <p15:guide id="2" pos="576" userDrawn="1">
          <p15:clr>
            <a:srgbClr val="F26B43"/>
          </p15:clr>
        </p15:guide>
        <p15:guide id="3" pos="31680" userDrawn="1">
          <p15:clr>
            <a:srgbClr val="F26B43"/>
          </p15:clr>
        </p15:guide>
        <p15:guide id="4" pos="8064" userDrawn="1">
          <p15:clr>
            <a:srgbClr val="A4A3A4"/>
          </p15:clr>
        </p15:guide>
        <p15:guide id="5" pos="8448" userDrawn="1">
          <p15:clr>
            <a:srgbClr val="A4A3A4"/>
          </p15:clr>
        </p15:guide>
        <p15:guide id="6" pos="23808" userDrawn="1">
          <p15:clr>
            <a:srgbClr val="A4A3A4"/>
          </p15:clr>
        </p15:guide>
        <p15:guide id="7" pos="24192" userDrawn="1">
          <p15:clr>
            <a:srgbClr val="A4A3A4"/>
          </p15:clr>
        </p15:guide>
        <p15:guide id="8" orient="horz" pos="12096" userDrawn="1">
          <p15:clr>
            <a:srgbClr val="F26B43"/>
          </p15:clr>
        </p15:guide>
        <p15:guide id="9" orient="horz" pos="4176" userDrawn="1">
          <p15:clr>
            <a:srgbClr val="F26B43"/>
          </p15:clr>
        </p15:guide>
        <p15:guide id="10" orient="horz" pos="22752" userDrawn="1">
          <p15:clr>
            <a:srgbClr val="F26B43"/>
          </p15:clr>
        </p15:guide>
        <p15:guide id="11" pos="15936" userDrawn="1">
          <p15:clr>
            <a:srgbClr val="A4A3A4"/>
          </p15:clr>
        </p15:guide>
        <p15:guide id="12" pos="16320" userDrawn="1">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26"/>
          <p:cNvSpPr>
            <a:spLocks noGrp="1"/>
          </p:cNvSpPr>
          <p:nvPr>
            <p:ph type="body" sz="quarter" idx="4294967295"/>
          </p:nvPr>
        </p:nvSpPr>
        <p:spPr>
          <a:xfrm>
            <a:off x="886766" y="2391576"/>
            <a:ext cx="45121992" cy="2244472"/>
          </a:xfrm>
          <a:prstGeom prst="rect">
            <a:avLst/>
          </a:prstGeom>
        </p:spPr>
        <p:txBody>
          <a:bodyPr/>
          <a:lstStyle/>
          <a:p>
            <a:pPr marL="0" indent="0" algn="l">
              <a:buNone/>
            </a:pPr>
            <a:r>
              <a:rPr lang="en-US" sz="13800" b="1" dirty="0">
                <a:solidFill>
                  <a:srgbClr val="003C92"/>
                </a:solidFill>
                <a:latin typeface="+mj-lt"/>
              </a:rPr>
              <a:t>NASA DEVELOP’s Approach to Experiential Learning</a:t>
            </a:r>
          </a:p>
        </p:txBody>
      </p:sp>
      <p:sp>
        <p:nvSpPr>
          <p:cNvPr id="172" name="Rectangle 171"/>
          <p:cNvSpPr/>
          <p:nvPr/>
        </p:nvSpPr>
        <p:spPr>
          <a:xfrm>
            <a:off x="47714659" y="4235116"/>
            <a:ext cx="2400657" cy="28731410"/>
          </a:xfrm>
          <a:prstGeom prst="rect">
            <a:avLst/>
          </a:prstGeom>
        </p:spPr>
        <p:txBody>
          <a:bodyPr vert="vert270" wrap="square">
            <a:spAutoFit/>
          </a:bodyPr>
          <a:lstStyle/>
          <a:p>
            <a:pPr lvl="0" indent="-222250">
              <a:spcBef>
                <a:spcPts val="0"/>
              </a:spcBef>
              <a:buClr>
                <a:srgbClr val="E9A14A"/>
              </a:buClr>
              <a:buSzPct val="25000"/>
            </a:pPr>
            <a:r>
              <a:rPr lang="en-US" sz="14400" b="1" dirty="0">
                <a:solidFill>
                  <a:srgbClr val="003C92"/>
                </a:solidFill>
                <a:ea typeface="Century Gothic"/>
                <a:cs typeface="Century Gothic"/>
                <a:sym typeface="Century Gothic"/>
              </a:rPr>
              <a:t>NASA </a:t>
            </a:r>
            <a:r>
              <a:rPr lang="en-US" sz="14400" dirty="0">
                <a:solidFill>
                  <a:srgbClr val="003C92"/>
                </a:solidFill>
                <a:ea typeface="Century Gothic"/>
                <a:cs typeface="Century Gothic"/>
                <a:sym typeface="Century Gothic"/>
              </a:rPr>
              <a:t>DEVELOP Program</a:t>
            </a:r>
          </a:p>
        </p:txBody>
      </p:sp>
      <p:sp>
        <p:nvSpPr>
          <p:cNvPr id="184" name="TextBox 183"/>
          <p:cNvSpPr txBox="1"/>
          <p:nvPr/>
        </p:nvSpPr>
        <p:spPr>
          <a:xfrm>
            <a:off x="1033482" y="6432992"/>
            <a:ext cx="12269644" cy="6389036"/>
          </a:xfrm>
          <a:prstGeom prst="rect">
            <a:avLst/>
          </a:prstGeom>
          <a:noFill/>
        </p:spPr>
        <p:txBody>
          <a:bodyPr wrap="square" rtlCol="0">
            <a:noAutofit/>
          </a:bodyPr>
          <a:lstStyle/>
          <a:p>
            <a:pPr marL="0" indent="0" algn="just">
              <a:buFont typeface="Arial"/>
              <a:buNone/>
            </a:pPr>
            <a:r>
              <a:rPr lang="en-US" sz="2800" dirty="0">
                <a:solidFill>
                  <a:schemeClr val="tx1">
                    <a:lumMod val="75000"/>
                    <a:lumOff val="25000"/>
                  </a:schemeClr>
                </a:solidFill>
              </a:rPr>
              <a:t>The DEVELOP Program, part of NASA’s Applied Sciences’ Capacity Building Program, connects decision makers and early career individuals through rapid 10-week feasibility studies. These projects utilize Earth observation assets to address environmental issues and are conducted by small, interdisciplinary teams who work autonomously under the guidance of a cohort of science advisors. The teams tailor their research to create end products that support partner decision making processes. The connection to real-world decision making and direct communication with partner organizations drives meaningful experiences for DEVELOP participants that are directly applicable to future work in the geosciences. This poster will share DEVELOP’s model for offering meaningful experiences to its participants, address lessons learned over the past 20+ years, and highlight a variety of testimonials.</a:t>
            </a:r>
          </a:p>
        </p:txBody>
      </p:sp>
      <p:sp>
        <p:nvSpPr>
          <p:cNvPr id="185" name="Text Placeholder 26"/>
          <p:cNvSpPr>
            <a:spLocks noGrp="1"/>
          </p:cNvSpPr>
          <p:nvPr>
            <p:ph type="body" sz="quarter" idx="4294967295"/>
          </p:nvPr>
        </p:nvSpPr>
        <p:spPr>
          <a:xfrm>
            <a:off x="886766" y="4470743"/>
            <a:ext cx="45121992" cy="872078"/>
          </a:xfrm>
          <a:prstGeom prst="rect">
            <a:avLst/>
          </a:prstGeom>
        </p:spPr>
        <p:txBody>
          <a:bodyPr anchor="t"/>
          <a:lstStyle/>
          <a:p>
            <a:pPr marL="0" indent="0">
              <a:spcBef>
                <a:spcPts val="0"/>
              </a:spcBef>
              <a:buNone/>
            </a:pPr>
            <a:r>
              <a:rPr lang="en-US" sz="2400" dirty="0">
                <a:solidFill>
                  <a:srgbClr val="333131"/>
                </a:solidFill>
              </a:rPr>
              <a:t>Ryan Hammock</a:t>
            </a:r>
            <a:r>
              <a:rPr lang="en-US" sz="2400" baseline="30000" dirty="0">
                <a:solidFill>
                  <a:srgbClr val="333131"/>
                </a:solidFill>
              </a:rPr>
              <a:t>1,2</a:t>
            </a:r>
            <a:r>
              <a:rPr lang="en-US" sz="2400" dirty="0">
                <a:solidFill>
                  <a:srgbClr val="333131"/>
                </a:solidFill>
              </a:rPr>
              <a:t> </a:t>
            </a:r>
            <a:r>
              <a:rPr lang="en-US" sz="2400" b="0" dirty="0">
                <a:solidFill>
                  <a:srgbClr val="333131"/>
                </a:solidFill>
              </a:rPr>
              <a:t>(</a:t>
            </a:r>
            <a:r>
              <a:rPr lang="en-US" sz="2400" u="sng" dirty="0">
                <a:solidFill>
                  <a:srgbClr val="33BAC1"/>
                </a:solidFill>
              </a:rPr>
              <a:t>ryan.hammock@nasa.gov</a:t>
            </a:r>
            <a:r>
              <a:rPr lang="en-US" sz="2400" b="0" dirty="0">
                <a:solidFill>
                  <a:srgbClr val="333131"/>
                </a:solidFill>
              </a:rPr>
              <a:t>), Lauren M Childs-Gleason</a:t>
            </a:r>
            <a:r>
              <a:rPr lang="en-US" sz="2400" baseline="30000" dirty="0">
                <a:solidFill>
                  <a:srgbClr val="333131"/>
                </a:solidFill>
              </a:rPr>
              <a:t>1,3</a:t>
            </a:r>
            <a:r>
              <a:rPr lang="en-US" sz="2400" b="0" dirty="0">
                <a:solidFill>
                  <a:srgbClr val="333131"/>
                </a:solidFill>
              </a:rPr>
              <a:t>, Kenton W Ross</a:t>
            </a:r>
            <a:r>
              <a:rPr lang="en-US" sz="2400" baseline="30000" dirty="0">
                <a:solidFill>
                  <a:srgbClr val="333131"/>
                </a:solidFill>
              </a:rPr>
              <a:t>1,3</a:t>
            </a:r>
            <a:r>
              <a:rPr lang="en-US" sz="2400" b="0" dirty="0">
                <a:solidFill>
                  <a:srgbClr val="333131"/>
                </a:solidFill>
              </a:rPr>
              <a:t>, Amanda Clayton</a:t>
            </a:r>
            <a:r>
              <a:rPr lang="en-US" sz="2400" baseline="30000" dirty="0">
                <a:solidFill>
                  <a:srgbClr val="333131"/>
                </a:solidFill>
              </a:rPr>
              <a:t>1,2,</a:t>
            </a:r>
            <a:r>
              <a:rPr lang="en-US" sz="2400" dirty="0">
                <a:solidFill>
                  <a:srgbClr val="333131"/>
                </a:solidFill>
              </a:rPr>
              <a:t>, Michael L Ruiz</a:t>
            </a:r>
            <a:r>
              <a:rPr lang="en-US" sz="2400" baseline="30000" dirty="0">
                <a:solidFill>
                  <a:srgbClr val="333131"/>
                </a:solidFill>
              </a:rPr>
              <a:t>1,3 </a:t>
            </a:r>
            <a:r>
              <a:rPr lang="en-US" sz="2400" dirty="0">
                <a:solidFill>
                  <a:srgbClr val="333131"/>
                </a:solidFill>
              </a:rPr>
              <a:t>, Karen N Allsbrook</a:t>
            </a:r>
            <a:r>
              <a:rPr lang="en-US" sz="2400" baseline="30000" dirty="0">
                <a:solidFill>
                  <a:srgbClr val="333131"/>
                </a:solidFill>
              </a:rPr>
              <a:t>1,3</a:t>
            </a:r>
            <a:r>
              <a:rPr lang="en-US" sz="2400" dirty="0">
                <a:solidFill>
                  <a:srgbClr val="333131"/>
                </a:solidFill>
              </a:rPr>
              <a:t>, Stephanie L Burke</a:t>
            </a:r>
            <a:r>
              <a:rPr lang="en-US" sz="2400" baseline="30000" dirty="0">
                <a:solidFill>
                  <a:srgbClr val="333131"/>
                </a:solidFill>
              </a:rPr>
              <a:t>1,2</a:t>
            </a:r>
            <a:r>
              <a:rPr lang="en-US" sz="2400" dirty="0">
                <a:solidFill>
                  <a:srgbClr val="333131"/>
                </a:solidFill>
              </a:rPr>
              <a:t>, Hayley Pippin</a:t>
            </a:r>
            <a:r>
              <a:rPr lang="en-US" sz="2400" baseline="30000" dirty="0">
                <a:solidFill>
                  <a:srgbClr val="333131"/>
                </a:solidFill>
              </a:rPr>
              <a:t>1,2</a:t>
            </a:r>
            <a:r>
              <a:rPr lang="en-US" sz="2400" dirty="0">
                <a:solidFill>
                  <a:srgbClr val="333131"/>
                </a:solidFill>
              </a:rPr>
              <a:t>, Robert Cecil Byles</a:t>
            </a:r>
            <a:r>
              <a:rPr lang="en-US" sz="2400" baseline="30000" dirty="0">
                <a:solidFill>
                  <a:srgbClr val="333131"/>
                </a:solidFill>
              </a:rPr>
              <a:t>1,2</a:t>
            </a:r>
            <a:r>
              <a:rPr lang="en-US" sz="2400" dirty="0">
                <a:solidFill>
                  <a:srgbClr val="333131"/>
                </a:solidFill>
              </a:rPr>
              <a:t>, Amber Rochelle Williams</a:t>
            </a:r>
            <a:r>
              <a:rPr lang="en-US" sz="2400" baseline="30000" dirty="0">
                <a:solidFill>
                  <a:srgbClr val="333131"/>
                </a:solidFill>
              </a:rPr>
              <a:t>1,2</a:t>
            </a:r>
            <a:r>
              <a:rPr lang="en-US" sz="2400" dirty="0">
                <a:solidFill>
                  <a:srgbClr val="333131"/>
                </a:solidFill>
              </a:rPr>
              <a:t>, Celeste Gambino</a:t>
            </a:r>
            <a:r>
              <a:rPr lang="en-US" sz="2400" baseline="30000" dirty="0">
                <a:solidFill>
                  <a:srgbClr val="333131"/>
                </a:solidFill>
              </a:rPr>
              <a:t>1,2</a:t>
            </a:r>
            <a:endParaRPr lang="en-US" sz="2400" dirty="0">
              <a:solidFill>
                <a:srgbClr val="333131"/>
              </a:solidFill>
            </a:endParaRPr>
          </a:p>
          <a:p>
            <a:pPr marL="0" indent="0">
              <a:spcBef>
                <a:spcPts val="0"/>
              </a:spcBef>
              <a:buNone/>
            </a:pPr>
            <a:r>
              <a:rPr lang="en-US" sz="2400" baseline="30000" dirty="0">
                <a:solidFill>
                  <a:srgbClr val="333131"/>
                </a:solidFill>
              </a:rPr>
              <a:t>1</a:t>
            </a:r>
            <a:r>
              <a:rPr lang="en-US" sz="2400" b="0" dirty="0">
                <a:solidFill>
                  <a:srgbClr val="333131"/>
                </a:solidFill>
              </a:rPr>
              <a:t>NASA DEVELOP National Program, </a:t>
            </a:r>
            <a:r>
              <a:rPr lang="en-US" sz="2400" b="0" baseline="30000" dirty="0">
                <a:solidFill>
                  <a:srgbClr val="333131"/>
                </a:solidFill>
              </a:rPr>
              <a:t>2 </a:t>
            </a:r>
            <a:r>
              <a:rPr lang="en-US" sz="2400" b="0" dirty="0">
                <a:solidFill>
                  <a:srgbClr val="333131"/>
                </a:solidFill>
              </a:rPr>
              <a:t>Science Systems and Applications, Inc., </a:t>
            </a:r>
            <a:r>
              <a:rPr lang="en-US" sz="2400" b="0" baseline="30000" dirty="0">
                <a:solidFill>
                  <a:srgbClr val="333131"/>
                </a:solidFill>
              </a:rPr>
              <a:t>3 </a:t>
            </a:r>
            <a:r>
              <a:rPr lang="en-US" sz="2400" b="0" dirty="0">
                <a:solidFill>
                  <a:srgbClr val="333131"/>
                </a:solidFill>
              </a:rPr>
              <a:t>NASA Langley Research Center</a:t>
            </a:r>
          </a:p>
        </p:txBody>
      </p:sp>
      <p:sp>
        <p:nvSpPr>
          <p:cNvPr id="186" name="Text Placeholder 26"/>
          <p:cNvSpPr>
            <a:spLocks noGrp="1"/>
          </p:cNvSpPr>
          <p:nvPr>
            <p:ph type="body" sz="quarter" idx="4294967295"/>
          </p:nvPr>
        </p:nvSpPr>
        <p:spPr>
          <a:xfrm>
            <a:off x="1033481" y="866413"/>
            <a:ext cx="4789803" cy="1270205"/>
          </a:xfrm>
          <a:prstGeom prst="rect">
            <a:avLst/>
          </a:prstGeom>
          <a:solidFill>
            <a:srgbClr val="003C92"/>
          </a:solidFill>
          <a:ln>
            <a:noFill/>
          </a:ln>
        </p:spPr>
        <p:txBody>
          <a:bodyPr anchor="ctr"/>
          <a:lstStyle/>
          <a:p>
            <a:pPr marL="0" indent="0" algn="ctr">
              <a:buNone/>
            </a:pPr>
            <a:r>
              <a:rPr lang="en-US" sz="7200" dirty="0">
                <a:solidFill>
                  <a:schemeClr val="bg1"/>
                </a:solidFill>
              </a:rPr>
              <a:t>ED25C-03</a:t>
            </a:r>
          </a:p>
        </p:txBody>
      </p:sp>
      <p:sp>
        <p:nvSpPr>
          <p:cNvPr id="187" name="Text Placeholder 26"/>
          <p:cNvSpPr>
            <a:spLocks noGrp="1"/>
          </p:cNvSpPr>
          <p:nvPr>
            <p:ph type="body" sz="quarter" idx="4294967295"/>
          </p:nvPr>
        </p:nvSpPr>
        <p:spPr>
          <a:xfrm>
            <a:off x="1033481" y="5593555"/>
            <a:ext cx="9144000" cy="733894"/>
          </a:xfrm>
          <a:prstGeom prst="rect">
            <a:avLst/>
          </a:prstGeom>
        </p:spPr>
        <p:txBody>
          <a:bodyPr/>
          <a:lstStyle/>
          <a:p>
            <a:pPr marL="0" indent="0" algn="l">
              <a:buNone/>
            </a:pPr>
            <a:r>
              <a:rPr lang="en-US" sz="4800" b="1" dirty="0">
                <a:solidFill>
                  <a:srgbClr val="003C92"/>
                </a:solidFill>
              </a:rPr>
              <a:t>ABSTRACT</a:t>
            </a:r>
          </a:p>
        </p:txBody>
      </p:sp>
      <p:sp>
        <p:nvSpPr>
          <p:cNvPr id="45" name="TextBox 44">
            <a:extLst>
              <a:ext uri="{FF2B5EF4-FFF2-40B4-BE49-F238E27FC236}">
                <a16:creationId xmlns:a16="http://schemas.microsoft.com/office/drawing/2014/main" id="{51A10B70-EF03-4DBA-90A7-9C4CDA01F0AD}"/>
              </a:ext>
            </a:extLst>
          </p:cNvPr>
          <p:cNvSpPr txBox="1"/>
          <p:nvPr/>
        </p:nvSpPr>
        <p:spPr>
          <a:xfrm>
            <a:off x="1030957" y="14258646"/>
            <a:ext cx="12272169" cy="7272190"/>
          </a:xfrm>
          <a:prstGeom prst="rect">
            <a:avLst/>
          </a:prstGeom>
          <a:noFill/>
        </p:spPr>
        <p:txBody>
          <a:bodyPr wrap="square" rtlCol="0">
            <a:noAutofit/>
          </a:bodyPr>
          <a:lstStyle/>
          <a:p>
            <a:pPr algn="just"/>
            <a:r>
              <a:rPr lang="en-US" sz="2800" dirty="0">
                <a:solidFill>
                  <a:schemeClr val="tx1">
                    <a:lumMod val="75000"/>
                    <a:lumOff val="25000"/>
                  </a:schemeClr>
                </a:solidFill>
              </a:rPr>
              <a:t>Part of NASA’s Applied Sciences, the DEVELOP Program bridges the gap between NASA Earth Science and potential users through rapid feasibility studies that apply Earth observations to environmental decision-making needs. </a:t>
            </a:r>
          </a:p>
          <a:p>
            <a:pPr algn="just"/>
            <a:endParaRPr lang="en-US" sz="2800" dirty="0">
              <a:solidFill>
                <a:schemeClr val="tx1">
                  <a:lumMod val="75000"/>
                  <a:lumOff val="25000"/>
                </a:schemeClr>
              </a:solidFill>
            </a:endParaRPr>
          </a:p>
          <a:p>
            <a:pPr algn="just"/>
            <a:r>
              <a:rPr lang="en-US" sz="2800" dirty="0">
                <a:solidFill>
                  <a:schemeClr val="tx1">
                    <a:lumMod val="75000"/>
                    <a:lumOff val="25000"/>
                  </a:schemeClr>
                </a:solidFill>
              </a:rPr>
              <a:t>The program conducts 50-60 studies a year that engage participants – students, recent graduates, early career individuals, and transitioning career professionals – in autonomous teamwork with an emphasis on professional development and communication. </a:t>
            </a:r>
          </a:p>
          <a:p>
            <a:pPr algn="just"/>
            <a:endParaRPr lang="en-US" sz="2800" dirty="0">
              <a:solidFill>
                <a:schemeClr val="tx1">
                  <a:lumMod val="75000"/>
                  <a:lumOff val="25000"/>
                </a:schemeClr>
              </a:solidFill>
            </a:endParaRPr>
          </a:p>
          <a:p>
            <a:pPr algn="just"/>
            <a:r>
              <a:rPr lang="en-US" sz="2800" dirty="0">
                <a:solidFill>
                  <a:schemeClr val="tx1">
                    <a:lumMod val="75000"/>
                    <a:lumOff val="25000"/>
                  </a:schemeClr>
                </a:solidFill>
              </a:rPr>
              <a:t>The experience offers participants a robust opportunity to build their teaming skills (facilitated through programmatic personality assessments and discussions), interpersonal communication, and critical thinking skills which are central to project work in the DEVELOP model. The program also offers leadership opportunities where participants lead their peers within a supportive environment. </a:t>
            </a:r>
          </a:p>
        </p:txBody>
      </p:sp>
      <p:sp>
        <p:nvSpPr>
          <p:cNvPr id="46" name="Text Placeholder 26">
            <a:extLst>
              <a:ext uri="{FF2B5EF4-FFF2-40B4-BE49-F238E27FC236}">
                <a16:creationId xmlns:a16="http://schemas.microsoft.com/office/drawing/2014/main" id="{DB8B7ED1-6C82-4178-A39C-AABDCDAFA317}"/>
              </a:ext>
            </a:extLst>
          </p:cNvPr>
          <p:cNvSpPr txBox="1">
            <a:spLocks/>
          </p:cNvSpPr>
          <p:nvPr/>
        </p:nvSpPr>
        <p:spPr>
          <a:xfrm>
            <a:off x="1030958" y="13408049"/>
            <a:ext cx="9144000" cy="887568"/>
          </a:xfrm>
          <a:prstGeom prst="rect">
            <a:avLst/>
          </a:prstGeom>
        </p:spPr>
        <p:txBody>
          <a:bodyPr/>
          <a:lstStyle>
            <a:lvl1pPr marL="1280160" indent="-1280160" algn="l" defTabSz="5120640" rtl="0" eaLnBrk="1" latinLnBrk="0" hangingPunct="1">
              <a:lnSpc>
                <a:spcPct val="90000"/>
              </a:lnSpc>
              <a:spcBef>
                <a:spcPts val="5600"/>
              </a:spcBef>
              <a:buFont typeface="Arial" panose="020B0604020202020204" pitchFamily="34" charset="0"/>
              <a:buChar char="•"/>
              <a:defRPr sz="15680" kern="1200">
                <a:solidFill>
                  <a:schemeClr val="tx1"/>
                </a:solidFill>
                <a:latin typeface="+mn-lt"/>
                <a:ea typeface="+mn-ea"/>
                <a:cs typeface="+mn-cs"/>
              </a:defRPr>
            </a:lvl1pPr>
            <a:lvl2pPr marL="3840480" indent="-1280160" algn="l" defTabSz="5120640" rtl="0" eaLnBrk="1" latinLnBrk="0" hangingPunct="1">
              <a:lnSpc>
                <a:spcPct val="90000"/>
              </a:lnSpc>
              <a:spcBef>
                <a:spcPts val="2800"/>
              </a:spcBef>
              <a:buFont typeface="Arial" panose="020B0604020202020204" pitchFamily="34" charset="0"/>
              <a:buChar char="•"/>
              <a:defRPr sz="13440" kern="1200">
                <a:solidFill>
                  <a:schemeClr val="tx1"/>
                </a:solidFill>
                <a:latin typeface="+mn-lt"/>
                <a:ea typeface="+mn-ea"/>
                <a:cs typeface="+mn-cs"/>
              </a:defRPr>
            </a:lvl2pPr>
            <a:lvl3pPr marL="6400800" indent="-1280160" algn="l" defTabSz="5120640" rtl="0" eaLnBrk="1" latinLnBrk="0" hangingPunct="1">
              <a:lnSpc>
                <a:spcPct val="90000"/>
              </a:lnSpc>
              <a:spcBef>
                <a:spcPts val="2800"/>
              </a:spcBef>
              <a:buFont typeface="Arial" panose="020B0604020202020204" pitchFamily="34" charset="0"/>
              <a:buChar char="•"/>
              <a:defRPr sz="11200" kern="1200">
                <a:solidFill>
                  <a:schemeClr val="tx1"/>
                </a:solidFill>
                <a:latin typeface="+mn-lt"/>
                <a:ea typeface="+mn-ea"/>
                <a:cs typeface="+mn-cs"/>
              </a:defRPr>
            </a:lvl3pPr>
            <a:lvl4pPr marL="89611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4pPr>
            <a:lvl5pPr marL="1152144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5pPr>
            <a:lvl6pPr marL="1408176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6pPr>
            <a:lvl7pPr marL="1664208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7pPr>
            <a:lvl8pPr marL="1920240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8pPr>
            <a:lvl9pPr marL="217627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9pPr>
          </a:lstStyle>
          <a:p>
            <a:pPr marL="0" indent="0">
              <a:buFont typeface="Arial" panose="020B0604020202020204" pitchFamily="34" charset="0"/>
              <a:buNone/>
            </a:pPr>
            <a:r>
              <a:rPr lang="en-US" sz="4800" b="1" dirty="0">
                <a:solidFill>
                  <a:srgbClr val="003C92"/>
                </a:solidFill>
              </a:rPr>
              <a:t>ABOUT DEVELOP</a:t>
            </a:r>
          </a:p>
        </p:txBody>
      </p:sp>
      <p:grpSp>
        <p:nvGrpSpPr>
          <p:cNvPr id="7" name="Group 6">
            <a:extLst>
              <a:ext uri="{FF2B5EF4-FFF2-40B4-BE49-F238E27FC236}">
                <a16:creationId xmlns:a16="http://schemas.microsoft.com/office/drawing/2014/main" id="{17D0C0F6-17C6-4398-BB97-3609422B3F70}"/>
              </a:ext>
            </a:extLst>
          </p:cNvPr>
          <p:cNvGrpSpPr/>
          <p:nvPr/>
        </p:nvGrpSpPr>
        <p:grpSpPr>
          <a:xfrm>
            <a:off x="47920592" y="33565659"/>
            <a:ext cx="1988790" cy="2699525"/>
            <a:chOff x="39702136" y="32577064"/>
            <a:chExt cx="1988790" cy="2699525"/>
          </a:xfrm>
        </p:grpSpPr>
        <p:sp>
          <p:nvSpPr>
            <p:cNvPr id="40" name="Text Placeholder 26">
              <a:extLst>
                <a:ext uri="{FF2B5EF4-FFF2-40B4-BE49-F238E27FC236}">
                  <a16:creationId xmlns:a16="http://schemas.microsoft.com/office/drawing/2014/main" id="{E95D93D9-A5FB-47CB-BC1C-62D377A649A5}"/>
                </a:ext>
              </a:extLst>
            </p:cNvPr>
            <p:cNvSpPr txBox="1">
              <a:spLocks/>
            </p:cNvSpPr>
            <p:nvPr/>
          </p:nvSpPr>
          <p:spPr>
            <a:xfrm>
              <a:off x="39702136" y="32577064"/>
              <a:ext cx="1988790" cy="2699525"/>
            </a:xfrm>
            <a:prstGeom prst="rect">
              <a:avLst/>
            </a:prstGeom>
            <a:solidFill>
              <a:srgbClr val="003C92"/>
            </a:solidFill>
            <a:ln>
              <a:noFill/>
            </a:ln>
          </p:spPr>
          <p:txBody>
            <a:bodyPr lIns="0" rIns="0" anchor="t"/>
            <a:lstStyle>
              <a:lvl1pPr marL="1280160" indent="-1280160" algn="l" defTabSz="5120640" rtl="0" eaLnBrk="1" latinLnBrk="0" hangingPunct="1">
                <a:lnSpc>
                  <a:spcPct val="90000"/>
                </a:lnSpc>
                <a:spcBef>
                  <a:spcPts val="5600"/>
                </a:spcBef>
                <a:buFont typeface="Arial" panose="020B0604020202020204" pitchFamily="34" charset="0"/>
                <a:buChar char="•"/>
                <a:defRPr sz="15680" kern="1200">
                  <a:solidFill>
                    <a:schemeClr val="tx1"/>
                  </a:solidFill>
                  <a:latin typeface="+mn-lt"/>
                  <a:ea typeface="+mn-ea"/>
                  <a:cs typeface="+mn-cs"/>
                </a:defRPr>
              </a:lvl1pPr>
              <a:lvl2pPr marL="3840480" indent="-1280160" algn="l" defTabSz="5120640" rtl="0" eaLnBrk="1" latinLnBrk="0" hangingPunct="1">
                <a:lnSpc>
                  <a:spcPct val="90000"/>
                </a:lnSpc>
                <a:spcBef>
                  <a:spcPts val="2800"/>
                </a:spcBef>
                <a:buFont typeface="Arial" panose="020B0604020202020204" pitchFamily="34" charset="0"/>
                <a:buChar char="•"/>
                <a:defRPr sz="13440" kern="1200">
                  <a:solidFill>
                    <a:schemeClr val="tx1"/>
                  </a:solidFill>
                  <a:latin typeface="+mn-lt"/>
                  <a:ea typeface="+mn-ea"/>
                  <a:cs typeface="+mn-cs"/>
                </a:defRPr>
              </a:lvl2pPr>
              <a:lvl3pPr marL="6400800" indent="-1280160" algn="l" defTabSz="5120640" rtl="0" eaLnBrk="1" latinLnBrk="0" hangingPunct="1">
                <a:lnSpc>
                  <a:spcPct val="90000"/>
                </a:lnSpc>
                <a:spcBef>
                  <a:spcPts val="2800"/>
                </a:spcBef>
                <a:buFont typeface="Arial" panose="020B0604020202020204" pitchFamily="34" charset="0"/>
                <a:buChar char="•"/>
                <a:defRPr sz="11200" kern="1200">
                  <a:solidFill>
                    <a:schemeClr val="tx1"/>
                  </a:solidFill>
                  <a:latin typeface="+mn-lt"/>
                  <a:ea typeface="+mn-ea"/>
                  <a:cs typeface="+mn-cs"/>
                </a:defRPr>
              </a:lvl3pPr>
              <a:lvl4pPr marL="89611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4pPr>
              <a:lvl5pPr marL="1152144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5pPr>
              <a:lvl6pPr marL="1408176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6pPr>
              <a:lvl7pPr marL="1664208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7pPr>
              <a:lvl8pPr marL="1920240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8pPr>
              <a:lvl9pPr marL="217627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9pPr>
            </a:lstStyle>
            <a:p>
              <a:pPr marL="0" indent="0" algn="ctr">
                <a:buFont typeface="Arial" panose="020B0604020202020204" pitchFamily="34" charset="0"/>
                <a:buNone/>
              </a:pPr>
              <a:r>
                <a:rPr lang="en-US" sz="2400" dirty="0">
                  <a:solidFill>
                    <a:schemeClr val="bg1"/>
                  </a:solidFill>
                  <a:latin typeface="Arial Nova Cond Light" panose="020B0306020202020204" pitchFamily="34" charset="0"/>
                </a:rPr>
                <a:t>For more information, visit:</a:t>
              </a:r>
            </a:p>
          </p:txBody>
        </p:sp>
        <p:pic>
          <p:nvPicPr>
            <p:cNvPr id="3" name="Picture 2" descr="Qr code&#10;&#10;Description automatically generated">
              <a:extLst>
                <a:ext uri="{FF2B5EF4-FFF2-40B4-BE49-F238E27FC236}">
                  <a16:creationId xmlns:a16="http://schemas.microsoft.com/office/drawing/2014/main" id="{08234F54-B9AF-474F-B9D5-8759C77A82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9953" y="33440767"/>
              <a:ext cx="1645920" cy="1645920"/>
            </a:xfrm>
            <a:prstGeom prst="rect">
              <a:avLst/>
            </a:prstGeom>
          </p:spPr>
        </p:pic>
      </p:grpSp>
      <p:sp>
        <p:nvSpPr>
          <p:cNvPr id="41" name="Content Placeholder 17">
            <a:extLst>
              <a:ext uri="{FF2B5EF4-FFF2-40B4-BE49-F238E27FC236}">
                <a16:creationId xmlns:a16="http://schemas.microsoft.com/office/drawing/2014/main" id="{FFE95CE9-697F-421D-9504-486FB5BC1233}"/>
              </a:ext>
            </a:extLst>
          </p:cNvPr>
          <p:cNvSpPr txBox="1">
            <a:spLocks/>
          </p:cNvSpPr>
          <p:nvPr/>
        </p:nvSpPr>
        <p:spPr>
          <a:xfrm>
            <a:off x="23713887" y="7925522"/>
            <a:ext cx="12422328" cy="1655704"/>
          </a:xfrm>
          <a:prstGeom prst="rect">
            <a:avLst/>
          </a:prstGeom>
        </p:spPr>
        <p:txBody>
          <a:bodyPr/>
          <a:lstStyle>
            <a:lvl1pPr marL="1280160" indent="-1280160" algn="l" defTabSz="5120640" rtl="0" eaLnBrk="1" latinLnBrk="0" hangingPunct="1">
              <a:lnSpc>
                <a:spcPct val="90000"/>
              </a:lnSpc>
              <a:spcBef>
                <a:spcPts val="5600"/>
              </a:spcBef>
              <a:buFont typeface="Arial" panose="020B0604020202020204" pitchFamily="34" charset="0"/>
              <a:buChar char="•"/>
              <a:defRPr sz="15680" kern="1200">
                <a:solidFill>
                  <a:schemeClr val="tx1"/>
                </a:solidFill>
                <a:latin typeface="+mn-lt"/>
                <a:ea typeface="+mn-ea"/>
                <a:cs typeface="+mn-cs"/>
              </a:defRPr>
            </a:lvl1pPr>
            <a:lvl2pPr marL="3840480" indent="-1280160" algn="l" defTabSz="5120640" rtl="0" eaLnBrk="1" latinLnBrk="0" hangingPunct="1">
              <a:lnSpc>
                <a:spcPct val="90000"/>
              </a:lnSpc>
              <a:spcBef>
                <a:spcPts val="2800"/>
              </a:spcBef>
              <a:buFont typeface="Arial" panose="020B0604020202020204" pitchFamily="34" charset="0"/>
              <a:buChar char="•"/>
              <a:defRPr sz="13440" kern="1200">
                <a:solidFill>
                  <a:schemeClr val="tx1"/>
                </a:solidFill>
                <a:latin typeface="+mn-lt"/>
                <a:ea typeface="+mn-ea"/>
                <a:cs typeface="+mn-cs"/>
              </a:defRPr>
            </a:lvl2pPr>
            <a:lvl3pPr marL="6400800" indent="-1280160" algn="l" defTabSz="5120640" rtl="0" eaLnBrk="1" latinLnBrk="0" hangingPunct="1">
              <a:lnSpc>
                <a:spcPct val="90000"/>
              </a:lnSpc>
              <a:spcBef>
                <a:spcPts val="2800"/>
              </a:spcBef>
              <a:buFont typeface="Arial" panose="020B0604020202020204" pitchFamily="34" charset="0"/>
              <a:buChar char="•"/>
              <a:defRPr sz="11200" kern="1200">
                <a:solidFill>
                  <a:schemeClr val="tx1"/>
                </a:solidFill>
                <a:latin typeface="+mn-lt"/>
                <a:ea typeface="+mn-ea"/>
                <a:cs typeface="+mn-cs"/>
              </a:defRPr>
            </a:lvl3pPr>
            <a:lvl4pPr marL="89611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4pPr>
            <a:lvl5pPr marL="1152144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5pPr>
            <a:lvl6pPr marL="1408176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6pPr>
            <a:lvl7pPr marL="1664208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7pPr>
            <a:lvl8pPr marL="1920240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8pPr>
            <a:lvl9pPr marL="217627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9pPr>
          </a:lstStyle>
          <a:p>
            <a:pPr marL="0" indent="0" algn="ctr">
              <a:buFont typeface="Arial" panose="020B0604020202020204" pitchFamily="34" charset="0"/>
              <a:buNone/>
            </a:pPr>
            <a:r>
              <a:rPr lang="en-US" sz="8000" b="1" dirty="0">
                <a:solidFill>
                  <a:srgbClr val="D0652A"/>
                </a:solidFill>
              </a:rPr>
              <a:t>Concrete Experience</a:t>
            </a:r>
          </a:p>
        </p:txBody>
      </p:sp>
      <p:sp>
        <p:nvSpPr>
          <p:cNvPr id="42" name="Content Placeholder 17">
            <a:extLst>
              <a:ext uri="{FF2B5EF4-FFF2-40B4-BE49-F238E27FC236}">
                <a16:creationId xmlns:a16="http://schemas.microsoft.com/office/drawing/2014/main" id="{00A15E5E-6C81-499A-802B-A09FBEDDA389}"/>
              </a:ext>
            </a:extLst>
          </p:cNvPr>
          <p:cNvSpPr txBox="1">
            <a:spLocks/>
          </p:cNvSpPr>
          <p:nvPr/>
        </p:nvSpPr>
        <p:spPr>
          <a:xfrm>
            <a:off x="40312855" y="11890017"/>
            <a:ext cx="7698250" cy="2728314"/>
          </a:xfrm>
          <a:prstGeom prst="rect">
            <a:avLst/>
          </a:prstGeom>
        </p:spPr>
        <p:txBody>
          <a:bodyPr anchor="ctr"/>
          <a:lstStyle>
            <a:lvl1pPr marL="457200" indent="-4572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914400" indent="-4572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714500" indent="-3429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171700" indent="-3429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0" b="1" dirty="0">
                <a:solidFill>
                  <a:srgbClr val="D0652A"/>
                </a:solidFill>
              </a:rPr>
              <a:t>Reflective Observation</a:t>
            </a:r>
          </a:p>
        </p:txBody>
      </p:sp>
      <p:sp>
        <p:nvSpPr>
          <p:cNvPr id="43" name="Content Placeholder 17">
            <a:extLst>
              <a:ext uri="{FF2B5EF4-FFF2-40B4-BE49-F238E27FC236}">
                <a16:creationId xmlns:a16="http://schemas.microsoft.com/office/drawing/2014/main" id="{EE6383F4-8BF1-4C63-89F3-1A76121F81D0}"/>
              </a:ext>
            </a:extLst>
          </p:cNvPr>
          <p:cNvSpPr txBox="1">
            <a:spLocks/>
          </p:cNvSpPr>
          <p:nvPr/>
        </p:nvSpPr>
        <p:spPr>
          <a:xfrm>
            <a:off x="22607718" y="16944968"/>
            <a:ext cx="16207933" cy="1655704"/>
          </a:xfrm>
          <a:prstGeom prst="rect">
            <a:avLst/>
          </a:prstGeom>
        </p:spPr>
        <p:txBody>
          <a:bodyPr/>
          <a:lstStyle>
            <a:lvl1pPr marL="457200" indent="-4572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914400" indent="-4572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714500" indent="-3429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171700" indent="-3429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0" b="1" dirty="0">
                <a:solidFill>
                  <a:srgbClr val="D0652A"/>
                </a:solidFill>
              </a:rPr>
              <a:t>Abstract Conceptualization</a:t>
            </a:r>
          </a:p>
        </p:txBody>
      </p:sp>
      <p:sp>
        <p:nvSpPr>
          <p:cNvPr id="47" name="Content Placeholder 17">
            <a:extLst>
              <a:ext uri="{FF2B5EF4-FFF2-40B4-BE49-F238E27FC236}">
                <a16:creationId xmlns:a16="http://schemas.microsoft.com/office/drawing/2014/main" id="{AEE1D5A0-629D-4F8B-B315-E162C8671ED3}"/>
              </a:ext>
            </a:extLst>
          </p:cNvPr>
          <p:cNvSpPr txBox="1">
            <a:spLocks/>
          </p:cNvSpPr>
          <p:nvPr/>
        </p:nvSpPr>
        <p:spPr>
          <a:xfrm>
            <a:off x="12240083" y="11826178"/>
            <a:ext cx="9813443" cy="2263758"/>
          </a:xfrm>
          <a:prstGeom prst="rect">
            <a:avLst/>
          </a:prstGeom>
        </p:spPr>
        <p:txBody>
          <a:bodyPr anchor="ctr"/>
          <a:lstStyle>
            <a:lvl1pPr marL="457200" indent="-4572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914400" indent="-4572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714500" indent="-3429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171700" indent="-3429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0" b="1" dirty="0">
                <a:solidFill>
                  <a:srgbClr val="D0652A"/>
                </a:solidFill>
              </a:rPr>
              <a:t>Active Experimentation</a:t>
            </a:r>
          </a:p>
        </p:txBody>
      </p:sp>
      <p:sp>
        <p:nvSpPr>
          <p:cNvPr id="48" name="Arrow: Bent 47">
            <a:extLst>
              <a:ext uri="{FF2B5EF4-FFF2-40B4-BE49-F238E27FC236}">
                <a16:creationId xmlns:a16="http://schemas.microsoft.com/office/drawing/2014/main" id="{13AC7158-1E55-4E20-AD95-410650D2376D}"/>
              </a:ext>
            </a:extLst>
          </p:cNvPr>
          <p:cNvSpPr/>
          <p:nvPr/>
        </p:nvSpPr>
        <p:spPr>
          <a:xfrm rot="10800000">
            <a:off x="38082776" y="15316513"/>
            <a:ext cx="5640939" cy="2958441"/>
          </a:xfrm>
          <a:prstGeom prst="bentArrow">
            <a:avLst>
              <a:gd name="adj1" fmla="val 23250"/>
              <a:gd name="adj2" fmla="val 25000"/>
              <a:gd name="adj3" fmla="val 25000"/>
              <a:gd name="adj4" fmla="val 87500"/>
            </a:avLst>
          </a:prstGeom>
          <a:solidFill>
            <a:srgbClr val="003C9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50" name="Arrow: Bent 49">
            <a:extLst>
              <a:ext uri="{FF2B5EF4-FFF2-40B4-BE49-F238E27FC236}">
                <a16:creationId xmlns:a16="http://schemas.microsoft.com/office/drawing/2014/main" id="{C10604E2-3FF6-47D2-AB80-C06578429CEA}"/>
              </a:ext>
            </a:extLst>
          </p:cNvPr>
          <p:cNvSpPr/>
          <p:nvPr/>
        </p:nvSpPr>
        <p:spPr>
          <a:xfrm rot="16200000">
            <a:off x="18507479" y="13241580"/>
            <a:ext cx="2728315" cy="6422571"/>
          </a:xfrm>
          <a:prstGeom prst="bentArrow">
            <a:avLst>
              <a:gd name="adj1" fmla="val 25000"/>
              <a:gd name="adj2" fmla="val 25000"/>
              <a:gd name="adj3" fmla="val 25000"/>
              <a:gd name="adj4" fmla="val 87500"/>
            </a:avLst>
          </a:prstGeom>
          <a:solidFill>
            <a:srgbClr val="003C9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51" name="Arrow: Bent 50">
            <a:extLst>
              <a:ext uri="{FF2B5EF4-FFF2-40B4-BE49-F238E27FC236}">
                <a16:creationId xmlns:a16="http://schemas.microsoft.com/office/drawing/2014/main" id="{D966BFC6-C538-417B-B012-669E1931F619}"/>
              </a:ext>
            </a:extLst>
          </p:cNvPr>
          <p:cNvSpPr/>
          <p:nvPr/>
        </p:nvSpPr>
        <p:spPr>
          <a:xfrm>
            <a:off x="16822907" y="7863412"/>
            <a:ext cx="6038029" cy="2895748"/>
          </a:xfrm>
          <a:prstGeom prst="bentArrow">
            <a:avLst>
              <a:gd name="adj1" fmla="val 23212"/>
              <a:gd name="adj2" fmla="val 25000"/>
              <a:gd name="adj3" fmla="val 23808"/>
              <a:gd name="adj4" fmla="val 87500"/>
            </a:avLst>
          </a:prstGeom>
          <a:solidFill>
            <a:srgbClr val="003C9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52" name="Arrow: Bent 51">
            <a:extLst>
              <a:ext uri="{FF2B5EF4-FFF2-40B4-BE49-F238E27FC236}">
                <a16:creationId xmlns:a16="http://schemas.microsoft.com/office/drawing/2014/main" id="{06E1739D-C124-4C74-86BE-82082BBEB8B0}"/>
              </a:ext>
            </a:extLst>
          </p:cNvPr>
          <p:cNvSpPr/>
          <p:nvPr/>
        </p:nvSpPr>
        <p:spPr>
          <a:xfrm rot="5400000">
            <a:off x="39465598" y="6135863"/>
            <a:ext cx="2728313" cy="7075736"/>
          </a:xfrm>
          <a:prstGeom prst="bentArrow">
            <a:avLst>
              <a:gd name="adj1" fmla="val 25000"/>
              <a:gd name="adj2" fmla="val 25000"/>
              <a:gd name="adj3" fmla="val 25000"/>
              <a:gd name="adj4" fmla="val 87500"/>
            </a:avLst>
          </a:prstGeom>
          <a:solidFill>
            <a:srgbClr val="003C9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graphicFrame>
        <p:nvGraphicFramePr>
          <p:cNvPr id="53" name="Diagram 52">
            <a:extLst>
              <a:ext uri="{FF2B5EF4-FFF2-40B4-BE49-F238E27FC236}">
                <a16:creationId xmlns:a16="http://schemas.microsoft.com/office/drawing/2014/main" id="{6277211E-93A7-4A9C-A6F7-227313DFAEEB}"/>
              </a:ext>
            </a:extLst>
          </p:cNvPr>
          <p:cNvGraphicFramePr/>
          <p:nvPr>
            <p:extLst>
              <p:ext uri="{D42A27DB-BD31-4B8C-83A1-F6EECF244321}">
                <p14:modId xmlns:p14="http://schemas.microsoft.com/office/powerpoint/2010/main" val="1268945320"/>
              </p:ext>
            </p:extLst>
          </p:nvPr>
        </p:nvGraphicFramePr>
        <p:xfrm>
          <a:off x="20874977" y="9103369"/>
          <a:ext cx="19018654" cy="8319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4" name="Title 1">
            <a:extLst>
              <a:ext uri="{FF2B5EF4-FFF2-40B4-BE49-F238E27FC236}">
                <a16:creationId xmlns:a16="http://schemas.microsoft.com/office/drawing/2014/main" id="{B574A118-5702-4BB7-B19D-36D3A8AC2EEF}"/>
              </a:ext>
            </a:extLst>
          </p:cNvPr>
          <p:cNvSpPr txBox="1">
            <a:spLocks/>
          </p:cNvSpPr>
          <p:nvPr/>
        </p:nvSpPr>
        <p:spPr>
          <a:xfrm>
            <a:off x="11887196" y="5593555"/>
            <a:ext cx="35844628" cy="1655704"/>
          </a:xfrm>
          <a:prstGeom prst="rect">
            <a:avLst/>
          </a:prstGeom>
        </p:spPr>
        <p:txBody>
          <a:bodyPr/>
          <a:lstStyle>
            <a:lvl1pPr algn="l" defTabSz="5120640" rtl="0" eaLnBrk="1" latinLnBrk="0" hangingPunct="1">
              <a:lnSpc>
                <a:spcPct val="90000"/>
              </a:lnSpc>
              <a:spcBef>
                <a:spcPct val="0"/>
              </a:spcBef>
              <a:buNone/>
              <a:defRPr sz="24640" kern="1200">
                <a:solidFill>
                  <a:schemeClr val="tx1"/>
                </a:solidFill>
                <a:latin typeface="+mj-lt"/>
                <a:ea typeface="+mj-ea"/>
                <a:cs typeface="+mj-cs"/>
              </a:defRPr>
            </a:lvl1pPr>
          </a:lstStyle>
          <a:p>
            <a:pPr algn="ctr"/>
            <a:r>
              <a:rPr lang="en-US" sz="8000" dirty="0">
                <a:solidFill>
                  <a:srgbClr val="003C92"/>
                </a:solidFill>
              </a:rPr>
              <a:t>DEVELOP’s Experiential Learning Model</a:t>
            </a:r>
          </a:p>
        </p:txBody>
      </p:sp>
      <p:sp>
        <p:nvSpPr>
          <p:cNvPr id="55" name="Content Placeholder 2">
            <a:extLst>
              <a:ext uri="{FF2B5EF4-FFF2-40B4-BE49-F238E27FC236}">
                <a16:creationId xmlns:a16="http://schemas.microsoft.com/office/drawing/2014/main" id="{19F225D8-9948-4AF5-96CE-C21BFDC5E592}"/>
              </a:ext>
            </a:extLst>
          </p:cNvPr>
          <p:cNvSpPr txBox="1">
            <a:spLocks/>
          </p:cNvSpPr>
          <p:nvPr/>
        </p:nvSpPr>
        <p:spPr>
          <a:xfrm>
            <a:off x="1091084" y="27654944"/>
            <a:ext cx="12418668" cy="2928358"/>
          </a:xfrm>
          <a:prstGeom prst="rect">
            <a:avLst/>
          </a:prstGeom>
        </p:spPr>
        <p:txBody>
          <a:bodyPr/>
          <a:lstStyle>
            <a:lvl1pPr marL="1280160" indent="-1280160" algn="l" defTabSz="5120640" rtl="0" eaLnBrk="1" latinLnBrk="0" hangingPunct="1">
              <a:lnSpc>
                <a:spcPct val="90000"/>
              </a:lnSpc>
              <a:spcBef>
                <a:spcPts val="5600"/>
              </a:spcBef>
              <a:buFont typeface="Arial" panose="020B0604020202020204" pitchFamily="34" charset="0"/>
              <a:buChar char="•"/>
              <a:defRPr sz="15680" kern="1200">
                <a:solidFill>
                  <a:schemeClr val="tx1"/>
                </a:solidFill>
                <a:latin typeface="+mn-lt"/>
                <a:ea typeface="+mn-ea"/>
                <a:cs typeface="+mn-cs"/>
              </a:defRPr>
            </a:lvl1pPr>
            <a:lvl2pPr marL="3840480" indent="-1280160" algn="l" defTabSz="5120640" rtl="0" eaLnBrk="1" latinLnBrk="0" hangingPunct="1">
              <a:lnSpc>
                <a:spcPct val="90000"/>
              </a:lnSpc>
              <a:spcBef>
                <a:spcPts val="2800"/>
              </a:spcBef>
              <a:buFont typeface="Arial" panose="020B0604020202020204" pitchFamily="34" charset="0"/>
              <a:buChar char="•"/>
              <a:defRPr sz="13440" kern="1200">
                <a:solidFill>
                  <a:schemeClr val="tx1"/>
                </a:solidFill>
                <a:latin typeface="+mn-lt"/>
                <a:ea typeface="+mn-ea"/>
                <a:cs typeface="+mn-cs"/>
              </a:defRPr>
            </a:lvl2pPr>
            <a:lvl3pPr marL="6400800" indent="-1280160" algn="l" defTabSz="5120640" rtl="0" eaLnBrk="1" latinLnBrk="0" hangingPunct="1">
              <a:lnSpc>
                <a:spcPct val="90000"/>
              </a:lnSpc>
              <a:spcBef>
                <a:spcPts val="2800"/>
              </a:spcBef>
              <a:buFont typeface="Arial" panose="020B0604020202020204" pitchFamily="34" charset="0"/>
              <a:buChar char="•"/>
              <a:defRPr sz="11200" kern="1200">
                <a:solidFill>
                  <a:schemeClr val="tx1"/>
                </a:solidFill>
                <a:latin typeface="+mn-lt"/>
                <a:ea typeface="+mn-ea"/>
                <a:cs typeface="+mn-cs"/>
              </a:defRPr>
            </a:lvl3pPr>
            <a:lvl4pPr marL="89611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4pPr>
            <a:lvl5pPr marL="1152144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5pPr>
            <a:lvl6pPr marL="1408176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6pPr>
            <a:lvl7pPr marL="1664208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7pPr>
            <a:lvl8pPr marL="1920240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8pPr>
            <a:lvl9pPr marL="217627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9pPr>
          </a:lstStyle>
          <a:p>
            <a:pPr marL="0" indent="0" algn="just">
              <a:buFont typeface="Arial" panose="020B0604020202020204" pitchFamily="34" charset="0"/>
              <a:buNone/>
            </a:pPr>
            <a:r>
              <a:rPr lang="en-US" sz="2800" dirty="0">
                <a:solidFill>
                  <a:schemeClr val="tx1">
                    <a:lumMod val="75000"/>
                    <a:lumOff val="25000"/>
                  </a:schemeClr>
                </a:solidFill>
              </a:rPr>
              <a:t>A pipeline of leadership positions enhances opportunities for individuals to get hands-on experience conducting data analyses, communicating their work, leading technical projects, building their knowledge bank of Earth-observing satellite capabilities, and building up soft skills.</a:t>
            </a:r>
          </a:p>
        </p:txBody>
      </p:sp>
      <p:graphicFrame>
        <p:nvGraphicFramePr>
          <p:cNvPr id="56" name="Diagram 55">
            <a:extLst>
              <a:ext uri="{FF2B5EF4-FFF2-40B4-BE49-F238E27FC236}">
                <a16:creationId xmlns:a16="http://schemas.microsoft.com/office/drawing/2014/main" id="{B1D5EA4C-4517-4399-85C1-B82577561B15}"/>
              </a:ext>
            </a:extLst>
          </p:cNvPr>
          <p:cNvGraphicFramePr/>
          <p:nvPr>
            <p:extLst>
              <p:ext uri="{D42A27DB-BD31-4B8C-83A1-F6EECF244321}">
                <p14:modId xmlns:p14="http://schemas.microsoft.com/office/powerpoint/2010/main" val="1720307462"/>
              </p:ext>
            </p:extLst>
          </p:nvPr>
        </p:nvGraphicFramePr>
        <p:xfrm>
          <a:off x="1026506" y="29716816"/>
          <a:ext cx="12624788" cy="25855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7" name="Content Placeholder 2">
            <a:extLst>
              <a:ext uri="{FF2B5EF4-FFF2-40B4-BE49-F238E27FC236}">
                <a16:creationId xmlns:a16="http://schemas.microsoft.com/office/drawing/2014/main" id="{F620C9A1-46D9-4D40-8BF3-D39872643FA6}"/>
              </a:ext>
            </a:extLst>
          </p:cNvPr>
          <p:cNvSpPr txBox="1">
            <a:spLocks/>
          </p:cNvSpPr>
          <p:nvPr/>
        </p:nvSpPr>
        <p:spPr>
          <a:xfrm>
            <a:off x="1026506" y="31979153"/>
            <a:ext cx="3326359" cy="36386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10 Week Term</a:t>
            </a:r>
          </a:p>
          <a:p>
            <a:r>
              <a:rPr lang="en-US" sz="2800" dirty="0"/>
              <a:t>Conduct Projects</a:t>
            </a:r>
          </a:p>
          <a:p>
            <a:r>
              <a:rPr lang="en-US" sz="2800" dirty="0"/>
              <a:t>Geospatial Analysis</a:t>
            </a:r>
          </a:p>
          <a:p>
            <a:r>
              <a:rPr lang="en-US" sz="2800" dirty="0"/>
              <a:t>Team Building</a:t>
            </a:r>
          </a:p>
        </p:txBody>
      </p:sp>
      <p:sp>
        <p:nvSpPr>
          <p:cNvPr id="58" name="Content Placeholder 2">
            <a:extLst>
              <a:ext uri="{FF2B5EF4-FFF2-40B4-BE49-F238E27FC236}">
                <a16:creationId xmlns:a16="http://schemas.microsoft.com/office/drawing/2014/main" id="{D8CDEDE6-2E1D-49BB-826F-FF4CD10FEBE7}"/>
              </a:ext>
            </a:extLst>
          </p:cNvPr>
          <p:cNvSpPr txBox="1">
            <a:spLocks/>
          </p:cNvSpPr>
          <p:nvPr/>
        </p:nvSpPr>
        <p:spPr>
          <a:xfrm>
            <a:off x="4083217" y="31934657"/>
            <a:ext cx="3326359" cy="38992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10 Week Term</a:t>
            </a:r>
          </a:p>
          <a:p>
            <a:r>
              <a:rPr lang="en-US" sz="2800" dirty="0"/>
              <a:t>Lead a Project</a:t>
            </a:r>
          </a:p>
          <a:p>
            <a:r>
              <a:rPr lang="en-US" sz="2800" dirty="0"/>
              <a:t>Science Communication</a:t>
            </a:r>
          </a:p>
          <a:p>
            <a:r>
              <a:rPr lang="en-US" sz="2800" dirty="0"/>
              <a:t>Geospatial Analysis</a:t>
            </a:r>
          </a:p>
          <a:p>
            <a:r>
              <a:rPr lang="en-US" sz="2800" dirty="0"/>
              <a:t>Team Building</a:t>
            </a:r>
          </a:p>
          <a:p>
            <a:endParaRPr lang="en-US" sz="2800" dirty="0"/>
          </a:p>
        </p:txBody>
      </p:sp>
      <p:sp>
        <p:nvSpPr>
          <p:cNvPr id="59" name="Content Placeholder 2">
            <a:extLst>
              <a:ext uri="{FF2B5EF4-FFF2-40B4-BE49-F238E27FC236}">
                <a16:creationId xmlns:a16="http://schemas.microsoft.com/office/drawing/2014/main" id="{72E66923-C4F9-4F6D-87CE-96DE8F15B446}"/>
              </a:ext>
            </a:extLst>
          </p:cNvPr>
          <p:cNvSpPr txBox="1">
            <a:spLocks/>
          </p:cNvSpPr>
          <p:nvPr/>
        </p:nvSpPr>
        <p:spPr>
          <a:xfrm>
            <a:off x="7335870" y="31979153"/>
            <a:ext cx="3434841" cy="38632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1 Year Term       (2 </a:t>
            </a:r>
            <a:r>
              <a:rPr lang="en-US" sz="2800" dirty="0" err="1"/>
              <a:t>yr</a:t>
            </a:r>
            <a:r>
              <a:rPr lang="en-US" sz="2800" dirty="0"/>
              <a:t> max)</a:t>
            </a:r>
          </a:p>
          <a:p>
            <a:r>
              <a:rPr lang="en-US" sz="2800" dirty="0"/>
              <a:t>Lead Participants</a:t>
            </a:r>
          </a:p>
          <a:p>
            <a:r>
              <a:rPr lang="en-US" sz="2800" dirty="0"/>
              <a:t>Manage Projects</a:t>
            </a:r>
          </a:p>
          <a:p>
            <a:r>
              <a:rPr lang="en-US" sz="2800" dirty="0"/>
              <a:t>Support Programmatic Priorities &amp; Initiatives</a:t>
            </a:r>
          </a:p>
          <a:p>
            <a:endParaRPr lang="en-US" sz="2800" dirty="0"/>
          </a:p>
        </p:txBody>
      </p:sp>
      <p:sp>
        <p:nvSpPr>
          <p:cNvPr id="60" name="Content Placeholder 2">
            <a:extLst>
              <a:ext uri="{FF2B5EF4-FFF2-40B4-BE49-F238E27FC236}">
                <a16:creationId xmlns:a16="http://schemas.microsoft.com/office/drawing/2014/main" id="{05309234-BEB9-4F84-9AAB-513C57387676}"/>
              </a:ext>
            </a:extLst>
          </p:cNvPr>
          <p:cNvSpPr txBox="1">
            <a:spLocks/>
          </p:cNvSpPr>
          <p:nvPr/>
        </p:nvSpPr>
        <p:spPr>
          <a:xfrm>
            <a:off x="10762319" y="31979153"/>
            <a:ext cx="2888975" cy="36386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1 Year Term  (3 </a:t>
            </a:r>
            <a:r>
              <a:rPr lang="en-US" sz="2800" dirty="0" err="1"/>
              <a:t>yr</a:t>
            </a:r>
            <a:r>
              <a:rPr lang="en-US" sz="2800" dirty="0"/>
              <a:t> max)</a:t>
            </a:r>
          </a:p>
          <a:p>
            <a:r>
              <a:rPr lang="en-US" sz="2800" dirty="0"/>
              <a:t>Lead Fellows</a:t>
            </a:r>
          </a:p>
          <a:p>
            <a:r>
              <a:rPr lang="en-US" sz="2800" dirty="0"/>
              <a:t>Lead Programmatic Priorities &amp; Initiatives</a:t>
            </a:r>
          </a:p>
          <a:p>
            <a:endParaRPr lang="en-US" sz="2800" dirty="0"/>
          </a:p>
        </p:txBody>
      </p:sp>
      <p:sp>
        <p:nvSpPr>
          <p:cNvPr id="61" name="Text Placeholder 26">
            <a:extLst>
              <a:ext uri="{FF2B5EF4-FFF2-40B4-BE49-F238E27FC236}">
                <a16:creationId xmlns:a16="http://schemas.microsoft.com/office/drawing/2014/main" id="{C28521E9-BD12-4D86-8261-4AC3C1B118D1}"/>
              </a:ext>
            </a:extLst>
          </p:cNvPr>
          <p:cNvSpPr txBox="1">
            <a:spLocks/>
          </p:cNvSpPr>
          <p:nvPr/>
        </p:nvSpPr>
        <p:spPr>
          <a:xfrm>
            <a:off x="14592656" y="19650156"/>
            <a:ext cx="32591586" cy="1276532"/>
          </a:xfrm>
          <a:prstGeom prst="rect">
            <a:avLst/>
          </a:prstGeom>
        </p:spPr>
        <p:txBody>
          <a:bodyPr/>
          <a:lstStyle>
            <a:lvl1pPr marL="1280160" indent="-1280160" algn="l" defTabSz="5120640" rtl="0" eaLnBrk="1" latinLnBrk="0" hangingPunct="1">
              <a:lnSpc>
                <a:spcPct val="90000"/>
              </a:lnSpc>
              <a:spcBef>
                <a:spcPts val="5600"/>
              </a:spcBef>
              <a:buFont typeface="Arial" panose="020B0604020202020204" pitchFamily="34" charset="0"/>
              <a:buChar char="•"/>
              <a:defRPr sz="15680" kern="1200">
                <a:solidFill>
                  <a:schemeClr val="tx1"/>
                </a:solidFill>
                <a:latin typeface="+mn-lt"/>
                <a:ea typeface="+mn-ea"/>
                <a:cs typeface="+mn-cs"/>
              </a:defRPr>
            </a:lvl1pPr>
            <a:lvl2pPr marL="3840480" indent="-1280160" algn="l" defTabSz="5120640" rtl="0" eaLnBrk="1" latinLnBrk="0" hangingPunct="1">
              <a:lnSpc>
                <a:spcPct val="90000"/>
              </a:lnSpc>
              <a:spcBef>
                <a:spcPts val="2800"/>
              </a:spcBef>
              <a:buFont typeface="Arial" panose="020B0604020202020204" pitchFamily="34" charset="0"/>
              <a:buChar char="•"/>
              <a:defRPr sz="13440" kern="1200">
                <a:solidFill>
                  <a:schemeClr val="tx1"/>
                </a:solidFill>
                <a:latin typeface="+mn-lt"/>
                <a:ea typeface="+mn-ea"/>
                <a:cs typeface="+mn-cs"/>
              </a:defRPr>
            </a:lvl2pPr>
            <a:lvl3pPr marL="6400800" indent="-1280160" algn="l" defTabSz="5120640" rtl="0" eaLnBrk="1" latinLnBrk="0" hangingPunct="1">
              <a:lnSpc>
                <a:spcPct val="90000"/>
              </a:lnSpc>
              <a:spcBef>
                <a:spcPts val="2800"/>
              </a:spcBef>
              <a:buFont typeface="Arial" panose="020B0604020202020204" pitchFamily="34" charset="0"/>
              <a:buChar char="•"/>
              <a:defRPr sz="11200" kern="1200">
                <a:solidFill>
                  <a:schemeClr val="tx1"/>
                </a:solidFill>
                <a:latin typeface="+mn-lt"/>
                <a:ea typeface="+mn-ea"/>
                <a:cs typeface="+mn-cs"/>
              </a:defRPr>
            </a:lvl3pPr>
            <a:lvl4pPr marL="89611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4pPr>
            <a:lvl5pPr marL="1152144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5pPr>
            <a:lvl6pPr marL="1408176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6pPr>
            <a:lvl7pPr marL="1664208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7pPr>
            <a:lvl8pPr marL="1920240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8pPr>
            <a:lvl9pPr marL="217627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9pPr>
          </a:lstStyle>
          <a:p>
            <a:pPr marL="0" indent="0" algn="ctr">
              <a:buFont typeface="Arial" panose="020B0604020202020204" pitchFamily="34" charset="0"/>
              <a:buNone/>
            </a:pPr>
            <a:r>
              <a:rPr lang="en-US" sz="8000" dirty="0">
                <a:solidFill>
                  <a:srgbClr val="003C92"/>
                </a:solidFill>
              </a:rPr>
              <a:t>Summer 2021 Participant Testimonials</a:t>
            </a:r>
          </a:p>
        </p:txBody>
      </p:sp>
      <p:sp>
        <p:nvSpPr>
          <p:cNvPr id="62" name="Text Placeholder 26">
            <a:extLst>
              <a:ext uri="{FF2B5EF4-FFF2-40B4-BE49-F238E27FC236}">
                <a16:creationId xmlns:a16="http://schemas.microsoft.com/office/drawing/2014/main" id="{C035B51E-A1A6-4390-98B9-DA4AC1FAB39D}"/>
              </a:ext>
            </a:extLst>
          </p:cNvPr>
          <p:cNvSpPr txBox="1">
            <a:spLocks/>
          </p:cNvSpPr>
          <p:nvPr/>
        </p:nvSpPr>
        <p:spPr>
          <a:xfrm>
            <a:off x="1030958" y="26706831"/>
            <a:ext cx="9688061" cy="887568"/>
          </a:xfrm>
          <a:prstGeom prst="rect">
            <a:avLst/>
          </a:prstGeom>
        </p:spPr>
        <p:txBody>
          <a:bodyPr/>
          <a:lstStyle>
            <a:lvl1pPr marL="1280160" indent="-1280160" algn="l" defTabSz="5120640" rtl="0" eaLnBrk="1" latinLnBrk="0" hangingPunct="1">
              <a:lnSpc>
                <a:spcPct val="90000"/>
              </a:lnSpc>
              <a:spcBef>
                <a:spcPts val="5600"/>
              </a:spcBef>
              <a:buFont typeface="Arial" panose="020B0604020202020204" pitchFamily="34" charset="0"/>
              <a:buChar char="•"/>
              <a:defRPr sz="15680" kern="1200">
                <a:solidFill>
                  <a:schemeClr val="tx1"/>
                </a:solidFill>
                <a:latin typeface="+mn-lt"/>
                <a:ea typeface="+mn-ea"/>
                <a:cs typeface="+mn-cs"/>
              </a:defRPr>
            </a:lvl1pPr>
            <a:lvl2pPr marL="3840480" indent="-1280160" algn="l" defTabSz="5120640" rtl="0" eaLnBrk="1" latinLnBrk="0" hangingPunct="1">
              <a:lnSpc>
                <a:spcPct val="90000"/>
              </a:lnSpc>
              <a:spcBef>
                <a:spcPts val="2800"/>
              </a:spcBef>
              <a:buFont typeface="Arial" panose="020B0604020202020204" pitchFamily="34" charset="0"/>
              <a:buChar char="•"/>
              <a:defRPr sz="13440" kern="1200">
                <a:solidFill>
                  <a:schemeClr val="tx1"/>
                </a:solidFill>
                <a:latin typeface="+mn-lt"/>
                <a:ea typeface="+mn-ea"/>
                <a:cs typeface="+mn-cs"/>
              </a:defRPr>
            </a:lvl2pPr>
            <a:lvl3pPr marL="6400800" indent="-1280160" algn="l" defTabSz="5120640" rtl="0" eaLnBrk="1" latinLnBrk="0" hangingPunct="1">
              <a:lnSpc>
                <a:spcPct val="90000"/>
              </a:lnSpc>
              <a:spcBef>
                <a:spcPts val="2800"/>
              </a:spcBef>
              <a:buFont typeface="Arial" panose="020B0604020202020204" pitchFamily="34" charset="0"/>
              <a:buChar char="•"/>
              <a:defRPr sz="11200" kern="1200">
                <a:solidFill>
                  <a:schemeClr val="tx1"/>
                </a:solidFill>
                <a:latin typeface="+mn-lt"/>
                <a:ea typeface="+mn-ea"/>
                <a:cs typeface="+mn-cs"/>
              </a:defRPr>
            </a:lvl3pPr>
            <a:lvl4pPr marL="89611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4pPr>
            <a:lvl5pPr marL="1152144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5pPr>
            <a:lvl6pPr marL="1408176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6pPr>
            <a:lvl7pPr marL="1664208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7pPr>
            <a:lvl8pPr marL="1920240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8pPr>
            <a:lvl9pPr marL="217627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9pPr>
          </a:lstStyle>
          <a:p>
            <a:pPr marL="0" indent="0">
              <a:buFont typeface="Arial" panose="020B0604020202020204" pitchFamily="34" charset="0"/>
              <a:buNone/>
            </a:pPr>
            <a:r>
              <a:rPr lang="en-US" sz="4800" b="1" dirty="0">
                <a:solidFill>
                  <a:srgbClr val="003C92"/>
                </a:solidFill>
              </a:rPr>
              <a:t>OPPORTUNITY PIPELINE</a:t>
            </a:r>
          </a:p>
        </p:txBody>
      </p:sp>
      <p:sp>
        <p:nvSpPr>
          <p:cNvPr id="8" name="Rectangle: Rounded Corners 7">
            <a:extLst>
              <a:ext uri="{FF2B5EF4-FFF2-40B4-BE49-F238E27FC236}">
                <a16:creationId xmlns:a16="http://schemas.microsoft.com/office/drawing/2014/main" id="{B8B70A0A-2AC9-449B-BA7C-86747B286AA0}"/>
              </a:ext>
            </a:extLst>
          </p:cNvPr>
          <p:cNvSpPr/>
          <p:nvPr/>
        </p:nvSpPr>
        <p:spPr>
          <a:xfrm>
            <a:off x="21930100" y="21129765"/>
            <a:ext cx="4263264" cy="4158998"/>
          </a:xfrm>
          <a:prstGeom prst="roundRect">
            <a:avLst/>
          </a:prstGeom>
          <a:noFill/>
          <a:ln w="38100">
            <a:solidFill>
              <a:srgbClr val="266E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“I enjoyed the how challenging the program was and how it pushed the me to learn things outside of my existing understanding of Earth observation.”</a:t>
            </a:r>
          </a:p>
        </p:txBody>
      </p:sp>
      <p:sp>
        <p:nvSpPr>
          <p:cNvPr id="87" name="Rectangle: Rounded Corners 86">
            <a:extLst>
              <a:ext uri="{FF2B5EF4-FFF2-40B4-BE49-F238E27FC236}">
                <a16:creationId xmlns:a16="http://schemas.microsoft.com/office/drawing/2014/main" id="{D6F83A0F-283B-4453-801A-47B34925ED79}"/>
              </a:ext>
            </a:extLst>
          </p:cNvPr>
          <p:cNvSpPr/>
          <p:nvPr/>
        </p:nvSpPr>
        <p:spPr>
          <a:xfrm>
            <a:off x="38020643" y="21129765"/>
            <a:ext cx="9163599" cy="2314555"/>
          </a:xfrm>
          <a:prstGeom prst="roundRect">
            <a:avLst/>
          </a:prstGeom>
          <a:noFill/>
          <a:ln w="38100">
            <a:solidFill>
              <a:srgbClr val="A5C2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“I loved meeting all the wonderful people interested in the same field that I am so passionate about. Being surrounded in that energy was incredibly exciting and inspirational.” </a:t>
            </a:r>
          </a:p>
        </p:txBody>
      </p:sp>
      <p:sp>
        <p:nvSpPr>
          <p:cNvPr id="88" name="Rectangle: Rounded Corners 87">
            <a:extLst>
              <a:ext uri="{FF2B5EF4-FFF2-40B4-BE49-F238E27FC236}">
                <a16:creationId xmlns:a16="http://schemas.microsoft.com/office/drawing/2014/main" id="{C7F72425-65E4-43EF-8804-87E6563AAA9B}"/>
              </a:ext>
            </a:extLst>
          </p:cNvPr>
          <p:cNvSpPr/>
          <p:nvPr/>
        </p:nvSpPr>
        <p:spPr>
          <a:xfrm>
            <a:off x="14592656" y="29024145"/>
            <a:ext cx="6169699" cy="2928358"/>
          </a:xfrm>
          <a:prstGeom prst="roundRect">
            <a:avLst/>
          </a:prstGeom>
          <a:noFill/>
          <a:ln w="38100">
            <a:solidFill>
              <a:srgbClr val="003C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“I liked that the atmosphere encouraged growth and learning and that my teammates could all work well together and learn from each other.”</a:t>
            </a:r>
          </a:p>
        </p:txBody>
      </p:sp>
      <p:sp>
        <p:nvSpPr>
          <p:cNvPr id="89" name="Rectangle: Rounded Corners 88">
            <a:extLst>
              <a:ext uri="{FF2B5EF4-FFF2-40B4-BE49-F238E27FC236}">
                <a16:creationId xmlns:a16="http://schemas.microsoft.com/office/drawing/2014/main" id="{34D01DFF-5236-4E75-B559-F66341176D53}"/>
              </a:ext>
            </a:extLst>
          </p:cNvPr>
          <p:cNvSpPr/>
          <p:nvPr/>
        </p:nvSpPr>
        <p:spPr>
          <a:xfrm>
            <a:off x="35525113" y="27620081"/>
            <a:ext cx="4820709" cy="5554067"/>
          </a:xfrm>
          <a:prstGeom prst="roundRect">
            <a:avLst/>
          </a:prstGeom>
          <a:noFill/>
          <a:ln w="38100">
            <a:solidFill>
              <a:srgbClr val="D065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“The capacity building part of the term was superb.  It helped me identify many points in my skillset that I need to strengthen. DEVELOP Staff are extremely approachable. The project also gave me the confidence needed to take on future leadership roles.”</a:t>
            </a:r>
          </a:p>
        </p:txBody>
      </p:sp>
      <p:sp>
        <p:nvSpPr>
          <p:cNvPr id="90" name="Rectangle: Rounded Corners 89">
            <a:extLst>
              <a:ext uri="{FF2B5EF4-FFF2-40B4-BE49-F238E27FC236}">
                <a16:creationId xmlns:a16="http://schemas.microsoft.com/office/drawing/2014/main" id="{F5EAF596-7086-428F-A081-A5FFE7C0AFB0}"/>
              </a:ext>
            </a:extLst>
          </p:cNvPr>
          <p:cNvSpPr/>
          <p:nvPr/>
        </p:nvSpPr>
        <p:spPr>
          <a:xfrm>
            <a:off x="32036483" y="21129765"/>
            <a:ext cx="5500685" cy="2854686"/>
          </a:xfrm>
          <a:prstGeom prst="roundRect">
            <a:avLst/>
          </a:prstGeom>
          <a:noFill/>
          <a:ln w="38100">
            <a:solidFill>
              <a:srgbClr val="D065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“This term I learned how to better work on a team and how to lead a team. It was an excellent experience, and I learned a lot about myself.”</a:t>
            </a:r>
          </a:p>
        </p:txBody>
      </p:sp>
      <p:sp>
        <p:nvSpPr>
          <p:cNvPr id="91" name="Rectangle: Rounded Corners 90">
            <a:extLst>
              <a:ext uri="{FF2B5EF4-FFF2-40B4-BE49-F238E27FC236}">
                <a16:creationId xmlns:a16="http://schemas.microsoft.com/office/drawing/2014/main" id="{DB0D65ED-7FC8-4918-8BF9-B54941780FBC}"/>
              </a:ext>
            </a:extLst>
          </p:cNvPr>
          <p:cNvSpPr/>
          <p:nvPr/>
        </p:nvSpPr>
        <p:spPr>
          <a:xfrm>
            <a:off x="26655590" y="27620081"/>
            <a:ext cx="8441030" cy="2348504"/>
          </a:xfrm>
          <a:prstGeom prst="roundRect">
            <a:avLst/>
          </a:prstGeom>
          <a:noFill/>
          <a:ln w="38100">
            <a:solidFill>
              <a:srgbClr val="003C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“I liked the collaborative aspect of the team because I felt like I was able to learn more from all of my teammates as well as just from the work I was doing.”</a:t>
            </a:r>
          </a:p>
        </p:txBody>
      </p:sp>
      <p:sp>
        <p:nvSpPr>
          <p:cNvPr id="92" name="Rectangle: Rounded Corners 91">
            <a:extLst>
              <a:ext uri="{FF2B5EF4-FFF2-40B4-BE49-F238E27FC236}">
                <a16:creationId xmlns:a16="http://schemas.microsoft.com/office/drawing/2014/main" id="{9D7CF30A-C75A-4B02-A706-5A0F65DAB0F1}"/>
              </a:ext>
            </a:extLst>
          </p:cNvPr>
          <p:cNvSpPr/>
          <p:nvPr/>
        </p:nvSpPr>
        <p:spPr>
          <a:xfrm>
            <a:off x="20485890" y="33565659"/>
            <a:ext cx="6169700" cy="2276716"/>
          </a:xfrm>
          <a:prstGeom prst="roundRect">
            <a:avLst/>
          </a:prstGeom>
          <a:noFill/>
          <a:ln w="38100">
            <a:solidFill>
              <a:srgbClr val="67A4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“I liked learning lots of new things (GEE, R, </a:t>
            </a:r>
            <a:r>
              <a:rPr lang="en-US" sz="2800" dirty="0" err="1">
                <a:solidFill>
                  <a:schemeClr val="tx1">
                    <a:lumMod val="75000"/>
                    <a:lumOff val="25000"/>
                  </a:schemeClr>
                </a:solidFill>
              </a:rPr>
              <a:t>MatLAB</a:t>
            </a:r>
            <a:r>
              <a:rPr lang="en-US" sz="2800" dirty="0">
                <a:solidFill>
                  <a:schemeClr val="tx1">
                    <a:lumMod val="75000"/>
                    <a:lumOff val="25000"/>
                  </a:schemeClr>
                </a:solidFill>
              </a:rPr>
              <a:t>), expanding on my GIS skills, and meeting so many great new people.”</a:t>
            </a:r>
          </a:p>
        </p:txBody>
      </p:sp>
      <p:sp>
        <p:nvSpPr>
          <p:cNvPr id="93" name="Rectangle: Rounded Corners 92">
            <a:extLst>
              <a:ext uri="{FF2B5EF4-FFF2-40B4-BE49-F238E27FC236}">
                <a16:creationId xmlns:a16="http://schemas.microsoft.com/office/drawing/2014/main" id="{5D06AA47-429F-43EF-A8AB-01FC684D9697}"/>
              </a:ext>
            </a:extLst>
          </p:cNvPr>
          <p:cNvSpPr/>
          <p:nvPr/>
        </p:nvSpPr>
        <p:spPr>
          <a:xfrm>
            <a:off x="27780700" y="30319462"/>
            <a:ext cx="7227176" cy="2854686"/>
          </a:xfrm>
          <a:prstGeom prst="roundRect">
            <a:avLst/>
          </a:prstGeom>
          <a:noFill/>
          <a:ln w="38100">
            <a:solidFill>
              <a:srgbClr val="A5C2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“I loved the opportunity to work from beginning to end on a project, all of the technical information that I learned (GEE, </a:t>
            </a:r>
            <a:r>
              <a:rPr lang="en-US" sz="2800" dirty="0" err="1">
                <a:solidFill>
                  <a:schemeClr val="tx1">
                    <a:lumMod val="75000"/>
                    <a:lumOff val="25000"/>
                  </a:schemeClr>
                </a:solidFill>
              </a:rPr>
              <a:t>StoryMaps</a:t>
            </a:r>
            <a:r>
              <a:rPr lang="en-US" sz="2800" dirty="0">
                <a:solidFill>
                  <a:schemeClr val="tx1">
                    <a:lumMod val="75000"/>
                    <a:lumOff val="25000"/>
                  </a:schemeClr>
                </a:solidFill>
              </a:rPr>
              <a:t>, R, etc.), and the networking opportunities.”</a:t>
            </a:r>
          </a:p>
        </p:txBody>
      </p:sp>
      <p:sp>
        <p:nvSpPr>
          <p:cNvPr id="94" name="Rectangle: Rounded Corners 93">
            <a:extLst>
              <a:ext uri="{FF2B5EF4-FFF2-40B4-BE49-F238E27FC236}">
                <a16:creationId xmlns:a16="http://schemas.microsoft.com/office/drawing/2014/main" id="{23C3F7A7-C771-4A7A-8862-2F348544035C}"/>
              </a:ext>
            </a:extLst>
          </p:cNvPr>
          <p:cNvSpPr/>
          <p:nvPr/>
        </p:nvSpPr>
        <p:spPr>
          <a:xfrm>
            <a:off x="21979794" y="25712534"/>
            <a:ext cx="4263264" cy="4256051"/>
          </a:xfrm>
          <a:prstGeom prst="roundRect">
            <a:avLst/>
          </a:prstGeom>
          <a:noFill/>
          <a:ln w="38100">
            <a:solidFill>
              <a:srgbClr val="D065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“I loved having the opportunity to take all the things I learn in school and apply them to a real-life situation, working with project partners, and networking.” </a:t>
            </a:r>
          </a:p>
        </p:txBody>
      </p:sp>
      <p:sp>
        <p:nvSpPr>
          <p:cNvPr id="95" name="Rectangle: Rounded Corners 94">
            <a:extLst>
              <a:ext uri="{FF2B5EF4-FFF2-40B4-BE49-F238E27FC236}">
                <a16:creationId xmlns:a16="http://schemas.microsoft.com/office/drawing/2014/main" id="{066EFD89-3163-44C3-B029-848331746CA1}"/>
              </a:ext>
            </a:extLst>
          </p:cNvPr>
          <p:cNvSpPr/>
          <p:nvPr/>
        </p:nvSpPr>
        <p:spPr>
          <a:xfrm>
            <a:off x="21131173" y="30356122"/>
            <a:ext cx="6331953" cy="2854686"/>
          </a:xfrm>
          <a:prstGeom prst="roundRect">
            <a:avLst/>
          </a:prstGeom>
          <a:noFill/>
          <a:ln w="38100">
            <a:solidFill>
              <a:srgbClr val="266E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“I loved the challenging nature and fast paced status of the program. I also felt extremely supported when I wanted to learn a new skill.” </a:t>
            </a:r>
          </a:p>
        </p:txBody>
      </p:sp>
      <p:sp>
        <p:nvSpPr>
          <p:cNvPr id="96" name="Rectangle: Rounded Corners 95">
            <a:extLst>
              <a:ext uri="{FF2B5EF4-FFF2-40B4-BE49-F238E27FC236}">
                <a16:creationId xmlns:a16="http://schemas.microsoft.com/office/drawing/2014/main" id="{7DF887D6-A033-495B-BCD4-C95DCE02186A}"/>
              </a:ext>
            </a:extLst>
          </p:cNvPr>
          <p:cNvSpPr/>
          <p:nvPr/>
        </p:nvSpPr>
        <p:spPr>
          <a:xfrm>
            <a:off x="36609876" y="33638653"/>
            <a:ext cx="10574366" cy="2746098"/>
          </a:xfrm>
          <a:prstGeom prst="roundRect">
            <a:avLst/>
          </a:prstGeom>
          <a:noFill/>
          <a:ln w="38100">
            <a:solidFill>
              <a:srgbClr val="67A4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“There are many things that made DEVELOP an incredible experience, but I think the biggest things for me were being able to work closely with an incredible team, fellow, and science advisors, and have the ability to work on an interesting and important project.” </a:t>
            </a:r>
          </a:p>
        </p:txBody>
      </p:sp>
      <p:sp>
        <p:nvSpPr>
          <p:cNvPr id="97" name="Rectangle: Rounded Corners 96">
            <a:extLst>
              <a:ext uri="{FF2B5EF4-FFF2-40B4-BE49-F238E27FC236}">
                <a16:creationId xmlns:a16="http://schemas.microsoft.com/office/drawing/2014/main" id="{F4F0E11A-AABC-4A5A-B389-9203C9DA0B67}"/>
              </a:ext>
            </a:extLst>
          </p:cNvPr>
          <p:cNvSpPr/>
          <p:nvPr/>
        </p:nvSpPr>
        <p:spPr>
          <a:xfrm>
            <a:off x="27072771" y="33604215"/>
            <a:ext cx="9072001" cy="2839665"/>
          </a:xfrm>
          <a:prstGeom prst="roundRect">
            <a:avLst/>
          </a:prstGeom>
          <a:noFill/>
          <a:ln w="38100">
            <a:solidFill>
              <a:srgbClr val="D065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“Working on our project deepened my understanding of the earth science and remote sensing greatly, while also building my technical skills and helping me narrow down my interests for my future academic work and career.”</a:t>
            </a:r>
          </a:p>
        </p:txBody>
      </p:sp>
      <p:sp>
        <p:nvSpPr>
          <p:cNvPr id="98" name="Rectangle: Rounded Corners 97">
            <a:extLst>
              <a:ext uri="{FF2B5EF4-FFF2-40B4-BE49-F238E27FC236}">
                <a16:creationId xmlns:a16="http://schemas.microsoft.com/office/drawing/2014/main" id="{5450F150-01C4-4961-860B-B29553A05A10}"/>
              </a:ext>
            </a:extLst>
          </p:cNvPr>
          <p:cNvSpPr/>
          <p:nvPr/>
        </p:nvSpPr>
        <p:spPr>
          <a:xfrm>
            <a:off x="32036482" y="24357304"/>
            <a:ext cx="8146055" cy="2854686"/>
          </a:xfrm>
          <a:prstGeom prst="roundRect">
            <a:avLst/>
          </a:prstGeom>
          <a:noFill/>
          <a:ln w="38100">
            <a:solidFill>
              <a:srgbClr val="266E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“DEVELOP challenged me to grow and improve myself. The DEVELOP experience widened my skillset and improved my teamwork, project management and professional skills.”</a:t>
            </a:r>
          </a:p>
        </p:txBody>
      </p:sp>
      <p:sp>
        <p:nvSpPr>
          <p:cNvPr id="99" name="Rectangle: Rounded Corners 98">
            <a:extLst>
              <a:ext uri="{FF2B5EF4-FFF2-40B4-BE49-F238E27FC236}">
                <a16:creationId xmlns:a16="http://schemas.microsoft.com/office/drawing/2014/main" id="{29D753F3-5A73-4D41-9BCD-C67ABBB7F5CD}"/>
              </a:ext>
            </a:extLst>
          </p:cNvPr>
          <p:cNvSpPr/>
          <p:nvPr/>
        </p:nvSpPr>
        <p:spPr>
          <a:xfrm>
            <a:off x="14592656" y="21129766"/>
            <a:ext cx="6975562" cy="7573162"/>
          </a:xfrm>
          <a:prstGeom prst="roundRect">
            <a:avLst/>
          </a:prstGeom>
          <a:noFill/>
          <a:ln w="38100">
            <a:solidFill>
              <a:srgbClr val="67A478"/>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lumMod val="75000"/>
                    <a:lumOff val="25000"/>
                  </a:schemeClr>
                </a:solidFill>
              </a:rPr>
              <a:t>“DEVELOP cultivated the skills I was looking to grow in: professional development, scientific communication, and coding. The program was also the perfect mix of teamwork and independent work, I felt that the team had the independence to explore and do our project independently, but also had the support of our Science Advisors and Fellow. I also enjoyed working with a team of highly motivated individuals. It was so unlike any group project I had done before and I loved every minute of spending time with my team.”</a:t>
            </a:r>
          </a:p>
        </p:txBody>
      </p:sp>
      <p:sp>
        <p:nvSpPr>
          <p:cNvPr id="100" name="Rectangle: Rounded Corners 99">
            <a:extLst>
              <a:ext uri="{FF2B5EF4-FFF2-40B4-BE49-F238E27FC236}">
                <a16:creationId xmlns:a16="http://schemas.microsoft.com/office/drawing/2014/main" id="{CFEBE01E-ED2B-4637-827E-742336502F12}"/>
              </a:ext>
            </a:extLst>
          </p:cNvPr>
          <p:cNvSpPr/>
          <p:nvPr/>
        </p:nvSpPr>
        <p:spPr>
          <a:xfrm>
            <a:off x="26509140" y="21129764"/>
            <a:ext cx="5043867" cy="6139439"/>
          </a:xfrm>
          <a:prstGeom prst="roundRect">
            <a:avLst/>
          </a:prstGeom>
          <a:noFill/>
          <a:ln w="38100">
            <a:solidFill>
              <a:srgbClr val="67A4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“The teamwork environment of DEVELOP was great for helping us gain experience working with teams as a whole. There were a lot of training opportunities at the beginning of the term that were helpful for people who are unsure about their proficiency at a certain program.”</a:t>
            </a:r>
          </a:p>
        </p:txBody>
      </p:sp>
      <p:sp>
        <p:nvSpPr>
          <p:cNvPr id="101" name="Rectangle: Rounded Corners 100">
            <a:extLst>
              <a:ext uri="{FF2B5EF4-FFF2-40B4-BE49-F238E27FC236}">
                <a16:creationId xmlns:a16="http://schemas.microsoft.com/office/drawing/2014/main" id="{C7D1AFC8-034B-4987-BE70-6ED45EE406C5}"/>
              </a:ext>
            </a:extLst>
          </p:cNvPr>
          <p:cNvSpPr/>
          <p:nvPr/>
        </p:nvSpPr>
        <p:spPr>
          <a:xfrm>
            <a:off x="40712955" y="23835175"/>
            <a:ext cx="6471287" cy="9340157"/>
          </a:xfrm>
          <a:prstGeom prst="roundRect">
            <a:avLst/>
          </a:prstGeom>
          <a:noFill/>
          <a:ln w="38100">
            <a:solidFill>
              <a:srgbClr val="003C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“While it is corny, I have to say in complete honesty, this term was a life changing experience. I came into this program knowing that I was incredibly interested in the world of Earth Observation and Remote Sensing, but this time taught me that I truly love it. Not only did I feel as though I was amongst peers that felt as passionately about our subject as I did, but I felt I was given every resource in the world to become the better scientist I one day hope to be. I have learned more in these last 10 weeks technically, and personally, than I believe I did in my entire college experience.”</a:t>
            </a:r>
          </a:p>
        </p:txBody>
      </p:sp>
      <p:sp>
        <p:nvSpPr>
          <p:cNvPr id="102" name="Text Placeholder 26">
            <a:extLst>
              <a:ext uri="{FF2B5EF4-FFF2-40B4-BE49-F238E27FC236}">
                <a16:creationId xmlns:a16="http://schemas.microsoft.com/office/drawing/2014/main" id="{A06A35AF-C831-4DF7-983D-811E550254AB}"/>
              </a:ext>
            </a:extLst>
          </p:cNvPr>
          <p:cNvSpPr txBox="1">
            <a:spLocks/>
          </p:cNvSpPr>
          <p:nvPr/>
        </p:nvSpPr>
        <p:spPr>
          <a:xfrm>
            <a:off x="1908838" y="21732653"/>
            <a:ext cx="11519282" cy="3979881"/>
          </a:xfrm>
          <a:prstGeom prst="rect">
            <a:avLst/>
          </a:prstGeom>
        </p:spPr>
        <p:txBody>
          <a:bodyPr/>
          <a:lstStyle>
            <a:lvl1pPr marL="1280160" indent="-1280160" algn="l" defTabSz="5120640" rtl="0" eaLnBrk="1" latinLnBrk="0" hangingPunct="1">
              <a:lnSpc>
                <a:spcPct val="90000"/>
              </a:lnSpc>
              <a:spcBef>
                <a:spcPts val="5600"/>
              </a:spcBef>
              <a:buFont typeface="Arial" panose="020B0604020202020204" pitchFamily="34" charset="0"/>
              <a:buChar char="•"/>
              <a:defRPr sz="15680" kern="1200">
                <a:solidFill>
                  <a:schemeClr val="tx1"/>
                </a:solidFill>
                <a:latin typeface="+mn-lt"/>
                <a:ea typeface="+mn-ea"/>
                <a:cs typeface="+mn-cs"/>
              </a:defRPr>
            </a:lvl1pPr>
            <a:lvl2pPr marL="3840480" indent="-1280160" algn="l" defTabSz="5120640" rtl="0" eaLnBrk="1" latinLnBrk="0" hangingPunct="1">
              <a:lnSpc>
                <a:spcPct val="90000"/>
              </a:lnSpc>
              <a:spcBef>
                <a:spcPts val="2800"/>
              </a:spcBef>
              <a:buFont typeface="Arial" panose="020B0604020202020204" pitchFamily="34" charset="0"/>
              <a:buChar char="•"/>
              <a:defRPr sz="13440" kern="1200">
                <a:solidFill>
                  <a:schemeClr val="tx1"/>
                </a:solidFill>
                <a:latin typeface="+mn-lt"/>
                <a:ea typeface="+mn-ea"/>
                <a:cs typeface="+mn-cs"/>
              </a:defRPr>
            </a:lvl2pPr>
            <a:lvl3pPr marL="6400800" indent="-1280160" algn="l" defTabSz="5120640" rtl="0" eaLnBrk="1" latinLnBrk="0" hangingPunct="1">
              <a:lnSpc>
                <a:spcPct val="90000"/>
              </a:lnSpc>
              <a:spcBef>
                <a:spcPts val="2800"/>
              </a:spcBef>
              <a:buFont typeface="Arial" panose="020B0604020202020204" pitchFamily="34" charset="0"/>
              <a:buChar char="•"/>
              <a:defRPr sz="11200" kern="1200">
                <a:solidFill>
                  <a:schemeClr val="tx1"/>
                </a:solidFill>
                <a:latin typeface="+mn-lt"/>
                <a:ea typeface="+mn-ea"/>
                <a:cs typeface="+mn-cs"/>
              </a:defRPr>
            </a:lvl3pPr>
            <a:lvl4pPr marL="89611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4pPr>
            <a:lvl5pPr marL="1152144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5pPr>
            <a:lvl6pPr marL="1408176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6pPr>
            <a:lvl7pPr marL="1664208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7pPr>
            <a:lvl8pPr marL="1920240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8pPr>
            <a:lvl9pPr marL="217627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9pPr>
          </a:lstStyle>
          <a:p>
            <a:pPr marL="685800" indent="-685800">
              <a:lnSpc>
                <a:spcPct val="100000"/>
              </a:lnSpc>
              <a:spcBef>
                <a:spcPts val="0"/>
              </a:spcBef>
              <a:spcAft>
                <a:spcPts val="2400"/>
              </a:spcAft>
              <a:buFont typeface="Wingdings" panose="05000000000000000000" pitchFamily="2" charset="2"/>
              <a:buChar char="§"/>
            </a:pPr>
            <a:r>
              <a:rPr lang="en-US" sz="4000" b="1" dirty="0">
                <a:solidFill>
                  <a:srgbClr val="D0652A"/>
                </a:solidFill>
              </a:rPr>
              <a:t>Real-World Projects</a:t>
            </a:r>
          </a:p>
          <a:p>
            <a:pPr marL="685800" indent="-685800">
              <a:lnSpc>
                <a:spcPct val="100000"/>
              </a:lnSpc>
              <a:spcBef>
                <a:spcPts val="0"/>
              </a:spcBef>
              <a:spcAft>
                <a:spcPts val="2400"/>
              </a:spcAft>
              <a:buFont typeface="Wingdings" panose="05000000000000000000" pitchFamily="2" charset="2"/>
              <a:buChar char="§"/>
            </a:pPr>
            <a:r>
              <a:rPr lang="en-US" sz="4000" b="1" dirty="0">
                <a:solidFill>
                  <a:srgbClr val="D0652A"/>
                </a:solidFill>
              </a:rPr>
              <a:t>Team Autonomy</a:t>
            </a:r>
          </a:p>
          <a:p>
            <a:pPr marL="685800" indent="-685800">
              <a:lnSpc>
                <a:spcPct val="100000"/>
              </a:lnSpc>
              <a:spcBef>
                <a:spcPts val="0"/>
              </a:spcBef>
              <a:spcAft>
                <a:spcPts val="2400"/>
              </a:spcAft>
              <a:buFont typeface="Wingdings" panose="05000000000000000000" pitchFamily="2" charset="2"/>
              <a:buChar char="§"/>
            </a:pPr>
            <a:r>
              <a:rPr lang="en-US" sz="4000" b="1" dirty="0">
                <a:solidFill>
                  <a:srgbClr val="D0652A"/>
                </a:solidFill>
              </a:rPr>
              <a:t>Professional Development</a:t>
            </a:r>
          </a:p>
          <a:p>
            <a:pPr marL="685800" indent="-685800">
              <a:lnSpc>
                <a:spcPct val="100000"/>
              </a:lnSpc>
              <a:spcBef>
                <a:spcPts val="0"/>
              </a:spcBef>
              <a:spcAft>
                <a:spcPts val="2400"/>
              </a:spcAft>
              <a:buFont typeface="Wingdings" panose="05000000000000000000" pitchFamily="2" charset="2"/>
              <a:buChar char="§"/>
            </a:pPr>
            <a:r>
              <a:rPr lang="en-US" sz="4000" b="1" dirty="0">
                <a:solidFill>
                  <a:srgbClr val="D0652A"/>
                </a:solidFill>
              </a:rPr>
              <a:t>Enhanced Decision Making</a:t>
            </a:r>
          </a:p>
        </p:txBody>
      </p:sp>
      <p:sp>
        <p:nvSpPr>
          <p:cNvPr id="103" name="Rectangle: Rounded Corners 102">
            <a:extLst>
              <a:ext uri="{FF2B5EF4-FFF2-40B4-BE49-F238E27FC236}">
                <a16:creationId xmlns:a16="http://schemas.microsoft.com/office/drawing/2014/main" id="{6F1D9DDB-650B-4B7D-BC84-4D61FF6928BE}"/>
              </a:ext>
            </a:extLst>
          </p:cNvPr>
          <p:cNvSpPr/>
          <p:nvPr/>
        </p:nvSpPr>
        <p:spPr>
          <a:xfrm>
            <a:off x="14592656" y="32269607"/>
            <a:ext cx="5555928" cy="4115622"/>
          </a:xfrm>
          <a:prstGeom prst="roundRect">
            <a:avLst/>
          </a:prstGeom>
          <a:noFill/>
          <a:ln w="38100">
            <a:solidFill>
              <a:srgbClr val="D065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75000"/>
                    <a:lumOff val="25000"/>
                  </a:schemeClr>
                </a:solidFill>
              </a:rPr>
              <a:t>“The DEVELOP Program allowed me to be a part of the research process from the start to the end while in a team environment. This experience will help me the most in the years to come as I begin my master's program.”</a:t>
            </a:r>
          </a:p>
        </p:txBody>
      </p:sp>
    </p:spTree>
    <p:extLst>
      <p:ext uri="{BB962C8B-B14F-4D97-AF65-F5344CB8AC3E}">
        <p14:creationId xmlns:p14="http://schemas.microsoft.com/office/powerpoint/2010/main" val="1051809977"/>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4995</TotalTime>
  <Words>1249</Words>
  <Application>Microsoft Macintosh PowerPoint</Application>
  <PresentationFormat>Custom</PresentationFormat>
  <Paragraphs>68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Nova Cond Light</vt:lpstr>
      <vt:lpstr>Century Gothic</vt:lpstr>
      <vt:lpstr>Wingdings</vt:lpstr>
      <vt:lpstr>Office Theme</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McKeel, Christopher A. (LARC-E3)[SSAI DEVELOP]</dc:creator>
  <cp:lastModifiedBy>Mccartney, Sean (GSFC-610.0)[SCIENCE SYSTEMS AND APPLICATIONS INC]</cp:lastModifiedBy>
  <cp:revision>244</cp:revision>
  <dcterms:created xsi:type="dcterms:W3CDTF">2015-08-05T18:47:59Z</dcterms:created>
  <dcterms:modified xsi:type="dcterms:W3CDTF">2021-11-26T14:04:50Z</dcterms:modified>
</cp:coreProperties>
</file>