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9" r:id="rId2"/>
    <p:sldId id="264" r:id="rId3"/>
    <p:sldId id="263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3" r:id="rId14"/>
    <p:sldId id="284" r:id="rId15"/>
    <p:sldId id="285" r:id="rId16"/>
    <p:sldId id="286" r:id="rId17"/>
    <p:sldId id="282" r:id="rId18"/>
    <p:sldId id="266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leste Gambino" initials="CG" lastIdx="3" clrIdx="0">
    <p:extLst>
      <p:ext uri="{19B8F6BF-5375-455C-9EA6-DF929625EA0E}">
        <p15:presenceInfo xmlns:p15="http://schemas.microsoft.com/office/powerpoint/2012/main" userId="b44c5b21345c9a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9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F39342-9225-46BB-A1B5-1319EFB914FC}" v="10" dt="2021-11-24T21:41:28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5934"/>
  </p:normalViewPr>
  <p:slideViewPr>
    <p:cSldViewPr snapToGrid="0" showGuides="1">
      <p:cViewPr varScale="1">
        <p:scale>
          <a:sx n="71" d="100"/>
          <a:sy n="71" d="100"/>
        </p:scale>
        <p:origin x="72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62161979514516"/>
          <c:y val="8.1387581998652439E-2"/>
          <c:w val="0.70911117874252483"/>
          <c:h val="0.806883975635671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BA5D7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192-DA4A-AA9F-1EFAC600849A}"/>
              </c:ext>
            </c:extLst>
          </c:dPt>
          <c:dPt>
            <c:idx val="1"/>
            <c:bubble3D val="0"/>
            <c:spPr>
              <a:solidFill>
                <a:srgbClr val="EB702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192-DA4A-AA9F-1EFAC600849A}"/>
              </c:ext>
            </c:extLst>
          </c:dPt>
          <c:dPt>
            <c:idx val="2"/>
            <c:bubble3D val="0"/>
            <c:spPr>
              <a:solidFill>
                <a:srgbClr val="DD9C7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192-DA4A-AA9F-1EFAC600849A}"/>
              </c:ext>
            </c:extLst>
          </c:dPt>
          <c:dPt>
            <c:idx val="3"/>
            <c:bubble3D val="0"/>
            <c:spPr>
              <a:solidFill>
                <a:srgbClr val="BAC677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192-DA4A-AA9F-1EFAC600849A}"/>
              </c:ext>
            </c:extLst>
          </c:dPt>
          <c:dPt>
            <c:idx val="4"/>
            <c:bubble3D val="0"/>
            <c:spPr>
              <a:solidFill>
                <a:srgbClr val="96BDA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192-DA4A-AA9F-1EFAC600849A}"/>
              </c:ext>
            </c:extLst>
          </c:dPt>
          <c:dPt>
            <c:idx val="5"/>
            <c:bubble3D val="0"/>
            <c:spPr>
              <a:solidFill>
                <a:srgbClr val="91CCCB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192-DA4A-AA9F-1EFAC600849A}"/>
              </c:ext>
            </c:extLst>
          </c:dPt>
          <c:dPt>
            <c:idx val="6"/>
            <c:bubble3D val="0"/>
            <c:spPr>
              <a:solidFill>
                <a:srgbClr val="4B72B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192-DA4A-AA9F-1EFAC600849A}"/>
              </c:ext>
            </c:extLst>
          </c:dPt>
          <c:dPt>
            <c:idx val="7"/>
            <c:bubble3D val="0"/>
            <c:spPr>
              <a:solidFill>
                <a:srgbClr val="AF94B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192-DA4A-AA9F-1EFAC60084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Local</c:v>
                </c:pt>
                <c:pt idx="1">
                  <c:v>State</c:v>
                </c:pt>
                <c:pt idx="2">
                  <c:v>Federal</c:v>
                </c:pt>
                <c:pt idx="3">
                  <c:v>Non-Profit</c:v>
                </c:pt>
                <c:pt idx="4">
                  <c:v>For-Profit</c:v>
                </c:pt>
                <c:pt idx="5">
                  <c:v>Consortia</c:v>
                </c:pt>
                <c:pt idx="6">
                  <c:v>Academic</c:v>
                </c:pt>
                <c:pt idx="7">
                  <c:v>International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</c:v>
                </c:pt>
                <c:pt idx="1">
                  <c:v>9</c:v>
                </c:pt>
                <c:pt idx="2">
                  <c:v>15</c:v>
                </c:pt>
                <c:pt idx="3">
                  <c:v>8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192-DA4A-AA9F-1EFAC600849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F89AC-2191-9D48-9B16-86294FAF2F70}" type="datetimeFigureOut">
              <a:rPr lang="en-US" smtClean="0"/>
              <a:t>12/2/2021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44BC3-B9A8-0249-8417-4664F3AA81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571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44BC3-B9A8-0249-8417-4664F3AA819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37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BB2C3B4-60DC-4B71-9B9C-C5FB4B6F37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76838" cy="631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0" name="nasa logo">
            <a:extLst>
              <a:ext uri="{FF2B5EF4-FFF2-40B4-BE49-F238E27FC236}">
                <a16:creationId xmlns:a16="http://schemas.microsoft.com/office/drawing/2014/main" id="{441F50FB-D7D5-4CFB-837B-7B0E3F719F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1050" y="284323"/>
            <a:ext cx="863356" cy="71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083481-2F09-48CE-9F12-67D10B77F6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1034" y="1600200"/>
            <a:ext cx="5872766" cy="2403135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F5332-3FAE-415D-B0AC-66E4D79D81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81033" y="4146996"/>
            <a:ext cx="5872765" cy="11108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42EBC4-A066-49CA-85B0-28EC78249EB0}"/>
              </a:ext>
            </a:extLst>
          </p:cNvPr>
          <p:cNvSpPr txBox="1"/>
          <p:nvPr userDrawn="1"/>
        </p:nvSpPr>
        <p:spPr>
          <a:xfrm>
            <a:off x="9010173" y="460670"/>
            <a:ext cx="1748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rgbClr val="003C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0C0323-EB69-4D10-880B-7C0F7D2E31DF}"/>
              </a:ext>
            </a:extLst>
          </p:cNvPr>
          <p:cNvCxnSpPr/>
          <p:nvPr userDrawn="1"/>
        </p:nvCxnSpPr>
        <p:spPr>
          <a:xfrm>
            <a:off x="10897086" y="286559"/>
            <a:ext cx="0" cy="717882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F5A1D5F-ACAC-4888-BE1C-299F41A725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81032" y="5421313"/>
            <a:ext cx="5872766" cy="5662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authors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B6D307-70E4-4E08-8E82-6F000FC550E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6316469"/>
            <a:ext cx="12192000" cy="278255"/>
            <a:chOff x="0" y="6316469"/>
            <a:chExt cx="12192000" cy="2782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60110E-C01D-40C5-A30D-FE0C804670FB}"/>
                </a:ext>
              </a:extLst>
            </p:cNvPr>
            <p:cNvSpPr/>
            <p:nvPr userDrawn="1"/>
          </p:nvSpPr>
          <p:spPr>
            <a:xfrm rot="16200000">
              <a:off x="5958840" y="357629"/>
              <a:ext cx="274320" cy="12192000"/>
            </a:xfrm>
            <a:prstGeom prst="rect">
              <a:avLst/>
            </a:prstGeom>
            <a:solidFill>
              <a:srgbClr val="003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8E62C903-94D0-46E7-AD2C-83DD58B161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70" b="41821"/>
            <a:stretch/>
          </p:blipFill>
          <p:spPr>
            <a:xfrm>
              <a:off x="233149" y="6320404"/>
              <a:ext cx="1391821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7801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pos="7512" userDrawn="1">
          <p15:clr>
            <a:srgbClr val="FBAE40"/>
          </p15:clr>
        </p15:guide>
        <p15:guide id="4" pos="168" userDrawn="1">
          <p15:clr>
            <a:srgbClr val="FBAE40"/>
          </p15:clr>
        </p15:guide>
        <p15:guide id="5" orient="horz" pos="168" userDrawn="1">
          <p15:clr>
            <a:srgbClr val="FBAE40"/>
          </p15:clr>
        </p15:guide>
        <p15:guide id="6" orient="horz" pos="415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A98E-70B4-4804-B10B-4FD444193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3C9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B9B37-F154-4ECA-ABE8-19118DD261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4BC46F-F704-443D-8A88-93FA5532C7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6316469"/>
            <a:ext cx="12192000" cy="278255"/>
            <a:chOff x="0" y="6316469"/>
            <a:chExt cx="12192000" cy="27825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BC6D51-6F9F-4199-ADCC-3C21B2F1E9D4}"/>
                </a:ext>
              </a:extLst>
            </p:cNvPr>
            <p:cNvSpPr/>
            <p:nvPr userDrawn="1"/>
          </p:nvSpPr>
          <p:spPr>
            <a:xfrm rot="16200000">
              <a:off x="5958840" y="357629"/>
              <a:ext cx="274320" cy="12192000"/>
            </a:xfrm>
            <a:prstGeom prst="rect">
              <a:avLst/>
            </a:prstGeom>
            <a:solidFill>
              <a:srgbClr val="003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4F7FFCF6-AE24-4517-A83A-37D2A2F69A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70" b="41821"/>
            <a:stretch/>
          </p:blipFill>
          <p:spPr>
            <a:xfrm>
              <a:off x="233149" y="6320404"/>
              <a:ext cx="1391821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22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FDED6-9EF9-4ADB-8B9E-8039A712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388" y="365126"/>
            <a:ext cx="11654051" cy="98135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3C9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670FE-DE8A-454F-BDE5-82F9608B6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88" y="1346480"/>
            <a:ext cx="11654051" cy="483048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DC61C3-4662-4CAE-BDA4-88B25DC6885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6316469"/>
            <a:ext cx="12192000" cy="278255"/>
            <a:chOff x="0" y="6316469"/>
            <a:chExt cx="12192000" cy="27825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888DFE-B4C3-49E7-8A87-0A228F386A44}"/>
                </a:ext>
              </a:extLst>
            </p:cNvPr>
            <p:cNvSpPr/>
            <p:nvPr userDrawn="1"/>
          </p:nvSpPr>
          <p:spPr>
            <a:xfrm rot="16200000">
              <a:off x="5958840" y="357629"/>
              <a:ext cx="274320" cy="12192000"/>
            </a:xfrm>
            <a:prstGeom prst="rect">
              <a:avLst/>
            </a:prstGeom>
            <a:solidFill>
              <a:srgbClr val="003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5C4C5575-AE15-42FA-AAD3-076319942C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70" b="41821"/>
            <a:stretch/>
          </p:blipFill>
          <p:spPr>
            <a:xfrm>
              <a:off x="233149" y="6320404"/>
              <a:ext cx="1391821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8402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FDED6-9EF9-4ADB-8B9E-8039A712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388" y="365126"/>
            <a:ext cx="11654051" cy="98135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3C9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670FE-DE8A-454F-BDE5-82F9608B6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88" y="1346480"/>
            <a:ext cx="5673275" cy="483048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DC61C3-4662-4CAE-BDA4-88B25DC6885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6316469"/>
            <a:ext cx="12192000" cy="278255"/>
            <a:chOff x="0" y="6316469"/>
            <a:chExt cx="12192000" cy="27825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888DFE-B4C3-49E7-8A87-0A228F386A44}"/>
                </a:ext>
              </a:extLst>
            </p:cNvPr>
            <p:cNvSpPr/>
            <p:nvPr userDrawn="1"/>
          </p:nvSpPr>
          <p:spPr>
            <a:xfrm rot="16200000">
              <a:off x="5958840" y="357629"/>
              <a:ext cx="274320" cy="12192000"/>
            </a:xfrm>
            <a:prstGeom prst="rect">
              <a:avLst/>
            </a:prstGeom>
            <a:solidFill>
              <a:srgbClr val="003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5C4C5575-AE15-42FA-AAD3-076319942C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70" b="41821"/>
            <a:stretch/>
          </p:blipFill>
          <p:spPr>
            <a:xfrm>
              <a:off x="233149" y="6320404"/>
              <a:ext cx="1391821" cy="274320"/>
            </a:xfrm>
            <a:prstGeom prst="rect">
              <a:avLst/>
            </a:prstGeom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FB5238-FF7E-4EDF-BB42-854C799FB9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5337" y="1346480"/>
            <a:ext cx="5673275" cy="483048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366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Two Columns w/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FDED6-9EF9-4ADB-8B9E-8039A712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388" y="365126"/>
            <a:ext cx="11654051" cy="98135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3C9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670FE-DE8A-454F-BDE5-82F9608B6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88" y="1750423"/>
            <a:ext cx="5673275" cy="44265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DC61C3-4662-4CAE-BDA4-88B25DC6885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6316469"/>
            <a:ext cx="12192000" cy="278255"/>
            <a:chOff x="0" y="6316469"/>
            <a:chExt cx="12192000" cy="27825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888DFE-B4C3-49E7-8A87-0A228F386A44}"/>
                </a:ext>
              </a:extLst>
            </p:cNvPr>
            <p:cNvSpPr/>
            <p:nvPr userDrawn="1"/>
          </p:nvSpPr>
          <p:spPr>
            <a:xfrm rot="16200000">
              <a:off x="5958840" y="357629"/>
              <a:ext cx="274320" cy="12192000"/>
            </a:xfrm>
            <a:prstGeom prst="rect">
              <a:avLst/>
            </a:prstGeom>
            <a:solidFill>
              <a:srgbClr val="003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5C4C5575-AE15-42FA-AAD3-076319942C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70" b="41821"/>
            <a:stretch/>
          </p:blipFill>
          <p:spPr>
            <a:xfrm>
              <a:off x="233149" y="6320404"/>
              <a:ext cx="1391821" cy="274320"/>
            </a:xfrm>
            <a:prstGeom prst="rect">
              <a:avLst/>
            </a:prstGeom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FB5238-FF7E-4EDF-BB42-854C799FB9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5337" y="1750423"/>
            <a:ext cx="5673275" cy="44265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B9B8FC4-C31B-4EE2-BF82-DFC7725C52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3387" y="1388841"/>
            <a:ext cx="5673275" cy="353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003C9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ADE39F9-4656-4A24-AF07-1F6F4D2BDE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5336" y="1388841"/>
            <a:ext cx="5673275" cy="353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003C9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2297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F218-DD9A-433D-A65A-0F775667C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2" y="457200"/>
            <a:ext cx="4475934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003C9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3EACB-F550-4774-BC5D-18099412E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137" y="457200"/>
            <a:ext cx="6792686" cy="573459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400" indent="-457200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171700" indent="-34290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D19321-3EE5-4645-A0CB-958ED33DF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6092" y="2057400"/>
            <a:ext cx="4475934" cy="41343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57B866-5E45-4EF8-932F-8E5E151677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6316469"/>
            <a:ext cx="12192000" cy="278255"/>
            <a:chOff x="0" y="6316469"/>
            <a:chExt cx="12192000" cy="2782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EEF064-0726-406F-B038-DAF2AD4251EC}"/>
                </a:ext>
              </a:extLst>
            </p:cNvPr>
            <p:cNvSpPr/>
            <p:nvPr userDrawn="1"/>
          </p:nvSpPr>
          <p:spPr>
            <a:xfrm rot="16200000">
              <a:off x="5958840" y="357629"/>
              <a:ext cx="274320" cy="12192000"/>
            </a:xfrm>
            <a:prstGeom prst="rect">
              <a:avLst/>
            </a:prstGeom>
            <a:solidFill>
              <a:srgbClr val="003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55EC528C-7D46-43E1-8461-844A1CCE3CB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70" b="41821"/>
            <a:stretch/>
          </p:blipFill>
          <p:spPr>
            <a:xfrm>
              <a:off x="233149" y="6320404"/>
              <a:ext cx="1391821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275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FDED6-9EF9-4ADB-8B9E-8039A712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388" y="365126"/>
            <a:ext cx="11654051" cy="98135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3C9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DC61C3-4662-4CAE-BDA4-88B25DC6885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6316469"/>
            <a:ext cx="12192000" cy="278255"/>
            <a:chOff x="0" y="6316469"/>
            <a:chExt cx="12192000" cy="27825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888DFE-B4C3-49E7-8A87-0A228F386A44}"/>
                </a:ext>
              </a:extLst>
            </p:cNvPr>
            <p:cNvSpPr/>
            <p:nvPr userDrawn="1"/>
          </p:nvSpPr>
          <p:spPr>
            <a:xfrm rot="16200000">
              <a:off x="5958840" y="357629"/>
              <a:ext cx="274320" cy="12192000"/>
            </a:xfrm>
            <a:prstGeom prst="rect">
              <a:avLst/>
            </a:prstGeom>
            <a:solidFill>
              <a:srgbClr val="003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5C4C5575-AE15-42FA-AAD3-076319942C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70" b="41821"/>
            <a:stretch/>
          </p:blipFill>
          <p:spPr>
            <a:xfrm>
              <a:off x="233149" y="6320404"/>
              <a:ext cx="1391821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3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81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BB2C3B4-60DC-4B71-9B9C-C5FB4B6F37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6274" y="0"/>
            <a:ext cx="6091238" cy="631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83481-2F09-48CE-9F12-67D10B77F6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209" y="2057401"/>
            <a:ext cx="4053491" cy="952500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F5332-3FAE-415D-B0AC-66E4D79D81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5211" y="3158234"/>
            <a:ext cx="4053490" cy="26424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email addresses for speakers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B6D307-70E4-4E08-8E82-6F000FC550E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6316469"/>
            <a:ext cx="12192000" cy="278255"/>
            <a:chOff x="0" y="6316469"/>
            <a:chExt cx="12192000" cy="2782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60110E-C01D-40C5-A30D-FE0C804670FB}"/>
                </a:ext>
              </a:extLst>
            </p:cNvPr>
            <p:cNvSpPr/>
            <p:nvPr userDrawn="1"/>
          </p:nvSpPr>
          <p:spPr>
            <a:xfrm rot="16200000">
              <a:off x="5958840" y="357629"/>
              <a:ext cx="274320" cy="12192000"/>
            </a:xfrm>
            <a:prstGeom prst="rect">
              <a:avLst/>
            </a:prstGeom>
            <a:solidFill>
              <a:srgbClr val="003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8E62C903-94D0-46E7-AD2C-83DD58B161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70" b="41821"/>
            <a:stretch/>
          </p:blipFill>
          <p:spPr>
            <a:xfrm>
              <a:off x="10342945" y="6320404"/>
              <a:ext cx="1391821" cy="27432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8358B32-7696-4AA0-B744-305B08C9B5B9}"/>
              </a:ext>
            </a:extLst>
          </p:cNvPr>
          <p:cNvGrpSpPr/>
          <p:nvPr userDrawn="1"/>
        </p:nvGrpSpPr>
        <p:grpSpPr>
          <a:xfrm>
            <a:off x="857141" y="1226472"/>
            <a:ext cx="1994658" cy="556958"/>
            <a:chOff x="929059" y="1226472"/>
            <a:chExt cx="1994658" cy="55695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766272-4CC8-4273-B7E3-937913D784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426"/>
            <a:stretch/>
          </p:blipFill>
          <p:spPr>
            <a:xfrm>
              <a:off x="1500027" y="1226472"/>
              <a:ext cx="1423690" cy="556958"/>
            </a:xfrm>
            <a:prstGeom prst="rect">
              <a:avLst/>
            </a:prstGeom>
          </p:spPr>
        </p:pic>
        <p:pic>
          <p:nvPicPr>
            <p:cNvPr id="5" name="Picture 4" descr="A blue and red logo&#10;&#10;Description automatically generated with low confidence">
              <a:extLst>
                <a:ext uri="{FF2B5EF4-FFF2-40B4-BE49-F238E27FC236}">
                  <a16:creationId xmlns:a16="http://schemas.microsoft.com/office/drawing/2014/main" id="{689BFF94-C51E-4E96-84B7-C0F215090B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059" y="1285503"/>
              <a:ext cx="517278" cy="430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17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pos="7512" userDrawn="1">
          <p15:clr>
            <a:srgbClr val="FBAE40"/>
          </p15:clr>
        </p15:guide>
        <p15:guide id="4" pos="168" userDrawn="1">
          <p15:clr>
            <a:srgbClr val="FBAE40"/>
          </p15:clr>
        </p15:guide>
        <p15:guide id="5" orient="horz" pos="168" userDrawn="1">
          <p15:clr>
            <a:srgbClr val="FBAE40"/>
          </p15:clr>
        </p15:guide>
        <p15:guide id="6" orient="horz" pos="415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81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3" r:id="rId4"/>
    <p:sldLayoutId id="2147483664" r:id="rId5"/>
    <p:sldLayoutId id="2147483656" r:id="rId6"/>
    <p:sldLayoutId id="2147483662" r:id="rId7"/>
    <p:sldLayoutId id="2147483655" r:id="rId8"/>
    <p:sldLayoutId id="214748366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.larc.nasa.gov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4A52E9E-0F2E-3F48-BD4B-E1C192E29F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7" r="27977"/>
          <a:stretch/>
        </p:blipFill>
        <p:spPr>
          <a:xfrm>
            <a:off x="2315" y="2865"/>
            <a:ext cx="2558005" cy="316567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F0A25C-397F-4557-B349-08DC3AFC8B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NASA DEVELOP’s Communication Strategy for Sharing Applied Science Outcomes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762B88B-1CF2-4CB1-A127-6E5AE33D5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033" y="4146996"/>
            <a:ext cx="6336719" cy="1110803"/>
          </a:xfrm>
        </p:spPr>
        <p:txBody>
          <a:bodyPr/>
          <a:lstStyle/>
          <a:p>
            <a:r>
              <a:rPr lang="en-US" sz="2000" dirty="0"/>
              <a:t>Celeste Gambino</a:t>
            </a:r>
          </a:p>
          <a:p>
            <a:r>
              <a:rPr lang="en-US" sz="2000" dirty="0"/>
              <a:t>Senior Communications Fellow | NASA DEVELOP  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6D959E78-790D-4C4D-85D2-B88048E26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4" r="27274"/>
          <a:stretch/>
        </p:blipFill>
        <p:spPr>
          <a:xfrm>
            <a:off x="2560320" y="0"/>
            <a:ext cx="2560320" cy="3168541"/>
          </a:xfrm>
          <a:prstGeom prst="rect">
            <a:avLst/>
          </a:prstGeom>
        </p:spPr>
      </p:pic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3BE95B1D-0711-4C4E-B086-F5F63201A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4" r="27274"/>
          <a:stretch/>
        </p:blipFill>
        <p:spPr>
          <a:xfrm>
            <a:off x="0" y="3148221"/>
            <a:ext cx="2560320" cy="3168541"/>
          </a:xfrm>
          <a:prstGeom prst="rect">
            <a:avLst/>
          </a:prstGeom>
        </p:spPr>
      </p:pic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0B509CA1-17F1-4FAE-8989-1C7782134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3" r="27253"/>
          <a:stretch/>
        </p:blipFill>
        <p:spPr>
          <a:xfrm>
            <a:off x="2560320" y="3148221"/>
            <a:ext cx="2560320" cy="316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99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 Materials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D3ECF4-E270-8C40-808E-C337CECB9B7B}"/>
              </a:ext>
            </a:extLst>
          </p:cNvPr>
          <p:cNvSpPr txBox="1"/>
          <p:nvPr/>
        </p:nvSpPr>
        <p:spPr>
          <a:xfrm>
            <a:off x="514350" y="1553552"/>
            <a:ext cx="360045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Flyers &amp; Brochures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Infographics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Bookmarks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Booklets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Annual Reports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Posters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6AC6C-4FDC-C14F-A0BD-D53BECD986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4483" y="2500085"/>
            <a:ext cx="2783371" cy="356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DFC6D-0FE7-A248-8F78-9C1ECF8831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45527">
            <a:off x="5735700" y="414538"/>
            <a:ext cx="2483354" cy="322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787685A-34F5-834E-BD47-A3E4073F179A}"/>
              </a:ext>
            </a:extLst>
          </p:cNvPr>
          <p:cNvGrpSpPr/>
          <p:nvPr/>
        </p:nvGrpSpPr>
        <p:grpSpPr>
          <a:xfrm>
            <a:off x="7365439" y="2223520"/>
            <a:ext cx="4572000" cy="3846541"/>
            <a:chOff x="38868174" y="26386871"/>
            <a:chExt cx="4572000" cy="3846541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EE99824-CDC5-C748-9270-3CFBA750D51C}"/>
                </a:ext>
              </a:extLst>
            </p:cNvPr>
            <p:cNvSpPr/>
            <p:nvPr/>
          </p:nvSpPr>
          <p:spPr>
            <a:xfrm>
              <a:off x="38868174" y="26386871"/>
              <a:ext cx="4572000" cy="38465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3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dirty="0">
                  <a:solidFill>
                    <a:srgbClr val="003C92"/>
                  </a:solidFill>
                </a:rPr>
                <a:t>Target Audience</a:t>
              </a:r>
              <a:endParaRPr lang="en-US" sz="5400" dirty="0">
                <a:solidFill>
                  <a:srgbClr val="003C92"/>
                </a:solidFill>
              </a:endParaRPr>
            </a:p>
          </p:txBody>
        </p:sp>
        <p:sp>
          <p:nvSpPr>
            <p:cNvPr id="9" name="objectives body">
              <a:extLst>
                <a:ext uri="{FF2B5EF4-FFF2-40B4-BE49-F238E27FC236}">
                  <a16:creationId xmlns:a16="http://schemas.microsoft.com/office/drawing/2014/main" id="{403D34F2-71E4-1942-99E6-FEBC200E2BF7}"/>
                </a:ext>
              </a:extLst>
            </p:cNvPr>
            <p:cNvSpPr txBox="1">
              <a:spLocks/>
            </p:cNvSpPr>
            <p:nvPr/>
          </p:nvSpPr>
          <p:spPr>
            <a:xfrm>
              <a:off x="39146793" y="27340106"/>
              <a:ext cx="4290167" cy="2443209"/>
            </a:xfrm>
            <a:prstGeom prst="rect">
              <a:avLst/>
            </a:prstGeom>
          </p:spPr>
          <p:txBody>
            <a:bodyPr numCol="1" spcCol="640080"/>
            <a:lstStyle>
              <a:lvl1pPr marL="457200" indent="-457200" algn="l" defTabSz="27432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Font typeface="Webdings" panose="05030102010509060703" pitchFamily="18" charset="2"/>
                <a:buChar char="4"/>
                <a:defRPr sz="2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Potential Applicants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Potential Project Partners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Policy Makers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Veterans &amp; Active Duty Military Personnel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General Public</a:t>
              </a:r>
            </a:p>
            <a:p>
              <a:pPr marL="0" indent="0">
                <a:spcBef>
                  <a:spcPts val="1200"/>
                </a:spcBef>
                <a:buClr>
                  <a:schemeClr val="accent6"/>
                </a:buClr>
                <a:buNone/>
              </a:pP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4181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 &amp; DEVELOP’s Website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8AF3E-2596-5C45-B361-CDEE53BFA92B}"/>
              </a:ext>
            </a:extLst>
          </p:cNvPr>
          <p:cNvSpPr txBox="1"/>
          <p:nvPr/>
        </p:nvSpPr>
        <p:spPr>
          <a:xfrm>
            <a:off x="514349" y="1159852"/>
            <a:ext cx="575625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Short Project Videos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GIFs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Interactive Mapper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Website Blog Series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9485C2-362A-8947-9012-0CBE7F5476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472" y="3482788"/>
            <a:ext cx="4097878" cy="263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EC82D0-17E1-5042-809C-6ECCC2EB60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9449" y="3320379"/>
            <a:ext cx="3469802" cy="194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601CF6-D8D1-BC4E-BB88-FB2D901B11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669"/>
          <a:stretch/>
        </p:blipFill>
        <p:spPr>
          <a:xfrm>
            <a:off x="7938426" y="4287924"/>
            <a:ext cx="3469802" cy="1834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FEF064B-DD68-F942-9011-B83929C7B09E}"/>
              </a:ext>
            </a:extLst>
          </p:cNvPr>
          <p:cNvGrpSpPr/>
          <p:nvPr/>
        </p:nvGrpSpPr>
        <p:grpSpPr>
          <a:xfrm>
            <a:off x="7387327" y="269939"/>
            <a:ext cx="4572000" cy="3791073"/>
            <a:chOff x="38868174" y="27285610"/>
            <a:chExt cx="4572000" cy="3791073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662B161-4F3C-4F4F-A20D-F749CB9EB533}"/>
                </a:ext>
              </a:extLst>
            </p:cNvPr>
            <p:cNvSpPr/>
            <p:nvPr/>
          </p:nvSpPr>
          <p:spPr>
            <a:xfrm>
              <a:off x="38868174" y="27285610"/>
              <a:ext cx="4572000" cy="37910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3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dirty="0">
                  <a:solidFill>
                    <a:srgbClr val="003C92"/>
                  </a:solidFill>
                </a:rPr>
                <a:t>Target Audience</a:t>
              </a:r>
              <a:endParaRPr lang="en-US" sz="5400" dirty="0">
                <a:solidFill>
                  <a:srgbClr val="003C92"/>
                </a:solidFill>
              </a:endParaRPr>
            </a:p>
          </p:txBody>
        </p:sp>
        <p:sp>
          <p:nvSpPr>
            <p:cNvPr id="14" name="objectives body">
              <a:extLst>
                <a:ext uri="{FF2B5EF4-FFF2-40B4-BE49-F238E27FC236}">
                  <a16:creationId xmlns:a16="http://schemas.microsoft.com/office/drawing/2014/main" id="{38DE7A13-1AEB-BE49-B19C-FABEF4179F61}"/>
                </a:ext>
              </a:extLst>
            </p:cNvPr>
            <p:cNvSpPr txBox="1">
              <a:spLocks/>
            </p:cNvSpPr>
            <p:nvPr/>
          </p:nvSpPr>
          <p:spPr>
            <a:xfrm>
              <a:off x="39146793" y="28155520"/>
              <a:ext cx="4290167" cy="2880822"/>
            </a:xfrm>
            <a:prstGeom prst="rect">
              <a:avLst/>
            </a:prstGeom>
          </p:spPr>
          <p:txBody>
            <a:bodyPr numCol="1" spcCol="640080"/>
            <a:lstStyle>
              <a:lvl1pPr marL="457200" indent="-457200" algn="l" defTabSz="27432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Font typeface="Webdings" panose="05030102010509060703" pitchFamily="18" charset="2"/>
                <a:buChar char="4"/>
                <a:defRPr sz="2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General Public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Potential Applicants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Potential Partners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Policy Makers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Scientific Community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Alumni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625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ArcGIS Online StoryMaps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FAC7E-745A-B641-A340-B86DE3730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49" b="12583"/>
          <a:stretch/>
        </p:blipFill>
        <p:spPr>
          <a:xfrm>
            <a:off x="998806" y="2935850"/>
            <a:ext cx="5111607" cy="3170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B6AD9-4A75-4F4D-8C16-ACA4EAC70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8" b="6486"/>
          <a:stretch/>
        </p:blipFill>
        <p:spPr>
          <a:xfrm>
            <a:off x="6848555" y="189753"/>
            <a:ext cx="4937721" cy="246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192DA2-945F-984D-95EF-DBEA03D8E4E4}"/>
              </a:ext>
            </a:extLst>
          </p:cNvPr>
          <p:cNvSpPr txBox="1"/>
          <p:nvPr/>
        </p:nvSpPr>
        <p:spPr>
          <a:xfrm>
            <a:off x="514349" y="1159852"/>
            <a:ext cx="57562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Creative Project Highlights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Interactive Data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Tailored to Project Partners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2EACCA-1681-2C4E-9AA9-CDE9B0A86259}"/>
              </a:ext>
            </a:extLst>
          </p:cNvPr>
          <p:cNvGrpSpPr/>
          <p:nvPr/>
        </p:nvGrpSpPr>
        <p:grpSpPr>
          <a:xfrm>
            <a:off x="7217490" y="3172690"/>
            <a:ext cx="4572000" cy="3038038"/>
            <a:chOff x="38868174" y="27285610"/>
            <a:chExt cx="4572000" cy="303803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E924AF7-4A34-984C-8045-943A25D64B15}"/>
                </a:ext>
              </a:extLst>
            </p:cNvPr>
            <p:cNvSpPr/>
            <p:nvPr/>
          </p:nvSpPr>
          <p:spPr>
            <a:xfrm>
              <a:off x="38868174" y="27285610"/>
              <a:ext cx="4572000" cy="2947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3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dirty="0">
                  <a:solidFill>
                    <a:srgbClr val="003C92"/>
                  </a:solidFill>
                </a:rPr>
                <a:t>Target Audience</a:t>
              </a:r>
              <a:endParaRPr lang="en-US" sz="5400" dirty="0">
                <a:solidFill>
                  <a:srgbClr val="003C92"/>
                </a:solidFill>
              </a:endParaRPr>
            </a:p>
          </p:txBody>
        </p:sp>
        <p:sp>
          <p:nvSpPr>
            <p:cNvPr id="12" name="objectives body">
              <a:extLst>
                <a:ext uri="{FF2B5EF4-FFF2-40B4-BE49-F238E27FC236}">
                  <a16:creationId xmlns:a16="http://schemas.microsoft.com/office/drawing/2014/main" id="{652A3AC2-C291-F044-AE96-4DB232D856A9}"/>
                </a:ext>
              </a:extLst>
            </p:cNvPr>
            <p:cNvSpPr txBox="1">
              <a:spLocks/>
            </p:cNvSpPr>
            <p:nvPr/>
          </p:nvSpPr>
          <p:spPr>
            <a:xfrm>
              <a:off x="39146793" y="28195861"/>
              <a:ext cx="4290167" cy="2127787"/>
            </a:xfrm>
            <a:prstGeom prst="rect">
              <a:avLst/>
            </a:prstGeom>
          </p:spPr>
          <p:txBody>
            <a:bodyPr numCol="1" spcCol="640080"/>
            <a:lstStyle>
              <a:lvl1pPr marL="457200" indent="-457200" algn="l" defTabSz="27432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Font typeface="Webdings" panose="05030102010509060703" pitchFamily="18" charset="2"/>
                <a:buChar char="4"/>
                <a:defRPr sz="2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Project Partners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Policy Makers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General Public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Local Communities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3663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Ambassador Program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AF00CC-2C19-D943-AB21-4A7FCD062748}"/>
              </a:ext>
            </a:extLst>
          </p:cNvPr>
          <p:cNvGrpSpPr/>
          <p:nvPr/>
        </p:nvGrpSpPr>
        <p:grpSpPr>
          <a:xfrm>
            <a:off x="7365439" y="2825678"/>
            <a:ext cx="4572000" cy="3326188"/>
            <a:chOff x="38868174" y="16623317"/>
            <a:chExt cx="4572000" cy="332618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821AD78-92D8-7246-9C87-14F6D95BAAF2}"/>
                </a:ext>
              </a:extLst>
            </p:cNvPr>
            <p:cNvSpPr/>
            <p:nvPr/>
          </p:nvSpPr>
          <p:spPr>
            <a:xfrm>
              <a:off x="38868174" y="16623317"/>
              <a:ext cx="4572000" cy="33261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3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dirty="0">
                  <a:solidFill>
                    <a:srgbClr val="003C92"/>
                  </a:solidFill>
                </a:rPr>
                <a:t>Target Audience</a:t>
              </a:r>
              <a:endParaRPr lang="en-US" sz="5400" dirty="0">
                <a:solidFill>
                  <a:srgbClr val="003C92"/>
                </a:solidFill>
              </a:endParaRPr>
            </a:p>
          </p:txBody>
        </p:sp>
        <p:sp>
          <p:nvSpPr>
            <p:cNvPr id="5" name="objectives body">
              <a:extLst>
                <a:ext uri="{FF2B5EF4-FFF2-40B4-BE49-F238E27FC236}">
                  <a16:creationId xmlns:a16="http://schemas.microsoft.com/office/drawing/2014/main" id="{ACD58B9C-A5FC-9447-BE1A-293E1889B39C}"/>
                </a:ext>
              </a:extLst>
            </p:cNvPr>
            <p:cNvSpPr txBox="1">
              <a:spLocks/>
            </p:cNvSpPr>
            <p:nvPr/>
          </p:nvSpPr>
          <p:spPr>
            <a:xfrm>
              <a:off x="39153222" y="17603141"/>
              <a:ext cx="4181362" cy="2346364"/>
            </a:xfrm>
            <a:prstGeom prst="rect">
              <a:avLst/>
            </a:prstGeom>
          </p:spPr>
          <p:txBody>
            <a:bodyPr numCol="1" spcCol="640080"/>
            <a:lstStyle>
              <a:lvl1pPr marL="457200" indent="-457200" algn="l" defTabSz="27432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Font typeface="Webdings" panose="05030102010509060703" pitchFamily="18" charset="2"/>
                <a:buChar char="4"/>
                <a:defRPr sz="2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Potential Applicants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Academia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Veterans &amp; Active Duty Military Personnel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Alumni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endParaRPr lang="en-US" sz="24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0E12C5-1C88-3644-AC9A-483C122C06D1}"/>
              </a:ext>
            </a:extLst>
          </p:cNvPr>
          <p:cNvSpPr txBox="1"/>
          <p:nvPr/>
        </p:nvSpPr>
        <p:spPr>
          <a:xfrm>
            <a:off x="514349" y="1159853"/>
            <a:ext cx="53292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Volunteer Alumni Program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Recruiting at University and Community Events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Currently 40 Ambassadors from 17 States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DC1638-C615-2B48-8951-57C4D9181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207" y="160639"/>
            <a:ext cx="1544958" cy="1998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7662ECD-51BC-D041-A58A-5001D2D6DD7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3558">
            <a:off x="10336418" y="715325"/>
            <a:ext cx="1353312" cy="174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6F6A017-0A99-1745-B76E-49B7A8C19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0653">
            <a:off x="8096836" y="743474"/>
            <a:ext cx="1350267" cy="174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FB47AE9-31C9-4F4E-A802-83DBAC30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38" y="3248150"/>
            <a:ext cx="3130260" cy="3130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7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Term Presentations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92DA2-945F-984D-95EF-DBEA03D8E4E4}"/>
              </a:ext>
            </a:extLst>
          </p:cNvPr>
          <p:cNvSpPr txBox="1"/>
          <p:nvPr/>
        </p:nvSpPr>
        <p:spPr>
          <a:xfrm>
            <a:off x="514349" y="1159852"/>
            <a:ext cx="575625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 both Privately to Partner Groups and Publicly to the General Public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Engage Local Communities, Alumni, and Project Partners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Opportunities for Participants to Gain Oral Communication Skills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Fall Presentations were Attended by over 350 People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2EACCA-1681-2C4E-9AA9-CDE9B0A86259}"/>
              </a:ext>
            </a:extLst>
          </p:cNvPr>
          <p:cNvGrpSpPr/>
          <p:nvPr/>
        </p:nvGrpSpPr>
        <p:grpSpPr>
          <a:xfrm>
            <a:off x="7336612" y="365126"/>
            <a:ext cx="4572000" cy="3154267"/>
            <a:chOff x="38868174" y="27079144"/>
            <a:chExt cx="4572000" cy="315426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E924AF7-4A34-984C-8045-943A25D64B15}"/>
                </a:ext>
              </a:extLst>
            </p:cNvPr>
            <p:cNvSpPr/>
            <p:nvPr/>
          </p:nvSpPr>
          <p:spPr>
            <a:xfrm>
              <a:off x="38868174" y="27079144"/>
              <a:ext cx="4572000" cy="315426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3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dirty="0">
                  <a:solidFill>
                    <a:srgbClr val="003C92"/>
                  </a:solidFill>
                </a:rPr>
                <a:t>Target Audience</a:t>
              </a:r>
              <a:endParaRPr lang="en-US" sz="5400" dirty="0">
                <a:solidFill>
                  <a:srgbClr val="003C92"/>
                </a:solidFill>
              </a:endParaRPr>
            </a:p>
          </p:txBody>
        </p:sp>
        <p:sp>
          <p:nvSpPr>
            <p:cNvPr id="12" name="objectives body">
              <a:extLst>
                <a:ext uri="{FF2B5EF4-FFF2-40B4-BE49-F238E27FC236}">
                  <a16:creationId xmlns:a16="http://schemas.microsoft.com/office/drawing/2014/main" id="{652A3AC2-C291-F044-AE96-4DB232D856A9}"/>
                </a:ext>
              </a:extLst>
            </p:cNvPr>
            <p:cNvSpPr txBox="1">
              <a:spLocks/>
            </p:cNvSpPr>
            <p:nvPr/>
          </p:nvSpPr>
          <p:spPr>
            <a:xfrm>
              <a:off x="39150007" y="28050897"/>
              <a:ext cx="4290167" cy="2127787"/>
            </a:xfrm>
            <a:prstGeom prst="rect">
              <a:avLst/>
            </a:prstGeom>
          </p:spPr>
          <p:txBody>
            <a:bodyPr numCol="1" spcCol="640080"/>
            <a:lstStyle>
              <a:lvl1pPr marL="457200" indent="-457200" algn="l" defTabSz="27432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Font typeface="Webdings" panose="05030102010509060703" pitchFamily="18" charset="2"/>
                <a:buChar char="4"/>
                <a:defRPr sz="2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General Public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Potential Applicants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Potential Partners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Policy Makers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FF0A848-A98F-6E40-BEB1-245182981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76" y="3893405"/>
            <a:ext cx="5210736" cy="228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238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Sessions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92DA2-945F-984D-95EF-DBEA03D8E4E4}"/>
              </a:ext>
            </a:extLst>
          </p:cNvPr>
          <p:cNvSpPr txBox="1"/>
          <p:nvPr/>
        </p:nvSpPr>
        <p:spPr>
          <a:xfrm>
            <a:off x="514349" y="1159852"/>
            <a:ext cx="62878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Overview Presentations of the DEVELOP Program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Given During Every Application Cycle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MSI-Focused Information Sessions in 2022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2EACCA-1681-2C4E-9AA9-CDE9B0A86259}"/>
              </a:ext>
            </a:extLst>
          </p:cNvPr>
          <p:cNvGrpSpPr/>
          <p:nvPr/>
        </p:nvGrpSpPr>
        <p:grpSpPr>
          <a:xfrm>
            <a:off x="7391052" y="3206496"/>
            <a:ext cx="4546387" cy="3024115"/>
            <a:chOff x="38868174" y="27323324"/>
            <a:chExt cx="4572000" cy="302007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E924AF7-4A34-984C-8045-943A25D64B15}"/>
                </a:ext>
              </a:extLst>
            </p:cNvPr>
            <p:cNvSpPr/>
            <p:nvPr/>
          </p:nvSpPr>
          <p:spPr>
            <a:xfrm>
              <a:off x="38868174" y="27323324"/>
              <a:ext cx="4572000" cy="2910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3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dirty="0">
                  <a:solidFill>
                    <a:srgbClr val="003C92"/>
                  </a:solidFill>
                </a:rPr>
                <a:t>Target Audience</a:t>
              </a:r>
              <a:endParaRPr lang="en-US" sz="5400" dirty="0">
                <a:solidFill>
                  <a:srgbClr val="003C92"/>
                </a:solidFill>
              </a:endParaRPr>
            </a:p>
          </p:txBody>
        </p:sp>
        <p:sp>
          <p:nvSpPr>
            <p:cNvPr id="12" name="objectives body">
              <a:extLst>
                <a:ext uri="{FF2B5EF4-FFF2-40B4-BE49-F238E27FC236}">
                  <a16:creationId xmlns:a16="http://schemas.microsoft.com/office/drawing/2014/main" id="{652A3AC2-C291-F044-AE96-4DB232D856A9}"/>
                </a:ext>
              </a:extLst>
            </p:cNvPr>
            <p:cNvSpPr txBox="1">
              <a:spLocks/>
            </p:cNvSpPr>
            <p:nvPr/>
          </p:nvSpPr>
          <p:spPr>
            <a:xfrm>
              <a:off x="39146793" y="28215611"/>
              <a:ext cx="4290167" cy="2127787"/>
            </a:xfrm>
            <a:prstGeom prst="rect">
              <a:avLst/>
            </a:prstGeom>
          </p:spPr>
          <p:txBody>
            <a:bodyPr numCol="1" spcCol="640080"/>
            <a:lstStyle>
              <a:lvl1pPr marL="457200" indent="-457200" algn="l" defTabSz="27432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Font typeface="Webdings" panose="05030102010509060703" pitchFamily="18" charset="2"/>
                <a:buChar char="4"/>
                <a:defRPr sz="2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Potential Applicants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Potential Partners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Policy Makers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General Public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69DA399-1221-2E4B-B1FD-5A9E81F2C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35" y="3526368"/>
            <a:ext cx="4603300" cy="259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086C33-6225-7646-A150-58D9CD513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08" y="241884"/>
            <a:ext cx="4977518" cy="263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451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Presentations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92DA2-945F-984D-95EF-DBEA03D8E4E4}"/>
              </a:ext>
            </a:extLst>
          </p:cNvPr>
          <p:cNvSpPr txBox="1"/>
          <p:nvPr/>
        </p:nvSpPr>
        <p:spPr>
          <a:xfrm>
            <a:off x="514349" y="1159852"/>
            <a:ext cx="62420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DEVELOPers Presented and Participated in 22 Conferences and Meetings this Year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Recruitment Opportunity for Future Participants, Partners Groups, and Science Advisors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2EACCA-1681-2C4E-9AA9-CDE9B0A86259}"/>
              </a:ext>
            </a:extLst>
          </p:cNvPr>
          <p:cNvGrpSpPr/>
          <p:nvPr/>
        </p:nvGrpSpPr>
        <p:grpSpPr>
          <a:xfrm>
            <a:off x="7434408" y="365126"/>
            <a:ext cx="4572000" cy="3038038"/>
            <a:chOff x="38868174" y="27285610"/>
            <a:chExt cx="4572000" cy="303803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E924AF7-4A34-984C-8045-943A25D64B15}"/>
                </a:ext>
              </a:extLst>
            </p:cNvPr>
            <p:cNvSpPr/>
            <p:nvPr/>
          </p:nvSpPr>
          <p:spPr>
            <a:xfrm>
              <a:off x="38868174" y="27285610"/>
              <a:ext cx="4572000" cy="2947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3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dirty="0">
                  <a:solidFill>
                    <a:srgbClr val="003C92"/>
                  </a:solidFill>
                </a:rPr>
                <a:t>Target Audience</a:t>
              </a:r>
              <a:endParaRPr lang="en-US" sz="5400" dirty="0">
                <a:solidFill>
                  <a:srgbClr val="003C92"/>
                </a:solidFill>
              </a:endParaRPr>
            </a:p>
          </p:txBody>
        </p:sp>
        <p:sp>
          <p:nvSpPr>
            <p:cNvPr id="12" name="objectives body">
              <a:extLst>
                <a:ext uri="{FF2B5EF4-FFF2-40B4-BE49-F238E27FC236}">
                  <a16:creationId xmlns:a16="http://schemas.microsoft.com/office/drawing/2014/main" id="{652A3AC2-C291-F044-AE96-4DB232D856A9}"/>
                </a:ext>
              </a:extLst>
            </p:cNvPr>
            <p:cNvSpPr txBox="1">
              <a:spLocks/>
            </p:cNvSpPr>
            <p:nvPr/>
          </p:nvSpPr>
          <p:spPr>
            <a:xfrm>
              <a:off x="39146793" y="28195861"/>
              <a:ext cx="4290167" cy="2127787"/>
            </a:xfrm>
            <a:prstGeom prst="rect">
              <a:avLst/>
            </a:prstGeom>
          </p:spPr>
          <p:txBody>
            <a:bodyPr numCol="1" spcCol="640080"/>
            <a:lstStyle>
              <a:lvl1pPr marL="457200" indent="-457200" algn="l" defTabSz="27432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Font typeface="Webdings" panose="05030102010509060703" pitchFamily="18" charset="2"/>
                <a:buChar char="4"/>
                <a:defRPr sz="2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Scientific Community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Policy Makers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Potential Project Partners</a:t>
              </a:r>
            </a:p>
            <a:p>
              <a:pPr marL="347663" indent="-347663">
                <a:spcBef>
                  <a:spcPts val="12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Potential Applicants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600DE9B-B895-EE4C-A86B-E34AD38176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9"/>
          <a:stretch/>
        </p:blipFill>
        <p:spPr>
          <a:xfrm>
            <a:off x="1659257" y="3768532"/>
            <a:ext cx="3952234" cy="2272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EAAEBF-4BC5-014D-861D-E60609F295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4" b="5712"/>
          <a:stretch/>
        </p:blipFill>
        <p:spPr>
          <a:xfrm>
            <a:off x="7079151" y="3637544"/>
            <a:ext cx="4924043" cy="2534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A8E921-9AF3-46B3-8A91-C27CE6F3DF29}"/>
              </a:ext>
            </a:extLst>
          </p:cNvPr>
          <p:cNvSpPr txBox="1"/>
          <p:nvPr/>
        </p:nvSpPr>
        <p:spPr>
          <a:xfrm>
            <a:off x="10609516" y="6563161"/>
            <a:ext cx="1582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Image credits: NASA</a:t>
            </a:r>
          </a:p>
        </p:txBody>
      </p:sp>
    </p:spTree>
    <p:extLst>
      <p:ext uri="{BB962C8B-B14F-4D97-AF65-F5344CB8AC3E}">
        <p14:creationId xmlns:p14="http://schemas.microsoft.com/office/powerpoint/2010/main" val="1583797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&amp; Lessons Learned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B28F5C-536F-EE49-99D7-46C943540F65}"/>
              </a:ext>
            </a:extLst>
          </p:cNvPr>
          <p:cNvSpPr txBox="1"/>
          <p:nvPr/>
        </p:nvSpPr>
        <p:spPr>
          <a:xfrm>
            <a:off x="322961" y="1291880"/>
            <a:ext cx="5205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reach a broad audience requires a multi-media / multi-channel approach – this helps connect relevant information to specific users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37C70-8B0B-8B44-AB26-D852B616EB9A}"/>
              </a:ext>
            </a:extLst>
          </p:cNvPr>
          <p:cNvSpPr txBox="1"/>
          <p:nvPr/>
        </p:nvSpPr>
        <p:spPr>
          <a:xfrm>
            <a:off x="315341" y="3592589"/>
            <a:ext cx="5391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Keeping up with social media trends and trying out new platforms and channels is important for innovation and extending reach, but isn’t always sustainable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931DF-FD62-804A-9A27-89A5C5F3196A}"/>
              </a:ext>
            </a:extLst>
          </p:cNvPr>
          <p:cNvSpPr txBox="1"/>
          <p:nvPr/>
        </p:nvSpPr>
        <p:spPr>
          <a:xfrm>
            <a:off x="5969380" y="3595754"/>
            <a:ext cx="5896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Collecting stories and comms materials is often a side or secondary effort – setting comms objectives at beginning and keeping comms people involved throughout can help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167FE-E018-384C-9014-CBAF20D92083}"/>
              </a:ext>
            </a:extLst>
          </p:cNvPr>
          <p:cNvSpPr txBox="1"/>
          <p:nvPr/>
        </p:nvSpPr>
        <p:spPr>
          <a:xfrm>
            <a:off x="5969382" y="1291880"/>
            <a:ext cx="5896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Majority of our team are scientists not trained in comms – lean heavily on a few comms people, others learning along the way, using some shared templates, and monthly calls</a:t>
            </a:r>
          </a:p>
        </p:txBody>
      </p:sp>
    </p:spTree>
    <p:extLst>
      <p:ext uri="{BB962C8B-B14F-4D97-AF65-F5344CB8AC3E}">
        <p14:creationId xmlns:p14="http://schemas.microsoft.com/office/powerpoint/2010/main" val="1290212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8E6EC-0105-4F90-8F19-0C105242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2" y="138543"/>
            <a:ext cx="4475934" cy="1600200"/>
          </a:xfrm>
        </p:spPr>
        <p:txBody>
          <a:bodyPr/>
          <a:lstStyle/>
          <a:p>
            <a:r>
              <a:rPr lang="en-US" sz="3600" dirty="0"/>
              <a:t>Looking Ahead to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71978-B666-E24E-93E5-A6E0577A352D}"/>
              </a:ext>
            </a:extLst>
          </p:cNvPr>
          <p:cNvSpPr txBox="1"/>
          <p:nvPr/>
        </p:nvSpPr>
        <p:spPr>
          <a:xfrm>
            <a:off x="296093" y="2116962"/>
            <a:ext cx="486373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Newsletter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NPS Communication Collaboration 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Blog Series 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Space for U.S. Features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AGOL StoryMap Hub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Competitions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39255B-6CB9-AB48-92DE-86B915C894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720" y="1147609"/>
            <a:ext cx="2375070" cy="2166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26BF59-FB7D-784F-BEB2-441CCA779B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543812"/>
            <a:ext cx="2377440" cy="2167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54689A-2BEE-024C-90E1-A4EBC0AB22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364" y="285057"/>
            <a:ext cx="3235087" cy="5751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B63DB8-D8CA-4B92-803C-C288AC2BA0C7}"/>
              </a:ext>
            </a:extLst>
          </p:cNvPr>
          <p:cNvSpPr txBox="1"/>
          <p:nvPr/>
        </p:nvSpPr>
        <p:spPr>
          <a:xfrm>
            <a:off x="10609516" y="6563161"/>
            <a:ext cx="1582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Image credits: NASA</a:t>
            </a:r>
          </a:p>
        </p:txBody>
      </p:sp>
    </p:spTree>
    <p:extLst>
      <p:ext uri="{BB962C8B-B14F-4D97-AF65-F5344CB8AC3E}">
        <p14:creationId xmlns:p14="http://schemas.microsoft.com/office/powerpoint/2010/main" val="3377923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73CE16A-4FA7-EF4D-A6CA-EEEFD6457E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" b="525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4E88668-735A-459B-8AE8-EEF45D67A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1628EA3-C890-4779-8432-3D2E1604D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211" y="3158234"/>
            <a:ext cx="4481270" cy="2642491"/>
          </a:xfrm>
        </p:spPr>
        <p:txBody>
          <a:bodyPr/>
          <a:lstStyle/>
          <a:p>
            <a:r>
              <a:rPr lang="en-US" dirty="0"/>
              <a:t>Contact information:</a:t>
            </a:r>
          </a:p>
          <a:p>
            <a:r>
              <a:rPr lang="en-US" dirty="0"/>
              <a:t>celeste.gambino@nasa.gov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F2EB57-8C8B-B246-88A2-0A604865AD30}"/>
              </a:ext>
            </a:extLst>
          </p:cNvPr>
          <p:cNvSpPr/>
          <p:nvPr/>
        </p:nvSpPr>
        <p:spPr>
          <a:xfrm>
            <a:off x="785209" y="4479479"/>
            <a:ext cx="3974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DEVELOP: </a:t>
            </a:r>
            <a:r>
              <a:rPr lang="en-US" dirty="0">
                <a:hlinkClick r:id="rId3"/>
              </a:rPr>
              <a:t>develop.larc.nasa.gov/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53C4A-5D2F-4566-9DA6-18B291586A26}"/>
              </a:ext>
            </a:extLst>
          </p:cNvPr>
          <p:cNvSpPr txBox="1"/>
          <p:nvPr/>
        </p:nvSpPr>
        <p:spPr>
          <a:xfrm>
            <a:off x="6136341" y="5998384"/>
            <a:ext cx="1582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Image credits: NASA</a:t>
            </a:r>
          </a:p>
        </p:txBody>
      </p:sp>
    </p:spTree>
    <p:extLst>
      <p:ext uri="{BB962C8B-B14F-4D97-AF65-F5344CB8AC3E}">
        <p14:creationId xmlns:p14="http://schemas.microsoft.com/office/powerpoint/2010/main" val="1902001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71AF2-359F-450F-A583-450B41170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88" y="212726"/>
            <a:ext cx="11654051" cy="981354"/>
          </a:xfrm>
        </p:spPr>
        <p:txBody>
          <a:bodyPr/>
          <a:lstStyle/>
          <a:p>
            <a:r>
              <a:rPr lang="en-US" dirty="0"/>
              <a:t>NASA’s Applied Sciences and Capacity Building Program (CBP)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8CB3F-7A52-4189-A6E9-F38BA3C610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0527" y="2006740"/>
            <a:ext cx="7196912" cy="3509963"/>
          </a:xfrm>
        </p:spPr>
        <p:txBody>
          <a:bodyPr/>
          <a:lstStyle/>
          <a:p>
            <a:r>
              <a:rPr lang="en-US" sz="2000" dirty="0"/>
              <a:t>Part of NASA’s Applied Sciences, the </a:t>
            </a:r>
            <a:r>
              <a:rPr lang="en-US" sz="2000" b="1" dirty="0"/>
              <a:t>Capacity Building Program </a:t>
            </a:r>
            <a:r>
              <a:rPr lang="en-US" sz="2000" dirty="0"/>
              <a:t>provides individuals and institutions with workforce development, training activities, and collaborative projects to strengthen understanding of Earth observations and expand their use around the world. </a:t>
            </a:r>
          </a:p>
          <a:p>
            <a:endParaRPr lang="en-US" sz="2000" dirty="0"/>
          </a:p>
          <a:p>
            <a:r>
              <a:rPr lang="en-US" sz="2000" dirty="0"/>
              <a:t>Through our ARSET, DEVELOP and SERVIR programs and our Indigenous Peoples Pilot project, we work with everyone at every level — from first-time users to long-time professional users of Earth observation data.</a:t>
            </a:r>
          </a:p>
          <a:p>
            <a:endParaRPr lang="en-US" sz="20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A4625EE-FD9C-1846-8966-E93E143E7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6" r="208" b="13312"/>
          <a:stretch/>
        </p:blipFill>
        <p:spPr>
          <a:xfrm>
            <a:off x="254561" y="1346480"/>
            <a:ext cx="4203139" cy="483048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8D2B7D-DCDD-4F9D-BD6C-E0ABF6960E43}"/>
              </a:ext>
            </a:extLst>
          </p:cNvPr>
          <p:cNvSpPr txBox="1"/>
          <p:nvPr/>
        </p:nvSpPr>
        <p:spPr>
          <a:xfrm>
            <a:off x="10609516" y="6563161"/>
            <a:ext cx="1582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Image credits: NASA</a:t>
            </a:r>
          </a:p>
        </p:txBody>
      </p:sp>
    </p:spTree>
    <p:extLst>
      <p:ext uri="{BB962C8B-B14F-4D97-AF65-F5344CB8AC3E}">
        <p14:creationId xmlns:p14="http://schemas.microsoft.com/office/powerpoint/2010/main" val="955306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DEVELOP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6F80C27B-1616-E041-A404-F29FEFE288D9}"/>
              </a:ext>
            </a:extLst>
          </p:cNvPr>
          <p:cNvSpPr txBox="1">
            <a:spLocks/>
          </p:cNvSpPr>
          <p:nvPr/>
        </p:nvSpPr>
        <p:spPr>
          <a:xfrm>
            <a:off x="838199" y="1162532"/>
            <a:ext cx="10385613" cy="82000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>
                <a:latin typeface="Georgia" panose="02040502050405020303" pitchFamily="18" charset="0"/>
              </a:rPr>
              <a:t>Empowered Participants + Earth Observations + Engaged Decision Makers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97913-5475-6D41-B5C4-0F7BD7B69C0D}"/>
              </a:ext>
            </a:extLst>
          </p:cNvPr>
          <p:cNvSpPr txBox="1"/>
          <p:nvPr/>
        </p:nvSpPr>
        <p:spPr>
          <a:xfrm>
            <a:off x="3027904" y="3700704"/>
            <a:ext cx="60062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4B72B5"/>
                </a:solidFill>
                <a:latin typeface="Georgia" panose="02040502050405020303" pitchFamily="18" charset="0"/>
              </a:rPr>
              <a:t>“Shaping the future by integrating Earth observations into global decision making”</a:t>
            </a:r>
            <a:endParaRPr lang="en-US" sz="2400" dirty="0">
              <a:solidFill>
                <a:srgbClr val="4B72B5"/>
              </a:solidFill>
              <a:latin typeface="Georgia" panose="02040502050405020303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1F65E5-6D3F-7B43-98FA-065A264BF69A}"/>
              </a:ext>
            </a:extLst>
          </p:cNvPr>
          <p:cNvGrpSpPr/>
          <p:nvPr/>
        </p:nvGrpSpPr>
        <p:grpSpPr>
          <a:xfrm>
            <a:off x="994633" y="1957015"/>
            <a:ext cx="10072744" cy="1649785"/>
            <a:chOff x="968188" y="1779215"/>
            <a:chExt cx="10072744" cy="1649785"/>
          </a:xfrm>
        </p:grpSpPr>
        <p:pic>
          <p:nvPicPr>
            <p:cNvPr id="5" name="Picture 4" descr="A group of people sitting at a desk with computers&#10;&#10;Description automatically generated with low confidence">
              <a:extLst>
                <a:ext uri="{FF2B5EF4-FFF2-40B4-BE49-F238E27FC236}">
                  <a16:creationId xmlns:a16="http://schemas.microsoft.com/office/drawing/2014/main" id="{C1309F88-4485-4743-BD2C-C6072D55C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8188" y="1783080"/>
              <a:ext cx="3079533" cy="1645920"/>
            </a:xfrm>
            <a:prstGeom prst="rect">
              <a:avLst/>
            </a:prstGeom>
          </p:spPr>
        </p:pic>
        <p:pic>
          <p:nvPicPr>
            <p:cNvPr id="6" name="Picture 5" descr="A group of people working in a forest&#10;&#10;Description automatically generated with medium confidence">
              <a:extLst>
                <a:ext uri="{FF2B5EF4-FFF2-40B4-BE49-F238E27FC236}">
                  <a16:creationId xmlns:a16="http://schemas.microsoft.com/office/drawing/2014/main" id="{B6BF6970-0DA9-CA43-9FB9-EA2ADC29B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56669" y="1783080"/>
              <a:ext cx="3184263" cy="164592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EAD526-B9A1-2943-90B6-D74EA88EE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8424" y="1779215"/>
              <a:ext cx="2927543" cy="164592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D1E5476-8435-4846-94C2-707EE0852F7B}"/>
              </a:ext>
            </a:extLst>
          </p:cNvPr>
          <p:cNvSpPr/>
          <p:nvPr/>
        </p:nvSpPr>
        <p:spPr>
          <a:xfrm>
            <a:off x="994633" y="4797941"/>
            <a:ext cx="10072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bridges the gap between NASA Earth Science and society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building capacity in both its participants and end-user organizations to better prepare them to use remote sensing to address environmental challenges that face society.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55D0C-E3EB-4328-AEA1-EE5CE03FF771}"/>
              </a:ext>
            </a:extLst>
          </p:cNvPr>
          <p:cNvSpPr txBox="1"/>
          <p:nvPr/>
        </p:nvSpPr>
        <p:spPr>
          <a:xfrm>
            <a:off x="10609516" y="6563161"/>
            <a:ext cx="1582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Image credits: NASA</a:t>
            </a:r>
          </a:p>
        </p:txBody>
      </p:sp>
    </p:spTree>
    <p:extLst>
      <p:ext uri="{BB962C8B-B14F-4D97-AF65-F5344CB8AC3E}">
        <p14:creationId xmlns:p14="http://schemas.microsoft.com/office/powerpoint/2010/main" val="74443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Characteristics </a:t>
            </a:r>
          </a:p>
        </p:txBody>
      </p:sp>
      <p:sp>
        <p:nvSpPr>
          <p:cNvPr id="12" name="Content Placeholder 18">
            <a:extLst>
              <a:ext uri="{FF2B5EF4-FFF2-40B4-BE49-F238E27FC236}">
                <a16:creationId xmlns:a16="http://schemas.microsoft.com/office/drawing/2014/main" id="{E96208CC-AD40-0442-A02E-E407B4F566A9}"/>
              </a:ext>
            </a:extLst>
          </p:cNvPr>
          <p:cNvSpPr txBox="1">
            <a:spLocks/>
          </p:cNvSpPr>
          <p:nvPr/>
        </p:nvSpPr>
        <p:spPr>
          <a:xfrm>
            <a:off x="739942" y="1168291"/>
            <a:ext cx="10712115" cy="4521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50+ projects take place each year – at their core they share these characteristics: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25425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Highlight the applications and capabilities of NASA Earth observations</a:t>
            </a:r>
          </a:p>
          <a:p>
            <a:pPr marL="285750" indent="-225425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Address community concerns relating to decision-making for real-world environmental issues</a:t>
            </a:r>
          </a:p>
          <a:p>
            <a:pPr marL="285750" indent="-225425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Partner with organizations who can benefit from using NASA Earth observations to enhance decision making by providing decision support tools</a:t>
            </a:r>
          </a:p>
          <a:p>
            <a:pPr marL="285750" indent="-225425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Conducted in 10-week terms (spring, summer, and fall) by small teams with diverse backgrounds</a:t>
            </a:r>
          </a:p>
          <a:p>
            <a:pPr marL="285750" indent="-225425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Align with at least one of the eight NASA Applied Sciences Program’s National Application Areas</a:t>
            </a:r>
          </a:p>
          <a:p>
            <a:pPr marL="285750" indent="-225425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 a consistent set of deliverables </a:t>
            </a:r>
          </a:p>
          <a:p>
            <a:pPr marL="285750" indent="-225425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is conducted under the guidance of Science Advisors and mentors from NASA and partner organizations</a:t>
            </a:r>
          </a:p>
          <a:p>
            <a:pPr marL="285750" indent="-225425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25425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E21241-1B63-304F-83BA-3BEE5C676417}"/>
              </a:ext>
            </a:extLst>
          </p:cNvPr>
          <p:cNvGrpSpPr/>
          <p:nvPr/>
        </p:nvGrpSpPr>
        <p:grpSpPr>
          <a:xfrm>
            <a:off x="1580015" y="5043896"/>
            <a:ext cx="8835452" cy="840669"/>
            <a:chOff x="838200" y="2954718"/>
            <a:chExt cx="10571408" cy="1005840"/>
          </a:xfrm>
        </p:grpSpPr>
        <p:pic>
          <p:nvPicPr>
            <p:cNvPr id="14" name="Picture 1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F382814-3025-254C-939B-AB89D211E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4456" y="3000438"/>
              <a:ext cx="914400" cy="914400"/>
            </a:xfrm>
            <a:prstGeom prst="rect">
              <a:avLst/>
            </a:prstGeom>
          </p:spPr>
        </p:pic>
        <p:pic>
          <p:nvPicPr>
            <p:cNvPr id="15" name="Picture 14" descr="A picture containing text, outdoor, clipart&#10;&#10;Description automatically generated">
              <a:extLst>
                <a:ext uri="{FF2B5EF4-FFF2-40B4-BE49-F238E27FC236}">
                  <a16:creationId xmlns:a16="http://schemas.microsoft.com/office/drawing/2014/main" id="{88DA53D4-3223-414B-AF81-3984BBF77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2812" y="3000438"/>
              <a:ext cx="914400" cy="914400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ED4F4992-7877-C243-AA59-71E807CFA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3000438"/>
              <a:ext cx="914400" cy="914400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64396AFA-7008-4648-AF3E-E076204A9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6556" y="2954718"/>
              <a:ext cx="973944" cy="1005840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3ABBF0E3-377A-2749-A77F-7BD5412C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1168" y="3000438"/>
              <a:ext cx="914400" cy="914400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F2DC4B27-D501-B449-A1D0-496360FEB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4275" y="2954718"/>
              <a:ext cx="995333" cy="1005840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74F7C502-EE26-CB44-85ED-D9480E231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9524" y="2954718"/>
              <a:ext cx="992441" cy="1005840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BBC39830-A0ED-1148-9845-B3371B227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5921" y="300043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9492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Participants</a:t>
            </a:r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BA048EFE-B640-2446-A077-ECEDA13E4535}"/>
              </a:ext>
            </a:extLst>
          </p:cNvPr>
          <p:cNvSpPr txBox="1">
            <a:spLocks/>
          </p:cNvSpPr>
          <p:nvPr/>
        </p:nvSpPr>
        <p:spPr>
          <a:xfrm>
            <a:off x="838201" y="1334841"/>
            <a:ext cx="10315878" cy="1703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">
              <a:lnSpc>
                <a:spcPct val="110000"/>
              </a:lnSpc>
              <a:spcBef>
                <a:spcPts val="6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10-Week Participants = anyone 18+ (students, recent graduates, and early &amp; transitioning career  professionals), min 3.0 GPA at current/last school, US citizenship for federal locations</a:t>
            </a:r>
          </a:p>
          <a:p>
            <a:pPr marL="60325">
              <a:lnSpc>
                <a:spcPct val="110000"/>
              </a:lnSpc>
              <a:spcBef>
                <a:spcPts val="12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also offers enhanced opportunities for building capacity to use Earth observations and deeper professional development.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B29F04-6AF8-8E4C-88E2-CE859A6EDECB}"/>
              </a:ext>
            </a:extLst>
          </p:cNvPr>
          <p:cNvSpPr/>
          <p:nvPr/>
        </p:nvSpPr>
        <p:spPr>
          <a:xfrm>
            <a:off x="966219" y="3404982"/>
            <a:ext cx="3169920" cy="820004"/>
          </a:xfrm>
          <a:prstGeom prst="rect">
            <a:avLst/>
          </a:prstGeom>
          <a:solidFill>
            <a:srgbClr val="96BDA0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Participants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0718D3-55BC-A947-839A-0CB7B3402AAB}"/>
              </a:ext>
            </a:extLst>
          </p:cNvPr>
          <p:cNvSpPr/>
          <p:nvPr/>
        </p:nvSpPr>
        <p:spPr>
          <a:xfrm>
            <a:off x="4486656" y="3123362"/>
            <a:ext cx="3169920" cy="1106332"/>
          </a:xfrm>
          <a:prstGeom prst="rect">
            <a:avLst/>
          </a:prstGeom>
          <a:solidFill>
            <a:srgbClr val="5496AD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Fellows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583AE0-53CF-3347-A8E4-4AA89EB3CCD4}"/>
              </a:ext>
            </a:extLst>
          </p:cNvPr>
          <p:cNvSpPr/>
          <p:nvPr/>
        </p:nvSpPr>
        <p:spPr>
          <a:xfrm>
            <a:off x="7984160" y="2930143"/>
            <a:ext cx="3169920" cy="1299551"/>
          </a:xfrm>
          <a:prstGeom prst="rect">
            <a:avLst/>
          </a:prstGeom>
          <a:solidFill>
            <a:srgbClr val="4B72B5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Senior Fellows</a:t>
            </a:r>
          </a:p>
        </p:txBody>
      </p:sp>
      <p:sp>
        <p:nvSpPr>
          <p:cNvPr id="7" name="Content Placeholder 18">
            <a:extLst>
              <a:ext uri="{FF2B5EF4-FFF2-40B4-BE49-F238E27FC236}">
                <a16:creationId xmlns:a16="http://schemas.microsoft.com/office/drawing/2014/main" id="{E982992F-A893-E548-8733-AA0074488DCA}"/>
              </a:ext>
            </a:extLst>
          </p:cNvPr>
          <p:cNvSpPr txBox="1">
            <a:spLocks/>
          </p:cNvSpPr>
          <p:nvPr/>
        </p:nvSpPr>
        <p:spPr>
          <a:xfrm>
            <a:off x="966219" y="4224986"/>
            <a:ext cx="3169921" cy="1106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 Week Term</a:t>
            </a:r>
          </a:p>
          <a:p>
            <a:pPr marL="346075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Conduct projects</a:t>
            </a:r>
          </a:p>
          <a:p>
            <a:pPr marL="285750" indent="-225425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Content Placeholder 18">
            <a:extLst>
              <a:ext uri="{FF2B5EF4-FFF2-40B4-BE49-F238E27FC236}">
                <a16:creationId xmlns:a16="http://schemas.microsoft.com/office/drawing/2014/main" id="{60D2041C-9BE0-014D-9106-388FB193B5C8}"/>
              </a:ext>
            </a:extLst>
          </p:cNvPr>
          <p:cNvSpPr txBox="1">
            <a:spLocks/>
          </p:cNvSpPr>
          <p:nvPr/>
        </p:nvSpPr>
        <p:spPr>
          <a:xfrm>
            <a:off x="4486655" y="4229695"/>
            <a:ext cx="3340609" cy="1815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Year Term (2 years max)</a:t>
            </a:r>
          </a:p>
          <a:p>
            <a:pPr marL="346075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 participants</a:t>
            </a:r>
          </a:p>
          <a:p>
            <a:pPr marL="346075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Manage projects</a:t>
            </a:r>
          </a:p>
          <a:p>
            <a:pPr marL="346075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 programmatic priorities &amp; initiatives</a:t>
            </a:r>
          </a:p>
          <a:p>
            <a:pPr marL="285750" indent="-225425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ontent Placeholder 18">
            <a:extLst>
              <a:ext uri="{FF2B5EF4-FFF2-40B4-BE49-F238E27FC236}">
                <a16:creationId xmlns:a16="http://schemas.microsoft.com/office/drawing/2014/main" id="{294BB6E3-CC2B-6B44-A957-1BC92253E14E}"/>
              </a:ext>
            </a:extLst>
          </p:cNvPr>
          <p:cNvSpPr txBox="1">
            <a:spLocks/>
          </p:cNvSpPr>
          <p:nvPr/>
        </p:nvSpPr>
        <p:spPr>
          <a:xfrm>
            <a:off x="7984158" y="4178605"/>
            <a:ext cx="3169921" cy="1471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Year Term (3 years max)</a:t>
            </a:r>
          </a:p>
          <a:p>
            <a:pPr marL="346075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 Fellows</a:t>
            </a:r>
          </a:p>
          <a:p>
            <a:pPr marL="346075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Lead programmatic priorities &amp; initiatives</a:t>
            </a:r>
          </a:p>
          <a:p>
            <a:pPr marL="285750" indent="-225425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Arrow: Right 2">
            <a:extLst>
              <a:ext uri="{FF2B5EF4-FFF2-40B4-BE49-F238E27FC236}">
                <a16:creationId xmlns:a16="http://schemas.microsoft.com/office/drawing/2014/main" id="{B7AF4A88-996F-A443-AB14-76105F84866E}"/>
              </a:ext>
            </a:extLst>
          </p:cNvPr>
          <p:cNvSpPr/>
          <p:nvPr/>
        </p:nvSpPr>
        <p:spPr>
          <a:xfrm>
            <a:off x="3896069" y="3609244"/>
            <a:ext cx="978408" cy="484632"/>
          </a:xfrm>
          <a:prstGeom prst="rightArrow">
            <a:avLst/>
          </a:prstGeom>
          <a:solidFill>
            <a:srgbClr val="DD9C75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41">
            <a:extLst>
              <a:ext uri="{FF2B5EF4-FFF2-40B4-BE49-F238E27FC236}">
                <a16:creationId xmlns:a16="http://schemas.microsoft.com/office/drawing/2014/main" id="{57B5C3B8-4809-E145-836A-BAF7699ED079}"/>
              </a:ext>
            </a:extLst>
          </p:cNvPr>
          <p:cNvSpPr/>
          <p:nvPr/>
        </p:nvSpPr>
        <p:spPr>
          <a:xfrm>
            <a:off x="7409610" y="3609244"/>
            <a:ext cx="978408" cy="484632"/>
          </a:xfrm>
          <a:prstGeom prst="rightArrow">
            <a:avLst/>
          </a:prstGeom>
          <a:solidFill>
            <a:srgbClr val="DD9C75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7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Partners</a:t>
            </a:r>
          </a:p>
        </p:txBody>
      </p:sp>
      <p:sp>
        <p:nvSpPr>
          <p:cNvPr id="3" name="Content Placeholder 18">
            <a:extLst>
              <a:ext uri="{FF2B5EF4-FFF2-40B4-BE49-F238E27FC236}">
                <a16:creationId xmlns:a16="http://schemas.microsoft.com/office/drawing/2014/main" id="{037C71BB-FE80-B34B-937E-403692A9ECE9}"/>
              </a:ext>
            </a:extLst>
          </p:cNvPr>
          <p:cNvSpPr txBox="1">
            <a:spLocks/>
          </p:cNvSpPr>
          <p:nvPr/>
        </p:nvSpPr>
        <p:spPr>
          <a:xfrm>
            <a:off x="838201" y="1255901"/>
            <a:ext cx="10712115" cy="4521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325">
              <a:lnSpc>
                <a:spcPct val="110000"/>
              </a:lnSpc>
              <a:spcBef>
                <a:spcPts val="6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Any organization can partner with DEVELOP – state &amp; local governments, federal agencies, tribal governments, non-profits, for-profits, international organizations, academia, etc.</a:t>
            </a:r>
          </a:p>
          <a:p>
            <a:pPr marL="60325">
              <a:lnSpc>
                <a:spcPct val="110000"/>
              </a:lnSpc>
              <a:spcBef>
                <a:spcPts val="12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project is tailored to a specific end user that is making an environmental decision.</a:t>
            </a:r>
          </a:p>
          <a:p>
            <a:pPr marL="285750" indent="-225425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25425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627A63C-EBDA-4C4A-88F6-B16EEDB9DE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353835"/>
              </p:ext>
            </p:extLst>
          </p:nvPr>
        </p:nvGraphicFramePr>
        <p:xfrm>
          <a:off x="3515897" y="2779967"/>
          <a:ext cx="3579284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F54E30D2-7DFD-F04D-9BB9-4BD9051B782B}"/>
              </a:ext>
            </a:extLst>
          </p:cNvPr>
          <p:cNvGrpSpPr/>
          <p:nvPr/>
        </p:nvGrpSpPr>
        <p:grpSpPr>
          <a:xfrm>
            <a:off x="1156351" y="3062575"/>
            <a:ext cx="2665078" cy="2723011"/>
            <a:chOff x="122039" y="4034168"/>
            <a:chExt cx="2665078" cy="27230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D3DC92-44A5-9141-81F5-6825739270E2}"/>
                </a:ext>
              </a:extLst>
            </p:cNvPr>
            <p:cNvSpPr txBox="1"/>
            <p:nvPr/>
          </p:nvSpPr>
          <p:spPr>
            <a:xfrm>
              <a:off x="141511" y="4034168"/>
              <a:ext cx="2353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LOCAL GOVERNMENT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ADFED8-5628-694E-A56B-C4D97376AA0C}"/>
                </a:ext>
              </a:extLst>
            </p:cNvPr>
            <p:cNvSpPr txBox="1"/>
            <p:nvPr/>
          </p:nvSpPr>
          <p:spPr>
            <a:xfrm>
              <a:off x="122039" y="4374632"/>
              <a:ext cx="2353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STATE GOVERNMENT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98CFB4-D6F3-594D-A3CD-DB6DE2442C84}"/>
                </a:ext>
              </a:extLst>
            </p:cNvPr>
            <p:cNvSpPr txBox="1"/>
            <p:nvPr/>
          </p:nvSpPr>
          <p:spPr>
            <a:xfrm>
              <a:off x="122039" y="4717672"/>
              <a:ext cx="23532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FEDERAL GOVERNMENT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183E7A-673C-8E49-890E-750C2CA63E08}"/>
                </a:ext>
              </a:extLst>
            </p:cNvPr>
            <p:cNvSpPr txBox="1"/>
            <p:nvPr/>
          </p:nvSpPr>
          <p:spPr>
            <a:xfrm>
              <a:off x="250566" y="5060713"/>
              <a:ext cx="2224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NON-PROFIT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592413-DD21-3243-8E87-F7FE23986235}"/>
                </a:ext>
              </a:extLst>
            </p:cNvPr>
            <p:cNvSpPr txBox="1"/>
            <p:nvPr/>
          </p:nvSpPr>
          <p:spPr>
            <a:xfrm>
              <a:off x="141511" y="5403752"/>
              <a:ext cx="23337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FOR-PROFIT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B0EA33-312A-7249-9A74-BBD6D10C515D}"/>
                </a:ext>
              </a:extLst>
            </p:cNvPr>
            <p:cNvSpPr txBox="1"/>
            <p:nvPr/>
          </p:nvSpPr>
          <p:spPr>
            <a:xfrm>
              <a:off x="961240" y="5746792"/>
              <a:ext cx="15140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CONSORTIA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39F577-7A1E-0743-829A-67C980C1626A}"/>
                </a:ext>
              </a:extLst>
            </p:cNvPr>
            <p:cNvSpPr txBox="1"/>
            <p:nvPr/>
          </p:nvSpPr>
          <p:spPr>
            <a:xfrm>
              <a:off x="961240" y="6089832"/>
              <a:ext cx="15140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ACADEMIA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4CC9FA-B53C-F845-A438-A5D7794F5592}"/>
                </a:ext>
              </a:extLst>
            </p:cNvPr>
            <p:cNvSpPr txBox="1"/>
            <p:nvPr/>
          </p:nvSpPr>
          <p:spPr>
            <a:xfrm>
              <a:off x="691314" y="6449402"/>
              <a:ext cx="18214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spc="14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INTERNATIONAL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EB1C760-35FF-A840-8014-5D8A3A521875}"/>
                </a:ext>
              </a:extLst>
            </p:cNvPr>
            <p:cNvSpPr/>
            <p:nvPr/>
          </p:nvSpPr>
          <p:spPr>
            <a:xfrm>
              <a:off x="2512797" y="4050896"/>
              <a:ext cx="274320" cy="27432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BD5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D581B19-ECD2-AD4A-84C8-40480F16E016}"/>
                </a:ext>
              </a:extLst>
            </p:cNvPr>
            <p:cNvSpPr/>
            <p:nvPr/>
          </p:nvSpPr>
          <p:spPr>
            <a:xfrm>
              <a:off x="2512797" y="4391360"/>
              <a:ext cx="274320" cy="274320"/>
            </a:xfrm>
            <a:prstGeom prst="ellipse">
              <a:avLst/>
            </a:prstGeom>
            <a:noFill/>
            <a:ln w="19050">
              <a:solidFill>
                <a:srgbClr val="EB70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FB427DB-5C05-CC4A-8495-7DA0F0D32E10}"/>
                </a:ext>
              </a:extLst>
            </p:cNvPr>
            <p:cNvSpPr/>
            <p:nvPr/>
          </p:nvSpPr>
          <p:spPr>
            <a:xfrm>
              <a:off x="2512797" y="4734400"/>
              <a:ext cx="274320" cy="274320"/>
            </a:xfrm>
            <a:prstGeom prst="ellipse">
              <a:avLst/>
            </a:prstGeom>
            <a:noFill/>
            <a:ln w="19050">
              <a:solidFill>
                <a:srgbClr val="DD9C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74211CB-CE8E-4342-A366-2523C600D77A}"/>
                </a:ext>
              </a:extLst>
            </p:cNvPr>
            <p:cNvSpPr/>
            <p:nvPr/>
          </p:nvSpPr>
          <p:spPr>
            <a:xfrm>
              <a:off x="2512797" y="5077440"/>
              <a:ext cx="274320" cy="274320"/>
            </a:xfrm>
            <a:prstGeom prst="ellipse">
              <a:avLst/>
            </a:prstGeom>
            <a:noFill/>
            <a:ln w="19050">
              <a:solidFill>
                <a:srgbClr val="BAC6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74BAE58-0D76-124C-83F9-D10A4C1C3A09}"/>
                </a:ext>
              </a:extLst>
            </p:cNvPr>
            <p:cNvSpPr/>
            <p:nvPr/>
          </p:nvSpPr>
          <p:spPr>
            <a:xfrm>
              <a:off x="2512797" y="5420480"/>
              <a:ext cx="274320" cy="274320"/>
            </a:xfrm>
            <a:prstGeom prst="ellipse">
              <a:avLst/>
            </a:prstGeom>
            <a:noFill/>
            <a:ln w="19050">
              <a:solidFill>
                <a:srgbClr val="96BF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6FA1DCE-CE16-934B-A9C2-8839CC44D778}"/>
                </a:ext>
              </a:extLst>
            </p:cNvPr>
            <p:cNvSpPr/>
            <p:nvPr/>
          </p:nvSpPr>
          <p:spPr>
            <a:xfrm>
              <a:off x="2512797" y="5763520"/>
              <a:ext cx="274320" cy="274320"/>
            </a:xfrm>
            <a:prstGeom prst="ellipse">
              <a:avLst/>
            </a:prstGeom>
            <a:noFill/>
            <a:ln w="19050">
              <a:solidFill>
                <a:srgbClr val="85C7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DB0C600-5198-E94C-A651-4B797CCB3623}"/>
                </a:ext>
              </a:extLst>
            </p:cNvPr>
            <p:cNvSpPr/>
            <p:nvPr/>
          </p:nvSpPr>
          <p:spPr>
            <a:xfrm>
              <a:off x="2512797" y="6106560"/>
              <a:ext cx="274320" cy="274320"/>
            </a:xfrm>
            <a:prstGeom prst="ellipse">
              <a:avLst/>
            </a:prstGeom>
            <a:noFill/>
            <a:ln w="19050">
              <a:solidFill>
                <a:srgbClr val="4B72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A51E6F6-5C5C-B545-AF61-DA185E76F9B6}"/>
                </a:ext>
              </a:extLst>
            </p:cNvPr>
            <p:cNvSpPr/>
            <p:nvPr/>
          </p:nvSpPr>
          <p:spPr>
            <a:xfrm>
              <a:off x="2512797" y="6449402"/>
              <a:ext cx="274320" cy="274320"/>
            </a:xfrm>
            <a:prstGeom prst="ellipse">
              <a:avLst/>
            </a:prstGeom>
            <a:noFill/>
            <a:ln w="19050">
              <a:solidFill>
                <a:srgbClr val="A485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769AA82-C6D7-9246-8BD7-2CC2D008B52C}"/>
              </a:ext>
            </a:extLst>
          </p:cNvPr>
          <p:cNvSpPr txBox="1"/>
          <p:nvPr/>
        </p:nvSpPr>
        <p:spPr>
          <a:xfrm>
            <a:off x="4157896" y="4124678"/>
            <a:ext cx="2129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14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INSTITUTIONAL SECTOR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9E6D94D4-03AB-6140-901B-D134B5FF36FD}"/>
              </a:ext>
            </a:extLst>
          </p:cNvPr>
          <p:cNvSpPr txBox="1">
            <a:spLocks/>
          </p:cNvSpPr>
          <p:nvPr/>
        </p:nvSpPr>
        <p:spPr>
          <a:xfrm>
            <a:off x="6864124" y="3682985"/>
            <a:ext cx="5216366" cy="130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rgbClr val="5595AC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rgbClr val="6A7278"/>
                </a:solidFill>
                <a:latin typeface="Georgia" panose="02040502050405020303" pitchFamily="18" charset="0"/>
                <a:ea typeface="Georgia" panose="02040502050405020303" pitchFamily="18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dirty="0"/>
              <a:t>2021 Summer Term</a:t>
            </a:r>
          </a:p>
          <a:p>
            <a:r>
              <a:rPr lang="en-US" altLang="en-US" sz="3200" dirty="0"/>
              <a:t>Partner Sectors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642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CBP’s Audiences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317C9C-18B3-E046-ACA0-3F113BDC20C5}"/>
              </a:ext>
            </a:extLst>
          </p:cNvPr>
          <p:cNvSpPr txBox="1"/>
          <p:nvPr/>
        </p:nvSpPr>
        <p:spPr>
          <a:xfrm>
            <a:off x="6849701" y="422297"/>
            <a:ext cx="4899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works globally, across eight thematic areas, 11 user sectors, and all skill levels.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949992-567B-D145-BCBB-70F0BEE62DE0}"/>
              </a:ext>
            </a:extLst>
          </p:cNvPr>
          <p:cNvSpPr/>
          <p:nvPr/>
        </p:nvSpPr>
        <p:spPr>
          <a:xfrm>
            <a:off x="6800457" y="408048"/>
            <a:ext cx="4807343" cy="1036283"/>
          </a:xfrm>
          <a:prstGeom prst="rect">
            <a:avLst/>
          </a:prstGeom>
          <a:noFill/>
          <a:ln>
            <a:solidFill>
              <a:srgbClr val="003C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89ABF02-D12E-3149-B437-6FB54FCDEB14}"/>
              </a:ext>
            </a:extLst>
          </p:cNvPr>
          <p:cNvSpPr/>
          <p:nvPr/>
        </p:nvSpPr>
        <p:spPr>
          <a:xfrm>
            <a:off x="10496550" y="2360602"/>
            <a:ext cx="819150" cy="3732839"/>
          </a:xfrm>
          <a:prstGeom prst="rect">
            <a:avLst/>
          </a:prstGeom>
          <a:gradFill>
            <a:gsLst>
              <a:gs pos="0">
                <a:schemeClr val="accent3"/>
              </a:gs>
              <a:gs pos="31000">
                <a:schemeClr val="accent2"/>
              </a:gs>
              <a:gs pos="64000">
                <a:schemeClr val="accent1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AE9811BD-B6B4-2347-AF8E-0A8FEE4352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098" y="3478767"/>
            <a:ext cx="3816975" cy="1834679"/>
          </a:xfrm>
          <a:prstGeom prst="rect">
            <a:avLst/>
          </a:prstGeom>
        </p:spPr>
      </p:pic>
      <p:sp>
        <p:nvSpPr>
          <p:cNvPr id="69" name="Text Placeholder 26">
            <a:extLst>
              <a:ext uri="{FF2B5EF4-FFF2-40B4-BE49-F238E27FC236}">
                <a16:creationId xmlns:a16="http://schemas.microsoft.com/office/drawing/2014/main" id="{CCA1B75D-249B-D34F-A050-96D0F29A22B5}"/>
              </a:ext>
            </a:extLst>
          </p:cNvPr>
          <p:cNvSpPr txBox="1">
            <a:spLocks/>
          </p:cNvSpPr>
          <p:nvPr/>
        </p:nvSpPr>
        <p:spPr>
          <a:xfrm>
            <a:off x="6822759" y="1488882"/>
            <a:ext cx="2032023" cy="887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2"/>
                </a:solidFill>
              </a:rPr>
              <a:t>SECTORS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B3C75423-ACDD-CE4F-A8FD-6BB043528AF6}"/>
              </a:ext>
            </a:extLst>
          </p:cNvPr>
          <p:cNvSpPr txBox="1">
            <a:spLocks/>
          </p:cNvSpPr>
          <p:nvPr/>
        </p:nvSpPr>
        <p:spPr>
          <a:xfrm>
            <a:off x="3120060" y="1488882"/>
            <a:ext cx="3078190" cy="887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2"/>
                </a:solidFill>
              </a:rPr>
              <a:t>GEOGRAPHIES</a:t>
            </a:r>
          </a:p>
        </p:txBody>
      </p:sp>
      <p:sp>
        <p:nvSpPr>
          <p:cNvPr id="71" name="Text Placeholder 26">
            <a:extLst>
              <a:ext uri="{FF2B5EF4-FFF2-40B4-BE49-F238E27FC236}">
                <a16:creationId xmlns:a16="http://schemas.microsoft.com/office/drawing/2014/main" id="{234F64F9-AB4C-3E4A-B59D-042678270F82}"/>
              </a:ext>
            </a:extLst>
          </p:cNvPr>
          <p:cNvSpPr txBox="1">
            <a:spLocks/>
          </p:cNvSpPr>
          <p:nvPr/>
        </p:nvSpPr>
        <p:spPr>
          <a:xfrm>
            <a:off x="367294" y="1488882"/>
            <a:ext cx="1981200" cy="887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2"/>
                </a:solidFill>
              </a:rPr>
              <a:t>THEMES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15E1B23-0019-104C-BC21-EC9BE55BAC5A}"/>
              </a:ext>
            </a:extLst>
          </p:cNvPr>
          <p:cNvGrpSpPr/>
          <p:nvPr/>
        </p:nvGrpSpPr>
        <p:grpSpPr>
          <a:xfrm>
            <a:off x="6772454" y="2366199"/>
            <a:ext cx="3804199" cy="3474826"/>
            <a:chOff x="6836549" y="3078374"/>
            <a:chExt cx="3804199" cy="347482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04681C0-67CF-ED47-8B2B-19DF577B2230}"/>
                </a:ext>
              </a:extLst>
            </p:cNvPr>
            <p:cNvSpPr txBox="1"/>
            <p:nvPr/>
          </p:nvSpPr>
          <p:spPr>
            <a:xfrm>
              <a:off x="6836549" y="3078374"/>
              <a:ext cx="3804199" cy="3474826"/>
            </a:xfrm>
            <a:prstGeom prst="rect">
              <a:avLst/>
            </a:prstGeom>
            <a:noFill/>
          </p:spPr>
          <p:txBody>
            <a:bodyPr wrap="square" numCol="1" rtlCol="0">
              <a:noAutofit/>
            </a:bodyPr>
            <a:lstStyle/>
            <a:p>
              <a:pPr marL="228600" indent="-228600">
                <a:buClr>
                  <a:srgbClr val="003C9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Academia</a:t>
              </a:r>
            </a:p>
            <a:p>
              <a:pPr marL="228600" indent="-228600">
                <a:buClr>
                  <a:srgbClr val="003C9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Federal/Central Govt.</a:t>
              </a:r>
            </a:p>
            <a:p>
              <a:pPr marL="228600" indent="-228600">
                <a:buClr>
                  <a:srgbClr val="003C9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Private Sector (For Profit)</a:t>
              </a:r>
            </a:p>
            <a:p>
              <a:pPr marL="228600" indent="-228600">
                <a:buClr>
                  <a:srgbClr val="003C9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Private Sector (Non-Profit)</a:t>
              </a:r>
            </a:p>
            <a:p>
              <a:pPr marL="228600" indent="-228600">
                <a:buClr>
                  <a:srgbClr val="003C9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State/Provincial Govt.</a:t>
              </a:r>
            </a:p>
            <a:p>
              <a:pPr marL="228600" indent="-228600">
                <a:buClr>
                  <a:srgbClr val="003C9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Local Govt.</a:t>
              </a:r>
            </a:p>
            <a:p>
              <a:pPr marL="228600" indent="-228600">
                <a:buClr>
                  <a:srgbClr val="003C9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33131"/>
                  </a:solidFill>
                </a:rPr>
                <a:t>Tribal Entity</a:t>
              </a:r>
            </a:p>
            <a:p>
              <a:pPr marL="228600" indent="-228600">
                <a:buClr>
                  <a:srgbClr val="003C9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33131"/>
                  </a:solidFill>
                </a:rPr>
                <a:t>Regional/Multi-State Agency</a:t>
              </a:r>
            </a:p>
            <a:p>
              <a:pPr marL="228600" indent="-228600">
                <a:buClr>
                  <a:srgbClr val="003C9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33131"/>
                  </a:solidFill>
                </a:rPr>
                <a:t>Research Institute</a:t>
              </a:r>
            </a:p>
            <a:p>
              <a:pPr marL="228600" indent="-228600">
                <a:buClr>
                  <a:srgbClr val="003C9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33131"/>
                  </a:solidFill>
                </a:rPr>
                <a:t>Intergovernmental</a:t>
              </a:r>
            </a:p>
            <a:p>
              <a:pPr marL="228600" indent="-228600">
                <a:buClr>
                  <a:srgbClr val="003C9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33131"/>
                  </a:solidFill>
                </a:rPr>
                <a:t>Consortium</a:t>
              </a:r>
            </a:p>
            <a:p>
              <a:pPr marL="228600" indent="-228600">
                <a:buClr>
                  <a:srgbClr val="003C92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333131"/>
                  </a:solidFill>
                </a:rPr>
                <a:t>Misc./Other</a:t>
              </a:r>
            </a:p>
            <a:p>
              <a:pPr marL="228600" indent="-228600">
                <a:buClr>
                  <a:srgbClr val="003C92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8A95B49-A7CE-6F47-BD6A-CB345B1487D0}"/>
                </a:ext>
              </a:extLst>
            </p:cNvPr>
            <p:cNvGrpSpPr/>
            <p:nvPr/>
          </p:nvGrpSpPr>
          <p:grpSpPr>
            <a:xfrm>
              <a:off x="6925901" y="3236624"/>
              <a:ext cx="91440" cy="3109179"/>
              <a:chOff x="6925901" y="3236624"/>
              <a:chExt cx="91440" cy="3109179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B764470-57C2-514B-B68D-A0D01C7A3FB8}"/>
                  </a:ext>
                </a:extLst>
              </p:cNvPr>
              <p:cNvSpPr/>
              <p:nvPr/>
            </p:nvSpPr>
            <p:spPr>
              <a:xfrm>
                <a:off x="6925901" y="3236624"/>
                <a:ext cx="91440" cy="91440"/>
              </a:xfrm>
              <a:prstGeom prst="rect">
                <a:avLst/>
              </a:prstGeom>
              <a:solidFill>
                <a:srgbClr val="0F6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D6DE5D8-9AA1-CD4F-8A64-BE819F436AE0}"/>
                  </a:ext>
                </a:extLst>
              </p:cNvPr>
              <p:cNvSpPr/>
              <p:nvPr/>
            </p:nvSpPr>
            <p:spPr>
              <a:xfrm>
                <a:off x="6925901" y="3510280"/>
                <a:ext cx="91440" cy="91440"/>
              </a:xfrm>
              <a:prstGeom prst="rect">
                <a:avLst/>
              </a:prstGeom>
              <a:solidFill>
                <a:srgbClr val="0BD0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4F3EE39-A5FF-324D-AD62-22177272FDAD}"/>
                  </a:ext>
                </a:extLst>
              </p:cNvPr>
              <p:cNvSpPr/>
              <p:nvPr/>
            </p:nvSpPr>
            <p:spPr>
              <a:xfrm>
                <a:off x="6925901" y="3783936"/>
                <a:ext cx="91440" cy="91440"/>
              </a:xfrm>
              <a:prstGeom prst="rect">
                <a:avLst/>
              </a:prstGeom>
              <a:solidFill>
                <a:srgbClr val="0943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60DD321-E1AC-0446-98CA-D0393A2B5DF0}"/>
                  </a:ext>
                </a:extLst>
              </p:cNvPr>
              <p:cNvSpPr/>
              <p:nvPr/>
            </p:nvSpPr>
            <p:spPr>
              <a:xfrm>
                <a:off x="6925901" y="4057592"/>
                <a:ext cx="91440" cy="91440"/>
              </a:xfrm>
              <a:prstGeom prst="rect">
                <a:avLst/>
              </a:prstGeom>
              <a:solidFill>
                <a:srgbClr val="005E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BB6E21A-3309-104D-80EA-EC8E42CEC940}"/>
                  </a:ext>
                </a:extLst>
              </p:cNvPr>
              <p:cNvSpPr/>
              <p:nvPr/>
            </p:nvSpPr>
            <p:spPr>
              <a:xfrm>
                <a:off x="6925901" y="4331248"/>
                <a:ext cx="91440" cy="91440"/>
              </a:xfrm>
              <a:prstGeom prst="rect">
                <a:avLst/>
              </a:prstGeom>
              <a:solidFill>
                <a:srgbClr val="448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EF1F276-EADD-C644-BBAC-0C0EA0D08F36}"/>
                  </a:ext>
                </a:extLst>
              </p:cNvPr>
              <p:cNvSpPr/>
              <p:nvPr/>
            </p:nvSpPr>
            <p:spPr>
              <a:xfrm>
                <a:off x="6925901" y="4604902"/>
                <a:ext cx="91440" cy="91440"/>
              </a:xfrm>
              <a:prstGeom prst="rect">
                <a:avLst/>
              </a:prstGeom>
              <a:solidFill>
                <a:srgbClr val="7CCA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6DE8462-427D-5C49-B2EB-5C39F6EBB859}"/>
                  </a:ext>
                </a:extLst>
              </p:cNvPr>
              <p:cNvSpPr/>
              <p:nvPr/>
            </p:nvSpPr>
            <p:spPr>
              <a:xfrm>
                <a:off x="6925901" y="4876560"/>
                <a:ext cx="91440" cy="91440"/>
              </a:xfrm>
              <a:prstGeom prst="rect">
                <a:avLst/>
              </a:prstGeom>
              <a:solidFill>
                <a:srgbClr val="10CF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89C068A-A96C-7D4A-BFC8-FD28B09536B8}"/>
                  </a:ext>
                </a:extLst>
              </p:cNvPr>
              <p:cNvSpPr/>
              <p:nvPr/>
            </p:nvSpPr>
            <p:spPr>
              <a:xfrm>
                <a:off x="6925901" y="5152121"/>
                <a:ext cx="91440" cy="91440"/>
              </a:xfrm>
              <a:prstGeom prst="rect">
                <a:avLst/>
              </a:prstGeom>
              <a:solidFill>
                <a:srgbClr val="6578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2F8AE39-B487-3C4F-99B3-53B414F61F0C}"/>
                  </a:ext>
                </a:extLst>
              </p:cNvPr>
              <p:cNvSpPr/>
              <p:nvPr/>
            </p:nvSpPr>
            <p:spPr>
              <a:xfrm>
                <a:off x="6925901" y="5427682"/>
                <a:ext cx="91440" cy="91440"/>
              </a:xfrm>
              <a:prstGeom prst="rect">
                <a:avLst/>
              </a:prstGeom>
              <a:solidFill>
                <a:srgbClr val="077D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9D27BC8-C7CD-A942-938F-6771D1E4A4C3}"/>
                  </a:ext>
                </a:extLst>
              </p:cNvPr>
              <p:cNvSpPr/>
              <p:nvPr/>
            </p:nvSpPr>
            <p:spPr>
              <a:xfrm>
                <a:off x="6925901" y="5703243"/>
                <a:ext cx="91440" cy="91440"/>
              </a:xfrm>
              <a:prstGeom prst="rect">
                <a:avLst/>
              </a:prstGeom>
              <a:solidFill>
                <a:srgbClr val="009D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0DA1F0F-4995-E94F-9C6E-E22CD3CF5449}"/>
                  </a:ext>
                </a:extLst>
              </p:cNvPr>
              <p:cNvSpPr/>
              <p:nvPr/>
            </p:nvSpPr>
            <p:spPr>
              <a:xfrm>
                <a:off x="6925901" y="5978804"/>
                <a:ext cx="91440" cy="91440"/>
              </a:xfrm>
              <a:prstGeom prst="rect">
                <a:avLst/>
              </a:prstGeom>
              <a:solidFill>
                <a:srgbClr val="A5C2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A1C46F2-1D69-E446-9F6A-866957BA00D6}"/>
                  </a:ext>
                </a:extLst>
              </p:cNvPr>
              <p:cNvSpPr/>
              <p:nvPr/>
            </p:nvSpPr>
            <p:spPr>
              <a:xfrm>
                <a:off x="6925901" y="6254363"/>
                <a:ext cx="91440" cy="91440"/>
              </a:xfrm>
              <a:prstGeom prst="rect">
                <a:avLst/>
              </a:prstGeom>
              <a:solidFill>
                <a:srgbClr val="0A7C5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7" name="Text Placeholder 26">
            <a:extLst>
              <a:ext uri="{FF2B5EF4-FFF2-40B4-BE49-F238E27FC236}">
                <a16:creationId xmlns:a16="http://schemas.microsoft.com/office/drawing/2014/main" id="{9D6491F7-E377-4345-88F1-7C2A8BD8E008}"/>
              </a:ext>
            </a:extLst>
          </p:cNvPr>
          <p:cNvSpPr txBox="1">
            <a:spLocks/>
          </p:cNvSpPr>
          <p:nvPr/>
        </p:nvSpPr>
        <p:spPr>
          <a:xfrm>
            <a:off x="9574541" y="1488882"/>
            <a:ext cx="2396833" cy="887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2"/>
                </a:solidFill>
              </a:rPr>
              <a:t>SKILL LEVEL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C246329-6CA9-7A4B-B274-1272FE5EB6E2}"/>
              </a:ext>
            </a:extLst>
          </p:cNvPr>
          <p:cNvGrpSpPr/>
          <p:nvPr/>
        </p:nvGrpSpPr>
        <p:grpSpPr>
          <a:xfrm>
            <a:off x="367294" y="2360602"/>
            <a:ext cx="3617082" cy="3725119"/>
            <a:chOff x="367294" y="2716202"/>
            <a:chExt cx="3617082" cy="3725119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3D4116E-3850-1343-BCD5-E481D3648045}"/>
                </a:ext>
              </a:extLst>
            </p:cNvPr>
            <p:cNvSpPr txBox="1"/>
            <p:nvPr/>
          </p:nvSpPr>
          <p:spPr>
            <a:xfrm>
              <a:off x="806129" y="3184093"/>
              <a:ext cx="2658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Ag &amp; Food Security 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CB51E40-7FFC-4E4A-99C9-B5D152ADEF6C}"/>
                </a:ext>
              </a:extLst>
            </p:cNvPr>
            <p:cNvSpPr txBox="1"/>
            <p:nvPr/>
          </p:nvSpPr>
          <p:spPr>
            <a:xfrm>
              <a:off x="806129" y="4119875"/>
              <a:ext cx="2999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Health &amp; AQ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823692-B97E-484E-956A-1287EF14F252}"/>
                </a:ext>
              </a:extLst>
            </p:cNvPr>
            <p:cNvSpPr txBox="1"/>
            <p:nvPr/>
          </p:nvSpPr>
          <p:spPr>
            <a:xfrm>
              <a:off x="806129" y="3651984"/>
              <a:ext cx="2364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Disasters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D76D312-1065-304C-B2F6-D952A619456A}"/>
                </a:ext>
              </a:extLst>
            </p:cNvPr>
            <p:cNvSpPr txBox="1"/>
            <p:nvPr/>
          </p:nvSpPr>
          <p:spPr>
            <a:xfrm>
              <a:off x="806129" y="5523548"/>
              <a:ext cx="3101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Urban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B7E71C1-AE29-7C4F-98FA-69A9B343A716}"/>
                </a:ext>
              </a:extLst>
            </p:cNvPr>
            <p:cNvSpPr txBox="1"/>
            <p:nvPr/>
          </p:nvSpPr>
          <p:spPr>
            <a:xfrm>
              <a:off x="806129" y="2716202"/>
              <a:ext cx="31782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Eco Forecasting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580690E-9425-6F4F-844E-39CDE60F61CD}"/>
                </a:ext>
              </a:extLst>
            </p:cNvPr>
            <p:cNvSpPr txBox="1"/>
            <p:nvPr/>
          </p:nvSpPr>
          <p:spPr>
            <a:xfrm>
              <a:off x="806129" y="4587766"/>
              <a:ext cx="2163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Energy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583C146-8F3C-064D-95EB-5F50A0BFF453}"/>
                </a:ext>
              </a:extLst>
            </p:cNvPr>
            <p:cNvSpPr txBox="1"/>
            <p:nvPr/>
          </p:nvSpPr>
          <p:spPr>
            <a:xfrm>
              <a:off x="806129" y="5991436"/>
              <a:ext cx="3101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Water Resources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D47BBCC-B7BC-CE4A-B722-C9757314517F}"/>
                </a:ext>
              </a:extLst>
            </p:cNvPr>
            <p:cNvSpPr txBox="1"/>
            <p:nvPr/>
          </p:nvSpPr>
          <p:spPr>
            <a:xfrm>
              <a:off x="806129" y="5055657"/>
              <a:ext cx="2867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Transportation</a:t>
              </a: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281D5E50-0D8B-8848-9CF0-794C72E57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94" y="3206062"/>
              <a:ext cx="453912" cy="453912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C080816A-F169-9040-BC13-1965D676E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94" y="3672256"/>
              <a:ext cx="453912" cy="453912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89B598-6B7E-FD44-B0D7-E8A459457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94" y="2716202"/>
              <a:ext cx="453912" cy="453912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57BE0ABB-876E-054A-BA40-03E2C2D0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94" y="4594681"/>
              <a:ext cx="453912" cy="45391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890E49B-6BC4-C341-BBD0-DB23426EE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94" y="4135682"/>
              <a:ext cx="453912" cy="453912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2C1CDFB5-1D9A-5E4D-BBD6-28159E538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94" y="5058886"/>
              <a:ext cx="453912" cy="45391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016C2004-46D7-2642-A601-8F00423BB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94" y="5521370"/>
              <a:ext cx="453912" cy="453912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BA5843E2-6D0F-8842-B6D4-F965CA831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294" y="5987409"/>
              <a:ext cx="453912" cy="453912"/>
            </a:xfrm>
            <a:prstGeom prst="rect">
              <a:avLst/>
            </a:prstGeom>
          </p:spPr>
        </p:pic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12444B61-F960-BC4F-8D7B-4FA04F7AD310}"/>
              </a:ext>
            </a:extLst>
          </p:cNvPr>
          <p:cNvSpPr txBox="1"/>
          <p:nvPr/>
        </p:nvSpPr>
        <p:spPr>
          <a:xfrm>
            <a:off x="3478379" y="2328525"/>
            <a:ext cx="2537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153 Countries</a:t>
            </a:r>
          </a:p>
          <a:p>
            <a:pPr marL="342900" indent="-342900"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 US states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C3AF9F4-2905-BD44-8640-22789F7D4470}"/>
              </a:ext>
            </a:extLst>
          </p:cNvPr>
          <p:cNvSpPr txBox="1"/>
          <p:nvPr/>
        </p:nvSpPr>
        <p:spPr>
          <a:xfrm>
            <a:off x="10643328" y="2391145"/>
            <a:ext cx="553998" cy="37022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Beginner        Advanced</a:t>
            </a:r>
          </a:p>
        </p:txBody>
      </p:sp>
      <p:sp>
        <p:nvSpPr>
          <p:cNvPr id="107" name="Down Arrow 106">
            <a:extLst>
              <a:ext uri="{FF2B5EF4-FFF2-40B4-BE49-F238E27FC236}">
                <a16:creationId xmlns:a16="http://schemas.microsoft.com/office/drawing/2014/main" id="{9F936CBD-0D83-584D-9F2B-6C25B1D8C528}"/>
              </a:ext>
            </a:extLst>
          </p:cNvPr>
          <p:cNvSpPr/>
          <p:nvPr/>
        </p:nvSpPr>
        <p:spPr>
          <a:xfrm>
            <a:off x="10771864" y="3944174"/>
            <a:ext cx="234777" cy="271658"/>
          </a:xfrm>
          <a:prstGeom prst="downArrow">
            <a:avLst>
              <a:gd name="adj1" fmla="val 34119"/>
              <a:gd name="adj2" fmla="val 420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134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Initiatives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549E8B-2EA1-9141-B7A6-30888FF0EE75}"/>
              </a:ext>
            </a:extLst>
          </p:cNvPr>
          <p:cNvSpPr txBox="1"/>
          <p:nvPr/>
        </p:nvSpPr>
        <p:spPr>
          <a:xfrm>
            <a:off x="514350" y="2305336"/>
            <a:ext cx="54673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Media Posts &amp; Campaigns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Peer-Reviewed Publications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GIFs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Interactive Mapper 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Conference Presentations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Public End-of-Term Project Presentations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ArcGIS Online StoryMaps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9931F2-C697-7045-B685-E2A12AA3C938}"/>
              </a:ext>
            </a:extLst>
          </p:cNvPr>
          <p:cNvSpPr txBox="1"/>
          <p:nvPr/>
        </p:nvSpPr>
        <p:spPr>
          <a:xfrm>
            <a:off x="6319629" y="2305336"/>
            <a:ext cx="57405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Creative Videos on YouTube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Information Sessions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News Articles and Blog Series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Ambassador Corps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Print Materials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Newsletters and Brochures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47C5DD0-AC91-B04B-B531-A6D10E814E9F}"/>
              </a:ext>
            </a:extLst>
          </p:cNvPr>
          <p:cNvSpPr txBox="1"/>
          <p:nvPr/>
        </p:nvSpPr>
        <p:spPr>
          <a:xfrm>
            <a:off x="283388" y="1395556"/>
            <a:ext cx="11207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DEVELOP we use multiple channels and means of telling our stories and connecting with users:</a:t>
            </a:r>
          </a:p>
        </p:txBody>
      </p:sp>
    </p:spTree>
    <p:extLst>
      <p:ext uri="{BB962C8B-B14F-4D97-AF65-F5344CB8AC3E}">
        <p14:creationId xmlns:p14="http://schemas.microsoft.com/office/powerpoint/2010/main" val="3204197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03629-E27E-4FCA-99E3-372DE877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F3AAE-79E7-9041-921F-1A9CA6FD1207}"/>
              </a:ext>
            </a:extLst>
          </p:cNvPr>
          <p:cNvSpPr txBox="1"/>
          <p:nvPr/>
        </p:nvSpPr>
        <p:spPr>
          <a:xfrm>
            <a:off x="514350" y="1373490"/>
            <a:ext cx="36004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Twitter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Facebook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YouTube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3A7EF6-C450-6E4A-81BD-3702534EEA96}"/>
              </a:ext>
            </a:extLst>
          </p:cNvPr>
          <p:cNvGrpSpPr/>
          <p:nvPr/>
        </p:nvGrpSpPr>
        <p:grpSpPr>
          <a:xfrm>
            <a:off x="464655" y="3437509"/>
            <a:ext cx="5041987" cy="2494721"/>
            <a:chOff x="514350" y="3955773"/>
            <a:chExt cx="5041987" cy="24947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9FE6597-8068-7C46-ACAB-8E6F8AF9A154}"/>
                </a:ext>
              </a:extLst>
            </p:cNvPr>
            <p:cNvSpPr/>
            <p:nvPr/>
          </p:nvSpPr>
          <p:spPr>
            <a:xfrm>
              <a:off x="514350" y="3955773"/>
              <a:ext cx="4611757" cy="24947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u="sng" dirty="0"/>
                <a:t>Previously Dabbled In: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796DBD-C951-A44D-968D-CEF1A81B6CC7}"/>
                </a:ext>
              </a:extLst>
            </p:cNvPr>
            <p:cNvSpPr txBox="1"/>
            <p:nvPr/>
          </p:nvSpPr>
          <p:spPr>
            <a:xfrm>
              <a:off x="1703494" y="4565428"/>
              <a:ext cx="3852843" cy="1626138"/>
            </a:xfrm>
            <a:prstGeom prst="rect">
              <a:avLst/>
            </a:prstGeom>
            <a:noFill/>
          </p:spPr>
          <p:txBody>
            <a:bodyPr wrap="square" numCol="2" rtlCol="0">
              <a:noAutofit/>
            </a:bodyPr>
            <a:lstStyle/>
            <a:p>
              <a:pPr marL="342900" indent="-342900">
                <a:spcAft>
                  <a:spcPts val="1200"/>
                </a:spcAft>
                <a:buClr>
                  <a:schemeClr val="bg1"/>
                </a:buClr>
                <a:buFont typeface="Century Gothic" panose="020B0502020202020204" pitchFamily="34" charset="0"/>
                <a:buChar char="+"/>
              </a:pPr>
              <a:r>
                <a:rPr lang="en-US" sz="2400" dirty="0">
                  <a:solidFill>
                    <a:schemeClr val="bg1"/>
                  </a:solidFill>
                </a:rPr>
                <a:t>Tumblr</a:t>
              </a:r>
            </a:p>
            <a:p>
              <a:pPr marL="342900" indent="-342900">
                <a:spcAft>
                  <a:spcPts val="1200"/>
                </a:spcAft>
                <a:buClr>
                  <a:schemeClr val="bg1"/>
                </a:buClr>
                <a:buFont typeface="Century Gothic" panose="020B0502020202020204" pitchFamily="34" charset="0"/>
                <a:buChar char="+"/>
              </a:pPr>
              <a:r>
                <a:rPr lang="en-US" sz="2400" dirty="0">
                  <a:solidFill>
                    <a:schemeClr val="bg1"/>
                  </a:solidFill>
                </a:rPr>
                <a:t>Instagram</a:t>
              </a:r>
            </a:p>
            <a:p>
              <a:pPr marL="342900" indent="-342900">
                <a:spcAft>
                  <a:spcPts val="1200"/>
                </a:spcAft>
                <a:buClr>
                  <a:schemeClr val="bg1"/>
                </a:buClr>
                <a:buFont typeface="Century Gothic" panose="020B0502020202020204" pitchFamily="34" charset="0"/>
                <a:buChar char="+"/>
              </a:pPr>
              <a:r>
                <a:rPr lang="en-US" sz="2400" dirty="0">
                  <a:solidFill>
                    <a:schemeClr val="bg1"/>
                  </a:solidFill>
                </a:rPr>
                <a:t>Google+</a:t>
              </a:r>
            </a:p>
            <a:p>
              <a:pPr marL="342900" indent="-342900">
                <a:spcAft>
                  <a:spcPts val="1200"/>
                </a:spcAft>
                <a:buClr>
                  <a:schemeClr val="bg1"/>
                </a:buClr>
                <a:buFont typeface="Century Gothic" panose="020B0502020202020204" pitchFamily="34" charset="0"/>
                <a:buChar char="+"/>
              </a:pPr>
              <a:endParaRPr lang="en-US" sz="2400" dirty="0">
                <a:solidFill>
                  <a:schemeClr val="bg1"/>
                </a:solidFill>
              </a:endParaRPr>
            </a:p>
            <a:p>
              <a:pPr marL="342900" indent="-342900">
                <a:spcAft>
                  <a:spcPts val="1200"/>
                </a:spcAft>
                <a:buClr>
                  <a:schemeClr val="bg1"/>
                </a:buClr>
                <a:buFont typeface="Century Gothic" panose="020B0502020202020204" pitchFamily="34" charset="0"/>
                <a:buChar char="+"/>
              </a:pP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9F7AD4-CA23-7046-8C5A-DE9374B8E23B}"/>
              </a:ext>
            </a:extLst>
          </p:cNvPr>
          <p:cNvGrpSpPr/>
          <p:nvPr/>
        </p:nvGrpSpPr>
        <p:grpSpPr>
          <a:xfrm>
            <a:off x="6897752" y="1470788"/>
            <a:ext cx="4572000" cy="3749040"/>
            <a:chOff x="38864960" y="11317853"/>
            <a:chExt cx="4572000" cy="374904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EFFA7A2-B7DB-934A-99E0-D7782ECD284E}"/>
                </a:ext>
              </a:extLst>
            </p:cNvPr>
            <p:cNvSpPr/>
            <p:nvPr/>
          </p:nvSpPr>
          <p:spPr>
            <a:xfrm>
              <a:off x="38864960" y="11317853"/>
              <a:ext cx="4572000" cy="3749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3C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200" dirty="0">
                  <a:solidFill>
                    <a:srgbClr val="003C92"/>
                  </a:solidFill>
                </a:rPr>
                <a:t>Target Audience</a:t>
              </a:r>
              <a:endParaRPr lang="en-US" sz="5400" dirty="0">
                <a:solidFill>
                  <a:srgbClr val="003C92"/>
                </a:solidFill>
              </a:endParaRPr>
            </a:p>
          </p:txBody>
        </p:sp>
        <p:sp>
          <p:nvSpPr>
            <p:cNvPr id="9" name="objectives body">
              <a:extLst>
                <a:ext uri="{FF2B5EF4-FFF2-40B4-BE49-F238E27FC236}">
                  <a16:creationId xmlns:a16="http://schemas.microsoft.com/office/drawing/2014/main" id="{22B4CD60-E5CE-EA44-B9D0-6FFBF5A883A8}"/>
                </a:ext>
              </a:extLst>
            </p:cNvPr>
            <p:cNvSpPr txBox="1">
              <a:spLocks/>
            </p:cNvSpPr>
            <p:nvPr/>
          </p:nvSpPr>
          <p:spPr>
            <a:xfrm>
              <a:off x="39153222" y="12180578"/>
              <a:ext cx="4181362" cy="2741157"/>
            </a:xfrm>
            <a:prstGeom prst="rect">
              <a:avLst/>
            </a:prstGeom>
          </p:spPr>
          <p:txBody>
            <a:bodyPr numCol="1" spcCol="640080"/>
            <a:lstStyle>
              <a:lvl1pPr marL="457200" indent="-457200" algn="l" defTabSz="27432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Font typeface="Webdings" panose="05030102010509060703" pitchFamily="18" charset="2"/>
                <a:buChar char="4"/>
                <a:defRPr sz="2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7663" indent="-347663">
                <a:spcBef>
                  <a:spcPts val="10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General Public</a:t>
              </a:r>
            </a:p>
            <a:p>
              <a:pPr marL="347663" indent="-347663">
                <a:spcBef>
                  <a:spcPts val="10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Potential Applicants</a:t>
              </a:r>
            </a:p>
            <a:p>
              <a:pPr marL="347663" indent="-347663">
                <a:spcBef>
                  <a:spcPts val="10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Current DEVELOPers</a:t>
              </a:r>
            </a:p>
            <a:p>
              <a:pPr marL="347663" indent="-347663">
                <a:spcBef>
                  <a:spcPts val="10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Alumni</a:t>
              </a:r>
            </a:p>
            <a:p>
              <a:pPr marL="347663" indent="-347663">
                <a:spcBef>
                  <a:spcPts val="10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Project Partners</a:t>
              </a:r>
            </a:p>
            <a:p>
              <a:pPr marL="347663" indent="-347663">
                <a:spcBef>
                  <a:spcPts val="1000"/>
                </a:spcBef>
                <a:buClr>
                  <a:schemeClr val="accent6"/>
                </a:buClr>
              </a:pPr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Local Communities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D1865DC-7CF0-7840-9FA9-98E63256D00D}"/>
              </a:ext>
            </a:extLst>
          </p:cNvPr>
          <p:cNvSpPr txBox="1"/>
          <p:nvPr/>
        </p:nvSpPr>
        <p:spPr>
          <a:xfrm>
            <a:off x="3048826" y="1373489"/>
            <a:ext cx="36004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Flickr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Century Gothic" panose="020B0502020202020204" pitchFamily="34" charset="0"/>
              <a:buChar char="+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LinkedIn</a:t>
            </a:r>
          </a:p>
        </p:txBody>
      </p:sp>
    </p:spTree>
    <p:extLst>
      <p:ext uri="{BB962C8B-B14F-4D97-AF65-F5344CB8AC3E}">
        <p14:creationId xmlns:p14="http://schemas.microsoft.com/office/powerpoint/2010/main" val="819341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997</Words>
  <Application>Microsoft Office PowerPoint</Application>
  <PresentationFormat>Widescreen</PresentationFormat>
  <Paragraphs>203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Calibri</vt:lpstr>
      <vt:lpstr>Century Gothic</vt:lpstr>
      <vt:lpstr>Georgia</vt:lpstr>
      <vt:lpstr>Webdings</vt:lpstr>
      <vt:lpstr>Office Theme</vt:lpstr>
      <vt:lpstr>NASA DEVELOP’s Communication Strategy for Sharing Applied Science Outcomes</vt:lpstr>
      <vt:lpstr>NASA’s Applied Sciences and Capacity Building Program (CBP)</vt:lpstr>
      <vt:lpstr>About DEVELOP</vt:lpstr>
      <vt:lpstr>Project Characteristics </vt:lpstr>
      <vt:lpstr>Project Participants</vt:lpstr>
      <vt:lpstr>Project Partners</vt:lpstr>
      <vt:lpstr>NASA CBP’s Audiences</vt:lpstr>
      <vt:lpstr>Communication Initiatives</vt:lpstr>
      <vt:lpstr>Social Media</vt:lpstr>
      <vt:lpstr>Print Materials</vt:lpstr>
      <vt:lpstr>Videos &amp; DEVELOP’s Website  </vt:lpstr>
      <vt:lpstr>ArcGIS Online StoryMaps </vt:lpstr>
      <vt:lpstr>Volunteer Ambassador Program </vt:lpstr>
      <vt:lpstr>End of Term Presentations</vt:lpstr>
      <vt:lpstr>Information Sessions</vt:lpstr>
      <vt:lpstr>Conference Presentations</vt:lpstr>
      <vt:lpstr>Challenges &amp; Lessons Learned  </vt:lpstr>
      <vt:lpstr>Looking Ahead to 2022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Childs, Lauren M. (LARC-E3)[DEVELOP]</dc:creator>
  <cp:lastModifiedBy>Childs, Lauren M. (LARC-E3)[DEVELOP]</cp:lastModifiedBy>
  <cp:revision>144</cp:revision>
  <dcterms:created xsi:type="dcterms:W3CDTF">2021-11-05T14:23:47Z</dcterms:created>
  <dcterms:modified xsi:type="dcterms:W3CDTF">2021-12-02T13:37:24Z</dcterms:modified>
</cp:coreProperties>
</file>