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92" r:id="rId2"/>
    <p:sldId id="585" r:id="rId3"/>
    <p:sldId id="564" r:id="rId4"/>
    <p:sldId id="586" r:id="rId5"/>
    <p:sldId id="587" r:id="rId6"/>
    <p:sldId id="588" r:id="rId7"/>
    <p:sldId id="261" r:id="rId8"/>
    <p:sldId id="262" r:id="rId9"/>
    <p:sldId id="267" r:id="rId10"/>
    <p:sldId id="266" r:id="rId11"/>
    <p:sldId id="397" r:id="rId12"/>
    <p:sldId id="268" r:id="rId13"/>
    <p:sldId id="590" r:id="rId14"/>
    <p:sldId id="591" r:id="rId15"/>
    <p:sldId id="507" r:id="rId16"/>
    <p:sldId id="517" r:id="rId17"/>
    <p:sldId id="584" r:id="rId18"/>
    <p:sldId id="575" r:id="rId19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6699"/>
    <a:srgbClr val="008080"/>
    <a:srgbClr val="009999"/>
    <a:srgbClr val="000066"/>
    <a:srgbClr val="CCECFF"/>
    <a:srgbClr val="C0C0C0"/>
    <a:srgbClr val="FFFF66"/>
    <a:srgbClr val="FFFF00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77" autoAdjust="0"/>
    <p:restoredTop sz="94472" autoAdjust="0"/>
  </p:normalViewPr>
  <p:slideViewPr>
    <p:cSldViewPr snapToGrid="0">
      <p:cViewPr varScale="1">
        <p:scale>
          <a:sx n="110" d="100"/>
          <a:sy n="110" d="100"/>
        </p:scale>
        <p:origin x="300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8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4" d="100"/>
          <a:sy n="74" d="100"/>
        </p:scale>
        <p:origin x="-1542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126" tIns="44064" rIns="88126" bIns="44064" numCol="1" anchor="t" anchorCtr="0" compatLnSpc="1">
            <a:prstTxWarp prst="textNoShape">
              <a:avLst/>
            </a:prstTxWarp>
          </a:bodyPr>
          <a:lstStyle>
            <a:lvl1pPr defTabSz="880934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886" y="1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126" tIns="44064" rIns="88126" bIns="44064" numCol="1" anchor="t" anchorCtr="0" compatLnSpc="1">
            <a:prstTxWarp prst="textNoShape">
              <a:avLst/>
            </a:prstTxWarp>
          </a:bodyPr>
          <a:lstStyle>
            <a:lvl1pPr algn="r" defTabSz="880934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160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126" tIns="44064" rIns="88126" bIns="44064" numCol="1" anchor="b" anchorCtr="0" compatLnSpc="1">
            <a:prstTxWarp prst="textNoShape">
              <a:avLst/>
            </a:prstTxWarp>
          </a:bodyPr>
          <a:lstStyle>
            <a:lvl1pPr defTabSz="880934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886" y="8831160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126" tIns="44064" rIns="88126" bIns="44064" numCol="1" anchor="b" anchorCtr="0" compatLnSpc="1">
            <a:prstTxWarp prst="textNoShape">
              <a:avLst/>
            </a:prstTxWarp>
          </a:bodyPr>
          <a:lstStyle>
            <a:lvl1pPr algn="r" defTabSz="880934">
              <a:defRPr sz="1200">
                <a:latin typeface="Arial" charset="0"/>
              </a:defRPr>
            </a:lvl1pPr>
          </a:lstStyle>
          <a:p>
            <a:pPr>
              <a:defRPr/>
            </a:pPr>
            <a:fld id="{08F320EF-81E5-4897-B1DE-EABE0F533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04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126" tIns="44064" rIns="88126" bIns="44064" numCol="1" anchor="t" anchorCtr="0" compatLnSpc="1">
            <a:prstTxWarp prst="textNoShape">
              <a:avLst/>
            </a:prstTxWarp>
          </a:bodyPr>
          <a:lstStyle>
            <a:lvl1pPr defTabSz="880934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886" y="1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126" tIns="44064" rIns="88126" bIns="44064" numCol="1" anchor="t" anchorCtr="0" compatLnSpc="1">
            <a:prstTxWarp prst="textNoShape">
              <a:avLst/>
            </a:prstTxWarp>
          </a:bodyPr>
          <a:lstStyle>
            <a:lvl1pPr algn="r" defTabSz="880934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8500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519" y="4416634"/>
            <a:ext cx="5607362" cy="418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126" tIns="44064" rIns="88126" bIns="440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160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126" tIns="44064" rIns="88126" bIns="44064" numCol="1" anchor="b" anchorCtr="0" compatLnSpc="1">
            <a:prstTxWarp prst="textNoShape">
              <a:avLst/>
            </a:prstTxWarp>
          </a:bodyPr>
          <a:lstStyle>
            <a:lvl1pPr defTabSz="880934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886" y="8831160"/>
            <a:ext cx="3038319" cy="46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126" tIns="44064" rIns="88126" bIns="44064" numCol="1" anchor="b" anchorCtr="0" compatLnSpc="1">
            <a:prstTxWarp prst="textNoShape">
              <a:avLst/>
            </a:prstTxWarp>
          </a:bodyPr>
          <a:lstStyle>
            <a:lvl1pPr algn="r" defTabSz="880934">
              <a:defRPr sz="1200">
                <a:latin typeface="Arial" charset="0"/>
              </a:defRPr>
            </a:lvl1pPr>
          </a:lstStyle>
          <a:p>
            <a:pPr>
              <a:defRPr/>
            </a:pPr>
            <a:fld id="{35826775-BC8D-435C-B79C-FE7DE45AC6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072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826775-BC8D-435C-B79C-FE7DE45AC67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23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2800" y="2895600"/>
            <a:ext cx="10363200" cy="12954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12800" y="4419600"/>
            <a:ext cx="8534400" cy="533400"/>
          </a:xfrm>
          <a:prstGeom prst="rect">
            <a:avLst/>
          </a:prstGeom>
        </p:spPr>
        <p:txBody>
          <a:bodyPr/>
          <a:lstStyle>
            <a:lvl1pPr marL="0" indent="0">
              <a:buFont typeface="Times" pitchFamily="-112" charset="0"/>
              <a:buNone/>
              <a:defRPr sz="17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60903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11698818" y="6583364"/>
            <a:ext cx="3722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fld id="{3421261E-311B-4FC4-AD95-595414762FBA}" type="slidenum">
              <a:rPr lang="en-US" sz="1200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sz="1200" dirty="0">
              <a:solidFill>
                <a:srgbClr val="000099"/>
              </a:solidFill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078568" y="62144"/>
            <a:ext cx="1113431" cy="771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ALHAT_Slides_Bar_Planets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4245"/>
            <a:ext cx="12192000" cy="2667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0621" y="689787"/>
            <a:ext cx="1083075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CC"/>
                </a:solidFill>
              </a:rPr>
              <a:t>Performance of Flash Lidar with real-time image enhancement algorithm for Landing Hazard Avoidance</a:t>
            </a:r>
            <a:endParaRPr lang="en-US" sz="3200" dirty="0">
              <a:solidFill>
                <a:srgbClr val="FFFFCC"/>
              </a:solidFill>
            </a:endParaRPr>
          </a:p>
          <a:p>
            <a:pPr algn="ctr"/>
            <a:endParaRPr lang="en-US" dirty="0">
              <a:solidFill>
                <a:srgbClr val="FFFFCC"/>
              </a:solidFill>
            </a:endParaRPr>
          </a:p>
          <a:p>
            <a:pPr algn="ctr"/>
            <a:endParaRPr lang="en-US" dirty="0">
              <a:solidFill>
                <a:srgbClr val="FFFFCC"/>
              </a:solidFill>
            </a:endParaRPr>
          </a:p>
          <a:p>
            <a:pPr algn="ctr"/>
            <a:endParaRPr lang="en-US" dirty="0">
              <a:solidFill>
                <a:srgbClr val="FFFFCC"/>
              </a:solidFill>
            </a:endParaRPr>
          </a:p>
          <a:p>
            <a:pPr algn="ctr"/>
            <a:endParaRPr lang="en-US" dirty="0">
              <a:solidFill>
                <a:srgbClr val="FFFFCC"/>
              </a:solidFill>
            </a:endParaRPr>
          </a:p>
          <a:p>
            <a:pPr algn="ctr"/>
            <a:r>
              <a:rPr lang="en-US" dirty="0">
                <a:solidFill>
                  <a:srgbClr val="FFFFCC"/>
                </a:solidFill>
              </a:rPr>
              <a:t>Farzin Amzajerdian, Alexander Bulyshev, Paul Brewster, Guoqing Shen, </a:t>
            </a:r>
          </a:p>
          <a:p>
            <a:pPr algn="ctr"/>
            <a:r>
              <a:rPr lang="en-US" dirty="0">
                <a:solidFill>
                  <a:srgbClr val="FFFFCC"/>
                </a:solidFill>
              </a:rPr>
              <a:t>Rafia Haq, and Byron Meadows </a:t>
            </a:r>
          </a:p>
          <a:p>
            <a:pPr algn="ctr">
              <a:spcBef>
                <a:spcPts val="1200"/>
              </a:spcBef>
            </a:pPr>
            <a:r>
              <a:rPr lang="en-US" dirty="0">
                <a:solidFill>
                  <a:srgbClr val="FFFFCC"/>
                </a:solidFill>
              </a:rPr>
              <a:t>NASA Langley Research Center</a:t>
            </a:r>
          </a:p>
          <a:p>
            <a:pPr algn="ctr"/>
            <a:endParaRPr lang="en-US" dirty="0">
              <a:solidFill>
                <a:srgbClr val="FFFFCC"/>
              </a:solidFill>
            </a:endParaRPr>
          </a:p>
          <a:p>
            <a:pPr algn="ctr"/>
            <a:r>
              <a:rPr lang="en-US" dirty="0">
                <a:solidFill>
                  <a:srgbClr val="FFFFCC"/>
                </a:solidFill>
              </a:rPr>
              <a:t>Stefan Bieniawski, Brandon P. Smith, and Devin Kipp</a:t>
            </a:r>
          </a:p>
          <a:p>
            <a:pPr algn="ctr">
              <a:spcBef>
                <a:spcPts val="600"/>
              </a:spcBef>
            </a:pPr>
            <a:r>
              <a:rPr lang="en-US" sz="2000" dirty="0">
                <a:solidFill>
                  <a:srgbClr val="FFFFCC"/>
                </a:solidFill>
              </a:rPr>
              <a:t>Blue Origin</a:t>
            </a:r>
          </a:p>
          <a:p>
            <a:pPr algn="ctr">
              <a:spcBef>
                <a:spcPts val="600"/>
              </a:spcBef>
            </a:pPr>
            <a:endParaRPr lang="en-US" sz="2000" dirty="0">
              <a:solidFill>
                <a:srgbClr val="FFFFCC"/>
              </a:solidFill>
            </a:endParaRPr>
          </a:p>
          <a:p>
            <a:pPr algn="ctr"/>
            <a:endParaRPr lang="en-US" sz="2000" b="1" dirty="0">
              <a:solidFill>
                <a:srgbClr val="FFFFCC"/>
              </a:solidFill>
            </a:endParaRPr>
          </a:p>
          <a:p>
            <a:pPr algn="ctr"/>
            <a:endParaRPr lang="en-US" sz="2000" b="1" dirty="0">
              <a:solidFill>
                <a:srgbClr val="FFFFCC"/>
              </a:solidFill>
            </a:endParaRPr>
          </a:p>
          <a:p>
            <a:pPr algn="ctr"/>
            <a:r>
              <a:rPr lang="en-US" sz="2000" b="1" dirty="0">
                <a:solidFill>
                  <a:srgbClr val="FFFFCC"/>
                </a:solidFill>
              </a:rPr>
              <a:t>AIAA SciTech Forum 2022</a:t>
            </a:r>
          </a:p>
          <a:p>
            <a:pPr algn="ctr"/>
            <a:endParaRPr lang="en-US" sz="1100" b="1" dirty="0">
              <a:solidFill>
                <a:srgbClr val="FFFFCC"/>
              </a:solidFill>
              <a:latin typeface="+mn-lt"/>
            </a:endParaRPr>
          </a:p>
          <a:p>
            <a:pPr algn="ctr"/>
            <a:endParaRPr lang="en-US" sz="1100" b="1" dirty="0">
              <a:solidFill>
                <a:srgbClr val="FFFFCC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5211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263" y="4006207"/>
            <a:ext cx="8132606" cy="2166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136644" y="94130"/>
            <a:ext cx="6332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/>
              <a:t>3-D Imaging Flash </a:t>
            </a:r>
            <a:r>
              <a:rPr lang="en-US" sz="3200" b="1" i="1" dirty="0" err="1"/>
              <a:t>Lidar</a:t>
            </a:r>
            <a:r>
              <a:rPr lang="en-US" sz="3200" b="1" i="1" dirty="0"/>
              <a:t> Sensor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7761" y="1211449"/>
            <a:ext cx="980268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A full 3-D image frame is generated by illuminating the scene with a single laser pulse </a:t>
            </a:r>
          </a:p>
          <a:p>
            <a:pPr marL="739775" lvl="1" indent="-276225"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High frame rate</a:t>
            </a:r>
          </a:p>
          <a:p>
            <a:pPr marL="739775" lvl="1" indent="-276225"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No blurring due to vehicle motion</a:t>
            </a:r>
          </a:p>
          <a:p>
            <a:pPr marL="400050" indent="-400050">
              <a:spcBef>
                <a:spcPts val="600"/>
              </a:spcBef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Well-suited for detecting terrain hazards during descent from about 1 km altitude </a:t>
            </a:r>
          </a:p>
        </p:txBody>
      </p:sp>
    </p:spTree>
    <p:extLst>
      <p:ext uri="{BB962C8B-B14F-4D97-AF65-F5344CB8AC3E}">
        <p14:creationId xmlns:p14="http://schemas.microsoft.com/office/powerpoint/2010/main" val="1372086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610F82-7FFD-4F5E-B76D-F4D86B579F6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114" y="1785257"/>
            <a:ext cx="7541623" cy="4853442"/>
          </a:xfrm>
          <a:prstGeom prst="rect">
            <a:avLst/>
          </a:prstGeom>
          <a:noFill/>
        </p:spPr>
      </p:pic>
      <p:sp>
        <p:nvSpPr>
          <p:cNvPr id="1355" name="TextBox 1354"/>
          <p:cNvSpPr txBox="1"/>
          <p:nvPr/>
        </p:nvSpPr>
        <p:spPr>
          <a:xfrm>
            <a:off x="1976122" y="84864"/>
            <a:ext cx="8239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/>
              <a:t>Flash Lidar Landing Operation Concept </a:t>
            </a:r>
          </a:p>
        </p:txBody>
      </p:sp>
      <p:sp>
        <p:nvSpPr>
          <p:cNvPr id="1356" name="Rectangle 1355"/>
          <p:cNvSpPr/>
          <p:nvPr/>
        </p:nvSpPr>
        <p:spPr>
          <a:xfrm>
            <a:off x="227099" y="1349080"/>
            <a:ext cx="4640993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Performs 4 critical landing functions: </a:t>
            </a:r>
          </a:p>
          <a:p>
            <a:pPr marL="342900" indent="-282575"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Altimetry</a:t>
            </a:r>
          </a:p>
          <a:p>
            <a:pPr marL="342900" indent="-282575"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Terrain Relative Navigation (TRN)</a:t>
            </a:r>
          </a:p>
          <a:p>
            <a:pPr marL="342900" indent="-282575"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Hazard Detection and Avoidance (HDA)</a:t>
            </a:r>
          </a:p>
          <a:p>
            <a:pPr marL="342900" indent="-282575"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Hazard Relative Navigation (HRN)</a:t>
            </a:r>
          </a:p>
        </p:txBody>
      </p:sp>
    </p:spTree>
    <p:extLst>
      <p:ext uri="{BB962C8B-B14F-4D97-AF65-F5344CB8AC3E}">
        <p14:creationId xmlns:p14="http://schemas.microsoft.com/office/powerpoint/2010/main" val="3011359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6350BD-691C-4CE6-8C33-24E81D1B0D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2086" y="2392986"/>
            <a:ext cx="4749956" cy="41157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17607CB-FB21-4414-83FE-22FDD2BB6B60}"/>
              </a:ext>
            </a:extLst>
          </p:cNvPr>
          <p:cNvCxnSpPr>
            <a:cxnSpLocks/>
          </p:cNvCxnSpPr>
          <p:nvPr/>
        </p:nvCxnSpPr>
        <p:spPr>
          <a:xfrm>
            <a:off x="7698377" y="3188184"/>
            <a:ext cx="447801" cy="361551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0772C25-06E2-44AA-A942-3E3943346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25" y="2748651"/>
            <a:ext cx="137712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FFFFCC"/>
                </a:solidFill>
                <a:effectLst/>
                <a:latin typeface="Calibri" pitchFamily="34" charset="0"/>
                <a:cs typeface="Arial" pitchFamily="34" charset="0"/>
              </a:rPr>
              <a:t>Flash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rgbClr val="FFFFCC"/>
                </a:solidFill>
                <a:effectLst/>
                <a:latin typeface="Calibri" pitchFamily="34" charset="0"/>
                <a:cs typeface="Arial" pitchFamily="34" charset="0"/>
              </a:rPr>
              <a:t>Lidar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rgbClr val="FFFFC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algn="ctr"/>
            <a:r>
              <a:rPr lang="en-US" sz="1400" b="1" dirty="0">
                <a:solidFill>
                  <a:srgbClr val="FFFFCC"/>
                </a:solidFill>
                <a:latin typeface="Calibri" pitchFamily="34" charset="0"/>
                <a:cs typeface="Arial" pitchFamily="34" charset="0"/>
              </a:rPr>
              <a:t>Electronic Box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rgbClr val="FFFFC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684BA2-3BE7-4568-9ED6-2B779DDD9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937" y="3379472"/>
            <a:ext cx="137712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FFFFCC"/>
                </a:solidFill>
                <a:effectLst/>
                <a:latin typeface="Calibri" pitchFamily="34" charset="0"/>
                <a:cs typeface="Arial" pitchFamily="34" charset="0"/>
              </a:rPr>
              <a:t>Flash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rgbClr val="FFFFCC"/>
                </a:solidFill>
                <a:effectLst/>
                <a:latin typeface="Calibri" pitchFamily="34" charset="0"/>
                <a:cs typeface="Arial" pitchFamily="34" charset="0"/>
              </a:rPr>
              <a:t>Lidar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rgbClr val="FFFFC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algn="ctr"/>
            <a:r>
              <a:rPr lang="en-US" sz="1400" b="1" dirty="0">
                <a:solidFill>
                  <a:srgbClr val="FFFFCC"/>
                </a:solidFill>
                <a:latin typeface="Calibri" pitchFamily="34" charset="0"/>
                <a:cs typeface="Arial" pitchFamily="34" charset="0"/>
              </a:rPr>
              <a:t>Sensor Head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rgbClr val="FFFFC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18" descr="C:\Users\famzajer\Desktop\Snapshot 1 (4-8-2015 10-37 AM).png">
            <a:extLst>
              <a:ext uri="{FF2B5EF4-FFF2-40B4-BE49-F238E27FC236}">
                <a16:creationId xmlns:a16="http://schemas.microsoft.com/office/drawing/2014/main" id="{FEF531BB-248D-439C-B9B3-37785961EEF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648" y="4704311"/>
            <a:ext cx="3177953" cy="16312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ABE4A5A-248E-4CB5-B06E-1ED0385EB6D7}"/>
              </a:ext>
            </a:extLst>
          </p:cNvPr>
          <p:cNvCxnSpPr>
            <a:cxnSpLocks/>
          </p:cNvCxnSpPr>
          <p:nvPr/>
        </p:nvCxnSpPr>
        <p:spPr>
          <a:xfrm>
            <a:off x="8631989" y="3890171"/>
            <a:ext cx="1186714" cy="115073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F0D55F2-1161-41DA-90AD-F2D43BB02DD1}"/>
              </a:ext>
            </a:extLst>
          </p:cNvPr>
          <p:cNvSpPr txBox="1"/>
          <p:nvPr/>
        </p:nvSpPr>
        <p:spPr>
          <a:xfrm>
            <a:off x="356240" y="1185400"/>
            <a:ext cx="9462463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Capabilities of flash lidar was demonstrated under ALHAT project</a:t>
            </a:r>
          </a:p>
          <a:p>
            <a:pPr marL="746125" lvl="1" indent="-288925">
              <a:buClr>
                <a:srgbClr val="9966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Series of helicopter and fixed-wing aircraft flight tests</a:t>
            </a:r>
          </a:p>
          <a:p>
            <a:pPr marL="746125" lvl="1" indent="-288925">
              <a:buClr>
                <a:srgbClr val="9966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Closed-loop demonstration onboard rocket-powered Morpheus vehicle </a:t>
            </a:r>
          </a:p>
          <a:p>
            <a:pPr marL="342900" indent="-342900">
              <a:buClr>
                <a:srgbClr val="996600"/>
              </a:buClr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D516AA9-C8C6-4AED-A470-0C8869BBE2C7}"/>
              </a:ext>
            </a:extLst>
          </p:cNvPr>
          <p:cNvSpPr/>
          <p:nvPr/>
        </p:nvSpPr>
        <p:spPr>
          <a:xfrm>
            <a:off x="358665" y="2259264"/>
            <a:ext cx="431475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Insufficient number of FPA pixels for mapping required area with desired resolution (70 mx70 m area, 10 cm resolution) with a single image frame</a:t>
            </a:r>
          </a:p>
          <a:p>
            <a:pPr marL="342900" indent="-342900">
              <a:spcAft>
                <a:spcPts val="12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Used a mechanical gimbal to generate several 3-D image frames and stitch them together </a:t>
            </a: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0E825FC6-85A0-499D-8563-D55C378489CE}"/>
              </a:ext>
            </a:extLst>
          </p:cNvPr>
          <p:cNvSpPr>
            <a:spLocks noEditPoints="1"/>
          </p:cNvSpPr>
          <p:nvPr/>
        </p:nvSpPr>
        <p:spPr bwMode="auto">
          <a:xfrm>
            <a:off x="7994905" y="3559641"/>
            <a:ext cx="303748" cy="293561"/>
          </a:xfrm>
          <a:custGeom>
            <a:avLst/>
            <a:gdLst>
              <a:gd name="T0" fmla="*/ 2 w 345"/>
              <a:gd name="T1" fmla="*/ 168 h 396"/>
              <a:gd name="T2" fmla="*/ 11 w 345"/>
              <a:gd name="T3" fmla="*/ 130 h 396"/>
              <a:gd name="T4" fmla="*/ 25 w 345"/>
              <a:gd name="T5" fmla="*/ 95 h 396"/>
              <a:gd name="T6" fmla="*/ 50 w 345"/>
              <a:gd name="T7" fmla="*/ 58 h 396"/>
              <a:gd name="T8" fmla="*/ 83 w 345"/>
              <a:gd name="T9" fmla="*/ 28 h 396"/>
              <a:gd name="T10" fmla="*/ 113 w 345"/>
              <a:gd name="T11" fmla="*/ 12 h 396"/>
              <a:gd name="T12" fmla="*/ 146 w 345"/>
              <a:gd name="T13" fmla="*/ 2 h 396"/>
              <a:gd name="T14" fmla="*/ 181 w 345"/>
              <a:gd name="T15" fmla="*/ 0 h 396"/>
              <a:gd name="T16" fmla="*/ 216 w 345"/>
              <a:gd name="T17" fmla="*/ 6 h 396"/>
              <a:gd name="T18" fmla="*/ 247 w 345"/>
              <a:gd name="T19" fmla="*/ 19 h 396"/>
              <a:gd name="T20" fmla="*/ 276 w 345"/>
              <a:gd name="T21" fmla="*/ 39 h 396"/>
              <a:gd name="T22" fmla="*/ 311 w 345"/>
              <a:gd name="T23" fmla="*/ 79 h 396"/>
              <a:gd name="T24" fmla="*/ 328 w 345"/>
              <a:gd name="T25" fmla="*/ 112 h 396"/>
              <a:gd name="T26" fmla="*/ 340 w 345"/>
              <a:gd name="T27" fmla="*/ 148 h 396"/>
              <a:gd name="T28" fmla="*/ 345 w 345"/>
              <a:gd name="T29" fmla="*/ 188 h 396"/>
              <a:gd name="T30" fmla="*/ 343 w 345"/>
              <a:gd name="T31" fmla="*/ 228 h 396"/>
              <a:gd name="T32" fmla="*/ 335 w 345"/>
              <a:gd name="T33" fmla="*/ 266 h 396"/>
              <a:gd name="T34" fmla="*/ 320 w 345"/>
              <a:gd name="T35" fmla="*/ 301 h 396"/>
              <a:gd name="T36" fmla="*/ 295 w 345"/>
              <a:gd name="T37" fmla="*/ 338 h 396"/>
              <a:gd name="T38" fmla="*/ 262 w 345"/>
              <a:gd name="T39" fmla="*/ 367 h 396"/>
              <a:gd name="T40" fmla="*/ 232 w 345"/>
              <a:gd name="T41" fmla="*/ 384 h 396"/>
              <a:gd name="T42" fmla="*/ 199 w 345"/>
              <a:gd name="T43" fmla="*/ 394 h 396"/>
              <a:gd name="T44" fmla="*/ 164 w 345"/>
              <a:gd name="T45" fmla="*/ 396 h 396"/>
              <a:gd name="T46" fmla="*/ 130 w 345"/>
              <a:gd name="T47" fmla="*/ 390 h 396"/>
              <a:gd name="T48" fmla="*/ 98 w 345"/>
              <a:gd name="T49" fmla="*/ 377 h 396"/>
              <a:gd name="T50" fmla="*/ 69 w 345"/>
              <a:gd name="T51" fmla="*/ 357 h 396"/>
              <a:gd name="T52" fmla="*/ 34 w 345"/>
              <a:gd name="T53" fmla="*/ 317 h 396"/>
              <a:gd name="T54" fmla="*/ 17 w 345"/>
              <a:gd name="T55" fmla="*/ 284 h 396"/>
              <a:gd name="T56" fmla="*/ 6 w 345"/>
              <a:gd name="T57" fmla="*/ 248 h 396"/>
              <a:gd name="T58" fmla="*/ 0 w 345"/>
              <a:gd name="T59" fmla="*/ 208 h 396"/>
              <a:gd name="T60" fmla="*/ 10 w 345"/>
              <a:gd name="T61" fmla="*/ 227 h 396"/>
              <a:gd name="T62" fmla="*/ 18 w 345"/>
              <a:gd name="T63" fmla="*/ 263 h 396"/>
              <a:gd name="T64" fmla="*/ 32 w 345"/>
              <a:gd name="T65" fmla="*/ 296 h 396"/>
              <a:gd name="T66" fmla="*/ 56 w 345"/>
              <a:gd name="T67" fmla="*/ 331 h 396"/>
              <a:gd name="T68" fmla="*/ 87 w 345"/>
              <a:gd name="T69" fmla="*/ 359 h 396"/>
              <a:gd name="T70" fmla="*/ 116 w 345"/>
              <a:gd name="T71" fmla="*/ 375 h 396"/>
              <a:gd name="T72" fmla="*/ 147 w 345"/>
              <a:gd name="T73" fmla="*/ 384 h 396"/>
              <a:gd name="T74" fmla="*/ 181 w 345"/>
              <a:gd name="T75" fmla="*/ 386 h 396"/>
              <a:gd name="T76" fmla="*/ 214 w 345"/>
              <a:gd name="T77" fmla="*/ 381 h 396"/>
              <a:gd name="T78" fmla="*/ 244 w 345"/>
              <a:gd name="T79" fmla="*/ 368 h 396"/>
              <a:gd name="T80" fmla="*/ 271 w 345"/>
              <a:gd name="T81" fmla="*/ 349 h 396"/>
              <a:gd name="T82" fmla="*/ 304 w 345"/>
              <a:gd name="T83" fmla="*/ 311 h 396"/>
              <a:gd name="T84" fmla="*/ 321 w 345"/>
              <a:gd name="T85" fmla="*/ 280 h 396"/>
              <a:gd name="T86" fmla="*/ 332 w 345"/>
              <a:gd name="T87" fmla="*/ 245 h 396"/>
              <a:gd name="T88" fmla="*/ 337 w 345"/>
              <a:gd name="T89" fmla="*/ 208 h 396"/>
              <a:gd name="T90" fmla="*/ 335 w 345"/>
              <a:gd name="T91" fmla="*/ 169 h 396"/>
              <a:gd name="T92" fmla="*/ 327 w 345"/>
              <a:gd name="T93" fmla="*/ 133 h 396"/>
              <a:gd name="T94" fmla="*/ 313 w 345"/>
              <a:gd name="T95" fmla="*/ 100 h 396"/>
              <a:gd name="T96" fmla="*/ 289 w 345"/>
              <a:gd name="T97" fmla="*/ 65 h 396"/>
              <a:gd name="T98" fmla="*/ 258 w 345"/>
              <a:gd name="T99" fmla="*/ 37 h 396"/>
              <a:gd name="T100" fmla="*/ 229 w 345"/>
              <a:gd name="T101" fmla="*/ 21 h 396"/>
              <a:gd name="T102" fmla="*/ 198 w 345"/>
              <a:gd name="T103" fmla="*/ 11 h 396"/>
              <a:gd name="T104" fmla="*/ 164 w 345"/>
              <a:gd name="T105" fmla="*/ 10 h 396"/>
              <a:gd name="T106" fmla="*/ 132 w 345"/>
              <a:gd name="T107" fmla="*/ 15 h 396"/>
              <a:gd name="T108" fmla="*/ 101 w 345"/>
              <a:gd name="T109" fmla="*/ 28 h 396"/>
              <a:gd name="T110" fmla="*/ 74 w 345"/>
              <a:gd name="T111" fmla="*/ 47 h 396"/>
              <a:gd name="T112" fmla="*/ 41 w 345"/>
              <a:gd name="T113" fmla="*/ 85 h 396"/>
              <a:gd name="T114" fmla="*/ 25 w 345"/>
              <a:gd name="T115" fmla="*/ 116 h 396"/>
              <a:gd name="T116" fmla="*/ 14 w 345"/>
              <a:gd name="T117" fmla="*/ 151 h 396"/>
              <a:gd name="T118" fmla="*/ 9 w 345"/>
              <a:gd name="T119" fmla="*/ 188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5" h="396">
                <a:moveTo>
                  <a:pt x="0" y="198"/>
                </a:moveTo>
                <a:lnTo>
                  <a:pt x="0" y="188"/>
                </a:lnTo>
                <a:lnTo>
                  <a:pt x="1" y="178"/>
                </a:lnTo>
                <a:lnTo>
                  <a:pt x="2" y="168"/>
                </a:lnTo>
                <a:lnTo>
                  <a:pt x="3" y="158"/>
                </a:lnTo>
                <a:lnTo>
                  <a:pt x="5" y="148"/>
                </a:lnTo>
                <a:lnTo>
                  <a:pt x="8" y="139"/>
                </a:lnTo>
                <a:lnTo>
                  <a:pt x="11" y="130"/>
                </a:lnTo>
                <a:lnTo>
                  <a:pt x="14" y="121"/>
                </a:lnTo>
                <a:lnTo>
                  <a:pt x="17" y="112"/>
                </a:lnTo>
                <a:lnTo>
                  <a:pt x="21" y="104"/>
                </a:lnTo>
                <a:lnTo>
                  <a:pt x="25" y="95"/>
                </a:lnTo>
                <a:lnTo>
                  <a:pt x="29" y="87"/>
                </a:lnTo>
                <a:lnTo>
                  <a:pt x="34" y="79"/>
                </a:lnTo>
                <a:lnTo>
                  <a:pt x="39" y="72"/>
                </a:lnTo>
                <a:lnTo>
                  <a:pt x="50" y="58"/>
                </a:lnTo>
                <a:lnTo>
                  <a:pt x="63" y="45"/>
                </a:lnTo>
                <a:lnTo>
                  <a:pt x="69" y="39"/>
                </a:lnTo>
                <a:lnTo>
                  <a:pt x="76" y="34"/>
                </a:lnTo>
                <a:lnTo>
                  <a:pt x="83" y="28"/>
                </a:lnTo>
                <a:lnTo>
                  <a:pt x="90" y="24"/>
                </a:lnTo>
                <a:lnTo>
                  <a:pt x="98" y="19"/>
                </a:lnTo>
                <a:lnTo>
                  <a:pt x="105" y="15"/>
                </a:lnTo>
                <a:lnTo>
                  <a:pt x="113" y="12"/>
                </a:lnTo>
                <a:lnTo>
                  <a:pt x="121" y="9"/>
                </a:lnTo>
                <a:lnTo>
                  <a:pt x="129" y="6"/>
                </a:lnTo>
                <a:lnTo>
                  <a:pt x="138" y="4"/>
                </a:lnTo>
                <a:lnTo>
                  <a:pt x="146" y="2"/>
                </a:lnTo>
                <a:lnTo>
                  <a:pt x="155" y="1"/>
                </a:lnTo>
                <a:lnTo>
                  <a:pt x="164" y="0"/>
                </a:lnTo>
                <a:lnTo>
                  <a:pt x="172" y="0"/>
                </a:lnTo>
                <a:lnTo>
                  <a:pt x="181" y="0"/>
                </a:lnTo>
                <a:lnTo>
                  <a:pt x="190" y="1"/>
                </a:lnTo>
                <a:lnTo>
                  <a:pt x="199" y="2"/>
                </a:lnTo>
                <a:lnTo>
                  <a:pt x="207" y="4"/>
                </a:lnTo>
                <a:lnTo>
                  <a:pt x="216" y="6"/>
                </a:lnTo>
                <a:lnTo>
                  <a:pt x="224" y="9"/>
                </a:lnTo>
                <a:lnTo>
                  <a:pt x="232" y="12"/>
                </a:lnTo>
                <a:lnTo>
                  <a:pt x="240" y="15"/>
                </a:lnTo>
                <a:lnTo>
                  <a:pt x="247" y="19"/>
                </a:lnTo>
                <a:lnTo>
                  <a:pt x="255" y="24"/>
                </a:lnTo>
                <a:lnTo>
                  <a:pt x="262" y="28"/>
                </a:lnTo>
                <a:lnTo>
                  <a:pt x="269" y="33"/>
                </a:lnTo>
                <a:lnTo>
                  <a:pt x="276" y="39"/>
                </a:lnTo>
                <a:lnTo>
                  <a:pt x="282" y="45"/>
                </a:lnTo>
                <a:lnTo>
                  <a:pt x="294" y="58"/>
                </a:lnTo>
                <a:lnTo>
                  <a:pt x="306" y="72"/>
                </a:lnTo>
                <a:lnTo>
                  <a:pt x="311" y="79"/>
                </a:lnTo>
                <a:lnTo>
                  <a:pt x="316" y="87"/>
                </a:lnTo>
                <a:lnTo>
                  <a:pt x="320" y="95"/>
                </a:lnTo>
                <a:lnTo>
                  <a:pt x="324" y="103"/>
                </a:lnTo>
                <a:lnTo>
                  <a:pt x="328" y="112"/>
                </a:lnTo>
                <a:lnTo>
                  <a:pt x="332" y="121"/>
                </a:lnTo>
                <a:lnTo>
                  <a:pt x="335" y="130"/>
                </a:lnTo>
                <a:lnTo>
                  <a:pt x="337" y="139"/>
                </a:lnTo>
                <a:lnTo>
                  <a:pt x="340" y="148"/>
                </a:lnTo>
                <a:lnTo>
                  <a:pt x="342" y="158"/>
                </a:lnTo>
                <a:lnTo>
                  <a:pt x="343" y="168"/>
                </a:lnTo>
                <a:lnTo>
                  <a:pt x="344" y="178"/>
                </a:lnTo>
                <a:lnTo>
                  <a:pt x="345" y="188"/>
                </a:lnTo>
                <a:lnTo>
                  <a:pt x="345" y="198"/>
                </a:lnTo>
                <a:lnTo>
                  <a:pt x="345" y="208"/>
                </a:lnTo>
                <a:lnTo>
                  <a:pt x="344" y="218"/>
                </a:lnTo>
                <a:lnTo>
                  <a:pt x="343" y="228"/>
                </a:lnTo>
                <a:lnTo>
                  <a:pt x="342" y="238"/>
                </a:lnTo>
                <a:lnTo>
                  <a:pt x="340" y="247"/>
                </a:lnTo>
                <a:lnTo>
                  <a:pt x="337" y="257"/>
                </a:lnTo>
                <a:lnTo>
                  <a:pt x="335" y="266"/>
                </a:lnTo>
                <a:lnTo>
                  <a:pt x="332" y="275"/>
                </a:lnTo>
                <a:lnTo>
                  <a:pt x="328" y="284"/>
                </a:lnTo>
                <a:lnTo>
                  <a:pt x="324" y="292"/>
                </a:lnTo>
                <a:lnTo>
                  <a:pt x="320" y="301"/>
                </a:lnTo>
                <a:lnTo>
                  <a:pt x="316" y="309"/>
                </a:lnTo>
                <a:lnTo>
                  <a:pt x="311" y="316"/>
                </a:lnTo>
                <a:lnTo>
                  <a:pt x="306" y="324"/>
                </a:lnTo>
                <a:lnTo>
                  <a:pt x="295" y="338"/>
                </a:lnTo>
                <a:lnTo>
                  <a:pt x="282" y="351"/>
                </a:lnTo>
                <a:lnTo>
                  <a:pt x="276" y="357"/>
                </a:lnTo>
                <a:lnTo>
                  <a:pt x="269" y="362"/>
                </a:lnTo>
                <a:lnTo>
                  <a:pt x="262" y="367"/>
                </a:lnTo>
                <a:lnTo>
                  <a:pt x="255" y="372"/>
                </a:lnTo>
                <a:lnTo>
                  <a:pt x="247" y="377"/>
                </a:lnTo>
                <a:lnTo>
                  <a:pt x="240" y="380"/>
                </a:lnTo>
                <a:lnTo>
                  <a:pt x="232" y="384"/>
                </a:lnTo>
                <a:lnTo>
                  <a:pt x="224" y="387"/>
                </a:lnTo>
                <a:lnTo>
                  <a:pt x="216" y="390"/>
                </a:lnTo>
                <a:lnTo>
                  <a:pt x="207" y="392"/>
                </a:lnTo>
                <a:lnTo>
                  <a:pt x="199" y="394"/>
                </a:lnTo>
                <a:lnTo>
                  <a:pt x="190" y="395"/>
                </a:lnTo>
                <a:lnTo>
                  <a:pt x="182" y="396"/>
                </a:lnTo>
                <a:lnTo>
                  <a:pt x="173" y="396"/>
                </a:lnTo>
                <a:lnTo>
                  <a:pt x="164" y="396"/>
                </a:lnTo>
                <a:lnTo>
                  <a:pt x="155" y="395"/>
                </a:lnTo>
                <a:lnTo>
                  <a:pt x="146" y="394"/>
                </a:lnTo>
                <a:lnTo>
                  <a:pt x="138" y="392"/>
                </a:lnTo>
                <a:lnTo>
                  <a:pt x="130" y="390"/>
                </a:lnTo>
                <a:lnTo>
                  <a:pt x="121" y="387"/>
                </a:lnTo>
                <a:lnTo>
                  <a:pt x="113" y="384"/>
                </a:lnTo>
                <a:lnTo>
                  <a:pt x="106" y="381"/>
                </a:lnTo>
                <a:lnTo>
                  <a:pt x="98" y="377"/>
                </a:lnTo>
                <a:lnTo>
                  <a:pt x="90" y="372"/>
                </a:lnTo>
                <a:lnTo>
                  <a:pt x="83" y="367"/>
                </a:lnTo>
                <a:lnTo>
                  <a:pt x="76" y="362"/>
                </a:lnTo>
                <a:lnTo>
                  <a:pt x="69" y="357"/>
                </a:lnTo>
                <a:lnTo>
                  <a:pt x="63" y="351"/>
                </a:lnTo>
                <a:lnTo>
                  <a:pt x="51" y="338"/>
                </a:lnTo>
                <a:lnTo>
                  <a:pt x="40" y="324"/>
                </a:lnTo>
                <a:lnTo>
                  <a:pt x="34" y="317"/>
                </a:lnTo>
                <a:lnTo>
                  <a:pt x="30" y="309"/>
                </a:lnTo>
                <a:lnTo>
                  <a:pt x="25" y="301"/>
                </a:lnTo>
                <a:lnTo>
                  <a:pt x="21" y="293"/>
                </a:lnTo>
                <a:lnTo>
                  <a:pt x="17" y="284"/>
                </a:lnTo>
                <a:lnTo>
                  <a:pt x="14" y="275"/>
                </a:lnTo>
                <a:lnTo>
                  <a:pt x="11" y="266"/>
                </a:lnTo>
                <a:lnTo>
                  <a:pt x="8" y="257"/>
                </a:lnTo>
                <a:lnTo>
                  <a:pt x="6" y="248"/>
                </a:lnTo>
                <a:lnTo>
                  <a:pt x="3" y="238"/>
                </a:lnTo>
                <a:lnTo>
                  <a:pt x="2" y="228"/>
                </a:lnTo>
                <a:lnTo>
                  <a:pt x="1" y="218"/>
                </a:lnTo>
                <a:lnTo>
                  <a:pt x="0" y="208"/>
                </a:lnTo>
                <a:lnTo>
                  <a:pt x="0" y="198"/>
                </a:lnTo>
                <a:close/>
                <a:moveTo>
                  <a:pt x="9" y="208"/>
                </a:moveTo>
                <a:lnTo>
                  <a:pt x="9" y="217"/>
                </a:lnTo>
                <a:lnTo>
                  <a:pt x="10" y="227"/>
                </a:lnTo>
                <a:lnTo>
                  <a:pt x="12" y="236"/>
                </a:lnTo>
                <a:lnTo>
                  <a:pt x="14" y="245"/>
                </a:lnTo>
                <a:lnTo>
                  <a:pt x="16" y="254"/>
                </a:lnTo>
                <a:lnTo>
                  <a:pt x="18" y="263"/>
                </a:lnTo>
                <a:lnTo>
                  <a:pt x="21" y="271"/>
                </a:lnTo>
                <a:lnTo>
                  <a:pt x="25" y="280"/>
                </a:lnTo>
                <a:lnTo>
                  <a:pt x="28" y="288"/>
                </a:lnTo>
                <a:lnTo>
                  <a:pt x="32" y="296"/>
                </a:lnTo>
                <a:lnTo>
                  <a:pt x="36" y="303"/>
                </a:lnTo>
                <a:lnTo>
                  <a:pt x="41" y="311"/>
                </a:lnTo>
                <a:lnTo>
                  <a:pt x="46" y="318"/>
                </a:lnTo>
                <a:lnTo>
                  <a:pt x="56" y="331"/>
                </a:lnTo>
                <a:lnTo>
                  <a:pt x="68" y="343"/>
                </a:lnTo>
                <a:lnTo>
                  <a:pt x="74" y="349"/>
                </a:lnTo>
                <a:lnTo>
                  <a:pt x="81" y="354"/>
                </a:lnTo>
                <a:lnTo>
                  <a:pt x="87" y="359"/>
                </a:lnTo>
                <a:lnTo>
                  <a:pt x="94" y="364"/>
                </a:lnTo>
                <a:lnTo>
                  <a:pt x="101" y="368"/>
                </a:lnTo>
                <a:lnTo>
                  <a:pt x="109" y="372"/>
                </a:lnTo>
                <a:lnTo>
                  <a:pt x="116" y="375"/>
                </a:lnTo>
                <a:lnTo>
                  <a:pt x="124" y="378"/>
                </a:lnTo>
                <a:lnTo>
                  <a:pt x="131" y="381"/>
                </a:lnTo>
                <a:lnTo>
                  <a:pt x="139" y="383"/>
                </a:lnTo>
                <a:lnTo>
                  <a:pt x="147" y="384"/>
                </a:lnTo>
                <a:lnTo>
                  <a:pt x="156" y="386"/>
                </a:lnTo>
                <a:lnTo>
                  <a:pt x="164" y="386"/>
                </a:lnTo>
                <a:lnTo>
                  <a:pt x="172" y="387"/>
                </a:lnTo>
                <a:lnTo>
                  <a:pt x="181" y="386"/>
                </a:lnTo>
                <a:lnTo>
                  <a:pt x="189" y="386"/>
                </a:lnTo>
                <a:lnTo>
                  <a:pt x="198" y="384"/>
                </a:lnTo>
                <a:lnTo>
                  <a:pt x="206" y="383"/>
                </a:lnTo>
                <a:lnTo>
                  <a:pt x="214" y="381"/>
                </a:lnTo>
                <a:lnTo>
                  <a:pt x="221" y="378"/>
                </a:lnTo>
                <a:lnTo>
                  <a:pt x="229" y="375"/>
                </a:lnTo>
                <a:lnTo>
                  <a:pt x="236" y="372"/>
                </a:lnTo>
                <a:lnTo>
                  <a:pt x="244" y="368"/>
                </a:lnTo>
                <a:lnTo>
                  <a:pt x="251" y="364"/>
                </a:lnTo>
                <a:lnTo>
                  <a:pt x="258" y="359"/>
                </a:lnTo>
                <a:lnTo>
                  <a:pt x="264" y="354"/>
                </a:lnTo>
                <a:lnTo>
                  <a:pt x="271" y="349"/>
                </a:lnTo>
                <a:lnTo>
                  <a:pt x="277" y="344"/>
                </a:lnTo>
                <a:lnTo>
                  <a:pt x="289" y="331"/>
                </a:lnTo>
                <a:lnTo>
                  <a:pt x="299" y="318"/>
                </a:lnTo>
                <a:lnTo>
                  <a:pt x="304" y="311"/>
                </a:lnTo>
                <a:lnTo>
                  <a:pt x="309" y="303"/>
                </a:lnTo>
                <a:lnTo>
                  <a:pt x="313" y="296"/>
                </a:lnTo>
                <a:lnTo>
                  <a:pt x="317" y="288"/>
                </a:lnTo>
                <a:lnTo>
                  <a:pt x="321" y="280"/>
                </a:lnTo>
                <a:lnTo>
                  <a:pt x="324" y="271"/>
                </a:lnTo>
                <a:lnTo>
                  <a:pt x="327" y="263"/>
                </a:lnTo>
                <a:lnTo>
                  <a:pt x="329" y="254"/>
                </a:lnTo>
                <a:lnTo>
                  <a:pt x="332" y="245"/>
                </a:lnTo>
                <a:lnTo>
                  <a:pt x="333" y="236"/>
                </a:lnTo>
                <a:lnTo>
                  <a:pt x="335" y="227"/>
                </a:lnTo>
                <a:lnTo>
                  <a:pt x="336" y="217"/>
                </a:lnTo>
                <a:lnTo>
                  <a:pt x="337" y="208"/>
                </a:lnTo>
                <a:lnTo>
                  <a:pt x="337" y="198"/>
                </a:lnTo>
                <a:lnTo>
                  <a:pt x="337" y="188"/>
                </a:lnTo>
                <a:lnTo>
                  <a:pt x="336" y="179"/>
                </a:lnTo>
                <a:lnTo>
                  <a:pt x="335" y="169"/>
                </a:lnTo>
                <a:lnTo>
                  <a:pt x="333" y="160"/>
                </a:lnTo>
                <a:lnTo>
                  <a:pt x="332" y="151"/>
                </a:lnTo>
                <a:lnTo>
                  <a:pt x="329" y="142"/>
                </a:lnTo>
                <a:lnTo>
                  <a:pt x="327" y="133"/>
                </a:lnTo>
                <a:lnTo>
                  <a:pt x="324" y="125"/>
                </a:lnTo>
                <a:lnTo>
                  <a:pt x="321" y="116"/>
                </a:lnTo>
                <a:lnTo>
                  <a:pt x="317" y="108"/>
                </a:lnTo>
                <a:lnTo>
                  <a:pt x="313" y="100"/>
                </a:lnTo>
                <a:lnTo>
                  <a:pt x="309" y="93"/>
                </a:lnTo>
                <a:lnTo>
                  <a:pt x="304" y="85"/>
                </a:lnTo>
                <a:lnTo>
                  <a:pt x="299" y="78"/>
                </a:lnTo>
                <a:lnTo>
                  <a:pt x="289" y="65"/>
                </a:lnTo>
                <a:lnTo>
                  <a:pt x="277" y="52"/>
                </a:lnTo>
                <a:lnTo>
                  <a:pt x="271" y="47"/>
                </a:lnTo>
                <a:lnTo>
                  <a:pt x="264" y="42"/>
                </a:lnTo>
                <a:lnTo>
                  <a:pt x="258" y="37"/>
                </a:lnTo>
                <a:lnTo>
                  <a:pt x="251" y="32"/>
                </a:lnTo>
                <a:lnTo>
                  <a:pt x="244" y="28"/>
                </a:lnTo>
                <a:lnTo>
                  <a:pt x="237" y="24"/>
                </a:lnTo>
                <a:lnTo>
                  <a:pt x="229" y="21"/>
                </a:lnTo>
                <a:lnTo>
                  <a:pt x="221" y="18"/>
                </a:lnTo>
                <a:lnTo>
                  <a:pt x="214" y="15"/>
                </a:lnTo>
                <a:lnTo>
                  <a:pt x="206" y="13"/>
                </a:lnTo>
                <a:lnTo>
                  <a:pt x="198" y="11"/>
                </a:lnTo>
                <a:lnTo>
                  <a:pt x="190" y="10"/>
                </a:lnTo>
                <a:lnTo>
                  <a:pt x="181" y="10"/>
                </a:lnTo>
                <a:lnTo>
                  <a:pt x="173" y="9"/>
                </a:lnTo>
                <a:lnTo>
                  <a:pt x="164" y="10"/>
                </a:lnTo>
                <a:lnTo>
                  <a:pt x="156" y="10"/>
                </a:lnTo>
                <a:lnTo>
                  <a:pt x="148" y="11"/>
                </a:lnTo>
                <a:lnTo>
                  <a:pt x="140" y="13"/>
                </a:lnTo>
                <a:lnTo>
                  <a:pt x="132" y="15"/>
                </a:lnTo>
                <a:lnTo>
                  <a:pt x="124" y="18"/>
                </a:lnTo>
                <a:lnTo>
                  <a:pt x="116" y="21"/>
                </a:lnTo>
                <a:lnTo>
                  <a:pt x="109" y="24"/>
                </a:lnTo>
                <a:lnTo>
                  <a:pt x="101" y="28"/>
                </a:lnTo>
                <a:lnTo>
                  <a:pt x="94" y="32"/>
                </a:lnTo>
                <a:lnTo>
                  <a:pt x="87" y="37"/>
                </a:lnTo>
                <a:lnTo>
                  <a:pt x="81" y="41"/>
                </a:lnTo>
                <a:lnTo>
                  <a:pt x="74" y="47"/>
                </a:lnTo>
                <a:lnTo>
                  <a:pt x="68" y="52"/>
                </a:lnTo>
                <a:lnTo>
                  <a:pt x="57" y="64"/>
                </a:lnTo>
                <a:lnTo>
                  <a:pt x="46" y="78"/>
                </a:lnTo>
                <a:lnTo>
                  <a:pt x="41" y="85"/>
                </a:lnTo>
                <a:lnTo>
                  <a:pt x="36" y="92"/>
                </a:lnTo>
                <a:lnTo>
                  <a:pt x="32" y="100"/>
                </a:lnTo>
                <a:lnTo>
                  <a:pt x="28" y="108"/>
                </a:lnTo>
                <a:lnTo>
                  <a:pt x="25" y="116"/>
                </a:lnTo>
                <a:lnTo>
                  <a:pt x="21" y="124"/>
                </a:lnTo>
                <a:lnTo>
                  <a:pt x="18" y="133"/>
                </a:lnTo>
                <a:lnTo>
                  <a:pt x="16" y="142"/>
                </a:lnTo>
                <a:lnTo>
                  <a:pt x="14" y="151"/>
                </a:lnTo>
                <a:lnTo>
                  <a:pt x="12" y="160"/>
                </a:lnTo>
                <a:lnTo>
                  <a:pt x="10" y="169"/>
                </a:lnTo>
                <a:lnTo>
                  <a:pt x="9" y="179"/>
                </a:lnTo>
                <a:lnTo>
                  <a:pt x="9" y="188"/>
                </a:lnTo>
                <a:lnTo>
                  <a:pt x="8" y="198"/>
                </a:lnTo>
                <a:lnTo>
                  <a:pt x="9" y="208"/>
                </a:lnTo>
                <a:close/>
              </a:path>
            </a:pathLst>
          </a:custGeom>
          <a:solidFill>
            <a:srgbClr val="FF0000"/>
          </a:solidFill>
          <a:ln w="0" cap="flat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7F8963AC-858C-42E3-B7C1-10BBDC999B71}"/>
              </a:ext>
            </a:extLst>
          </p:cNvPr>
          <p:cNvSpPr>
            <a:spLocks noEditPoints="1"/>
          </p:cNvSpPr>
          <p:nvPr/>
        </p:nvSpPr>
        <p:spPr bwMode="auto">
          <a:xfrm>
            <a:off x="8480115" y="3660106"/>
            <a:ext cx="303748" cy="293561"/>
          </a:xfrm>
          <a:custGeom>
            <a:avLst/>
            <a:gdLst>
              <a:gd name="T0" fmla="*/ 2 w 345"/>
              <a:gd name="T1" fmla="*/ 168 h 396"/>
              <a:gd name="T2" fmla="*/ 11 w 345"/>
              <a:gd name="T3" fmla="*/ 130 h 396"/>
              <a:gd name="T4" fmla="*/ 25 w 345"/>
              <a:gd name="T5" fmla="*/ 95 h 396"/>
              <a:gd name="T6" fmla="*/ 50 w 345"/>
              <a:gd name="T7" fmla="*/ 58 h 396"/>
              <a:gd name="T8" fmla="*/ 83 w 345"/>
              <a:gd name="T9" fmla="*/ 28 h 396"/>
              <a:gd name="T10" fmla="*/ 113 w 345"/>
              <a:gd name="T11" fmla="*/ 12 h 396"/>
              <a:gd name="T12" fmla="*/ 146 w 345"/>
              <a:gd name="T13" fmla="*/ 2 h 396"/>
              <a:gd name="T14" fmla="*/ 181 w 345"/>
              <a:gd name="T15" fmla="*/ 0 h 396"/>
              <a:gd name="T16" fmla="*/ 216 w 345"/>
              <a:gd name="T17" fmla="*/ 6 h 396"/>
              <a:gd name="T18" fmla="*/ 247 w 345"/>
              <a:gd name="T19" fmla="*/ 19 h 396"/>
              <a:gd name="T20" fmla="*/ 276 w 345"/>
              <a:gd name="T21" fmla="*/ 39 h 396"/>
              <a:gd name="T22" fmla="*/ 311 w 345"/>
              <a:gd name="T23" fmla="*/ 79 h 396"/>
              <a:gd name="T24" fmla="*/ 328 w 345"/>
              <a:gd name="T25" fmla="*/ 112 h 396"/>
              <a:gd name="T26" fmla="*/ 340 w 345"/>
              <a:gd name="T27" fmla="*/ 148 h 396"/>
              <a:gd name="T28" fmla="*/ 345 w 345"/>
              <a:gd name="T29" fmla="*/ 188 h 396"/>
              <a:gd name="T30" fmla="*/ 343 w 345"/>
              <a:gd name="T31" fmla="*/ 228 h 396"/>
              <a:gd name="T32" fmla="*/ 335 w 345"/>
              <a:gd name="T33" fmla="*/ 266 h 396"/>
              <a:gd name="T34" fmla="*/ 320 w 345"/>
              <a:gd name="T35" fmla="*/ 301 h 396"/>
              <a:gd name="T36" fmla="*/ 295 w 345"/>
              <a:gd name="T37" fmla="*/ 338 h 396"/>
              <a:gd name="T38" fmla="*/ 262 w 345"/>
              <a:gd name="T39" fmla="*/ 367 h 396"/>
              <a:gd name="T40" fmla="*/ 232 w 345"/>
              <a:gd name="T41" fmla="*/ 384 h 396"/>
              <a:gd name="T42" fmla="*/ 199 w 345"/>
              <a:gd name="T43" fmla="*/ 394 h 396"/>
              <a:gd name="T44" fmla="*/ 164 w 345"/>
              <a:gd name="T45" fmla="*/ 396 h 396"/>
              <a:gd name="T46" fmla="*/ 130 w 345"/>
              <a:gd name="T47" fmla="*/ 390 h 396"/>
              <a:gd name="T48" fmla="*/ 98 w 345"/>
              <a:gd name="T49" fmla="*/ 377 h 396"/>
              <a:gd name="T50" fmla="*/ 69 w 345"/>
              <a:gd name="T51" fmla="*/ 357 h 396"/>
              <a:gd name="T52" fmla="*/ 34 w 345"/>
              <a:gd name="T53" fmla="*/ 317 h 396"/>
              <a:gd name="T54" fmla="*/ 17 w 345"/>
              <a:gd name="T55" fmla="*/ 284 h 396"/>
              <a:gd name="T56" fmla="*/ 6 w 345"/>
              <a:gd name="T57" fmla="*/ 248 h 396"/>
              <a:gd name="T58" fmla="*/ 0 w 345"/>
              <a:gd name="T59" fmla="*/ 208 h 396"/>
              <a:gd name="T60" fmla="*/ 10 w 345"/>
              <a:gd name="T61" fmla="*/ 227 h 396"/>
              <a:gd name="T62" fmla="*/ 18 w 345"/>
              <a:gd name="T63" fmla="*/ 263 h 396"/>
              <a:gd name="T64" fmla="*/ 32 w 345"/>
              <a:gd name="T65" fmla="*/ 296 h 396"/>
              <a:gd name="T66" fmla="*/ 56 w 345"/>
              <a:gd name="T67" fmla="*/ 331 h 396"/>
              <a:gd name="T68" fmla="*/ 87 w 345"/>
              <a:gd name="T69" fmla="*/ 359 h 396"/>
              <a:gd name="T70" fmla="*/ 116 w 345"/>
              <a:gd name="T71" fmla="*/ 375 h 396"/>
              <a:gd name="T72" fmla="*/ 147 w 345"/>
              <a:gd name="T73" fmla="*/ 384 h 396"/>
              <a:gd name="T74" fmla="*/ 181 w 345"/>
              <a:gd name="T75" fmla="*/ 386 h 396"/>
              <a:gd name="T76" fmla="*/ 214 w 345"/>
              <a:gd name="T77" fmla="*/ 381 h 396"/>
              <a:gd name="T78" fmla="*/ 244 w 345"/>
              <a:gd name="T79" fmla="*/ 368 h 396"/>
              <a:gd name="T80" fmla="*/ 271 w 345"/>
              <a:gd name="T81" fmla="*/ 349 h 396"/>
              <a:gd name="T82" fmla="*/ 304 w 345"/>
              <a:gd name="T83" fmla="*/ 311 h 396"/>
              <a:gd name="T84" fmla="*/ 321 w 345"/>
              <a:gd name="T85" fmla="*/ 280 h 396"/>
              <a:gd name="T86" fmla="*/ 332 w 345"/>
              <a:gd name="T87" fmla="*/ 245 h 396"/>
              <a:gd name="T88" fmla="*/ 337 w 345"/>
              <a:gd name="T89" fmla="*/ 208 h 396"/>
              <a:gd name="T90" fmla="*/ 335 w 345"/>
              <a:gd name="T91" fmla="*/ 169 h 396"/>
              <a:gd name="T92" fmla="*/ 327 w 345"/>
              <a:gd name="T93" fmla="*/ 133 h 396"/>
              <a:gd name="T94" fmla="*/ 313 w 345"/>
              <a:gd name="T95" fmla="*/ 100 h 396"/>
              <a:gd name="T96" fmla="*/ 289 w 345"/>
              <a:gd name="T97" fmla="*/ 65 h 396"/>
              <a:gd name="T98" fmla="*/ 258 w 345"/>
              <a:gd name="T99" fmla="*/ 37 h 396"/>
              <a:gd name="T100" fmla="*/ 229 w 345"/>
              <a:gd name="T101" fmla="*/ 21 h 396"/>
              <a:gd name="T102" fmla="*/ 198 w 345"/>
              <a:gd name="T103" fmla="*/ 11 h 396"/>
              <a:gd name="T104" fmla="*/ 164 w 345"/>
              <a:gd name="T105" fmla="*/ 10 h 396"/>
              <a:gd name="T106" fmla="*/ 132 w 345"/>
              <a:gd name="T107" fmla="*/ 15 h 396"/>
              <a:gd name="T108" fmla="*/ 101 w 345"/>
              <a:gd name="T109" fmla="*/ 28 h 396"/>
              <a:gd name="T110" fmla="*/ 74 w 345"/>
              <a:gd name="T111" fmla="*/ 47 h 396"/>
              <a:gd name="T112" fmla="*/ 41 w 345"/>
              <a:gd name="T113" fmla="*/ 85 h 396"/>
              <a:gd name="T114" fmla="*/ 25 w 345"/>
              <a:gd name="T115" fmla="*/ 116 h 396"/>
              <a:gd name="T116" fmla="*/ 14 w 345"/>
              <a:gd name="T117" fmla="*/ 151 h 396"/>
              <a:gd name="T118" fmla="*/ 9 w 345"/>
              <a:gd name="T119" fmla="*/ 188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5" h="396">
                <a:moveTo>
                  <a:pt x="0" y="198"/>
                </a:moveTo>
                <a:lnTo>
                  <a:pt x="0" y="188"/>
                </a:lnTo>
                <a:lnTo>
                  <a:pt x="1" y="178"/>
                </a:lnTo>
                <a:lnTo>
                  <a:pt x="2" y="168"/>
                </a:lnTo>
                <a:lnTo>
                  <a:pt x="3" y="158"/>
                </a:lnTo>
                <a:lnTo>
                  <a:pt x="5" y="148"/>
                </a:lnTo>
                <a:lnTo>
                  <a:pt x="8" y="139"/>
                </a:lnTo>
                <a:lnTo>
                  <a:pt x="11" y="130"/>
                </a:lnTo>
                <a:lnTo>
                  <a:pt x="14" y="121"/>
                </a:lnTo>
                <a:lnTo>
                  <a:pt x="17" y="112"/>
                </a:lnTo>
                <a:lnTo>
                  <a:pt x="21" y="104"/>
                </a:lnTo>
                <a:lnTo>
                  <a:pt x="25" y="95"/>
                </a:lnTo>
                <a:lnTo>
                  <a:pt x="29" y="87"/>
                </a:lnTo>
                <a:lnTo>
                  <a:pt x="34" y="79"/>
                </a:lnTo>
                <a:lnTo>
                  <a:pt x="39" y="72"/>
                </a:lnTo>
                <a:lnTo>
                  <a:pt x="50" y="58"/>
                </a:lnTo>
                <a:lnTo>
                  <a:pt x="63" y="45"/>
                </a:lnTo>
                <a:lnTo>
                  <a:pt x="69" y="39"/>
                </a:lnTo>
                <a:lnTo>
                  <a:pt x="76" y="34"/>
                </a:lnTo>
                <a:lnTo>
                  <a:pt x="83" y="28"/>
                </a:lnTo>
                <a:lnTo>
                  <a:pt x="90" y="24"/>
                </a:lnTo>
                <a:lnTo>
                  <a:pt x="98" y="19"/>
                </a:lnTo>
                <a:lnTo>
                  <a:pt x="105" y="15"/>
                </a:lnTo>
                <a:lnTo>
                  <a:pt x="113" y="12"/>
                </a:lnTo>
                <a:lnTo>
                  <a:pt x="121" y="9"/>
                </a:lnTo>
                <a:lnTo>
                  <a:pt x="129" y="6"/>
                </a:lnTo>
                <a:lnTo>
                  <a:pt x="138" y="4"/>
                </a:lnTo>
                <a:lnTo>
                  <a:pt x="146" y="2"/>
                </a:lnTo>
                <a:lnTo>
                  <a:pt x="155" y="1"/>
                </a:lnTo>
                <a:lnTo>
                  <a:pt x="164" y="0"/>
                </a:lnTo>
                <a:lnTo>
                  <a:pt x="172" y="0"/>
                </a:lnTo>
                <a:lnTo>
                  <a:pt x="181" y="0"/>
                </a:lnTo>
                <a:lnTo>
                  <a:pt x="190" y="1"/>
                </a:lnTo>
                <a:lnTo>
                  <a:pt x="199" y="2"/>
                </a:lnTo>
                <a:lnTo>
                  <a:pt x="207" y="4"/>
                </a:lnTo>
                <a:lnTo>
                  <a:pt x="216" y="6"/>
                </a:lnTo>
                <a:lnTo>
                  <a:pt x="224" y="9"/>
                </a:lnTo>
                <a:lnTo>
                  <a:pt x="232" y="12"/>
                </a:lnTo>
                <a:lnTo>
                  <a:pt x="240" y="15"/>
                </a:lnTo>
                <a:lnTo>
                  <a:pt x="247" y="19"/>
                </a:lnTo>
                <a:lnTo>
                  <a:pt x="255" y="24"/>
                </a:lnTo>
                <a:lnTo>
                  <a:pt x="262" y="28"/>
                </a:lnTo>
                <a:lnTo>
                  <a:pt x="269" y="33"/>
                </a:lnTo>
                <a:lnTo>
                  <a:pt x="276" y="39"/>
                </a:lnTo>
                <a:lnTo>
                  <a:pt x="282" y="45"/>
                </a:lnTo>
                <a:lnTo>
                  <a:pt x="294" y="58"/>
                </a:lnTo>
                <a:lnTo>
                  <a:pt x="306" y="72"/>
                </a:lnTo>
                <a:lnTo>
                  <a:pt x="311" y="79"/>
                </a:lnTo>
                <a:lnTo>
                  <a:pt x="316" y="87"/>
                </a:lnTo>
                <a:lnTo>
                  <a:pt x="320" y="95"/>
                </a:lnTo>
                <a:lnTo>
                  <a:pt x="324" y="103"/>
                </a:lnTo>
                <a:lnTo>
                  <a:pt x="328" y="112"/>
                </a:lnTo>
                <a:lnTo>
                  <a:pt x="332" y="121"/>
                </a:lnTo>
                <a:lnTo>
                  <a:pt x="335" y="130"/>
                </a:lnTo>
                <a:lnTo>
                  <a:pt x="337" y="139"/>
                </a:lnTo>
                <a:lnTo>
                  <a:pt x="340" y="148"/>
                </a:lnTo>
                <a:lnTo>
                  <a:pt x="342" y="158"/>
                </a:lnTo>
                <a:lnTo>
                  <a:pt x="343" y="168"/>
                </a:lnTo>
                <a:lnTo>
                  <a:pt x="344" y="178"/>
                </a:lnTo>
                <a:lnTo>
                  <a:pt x="345" y="188"/>
                </a:lnTo>
                <a:lnTo>
                  <a:pt x="345" y="198"/>
                </a:lnTo>
                <a:lnTo>
                  <a:pt x="345" y="208"/>
                </a:lnTo>
                <a:lnTo>
                  <a:pt x="344" y="218"/>
                </a:lnTo>
                <a:lnTo>
                  <a:pt x="343" y="228"/>
                </a:lnTo>
                <a:lnTo>
                  <a:pt x="342" y="238"/>
                </a:lnTo>
                <a:lnTo>
                  <a:pt x="340" y="247"/>
                </a:lnTo>
                <a:lnTo>
                  <a:pt x="337" y="257"/>
                </a:lnTo>
                <a:lnTo>
                  <a:pt x="335" y="266"/>
                </a:lnTo>
                <a:lnTo>
                  <a:pt x="332" y="275"/>
                </a:lnTo>
                <a:lnTo>
                  <a:pt x="328" y="284"/>
                </a:lnTo>
                <a:lnTo>
                  <a:pt x="324" y="292"/>
                </a:lnTo>
                <a:lnTo>
                  <a:pt x="320" y="301"/>
                </a:lnTo>
                <a:lnTo>
                  <a:pt x="316" y="309"/>
                </a:lnTo>
                <a:lnTo>
                  <a:pt x="311" y="316"/>
                </a:lnTo>
                <a:lnTo>
                  <a:pt x="306" y="324"/>
                </a:lnTo>
                <a:lnTo>
                  <a:pt x="295" y="338"/>
                </a:lnTo>
                <a:lnTo>
                  <a:pt x="282" y="351"/>
                </a:lnTo>
                <a:lnTo>
                  <a:pt x="276" y="357"/>
                </a:lnTo>
                <a:lnTo>
                  <a:pt x="269" y="362"/>
                </a:lnTo>
                <a:lnTo>
                  <a:pt x="262" y="367"/>
                </a:lnTo>
                <a:lnTo>
                  <a:pt x="255" y="372"/>
                </a:lnTo>
                <a:lnTo>
                  <a:pt x="247" y="377"/>
                </a:lnTo>
                <a:lnTo>
                  <a:pt x="240" y="380"/>
                </a:lnTo>
                <a:lnTo>
                  <a:pt x="232" y="384"/>
                </a:lnTo>
                <a:lnTo>
                  <a:pt x="224" y="387"/>
                </a:lnTo>
                <a:lnTo>
                  <a:pt x="216" y="390"/>
                </a:lnTo>
                <a:lnTo>
                  <a:pt x="207" y="392"/>
                </a:lnTo>
                <a:lnTo>
                  <a:pt x="199" y="394"/>
                </a:lnTo>
                <a:lnTo>
                  <a:pt x="190" y="395"/>
                </a:lnTo>
                <a:lnTo>
                  <a:pt x="182" y="396"/>
                </a:lnTo>
                <a:lnTo>
                  <a:pt x="173" y="396"/>
                </a:lnTo>
                <a:lnTo>
                  <a:pt x="164" y="396"/>
                </a:lnTo>
                <a:lnTo>
                  <a:pt x="155" y="395"/>
                </a:lnTo>
                <a:lnTo>
                  <a:pt x="146" y="394"/>
                </a:lnTo>
                <a:lnTo>
                  <a:pt x="138" y="392"/>
                </a:lnTo>
                <a:lnTo>
                  <a:pt x="130" y="390"/>
                </a:lnTo>
                <a:lnTo>
                  <a:pt x="121" y="387"/>
                </a:lnTo>
                <a:lnTo>
                  <a:pt x="113" y="384"/>
                </a:lnTo>
                <a:lnTo>
                  <a:pt x="106" y="381"/>
                </a:lnTo>
                <a:lnTo>
                  <a:pt x="98" y="377"/>
                </a:lnTo>
                <a:lnTo>
                  <a:pt x="90" y="372"/>
                </a:lnTo>
                <a:lnTo>
                  <a:pt x="83" y="367"/>
                </a:lnTo>
                <a:lnTo>
                  <a:pt x="76" y="362"/>
                </a:lnTo>
                <a:lnTo>
                  <a:pt x="69" y="357"/>
                </a:lnTo>
                <a:lnTo>
                  <a:pt x="63" y="351"/>
                </a:lnTo>
                <a:lnTo>
                  <a:pt x="51" y="338"/>
                </a:lnTo>
                <a:lnTo>
                  <a:pt x="40" y="324"/>
                </a:lnTo>
                <a:lnTo>
                  <a:pt x="34" y="317"/>
                </a:lnTo>
                <a:lnTo>
                  <a:pt x="30" y="309"/>
                </a:lnTo>
                <a:lnTo>
                  <a:pt x="25" y="301"/>
                </a:lnTo>
                <a:lnTo>
                  <a:pt x="21" y="293"/>
                </a:lnTo>
                <a:lnTo>
                  <a:pt x="17" y="284"/>
                </a:lnTo>
                <a:lnTo>
                  <a:pt x="14" y="275"/>
                </a:lnTo>
                <a:lnTo>
                  <a:pt x="11" y="266"/>
                </a:lnTo>
                <a:lnTo>
                  <a:pt x="8" y="257"/>
                </a:lnTo>
                <a:lnTo>
                  <a:pt x="6" y="248"/>
                </a:lnTo>
                <a:lnTo>
                  <a:pt x="3" y="238"/>
                </a:lnTo>
                <a:lnTo>
                  <a:pt x="2" y="228"/>
                </a:lnTo>
                <a:lnTo>
                  <a:pt x="1" y="218"/>
                </a:lnTo>
                <a:lnTo>
                  <a:pt x="0" y="208"/>
                </a:lnTo>
                <a:lnTo>
                  <a:pt x="0" y="198"/>
                </a:lnTo>
                <a:close/>
                <a:moveTo>
                  <a:pt x="9" y="208"/>
                </a:moveTo>
                <a:lnTo>
                  <a:pt x="9" y="217"/>
                </a:lnTo>
                <a:lnTo>
                  <a:pt x="10" y="227"/>
                </a:lnTo>
                <a:lnTo>
                  <a:pt x="12" y="236"/>
                </a:lnTo>
                <a:lnTo>
                  <a:pt x="14" y="245"/>
                </a:lnTo>
                <a:lnTo>
                  <a:pt x="16" y="254"/>
                </a:lnTo>
                <a:lnTo>
                  <a:pt x="18" y="263"/>
                </a:lnTo>
                <a:lnTo>
                  <a:pt x="21" y="271"/>
                </a:lnTo>
                <a:lnTo>
                  <a:pt x="25" y="280"/>
                </a:lnTo>
                <a:lnTo>
                  <a:pt x="28" y="288"/>
                </a:lnTo>
                <a:lnTo>
                  <a:pt x="32" y="296"/>
                </a:lnTo>
                <a:lnTo>
                  <a:pt x="36" y="303"/>
                </a:lnTo>
                <a:lnTo>
                  <a:pt x="41" y="311"/>
                </a:lnTo>
                <a:lnTo>
                  <a:pt x="46" y="318"/>
                </a:lnTo>
                <a:lnTo>
                  <a:pt x="56" y="331"/>
                </a:lnTo>
                <a:lnTo>
                  <a:pt x="68" y="343"/>
                </a:lnTo>
                <a:lnTo>
                  <a:pt x="74" y="349"/>
                </a:lnTo>
                <a:lnTo>
                  <a:pt x="81" y="354"/>
                </a:lnTo>
                <a:lnTo>
                  <a:pt x="87" y="359"/>
                </a:lnTo>
                <a:lnTo>
                  <a:pt x="94" y="364"/>
                </a:lnTo>
                <a:lnTo>
                  <a:pt x="101" y="368"/>
                </a:lnTo>
                <a:lnTo>
                  <a:pt x="109" y="372"/>
                </a:lnTo>
                <a:lnTo>
                  <a:pt x="116" y="375"/>
                </a:lnTo>
                <a:lnTo>
                  <a:pt x="124" y="378"/>
                </a:lnTo>
                <a:lnTo>
                  <a:pt x="131" y="381"/>
                </a:lnTo>
                <a:lnTo>
                  <a:pt x="139" y="383"/>
                </a:lnTo>
                <a:lnTo>
                  <a:pt x="147" y="384"/>
                </a:lnTo>
                <a:lnTo>
                  <a:pt x="156" y="386"/>
                </a:lnTo>
                <a:lnTo>
                  <a:pt x="164" y="386"/>
                </a:lnTo>
                <a:lnTo>
                  <a:pt x="172" y="387"/>
                </a:lnTo>
                <a:lnTo>
                  <a:pt x="181" y="386"/>
                </a:lnTo>
                <a:lnTo>
                  <a:pt x="189" y="386"/>
                </a:lnTo>
                <a:lnTo>
                  <a:pt x="198" y="384"/>
                </a:lnTo>
                <a:lnTo>
                  <a:pt x="206" y="383"/>
                </a:lnTo>
                <a:lnTo>
                  <a:pt x="214" y="381"/>
                </a:lnTo>
                <a:lnTo>
                  <a:pt x="221" y="378"/>
                </a:lnTo>
                <a:lnTo>
                  <a:pt x="229" y="375"/>
                </a:lnTo>
                <a:lnTo>
                  <a:pt x="236" y="372"/>
                </a:lnTo>
                <a:lnTo>
                  <a:pt x="244" y="368"/>
                </a:lnTo>
                <a:lnTo>
                  <a:pt x="251" y="364"/>
                </a:lnTo>
                <a:lnTo>
                  <a:pt x="258" y="359"/>
                </a:lnTo>
                <a:lnTo>
                  <a:pt x="264" y="354"/>
                </a:lnTo>
                <a:lnTo>
                  <a:pt x="271" y="349"/>
                </a:lnTo>
                <a:lnTo>
                  <a:pt x="277" y="344"/>
                </a:lnTo>
                <a:lnTo>
                  <a:pt x="289" y="331"/>
                </a:lnTo>
                <a:lnTo>
                  <a:pt x="299" y="318"/>
                </a:lnTo>
                <a:lnTo>
                  <a:pt x="304" y="311"/>
                </a:lnTo>
                <a:lnTo>
                  <a:pt x="309" y="303"/>
                </a:lnTo>
                <a:lnTo>
                  <a:pt x="313" y="296"/>
                </a:lnTo>
                <a:lnTo>
                  <a:pt x="317" y="288"/>
                </a:lnTo>
                <a:lnTo>
                  <a:pt x="321" y="280"/>
                </a:lnTo>
                <a:lnTo>
                  <a:pt x="324" y="271"/>
                </a:lnTo>
                <a:lnTo>
                  <a:pt x="327" y="263"/>
                </a:lnTo>
                <a:lnTo>
                  <a:pt x="329" y="254"/>
                </a:lnTo>
                <a:lnTo>
                  <a:pt x="332" y="245"/>
                </a:lnTo>
                <a:lnTo>
                  <a:pt x="333" y="236"/>
                </a:lnTo>
                <a:lnTo>
                  <a:pt x="335" y="227"/>
                </a:lnTo>
                <a:lnTo>
                  <a:pt x="336" y="217"/>
                </a:lnTo>
                <a:lnTo>
                  <a:pt x="337" y="208"/>
                </a:lnTo>
                <a:lnTo>
                  <a:pt x="337" y="198"/>
                </a:lnTo>
                <a:lnTo>
                  <a:pt x="337" y="188"/>
                </a:lnTo>
                <a:lnTo>
                  <a:pt x="336" y="179"/>
                </a:lnTo>
                <a:lnTo>
                  <a:pt x="335" y="169"/>
                </a:lnTo>
                <a:lnTo>
                  <a:pt x="333" y="160"/>
                </a:lnTo>
                <a:lnTo>
                  <a:pt x="332" y="151"/>
                </a:lnTo>
                <a:lnTo>
                  <a:pt x="329" y="142"/>
                </a:lnTo>
                <a:lnTo>
                  <a:pt x="327" y="133"/>
                </a:lnTo>
                <a:lnTo>
                  <a:pt x="324" y="125"/>
                </a:lnTo>
                <a:lnTo>
                  <a:pt x="321" y="116"/>
                </a:lnTo>
                <a:lnTo>
                  <a:pt x="317" y="108"/>
                </a:lnTo>
                <a:lnTo>
                  <a:pt x="313" y="100"/>
                </a:lnTo>
                <a:lnTo>
                  <a:pt x="309" y="93"/>
                </a:lnTo>
                <a:lnTo>
                  <a:pt x="304" y="85"/>
                </a:lnTo>
                <a:lnTo>
                  <a:pt x="299" y="78"/>
                </a:lnTo>
                <a:lnTo>
                  <a:pt x="289" y="65"/>
                </a:lnTo>
                <a:lnTo>
                  <a:pt x="277" y="52"/>
                </a:lnTo>
                <a:lnTo>
                  <a:pt x="271" y="47"/>
                </a:lnTo>
                <a:lnTo>
                  <a:pt x="264" y="42"/>
                </a:lnTo>
                <a:lnTo>
                  <a:pt x="258" y="37"/>
                </a:lnTo>
                <a:lnTo>
                  <a:pt x="251" y="32"/>
                </a:lnTo>
                <a:lnTo>
                  <a:pt x="244" y="28"/>
                </a:lnTo>
                <a:lnTo>
                  <a:pt x="237" y="24"/>
                </a:lnTo>
                <a:lnTo>
                  <a:pt x="229" y="21"/>
                </a:lnTo>
                <a:lnTo>
                  <a:pt x="221" y="18"/>
                </a:lnTo>
                <a:lnTo>
                  <a:pt x="214" y="15"/>
                </a:lnTo>
                <a:lnTo>
                  <a:pt x="206" y="13"/>
                </a:lnTo>
                <a:lnTo>
                  <a:pt x="198" y="11"/>
                </a:lnTo>
                <a:lnTo>
                  <a:pt x="190" y="10"/>
                </a:lnTo>
                <a:lnTo>
                  <a:pt x="181" y="10"/>
                </a:lnTo>
                <a:lnTo>
                  <a:pt x="173" y="9"/>
                </a:lnTo>
                <a:lnTo>
                  <a:pt x="164" y="10"/>
                </a:lnTo>
                <a:lnTo>
                  <a:pt x="156" y="10"/>
                </a:lnTo>
                <a:lnTo>
                  <a:pt x="148" y="11"/>
                </a:lnTo>
                <a:lnTo>
                  <a:pt x="140" y="13"/>
                </a:lnTo>
                <a:lnTo>
                  <a:pt x="132" y="15"/>
                </a:lnTo>
                <a:lnTo>
                  <a:pt x="124" y="18"/>
                </a:lnTo>
                <a:lnTo>
                  <a:pt x="116" y="21"/>
                </a:lnTo>
                <a:lnTo>
                  <a:pt x="109" y="24"/>
                </a:lnTo>
                <a:lnTo>
                  <a:pt x="101" y="28"/>
                </a:lnTo>
                <a:lnTo>
                  <a:pt x="94" y="32"/>
                </a:lnTo>
                <a:lnTo>
                  <a:pt x="87" y="37"/>
                </a:lnTo>
                <a:lnTo>
                  <a:pt x="81" y="41"/>
                </a:lnTo>
                <a:lnTo>
                  <a:pt x="74" y="47"/>
                </a:lnTo>
                <a:lnTo>
                  <a:pt x="68" y="52"/>
                </a:lnTo>
                <a:lnTo>
                  <a:pt x="57" y="64"/>
                </a:lnTo>
                <a:lnTo>
                  <a:pt x="46" y="78"/>
                </a:lnTo>
                <a:lnTo>
                  <a:pt x="41" y="85"/>
                </a:lnTo>
                <a:lnTo>
                  <a:pt x="36" y="92"/>
                </a:lnTo>
                <a:lnTo>
                  <a:pt x="32" y="100"/>
                </a:lnTo>
                <a:lnTo>
                  <a:pt x="28" y="108"/>
                </a:lnTo>
                <a:lnTo>
                  <a:pt x="25" y="116"/>
                </a:lnTo>
                <a:lnTo>
                  <a:pt x="21" y="124"/>
                </a:lnTo>
                <a:lnTo>
                  <a:pt x="18" y="133"/>
                </a:lnTo>
                <a:lnTo>
                  <a:pt x="16" y="142"/>
                </a:lnTo>
                <a:lnTo>
                  <a:pt x="14" y="151"/>
                </a:lnTo>
                <a:lnTo>
                  <a:pt x="12" y="160"/>
                </a:lnTo>
                <a:lnTo>
                  <a:pt x="10" y="169"/>
                </a:lnTo>
                <a:lnTo>
                  <a:pt x="9" y="179"/>
                </a:lnTo>
                <a:lnTo>
                  <a:pt x="9" y="188"/>
                </a:lnTo>
                <a:lnTo>
                  <a:pt x="8" y="198"/>
                </a:lnTo>
                <a:lnTo>
                  <a:pt x="9" y="208"/>
                </a:lnTo>
                <a:close/>
              </a:path>
            </a:pathLst>
          </a:custGeom>
          <a:solidFill>
            <a:srgbClr val="FF0000"/>
          </a:solidFill>
          <a:ln w="0" cap="flat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FA958E-E6F2-4D9E-817B-C6843D8EBBEE}"/>
              </a:ext>
            </a:extLst>
          </p:cNvPr>
          <p:cNvSpPr txBox="1"/>
          <p:nvPr/>
        </p:nvSpPr>
        <p:spPr>
          <a:xfrm>
            <a:off x="4063842" y="63693"/>
            <a:ext cx="4082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/>
              <a:t>State of Technology</a:t>
            </a:r>
          </a:p>
        </p:txBody>
      </p:sp>
    </p:spTree>
    <p:extLst>
      <p:ext uri="{BB962C8B-B14F-4D97-AF65-F5344CB8AC3E}">
        <p14:creationId xmlns:p14="http://schemas.microsoft.com/office/powerpoint/2010/main" val="282491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162" y="1294887"/>
            <a:ext cx="1046977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Commercial flash lidar camera has 128x128 = 16.4k pixels</a:t>
            </a:r>
          </a:p>
          <a:p>
            <a:pPr marL="342900" indent="-342900"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Mapping 70 m x 70 m area with 10 cm Ground Sample Distance (GSD) requires 0.5 M pixels</a:t>
            </a:r>
          </a:p>
          <a:p>
            <a:pPr marL="739775" lvl="1" indent="-282575"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10 cm GSD is required to detect 30 cm diameter hazards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Developed a Super-Resolution algorithm to meet HDA requirements without a need for a mechanical gimbal</a:t>
            </a:r>
          </a:p>
        </p:txBody>
      </p:sp>
      <p:sp>
        <p:nvSpPr>
          <p:cNvPr id="3" name="Rectangle 2"/>
          <p:cNvSpPr/>
          <p:nvPr/>
        </p:nvSpPr>
        <p:spPr>
          <a:xfrm>
            <a:off x="2609949" y="159830"/>
            <a:ext cx="6972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0188"/>
            <a:r>
              <a:rPr lang="en-US" altLang="en-US" sz="3200" b="1" i="1" dirty="0"/>
              <a:t>Flash Lidar as a Landing Sensor</a:t>
            </a:r>
          </a:p>
        </p:txBody>
      </p:sp>
    </p:spTree>
    <p:extLst>
      <p:ext uri="{BB962C8B-B14F-4D97-AF65-F5344CB8AC3E}">
        <p14:creationId xmlns:p14="http://schemas.microsoft.com/office/powerpoint/2010/main" val="1683849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863" y="1262538"/>
            <a:ext cx="1064223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Super-Resolution (SR) technique uses a set of consecutive frames, from slightly different positions and angles (resulting from platform motion), to generate a high-resolution DEM</a:t>
            </a:r>
          </a:p>
          <a:p>
            <a:pPr marL="342900" indent="-342900">
              <a:spcAft>
                <a:spcPts val="18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Performance of SR has been analyzed through simulations and by using data from past helicopter flight tests</a:t>
            </a:r>
          </a:p>
          <a:p>
            <a:pPr marL="342900" indent="-342900">
              <a:spcAft>
                <a:spcPts val="18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Recently conducted a dynamic test of flash lidar integrated with real-time SR processor </a:t>
            </a:r>
          </a:p>
          <a:p>
            <a:pPr marL="342900" indent="-342900">
              <a:spcAft>
                <a:spcPts val="18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Demonstrated &gt;16X resolution enhancement using 20 frames ( &gt; 0.26M pixels)</a:t>
            </a:r>
          </a:p>
          <a:p>
            <a:pPr marL="342900" indent="-342900">
              <a:spcAft>
                <a:spcPts val="18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64X enhancement is feasible using current camera (1.0M pixels)</a:t>
            </a:r>
          </a:p>
        </p:txBody>
      </p:sp>
      <p:sp>
        <p:nvSpPr>
          <p:cNvPr id="3" name="Rectangle 2"/>
          <p:cNvSpPr/>
          <p:nvPr/>
        </p:nvSpPr>
        <p:spPr>
          <a:xfrm>
            <a:off x="1956341" y="67068"/>
            <a:ext cx="82793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0188"/>
            <a:r>
              <a:rPr lang="en-US" altLang="en-US" sz="3200" b="1" i="1" dirty="0"/>
              <a:t>Flash </a:t>
            </a:r>
            <a:r>
              <a:rPr lang="en-US" altLang="en-US" sz="3200" b="1" i="1" dirty="0" err="1"/>
              <a:t>Lidar</a:t>
            </a:r>
            <a:r>
              <a:rPr lang="en-US" altLang="en-US" sz="3200" b="1" i="1" dirty="0"/>
              <a:t> </a:t>
            </a:r>
            <a:r>
              <a:rPr lang="en-US" sz="3200" b="1" i="1" dirty="0"/>
              <a:t>Super-Resolution Algorithm</a:t>
            </a:r>
            <a:r>
              <a:rPr lang="en-US" altLang="en-US" sz="32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3946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10682" y="1954158"/>
            <a:ext cx="4471516" cy="33536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43993" y="1942801"/>
            <a:ext cx="4471516" cy="335363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584231" y="12429"/>
            <a:ext cx="4994695" cy="822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0" rIns="91403" bIns="45700" numCol="1" anchor="ctr" anchorCtr="0" compatLnSpc="1">
            <a:prstTxWarp prst="textNoShape">
              <a:avLst/>
            </a:prstTxWarp>
            <a:normAutofit/>
          </a:bodyPr>
          <a:lstStyle>
            <a:lvl1pPr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rgbClr val="FFFFFF"/>
                </a:solidFill>
                <a:latin typeface="Arial"/>
                <a:ea typeface="ヒラギノ角ゴ Pro W3" pitchFamily="-65" charset="-128"/>
                <a:cs typeface="Arial"/>
              </a:defRPr>
            </a:lvl1pPr>
            <a:lvl2pPr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2pPr>
            <a:lvl3pPr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3pPr>
            <a:lvl4pPr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4pPr>
            <a:lvl5pPr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5pPr>
            <a:lvl6pPr marL="342759"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6pPr>
            <a:lvl7pPr marL="685518"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7pPr>
            <a:lvl8pPr marL="1028276"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8pPr>
            <a:lvl9pPr marL="1371035"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9pPr>
          </a:lstStyle>
          <a:p>
            <a:r>
              <a:rPr lang="en-US" sz="3200" i="1" dirty="0">
                <a:solidFill>
                  <a:schemeClr val="tx2">
                    <a:lumMod val="75000"/>
                  </a:schemeClr>
                </a:solidFill>
              </a:rPr>
              <a:t>Flash Lidar Gantry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06440" y="2841390"/>
            <a:ext cx="1249680" cy="324949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/>
            <a:r>
              <a:rPr lang="en-US" sz="1600" b="1" dirty="0"/>
              <a:t>Basket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2507" y="5262409"/>
            <a:ext cx="2288191" cy="400745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/>
            <a:r>
              <a:rPr lang="en-US" sz="1400" b="1" dirty="0"/>
              <a:t>Hazard Field</a:t>
            </a:r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>
          <a:xfrm flipH="1" flipV="1">
            <a:off x="1877939" y="2077668"/>
            <a:ext cx="1856779" cy="646617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cxnSpLocks/>
          </p:cNvCxnSpPr>
          <p:nvPr/>
        </p:nvCxnSpPr>
        <p:spPr>
          <a:xfrm flipV="1">
            <a:off x="4205769" y="2195847"/>
            <a:ext cx="1890231" cy="579246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FE262A3-5761-4A55-9DC1-FC66A81D7666}"/>
              </a:ext>
            </a:extLst>
          </p:cNvPr>
          <p:cNvCxnSpPr>
            <a:cxnSpLocks/>
          </p:cNvCxnSpPr>
          <p:nvPr/>
        </p:nvCxnSpPr>
        <p:spPr>
          <a:xfrm flipV="1">
            <a:off x="6047715" y="4262279"/>
            <a:ext cx="0" cy="822339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floor, indoor, yellow, chair&#10;&#10;Description automatically generated">
            <a:extLst>
              <a:ext uri="{FF2B5EF4-FFF2-40B4-BE49-F238E27FC236}">
                <a16:creationId xmlns:a16="http://schemas.microsoft.com/office/drawing/2014/main" id="{7CFF1F1F-2BAF-4CA1-A72D-E937005FBB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506" y="1502829"/>
            <a:ext cx="4071008" cy="3053256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03700B9-F5CA-4C4A-A5F2-EF99EED414BA}"/>
              </a:ext>
            </a:extLst>
          </p:cNvPr>
          <p:cNvCxnSpPr>
            <a:cxnSpLocks/>
          </p:cNvCxnSpPr>
          <p:nvPr/>
        </p:nvCxnSpPr>
        <p:spPr>
          <a:xfrm flipH="1" flipV="1">
            <a:off x="9531108" y="3974590"/>
            <a:ext cx="791697" cy="1533844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9409A46-4340-4450-8755-864259A6540D}"/>
              </a:ext>
            </a:extLst>
          </p:cNvPr>
          <p:cNvSpPr txBox="1"/>
          <p:nvPr/>
        </p:nvSpPr>
        <p:spPr>
          <a:xfrm>
            <a:off x="9697965" y="5541445"/>
            <a:ext cx="1249680" cy="324949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/>
            <a:r>
              <a:rPr lang="en-US" sz="1600" b="1" dirty="0"/>
              <a:t>Flash Lidar</a:t>
            </a:r>
          </a:p>
        </p:txBody>
      </p:sp>
    </p:spTree>
    <p:extLst>
      <p:ext uri="{BB962C8B-B14F-4D97-AF65-F5344CB8AC3E}">
        <p14:creationId xmlns:p14="http://schemas.microsoft.com/office/powerpoint/2010/main" val="764332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EE7442F9-BF17-44D8-9075-1D943C3E0FD7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242" y="1368159"/>
            <a:ext cx="6400800" cy="530352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DFCE94E-3F9D-455D-A20D-7A72F6CE7152}"/>
              </a:ext>
            </a:extLst>
          </p:cNvPr>
          <p:cNvSpPr txBox="1"/>
          <p:nvPr/>
        </p:nvSpPr>
        <p:spPr>
          <a:xfrm>
            <a:off x="8133389" y="1281109"/>
            <a:ext cx="2465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Model, based on survey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480FB25-0342-4A5D-80C2-0F3514E9F3E4}"/>
              </a:ext>
            </a:extLst>
          </p:cNvPr>
          <p:cNvSpPr txBox="1"/>
          <p:nvPr/>
        </p:nvSpPr>
        <p:spPr>
          <a:xfrm>
            <a:off x="2676825" y="1281109"/>
            <a:ext cx="1056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Top View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FAA463FA-7E19-478C-A149-449543B2733C}"/>
              </a:ext>
            </a:extLst>
          </p:cNvPr>
          <p:cNvSpPr txBox="1">
            <a:spLocks/>
          </p:cNvSpPr>
          <p:nvPr/>
        </p:nvSpPr>
        <p:spPr bwMode="auto">
          <a:xfrm>
            <a:off x="3584231" y="12429"/>
            <a:ext cx="4994695" cy="822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0" rIns="91403" bIns="45700" numCol="1" anchor="ctr" anchorCtr="0" compatLnSpc="1">
            <a:prstTxWarp prst="textNoShape">
              <a:avLst/>
            </a:prstTxWarp>
            <a:normAutofit/>
          </a:bodyPr>
          <a:lstStyle>
            <a:lvl1pPr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rgbClr val="FFFFFF"/>
                </a:solidFill>
                <a:latin typeface="Arial"/>
                <a:ea typeface="ヒラギノ角ゴ Pro W3" pitchFamily="-65" charset="-128"/>
                <a:cs typeface="Arial"/>
              </a:defRPr>
            </a:lvl1pPr>
            <a:lvl2pPr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2pPr>
            <a:lvl3pPr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3pPr>
            <a:lvl4pPr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4pPr>
            <a:lvl5pPr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5pPr>
            <a:lvl6pPr marL="342759"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6pPr>
            <a:lvl7pPr marL="685518"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7pPr>
            <a:lvl8pPr marL="1028276"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8pPr>
            <a:lvl9pPr marL="1371035" algn="ctr" defTabSz="342759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charset="0"/>
                <a:ea typeface="ヒラギノ角ゴ Pro W3" pitchFamily="-65" charset="-128"/>
                <a:cs typeface="ヒラギノ角ゴ Pro W3" pitchFamily="-65" charset="-128"/>
              </a:defRPr>
            </a:lvl9pPr>
          </a:lstStyle>
          <a:p>
            <a:r>
              <a:rPr lang="en-US" sz="3200" i="1" dirty="0">
                <a:solidFill>
                  <a:schemeClr val="tx2">
                    <a:lumMod val="75000"/>
                  </a:schemeClr>
                </a:solidFill>
              </a:rPr>
              <a:t>Hazard Field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BB5175F-1054-485F-B239-561DFAA90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013" y="1737491"/>
            <a:ext cx="5135229" cy="438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39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8" y="1451767"/>
            <a:ext cx="5711241" cy="4283431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H="1">
            <a:off x="9628253" y="4207638"/>
            <a:ext cx="198120" cy="137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9169DA7-C17E-416D-A7F9-F63664E55C71}"/>
              </a:ext>
            </a:extLst>
          </p:cNvPr>
          <p:cNvSpPr txBox="1"/>
          <p:nvPr/>
        </p:nvSpPr>
        <p:spPr>
          <a:xfrm>
            <a:off x="1889977" y="100644"/>
            <a:ext cx="8412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Resolution Enhancement by SR Algorithm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2DB898-3E05-4BCF-BF98-EA769294978E}"/>
              </a:ext>
            </a:extLst>
          </p:cNvPr>
          <p:cNvSpPr txBox="1"/>
          <p:nvPr/>
        </p:nvSpPr>
        <p:spPr>
          <a:xfrm rot="829804">
            <a:off x="8866479" y="3831896"/>
            <a:ext cx="64793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400" b="1" dirty="0">
                <a:solidFill>
                  <a:srgbClr val="FF0000"/>
                </a:solidFill>
              </a:rPr>
              <a:t>       20</a:t>
            </a:r>
          </a:p>
          <a:p>
            <a:pPr>
              <a:spcAft>
                <a:spcPts val="400"/>
              </a:spcAft>
            </a:pPr>
            <a:r>
              <a:rPr lang="en-US" sz="1400" b="1" dirty="0">
                <a:solidFill>
                  <a:srgbClr val="FF0000"/>
                </a:solidFill>
              </a:rPr>
              <a:t>    21</a:t>
            </a:r>
          </a:p>
          <a:p>
            <a:pPr>
              <a:spcAft>
                <a:spcPts val="400"/>
              </a:spcAft>
            </a:pPr>
            <a:r>
              <a:rPr lang="en-US" sz="1400" b="1" dirty="0">
                <a:solidFill>
                  <a:srgbClr val="FF0000"/>
                </a:solidFill>
              </a:rPr>
              <a:t>  22</a:t>
            </a:r>
          </a:p>
          <a:p>
            <a:pPr>
              <a:spcAft>
                <a:spcPts val="400"/>
              </a:spcAft>
            </a:pPr>
            <a:r>
              <a:rPr lang="en-US" sz="1400" b="1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5DE654-C90A-4A18-A553-C0479EDE7A61}"/>
              </a:ext>
            </a:extLst>
          </p:cNvPr>
          <p:cNvSpPr txBox="1"/>
          <p:nvPr/>
        </p:nvSpPr>
        <p:spPr>
          <a:xfrm rot="1769233">
            <a:off x="8488371" y="3761361"/>
            <a:ext cx="53412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FF0000"/>
                </a:solidFill>
              </a:rPr>
              <a:t>5cm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FF0000"/>
                </a:solidFill>
              </a:rPr>
              <a:t>1 cm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FF0000"/>
                </a:solidFill>
              </a:rPr>
              <a:t>3cm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53121C-6CB1-44B2-9279-B9B378E75869}"/>
              </a:ext>
            </a:extLst>
          </p:cNvPr>
          <p:cNvSpPr txBox="1"/>
          <p:nvPr/>
        </p:nvSpPr>
        <p:spPr>
          <a:xfrm>
            <a:off x="397725" y="1349234"/>
            <a:ext cx="633184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spcAft>
                <a:spcPts val="12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Resolved 3 cm and 5 cm gaps with 12 cm GSD</a:t>
            </a:r>
          </a:p>
          <a:p>
            <a:pPr marL="400050" indent="-400050">
              <a:spcAft>
                <a:spcPts val="12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&gt; 4X linear magnification (16X resolution enhancement)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1DBBE1-051E-4BBD-BEE6-7B0FB409D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904593">
            <a:off x="2716374" y="3762776"/>
            <a:ext cx="3768929" cy="164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59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2706" y="42782"/>
            <a:ext cx="7206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Noise Suppression by SR Algorithm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0738" y="1474499"/>
            <a:ext cx="58296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Reduced random range noise by &gt; 2X ( from ~ 7 cm to ~ 3 cm)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856" y="2443995"/>
            <a:ext cx="5537229" cy="41529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C47E73-006B-4DB3-8D0F-B4F991D43AAB}"/>
              </a:ext>
            </a:extLst>
          </p:cNvPr>
          <p:cNvSpPr txBox="1"/>
          <p:nvPr/>
        </p:nvSpPr>
        <p:spPr>
          <a:xfrm>
            <a:off x="6330856" y="2184254"/>
            <a:ext cx="555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Range profile along a line across an image frame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D3FD09-1249-4E79-B7BE-7860E1929F4A}"/>
              </a:ext>
            </a:extLst>
          </p:cNvPr>
          <p:cNvSpPr txBox="1"/>
          <p:nvPr/>
        </p:nvSpPr>
        <p:spPr>
          <a:xfrm>
            <a:off x="6330856" y="2859493"/>
            <a:ext cx="510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(m)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771263-14BE-470F-8B9A-53953AC1A142}"/>
              </a:ext>
            </a:extLst>
          </p:cNvPr>
          <p:cNvSpPr txBox="1"/>
          <p:nvPr/>
        </p:nvSpPr>
        <p:spPr>
          <a:xfrm>
            <a:off x="8791823" y="6412251"/>
            <a:ext cx="128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SR Pixel No.</a:t>
            </a:r>
          </a:p>
        </p:txBody>
      </p:sp>
    </p:spTree>
    <p:extLst>
      <p:ext uri="{BB962C8B-B14F-4D97-AF65-F5344CB8AC3E}">
        <p14:creationId xmlns:p14="http://schemas.microsoft.com/office/powerpoint/2010/main" val="2254005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36565C-BB35-440C-8802-D79A07DD5CE2}"/>
              </a:ext>
            </a:extLst>
          </p:cNvPr>
          <p:cNvSpPr txBox="1"/>
          <p:nvPr/>
        </p:nvSpPr>
        <p:spPr>
          <a:xfrm>
            <a:off x="1364192" y="121920"/>
            <a:ext cx="9463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Recovering Bad or Dark Pixels by SR Algorithm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58" y="1543300"/>
            <a:ext cx="5333333" cy="400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584" y="1543300"/>
            <a:ext cx="5057442" cy="37250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695" y="5918240"/>
            <a:ext cx="7012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Dark or bad pixels are shown as yellow dots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05117" y="1420332"/>
            <a:ext cx="2592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DEM, restored 20 frames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220A56-8A06-4140-8DFC-879B07EF883C}"/>
              </a:ext>
            </a:extLst>
          </p:cNvPr>
          <p:cNvSpPr txBox="1"/>
          <p:nvPr/>
        </p:nvSpPr>
        <p:spPr>
          <a:xfrm>
            <a:off x="1487049" y="1483177"/>
            <a:ext cx="340716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DEM, restored using 1 frame</a:t>
            </a:r>
          </a:p>
        </p:txBody>
      </p:sp>
    </p:spTree>
    <p:extLst>
      <p:ext uri="{BB962C8B-B14F-4D97-AF65-F5344CB8AC3E}">
        <p14:creationId xmlns:p14="http://schemas.microsoft.com/office/powerpoint/2010/main" val="2729595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57130" y="55418"/>
            <a:ext cx="4283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Concluding Remarks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196C8C-08EB-4112-AD1D-A449955DA87B}"/>
              </a:ext>
            </a:extLst>
          </p:cNvPr>
          <p:cNvSpPr txBox="1"/>
          <p:nvPr/>
        </p:nvSpPr>
        <p:spPr>
          <a:xfrm>
            <a:off x="445459" y="1145215"/>
            <a:ext cx="10804432" cy="3824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Flash lidar utilizing SR algorithm is a viable option as a multi-functional landing sensor </a:t>
            </a:r>
          </a:p>
          <a:p>
            <a:pPr marL="342900" indent="-342900">
              <a:spcAft>
                <a:spcPts val="3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Demonstrated performance of flash lidar with real-time SR algorithm</a:t>
            </a:r>
          </a:p>
          <a:p>
            <a:pPr marL="739775" lvl="1" indent="-282575">
              <a:spcAft>
                <a:spcPts val="300"/>
              </a:spcAft>
              <a:buClr>
                <a:srgbClr val="9966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Generated DEMs at 1 Hz rate</a:t>
            </a:r>
          </a:p>
          <a:p>
            <a:pPr marL="739775" lvl="1" indent="-282575">
              <a:spcAft>
                <a:spcPts val="300"/>
              </a:spcAft>
              <a:buClr>
                <a:srgbClr val="9966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Resolution enhancement by &gt; 16X (0.26M pixels) </a:t>
            </a:r>
          </a:p>
          <a:p>
            <a:pPr marL="739775" lvl="1" indent="-282575">
              <a:spcAft>
                <a:spcPts val="300"/>
              </a:spcAft>
              <a:buClr>
                <a:srgbClr val="9966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Range resolution enhancement by 2X  (4 cm) </a:t>
            </a:r>
          </a:p>
          <a:p>
            <a:pPr marL="739775" lvl="1" indent="-282575">
              <a:spcAft>
                <a:spcPts val="300"/>
              </a:spcAft>
              <a:buClr>
                <a:srgbClr val="9966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Range noise reduction by &gt; 2X (3 cm)</a:t>
            </a:r>
          </a:p>
          <a:p>
            <a:pPr marL="739775" lvl="1" indent="-282575">
              <a:spcAft>
                <a:spcPts val="600"/>
              </a:spcAft>
              <a:buClr>
                <a:srgbClr val="9966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Effectively recovered dark pixels</a:t>
            </a:r>
          </a:p>
          <a:p>
            <a:pPr marL="342900" indent="-342900">
              <a:spcAft>
                <a:spcPts val="12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Expect to achieve &gt; 0.7M pixels by improving transmitted beam pattern</a:t>
            </a:r>
          </a:p>
          <a:p>
            <a:pPr marL="342900" indent="-342900">
              <a:spcAft>
                <a:spcPts val="12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A drone test is planned by Blue Origin in early 2022</a:t>
            </a:r>
          </a:p>
          <a:p>
            <a:pPr marL="342900" indent="-342900">
              <a:spcAft>
                <a:spcPts val="1200"/>
              </a:spcAft>
              <a:buClr>
                <a:srgbClr val="996600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A compact prototype unit is under development</a:t>
            </a:r>
          </a:p>
        </p:txBody>
      </p:sp>
    </p:spTree>
    <p:extLst>
      <p:ext uri="{BB962C8B-B14F-4D97-AF65-F5344CB8AC3E}">
        <p14:creationId xmlns:p14="http://schemas.microsoft.com/office/powerpoint/2010/main" val="1084019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FAD630-A2CD-48D5-9999-A16EDF838184}"/>
              </a:ext>
            </a:extLst>
          </p:cNvPr>
          <p:cNvSpPr txBox="1"/>
          <p:nvPr/>
        </p:nvSpPr>
        <p:spPr>
          <a:xfrm>
            <a:off x="5486400" y="3204754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4084069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57">
            <a:extLst>
              <a:ext uri="{FF2B5EF4-FFF2-40B4-BE49-F238E27FC236}">
                <a16:creationId xmlns:a16="http://schemas.microsoft.com/office/drawing/2014/main" id="{7ACBBF53-4798-46C9-BFF9-5C4EFC3CF6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821570"/>
              </p:ext>
            </p:extLst>
          </p:nvPr>
        </p:nvGraphicFramePr>
        <p:xfrm>
          <a:off x="669766" y="3041902"/>
          <a:ext cx="4125259" cy="2931169"/>
        </p:xfrm>
        <a:graphic>
          <a:graphicData uri="http://schemas.openxmlformats.org/drawingml/2006/table">
            <a:tbl>
              <a:tblPr/>
              <a:tblGrid>
                <a:gridCol w="1307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04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70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Parameter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Calibri"/>
                          <a:cs typeface="Arial" pitchFamily="34" charset="0"/>
                        </a:rPr>
                        <a:t>Value</a:t>
                      </a:r>
                      <a:endParaRPr lang="en-US" sz="1800" dirty="0">
                        <a:latin typeface="Calibri" panose="020F0502020204030204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6D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916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Max operational range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1800 m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911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Array size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16.4k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522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Range precision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7 cm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86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Frame Rate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20 Hz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239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Dimensions</a:t>
                      </a: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Sensor Head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+mn-ea"/>
                          <a:cs typeface="Arial" pitchFamily="34" charset="0"/>
                        </a:rPr>
                        <a:t>28x34x</a:t>
                      </a:r>
                      <a:r>
                        <a:rPr lang="en-US" sz="1800" kern="1200" baseline="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+mn-ea"/>
                          <a:cs typeface="Arial" pitchFamily="34" charset="0"/>
                        </a:rPr>
                        <a:t>3 cm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2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Electronics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+mn-ea"/>
                          <a:cs typeface="Arial" pitchFamily="34" charset="0"/>
                        </a:rPr>
                        <a:t>24x36x33 cm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380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Weight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Sensor Head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16 kg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Electronics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16 kg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5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ea typeface="Calibri"/>
                          <a:cs typeface="Arial" pitchFamily="34" charset="0"/>
                        </a:rPr>
                        <a:t>Power (28 VDC)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450 W 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53A497F-3585-4E49-8022-E191DD6866CD}"/>
              </a:ext>
            </a:extLst>
          </p:cNvPr>
          <p:cNvSpPr txBox="1"/>
          <p:nvPr/>
        </p:nvSpPr>
        <p:spPr>
          <a:xfrm>
            <a:off x="5072973" y="4536858"/>
            <a:ext cx="22679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Much of </a:t>
            </a:r>
            <a:r>
              <a:rPr lang="en-US" dirty="0" err="1"/>
              <a:t>SWaP</a:t>
            </a:r>
            <a:r>
              <a:rPr lang="en-US" dirty="0"/>
              <a:t> was used for removing heat and controlling sensor engine and laser  temperatures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95B55F81-AF2E-4A9F-B1EA-CF41A8B7377E}"/>
              </a:ext>
            </a:extLst>
          </p:cNvPr>
          <p:cNvSpPr/>
          <p:nvPr/>
        </p:nvSpPr>
        <p:spPr>
          <a:xfrm>
            <a:off x="4876615" y="4502882"/>
            <a:ext cx="193287" cy="1457093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33D878-E305-4FE6-9BDA-C3B00D134D8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41" y="1356674"/>
            <a:ext cx="2805882" cy="346751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B3E99987-E315-42E9-AD65-F94EB5CAA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7141" y="2320190"/>
            <a:ext cx="13136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rgbClr val="FFFFCC"/>
                </a:solidFill>
              </a:rPr>
              <a:t>Electronics Box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E05A7323-70E8-4B7B-92A8-54FFA374B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5917" y="1356674"/>
            <a:ext cx="14589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FFCC"/>
                </a:solidFill>
              </a:rPr>
              <a:t>Sensor Head</a:t>
            </a:r>
          </a:p>
        </p:txBody>
      </p:sp>
      <p:sp>
        <p:nvSpPr>
          <p:cNvPr id="8" name="Title 10">
            <a:extLst>
              <a:ext uri="{FF2B5EF4-FFF2-40B4-BE49-F238E27FC236}">
                <a16:creationId xmlns:a16="http://schemas.microsoft.com/office/drawing/2014/main" id="{A620CC6A-F8D7-44B0-A202-5FD613F6CD09}"/>
              </a:ext>
            </a:extLst>
          </p:cNvPr>
          <p:cNvSpPr txBox="1">
            <a:spLocks/>
          </p:cNvSpPr>
          <p:nvPr/>
        </p:nvSpPr>
        <p:spPr bwMode="auto">
          <a:xfrm>
            <a:off x="1322772" y="-62144"/>
            <a:ext cx="9459245" cy="83262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kern="0" dirty="0">
                <a:latin typeface="Arial" pitchFamily="34" charset="0"/>
                <a:ea typeface="+mj-ea"/>
                <a:cs typeface="Arial" pitchFamily="34" charset="0"/>
              </a:rPr>
              <a:t>Flash </a:t>
            </a:r>
            <a:r>
              <a:rPr lang="en-US" sz="2800" kern="0" dirty="0" err="1">
                <a:latin typeface="Arial" pitchFamily="34" charset="0"/>
                <a:ea typeface="+mj-ea"/>
                <a:cs typeface="Arial" pitchFamily="34" charset="0"/>
              </a:rPr>
              <a:t>Lidar</a:t>
            </a:r>
            <a:r>
              <a:rPr lang="en-US" sz="2800" kern="0" dirty="0">
                <a:latin typeface="Arial" pitchFamily="34" charset="0"/>
                <a:ea typeface="+mj-ea"/>
                <a:cs typeface="Arial" pitchFamily="34" charset="0"/>
              </a:rPr>
              <a:t> built and demonstrated under Autonomous Landing and Hazard Avoidance (ALHAT) project</a:t>
            </a:r>
          </a:p>
        </p:txBody>
      </p:sp>
    </p:spTree>
    <p:extLst>
      <p:ext uri="{BB962C8B-B14F-4D97-AF65-F5344CB8AC3E}">
        <p14:creationId xmlns:p14="http://schemas.microsoft.com/office/powerpoint/2010/main" val="1016171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/>
        </p:nvSpPr>
        <p:spPr>
          <a:xfrm>
            <a:off x="1837679" y="4261281"/>
            <a:ext cx="8558072" cy="2500105"/>
          </a:xfrm>
          <a:custGeom>
            <a:avLst/>
            <a:gdLst>
              <a:gd name="connsiteX0" fmla="*/ 7951 w 8277307"/>
              <a:gd name="connsiteY0" fmla="*/ 0 h 2703444"/>
              <a:gd name="connsiteX1" fmla="*/ 2798859 w 8277307"/>
              <a:gd name="connsiteY1" fmla="*/ 0 h 2703444"/>
              <a:gd name="connsiteX2" fmla="*/ 2806810 w 8277307"/>
              <a:gd name="connsiteY2" fmla="*/ 445273 h 2703444"/>
              <a:gd name="connsiteX3" fmla="*/ 8261405 w 8277307"/>
              <a:gd name="connsiteY3" fmla="*/ 429371 h 2703444"/>
              <a:gd name="connsiteX4" fmla="*/ 8277307 w 8277307"/>
              <a:gd name="connsiteY4" fmla="*/ 2703444 h 2703444"/>
              <a:gd name="connsiteX5" fmla="*/ 0 w 8277307"/>
              <a:gd name="connsiteY5" fmla="*/ 2703444 h 2703444"/>
              <a:gd name="connsiteX6" fmla="*/ 7951 w 8277307"/>
              <a:gd name="connsiteY6" fmla="*/ 0 h 2703444"/>
              <a:gd name="connsiteX0" fmla="*/ 7951 w 8277307"/>
              <a:gd name="connsiteY0" fmla="*/ 0 h 2703444"/>
              <a:gd name="connsiteX1" fmla="*/ 2798859 w 8277307"/>
              <a:gd name="connsiteY1" fmla="*/ 0 h 2703444"/>
              <a:gd name="connsiteX2" fmla="*/ 2787760 w 8277307"/>
              <a:gd name="connsiteY2" fmla="*/ 445273 h 2703444"/>
              <a:gd name="connsiteX3" fmla="*/ 8261405 w 8277307"/>
              <a:gd name="connsiteY3" fmla="*/ 429371 h 2703444"/>
              <a:gd name="connsiteX4" fmla="*/ 8277307 w 8277307"/>
              <a:gd name="connsiteY4" fmla="*/ 2703444 h 2703444"/>
              <a:gd name="connsiteX5" fmla="*/ 0 w 8277307"/>
              <a:gd name="connsiteY5" fmla="*/ 2703444 h 2703444"/>
              <a:gd name="connsiteX6" fmla="*/ 7951 w 8277307"/>
              <a:gd name="connsiteY6" fmla="*/ 0 h 2703444"/>
              <a:gd name="connsiteX0" fmla="*/ 7951 w 8277307"/>
              <a:gd name="connsiteY0" fmla="*/ 0 h 2703444"/>
              <a:gd name="connsiteX1" fmla="*/ 2779809 w 8277307"/>
              <a:gd name="connsiteY1" fmla="*/ 0 h 2703444"/>
              <a:gd name="connsiteX2" fmla="*/ 2787760 w 8277307"/>
              <a:gd name="connsiteY2" fmla="*/ 445273 h 2703444"/>
              <a:gd name="connsiteX3" fmla="*/ 8261405 w 8277307"/>
              <a:gd name="connsiteY3" fmla="*/ 429371 h 2703444"/>
              <a:gd name="connsiteX4" fmla="*/ 8277307 w 8277307"/>
              <a:gd name="connsiteY4" fmla="*/ 2703444 h 2703444"/>
              <a:gd name="connsiteX5" fmla="*/ 0 w 8277307"/>
              <a:gd name="connsiteY5" fmla="*/ 2703444 h 2703444"/>
              <a:gd name="connsiteX6" fmla="*/ 7951 w 8277307"/>
              <a:gd name="connsiteY6" fmla="*/ 0 h 2703444"/>
              <a:gd name="connsiteX0" fmla="*/ 7951 w 8277307"/>
              <a:gd name="connsiteY0" fmla="*/ 0 h 2703444"/>
              <a:gd name="connsiteX1" fmla="*/ 2779809 w 8277307"/>
              <a:gd name="connsiteY1" fmla="*/ 0 h 2703444"/>
              <a:gd name="connsiteX2" fmla="*/ 2768710 w 8277307"/>
              <a:gd name="connsiteY2" fmla="*/ 416698 h 2703444"/>
              <a:gd name="connsiteX3" fmla="*/ 8261405 w 8277307"/>
              <a:gd name="connsiteY3" fmla="*/ 429371 h 2703444"/>
              <a:gd name="connsiteX4" fmla="*/ 8277307 w 8277307"/>
              <a:gd name="connsiteY4" fmla="*/ 2703444 h 2703444"/>
              <a:gd name="connsiteX5" fmla="*/ 0 w 8277307"/>
              <a:gd name="connsiteY5" fmla="*/ 2703444 h 2703444"/>
              <a:gd name="connsiteX6" fmla="*/ 7951 w 8277307"/>
              <a:gd name="connsiteY6" fmla="*/ 0 h 2703444"/>
              <a:gd name="connsiteX0" fmla="*/ 7951 w 8277307"/>
              <a:gd name="connsiteY0" fmla="*/ 0 h 2703444"/>
              <a:gd name="connsiteX1" fmla="*/ 2779809 w 8277307"/>
              <a:gd name="connsiteY1" fmla="*/ 0 h 2703444"/>
              <a:gd name="connsiteX2" fmla="*/ 2797285 w 8277307"/>
              <a:gd name="connsiteY2" fmla="*/ 426223 h 2703444"/>
              <a:gd name="connsiteX3" fmla="*/ 8261405 w 8277307"/>
              <a:gd name="connsiteY3" fmla="*/ 429371 h 2703444"/>
              <a:gd name="connsiteX4" fmla="*/ 8277307 w 8277307"/>
              <a:gd name="connsiteY4" fmla="*/ 2703444 h 2703444"/>
              <a:gd name="connsiteX5" fmla="*/ 0 w 8277307"/>
              <a:gd name="connsiteY5" fmla="*/ 2703444 h 2703444"/>
              <a:gd name="connsiteX6" fmla="*/ 7951 w 8277307"/>
              <a:gd name="connsiteY6" fmla="*/ 0 h 2703444"/>
              <a:gd name="connsiteX0" fmla="*/ 7951 w 8277307"/>
              <a:gd name="connsiteY0" fmla="*/ 0 h 2703444"/>
              <a:gd name="connsiteX1" fmla="*/ 2779809 w 8277307"/>
              <a:gd name="connsiteY1" fmla="*/ 0 h 2703444"/>
              <a:gd name="connsiteX2" fmla="*/ 2778235 w 8277307"/>
              <a:gd name="connsiteY2" fmla="*/ 426223 h 2703444"/>
              <a:gd name="connsiteX3" fmla="*/ 8261405 w 8277307"/>
              <a:gd name="connsiteY3" fmla="*/ 429371 h 2703444"/>
              <a:gd name="connsiteX4" fmla="*/ 8277307 w 8277307"/>
              <a:gd name="connsiteY4" fmla="*/ 2703444 h 2703444"/>
              <a:gd name="connsiteX5" fmla="*/ 0 w 8277307"/>
              <a:gd name="connsiteY5" fmla="*/ 2703444 h 2703444"/>
              <a:gd name="connsiteX6" fmla="*/ 7951 w 8277307"/>
              <a:gd name="connsiteY6" fmla="*/ 0 h 2703444"/>
              <a:gd name="connsiteX0" fmla="*/ 7951 w 8277307"/>
              <a:gd name="connsiteY0" fmla="*/ 0 h 2703444"/>
              <a:gd name="connsiteX1" fmla="*/ 2779809 w 8277307"/>
              <a:gd name="connsiteY1" fmla="*/ 0 h 2703444"/>
              <a:gd name="connsiteX2" fmla="*/ 2797285 w 8277307"/>
              <a:gd name="connsiteY2" fmla="*/ 397648 h 2703444"/>
              <a:gd name="connsiteX3" fmla="*/ 8261405 w 8277307"/>
              <a:gd name="connsiteY3" fmla="*/ 429371 h 2703444"/>
              <a:gd name="connsiteX4" fmla="*/ 8277307 w 8277307"/>
              <a:gd name="connsiteY4" fmla="*/ 2703444 h 2703444"/>
              <a:gd name="connsiteX5" fmla="*/ 0 w 8277307"/>
              <a:gd name="connsiteY5" fmla="*/ 2703444 h 2703444"/>
              <a:gd name="connsiteX6" fmla="*/ 7951 w 8277307"/>
              <a:gd name="connsiteY6" fmla="*/ 0 h 2703444"/>
              <a:gd name="connsiteX0" fmla="*/ 7951 w 8277307"/>
              <a:gd name="connsiteY0" fmla="*/ 0 h 2703444"/>
              <a:gd name="connsiteX1" fmla="*/ 2779809 w 8277307"/>
              <a:gd name="connsiteY1" fmla="*/ 0 h 2703444"/>
              <a:gd name="connsiteX2" fmla="*/ 2797285 w 8277307"/>
              <a:gd name="connsiteY2" fmla="*/ 397648 h 2703444"/>
              <a:gd name="connsiteX3" fmla="*/ 8261405 w 8277307"/>
              <a:gd name="connsiteY3" fmla="*/ 400796 h 2703444"/>
              <a:gd name="connsiteX4" fmla="*/ 8277307 w 8277307"/>
              <a:gd name="connsiteY4" fmla="*/ 2703444 h 2703444"/>
              <a:gd name="connsiteX5" fmla="*/ 0 w 8277307"/>
              <a:gd name="connsiteY5" fmla="*/ 2703444 h 2703444"/>
              <a:gd name="connsiteX6" fmla="*/ 7951 w 8277307"/>
              <a:gd name="connsiteY6" fmla="*/ 0 h 2703444"/>
              <a:gd name="connsiteX0" fmla="*/ 7951 w 8277307"/>
              <a:gd name="connsiteY0" fmla="*/ 0 h 2703444"/>
              <a:gd name="connsiteX1" fmla="*/ 2779809 w 8277307"/>
              <a:gd name="connsiteY1" fmla="*/ 0 h 2703444"/>
              <a:gd name="connsiteX2" fmla="*/ 2787760 w 8277307"/>
              <a:gd name="connsiteY2" fmla="*/ 397648 h 2703444"/>
              <a:gd name="connsiteX3" fmla="*/ 8261405 w 8277307"/>
              <a:gd name="connsiteY3" fmla="*/ 400796 h 2703444"/>
              <a:gd name="connsiteX4" fmla="*/ 8277307 w 8277307"/>
              <a:gd name="connsiteY4" fmla="*/ 2703444 h 2703444"/>
              <a:gd name="connsiteX5" fmla="*/ 0 w 8277307"/>
              <a:gd name="connsiteY5" fmla="*/ 2703444 h 2703444"/>
              <a:gd name="connsiteX6" fmla="*/ 7951 w 8277307"/>
              <a:gd name="connsiteY6" fmla="*/ 0 h 270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77307" h="2703444">
                <a:moveTo>
                  <a:pt x="7951" y="0"/>
                </a:moveTo>
                <a:lnTo>
                  <a:pt x="2779809" y="0"/>
                </a:lnTo>
                <a:cubicBezTo>
                  <a:pt x="2779284" y="142074"/>
                  <a:pt x="2788285" y="255574"/>
                  <a:pt x="2787760" y="397648"/>
                </a:cubicBezTo>
                <a:lnTo>
                  <a:pt x="8261405" y="400796"/>
                </a:lnTo>
                <a:lnTo>
                  <a:pt x="8277307" y="2703444"/>
                </a:lnTo>
                <a:lnTo>
                  <a:pt x="0" y="2703444"/>
                </a:lnTo>
                <a:cubicBezTo>
                  <a:pt x="5301" y="1804947"/>
                  <a:pt x="10601" y="906449"/>
                  <a:pt x="7951" y="0"/>
                </a:cubicBezTo>
                <a:close/>
              </a:path>
            </a:pathLst>
          </a:custGeom>
          <a:solidFill>
            <a:srgbClr val="0099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097" y="4325947"/>
            <a:ext cx="2319586" cy="1739689"/>
          </a:xfrm>
          <a:prstGeom prst="rect">
            <a:avLst/>
          </a:prstGeom>
        </p:spPr>
      </p:pic>
      <p:sp>
        <p:nvSpPr>
          <p:cNvPr id="27" name="Freeform 26"/>
          <p:cNvSpPr/>
          <p:nvPr/>
        </p:nvSpPr>
        <p:spPr>
          <a:xfrm>
            <a:off x="7067415" y="1146355"/>
            <a:ext cx="3115272" cy="3450867"/>
          </a:xfrm>
          <a:custGeom>
            <a:avLst/>
            <a:gdLst>
              <a:gd name="connsiteX0" fmla="*/ 445273 w 2965837"/>
              <a:gd name="connsiteY0" fmla="*/ 0 h 3450866"/>
              <a:gd name="connsiteX1" fmla="*/ 2965837 w 2965837"/>
              <a:gd name="connsiteY1" fmla="*/ 7951 h 3450866"/>
              <a:gd name="connsiteX2" fmla="*/ 2957885 w 2965837"/>
              <a:gd name="connsiteY2" fmla="*/ 3450866 h 3450866"/>
              <a:gd name="connsiteX3" fmla="*/ 0 w 2965837"/>
              <a:gd name="connsiteY3" fmla="*/ 3411110 h 3450866"/>
              <a:gd name="connsiteX4" fmla="*/ 31805 w 2965837"/>
              <a:gd name="connsiteY4" fmla="*/ 1940118 h 3450866"/>
              <a:gd name="connsiteX5" fmla="*/ 477079 w 2965837"/>
              <a:gd name="connsiteY5" fmla="*/ 1940118 h 3450866"/>
              <a:gd name="connsiteX6" fmla="*/ 500932 w 2965837"/>
              <a:gd name="connsiteY6" fmla="*/ 0 h 3450866"/>
              <a:gd name="connsiteX0" fmla="*/ 453224 w 2973788"/>
              <a:gd name="connsiteY0" fmla="*/ 0 h 3450866"/>
              <a:gd name="connsiteX1" fmla="*/ 2973788 w 2973788"/>
              <a:gd name="connsiteY1" fmla="*/ 7951 h 3450866"/>
              <a:gd name="connsiteX2" fmla="*/ 2965836 w 2973788"/>
              <a:gd name="connsiteY2" fmla="*/ 3450866 h 3450866"/>
              <a:gd name="connsiteX3" fmla="*/ 0 w 2973788"/>
              <a:gd name="connsiteY3" fmla="*/ 3442915 h 3450866"/>
              <a:gd name="connsiteX4" fmla="*/ 39756 w 2973788"/>
              <a:gd name="connsiteY4" fmla="*/ 1940118 h 3450866"/>
              <a:gd name="connsiteX5" fmla="*/ 485030 w 2973788"/>
              <a:gd name="connsiteY5" fmla="*/ 1940118 h 3450866"/>
              <a:gd name="connsiteX6" fmla="*/ 508883 w 2973788"/>
              <a:gd name="connsiteY6" fmla="*/ 0 h 3450866"/>
              <a:gd name="connsiteX0" fmla="*/ 461175 w 2981739"/>
              <a:gd name="connsiteY0" fmla="*/ 0 h 3450866"/>
              <a:gd name="connsiteX1" fmla="*/ 2981739 w 2981739"/>
              <a:gd name="connsiteY1" fmla="*/ 7951 h 3450866"/>
              <a:gd name="connsiteX2" fmla="*/ 2973787 w 2981739"/>
              <a:gd name="connsiteY2" fmla="*/ 3450866 h 3450866"/>
              <a:gd name="connsiteX3" fmla="*/ 7951 w 2981739"/>
              <a:gd name="connsiteY3" fmla="*/ 3442915 h 3450866"/>
              <a:gd name="connsiteX4" fmla="*/ 0 w 2981739"/>
              <a:gd name="connsiteY4" fmla="*/ 1932166 h 3450866"/>
              <a:gd name="connsiteX5" fmla="*/ 492981 w 2981739"/>
              <a:gd name="connsiteY5" fmla="*/ 1940118 h 3450866"/>
              <a:gd name="connsiteX6" fmla="*/ 516834 w 2981739"/>
              <a:gd name="connsiteY6" fmla="*/ 0 h 3450866"/>
              <a:gd name="connsiteX0" fmla="*/ 453454 w 2974018"/>
              <a:gd name="connsiteY0" fmla="*/ 0 h 3450866"/>
              <a:gd name="connsiteX1" fmla="*/ 2974018 w 2974018"/>
              <a:gd name="connsiteY1" fmla="*/ 7951 h 3450866"/>
              <a:gd name="connsiteX2" fmla="*/ 2966066 w 2974018"/>
              <a:gd name="connsiteY2" fmla="*/ 3450866 h 3450866"/>
              <a:gd name="connsiteX3" fmla="*/ 230 w 2974018"/>
              <a:gd name="connsiteY3" fmla="*/ 3442915 h 3450866"/>
              <a:gd name="connsiteX4" fmla="*/ 16132 w 2974018"/>
              <a:gd name="connsiteY4" fmla="*/ 1948068 h 3450866"/>
              <a:gd name="connsiteX5" fmla="*/ 485260 w 2974018"/>
              <a:gd name="connsiteY5" fmla="*/ 1940118 h 3450866"/>
              <a:gd name="connsiteX6" fmla="*/ 509113 w 2974018"/>
              <a:gd name="connsiteY6" fmla="*/ 0 h 3450866"/>
              <a:gd name="connsiteX0" fmla="*/ 532967 w 2974018"/>
              <a:gd name="connsiteY0" fmla="*/ 15903 h 3450866"/>
              <a:gd name="connsiteX1" fmla="*/ 2974018 w 2974018"/>
              <a:gd name="connsiteY1" fmla="*/ 7951 h 3450866"/>
              <a:gd name="connsiteX2" fmla="*/ 2966066 w 2974018"/>
              <a:gd name="connsiteY2" fmla="*/ 3450866 h 3450866"/>
              <a:gd name="connsiteX3" fmla="*/ 230 w 2974018"/>
              <a:gd name="connsiteY3" fmla="*/ 3442915 h 3450866"/>
              <a:gd name="connsiteX4" fmla="*/ 16132 w 2974018"/>
              <a:gd name="connsiteY4" fmla="*/ 1948068 h 3450866"/>
              <a:gd name="connsiteX5" fmla="*/ 485260 w 2974018"/>
              <a:gd name="connsiteY5" fmla="*/ 1940118 h 3450866"/>
              <a:gd name="connsiteX6" fmla="*/ 509113 w 2974018"/>
              <a:gd name="connsiteY6" fmla="*/ 0 h 3450866"/>
              <a:gd name="connsiteX0" fmla="*/ 540689 w 2981740"/>
              <a:gd name="connsiteY0" fmla="*/ 15903 h 3450866"/>
              <a:gd name="connsiteX1" fmla="*/ 2981740 w 2981740"/>
              <a:gd name="connsiteY1" fmla="*/ 7951 h 3450866"/>
              <a:gd name="connsiteX2" fmla="*/ 2973788 w 2981740"/>
              <a:gd name="connsiteY2" fmla="*/ 3450866 h 3450866"/>
              <a:gd name="connsiteX3" fmla="*/ 7952 w 2981740"/>
              <a:gd name="connsiteY3" fmla="*/ 3442915 h 3450866"/>
              <a:gd name="connsiteX4" fmla="*/ 0 w 2981740"/>
              <a:gd name="connsiteY4" fmla="*/ 1940116 h 3450866"/>
              <a:gd name="connsiteX5" fmla="*/ 492982 w 2981740"/>
              <a:gd name="connsiteY5" fmla="*/ 1940118 h 3450866"/>
              <a:gd name="connsiteX6" fmla="*/ 516835 w 2981740"/>
              <a:gd name="connsiteY6" fmla="*/ 0 h 3450866"/>
              <a:gd name="connsiteX0" fmla="*/ 492981 w 2981740"/>
              <a:gd name="connsiteY0" fmla="*/ 7952 h 3450866"/>
              <a:gd name="connsiteX1" fmla="*/ 2981740 w 2981740"/>
              <a:gd name="connsiteY1" fmla="*/ 7951 h 3450866"/>
              <a:gd name="connsiteX2" fmla="*/ 2973788 w 2981740"/>
              <a:gd name="connsiteY2" fmla="*/ 3450866 h 3450866"/>
              <a:gd name="connsiteX3" fmla="*/ 7952 w 2981740"/>
              <a:gd name="connsiteY3" fmla="*/ 3442915 h 3450866"/>
              <a:gd name="connsiteX4" fmla="*/ 0 w 2981740"/>
              <a:gd name="connsiteY4" fmla="*/ 1940116 h 3450866"/>
              <a:gd name="connsiteX5" fmla="*/ 492982 w 2981740"/>
              <a:gd name="connsiteY5" fmla="*/ 1940118 h 3450866"/>
              <a:gd name="connsiteX6" fmla="*/ 516835 w 2981740"/>
              <a:gd name="connsiteY6" fmla="*/ 0 h 3450866"/>
              <a:gd name="connsiteX0" fmla="*/ 492981 w 2981740"/>
              <a:gd name="connsiteY0" fmla="*/ 1 h 3442915"/>
              <a:gd name="connsiteX1" fmla="*/ 2981740 w 2981740"/>
              <a:gd name="connsiteY1" fmla="*/ 0 h 3442915"/>
              <a:gd name="connsiteX2" fmla="*/ 2973788 w 2981740"/>
              <a:gd name="connsiteY2" fmla="*/ 3442915 h 3442915"/>
              <a:gd name="connsiteX3" fmla="*/ 7952 w 2981740"/>
              <a:gd name="connsiteY3" fmla="*/ 3434964 h 3442915"/>
              <a:gd name="connsiteX4" fmla="*/ 0 w 2981740"/>
              <a:gd name="connsiteY4" fmla="*/ 1932165 h 3442915"/>
              <a:gd name="connsiteX5" fmla="*/ 492982 w 2981740"/>
              <a:gd name="connsiteY5" fmla="*/ 1932167 h 3442915"/>
              <a:gd name="connsiteX6" fmla="*/ 477079 w 2981740"/>
              <a:gd name="connsiteY6" fmla="*/ 7951 h 3442915"/>
              <a:gd name="connsiteX0" fmla="*/ 492981 w 2981740"/>
              <a:gd name="connsiteY0" fmla="*/ 1 h 3442915"/>
              <a:gd name="connsiteX1" fmla="*/ 2981740 w 2981740"/>
              <a:gd name="connsiteY1" fmla="*/ 0 h 3442915"/>
              <a:gd name="connsiteX2" fmla="*/ 2973788 w 2981740"/>
              <a:gd name="connsiteY2" fmla="*/ 3442915 h 3442915"/>
              <a:gd name="connsiteX3" fmla="*/ 7952 w 2981740"/>
              <a:gd name="connsiteY3" fmla="*/ 3434964 h 3442915"/>
              <a:gd name="connsiteX4" fmla="*/ 0 w 2981740"/>
              <a:gd name="connsiteY4" fmla="*/ 1932165 h 3442915"/>
              <a:gd name="connsiteX5" fmla="*/ 492982 w 2981740"/>
              <a:gd name="connsiteY5" fmla="*/ 1932167 h 3442915"/>
              <a:gd name="connsiteX6" fmla="*/ 389615 w 2981740"/>
              <a:gd name="connsiteY6" fmla="*/ 7951 h 3442915"/>
              <a:gd name="connsiteX0" fmla="*/ 485029 w 2981740"/>
              <a:gd name="connsiteY0" fmla="*/ 7952 h 3442915"/>
              <a:gd name="connsiteX1" fmla="*/ 2981740 w 2981740"/>
              <a:gd name="connsiteY1" fmla="*/ 0 h 3442915"/>
              <a:gd name="connsiteX2" fmla="*/ 2973788 w 2981740"/>
              <a:gd name="connsiteY2" fmla="*/ 3442915 h 3442915"/>
              <a:gd name="connsiteX3" fmla="*/ 7952 w 2981740"/>
              <a:gd name="connsiteY3" fmla="*/ 3434964 h 3442915"/>
              <a:gd name="connsiteX4" fmla="*/ 0 w 2981740"/>
              <a:gd name="connsiteY4" fmla="*/ 1932165 h 3442915"/>
              <a:gd name="connsiteX5" fmla="*/ 492982 w 2981740"/>
              <a:gd name="connsiteY5" fmla="*/ 1932167 h 3442915"/>
              <a:gd name="connsiteX6" fmla="*/ 389615 w 2981740"/>
              <a:gd name="connsiteY6" fmla="*/ 7951 h 3442915"/>
              <a:gd name="connsiteX0" fmla="*/ 485029 w 2981740"/>
              <a:gd name="connsiteY0" fmla="*/ 15904 h 3450867"/>
              <a:gd name="connsiteX1" fmla="*/ 2981740 w 2981740"/>
              <a:gd name="connsiteY1" fmla="*/ 7952 h 3450867"/>
              <a:gd name="connsiteX2" fmla="*/ 2973788 w 2981740"/>
              <a:gd name="connsiteY2" fmla="*/ 3450867 h 3450867"/>
              <a:gd name="connsiteX3" fmla="*/ 7952 w 2981740"/>
              <a:gd name="connsiteY3" fmla="*/ 3442916 h 3450867"/>
              <a:gd name="connsiteX4" fmla="*/ 0 w 2981740"/>
              <a:gd name="connsiteY4" fmla="*/ 1940117 h 3450867"/>
              <a:gd name="connsiteX5" fmla="*/ 492982 w 2981740"/>
              <a:gd name="connsiteY5" fmla="*/ 1940119 h 3450867"/>
              <a:gd name="connsiteX6" fmla="*/ 485031 w 2981740"/>
              <a:gd name="connsiteY6" fmla="*/ 0 h 3450867"/>
              <a:gd name="connsiteX0" fmla="*/ 485029 w 2981740"/>
              <a:gd name="connsiteY0" fmla="*/ 15904 h 3450867"/>
              <a:gd name="connsiteX1" fmla="*/ 2981740 w 2981740"/>
              <a:gd name="connsiteY1" fmla="*/ 7952 h 3450867"/>
              <a:gd name="connsiteX2" fmla="*/ 2973788 w 2981740"/>
              <a:gd name="connsiteY2" fmla="*/ 3450867 h 3450867"/>
              <a:gd name="connsiteX3" fmla="*/ 7952 w 2981740"/>
              <a:gd name="connsiteY3" fmla="*/ 3442916 h 3450867"/>
              <a:gd name="connsiteX4" fmla="*/ 0 w 2981740"/>
              <a:gd name="connsiteY4" fmla="*/ 1940117 h 3450867"/>
              <a:gd name="connsiteX5" fmla="*/ 492982 w 2981740"/>
              <a:gd name="connsiteY5" fmla="*/ 1940119 h 3450867"/>
              <a:gd name="connsiteX6" fmla="*/ 445275 w 2981740"/>
              <a:gd name="connsiteY6" fmla="*/ 0 h 3450867"/>
              <a:gd name="connsiteX0" fmla="*/ 485029 w 2981740"/>
              <a:gd name="connsiteY0" fmla="*/ 15904 h 3450867"/>
              <a:gd name="connsiteX1" fmla="*/ 2981740 w 2981740"/>
              <a:gd name="connsiteY1" fmla="*/ 7952 h 3450867"/>
              <a:gd name="connsiteX2" fmla="*/ 2973788 w 2981740"/>
              <a:gd name="connsiteY2" fmla="*/ 3450867 h 3450867"/>
              <a:gd name="connsiteX3" fmla="*/ 7952 w 2981740"/>
              <a:gd name="connsiteY3" fmla="*/ 3442916 h 3450867"/>
              <a:gd name="connsiteX4" fmla="*/ 0 w 2981740"/>
              <a:gd name="connsiteY4" fmla="*/ 1940117 h 3450867"/>
              <a:gd name="connsiteX5" fmla="*/ 461177 w 2981740"/>
              <a:gd name="connsiteY5" fmla="*/ 1956021 h 3450867"/>
              <a:gd name="connsiteX6" fmla="*/ 445275 w 2981740"/>
              <a:gd name="connsiteY6" fmla="*/ 0 h 3450867"/>
              <a:gd name="connsiteX0" fmla="*/ 485029 w 2981740"/>
              <a:gd name="connsiteY0" fmla="*/ 15904 h 3450867"/>
              <a:gd name="connsiteX1" fmla="*/ 2981740 w 2981740"/>
              <a:gd name="connsiteY1" fmla="*/ 7952 h 3450867"/>
              <a:gd name="connsiteX2" fmla="*/ 2973788 w 2981740"/>
              <a:gd name="connsiteY2" fmla="*/ 3450867 h 3450867"/>
              <a:gd name="connsiteX3" fmla="*/ 7952 w 2981740"/>
              <a:gd name="connsiteY3" fmla="*/ 3442916 h 3450867"/>
              <a:gd name="connsiteX4" fmla="*/ 0 w 2981740"/>
              <a:gd name="connsiteY4" fmla="*/ 1956019 h 3450867"/>
              <a:gd name="connsiteX5" fmla="*/ 461177 w 2981740"/>
              <a:gd name="connsiteY5" fmla="*/ 1956021 h 3450867"/>
              <a:gd name="connsiteX6" fmla="*/ 445275 w 2981740"/>
              <a:gd name="connsiteY6" fmla="*/ 0 h 3450867"/>
              <a:gd name="connsiteX0" fmla="*/ 485029 w 2981740"/>
              <a:gd name="connsiteY0" fmla="*/ 15904 h 3450867"/>
              <a:gd name="connsiteX1" fmla="*/ 2981740 w 2981740"/>
              <a:gd name="connsiteY1" fmla="*/ 7952 h 3450867"/>
              <a:gd name="connsiteX2" fmla="*/ 2973788 w 2981740"/>
              <a:gd name="connsiteY2" fmla="*/ 3450867 h 3450867"/>
              <a:gd name="connsiteX3" fmla="*/ 7952 w 2981740"/>
              <a:gd name="connsiteY3" fmla="*/ 3442916 h 3450867"/>
              <a:gd name="connsiteX4" fmla="*/ 0 w 2981740"/>
              <a:gd name="connsiteY4" fmla="*/ 1956019 h 3450867"/>
              <a:gd name="connsiteX5" fmla="*/ 461177 w 2981740"/>
              <a:gd name="connsiteY5" fmla="*/ 1932167 h 3450867"/>
              <a:gd name="connsiteX6" fmla="*/ 445275 w 2981740"/>
              <a:gd name="connsiteY6" fmla="*/ 0 h 3450867"/>
              <a:gd name="connsiteX0" fmla="*/ 485029 w 2981740"/>
              <a:gd name="connsiteY0" fmla="*/ 15904 h 3450867"/>
              <a:gd name="connsiteX1" fmla="*/ 2981740 w 2981740"/>
              <a:gd name="connsiteY1" fmla="*/ 7952 h 3450867"/>
              <a:gd name="connsiteX2" fmla="*/ 2973788 w 2981740"/>
              <a:gd name="connsiteY2" fmla="*/ 3450867 h 3450867"/>
              <a:gd name="connsiteX3" fmla="*/ 7952 w 2981740"/>
              <a:gd name="connsiteY3" fmla="*/ 3442916 h 3450867"/>
              <a:gd name="connsiteX4" fmla="*/ 0 w 2981740"/>
              <a:gd name="connsiteY4" fmla="*/ 1932165 h 3450867"/>
              <a:gd name="connsiteX5" fmla="*/ 461177 w 2981740"/>
              <a:gd name="connsiteY5" fmla="*/ 1932167 h 3450867"/>
              <a:gd name="connsiteX6" fmla="*/ 445275 w 2981740"/>
              <a:gd name="connsiteY6" fmla="*/ 0 h 3450867"/>
              <a:gd name="connsiteX0" fmla="*/ 461175 w 2981740"/>
              <a:gd name="connsiteY0" fmla="*/ 2 h 3450867"/>
              <a:gd name="connsiteX1" fmla="*/ 2981740 w 2981740"/>
              <a:gd name="connsiteY1" fmla="*/ 7952 h 3450867"/>
              <a:gd name="connsiteX2" fmla="*/ 2973788 w 2981740"/>
              <a:gd name="connsiteY2" fmla="*/ 3450867 h 3450867"/>
              <a:gd name="connsiteX3" fmla="*/ 7952 w 2981740"/>
              <a:gd name="connsiteY3" fmla="*/ 3442916 h 3450867"/>
              <a:gd name="connsiteX4" fmla="*/ 0 w 2981740"/>
              <a:gd name="connsiteY4" fmla="*/ 1932165 h 3450867"/>
              <a:gd name="connsiteX5" fmla="*/ 461177 w 2981740"/>
              <a:gd name="connsiteY5" fmla="*/ 1932167 h 3450867"/>
              <a:gd name="connsiteX6" fmla="*/ 445275 w 2981740"/>
              <a:gd name="connsiteY6" fmla="*/ 0 h 345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1740" h="3450867">
                <a:moveTo>
                  <a:pt x="461175" y="2"/>
                </a:moveTo>
                <a:lnTo>
                  <a:pt x="2981740" y="7952"/>
                </a:lnTo>
                <a:cubicBezTo>
                  <a:pt x="2979089" y="1155590"/>
                  <a:pt x="2976439" y="2303229"/>
                  <a:pt x="2973788" y="3450867"/>
                </a:cubicBezTo>
                <a:lnTo>
                  <a:pt x="7952" y="3442916"/>
                </a:lnTo>
                <a:cubicBezTo>
                  <a:pt x="5302" y="2939333"/>
                  <a:pt x="2650" y="2435748"/>
                  <a:pt x="0" y="1932165"/>
                </a:cubicBezTo>
                <a:lnTo>
                  <a:pt x="461177" y="1932167"/>
                </a:lnTo>
                <a:cubicBezTo>
                  <a:pt x="458527" y="1285461"/>
                  <a:pt x="447925" y="646706"/>
                  <a:pt x="445275" y="0"/>
                </a:cubicBezTo>
              </a:path>
            </a:pathLst>
          </a:custGeom>
          <a:solidFill>
            <a:srgbClr val="C0C0C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759559" y="1138191"/>
            <a:ext cx="2662173" cy="3442916"/>
          </a:xfrm>
          <a:custGeom>
            <a:avLst/>
            <a:gdLst>
              <a:gd name="connsiteX0" fmla="*/ 0 w 2568271"/>
              <a:gd name="connsiteY0" fmla="*/ 0 h 3411110"/>
              <a:gd name="connsiteX1" fmla="*/ 2560320 w 2568271"/>
              <a:gd name="connsiteY1" fmla="*/ 7952 h 3411110"/>
              <a:gd name="connsiteX2" fmla="*/ 2568271 w 2568271"/>
              <a:gd name="connsiteY2" fmla="*/ 1884460 h 3411110"/>
              <a:gd name="connsiteX3" fmla="*/ 1916264 w 2568271"/>
              <a:gd name="connsiteY3" fmla="*/ 1892411 h 3411110"/>
              <a:gd name="connsiteX4" fmla="*/ 1932167 w 2568271"/>
              <a:gd name="connsiteY4" fmla="*/ 3403159 h 3411110"/>
              <a:gd name="connsiteX5" fmla="*/ 55659 w 2568271"/>
              <a:gd name="connsiteY5" fmla="*/ 3411110 h 3411110"/>
              <a:gd name="connsiteX6" fmla="*/ 0 w 2568271"/>
              <a:gd name="connsiteY6" fmla="*/ 0 h 3411110"/>
              <a:gd name="connsiteX0" fmla="*/ 0 w 2568271"/>
              <a:gd name="connsiteY0" fmla="*/ 0 h 3419062"/>
              <a:gd name="connsiteX1" fmla="*/ 2560320 w 2568271"/>
              <a:gd name="connsiteY1" fmla="*/ 7952 h 3419062"/>
              <a:gd name="connsiteX2" fmla="*/ 2568271 w 2568271"/>
              <a:gd name="connsiteY2" fmla="*/ 1884460 h 3419062"/>
              <a:gd name="connsiteX3" fmla="*/ 1916264 w 2568271"/>
              <a:gd name="connsiteY3" fmla="*/ 1892411 h 3419062"/>
              <a:gd name="connsiteX4" fmla="*/ 1932167 w 2568271"/>
              <a:gd name="connsiteY4" fmla="*/ 3403159 h 3419062"/>
              <a:gd name="connsiteX5" fmla="*/ 31805 w 2568271"/>
              <a:gd name="connsiteY5" fmla="*/ 3419062 h 3419062"/>
              <a:gd name="connsiteX6" fmla="*/ 0 w 2568271"/>
              <a:gd name="connsiteY6" fmla="*/ 0 h 3419062"/>
              <a:gd name="connsiteX0" fmla="*/ 0 w 2568271"/>
              <a:gd name="connsiteY0" fmla="*/ 0 h 3419062"/>
              <a:gd name="connsiteX1" fmla="*/ 2560320 w 2568271"/>
              <a:gd name="connsiteY1" fmla="*/ 7952 h 3419062"/>
              <a:gd name="connsiteX2" fmla="*/ 2568271 w 2568271"/>
              <a:gd name="connsiteY2" fmla="*/ 1884460 h 3419062"/>
              <a:gd name="connsiteX3" fmla="*/ 1956021 w 2568271"/>
              <a:gd name="connsiteY3" fmla="*/ 1892411 h 3419062"/>
              <a:gd name="connsiteX4" fmla="*/ 1932167 w 2568271"/>
              <a:gd name="connsiteY4" fmla="*/ 3403159 h 3419062"/>
              <a:gd name="connsiteX5" fmla="*/ 31805 w 2568271"/>
              <a:gd name="connsiteY5" fmla="*/ 3419062 h 3419062"/>
              <a:gd name="connsiteX6" fmla="*/ 0 w 2568271"/>
              <a:gd name="connsiteY6" fmla="*/ 0 h 3419062"/>
              <a:gd name="connsiteX0" fmla="*/ 0 w 2568271"/>
              <a:gd name="connsiteY0" fmla="*/ 0 h 3419062"/>
              <a:gd name="connsiteX1" fmla="*/ 2560320 w 2568271"/>
              <a:gd name="connsiteY1" fmla="*/ 7952 h 3419062"/>
              <a:gd name="connsiteX2" fmla="*/ 2568271 w 2568271"/>
              <a:gd name="connsiteY2" fmla="*/ 1884460 h 3419062"/>
              <a:gd name="connsiteX3" fmla="*/ 1956021 w 2568271"/>
              <a:gd name="connsiteY3" fmla="*/ 1892411 h 3419062"/>
              <a:gd name="connsiteX4" fmla="*/ 1971924 w 2568271"/>
              <a:gd name="connsiteY4" fmla="*/ 3403159 h 3419062"/>
              <a:gd name="connsiteX5" fmla="*/ 31805 w 2568271"/>
              <a:gd name="connsiteY5" fmla="*/ 3419062 h 3419062"/>
              <a:gd name="connsiteX6" fmla="*/ 0 w 2568271"/>
              <a:gd name="connsiteY6" fmla="*/ 0 h 3419062"/>
              <a:gd name="connsiteX0" fmla="*/ 0 w 2568271"/>
              <a:gd name="connsiteY0" fmla="*/ 0 h 3419062"/>
              <a:gd name="connsiteX1" fmla="*/ 2560320 w 2568271"/>
              <a:gd name="connsiteY1" fmla="*/ 7952 h 3419062"/>
              <a:gd name="connsiteX2" fmla="*/ 2568271 w 2568271"/>
              <a:gd name="connsiteY2" fmla="*/ 1884460 h 3419062"/>
              <a:gd name="connsiteX3" fmla="*/ 1948069 w 2568271"/>
              <a:gd name="connsiteY3" fmla="*/ 1884460 h 3419062"/>
              <a:gd name="connsiteX4" fmla="*/ 1971924 w 2568271"/>
              <a:gd name="connsiteY4" fmla="*/ 3403159 h 3419062"/>
              <a:gd name="connsiteX5" fmla="*/ 31805 w 2568271"/>
              <a:gd name="connsiteY5" fmla="*/ 3419062 h 3419062"/>
              <a:gd name="connsiteX6" fmla="*/ 0 w 2568271"/>
              <a:gd name="connsiteY6" fmla="*/ 0 h 3419062"/>
              <a:gd name="connsiteX0" fmla="*/ 0 w 2568271"/>
              <a:gd name="connsiteY0" fmla="*/ 0 h 3434964"/>
              <a:gd name="connsiteX1" fmla="*/ 2560320 w 2568271"/>
              <a:gd name="connsiteY1" fmla="*/ 7952 h 3434964"/>
              <a:gd name="connsiteX2" fmla="*/ 2568271 w 2568271"/>
              <a:gd name="connsiteY2" fmla="*/ 1884460 h 3434964"/>
              <a:gd name="connsiteX3" fmla="*/ 1948069 w 2568271"/>
              <a:gd name="connsiteY3" fmla="*/ 1884460 h 3434964"/>
              <a:gd name="connsiteX4" fmla="*/ 2019632 w 2568271"/>
              <a:gd name="connsiteY4" fmla="*/ 3434964 h 3434964"/>
              <a:gd name="connsiteX5" fmla="*/ 31805 w 2568271"/>
              <a:gd name="connsiteY5" fmla="*/ 3419062 h 3434964"/>
              <a:gd name="connsiteX6" fmla="*/ 0 w 2568271"/>
              <a:gd name="connsiteY6" fmla="*/ 0 h 3434964"/>
              <a:gd name="connsiteX0" fmla="*/ 0 w 2568271"/>
              <a:gd name="connsiteY0" fmla="*/ 0 h 3434964"/>
              <a:gd name="connsiteX1" fmla="*/ 2560320 w 2568271"/>
              <a:gd name="connsiteY1" fmla="*/ 7952 h 3434964"/>
              <a:gd name="connsiteX2" fmla="*/ 2568271 w 2568271"/>
              <a:gd name="connsiteY2" fmla="*/ 1884460 h 3434964"/>
              <a:gd name="connsiteX3" fmla="*/ 2003728 w 2568271"/>
              <a:gd name="connsiteY3" fmla="*/ 1892411 h 3434964"/>
              <a:gd name="connsiteX4" fmla="*/ 2019632 w 2568271"/>
              <a:gd name="connsiteY4" fmla="*/ 3434964 h 3434964"/>
              <a:gd name="connsiteX5" fmla="*/ 31805 w 2568271"/>
              <a:gd name="connsiteY5" fmla="*/ 3419062 h 3434964"/>
              <a:gd name="connsiteX6" fmla="*/ 0 w 2568271"/>
              <a:gd name="connsiteY6" fmla="*/ 0 h 3434964"/>
              <a:gd name="connsiteX0" fmla="*/ 0 w 2568271"/>
              <a:gd name="connsiteY0" fmla="*/ 0 h 3434964"/>
              <a:gd name="connsiteX1" fmla="*/ 2560320 w 2568271"/>
              <a:gd name="connsiteY1" fmla="*/ 7952 h 3434964"/>
              <a:gd name="connsiteX2" fmla="*/ 2568271 w 2568271"/>
              <a:gd name="connsiteY2" fmla="*/ 1884460 h 3434964"/>
              <a:gd name="connsiteX3" fmla="*/ 2019630 w 2568271"/>
              <a:gd name="connsiteY3" fmla="*/ 1900362 h 3434964"/>
              <a:gd name="connsiteX4" fmla="*/ 2019632 w 2568271"/>
              <a:gd name="connsiteY4" fmla="*/ 3434964 h 3434964"/>
              <a:gd name="connsiteX5" fmla="*/ 31805 w 2568271"/>
              <a:gd name="connsiteY5" fmla="*/ 3419062 h 3434964"/>
              <a:gd name="connsiteX6" fmla="*/ 0 w 2568271"/>
              <a:gd name="connsiteY6" fmla="*/ 0 h 3434964"/>
              <a:gd name="connsiteX0" fmla="*/ 0 w 2568271"/>
              <a:gd name="connsiteY0" fmla="*/ 0 h 3442916"/>
              <a:gd name="connsiteX1" fmla="*/ 2560320 w 2568271"/>
              <a:gd name="connsiteY1" fmla="*/ 7952 h 3442916"/>
              <a:gd name="connsiteX2" fmla="*/ 2568271 w 2568271"/>
              <a:gd name="connsiteY2" fmla="*/ 1884460 h 3442916"/>
              <a:gd name="connsiteX3" fmla="*/ 2019630 w 2568271"/>
              <a:gd name="connsiteY3" fmla="*/ 1900362 h 3442916"/>
              <a:gd name="connsiteX4" fmla="*/ 2019632 w 2568271"/>
              <a:gd name="connsiteY4" fmla="*/ 3434964 h 3442916"/>
              <a:gd name="connsiteX5" fmla="*/ 31805 w 2568271"/>
              <a:gd name="connsiteY5" fmla="*/ 3442916 h 3442916"/>
              <a:gd name="connsiteX6" fmla="*/ 0 w 2568271"/>
              <a:gd name="connsiteY6" fmla="*/ 0 h 3442916"/>
              <a:gd name="connsiteX0" fmla="*/ 0 w 2568271"/>
              <a:gd name="connsiteY0" fmla="*/ 0 h 3442916"/>
              <a:gd name="connsiteX1" fmla="*/ 2560320 w 2568271"/>
              <a:gd name="connsiteY1" fmla="*/ 7952 h 3442916"/>
              <a:gd name="connsiteX2" fmla="*/ 2568271 w 2568271"/>
              <a:gd name="connsiteY2" fmla="*/ 1884460 h 3442916"/>
              <a:gd name="connsiteX3" fmla="*/ 2019630 w 2568271"/>
              <a:gd name="connsiteY3" fmla="*/ 1876508 h 3442916"/>
              <a:gd name="connsiteX4" fmla="*/ 2019632 w 2568271"/>
              <a:gd name="connsiteY4" fmla="*/ 3434964 h 3442916"/>
              <a:gd name="connsiteX5" fmla="*/ 31805 w 2568271"/>
              <a:gd name="connsiteY5" fmla="*/ 3442916 h 3442916"/>
              <a:gd name="connsiteX6" fmla="*/ 0 w 2568271"/>
              <a:gd name="connsiteY6" fmla="*/ 0 h 3442916"/>
              <a:gd name="connsiteX0" fmla="*/ 0 w 2568271"/>
              <a:gd name="connsiteY0" fmla="*/ 0 h 3442916"/>
              <a:gd name="connsiteX1" fmla="*/ 2560320 w 2568271"/>
              <a:gd name="connsiteY1" fmla="*/ 7952 h 3442916"/>
              <a:gd name="connsiteX2" fmla="*/ 2568271 w 2568271"/>
              <a:gd name="connsiteY2" fmla="*/ 1884460 h 3442916"/>
              <a:gd name="connsiteX3" fmla="*/ 2027581 w 2568271"/>
              <a:gd name="connsiteY3" fmla="*/ 1884459 h 3442916"/>
              <a:gd name="connsiteX4" fmla="*/ 2019632 w 2568271"/>
              <a:gd name="connsiteY4" fmla="*/ 3434964 h 3442916"/>
              <a:gd name="connsiteX5" fmla="*/ 31805 w 2568271"/>
              <a:gd name="connsiteY5" fmla="*/ 3442916 h 3442916"/>
              <a:gd name="connsiteX6" fmla="*/ 0 w 2568271"/>
              <a:gd name="connsiteY6" fmla="*/ 0 h 3442916"/>
              <a:gd name="connsiteX0" fmla="*/ 0 w 2568271"/>
              <a:gd name="connsiteY0" fmla="*/ 0 h 3442916"/>
              <a:gd name="connsiteX1" fmla="*/ 2560320 w 2568271"/>
              <a:gd name="connsiteY1" fmla="*/ 7952 h 3442916"/>
              <a:gd name="connsiteX2" fmla="*/ 2568271 w 2568271"/>
              <a:gd name="connsiteY2" fmla="*/ 1884460 h 3442916"/>
              <a:gd name="connsiteX3" fmla="*/ 2027581 w 2568271"/>
              <a:gd name="connsiteY3" fmla="*/ 1884459 h 3442916"/>
              <a:gd name="connsiteX4" fmla="*/ 2097269 w 2568271"/>
              <a:gd name="connsiteY4" fmla="*/ 3434964 h 3442916"/>
              <a:gd name="connsiteX5" fmla="*/ 31805 w 2568271"/>
              <a:gd name="connsiteY5" fmla="*/ 3442916 h 3442916"/>
              <a:gd name="connsiteX6" fmla="*/ 0 w 2568271"/>
              <a:gd name="connsiteY6" fmla="*/ 0 h 3442916"/>
              <a:gd name="connsiteX0" fmla="*/ 0 w 2568271"/>
              <a:gd name="connsiteY0" fmla="*/ 0 h 3442916"/>
              <a:gd name="connsiteX1" fmla="*/ 2560320 w 2568271"/>
              <a:gd name="connsiteY1" fmla="*/ 7952 h 3442916"/>
              <a:gd name="connsiteX2" fmla="*/ 2568271 w 2568271"/>
              <a:gd name="connsiteY2" fmla="*/ 1884460 h 3442916"/>
              <a:gd name="connsiteX3" fmla="*/ 2087966 w 2568271"/>
              <a:gd name="connsiteY3" fmla="*/ 1884459 h 3442916"/>
              <a:gd name="connsiteX4" fmla="*/ 2097269 w 2568271"/>
              <a:gd name="connsiteY4" fmla="*/ 3434964 h 3442916"/>
              <a:gd name="connsiteX5" fmla="*/ 31805 w 2568271"/>
              <a:gd name="connsiteY5" fmla="*/ 3442916 h 3442916"/>
              <a:gd name="connsiteX6" fmla="*/ 0 w 2568271"/>
              <a:gd name="connsiteY6" fmla="*/ 0 h 3442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8271" h="3442916">
                <a:moveTo>
                  <a:pt x="0" y="0"/>
                </a:moveTo>
                <a:lnTo>
                  <a:pt x="2560320" y="7952"/>
                </a:lnTo>
                <a:cubicBezTo>
                  <a:pt x="2562970" y="633455"/>
                  <a:pt x="2565621" y="1258957"/>
                  <a:pt x="2568271" y="1884460"/>
                </a:cubicBezTo>
                <a:lnTo>
                  <a:pt x="2087966" y="1884459"/>
                </a:lnTo>
                <a:cubicBezTo>
                  <a:pt x="2087967" y="2395993"/>
                  <a:pt x="2097268" y="2923430"/>
                  <a:pt x="2097269" y="3434964"/>
                </a:cubicBezTo>
                <a:lnTo>
                  <a:pt x="31805" y="3442916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60238" y="1158533"/>
            <a:ext cx="3336271" cy="3049481"/>
          </a:xfrm>
          <a:prstGeom prst="rect">
            <a:avLst/>
          </a:prstGeom>
          <a:solidFill>
            <a:srgbClr val="0066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3944" y="1210500"/>
            <a:ext cx="2398954" cy="15128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" name="Picture 9" descr="ALHAT_target_field"/>
          <p:cNvPicPr>
            <a:picLocks noChangeAspect="1" noChangeArrowheads="1"/>
          </p:cNvPicPr>
          <p:nvPr/>
        </p:nvPicPr>
        <p:blipFill>
          <a:blip r:embed="rId5" cstate="print"/>
          <a:srcRect b="53110"/>
          <a:stretch>
            <a:fillRect/>
          </a:stretch>
        </p:blipFill>
        <p:spPr bwMode="auto">
          <a:xfrm>
            <a:off x="1431750" y="2784326"/>
            <a:ext cx="3218400" cy="1343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B_2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14309" y="1188486"/>
            <a:ext cx="2536402" cy="176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182" y="3051541"/>
            <a:ext cx="1969745" cy="1457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nv0003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95026" y="1500428"/>
            <a:ext cx="2516640" cy="1487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1374744" y="119436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2008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11465" y="1182229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2009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172" y="4740464"/>
            <a:ext cx="2607517" cy="1955639"/>
          </a:xfrm>
          <a:prstGeom prst="rect">
            <a:avLst/>
          </a:prstGeom>
        </p:spPr>
      </p:pic>
      <p:cxnSp>
        <p:nvCxnSpPr>
          <p:cNvPr id="26" name="Straight Arrow Connector 25"/>
          <p:cNvCxnSpPr>
            <a:endCxn id="25" idx="1"/>
          </p:cNvCxnSpPr>
          <p:nvPr/>
        </p:nvCxnSpPr>
        <p:spPr bwMode="auto">
          <a:xfrm>
            <a:off x="2965648" y="5249530"/>
            <a:ext cx="1706524" cy="468754"/>
          </a:xfrm>
          <a:prstGeom prst="straightConnector1">
            <a:avLst/>
          </a:prstGeom>
          <a:noFill/>
          <a:ln w="15875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1" name="Picture 2" descr="C:\Users\famzajer\Documents\farzin\NASA\ALHAT\Field Tests\VTB\Pictures\CAM0004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812" y="4836070"/>
            <a:ext cx="2631362" cy="1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08058" y="-17755"/>
            <a:ext cx="796225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  Field Tests:</a:t>
            </a:r>
          </a:p>
          <a:p>
            <a:pPr algn="ctr"/>
            <a:r>
              <a:rPr lang="en-US" sz="2000" dirty="0" err="1">
                <a:latin typeface="Calibri" panose="020F0502020204030204" pitchFamily="34" charset="0"/>
              </a:rPr>
              <a:t>Lidar</a:t>
            </a:r>
            <a:r>
              <a:rPr lang="en-US" sz="2000" dirty="0">
                <a:latin typeface="Calibri" panose="020F0502020204030204" pitchFamily="34" charset="0"/>
              </a:rPr>
              <a:t> development from breadboard to fully-autonomous prototype units</a:t>
            </a:r>
          </a:p>
        </p:txBody>
      </p:sp>
      <p:pic>
        <p:nvPicPr>
          <p:cNvPr id="26626" name="Picture 2" descr="C:\Users\famzajer\Documents\farzin\NASA\ALHAT\Field Tests\FT4\FT4 Pictures Dryden\ Jpegs-Full Res\ED10-0190-12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919" y="3133817"/>
            <a:ext cx="2927113" cy="139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031736" y="6344219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2012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6079" y="1152359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2010</a:t>
            </a:r>
          </a:p>
        </p:txBody>
      </p:sp>
    </p:spTree>
    <p:extLst>
      <p:ext uri="{BB962C8B-B14F-4D97-AF65-F5344CB8AC3E}">
        <p14:creationId xmlns:p14="http://schemas.microsoft.com/office/powerpoint/2010/main" val="2392977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7173" y="-97654"/>
            <a:ext cx="771489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Morpheus </a:t>
            </a:r>
            <a:r>
              <a:rPr lang="en-US" sz="3200" dirty="0">
                <a:latin typeface="Arial" pitchFamily="34" charset="0"/>
                <a:ea typeface="ＭＳ Ｐゴシック"/>
                <a:cs typeface="Arial" pitchFamily="34" charset="0"/>
              </a:rPr>
              <a:t>Closed-Loop Demonstration</a:t>
            </a:r>
          </a:p>
          <a:p>
            <a:pPr algn="ctr">
              <a:defRPr/>
            </a:pPr>
            <a:r>
              <a:rPr lang="en-US" sz="3200" dirty="0">
                <a:latin typeface="Arial" pitchFamily="34" charset="0"/>
                <a:ea typeface="ＭＳ Ｐゴシック"/>
                <a:cs typeface="Arial" pitchFamily="34" charset="0"/>
              </a:rPr>
              <a:t>at NASA-KSC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243254" y="2894120"/>
            <a:ext cx="9454338" cy="3796179"/>
            <a:chOff x="392584" y="3318127"/>
            <a:chExt cx="8671642" cy="3465066"/>
          </a:xfrm>
        </p:grpSpPr>
        <p:pic>
          <p:nvPicPr>
            <p:cNvPr id="48" name="Picture 47" descr="Screen Shot 2014-07-24 at 5.34.24 PM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2584" y="3318127"/>
              <a:ext cx="8671642" cy="3465066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3344699" y="3622060"/>
              <a:ext cx="2351922" cy="4926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Approx. 450 m slant range</a:t>
              </a:r>
            </a:p>
            <a:p>
              <a:r>
                <a:rPr lang="en-US" sz="1400" b="1" dirty="0">
                  <a:solidFill>
                    <a:schemeClr val="bg1"/>
                  </a:solidFill>
                </a:rPr>
                <a:t>30 degree glideslope</a:t>
              </a:r>
            </a:p>
          </p:txBody>
        </p:sp>
        <p:grpSp>
          <p:nvGrpSpPr>
            <p:cNvPr id="50" name="Group 79"/>
            <p:cNvGrpSpPr/>
            <p:nvPr/>
          </p:nvGrpSpPr>
          <p:grpSpPr>
            <a:xfrm>
              <a:off x="2054976" y="3460052"/>
              <a:ext cx="208464" cy="234367"/>
              <a:chOff x="2312600" y="5243640"/>
              <a:chExt cx="346589" cy="367827"/>
            </a:xfrm>
          </p:grpSpPr>
          <p:pic>
            <p:nvPicPr>
              <p:cNvPr id="53" name="Picture 2"/>
              <p:cNvPicPr>
                <a:picLocks noChangeAspect="1" noChangeArrowheads="1"/>
              </p:cNvPicPr>
              <p:nvPr/>
            </p:nvPicPr>
            <p:blipFill>
              <a:blip r:embed="rId3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2600" y="5243640"/>
                <a:ext cx="346589" cy="3486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4" name="Group 214"/>
              <p:cNvGrpSpPr>
                <a:grpSpLocks/>
              </p:cNvGrpSpPr>
              <p:nvPr/>
            </p:nvGrpSpPr>
            <p:grpSpPr bwMode="auto">
              <a:xfrm rot="18373684">
                <a:off x="2409629" y="5476543"/>
                <a:ext cx="148643" cy="121206"/>
                <a:chOff x="625473" y="2389184"/>
                <a:chExt cx="730249" cy="608013"/>
              </a:xfrm>
            </p:grpSpPr>
            <p:sp>
              <p:nvSpPr>
                <p:cNvPr id="55" name="Freeform 54"/>
                <p:cNvSpPr>
                  <a:spLocks/>
                </p:cNvSpPr>
                <p:nvPr/>
              </p:nvSpPr>
              <p:spPr bwMode="auto">
                <a:xfrm>
                  <a:off x="625473" y="2389184"/>
                  <a:ext cx="730249" cy="608013"/>
                </a:xfrm>
                <a:custGeom>
                  <a:avLst/>
                  <a:gdLst>
                    <a:gd name="T0" fmla="*/ 2147483647 w 919"/>
                    <a:gd name="T1" fmla="*/ 0 h 764"/>
                    <a:gd name="T2" fmla="*/ 2147483647 w 919"/>
                    <a:gd name="T3" fmla="*/ 0 h 764"/>
                    <a:gd name="T4" fmla="*/ 2147483647 w 919"/>
                    <a:gd name="T5" fmla="*/ 2147483647 h 764"/>
                    <a:gd name="T6" fmla="*/ 2147483647 w 919"/>
                    <a:gd name="T7" fmla="*/ 2147483647 h 764"/>
                    <a:gd name="T8" fmla="*/ 2147483647 w 919"/>
                    <a:gd name="T9" fmla="*/ 2147483647 h 764"/>
                    <a:gd name="T10" fmla="*/ 2147483647 w 919"/>
                    <a:gd name="T11" fmla="*/ 2147483647 h 764"/>
                    <a:gd name="T12" fmla="*/ 2147483647 w 919"/>
                    <a:gd name="T13" fmla="*/ 2147483647 h 764"/>
                    <a:gd name="T14" fmla="*/ 2147483647 w 919"/>
                    <a:gd name="T15" fmla="*/ 2147483647 h 764"/>
                    <a:gd name="T16" fmla="*/ 2147483647 w 919"/>
                    <a:gd name="T17" fmla="*/ 2147483647 h 764"/>
                    <a:gd name="T18" fmla="*/ 2147483647 w 919"/>
                    <a:gd name="T19" fmla="*/ 2147483647 h 764"/>
                    <a:gd name="T20" fmla="*/ 2147483647 w 919"/>
                    <a:gd name="T21" fmla="*/ 2147483647 h 764"/>
                    <a:gd name="T22" fmla="*/ 2147483647 w 919"/>
                    <a:gd name="T23" fmla="*/ 2147483647 h 764"/>
                    <a:gd name="T24" fmla="*/ 2147483647 w 919"/>
                    <a:gd name="T25" fmla="*/ 2147483647 h 764"/>
                    <a:gd name="T26" fmla="*/ 2147483647 w 919"/>
                    <a:gd name="T27" fmla="*/ 2147483647 h 764"/>
                    <a:gd name="T28" fmla="*/ 2147483647 w 919"/>
                    <a:gd name="T29" fmla="*/ 2147483647 h 764"/>
                    <a:gd name="T30" fmla="*/ 2147483647 w 919"/>
                    <a:gd name="T31" fmla="*/ 2147483647 h 764"/>
                    <a:gd name="T32" fmla="*/ 0 w 919"/>
                    <a:gd name="T33" fmla="*/ 2147483647 h 764"/>
                    <a:gd name="T34" fmla="*/ 2147483647 w 919"/>
                    <a:gd name="T35" fmla="*/ 2147483647 h 764"/>
                    <a:gd name="T36" fmla="*/ 2147483647 w 919"/>
                    <a:gd name="T37" fmla="*/ 2147483647 h 764"/>
                    <a:gd name="T38" fmla="*/ 2147483647 w 919"/>
                    <a:gd name="T39" fmla="*/ 2147483647 h 764"/>
                    <a:gd name="T40" fmla="*/ 2147483647 w 919"/>
                    <a:gd name="T41" fmla="*/ 2147483647 h 764"/>
                    <a:gd name="T42" fmla="*/ 2147483647 w 919"/>
                    <a:gd name="T43" fmla="*/ 2147483647 h 764"/>
                    <a:gd name="T44" fmla="*/ 2147483647 w 919"/>
                    <a:gd name="T45" fmla="*/ 2147483647 h 764"/>
                    <a:gd name="T46" fmla="*/ 2147483647 w 919"/>
                    <a:gd name="T47" fmla="*/ 2147483647 h 764"/>
                    <a:gd name="T48" fmla="*/ 2147483647 w 919"/>
                    <a:gd name="T49" fmla="*/ 2147483647 h 764"/>
                    <a:gd name="T50" fmla="*/ 2147483647 w 919"/>
                    <a:gd name="T51" fmla="*/ 2147483647 h 764"/>
                    <a:gd name="T52" fmla="*/ 2147483647 w 919"/>
                    <a:gd name="T53" fmla="*/ 2147483647 h 764"/>
                    <a:gd name="T54" fmla="*/ 2147483647 w 919"/>
                    <a:gd name="T55" fmla="*/ 2147483647 h 764"/>
                    <a:gd name="T56" fmla="*/ 2147483647 w 919"/>
                    <a:gd name="T57" fmla="*/ 2147483647 h 764"/>
                    <a:gd name="T58" fmla="*/ 2147483647 w 919"/>
                    <a:gd name="T59" fmla="*/ 2147483647 h 764"/>
                    <a:gd name="T60" fmla="*/ 2147483647 w 919"/>
                    <a:gd name="T61" fmla="*/ 2147483647 h 764"/>
                    <a:gd name="T62" fmla="*/ 2147483647 w 919"/>
                    <a:gd name="T63" fmla="*/ 2147483647 h 764"/>
                    <a:gd name="T64" fmla="*/ 2147483647 w 919"/>
                    <a:gd name="T65" fmla="*/ 2147483647 h 764"/>
                    <a:gd name="T66" fmla="*/ 2147483647 w 919"/>
                    <a:gd name="T67" fmla="*/ 0 h 764"/>
                    <a:gd name="T68" fmla="*/ 2147483647 w 919"/>
                    <a:gd name="T69" fmla="*/ 0 h 764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919"/>
                    <a:gd name="T106" fmla="*/ 0 h 764"/>
                    <a:gd name="T107" fmla="*/ 919 w 919"/>
                    <a:gd name="T108" fmla="*/ 764 h 764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919" h="764">
                      <a:moveTo>
                        <a:pt x="615" y="0"/>
                      </a:moveTo>
                      <a:lnTo>
                        <a:pt x="611" y="0"/>
                      </a:lnTo>
                      <a:lnTo>
                        <a:pt x="598" y="2"/>
                      </a:lnTo>
                      <a:lnTo>
                        <a:pt x="580" y="8"/>
                      </a:lnTo>
                      <a:lnTo>
                        <a:pt x="557" y="17"/>
                      </a:lnTo>
                      <a:lnTo>
                        <a:pt x="526" y="29"/>
                      </a:lnTo>
                      <a:lnTo>
                        <a:pt x="491" y="49"/>
                      </a:lnTo>
                      <a:lnTo>
                        <a:pt x="452" y="76"/>
                      </a:lnTo>
                      <a:lnTo>
                        <a:pt x="411" y="111"/>
                      </a:lnTo>
                      <a:lnTo>
                        <a:pt x="364" y="151"/>
                      </a:lnTo>
                      <a:lnTo>
                        <a:pt x="315" y="204"/>
                      </a:lnTo>
                      <a:lnTo>
                        <a:pt x="263" y="264"/>
                      </a:lnTo>
                      <a:lnTo>
                        <a:pt x="212" y="338"/>
                      </a:lnTo>
                      <a:lnTo>
                        <a:pt x="158" y="422"/>
                      </a:lnTo>
                      <a:lnTo>
                        <a:pt x="105" y="519"/>
                      </a:lnTo>
                      <a:lnTo>
                        <a:pt x="51" y="630"/>
                      </a:lnTo>
                      <a:lnTo>
                        <a:pt x="0" y="758"/>
                      </a:lnTo>
                      <a:lnTo>
                        <a:pt x="7" y="758"/>
                      </a:lnTo>
                      <a:lnTo>
                        <a:pt x="30" y="760"/>
                      </a:lnTo>
                      <a:lnTo>
                        <a:pt x="63" y="762"/>
                      </a:lnTo>
                      <a:lnTo>
                        <a:pt x="110" y="764"/>
                      </a:lnTo>
                      <a:lnTo>
                        <a:pt x="165" y="764"/>
                      </a:lnTo>
                      <a:lnTo>
                        <a:pt x="229" y="763"/>
                      </a:lnTo>
                      <a:lnTo>
                        <a:pt x="298" y="759"/>
                      </a:lnTo>
                      <a:lnTo>
                        <a:pt x="373" y="751"/>
                      </a:lnTo>
                      <a:lnTo>
                        <a:pt x="448" y="735"/>
                      </a:lnTo>
                      <a:lnTo>
                        <a:pt x="526" y="716"/>
                      </a:lnTo>
                      <a:lnTo>
                        <a:pt x="602" y="688"/>
                      </a:lnTo>
                      <a:lnTo>
                        <a:pt x="678" y="654"/>
                      </a:lnTo>
                      <a:lnTo>
                        <a:pt x="747" y="610"/>
                      </a:lnTo>
                      <a:lnTo>
                        <a:pt x="812" y="559"/>
                      </a:lnTo>
                      <a:lnTo>
                        <a:pt x="869" y="496"/>
                      </a:lnTo>
                      <a:lnTo>
                        <a:pt x="919" y="422"/>
                      </a:lnTo>
                      <a:lnTo>
                        <a:pt x="615" y="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600"/>
                </a:p>
              </p:txBody>
            </p:sp>
            <p:sp>
              <p:nvSpPr>
                <p:cNvPr id="56" name="Freeform 55"/>
                <p:cNvSpPr>
                  <a:spLocks/>
                </p:cNvSpPr>
                <p:nvPr/>
              </p:nvSpPr>
              <p:spPr bwMode="auto">
                <a:xfrm>
                  <a:off x="712788" y="2444747"/>
                  <a:ext cx="601663" cy="493715"/>
                </a:xfrm>
                <a:custGeom>
                  <a:avLst/>
                  <a:gdLst>
                    <a:gd name="T0" fmla="*/ 2147483647 w 758"/>
                    <a:gd name="T1" fmla="*/ 0 h 622"/>
                    <a:gd name="T2" fmla="*/ 2147483647 w 758"/>
                    <a:gd name="T3" fmla="*/ 0 h 622"/>
                    <a:gd name="T4" fmla="*/ 2147483647 w 758"/>
                    <a:gd name="T5" fmla="*/ 2147483647 h 622"/>
                    <a:gd name="T6" fmla="*/ 2147483647 w 758"/>
                    <a:gd name="T7" fmla="*/ 2147483647 h 622"/>
                    <a:gd name="T8" fmla="*/ 2147483647 w 758"/>
                    <a:gd name="T9" fmla="*/ 2147483647 h 622"/>
                    <a:gd name="T10" fmla="*/ 2147483647 w 758"/>
                    <a:gd name="T11" fmla="*/ 2147483647 h 622"/>
                    <a:gd name="T12" fmla="*/ 2147483647 w 758"/>
                    <a:gd name="T13" fmla="*/ 2147483647 h 622"/>
                    <a:gd name="T14" fmla="*/ 2147483647 w 758"/>
                    <a:gd name="T15" fmla="*/ 2147483647 h 622"/>
                    <a:gd name="T16" fmla="*/ 2147483647 w 758"/>
                    <a:gd name="T17" fmla="*/ 2147483647 h 622"/>
                    <a:gd name="T18" fmla="*/ 2147483647 w 758"/>
                    <a:gd name="T19" fmla="*/ 2147483647 h 622"/>
                    <a:gd name="T20" fmla="*/ 2147483647 w 758"/>
                    <a:gd name="T21" fmla="*/ 2147483647 h 622"/>
                    <a:gd name="T22" fmla="*/ 2147483647 w 758"/>
                    <a:gd name="T23" fmla="*/ 2147483647 h 622"/>
                    <a:gd name="T24" fmla="*/ 2147483647 w 758"/>
                    <a:gd name="T25" fmla="*/ 2147483647 h 622"/>
                    <a:gd name="T26" fmla="*/ 2147483647 w 758"/>
                    <a:gd name="T27" fmla="*/ 2147483647 h 622"/>
                    <a:gd name="T28" fmla="*/ 2147483647 w 758"/>
                    <a:gd name="T29" fmla="*/ 2147483647 h 622"/>
                    <a:gd name="T30" fmla="*/ 2147483647 w 758"/>
                    <a:gd name="T31" fmla="*/ 2147483647 h 622"/>
                    <a:gd name="T32" fmla="*/ 0 w 758"/>
                    <a:gd name="T33" fmla="*/ 2147483647 h 622"/>
                    <a:gd name="T34" fmla="*/ 2147483647 w 758"/>
                    <a:gd name="T35" fmla="*/ 2147483647 h 622"/>
                    <a:gd name="T36" fmla="*/ 2147483647 w 758"/>
                    <a:gd name="T37" fmla="*/ 2147483647 h 622"/>
                    <a:gd name="T38" fmla="*/ 2147483647 w 758"/>
                    <a:gd name="T39" fmla="*/ 2147483647 h 622"/>
                    <a:gd name="T40" fmla="*/ 2147483647 w 758"/>
                    <a:gd name="T41" fmla="*/ 2147483647 h 622"/>
                    <a:gd name="T42" fmla="*/ 2147483647 w 758"/>
                    <a:gd name="T43" fmla="*/ 2147483647 h 622"/>
                    <a:gd name="T44" fmla="*/ 2147483647 w 758"/>
                    <a:gd name="T45" fmla="*/ 2147483647 h 622"/>
                    <a:gd name="T46" fmla="*/ 2147483647 w 758"/>
                    <a:gd name="T47" fmla="*/ 2147483647 h 622"/>
                    <a:gd name="T48" fmla="*/ 2147483647 w 758"/>
                    <a:gd name="T49" fmla="*/ 2147483647 h 622"/>
                    <a:gd name="T50" fmla="*/ 2147483647 w 758"/>
                    <a:gd name="T51" fmla="*/ 2147483647 h 622"/>
                    <a:gd name="T52" fmla="*/ 2147483647 w 758"/>
                    <a:gd name="T53" fmla="*/ 2147483647 h 622"/>
                    <a:gd name="T54" fmla="*/ 2147483647 w 758"/>
                    <a:gd name="T55" fmla="*/ 2147483647 h 622"/>
                    <a:gd name="T56" fmla="*/ 2147483647 w 758"/>
                    <a:gd name="T57" fmla="*/ 2147483647 h 622"/>
                    <a:gd name="T58" fmla="*/ 2147483647 w 758"/>
                    <a:gd name="T59" fmla="*/ 2147483647 h 622"/>
                    <a:gd name="T60" fmla="*/ 2147483647 w 758"/>
                    <a:gd name="T61" fmla="*/ 2147483647 h 622"/>
                    <a:gd name="T62" fmla="*/ 2147483647 w 758"/>
                    <a:gd name="T63" fmla="*/ 2147483647 h 622"/>
                    <a:gd name="T64" fmla="*/ 2147483647 w 758"/>
                    <a:gd name="T65" fmla="*/ 2147483647 h 622"/>
                    <a:gd name="T66" fmla="*/ 2147483647 w 758"/>
                    <a:gd name="T67" fmla="*/ 0 h 622"/>
                    <a:gd name="T68" fmla="*/ 2147483647 w 758"/>
                    <a:gd name="T69" fmla="*/ 0 h 622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758"/>
                    <a:gd name="T106" fmla="*/ 0 h 622"/>
                    <a:gd name="T107" fmla="*/ 758 w 758"/>
                    <a:gd name="T108" fmla="*/ 622 h 622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758" h="622">
                      <a:moveTo>
                        <a:pt x="491" y="0"/>
                      </a:moveTo>
                      <a:lnTo>
                        <a:pt x="487" y="0"/>
                      </a:lnTo>
                      <a:lnTo>
                        <a:pt x="478" y="3"/>
                      </a:lnTo>
                      <a:lnTo>
                        <a:pt x="462" y="7"/>
                      </a:lnTo>
                      <a:lnTo>
                        <a:pt x="443" y="16"/>
                      </a:lnTo>
                      <a:lnTo>
                        <a:pt x="417" y="28"/>
                      </a:lnTo>
                      <a:lnTo>
                        <a:pt x="388" y="44"/>
                      </a:lnTo>
                      <a:lnTo>
                        <a:pt x="356" y="66"/>
                      </a:lnTo>
                      <a:lnTo>
                        <a:pt x="322" y="95"/>
                      </a:lnTo>
                      <a:lnTo>
                        <a:pt x="283" y="129"/>
                      </a:lnTo>
                      <a:lnTo>
                        <a:pt x="244" y="172"/>
                      </a:lnTo>
                      <a:lnTo>
                        <a:pt x="203" y="221"/>
                      </a:lnTo>
                      <a:lnTo>
                        <a:pt x="162" y="282"/>
                      </a:lnTo>
                      <a:lnTo>
                        <a:pt x="119" y="349"/>
                      </a:lnTo>
                      <a:lnTo>
                        <a:pt x="79" y="429"/>
                      </a:lnTo>
                      <a:lnTo>
                        <a:pt x="39" y="519"/>
                      </a:lnTo>
                      <a:lnTo>
                        <a:pt x="0" y="621"/>
                      </a:lnTo>
                      <a:lnTo>
                        <a:pt x="5" y="621"/>
                      </a:lnTo>
                      <a:lnTo>
                        <a:pt x="23" y="621"/>
                      </a:lnTo>
                      <a:lnTo>
                        <a:pt x="51" y="621"/>
                      </a:lnTo>
                      <a:lnTo>
                        <a:pt x="89" y="622"/>
                      </a:lnTo>
                      <a:lnTo>
                        <a:pt x="133" y="620"/>
                      </a:lnTo>
                      <a:lnTo>
                        <a:pt x="185" y="617"/>
                      </a:lnTo>
                      <a:lnTo>
                        <a:pt x="242" y="610"/>
                      </a:lnTo>
                      <a:lnTo>
                        <a:pt x="302" y="602"/>
                      </a:lnTo>
                      <a:lnTo>
                        <a:pt x="364" y="589"/>
                      </a:lnTo>
                      <a:lnTo>
                        <a:pt x="427" y="571"/>
                      </a:lnTo>
                      <a:lnTo>
                        <a:pt x="490" y="549"/>
                      </a:lnTo>
                      <a:lnTo>
                        <a:pt x="553" y="522"/>
                      </a:lnTo>
                      <a:lnTo>
                        <a:pt x="611" y="487"/>
                      </a:lnTo>
                      <a:lnTo>
                        <a:pt x="666" y="447"/>
                      </a:lnTo>
                      <a:lnTo>
                        <a:pt x="715" y="398"/>
                      </a:lnTo>
                      <a:lnTo>
                        <a:pt x="758" y="343"/>
                      </a:lnTo>
                      <a:lnTo>
                        <a:pt x="491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600"/>
                </a:p>
              </p:txBody>
            </p:sp>
            <p:sp>
              <p:nvSpPr>
                <p:cNvPr id="57" name="Freeform 56"/>
                <p:cNvSpPr>
                  <a:spLocks/>
                </p:cNvSpPr>
                <p:nvPr/>
              </p:nvSpPr>
              <p:spPr bwMode="auto">
                <a:xfrm>
                  <a:off x="785809" y="2522532"/>
                  <a:ext cx="490538" cy="365127"/>
                </a:xfrm>
                <a:custGeom>
                  <a:avLst/>
                  <a:gdLst>
                    <a:gd name="T0" fmla="*/ 2147483647 w 617"/>
                    <a:gd name="T1" fmla="*/ 0 h 460"/>
                    <a:gd name="T2" fmla="*/ 2147483647 w 617"/>
                    <a:gd name="T3" fmla="*/ 0 h 460"/>
                    <a:gd name="T4" fmla="*/ 2147483647 w 617"/>
                    <a:gd name="T5" fmla="*/ 2147483647 h 460"/>
                    <a:gd name="T6" fmla="*/ 2147483647 w 617"/>
                    <a:gd name="T7" fmla="*/ 2147483647 h 460"/>
                    <a:gd name="T8" fmla="*/ 2147483647 w 617"/>
                    <a:gd name="T9" fmla="*/ 2147483647 h 460"/>
                    <a:gd name="T10" fmla="*/ 2147483647 w 617"/>
                    <a:gd name="T11" fmla="*/ 2147483647 h 460"/>
                    <a:gd name="T12" fmla="*/ 2147483647 w 617"/>
                    <a:gd name="T13" fmla="*/ 2147483647 h 460"/>
                    <a:gd name="T14" fmla="*/ 2147483647 w 617"/>
                    <a:gd name="T15" fmla="*/ 2147483647 h 460"/>
                    <a:gd name="T16" fmla="*/ 2147483647 w 617"/>
                    <a:gd name="T17" fmla="*/ 2147483647 h 460"/>
                    <a:gd name="T18" fmla="*/ 2147483647 w 617"/>
                    <a:gd name="T19" fmla="*/ 2147483647 h 460"/>
                    <a:gd name="T20" fmla="*/ 2147483647 w 617"/>
                    <a:gd name="T21" fmla="*/ 2147483647 h 460"/>
                    <a:gd name="T22" fmla="*/ 2147483647 w 617"/>
                    <a:gd name="T23" fmla="*/ 2147483647 h 460"/>
                    <a:gd name="T24" fmla="*/ 2147483647 w 617"/>
                    <a:gd name="T25" fmla="*/ 2147483647 h 460"/>
                    <a:gd name="T26" fmla="*/ 2147483647 w 617"/>
                    <a:gd name="T27" fmla="*/ 2147483647 h 460"/>
                    <a:gd name="T28" fmla="*/ 2147483647 w 617"/>
                    <a:gd name="T29" fmla="*/ 2147483647 h 460"/>
                    <a:gd name="T30" fmla="*/ 2147483647 w 617"/>
                    <a:gd name="T31" fmla="*/ 2147483647 h 460"/>
                    <a:gd name="T32" fmla="*/ 0 w 617"/>
                    <a:gd name="T33" fmla="*/ 2147483647 h 460"/>
                    <a:gd name="T34" fmla="*/ 2147483647 w 617"/>
                    <a:gd name="T35" fmla="*/ 2147483647 h 460"/>
                    <a:gd name="T36" fmla="*/ 2147483647 w 617"/>
                    <a:gd name="T37" fmla="*/ 2147483647 h 460"/>
                    <a:gd name="T38" fmla="*/ 2147483647 w 617"/>
                    <a:gd name="T39" fmla="*/ 2147483647 h 460"/>
                    <a:gd name="T40" fmla="*/ 2147483647 w 617"/>
                    <a:gd name="T41" fmla="*/ 2147483647 h 460"/>
                    <a:gd name="T42" fmla="*/ 2147483647 w 617"/>
                    <a:gd name="T43" fmla="*/ 2147483647 h 460"/>
                    <a:gd name="T44" fmla="*/ 2147483647 w 617"/>
                    <a:gd name="T45" fmla="*/ 2147483647 h 460"/>
                    <a:gd name="T46" fmla="*/ 2147483647 w 617"/>
                    <a:gd name="T47" fmla="*/ 2147483647 h 460"/>
                    <a:gd name="T48" fmla="*/ 2147483647 w 617"/>
                    <a:gd name="T49" fmla="*/ 2147483647 h 460"/>
                    <a:gd name="T50" fmla="*/ 2147483647 w 617"/>
                    <a:gd name="T51" fmla="*/ 2147483647 h 460"/>
                    <a:gd name="T52" fmla="*/ 2147483647 w 617"/>
                    <a:gd name="T53" fmla="*/ 2147483647 h 460"/>
                    <a:gd name="T54" fmla="*/ 2147483647 w 617"/>
                    <a:gd name="T55" fmla="*/ 2147483647 h 460"/>
                    <a:gd name="T56" fmla="*/ 2147483647 w 617"/>
                    <a:gd name="T57" fmla="*/ 2147483647 h 460"/>
                    <a:gd name="T58" fmla="*/ 2147483647 w 617"/>
                    <a:gd name="T59" fmla="*/ 2147483647 h 460"/>
                    <a:gd name="T60" fmla="*/ 2147483647 w 617"/>
                    <a:gd name="T61" fmla="*/ 2147483647 h 460"/>
                    <a:gd name="T62" fmla="*/ 2147483647 w 617"/>
                    <a:gd name="T63" fmla="*/ 2147483647 h 460"/>
                    <a:gd name="T64" fmla="*/ 2147483647 w 617"/>
                    <a:gd name="T65" fmla="*/ 2147483647 h 460"/>
                    <a:gd name="T66" fmla="*/ 2147483647 w 617"/>
                    <a:gd name="T67" fmla="*/ 0 h 460"/>
                    <a:gd name="T68" fmla="*/ 2147483647 w 617"/>
                    <a:gd name="T69" fmla="*/ 0 h 460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617"/>
                    <a:gd name="T106" fmla="*/ 0 h 460"/>
                    <a:gd name="T107" fmla="*/ 617 w 617"/>
                    <a:gd name="T108" fmla="*/ 460 h 460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617" h="460">
                      <a:moveTo>
                        <a:pt x="405" y="0"/>
                      </a:moveTo>
                      <a:lnTo>
                        <a:pt x="402" y="0"/>
                      </a:lnTo>
                      <a:lnTo>
                        <a:pt x="395" y="2"/>
                      </a:lnTo>
                      <a:lnTo>
                        <a:pt x="385" y="4"/>
                      </a:lnTo>
                      <a:lnTo>
                        <a:pt x="371" y="11"/>
                      </a:lnTo>
                      <a:lnTo>
                        <a:pt x="352" y="19"/>
                      </a:lnTo>
                      <a:lnTo>
                        <a:pt x="332" y="31"/>
                      </a:lnTo>
                      <a:lnTo>
                        <a:pt x="307" y="47"/>
                      </a:lnTo>
                      <a:lnTo>
                        <a:pt x="281" y="69"/>
                      </a:lnTo>
                      <a:lnTo>
                        <a:pt x="251" y="93"/>
                      </a:lnTo>
                      <a:lnTo>
                        <a:pt x="220" y="125"/>
                      </a:lnTo>
                      <a:lnTo>
                        <a:pt x="186" y="161"/>
                      </a:lnTo>
                      <a:lnTo>
                        <a:pt x="151" y="207"/>
                      </a:lnTo>
                      <a:lnTo>
                        <a:pt x="114" y="257"/>
                      </a:lnTo>
                      <a:lnTo>
                        <a:pt x="77" y="317"/>
                      </a:lnTo>
                      <a:lnTo>
                        <a:pt x="39" y="384"/>
                      </a:lnTo>
                      <a:lnTo>
                        <a:pt x="0" y="460"/>
                      </a:lnTo>
                      <a:lnTo>
                        <a:pt x="4" y="459"/>
                      </a:lnTo>
                      <a:lnTo>
                        <a:pt x="18" y="459"/>
                      </a:lnTo>
                      <a:lnTo>
                        <a:pt x="41" y="458"/>
                      </a:lnTo>
                      <a:lnTo>
                        <a:pt x="72" y="456"/>
                      </a:lnTo>
                      <a:lnTo>
                        <a:pt x="107" y="452"/>
                      </a:lnTo>
                      <a:lnTo>
                        <a:pt x="150" y="447"/>
                      </a:lnTo>
                      <a:lnTo>
                        <a:pt x="196" y="439"/>
                      </a:lnTo>
                      <a:lnTo>
                        <a:pt x="245" y="431"/>
                      </a:lnTo>
                      <a:lnTo>
                        <a:pt x="295" y="416"/>
                      </a:lnTo>
                      <a:lnTo>
                        <a:pt x="347" y="400"/>
                      </a:lnTo>
                      <a:lnTo>
                        <a:pt x="398" y="380"/>
                      </a:lnTo>
                      <a:lnTo>
                        <a:pt x="449" y="356"/>
                      </a:lnTo>
                      <a:lnTo>
                        <a:pt x="496" y="325"/>
                      </a:lnTo>
                      <a:lnTo>
                        <a:pt x="540" y="291"/>
                      </a:lnTo>
                      <a:lnTo>
                        <a:pt x="581" y="251"/>
                      </a:lnTo>
                      <a:lnTo>
                        <a:pt x="617" y="207"/>
                      </a:lnTo>
                      <a:lnTo>
                        <a:pt x="405" y="0"/>
                      </a:lnTo>
                      <a:close/>
                    </a:path>
                  </a:pathLst>
                </a:custGeom>
                <a:solidFill>
                  <a:srgbClr val="FFFF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600"/>
                </a:p>
              </p:txBody>
            </p:sp>
            <p:sp>
              <p:nvSpPr>
                <p:cNvPr id="58" name="Freeform 57"/>
                <p:cNvSpPr>
                  <a:spLocks/>
                </p:cNvSpPr>
                <p:nvPr/>
              </p:nvSpPr>
              <p:spPr bwMode="auto">
                <a:xfrm>
                  <a:off x="965201" y="2587622"/>
                  <a:ext cx="250822" cy="185737"/>
                </a:xfrm>
                <a:custGeom>
                  <a:avLst/>
                  <a:gdLst>
                    <a:gd name="T0" fmla="*/ 2147483647 w 317"/>
                    <a:gd name="T1" fmla="*/ 0 h 234"/>
                    <a:gd name="T2" fmla="*/ 2147483647 w 317"/>
                    <a:gd name="T3" fmla="*/ 0 h 234"/>
                    <a:gd name="T4" fmla="*/ 2147483647 w 317"/>
                    <a:gd name="T5" fmla="*/ 2147483647 h 234"/>
                    <a:gd name="T6" fmla="*/ 2147483647 w 317"/>
                    <a:gd name="T7" fmla="*/ 2147483647 h 234"/>
                    <a:gd name="T8" fmla="*/ 2147483647 w 317"/>
                    <a:gd name="T9" fmla="*/ 2147483647 h 234"/>
                    <a:gd name="T10" fmla="*/ 2147483647 w 317"/>
                    <a:gd name="T11" fmla="*/ 2147483647 h 234"/>
                    <a:gd name="T12" fmla="*/ 2147483647 w 317"/>
                    <a:gd name="T13" fmla="*/ 2147483647 h 234"/>
                    <a:gd name="T14" fmla="*/ 2147483647 w 317"/>
                    <a:gd name="T15" fmla="*/ 2147483647 h 234"/>
                    <a:gd name="T16" fmla="*/ 2147483647 w 317"/>
                    <a:gd name="T17" fmla="*/ 2147483647 h 234"/>
                    <a:gd name="T18" fmla="*/ 2147483647 w 317"/>
                    <a:gd name="T19" fmla="*/ 2147483647 h 234"/>
                    <a:gd name="T20" fmla="*/ 2147483647 w 317"/>
                    <a:gd name="T21" fmla="*/ 2147483647 h 234"/>
                    <a:gd name="T22" fmla="*/ 2147483647 w 317"/>
                    <a:gd name="T23" fmla="*/ 2147483647 h 234"/>
                    <a:gd name="T24" fmla="*/ 2147483647 w 317"/>
                    <a:gd name="T25" fmla="*/ 2147483647 h 234"/>
                    <a:gd name="T26" fmla="*/ 2147483647 w 317"/>
                    <a:gd name="T27" fmla="*/ 2147483647 h 234"/>
                    <a:gd name="T28" fmla="*/ 2147483647 w 317"/>
                    <a:gd name="T29" fmla="*/ 2147483647 h 234"/>
                    <a:gd name="T30" fmla="*/ 2147483647 w 317"/>
                    <a:gd name="T31" fmla="*/ 2147483647 h 234"/>
                    <a:gd name="T32" fmla="*/ 0 w 317"/>
                    <a:gd name="T33" fmla="*/ 2147483647 h 234"/>
                    <a:gd name="T34" fmla="*/ 2147483647 w 317"/>
                    <a:gd name="T35" fmla="*/ 2147483647 h 234"/>
                    <a:gd name="T36" fmla="*/ 2147483647 w 317"/>
                    <a:gd name="T37" fmla="*/ 2147483647 h 234"/>
                    <a:gd name="T38" fmla="*/ 2147483647 w 317"/>
                    <a:gd name="T39" fmla="*/ 2147483647 h 234"/>
                    <a:gd name="T40" fmla="*/ 2147483647 w 317"/>
                    <a:gd name="T41" fmla="*/ 2147483647 h 234"/>
                    <a:gd name="T42" fmla="*/ 2147483647 w 317"/>
                    <a:gd name="T43" fmla="*/ 2147483647 h 234"/>
                    <a:gd name="T44" fmla="*/ 2147483647 w 317"/>
                    <a:gd name="T45" fmla="*/ 2147483647 h 234"/>
                    <a:gd name="T46" fmla="*/ 2147483647 w 317"/>
                    <a:gd name="T47" fmla="*/ 2147483647 h 234"/>
                    <a:gd name="T48" fmla="*/ 2147483647 w 317"/>
                    <a:gd name="T49" fmla="*/ 2147483647 h 234"/>
                    <a:gd name="T50" fmla="*/ 2147483647 w 317"/>
                    <a:gd name="T51" fmla="*/ 2147483647 h 234"/>
                    <a:gd name="T52" fmla="*/ 2147483647 w 317"/>
                    <a:gd name="T53" fmla="*/ 2147483647 h 234"/>
                    <a:gd name="T54" fmla="*/ 2147483647 w 317"/>
                    <a:gd name="T55" fmla="*/ 2147483647 h 234"/>
                    <a:gd name="T56" fmla="*/ 2147483647 w 317"/>
                    <a:gd name="T57" fmla="*/ 2147483647 h 234"/>
                    <a:gd name="T58" fmla="*/ 2147483647 w 317"/>
                    <a:gd name="T59" fmla="*/ 2147483647 h 234"/>
                    <a:gd name="T60" fmla="*/ 2147483647 w 317"/>
                    <a:gd name="T61" fmla="*/ 2147483647 h 234"/>
                    <a:gd name="T62" fmla="*/ 2147483647 w 317"/>
                    <a:gd name="T63" fmla="*/ 2147483647 h 234"/>
                    <a:gd name="T64" fmla="*/ 2147483647 w 317"/>
                    <a:gd name="T65" fmla="*/ 2147483647 h 234"/>
                    <a:gd name="T66" fmla="*/ 2147483647 w 317"/>
                    <a:gd name="T67" fmla="*/ 0 h 234"/>
                    <a:gd name="T68" fmla="*/ 2147483647 w 317"/>
                    <a:gd name="T69" fmla="*/ 0 h 234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17"/>
                    <a:gd name="T106" fmla="*/ 0 h 234"/>
                    <a:gd name="T107" fmla="*/ 317 w 317"/>
                    <a:gd name="T108" fmla="*/ 234 h 234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17" h="234">
                      <a:moveTo>
                        <a:pt x="217" y="0"/>
                      </a:moveTo>
                      <a:lnTo>
                        <a:pt x="215" y="0"/>
                      </a:lnTo>
                      <a:lnTo>
                        <a:pt x="209" y="1"/>
                      </a:lnTo>
                      <a:lnTo>
                        <a:pt x="201" y="3"/>
                      </a:lnTo>
                      <a:lnTo>
                        <a:pt x="192" y="7"/>
                      </a:lnTo>
                      <a:lnTo>
                        <a:pt x="178" y="11"/>
                      </a:lnTo>
                      <a:lnTo>
                        <a:pt x="164" y="18"/>
                      </a:lnTo>
                      <a:lnTo>
                        <a:pt x="148" y="26"/>
                      </a:lnTo>
                      <a:lnTo>
                        <a:pt x="132" y="38"/>
                      </a:lnTo>
                      <a:lnTo>
                        <a:pt x="113" y="50"/>
                      </a:lnTo>
                      <a:lnTo>
                        <a:pt x="94" y="66"/>
                      </a:lnTo>
                      <a:lnTo>
                        <a:pt x="75" y="82"/>
                      </a:lnTo>
                      <a:lnTo>
                        <a:pt x="59" y="103"/>
                      </a:lnTo>
                      <a:lnTo>
                        <a:pt x="42" y="126"/>
                      </a:lnTo>
                      <a:lnTo>
                        <a:pt x="26" y="153"/>
                      </a:lnTo>
                      <a:lnTo>
                        <a:pt x="11" y="183"/>
                      </a:lnTo>
                      <a:lnTo>
                        <a:pt x="0" y="217"/>
                      </a:lnTo>
                      <a:lnTo>
                        <a:pt x="1" y="217"/>
                      </a:lnTo>
                      <a:lnTo>
                        <a:pt x="7" y="219"/>
                      </a:lnTo>
                      <a:lnTo>
                        <a:pt x="16" y="221"/>
                      </a:lnTo>
                      <a:lnTo>
                        <a:pt x="30" y="226"/>
                      </a:lnTo>
                      <a:lnTo>
                        <a:pt x="44" y="228"/>
                      </a:lnTo>
                      <a:lnTo>
                        <a:pt x="63" y="231"/>
                      </a:lnTo>
                      <a:lnTo>
                        <a:pt x="82" y="232"/>
                      </a:lnTo>
                      <a:lnTo>
                        <a:pt x="106" y="234"/>
                      </a:lnTo>
                      <a:lnTo>
                        <a:pt x="129" y="231"/>
                      </a:lnTo>
                      <a:lnTo>
                        <a:pt x="156" y="227"/>
                      </a:lnTo>
                      <a:lnTo>
                        <a:pt x="181" y="219"/>
                      </a:lnTo>
                      <a:lnTo>
                        <a:pt x="209" y="209"/>
                      </a:lnTo>
                      <a:lnTo>
                        <a:pt x="236" y="193"/>
                      </a:lnTo>
                      <a:lnTo>
                        <a:pt x="263" y="176"/>
                      </a:lnTo>
                      <a:lnTo>
                        <a:pt x="290" y="152"/>
                      </a:lnTo>
                      <a:lnTo>
                        <a:pt x="317" y="125"/>
                      </a:lnTo>
                      <a:lnTo>
                        <a:pt x="217" y="0"/>
                      </a:lnTo>
                      <a:close/>
                    </a:path>
                  </a:pathLst>
                </a:custGeom>
                <a:solidFill>
                  <a:srgbClr val="FFFFC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600"/>
                </a:p>
              </p:txBody>
            </p:sp>
          </p:grpSp>
        </p:grpSp>
        <p:sp>
          <p:nvSpPr>
            <p:cNvPr id="51" name="TextBox 50"/>
            <p:cNvSpPr txBox="1"/>
            <p:nvPr/>
          </p:nvSpPr>
          <p:spPr>
            <a:xfrm>
              <a:off x="6085449" y="5999229"/>
              <a:ext cx="2323909" cy="28980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100m x 100 m hazard field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944137" y="4624039"/>
              <a:ext cx="1360293" cy="2898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250 m Altitude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801610" y="1186228"/>
            <a:ext cx="1005578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3-D Flash Lidar mapped the terrain for real-time hazard detection and avoidance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NDL provided data for precision navigation and soft landing at the selected site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3 open loop flights (April 2014)</a:t>
            </a:r>
          </a:p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3 closed loop flights (two in May 2014 and one in December 2014) </a:t>
            </a:r>
          </a:p>
        </p:txBody>
      </p:sp>
    </p:spTree>
    <p:extLst>
      <p:ext uri="{BB962C8B-B14F-4D97-AF65-F5344CB8AC3E}">
        <p14:creationId xmlns:p14="http://schemas.microsoft.com/office/powerpoint/2010/main" val="1391254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3597" y="4470302"/>
            <a:ext cx="2612994" cy="2316675"/>
          </a:xfrm>
          <a:prstGeom prst="rect">
            <a:avLst/>
          </a:prstGeom>
        </p:spPr>
      </p:pic>
      <p:pic>
        <p:nvPicPr>
          <p:cNvPr id="3" name="flash movi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1942" y="1207063"/>
            <a:ext cx="9144000" cy="37131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54097" y="0"/>
            <a:ext cx="98364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Morpheus Flight: Flash </a:t>
            </a:r>
            <a:r>
              <a:rPr lang="en-US" sz="2800" dirty="0" err="1"/>
              <a:t>Lidar</a:t>
            </a:r>
            <a:r>
              <a:rPr lang="en-US" sz="2800" dirty="0"/>
              <a:t> Data </a:t>
            </a:r>
          </a:p>
          <a:p>
            <a:pPr algn="ctr"/>
            <a:r>
              <a:rPr lang="en-US" sz="2800" dirty="0"/>
              <a:t>Hazard Detection and Hazard Relative Navigation Operation  </a:t>
            </a:r>
          </a:p>
        </p:txBody>
      </p:sp>
    </p:spTree>
    <p:extLst>
      <p:ext uri="{BB962C8B-B14F-4D97-AF65-F5344CB8AC3E}">
        <p14:creationId xmlns:p14="http://schemas.microsoft.com/office/powerpoint/2010/main" val="193078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781490" y="2109906"/>
            <a:ext cx="2598821" cy="1473869"/>
            <a:chOff x="537411" y="1211179"/>
            <a:chExt cx="3465094" cy="1965158"/>
          </a:xfrm>
        </p:grpSpPr>
        <p:sp>
          <p:nvSpPr>
            <p:cNvPr id="4" name="Rectangle 3"/>
            <p:cNvSpPr/>
            <p:nvPr/>
          </p:nvSpPr>
          <p:spPr>
            <a:xfrm>
              <a:off x="537411" y="1211179"/>
              <a:ext cx="3465094" cy="196515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37411" y="1781175"/>
              <a:ext cx="34650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37411" y="2533650"/>
              <a:ext cx="34650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371600" y="1211179"/>
              <a:ext cx="9525" cy="19651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215314" y="1211179"/>
              <a:ext cx="9525" cy="19651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104146" y="1211179"/>
              <a:ext cx="9525" cy="19651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7071819" y="2071135"/>
            <a:ext cx="2598821" cy="1473869"/>
            <a:chOff x="537411" y="1211179"/>
            <a:chExt cx="3465094" cy="1965158"/>
          </a:xfrm>
        </p:grpSpPr>
        <p:sp>
          <p:nvSpPr>
            <p:cNvPr id="14" name="Rectangle 13"/>
            <p:cNvSpPr/>
            <p:nvPr/>
          </p:nvSpPr>
          <p:spPr>
            <a:xfrm>
              <a:off x="537411" y="1211179"/>
              <a:ext cx="3465094" cy="196515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37411" y="1781175"/>
              <a:ext cx="34650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37411" y="2533650"/>
              <a:ext cx="34650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371600" y="1211179"/>
              <a:ext cx="9525" cy="19651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215314" y="1211179"/>
              <a:ext cx="9525" cy="19651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104146" y="1211179"/>
              <a:ext cx="9525" cy="19651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7350426" y="2221154"/>
            <a:ext cx="2598821" cy="1473869"/>
            <a:chOff x="537411" y="1211179"/>
            <a:chExt cx="3465094" cy="1965158"/>
          </a:xfrm>
        </p:grpSpPr>
        <p:sp>
          <p:nvSpPr>
            <p:cNvPr id="21" name="Rectangle 20"/>
            <p:cNvSpPr/>
            <p:nvPr/>
          </p:nvSpPr>
          <p:spPr>
            <a:xfrm>
              <a:off x="537411" y="1211179"/>
              <a:ext cx="3465094" cy="196515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537411" y="1781175"/>
              <a:ext cx="346509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37411" y="2533650"/>
              <a:ext cx="346509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371600" y="1211179"/>
              <a:ext cx="9525" cy="196515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215314" y="1211179"/>
              <a:ext cx="9525" cy="196515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104146" y="1211179"/>
              <a:ext cx="9525" cy="196515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Oval 26"/>
          <p:cNvSpPr/>
          <p:nvPr/>
        </p:nvSpPr>
        <p:spPr>
          <a:xfrm>
            <a:off x="2473493" y="2587409"/>
            <a:ext cx="114300" cy="1000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7715133" y="2498632"/>
            <a:ext cx="638425" cy="564358"/>
            <a:chOff x="1371600" y="1781173"/>
            <a:chExt cx="851233" cy="752477"/>
          </a:xfrm>
        </p:grpSpPr>
        <p:cxnSp>
          <p:nvCxnSpPr>
            <p:cNvPr id="29" name="Straight Connector 28"/>
            <p:cNvCxnSpPr/>
            <p:nvPr/>
          </p:nvCxnSpPr>
          <p:spPr>
            <a:xfrm flipH="1">
              <a:off x="1371600" y="1781175"/>
              <a:ext cx="240882" cy="200025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1376362" y="1781174"/>
              <a:ext cx="532774" cy="412584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1371600" y="1781173"/>
              <a:ext cx="791170" cy="679285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1687303" y="2093746"/>
              <a:ext cx="528010" cy="439904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1981951" y="2313698"/>
              <a:ext cx="240882" cy="200025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2424804" y="2532515"/>
            <a:ext cx="638425" cy="564358"/>
            <a:chOff x="1371600" y="1781173"/>
            <a:chExt cx="851233" cy="752477"/>
          </a:xfrm>
        </p:grpSpPr>
        <p:cxnSp>
          <p:nvCxnSpPr>
            <p:cNvPr id="44" name="Straight Connector 43"/>
            <p:cNvCxnSpPr/>
            <p:nvPr/>
          </p:nvCxnSpPr>
          <p:spPr>
            <a:xfrm flipH="1">
              <a:off x="1371600" y="1781175"/>
              <a:ext cx="240882" cy="200025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1376362" y="1781174"/>
              <a:ext cx="532774" cy="412584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1371600" y="1781173"/>
              <a:ext cx="791170" cy="679285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1687303" y="2093746"/>
              <a:ext cx="528010" cy="439904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1981951" y="2313698"/>
              <a:ext cx="240882" cy="200025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/>
          <p:cNvSpPr/>
          <p:nvPr/>
        </p:nvSpPr>
        <p:spPr>
          <a:xfrm>
            <a:off x="7771002" y="2534964"/>
            <a:ext cx="96252" cy="883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7350426" y="2573643"/>
            <a:ext cx="127083" cy="75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358417" y="2433684"/>
            <a:ext cx="310505" cy="2149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350426" y="2288698"/>
            <a:ext cx="527357" cy="3646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7500305" y="2216453"/>
            <a:ext cx="475763" cy="3370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736352" y="2223747"/>
            <a:ext cx="268254" cy="1898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2407131" y="1409254"/>
            <a:ext cx="0" cy="7138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3029201" y="1415834"/>
            <a:ext cx="7144" cy="694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1493766" y="2537404"/>
            <a:ext cx="2912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 flipV="1">
            <a:off x="1481686" y="3101760"/>
            <a:ext cx="29129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2410515" y="1815884"/>
            <a:ext cx="639554" cy="71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1627334" y="2522461"/>
            <a:ext cx="0" cy="5744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7704604" y="1327057"/>
            <a:ext cx="10528" cy="744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7966197" y="1321042"/>
            <a:ext cx="10528" cy="744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6611611" y="2678167"/>
            <a:ext cx="460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6611610" y="2499574"/>
            <a:ext cx="460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7709869" y="1727107"/>
            <a:ext cx="294739" cy="71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6841713" y="2471026"/>
            <a:ext cx="0" cy="2071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1493765" y="3894715"/>
            <a:ext cx="3316464" cy="569357"/>
            <a:chOff x="153779" y="3590925"/>
            <a:chExt cx="4421951" cy="759143"/>
          </a:xfrm>
        </p:grpSpPr>
        <p:cxnSp>
          <p:nvCxnSpPr>
            <p:cNvPr id="81" name="Straight Arrow Connector 80"/>
            <p:cNvCxnSpPr/>
            <p:nvPr/>
          </p:nvCxnSpPr>
          <p:spPr>
            <a:xfrm>
              <a:off x="153779" y="3590925"/>
              <a:ext cx="4313446" cy="95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4124325" y="3857625"/>
              <a:ext cx="45140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1493766" y="1544421"/>
            <a:ext cx="484202" cy="2357438"/>
            <a:chOff x="153779" y="457200"/>
            <a:chExt cx="645602" cy="3143250"/>
          </a:xfrm>
        </p:grpSpPr>
        <p:cxnSp>
          <p:nvCxnSpPr>
            <p:cNvPr id="82" name="Straight Arrow Connector 81"/>
            <p:cNvCxnSpPr/>
            <p:nvPr/>
          </p:nvCxnSpPr>
          <p:spPr>
            <a:xfrm flipV="1">
              <a:off x="153779" y="551698"/>
              <a:ext cx="0" cy="30487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347976" y="457200"/>
              <a:ext cx="45140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841713" y="4012170"/>
            <a:ext cx="3316464" cy="569357"/>
            <a:chOff x="153779" y="3590925"/>
            <a:chExt cx="4421951" cy="759143"/>
          </a:xfrm>
        </p:grpSpPr>
        <p:cxnSp>
          <p:nvCxnSpPr>
            <p:cNvPr id="89" name="Straight Arrow Connector 88"/>
            <p:cNvCxnSpPr/>
            <p:nvPr/>
          </p:nvCxnSpPr>
          <p:spPr>
            <a:xfrm>
              <a:off x="153779" y="3590925"/>
              <a:ext cx="4313446" cy="95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4124325" y="3857625"/>
              <a:ext cx="45140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6826918" y="1654732"/>
            <a:ext cx="484202" cy="2357438"/>
            <a:chOff x="153779" y="457200"/>
            <a:chExt cx="645602" cy="3143250"/>
          </a:xfrm>
        </p:grpSpPr>
        <p:cxnSp>
          <p:nvCxnSpPr>
            <p:cNvPr id="93" name="Straight Arrow Connector 92"/>
            <p:cNvCxnSpPr/>
            <p:nvPr/>
          </p:nvCxnSpPr>
          <p:spPr>
            <a:xfrm flipV="1">
              <a:off x="153779" y="551698"/>
              <a:ext cx="0" cy="30487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/>
          </p:nvSpPr>
          <p:spPr>
            <a:xfrm>
              <a:off x="347976" y="457200"/>
              <a:ext cx="45140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712531" y="5340640"/>
            <a:ext cx="965658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Using low resolution grid, it is possible to localize the object location only inside of the cell.</a:t>
            </a:r>
          </a:p>
          <a:p>
            <a:pPr marL="257175" indent="-257175">
              <a:buFont typeface="+mj-lt"/>
              <a:buAutoNum type="arabicPeriod"/>
            </a:pPr>
            <a:r>
              <a:rPr lang="en-US" dirty="0"/>
              <a:t>Using two shifted grids, it is possible to improve the object localization because it belongs to two cells at the same time.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950182" y="148727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Object</a:t>
            </a:r>
          </a:p>
        </p:txBody>
      </p:sp>
      <p:cxnSp>
        <p:nvCxnSpPr>
          <p:cNvPr id="98" name="Straight Arrow Connector 97"/>
          <p:cNvCxnSpPr>
            <a:stCxn id="96" idx="2"/>
            <a:endCxn id="27" idx="6"/>
          </p:cNvCxnSpPr>
          <p:nvPr/>
        </p:nvCxnSpPr>
        <p:spPr>
          <a:xfrm flipH="1">
            <a:off x="2587793" y="1856603"/>
            <a:ext cx="1788146" cy="780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flipH="1" flipV="1">
            <a:off x="2685688" y="2956320"/>
            <a:ext cx="469505" cy="15064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2293069" y="1313588"/>
            <a:ext cx="9893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X-localization</a:t>
            </a:r>
          </a:p>
        </p:txBody>
      </p:sp>
      <p:sp>
        <p:nvSpPr>
          <p:cNvPr id="107" name="TextBox 106"/>
          <p:cNvSpPr txBox="1"/>
          <p:nvPr/>
        </p:nvSpPr>
        <p:spPr>
          <a:xfrm rot="16200000">
            <a:off x="1207909" y="2630760"/>
            <a:ext cx="9893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Y-localization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906759" y="123619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Object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996238" y="4361558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Cell, where object is registered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855315" y="4384128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Cell, where object is registered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7358417" y="1168120"/>
            <a:ext cx="9893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X-localization</a:t>
            </a:r>
          </a:p>
        </p:txBody>
      </p:sp>
      <p:sp>
        <p:nvSpPr>
          <p:cNvPr id="112" name="TextBox 111"/>
          <p:cNvSpPr txBox="1"/>
          <p:nvPr/>
        </p:nvSpPr>
        <p:spPr>
          <a:xfrm rot="16200000">
            <a:off x="5976975" y="2449288"/>
            <a:ext cx="9893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Y-localization</a:t>
            </a:r>
          </a:p>
        </p:txBody>
      </p:sp>
      <p:cxnSp>
        <p:nvCxnSpPr>
          <p:cNvPr id="83" name="Straight Arrow Connector 82"/>
          <p:cNvCxnSpPr/>
          <p:nvPr/>
        </p:nvCxnSpPr>
        <p:spPr>
          <a:xfrm flipV="1">
            <a:off x="7302942" y="2564584"/>
            <a:ext cx="433745" cy="1889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108" idx="2"/>
          </p:cNvCxnSpPr>
          <p:nvPr/>
        </p:nvCxnSpPr>
        <p:spPr>
          <a:xfrm flipH="1">
            <a:off x="7797218" y="1605531"/>
            <a:ext cx="1535298" cy="9393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2502658" y="84822"/>
            <a:ext cx="720575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0188"/>
            <a:r>
              <a:rPr lang="en-US" altLang="en-US" sz="3000" dirty="0"/>
              <a:t>Flash </a:t>
            </a:r>
            <a:r>
              <a:rPr lang="en-US" altLang="en-US" sz="3000" dirty="0" err="1"/>
              <a:t>Lidar</a:t>
            </a:r>
            <a:r>
              <a:rPr lang="en-US" altLang="en-US" sz="3000" dirty="0"/>
              <a:t> </a:t>
            </a:r>
            <a:r>
              <a:rPr lang="en-US" sz="3000" dirty="0"/>
              <a:t>Super-Resolution Algorithm</a:t>
            </a:r>
            <a:r>
              <a:rPr lang="en-US" altLang="en-US" sz="3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335932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15524</TotalTime>
  <Words>806</Words>
  <Application>Microsoft Office PowerPoint</Application>
  <PresentationFormat>Widescreen</PresentationFormat>
  <Paragraphs>145</Paragraphs>
  <Slides>18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SED-USER</dc:creator>
  <cp:lastModifiedBy>Amzajerdian, Farzin (LARC-D211)</cp:lastModifiedBy>
  <cp:revision>704</cp:revision>
  <cp:lastPrinted>2015-04-17T18:08:25Z</cp:lastPrinted>
  <dcterms:created xsi:type="dcterms:W3CDTF">2007-09-11T13:28:45Z</dcterms:created>
  <dcterms:modified xsi:type="dcterms:W3CDTF">2021-11-28T21:35:40Z</dcterms:modified>
</cp:coreProperties>
</file>