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8" r:id="rId5"/>
  </p:sldMasterIdLst>
  <p:notesMasterIdLst>
    <p:notesMasterId r:id="rId15"/>
  </p:notesMasterIdLst>
  <p:sldIdLst>
    <p:sldId id="258" r:id="rId6"/>
    <p:sldId id="261" r:id="rId7"/>
    <p:sldId id="280" r:id="rId8"/>
    <p:sldId id="1002" r:id="rId9"/>
    <p:sldId id="996" r:id="rId10"/>
    <p:sldId id="999" r:id="rId11"/>
    <p:sldId id="1000" r:id="rId12"/>
    <p:sldId id="1001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zajerdian, Farzin (LARC-D211)" initials="AF(" lastIdx="1" clrIdx="0">
    <p:extLst>
      <p:ext uri="{19B8F6BF-5375-455C-9EA6-DF929625EA0E}">
        <p15:presenceInfo xmlns:p15="http://schemas.microsoft.com/office/powerpoint/2012/main" userId="S::famzajer@ndc.nasa.gov::7b80c1be-57b6-42e7-877c-567583978d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E011-E513-4860-9B89-55AA082B4C7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BA30-532A-4B5E-8605-FB6BBACE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FFDCA-B3A9-0C40-9D64-B121BCD13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951A-0403-4707-851D-F799D8E5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C484-6D81-4760-A35E-CBEDD3334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CE037-D2B8-4BBA-A0A2-A393F3F3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73DB-CA59-422E-8DA1-27D5E4D2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4C213-35C9-4696-9F42-55F9D2FC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1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8C3F-96FD-455F-98A6-78794C90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CB29-0451-4603-BF8B-1C18760E3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9AFAA-D783-4D2B-8DD7-795AFB032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5DD0-53F0-4A89-B430-B92E98B5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5E9A3-1655-4685-92C2-BD71D252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AC92C-7F35-4022-B16D-B0D4CDF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9AF9-C094-4C76-8DF1-0D3CBDC7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5E156-47AB-4218-B3FB-430357A8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90305-5D77-4312-9DCF-ADA2AFCC5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81D07-67EC-4BE4-8B46-1238B657C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3E1A9-3143-48D9-867E-6A73C971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D46E4-B973-4746-A3F7-B2B83796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3336F-DB04-44F7-BEC0-D71EEBDF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A3C56-B511-40B7-AE9A-98487612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AD8D-C161-435A-BFE6-42CD934F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823C7-9CC4-42C2-A606-FE038FB1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7A176-CB3C-4F84-A12A-6746337D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E305B-B593-48BB-8170-8A5BC34A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3A020-54E2-4645-95AB-0B47F6B9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CC2AA-8416-4D4B-926D-BA4F12C4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17956-CFE9-492B-BB3E-349AF58C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DE4A-5BD0-4AD4-96BD-9A259B9E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1923-DDFC-462D-B97A-31A522B5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DCBE2-6CD6-4B06-8127-395597CA2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1A31D-EF65-4E2B-BD1E-47667BD3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1703B-D693-4B30-9776-2ED0E3BD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D366D-693F-4674-85DF-8CEF516E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B0A8-C24F-4BA7-A7A9-A838641E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D1A68-E3DB-482A-8303-F112A7888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62FC6-885B-435C-92A8-F6C3D1554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DE22F-0314-4D4E-AB67-AD9FE9A7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AFE60-5810-4618-8E0B-FF804D60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9708-DFA3-466A-82A8-AB0523E3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6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C3DE-9DE9-4CF4-B22C-003AFDE0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40E16-9344-471D-A726-16915DDD4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B7AC-331E-4C5A-9C90-DCD986EC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98AE-9624-4558-8725-C7F163E8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75D59-7BB6-48B4-A488-4B23E7E8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0E8FF-D878-413B-A982-F1405E0B7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9E405-63DC-4E15-BB00-81D9C43C1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4A53-5FF7-4058-A4F9-943238AE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463CD-BD60-43ED-86C6-B4084312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934F-EE09-492E-B628-67DB04E3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4AC1CB95-9EFA-4416-92F3-0D27CC3A1C0B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54544-03AA-48A6-A886-8634D97A9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0" y="396815"/>
            <a:ext cx="213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143001"/>
            <a:ext cx="11988800" cy="53498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243484" y="6627813"/>
            <a:ext cx="2844800" cy="2286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100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628995" y="196749"/>
            <a:ext cx="8905880" cy="6463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90500" y="6627813"/>
            <a:ext cx="2844800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December 3,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77805-E522-4F7E-98C3-7A83C2FA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E0E6F-2B9F-432B-8628-4845F473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B197-2E98-43E7-AC57-5557869E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0" cy="685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5" y="0"/>
              <a:ext cx="12066495" cy="6858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5920" y="259118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7" y="213398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5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50FF2B15-3EF1-4788-B299-7BC0B2988F1B}" type="datetime1">
              <a:rPr lang="en-US" smtClean="0"/>
              <a:t>12/3/2021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 flipH="1">
            <a:off x="0" y="918882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0" y="1"/>
            <a:ext cx="12192000" cy="88732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00" tIns="34250" rIns="68500" bIns="34250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>
              <a:solidFill>
                <a:srgbClr val="FFFFFF"/>
              </a:solidFill>
              <a:latin typeface="Helvetica Neue Black Condensed" pitchFamily="-84" charset="0"/>
              <a:cs typeface="ＭＳ Ｐゴシック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4"/>
            <a:ext cx="9753600" cy="887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8" descr="NASA Meatball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718" y="27790"/>
            <a:ext cx="10058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-17930"/>
            <a:ext cx="917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75F64C-8CA2-4503-A5A2-380D1F75A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20998-8DBD-488C-AC0A-4E39FCF8F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7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CFDE1-7925-4F10-8F97-6E88C2224E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29" y="0"/>
            <a:ext cx="1352699" cy="11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B82B-7CB9-4E26-8916-69FB6A9C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71A9-C04E-4F2F-A86A-DA2BC950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B300B-E139-4270-801F-1893D15D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148A5-A523-4C4F-AF99-19FE77D8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6A5C-F87A-41BB-97D8-3EBFDF27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629400"/>
            <a:ext cx="28448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DA190-D3F2-EB42-B273-48104DDC4F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89381-ABB3-7C4A-BF5A-3D97C4EBDE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351"/>
            <a:ext cx="906795" cy="904204"/>
          </a:xfrm>
          <a:prstGeom prst="rect">
            <a:avLst/>
          </a:prstGeom>
        </p:spPr>
      </p:pic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612905" y="160339"/>
            <a:ext cx="90551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612905" y="979489"/>
            <a:ext cx="9055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15486C8-59F6-9740-95A8-AAE51BEA66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29" y="0"/>
            <a:ext cx="1352699" cy="11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83" r:id="rId3"/>
    <p:sldLayoutId id="2147483684" r:id="rId4"/>
    <p:sldLayoutId id="2147483685" r:id="rId5"/>
    <p:sldLayoutId id="2147483687" r:id="rId6"/>
    <p:sldLayoutId id="2147483700" r:id="rId7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178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61BE9-DB72-4BEE-B269-3E785A1C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98E6-9864-45C3-8060-86D638D9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FFA49-89E6-412E-B872-532F483E5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A853-1701-409D-941E-A358C8B4467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33DC-BF0B-4788-A424-9359268BF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F03D3-474A-4392-A0C0-38916BB20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7C43-9DCC-418A-9A40-6DD2A277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BF9091-CE61-4454-9C6C-A74FA773DF1D}"/>
              </a:ext>
            </a:extLst>
          </p:cNvPr>
          <p:cNvSpPr txBox="1"/>
          <p:nvPr/>
        </p:nvSpPr>
        <p:spPr>
          <a:xfrm>
            <a:off x="2124891" y="523730"/>
            <a:ext cx="94641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Analysis of Navigation Doppler Lidar Performance for Moon and Mars landing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Farzin Amzajerdian , Aram Gragossian , Glenn D. Hines , Bruce W. Barnes , Diego F. Pierrottet,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and Michael S. Cisewski 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NASA Langley Research Center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AIAA SciTech Forum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2DDEA-EBEA-4EFA-AE65-3D2D026E2C7B}"/>
              </a:ext>
            </a:extLst>
          </p:cNvPr>
          <p:cNvSpPr/>
          <p:nvPr/>
        </p:nvSpPr>
        <p:spPr>
          <a:xfrm>
            <a:off x="4047461" y="62116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solidFill>
                  <a:srgbClr val="606060"/>
                </a:solidFill>
                <a:latin typeface="Arial" panose="020B0604020202020204" pitchFamily="34" charset="0"/>
              </a:rPr>
              <a:t>This material is a work of the U.S. Government and is not subject to copyright protection in the United States.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622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  <a:ea typeface="ＭＳ Ｐゴシック" pitchFamily="34" charset="-128"/>
              </a:rPr>
              <a:t>Navigation Doppler Lidar (NDL)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066" y="1062478"/>
            <a:ext cx="112565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lvl="1" indent="-336550">
              <a:spcAft>
                <a:spcPts val="9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NDL is a laser sensor capable of providing precision vector velocity and altitude data</a:t>
            </a:r>
          </a:p>
          <a:p>
            <a:pPr marL="336550" lvl="1" indent="-33655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Viable replacement for radars with an order of magnitude higher precision and much better data quality</a:t>
            </a:r>
          </a:p>
          <a:p>
            <a:pPr marL="627063" lvl="2" indent="-287338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Enables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precision navigation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”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to the designated landing location</a:t>
            </a:r>
          </a:p>
          <a:p>
            <a:pPr marL="627063" lvl="2" indent="-287338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Enables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well-controlled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”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descent, landing, and ascent maneuvers to within a few cm/sec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2FBEC-AE4A-4B52-8B02-4198EC8F2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70" y="3897978"/>
            <a:ext cx="3365863" cy="2807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B8012A-BD05-48A2-B7D8-19D9E0A2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91" y="3343388"/>
            <a:ext cx="4878654" cy="33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685031-8982-4B8D-9223-DF6CA12FA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9" y="3248316"/>
            <a:ext cx="4217099" cy="4877138"/>
          </a:xfrm>
          <a:prstGeom prst="rect">
            <a:avLst/>
          </a:prstGeom>
        </p:spPr>
      </p:pic>
      <p:sp>
        <p:nvSpPr>
          <p:cNvPr id="29" name="Title 2"/>
          <p:cNvSpPr txBox="1">
            <a:spLocks/>
          </p:cNvSpPr>
          <p:nvPr/>
        </p:nvSpPr>
        <p:spPr>
          <a:xfrm>
            <a:off x="1155433" y="163387"/>
            <a:ext cx="9753600" cy="88732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i="1" dirty="0"/>
              <a:t>Spaceflight Engineering Test Units (ETUs)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288" y="1016477"/>
            <a:ext cx="104802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en-US" sz="2400" b="1" u="sng" dirty="0"/>
              <a:t>4 ETUs have been built and tested</a:t>
            </a:r>
          </a:p>
          <a:p>
            <a:pPr marL="401638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1 – Aircraft flight tests and integrated tests with other avionics</a:t>
            </a:r>
          </a:p>
          <a:p>
            <a:pPr marL="401638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2 – Suborbital flight test on Blue Origin New Shepard vehicle (2021)</a:t>
            </a:r>
          </a:p>
          <a:p>
            <a:pPr marL="401638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3 – Lunar Landing Demonstration onboard Intuitive Machines lander (2022)</a:t>
            </a:r>
          </a:p>
          <a:p>
            <a:pPr marL="401638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# 4 – Lunar Landing Demonstration onboard Astrobotic lander (2022)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0E8B71-5128-42D6-9030-3DD09CB14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4" y="3684609"/>
            <a:ext cx="4074286" cy="271619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C5F6FDD-0BBD-394E-8D05-9FAE492C9AA2}"/>
              </a:ext>
            </a:extLst>
          </p:cNvPr>
          <p:cNvSpPr txBox="1"/>
          <p:nvPr/>
        </p:nvSpPr>
        <p:spPr>
          <a:xfrm>
            <a:off x="457472" y="4289968"/>
            <a:ext cx="195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ea typeface="ヒラギノ角ゴ Pro W3" pitchFamily="-65" charset="-128"/>
                <a:cs typeface="Arial" panose="020B0604020202020204" pitchFamily="34" charset="0"/>
              </a:rPr>
              <a:t>Optical 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4C799-03E7-4A5B-82E3-B62D1668C0AB}"/>
              </a:ext>
            </a:extLst>
          </p:cNvPr>
          <p:cNvSpPr txBox="1"/>
          <p:nvPr/>
        </p:nvSpPr>
        <p:spPr>
          <a:xfrm>
            <a:off x="2349092" y="4178583"/>
            <a:ext cx="195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ea typeface="ヒラギノ角ゴ Pro W3" pitchFamily="-65" charset="-128"/>
                <a:cs typeface="Arial" panose="020B0604020202020204" pitchFamily="34" charset="0"/>
              </a:rPr>
              <a:t>Chassis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92B90-D99F-4C7E-8910-73BAA4FAD2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5" t="6535" r="15764"/>
          <a:stretch/>
        </p:blipFill>
        <p:spPr>
          <a:xfrm>
            <a:off x="5067557" y="3429000"/>
            <a:ext cx="3769487" cy="341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41F899-76A3-4F7F-8E73-768E5807F742}"/>
              </a:ext>
            </a:extLst>
          </p:cNvPr>
          <p:cNvSpPr txBox="1"/>
          <p:nvPr/>
        </p:nvSpPr>
        <p:spPr>
          <a:xfrm>
            <a:off x="5776368" y="3009061"/>
            <a:ext cx="24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Intuitive Machines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Nova-C Vehicle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28C95-D9F4-4118-8499-5071CFEB783A}"/>
              </a:ext>
            </a:extLst>
          </p:cNvPr>
          <p:cNvSpPr txBox="1"/>
          <p:nvPr/>
        </p:nvSpPr>
        <p:spPr>
          <a:xfrm>
            <a:off x="5059103" y="523270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NDL</a:t>
            </a:r>
            <a:r>
              <a:rPr lang="en-US" dirty="0"/>
              <a:t> </a:t>
            </a:r>
            <a:r>
              <a:rPr lang="en-US" sz="1400" dirty="0"/>
              <a:t>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4EECA3-3898-454B-872B-FBF2B315D0AA}"/>
              </a:ext>
            </a:extLst>
          </p:cNvPr>
          <p:cNvCxnSpPr>
            <a:cxnSpLocks/>
          </p:cNvCxnSpPr>
          <p:nvPr/>
        </p:nvCxnSpPr>
        <p:spPr>
          <a:xfrm flipV="1">
            <a:off x="5560646" y="5132719"/>
            <a:ext cx="908282" cy="28465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AAE0F-6709-405C-8F39-125A5192F676}"/>
              </a:ext>
            </a:extLst>
          </p:cNvPr>
          <p:cNvCxnSpPr>
            <a:cxnSpLocks/>
          </p:cNvCxnSpPr>
          <p:nvPr/>
        </p:nvCxnSpPr>
        <p:spPr>
          <a:xfrm>
            <a:off x="5562371" y="5417374"/>
            <a:ext cx="1188539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8F6071-A760-42CA-89B2-A9FFC42AF547}"/>
              </a:ext>
            </a:extLst>
          </p:cNvPr>
          <p:cNvSpPr txBox="1"/>
          <p:nvPr/>
        </p:nvSpPr>
        <p:spPr>
          <a:xfrm>
            <a:off x="9105352" y="3332227"/>
            <a:ext cx="18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Astrobotic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Peregrine Vehicle</a:t>
            </a:r>
          </a:p>
        </p:txBody>
      </p:sp>
    </p:spTree>
    <p:extLst>
      <p:ext uri="{BB962C8B-B14F-4D97-AF65-F5344CB8AC3E}">
        <p14:creationId xmlns:p14="http://schemas.microsoft.com/office/powerpoint/2010/main" val="18407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5A20F-285D-4A0E-B19E-DC5FDF06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4</a:t>
            </a:fld>
            <a:endParaRPr lang="en-US"/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E53E072A-CE81-4DE8-91B5-A26EDC5AF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0520" y="129728"/>
            <a:ext cx="10534650" cy="700088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ea typeface="Times New Roman" panose="02020603050405020304" pitchFamily="18" charset="0"/>
              </a:rPr>
              <a:t>NDL Principal of Operation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9614F2-C428-4D9B-85B3-698163C792EB}"/>
                  </a:ext>
                </a:extLst>
              </p:cNvPr>
              <p:cNvSpPr txBox="1"/>
              <p:nvPr/>
            </p:nvSpPr>
            <p:spPr>
              <a:xfrm>
                <a:off x="7659424" y="5170083"/>
                <a:ext cx="1161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9614F2-C428-4D9B-85B3-698163C79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424" y="5170083"/>
                <a:ext cx="1161857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06845C-3710-4A12-9A56-90F5589D40C5}"/>
                  </a:ext>
                </a:extLst>
              </p:cNvPr>
              <p:cNvSpPr/>
              <p:nvPr/>
            </p:nvSpPr>
            <p:spPr>
              <a:xfrm>
                <a:off x="7519940" y="5925740"/>
                <a:ext cx="265239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𝑇𝐶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𝐷𝑁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06845C-3710-4A12-9A56-90F5589D4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940" y="5925740"/>
                <a:ext cx="2652393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AC6D9C8-4DBA-4ABA-A037-17BED9FE1164}"/>
              </a:ext>
            </a:extLst>
          </p:cNvPr>
          <p:cNvCxnSpPr>
            <a:cxnSpLocks/>
          </p:cNvCxnSpPr>
          <p:nvPr/>
        </p:nvCxnSpPr>
        <p:spPr>
          <a:xfrm flipH="1">
            <a:off x="951742" y="2955560"/>
            <a:ext cx="0" cy="1746250"/>
          </a:xfrm>
          <a:prstGeom prst="line">
            <a:avLst/>
          </a:prstGeom>
          <a:ln w="15875">
            <a:solidFill>
              <a:schemeClr val="tx1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20">
            <a:extLst>
              <a:ext uri="{FF2B5EF4-FFF2-40B4-BE49-F238E27FC236}">
                <a16:creationId xmlns:a16="http://schemas.microsoft.com/office/drawing/2014/main" id="{93BC5FF0-1B62-46CF-8863-5F79B492CE6F}"/>
              </a:ext>
            </a:extLst>
          </p:cNvPr>
          <p:cNvGrpSpPr>
            <a:grpSpLocks/>
          </p:cNvGrpSpPr>
          <p:nvPr/>
        </p:nvGrpSpPr>
        <p:grpSpPr bwMode="auto">
          <a:xfrm>
            <a:off x="1159705" y="3357198"/>
            <a:ext cx="2757681" cy="757237"/>
            <a:chOff x="1459345" y="2140069"/>
            <a:chExt cx="2513978" cy="75737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EC5C9CE-46CE-4CB1-897F-3270E07C8C37}"/>
                </a:ext>
              </a:extLst>
            </p:cNvPr>
            <p:cNvCxnSpPr/>
            <p:nvPr/>
          </p:nvCxnSpPr>
          <p:spPr>
            <a:xfrm flipV="1">
              <a:off x="1459345" y="2143245"/>
              <a:ext cx="830698" cy="7494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D2DE02-1AE1-4F04-96C7-A45572EA2D91}"/>
                </a:ext>
              </a:extLst>
            </p:cNvPr>
            <p:cNvCxnSpPr/>
            <p:nvPr/>
          </p:nvCxnSpPr>
          <p:spPr>
            <a:xfrm>
              <a:off x="3142625" y="2148007"/>
              <a:ext cx="830698" cy="7494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98B43D0-F146-4326-B2A6-3696BAF0F3A7}"/>
                </a:ext>
              </a:extLst>
            </p:cNvPr>
            <p:cNvCxnSpPr/>
            <p:nvPr/>
          </p:nvCxnSpPr>
          <p:spPr>
            <a:xfrm>
              <a:off x="2285701" y="2140069"/>
              <a:ext cx="845170" cy="31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33D170-BCC4-4AEE-B45C-8AF21A40603F}"/>
              </a:ext>
            </a:extLst>
          </p:cNvPr>
          <p:cNvCxnSpPr/>
          <p:nvPr/>
        </p:nvCxnSpPr>
        <p:spPr>
          <a:xfrm flipV="1">
            <a:off x="953330" y="3768214"/>
            <a:ext cx="911225" cy="7508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E7490F-F6C0-445E-904C-24A1364AF9E8}"/>
              </a:ext>
            </a:extLst>
          </p:cNvPr>
          <p:cNvCxnSpPr/>
          <p:nvPr/>
        </p:nvCxnSpPr>
        <p:spPr>
          <a:xfrm>
            <a:off x="2779726" y="3772976"/>
            <a:ext cx="912813" cy="7493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6517F9D-ED99-459F-ACB5-49B514E9F83A}"/>
              </a:ext>
            </a:extLst>
          </p:cNvPr>
          <p:cNvCxnSpPr/>
          <p:nvPr/>
        </p:nvCxnSpPr>
        <p:spPr>
          <a:xfrm>
            <a:off x="1851083" y="3765039"/>
            <a:ext cx="927100" cy="31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F5032D4-6D53-4D3B-BF1F-1CF4455EEEC0}"/>
              </a:ext>
            </a:extLst>
          </p:cNvPr>
          <p:cNvCxnSpPr/>
          <p:nvPr/>
        </p:nvCxnSpPr>
        <p:spPr>
          <a:xfrm flipV="1">
            <a:off x="3695714" y="4368289"/>
            <a:ext cx="222250" cy="1571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35">
            <a:extLst>
              <a:ext uri="{FF2B5EF4-FFF2-40B4-BE49-F238E27FC236}">
                <a16:creationId xmlns:a16="http://schemas.microsoft.com/office/drawing/2014/main" id="{0FE2B0CE-CDED-4BCB-A63C-39B070EF0D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861" y="3574225"/>
            <a:ext cx="12187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Frequency </a:t>
            </a:r>
          </a:p>
        </p:txBody>
      </p:sp>
      <p:sp>
        <p:nvSpPr>
          <p:cNvPr id="87" name="TextBox 136">
            <a:extLst>
              <a:ext uri="{FF2B5EF4-FFF2-40B4-BE49-F238E27FC236}">
                <a16:creationId xmlns:a16="http://schemas.microsoft.com/office/drawing/2014/main" id="{595D0959-7C52-45C7-8F19-07959E14D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61" y="3282828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Transmit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Receive</a:t>
            </a:r>
          </a:p>
        </p:txBody>
      </p:sp>
      <p:sp>
        <p:nvSpPr>
          <p:cNvPr id="88" name="TextBox 157">
            <a:extLst>
              <a:ext uri="{FF2B5EF4-FFF2-40B4-BE49-F238E27FC236}">
                <a16:creationId xmlns:a16="http://schemas.microsoft.com/office/drawing/2014/main" id="{576D6967-07CA-4EBA-B346-014247034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42" y="4100146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t</a:t>
            </a:r>
            <a:r>
              <a:rPr lang="en-US" altLang="en-US" sz="1800" i="1" baseline="-25000" dirty="0"/>
              <a:t>d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364DCD6-931C-4BA6-B0D4-F024B8720E85}"/>
              </a:ext>
            </a:extLst>
          </p:cNvPr>
          <p:cNvCxnSpPr/>
          <p:nvPr/>
        </p:nvCxnSpPr>
        <p:spPr>
          <a:xfrm flipV="1">
            <a:off x="3783842" y="3772976"/>
            <a:ext cx="0" cy="2952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AA5F62F-DDB7-4B0E-99BB-554B8735606C}"/>
              </a:ext>
            </a:extLst>
          </p:cNvPr>
          <p:cNvCxnSpPr/>
          <p:nvPr/>
        </p:nvCxnSpPr>
        <p:spPr>
          <a:xfrm>
            <a:off x="3779080" y="3038110"/>
            <a:ext cx="0" cy="2952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150935E-49C0-4E51-BED4-0F8A0F942CD9}"/>
              </a:ext>
            </a:extLst>
          </p:cNvPr>
          <p:cNvCxnSpPr/>
          <p:nvPr/>
        </p:nvCxnSpPr>
        <p:spPr>
          <a:xfrm rot="5400000">
            <a:off x="2231266" y="4014277"/>
            <a:ext cx="0" cy="2952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D7140F-31CA-4853-97C3-E2895EE618B4}"/>
              </a:ext>
            </a:extLst>
          </p:cNvPr>
          <p:cNvCxnSpPr/>
          <p:nvPr/>
        </p:nvCxnSpPr>
        <p:spPr>
          <a:xfrm rot="16200000" flipH="1">
            <a:off x="1708979" y="3999989"/>
            <a:ext cx="0" cy="2952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97756B5-9849-44A4-9E20-E8A118DFF012}"/>
              </a:ext>
            </a:extLst>
          </p:cNvPr>
          <p:cNvCxnSpPr/>
          <p:nvPr/>
        </p:nvCxnSpPr>
        <p:spPr>
          <a:xfrm>
            <a:off x="2754136" y="3760321"/>
            <a:ext cx="109728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1D90DD1-1EAC-4684-8C01-03C060EEC9F5}"/>
              </a:ext>
            </a:extLst>
          </p:cNvPr>
          <p:cNvCxnSpPr/>
          <p:nvPr/>
        </p:nvCxnSpPr>
        <p:spPr>
          <a:xfrm>
            <a:off x="2981561" y="3350803"/>
            <a:ext cx="82296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13E0577-D7E1-45EF-AEB0-30BD748F21C9}"/>
              </a:ext>
            </a:extLst>
          </p:cNvPr>
          <p:cNvCxnSpPr/>
          <p:nvPr/>
        </p:nvCxnSpPr>
        <p:spPr>
          <a:xfrm>
            <a:off x="1864410" y="3746946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827CD59-2CF4-421F-929B-694EAC3F4BF0}"/>
              </a:ext>
            </a:extLst>
          </p:cNvPr>
          <p:cNvCxnSpPr>
            <a:cxnSpLocks/>
          </p:cNvCxnSpPr>
          <p:nvPr/>
        </p:nvCxnSpPr>
        <p:spPr>
          <a:xfrm>
            <a:off x="2075837" y="3365135"/>
            <a:ext cx="0" cy="84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84">
            <a:extLst>
              <a:ext uri="{FF2B5EF4-FFF2-40B4-BE49-F238E27FC236}">
                <a16:creationId xmlns:a16="http://schemas.microsoft.com/office/drawing/2014/main" id="{482F31E8-8ADD-4D9F-A7A5-32C367BE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941" y="3307849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f</a:t>
            </a:r>
            <a:r>
              <a:rPr lang="en-US" altLang="en-US" sz="1800" i="1" baseline="-25000" dirty="0" err="1"/>
              <a:t>D</a:t>
            </a:r>
            <a:endParaRPr lang="en-US" altLang="en-US" sz="1800" i="1" baseline="-25000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0084E22-3BF8-4605-B8BB-145259FC8054}"/>
              </a:ext>
            </a:extLst>
          </p:cNvPr>
          <p:cNvCxnSpPr/>
          <p:nvPr/>
        </p:nvCxnSpPr>
        <p:spPr>
          <a:xfrm>
            <a:off x="5222911" y="3449515"/>
            <a:ext cx="25876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A67BFA-CCDF-435F-9070-8677877B56D4}"/>
              </a:ext>
            </a:extLst>
          </p:cNvPr>
          <p:cNvCxnSpPr/>
          <p:nvPr/>
        </p:nvCxnSpPr>
        <p:spPr>
          <a:xfrm>
            <a:off x="5218148" y="3722565"/>
            <a:ext cx="2587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AE73451-38E5-49FF-B17B-F9F9949C7707}"/>
              </a:ext>
            </a:extLst>
          </p:cNvPr>
          <p:cNvCxnSpPr>
            <a:cxnSpLocks/>
          </p:cNvCxnSpPr>
          <p:nvPr/>
        </p:nvCxnSpPr>
        <p:spPr>
          <a:xfrm flipH="1">
            <a:off x="940919" y="5254908"/>
            <a:ext cx="3260725" cy="0"/>
          </a:xfrm>
          <a:prstGeom prst="line">
            <a:avLst/>
          </a:prstGeom>
          <a:ln w="15875">
            <a:solidFill>
              <a:schemeClr val="tx1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8">
            <a:extLst>
              <a:ext uri="{FF2B5EF4-FFF2-40B4-BE49-F238E27FC236}">
                <a16:creationId xmlns:a16="http://schemas.microsoft.com/office/drawing/2014/main" id="{E2A151E1-B535-4815-8F81-0A6FDBA2FF1B}"/>
              </a:ext>
            </a:extLst>
          </p:cNvPr>
          <p:cNvGrpSpPr>
            <a:grpSpLocks/>
          </p:cNvGrpSpPr>
          <p:nvPr/>
        </p:nvGrpSpPr>
        <p:grpSpPr bwMode="auto">
          <a:xfrm>
            <a:off x="867605" y="4626134"/>
            <a:ext cx="152400" cy="261938"/>
            <a:chOff x="1288473" y="1948888"/>
            <a:chExt cx="152399" cy="263236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133B4CD-6987-4F62-8269-2FA37E3EC28C}"/>
                </a:ext>
              </a:extLst>
            </p:cNvPr>
            <p:cNvCxnSpPr/>
            <p:nvPr/>
          </p:nvCxnSpPr>
          <p:spPr>
            <a:xfrm flipV="1">
              <a:off x="1293236" y="1948888"/>
              <a:ext cx="147636" cy="1387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194A42-7613-469D-8C82-598E60AD6DFD}"/>
                </a:ext>
              </a:extLst>
            </p:cNvPr>
            <p:cNvCxnSpPr/>
            <p:nvPr/>
          </p:nvCxnSpPr>
          <p:spPr>
            <a:xfrm flipV="1">
              <a:off x="1288473" y="2073327"/>
              <a:ext cx="147637" cy="1387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8BA853F-6BE3-45F2-8DE2-6774C32330DB}"/>
              </a:ext>
            </a:extLst>
          </p:cNvPr>
          <p:cNvCxnSpPr>
            <a:cxnSpLocks/>
          </p:cNvCxnSpPr>
          <p:nvPr/>
        </p:nvCxnSpPr>
        <p:spPr>
          <a:xfrm flipH="1">
            <a:off x="940919" y="4814376"/>
            <a:ext cx="2886" cy="436894"/>
          </a:xfrm>
          <a:prstGeom prst="line">
            <a:avLst/>
          </a:prstGeom>
          <a:ln w="15875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550D2FA-7791-4243-831A-DFC454042AF0}"/>
              </a:ext>
            </a:extLst>
          </p:cNvPr>
          <p:cNvCxnSpPr>
            <a:cxnSpLocks/>
          </p:cNvCxnSpPr>
          <p:nvPr/>
        </p:nvCxnSpPr>
        <p:spPr bwMode="auto">
          <a:xfrm>
            <a:off x="940919" y="3875536"/>
            <a:ext cx="230187" cy="224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84">
            <a:extLst>
              <a:ext uri="{FF2B5EF4-FFF2-40B4-BE49-F238E27FC236}">
                <a16:creationId xmlns:a16="http://schemas.microsoft.com/office/drawing/2014/main" id="{F95A1AED-3294-43C7-A786-0F6010069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147" y="3759318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f</a:t>
            </a:r>
            <a:r>
              <a:rPr lang="en-US" altLang="en-US" sz="1800" i="1" baseline="-25000" dirty="0" err="1"/>
              <a:t>UP</a:t>
            </a:r>
            <a:endParaRPr lang="en-US" altLang="en-US" sz="1800" i="1" baseline="-25000" dirty="0"/>
          </a:p>
        </p:txBody>
      </p:sp>
      <p:sp>
        <p:nvSpPr>
          <p:cNvPr id="107" name="TextBox 184">
            <a:extLst>
              <a:ext uri="{FF2B5EF4-FFF2-40B4-BE49-F238E27FC236}">
                <a16:creationId xmlns:a16="http://schemas.microsoft.com/office/drawing/2014/main" id="{03CD9413-5679-4990-A9BD-45C3E2B6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729" y="3855961"/>
            <a:ext cx="44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f</a:t>
            </a:r>
            <a:r>
              <a:rPr lang="en-US" altLang="en-US" sz="1800" i="1" baseline="-25000" dirty="0" err="1"/>
              <a:t>DN</a:t>
            </a:r>
            <a:endParaRPr lang="en-US" altLang="en-US" sz="1800" i="1" baseline="-250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9A5A3FE-823E-4AEA-A51D-61EBD62F5959}"/>
              </a:ext>
            </a:extLst>
          </p:cNvPr>
          <p:cNvCxnSpPr/>
          <p:nvPr/>
        </p:nvCxnSpPr>
        <p:spPr>
          <a:xfrm>
            <a:off x="1447042" y="3855961"/>
            <a:ext cx="0" cy="27432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150DCED-0C2D-426B-B6F7-209B1BA5D269}"/>
              </a:ext>
            </a:extLst>
          </p:cNvPr>
          <p:cNvCxnSpPr/>
          <p:nvPr/>
        </p:nvCxnSpPr>
        <p:spPr>
          <a:xfrm>
            <a:off x="3583023" y="3842814"/>
            <a:ext cx="0" cy="594360"/>
          </a:xfrm>
          <a:prstGeom prst="straightConnector1">
            <a:avLst/>
          </a:prstGeom>
          <a:ln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35">
            <a:extLst>
              <a:ext uri="{FF2B5EF4-FFF2-40B4-BE49-F238E27FC236}">
                <a16:creationId xmlns:a16="http://schemas.microsoft.com/office/drawing/2014/main" id="{13FF1931-2DD9-4809-B39E-90AC3FF9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130" y="5296592"/>
            <a:ext cx="70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Time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7840AC-D99A-4EDC-B911-111C0BD0300F}"/>
              </a:ext>
            </a:extLst>
          </p:cNvPr>
          <p:cNvSpPr txBox="1"/>
          <p:nvPr/>
        </p:nvSpPr>
        <p:spPr>
          <a:xfrm>
            <a:off x="479651" y="1123903"/>
            <a:ext cx="10356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i="1" dirty="0">
                <a:ea typeface="Times New Roman" panose="02020603050405020304" pitchFamily="18" charset="0"/>
              </a:rPr>
              <a:t>NDL utilizes Frequency Modulated, Continuous Wave (FMCW) Technique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ea typeface="Times New Roman" panose="02020603050405020304" pitchFamily="18" charset="0"/>
              </a:rPr>
              <a:t>3 segmented frequency waveform </a:t>
            </a:r>
            <a:endParaRPr lang="en-US" sz="2400" dirty="0"/>
          </a:p>
          <a:p>
            <a:pPr marL="342900" indent="-342900">
              <a:spcBef>
                <a:spcPts val="9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Velocity and range are extracted from signal frequencies associated with each segment of the waveform  </a:t>
            </a:r>
          </a:p>
        </p:txBody>
      </p:sp>
      <p:graphicFrame>
        <p:nvGraphicFramePr>
          <p:cNvPr id="43" name="Object 89">
            <a:extLst>
              <a:ext uri="{FF2B5EF4-FFF2-40B4-BE49-F238E27FC236}">
                <a16:creationId xmlns:a16="http://schemas.microsoft.com/office/drawing/2014/main" id="{31EFB1DF-8371-45DC-8E7E-B8739C3FD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8745"/>
              </p:ext>
            </p:extLst>
          </p:nvPr>
        </p:nvGraphicFramePr>
        <p:xfrm>
          <a:off x="11115308" y="4389549"/>
          <a:ext cx="339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152268" imgH="203024" progId="Equation.DSMT4">
                  <p:embed/>
                </p:oleObj>
              </mc:Choice>
              <mc:Fallback>
                <p:oleObj name="Equation" r:id="rId7" imgW="152268" imgH="203024" progId="Equation.DSMT4">
                  <p:embed/>
                  <p:pic>
                    <p:nvPicPr>
                      <p:cNvPr id="3" name="Object 89">
                        <a:extLst>
                          <a:ext uri="{FF2B5EF4-FFF2-40B4-BE49-F238E27FC236}">
                            <a16:creationId xmlns:a16="http://schemas.microsoft.com/office/drawing/2014/main" id="{05D54A0B-2225-4E1A-B59F-5A80D54E7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5308" y="4389549"/>
                        <a:ext cx="3397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0D59E2F-B267-4252-B211-B4A4F610C5C1}"/>
              </a:ext>
            </a:extLst>
          </p:cNvPr>
          <p:cNvCxnSpPr/>
          <p:nvPr/>
        </p:nvCxnSpPr>
        <p:spPr>
          <a:xfrm flipV="1">
            <a:off x="7179895" y="4430824"/>
            <a:ext cx="4084638" cy="635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046312C-AA71-4003-A098-7E13CF8FDA1B}"/>
              </a:ext>
            </a:extLst>
          </p:cNvPr>
          <p:cNvCxnSpPr>
            <a:cxnSpLocks/>
          </p:cNvCxnSpPr>
          <p:nvPr/>
        </p:nvCxnSpPr>
        <p:spPr>
          <a:xfrm flipV="1">
            <a:off x="7864108" y="2914761"/>
            <a:ext cx="0" cy="212205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8B20B8-1DB8-4686-85F2-1127607E4D51}"/>
              </a:ext>
            </a:extLst>
          </p:cNvPr>
          <p:cNvCxnSpPr/>
          <p:nvPr/>
        </p:nvCxnSpPr>
        <p:spPr>
          <a:xfrm rot="5400000" flipH="1" flipV="1">
            <a:off x="7696627" y="3961717"/>
            <a:ext cx="901700" cy="1587"/>
          </a:xfrm>
          <a:prstGeom prst="straightConnector1">
            <a:avLst/>
          </a:prstGeom>
          <a:ln w="38100">
            <a:solidFill>
              <a:srgbClr val="1B20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F975BC-7699-41E8-85D3-5989A2909ABD}"/>
              </a:ext>
            </a:extLst>
          </p:cNvPr>
          <p:cNvCxnSpPr/>
          <p:nvPr/>
        </p:nvCxnSpPr>
        <p:spPr>
          <a:xfrm rot="5400000" flipH="1" flipV="1">
            <a:off x="10069939" y="3972830"/>
            <a:ext cx="901700" cy="1588"/>
          </a:xfrm>
          <a:prstGeom prst="straightConnector1">
            <a:avLst/>
          </a:prstGeom>
          <a:ln w="38100">
            <a:solidFill>
              <a:srgbClr val="1B20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203A5D9-C73F-42CE-82F8-91227FCFF095}"/>
              </a:ext>
            </a:extLst>
          </p:cNvPr>
          <p:cNvCxnSpPr/>
          <p:nvPr/>
        </p:nvCxnSpPr>
        <p:spPr>
          <a:xfrm rot="5400000" flipH="1" flipV="1">
            <a:off x="8882489" y="3982355"/>
            <a:ext cx="901700" cy="1588"/>
          </a:xfrm>
          <a:prstGeom prst="straightConnector1">
            <a:avLst/>
          </a:prstGeom>
          <a:ln w="38100">
            <a:solidFill>
              <a:srgbClr val="1B20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7F36085-E0D0-464F-9854-8F5F2E26859B}"/>
              </a:ext>
            </a:extLst>
          </p:cNvPr>
          <p:cNvSpPr txBox="1"/>
          <p:nvPr/>
        </p:nvSpPr>
        <p:spPr>
          <a:xfrm>
            <a:off x="7918986" y="441090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f</a:t>
            </a:r>
            <a:r>
              <a:rPr lang="en-US" i="1" baseline="-25000" dirty="0" err="1"/>
              <a:t>UP</a:t>
            </a:r>
            <a:endParaRPr lang="en-US" i="1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F3DF16-CE5F-44ED-A17D-74E8208CB008}"/>
              </a:ext>
            </a:extLst>
          </p:cNvPr>
          <p:cNvSpPr txBox="1"/>
          <p:nvPr/>
        </p:nvSpPr>
        <p:spPr>
          <a:xfrm>
            <a:off x="10293826" y="441336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f</a:t>
            </a:r>
            <a:r>
              <a:rPr lang="en-US" i="1" baseline="-25000" dirty="0" err="1"/>
              <a:t>DN</a:t>
            </a:r>
            <a:endParaRPr lang="en-US" i="1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9D892A-686F-4D06-B265-643A5108BAB3}"/>
              </a:ext>
            </a:extLst>
          </p:cNvPr>
          <p:cNvSpPr txBox="1"/>
          <p:nvPr/>
        </p:nvSpPr>
        <p:spPr>
          <a:xfrm>
            <a:off x="9157657" y="441696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83097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D5C509-5E61-4D1F-B60F-F20EA24C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C0E6F-E92E-4DC2-A331-3152DD05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42" y="3637834"/>
            <a:ext cx="4831104" cy="3003336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B0BA9363-9DDE-4D1D-9ECE-4BF01E6B17BC}"/>
              </a:ext>
            </a:extLst>
          </p:cNvPr>
          <p:cNvSpPr txBox="1">
            <a:spLocks/>
          </p:cNvSpPr>
          <p:nvPr/>
        </p:nvSpPr>
        <p:spPr>
          <a:xfrm>
            <a:off x="1643060" y="175143"/>
            <a:ext cx="8905880" cy="5988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ETU performance is dominated by vehicle vibration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75E94-432B-44A8-A1F4-23F2956932EC}"/>
              </a:ext>
            </a:extLst>
          </p:cNvPr>
          <p:cNvSpPr/>
          <p:nvPr/>
        </p:nvSpPr>
        <p:spPr>
          <a:xfrm>
            <a:off x="326403" y="1110447"/>
            <a:ext cx="986262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9846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Vibration broadens laser linewidth which in turn broadens the signal frequency spectra and lowers its peak intensity</a:t>
            </a:r>
          </a:p>
          <a:p>
            <a:pPr marL="855663" lvl="2" indent="-39846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Reduces maximum operational range</a:t>
            </a:r>
          </a:p>
          <a:p>
            <a:pPr marL="855663" lvl="2" indent="-39846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Increases measurement noise</a:t>
            </a:r>
          </a:p>
          <a:p>
            <a:pPr marL="398463" lvl="1" indent="-398463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Signal frequency broadening is proportional to </a:t>
            </a:r>
          </a:p>
          <a:p>
            <a:pPr marL="400050" lvl="2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en-US" sz="2400" b="1" dirty="0">
                <a:cs typeface="Arial" panose="020B0604020202020204" pitchFamily="34" charset="0"/>
              </a:rPr>
              <a:t>vibration load and increases with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C632-A091-4FA8-B7C4-435C05DCEFE5}"/>
              </a:ext>
            </a:extLst>
          </p:cNvPr>
          <p:cNvSpPr txBox="1"/>
          <p:nvPr/>
        </p:nvSpPr>
        <p:spPr>
          <a:xfrm>
            <a:off x="6619252" y="3263221"/>
            <a:ext cx="40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Signal spectra broadening with vibration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32BA9-56C8-4563-BB28-6A439E1B6DB2}"/>
              </a:ext>
            </a:extLst>
          </p:cNvPr>
          <p:cNvSpPr txBox="1"/>
          <p:nvPr/>
        </p:nvSpPr>
        <p:spPr>
          <a:xfrm>
            <a:off x="8752029" y="3816563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No vibe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8CA20-1D56-4D2C-8110-2450CADC9D7C}"/>
              </a:ext>
            </a:extLst>
          </p:cNvPr>
          <p:cNvSpPr txBox="1"/>
          <p:nvPr/>
        </p:nvSpPr>
        <p:spPr>
          <a:xfrm>
            <a:off x="8873948" y="4892899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 vibe</a:t>
            </a:r>
          </a:p>
        </p:txBody>
      </p:sp>
    </p:spTree>
    <p:extLst>
      <p:ext uri="{BB962C8B-B14F-4D97-AF65-F5344CB8AC3E}">
        <p14:creationId xmlns:p14="http://schemas.microsoft.com/office/powerpoint/2010/main" val="93968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1C5A7-C6DC-4F0C-912B-EBFA7E9ED6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905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50FF2B15-3EF1-4788-B299-7BC0B2988F1B}" type="datetime1">
              <a:rPr lang="en-US" smtClean="0"/>
              <a:t>12/3/2021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FA5EC-AB05-4DDB-A2EE-EAF31B85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4E1BA1-CD83-45E0-B51D-D2FEE56FC7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4"/>
            <a:ext cx="9753600" cy="887324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Comprehensive Functional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5E0F6-4923-4BED-BAA8-FA6F71F123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" y="2320015"/>
            <a:ext cx="10955383" cy="417286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36ECDF-AD69-4911-8A9E-0DB745AA2343}"/>
              </a:ext>
            </a:extLst>
          </p:cNvPr>
          <p:cNvSpPr/>
          <p:nvPr/>
        </p:nvSpPr>
        <p:spPr>
          <a:xfrm>
            <a:off x="513806" y="1097592"/>
            <a:ext cx="10154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98463">
              <a:spcBef>
                <a:spcPts val="12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Measured signal strength and spectral broadening at different vibration loads versus range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28026-8795-4F71-A40F-7E7C68B94E83}"/>
              </a:ext>
            </a:extLst>
          </p:cNvPr>
          <p:cNvSpPr/>
          <p:nvPr/>
        </p:nvSpPr>
        <p:spPr>
          <a:xfrm>
            <a:off x="3035300" y="18891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Truck test at Joint Base Langley-Eustis</a:t>
            </a:r>
          </a:p>
        </p:txBody>
      </p:sp>
    </p:spTree>
    <p:extLst>
      <p:ext uri="{BB962C8B-B14F-4D97-AF65-F5344CB8AC3E}">
        <p14:creationId xmlns:p14="http://schemas.microsoft.com/office/powerpoint/2010/main" val="356352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F6D8C-0458-4AF6-955B-0D5A7F35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9ABA5-B11A-438C-B6CC-3564D3EC8C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6" y="1148883"/>
            <a:ext cx="5197084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144D3-91DA-4D9E-B135-98ED67A483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6" y="3714161"/>
            <a:ext cx="5210423" cy="283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2A8200-748F-4A11-9749-5A8EF47D1F8C}"/>
              </a:ext>
            </a:extLst>
          </p:cNvPr>
          <p:cNvGrpSpPr/>
          <p:nvPr/>
        </p:nvGrpSpPr>
        <p:grpSpPr>
          <a:xfrm>
            <a:off x="1342566" y="3889792"/>
            <a:ext cx="4006975" cy="1313475"/>
            <a:chOff x="-960933" y="-306556"/>
            <a:chExt cx="4007235" cy="1313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4">
                  <a:extLst>
                    <a:ext uri="{FF2B5EF4-FFF2-40B4-BE49-F238E27FC236}">
                      <a16:creationId xmlns:a16="http://schemas.microsoft.com/office/drawing/2014/main" id="{BFD8B8B0-AEEC-4520-8003-ED265B4FA853}"/>
                    </a:ext>
                  </a:extLst>
                </p:cNvPr>
                <p:cNvSpPr txBox="1"/>
                <p:nvPr/>
              </p:nvSpPr>
              <p:spPr>
                <a:xfrm>
                  <a:off x="1302230" y="-290951"/>
                  <a:ext cx="1744072" cy="649525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indent="0" algn="l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Lidar Equation</a:t>
                  </a:r>
                  <a:endParaRPr lang="en-US" sz="11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indent="171450" algn="l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Target reflectivity = 0.5</a:t>
                  </a:r>
                  <a:endParaRPr lang="en-US" sz="11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indent="171450" algn="l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Visibility = 23 km</a:t>
                  </a:r>
                  <a:endParaRPr lang="en-US" sz="11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indent="171450" algn="l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Turbulence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9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9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9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9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sz="900" b="1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 = 5x10</a:t>
                  </a:r>
                  <a:r>
                    <a:rPr lang="en-US" sz="900" b="1" kern="1200" baseline="30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-15</a:t>
                  </a:r>
                  <a:r>
                    <a:rPr lang="en-US" sz="900" b="1" kern="12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ヒラギノ角ゴ Pro W3"/>
                      <a:cs typeface="Arial" panose="020B0604020202020204" pitchFamily="34" charset="0"/>
                    </a:rPr>
                    <a:t>    </a:t>
                  </a:r>
                  <a:endParaRPr lang="en-US" sz="11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24">
                  <a:extLst>
                    <a:ext uri="{FF2B5EF4-FFF2-40B4-BE49-F238E27FC236}">
                      <a16:creationId xmlns:a16="http://schemas.microsoft.com/office/drawing/2014/main" id="{BFD8B8B0-AEEC-4520-8003-ED265B4FA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230" y="-290951"/>
                  <a:ext cx="1744072" cy="649525"/>
                </a:xfrm>
                <a:prstGeom prst="rect">
                  <a:avLst/>
                </a:prstGeom>
                <a:blipFill>
                  <a:blip r:embed="rId4"/>
                  <a:stretch>
                    <a:fillRect b="-185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E49F1ED4-9F0F-4581-BA37-F8DFA10060D6}"/>
                </a:ext>
              </a:extLst>
            </p:cNvPr>
            <p:cNvSpPr txBox="1"/>
            <p:nvPr/>
          </p:nvSpPr>
          <p:spPr>
            <a:xfrm>
              <a:off x="-99805" y="-306556"/>
              <a:ext cx="1044207" cy="33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880" marR="0" indent="-18288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No vibration </a:t>
              </a:r>
              <a:endPara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E149F917-07F3-4722-8C1F-2B38ABD3C5FF}"/>
                </a:ext>
              </a:extLst>
            </p:cNvPr>
            <p:cNvSpPr txBox="1"/>
            <p:nvPr/>
          </p:nvSpPr>
          <p:spPr>
            <a:xfrm>
              <a:off x="-960933" y="621071"/>
              <a:ext cx="975946" cy="334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indent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2.6 </a:t>
              </a:r>
              <a:r>
                <a:rPr lang="en-US" sz="10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grms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 vibration </a:t>
              </a:r>
              <a:endPara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CC8F2B1-413C-46AB-B057-14BB50615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0859" y="349892"/>
              <a:ext cx="249494" cy="3215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67911C-98ED-4109-ADE5-3B314E670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655" y="788124"/>
              <a:ext cx="342746" cy="1670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F05D92CC-52B9-4D79-A6FC-B29FC63C2FBA}"/>
                </a:ext>
              </a:extLst>
            </p:cNvPr>
            <p:cNvSpPr txBox="1"/>
            <p:nvPr/>
          </p:nvSpPr>
          <p:spPr>
            <a:xfrm>
              <a:off x="793264" y="549825"/>
              <a:ext cx="975946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indent="0" algn="ctr" fontAlgn="base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Moon Performance Projection</a:t>
              </a:r>
              <a:endPara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AAE46E-5321-4CD3-97DF-E4848DF74C62}"/>
              </a:ext>
            </a:extLst>
          </p:cNvPr>
          <p:cNvSpPr txBox="1"/>
          <p:nvPr/>
        </p:nvSpPr>
        <p:spPr>
          <a:xfrm>
            <a:off x="6096000" y="3714161"/>
            <a:ext cx="57620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Maximum operational range in Moon environment is extrapolated from measured data</a:t>
            </a:r>
          </a:p>
          <a:p>
            <a:pPr marL="8001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Remove atmospheric effects</a:t>
            </a:r>
          </a:p>
          <a:p>
            <a:pPr marL="80010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Correct for lunar surface albedo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9634055A-E0E1-4E12-8ACB-C7292DBAF981}"/>
              </a:ext>
            </a:extLst>
          </p:cNvPr>
          <p:cNvSpPr txBox="1">
            <a:spLocks/>
          </p:cNvSpPr>
          <p:nvPr/>
        </p:nvSpPr>
        <p:spPr>
          <a:xfrm>
            <a:off x="1643060" y="103780"/>
            <a:ext cx="890588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Maximum Operational Range</a:t>
            </a:r>
          </a:p>
        </p:txBody>
      </p:sp>
    </p:spTree>
    <p:extLst>
      <p:ext uri="{BB962C8B-B14F-4D97-AF65-F5344CB8AC3E}">
        <p14:creationId xmlns:p14="http://schemas.microsoft.com/office/powerpoint/2010/main" val="305542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BC601-4F57-402C-8B7A-FF35F1E16DD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905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D3E04423-E6DC-4467-924A-386BB319BB07}" type="datetime1">
              <a:rPr lang="en-US" smtClean="0"/>
              <a:t>12/3/2021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2DB86-80CF-491E-B1A4-D8A7F6C8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AF896B-1E43-42C7-B1FD-B9E221E3D59F}"/>
                  </a:ext>
                </a:extLst>
              </p:cNvPr>
              <p:cNvSpPr/>
              <p:nvPr/>
            </p:nvSpPr>
            <p:spPr>
              <a:xfrm>
                <a:off x="990413" y="2876796"/>
                <a:ext cx="5413020" cy="4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𝜕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1.62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+2.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m/s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AF896B-1E43-42C7-B1FD-B9E221E3D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3" y="2876796"/>
                <a:ext cx="5413020" cy="434734"/>
              </a:xfrm>
              <a:prstGeom prst="rect">
                <a:avLst/>
              </a:prstGeom>
              <a:blipFill>
                <a:blip r:embed="rId2"/>
                <a:stretch>
                  <a:fillRect l="-113" t="-8451" r="-56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BF4261BA-4509-4885-8530-405F2006D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06504"/>
              </p:ext>
            </p:extLst>
          </p:nvPr>
        </p:nvGraphicFramePr>
        <p:xfrm>
          <a:off x="1346061" y="3619602"/>
          <a:ext cx="431574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82">
                  <a:extLst>
                    <a:ext uri="{9D8B030D-6E8A-4147-A177-3AD203B41FA5}">
                      <a16:colId xmlns:a16="http://schemas.microsoft.com/office/drawing/2014/main" val="1194777600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val="382825969"/>
                    </a:ext>
                  </a:extLst>
                </a:gridCol>
                <a:gridCol w="1438582">
                  <a:extLst>
                    <a:ext uri="{9D8B030D-6E8A-4147-A177-3AD203B41FA5}">
                      <a16:colId xmlns:a16="http://schemas.microsoft.com/office/drawing/2014/main" val="1781853463"/>
                    </a:ext>
                  </a:extLst>
                </a:gridCol>
              </a:tblGrid>
              <a:tr h="343135">
                <a:tc>
                  <a:txBody>
                    <a:bodyPr/>
                    <a:lstStyle/>
                    <a:p>
                      <a:r>
                        <a:rPr lang="en-US" sz="2000" dirty="0"/>
                        <a:t>LOS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Velocity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Range Noise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64927"/>
                  </a:ext>
                </a:extLst>
              </a:tr>
              <a:tr h="322257">
                <a:tc>
                  <a:txBody>
                    <a:bodyPr/>
                    <a:lstStyle/>
                    <a:p>
                      <a:r>
                        <a:rPr lang="en-US" sz="2000" dirty="0"/>
                        <a:t>1000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3.86 cm/s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3.80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02513"/>
                  </a:ext>
                </a:extLst>
              </a:tr>
              <a:tr h="322257">
                <a:tc>
                  <a:txBody>
                    <a:bodyPr/>
                    <a:lstStyle/>
                    <a:p>
                      <a:r>
                        <a:rPr lang="en-US" sz="2000" dirty="0"/>
                        <a:t>5000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12.82 cm/s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12.64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445871"/>
                  </a:ext>
                </a:extLst>
              </a:tr>
            </a:tbl>
          </a:graphicData>
        </a:graphic>
      </p:graphicFrame>
      <p:sp>
        <p:nvSpPr>
          <p:cNvPr id="9" name="Title 4">
            <a:extLst>
              <a:ext uri="{FF2B5EF4-FFF2-40B4-BE49-F238E27FC236}">
                <a16:creationId xmlns:a16="http://schemas.microsoft.com/office/drawing/2014/main" id="{3388F5D0-5881-46C5-927D-CFFACB86696A}"/>
              </a:ext>
            </a:extLst>
          </p:cNvPr>
          <p:cNvSpPr txBox="1">
            <a:spLocks/>
          </p:cNvSpPr>
          <p:nvPr/>
        </p:nvSpPr>
        <p:spPr>
          <a:xfrm>
            <a:off x="1643060" y="122633"/>
            <a:ext cx="8905880" cy="646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90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</a:rPr>
              <a:t>Measurements Precision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F4CF6-1706-4906-907F-7610A4AC3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192" y="1582903"/>
            <a:ext cx="5321367" cy="319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B51749-35AA-4680-ACED-9359E4A882B0}"/>
                  </a:ext>
                </a:extLst>
              </p:cNvPr>
              <p:cNvSpPr/>
              <p:nvPr/>
            </p:nvSpPr>
            <p:spPr>
              <a:xfrm>
                <a:off x="990413" y="2283842"/>
                <a:ext cx="42148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𝜕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=1.59+2.21×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m </a:t>
                </a:r>
                <a:endParaRPr lang="en-US" sz="2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B51749-35AA-4680-ACED-9359E4A88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3" y="2283842"/>
                <a:ext cx="4214808" cy="430887"/>
              </a:xfrm>
              <a:prstGeom prst="rect">
                <a:avLst/>
              </a:prstGeom>
              <a:blipFill>
                <a:blip r:embed="rId4"/>
                <a:stretch>
                  <a:fillRect l="-145" t="-11429" r="-867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BA1252-E79C-404C-B56F-AC20B70D2AE8}"/>
              </a:ext>
            </a:extLst>
          </p:cNvPr>
          <p:cNvSpPr txBox="1"/>
          <p:nvPr/>
        </p:nvSpPr>
        <p:spPr>
          <a:xfrm>
            <a:off x="403912" y="1296999"/>
            <a:ext cx="61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966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Estimated ETU range and velocity precision in 2.6 </a:t>
            </a:r>
            <a:r>
              <a:rPr lang="en-US" sz="2400" b="1" dirty="0" err="1"/>
              <a:t>grms</a:t>
            </a:r>
            <a:r>
              <a:rPr lang="en-US" sz="2400" b="1" dirty="0"/>
              <a:t> vibration environment:  </a:t>
            </a:r>
          </a:p>
        </p:txBody>
      </p:sp>
    </p:spTree>
    <p:extLst>
      <p:ext uri="{BB962C8B-B14F-4D97-AF65-F5344CB8AC3E}">
        <p14:creationId xmlns:p14="http://schemas.microsoft.com/office/powerpoint/2010/main" val="129331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03DA-9B68-453F-A392-ACFF4C7C41C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19200" y="4"/>
            <a:ext cx="9753600" cy="88732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Concluding Remarks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887" y="1134042"/>
            <a:ext cx="1046048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NDL can provide critical vehicle velocity and altitude data for precision soft landing on the Moon, Mars, and other destinations</a:t>
            </a:r>
          </a:p>
          <a:p>
            <a:pPr marL="349250" lvl="1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Completed 4 ETUs of NDL for lunar landing demonstration and other tests</a:t>
            </a:r>
          </a:p>
          <a:p>
            <a:pPr marL="34925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Conducted a series of tests and analyses to estimate the NDL performance for Moon and Mars landing</a:t>
            </a:r>
          </a:p>
          <a:p>
            <a:pPr marL="349250" lvl="1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cs typeface="Arial" panose="020B0604020202020204" pitchFamily="34" charset="0"/>
              </a:rPr>
              <a:t>Performance of NDL ETU is dominated by the vehicle vibration </a:t>
            </a:r>
            <a:endParaRPr lang="en-US" sz="2400" b="1" strike="sngStrike" dirty="0">
              <a:cs typeface="Arial" panose="020B0604020202020204" pitchFamily="34" charset="0"/>
            </a:endParaRPr>
          </a:p>
          <a:p>
            <a:pPr marL="806450" lvl="2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Vehicle vibration impacts maximum operational range and measurements precision</a:t>
            </a:r>
          </a:p>
          <a:p>
            <a:pPr marL="806450" lvl="2" indent="-342900">
              <a:spcAft>
                <a:spcPts val="12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Velocity and range errors may increase from 2 mm/s and 13 cm by more than an order of magnitude </a:t>
            </a:r>
          </a:p>
        </p:txBody>
      </p:sp>
    </p:spTree>
    <p:extLst>
      <p:ext uri="{BB962C8B-B14F-4D97-AF65-F5344CB8AC3E}">
        <p14:creationId xmlns:p14="http://schemas.microsoft.com/office/powerpoint/2010/main" val="35035397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L PPT Template.pptx" id="{73517AAE-58B3-470C-AD30-40A79205492C}" vid="{73EE7583-57F0-4BFA-88E6-8FF68BDDF37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1" ma:contentTypeDescription="Create a new document." ma:contentTypeScope="" ma:versionID="ba2a8dfb31b5bbb27ac0d7c4bec2df5d">
  <xsd:schema xmlns:xsd="http://www.w3.org/2001/XMLSchema" xmlns:xs="http://www.w3.org/2001/XMLSchema" xmlns:p="http://schemas.microsoft.com/office/2006/metadata/properties" xmlns:ns3="3cb15ddf-dbe9-47ea-851d-c70642058130" xmlns:ns4="4817ca35-7031-43a6-bda2-0d9832ef6347" targetNamespace="http://schemas.microsoft.com/office/2006/metadata/properties" ma:root="true" ma:fieldsID="294b7d584fdc1c5b30d0e39007e047f0" ns3:_="" ns4:_=""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00FA21-9CBB-4712-A788-88E25E2E0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19CA3A-3338-4CE0-BC3B-3CD71E928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F1EBE-A6E2-4C73-96ED-B74C039A60A7}">
  <ds:schemaRefs>
    <ds:schemaRef ds:uri="http://purl.org/dc/dcmitype/"/>
    <ds:schemaRef ds:uri="http://purl.org/dc/elements/1.1/"/>
    <ds:schemaRef ds:uri="3cb15ddf-dbe9-47ea-851d-c70642058130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17ca35-7031-43a6-bda2-0d9832ef634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NDL_template</Template>
  <TotalTime>22946</TotalTime>
  <Words>540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Helvetica Neue Black Condensed</vt:lpstr>
      <vt:lpstr>Times New Roman</vt:lpstr>
      <vt:lpstr>Wingdings</vt:lpstr>
      <vt:lpstr>1_Office Theme</vt:lpstr>
      <vt:lpstr>Custom Design</vt:lpstr>
      <vt:lpstr>Equation</vt:lpstr>
      <vt:lpstr>PowerPoint Presentation</vt:lpstr>
      <vt:lpstr>Navigation Doppler Lidar (NDL)</vt:lpstr>
      <vt:lpstr>PowerPoint Presentation</vt:lpstr>
      <vt:lpstr>NDL Principal of Operation</vt:lpstr>
      <vt:lpstr>PowerPoint Presentation</vt:lpstr>
      <vt:lpstr>Comprehensive Functional Test</vt:lpstr>
      <vt:lpstr>PowerPoint Presentation</vt:lpstr>
      <vt:lpstr>PowerPoint Presentation</vt:lpstr>
      <vt:lpstr>Concluding Remarks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Gragossian, Aram (LARC-D211)[STARSS III Affiiate]</dc:creator>
  <cp:lastModifiedBy>Amzajerdian, Farzin (LARC-D211)</cp:lastModifiedBy>
  <cp:revision>169</cp:revision>
  <dcterms:created xsi:type="dcterms:W3CDTF">2019-12-18T04:38:57Z</dcterms:created>
  <dcterms:modified xsi:type="dcterms:W3CDTF">2021-12-03T19:44:34Z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