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5143500" cx="9144000"/>
  <p:notesSz cx="6858000" cy="9144000"/>
  <p:embeddedFontLst>
    <p:embeddedFont>
      <p:font typeface="Raleway"/>
      <p:regular r:id="rId18"/>
      <p:bold r:id="rId19"/>
      <p:italic r:id="rId20"/>
      <p:boldItalic r:id="rId21"/>
    </p:embeddedFont>
    <p:embeddedFont>
      <p:font typeface="Fira Sans Extra Condensed Medium"/>
      <p:regular r:id="rId22"/>
      <p:bold r:id="rId23"/>
      <p:italic r:id="rId24"/>
      <p:boldItalic r:id="rId25"/>
    </p:embeddedFont>
    <p:embeddedFont>
      <p:font typeface="Raleway Light"/>
      <p:regular r:id="rId26"/>
      <p:bold r:id="rId27"/>
      <p:italic r:id="rId28"/>
      <p:boldItalic r:id="rId29"/>
    </p:embeddedFont>
    <p:embeddedFont>
      <p:font typeface="Roboto Condensed Light"/>
      <p:regular r:id="rId30"/>
      <p:bold r:id="rId31"/>
      <p:italic r:id="rId32"/>
      <p:boldItalic r:id="rId33"/>
    </p:embeddedFont>
    <p:embeddedFont>
      <p:font typeface="Exo 2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font" Target="fonts/Raleway-italic.fntdata"/><Relationship Id="rId41" Type="http://schemas.openxmlformats.org/officeDocument/2006/relationships/font" Target="fonts/CenturyGothic-boldItalic.fntdata"/><Relationship Id="rId22" Type="http://schemas.openxmlformats.org/officeDocument/2006/relationships/font" Target="fonts/FiraSansExtraCondensedMedium-regular.fntdata"/><Relationship Id="rId21" Type="http://schemas.openxmlformats.org/officeDocument/2006/relationships/font" Target="fonts/Raleway-boldItalic.fntdata"/><Relationship Id="rId24" Type="http://schemas.openxmlformats.org/officeDocument/2006/relationships/font" Target="fonts/FiraSansExtraCondensedMedium-italic.fntdata"/><Relationship Id="rId23" Type="http://schemas.openxmlformats.org/officeDocument/2006/relationships/font" Target="fonts/FiraSansExtraCondensedMedium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alewayLight-regular.fntdata"/><Relationship Id="rId25" Type="http://schemas.openxmlformats.org/officeDocument/2006/relationships/font" Target="fonts/FiraSansExtraCondensedMedium-boldItalic.fntdata"/><Relationship Id="rId28" Type="http://schemas.openxmlformats.org/officeDocument/2006/relationships/font" Target="fonts/RalewayLight-italic.fntdata"/><Relationship Id="rId27" Type="http://schemas.openxmlformats.org/officeDocument/2006/relationships/font" Target="fonts/RalewayLight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aleway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CondensedLight-bold.fntdata"/><Relationship Id="rId30" Type="http://schemas.openxmlformats.org/officeDocument/2006/relationships/font" Target="fonts/RobotoCondensedLight-regular.fntdata"/><Relationship Id="rId11" Type="http://schemas.openxmlformats.org/officeDocument/2006/relationships/slide" Target="slides/slide7.xml"/><Relationship Id="rId33" Type="http://schemas.openxmlformats.org/officeDocument/2006/relationships/font" Target="fonts/RobotoCondensedLight-boldItalic.fntdata"/><Relationship Id="rId10" Type="http://schemas.openxmlformats.org/officeDocument/2006/relationships/slide" Target="slides/slide6.xml"/><Relationship Id="rId32" Type="http://schemas.openxmlformats.org/officeDocument/2006/relationships/font" Target="fonts/RobotoCondensedLight-italic.fntdata"/><Relationship Id="rId13" Type="http://schemas.openxmlformats.org/officeDocument/2006/relationships/slide" Target="slides/slide9.xml"/><Relationship Id="rId35" Type="http://schemas.openxmlformats.org/officeDocument/2006/relationships/font" Target="fonts/Exo2-bold.fntdata"/><Relationship Id="rId12" Type="http://schemas.openxmlformats.org/officeDocument/2006/relationships/slide" Target="slides/slide8.xml"/><Relationship Id="rId34" Type="http://schemas.openxmlformats.org/officeDocument/2006/relationships/font" Target="fonts/Exo2-regular.fntdata"/><Relationship Id="rId15" Type="http://schemas.openxmlformats.org/officeDocument/2006/relationships/slide" Target="slides/slide11.xml"/><Relationship Id="rId37" Type="http://schemas.openxmlformats.org/officeDocument/2006/relationships/font" Target="fonts/Exo2-boldItalic.fntdata"/><Relationship Id="rId14" Type="http://schemas.openxmlformats.org/officeDocument/2006/relationships/slide" Target="slides/slide10.xml"/><Relationship Id="rId36" Type="http://schemas.openxmlformats.org/officeDocument/2006/relationships/font" Target="fonts/Exo2-italic.fntdata"/><Relationship Id="rId17" Type="http://schemas.openxmlformats.org/officeDocument/2006/relationships/slide" Target="slides/slide13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12.xml"/><Relationship Id="rId38" Type="http://schemas.openxmlformats.org/officeDocument/2006/relationships/font" Target="fonts/CenturyGothic-regular.fntdata"/><Relationship Id="rId19" Type="http://schemas.openxmlformats.org/officeDocument/2006/relationships/font" Target="fonts/Raleway-bold.fntdata"/><Relationship Id="rId1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microsoft/torchgeo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microsoft/torchgeo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microsoft/torchgeo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microsoft/torchgeo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55c635b8a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55c635b8a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d75bf6d060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d75bf6d060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d75bf6d06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d75bf6d06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d75bf6d060_0_2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d75bf6d060_0_2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d75bf6d060_0_2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d75bf6d060_0_2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d75bf6d060_0_2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d75bf6d060_0_2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d75bf6d060_0_4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d75bf6d060_0_4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d75bf6d060_0_40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025486f1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025486f1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025486f11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025486f11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025486f11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025486f11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Roles: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Subject Matter Experts 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Curation potential sources of data especially ‘labelled’ data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Landscape analysis for the application (background research)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Validation Strategy 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Data Engineering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Feature engineering - creating ‘labelled’ data sets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Optimizing primary data for AI/ML libraries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Shareable Research Artifacts: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Feature engineering code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Mechanism for sharing: Github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Training Data</a:t>
            </a:r>
            <a:endParaRPr>
              <a:solidFill>
                <a:schemeClr val="dk1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Mechanism for sharing: community accepted approaches do not exist though </a:t>
            </a:r>
            <a:endParaRPr>
              <a:solidFill>
                <a:schemeClr val="dk1"/>
              </a:solidFill>
            </a:endParaRPr>
          </a:p>
          <a:p>
            <a: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RadiantEarth ML Hub is a start, AWS OpenData Programs</a:t>
            </a:r>
            <a:endParaRPr>
              <a:solidFill>
                <a:schemeClr val="dk1"/>
              </a:solidFill>
            </a:endParaRPr>
          </a:p>
          <a:p>
            <a: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Datasets available through pytorch datasets and tensorflow datasets. (eg: TorchGeo from microsoft (</a:t>
            </a:r>
            <a:r>
              <a:rPr lang="en" u="sng">
                <a:solidFill>
                  <a:srgbClr val="1155CC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https://github.com/microsoft/torchgeo</a:t>
            </a:r>
            <a:r>
              <a:rPr lang="en">
                <a:solidFill>
                  <a:schemeClr val="dk1"/>
                </a:solidFill>
              </a:rPr>
              <a:t>))</a:t>
            </a:r>
            <a:endParaRPr>
              <a:solidFill>
                <a:schemeClr val="dk1"/>
              </a:solidFill>
            </a:endParaRPr>
          </a:p>
          <a:p>
            <a: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Individual responsible for hosting and need to register the data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025486f11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025486f11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Roles: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Subject Matter Experts 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Curation potential sources of data especially ‘labelled’ data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Landscape analysis for the application (background research)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Validation Strategy 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Data Engineering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Feature engineering - creating ‘labelled’ data sets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Optimizing primary data for AI/ML libraries</a:t>
            </a:r>
            <a:endParaRPr>
              <a:solidFill>
                <a:srgbClr val="434343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Shareable Research Artifacts: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Feature engineering code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Mechanism for sharing: Github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Training Data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Mechanism for sharing: community accepted approaches do not exist though </a:t>
            </a:r>
            <a:endParaRPr>
              <a:solidFill>
                <a:srgbClr val="434343"/>
              </a:solidFill>
            </a:endParaRPr>
          </a:p>
          <a:p>
            <a: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RadiantEarth ML Hub is a start, AWS OpenData Programs</a:t>
            </a:r>
            <a:endParaRPr>
              <a:solidFill>
                <a:srgbClr val="434343"/>
              </a:solidFill>
            </a:endParaRPr>
          </a:p>
          <a:p>
            <a: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Datasets available through pytorch datasets and tensorflow datasets. (eg: TorchGeo from microsoft (</a:t>
            </a:r>
            <a:r>
              <a:rPr lang="en" u="sng">
                <a:solidFill>
                  <a:srgbClr val="1155CC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https://github.com/microsoft/torchgeo</a:t>
            </a:r>
            <a:r>
              <a:rPr lang="en">
                <a:solidFill>
                  <a:srgbClr val="434343"/>
                </a:solidFill>
              </a:rPr>
              <a:t>))</a:t>
            </a:r>
            <a:endParaRPr>
              <a:solidFill>
                <a:srgbClr val="434343"/>
              </a:solidFill>
            </a:endParaRPr>
          </a:p>
          <a:p>
            <a: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Individual responsible for hosting and need to register the data </a:t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025486f11b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025486f11b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Roles: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Subject Matter Experts 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Curation potential sources of data especially ‘labelled’ data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Landscape analysis for the application (background research)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Validation Strategy 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Data Engineering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Feature engineering - creating ‘labelled’ data sets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Optimizing primary data for AI/ML libraries</a:t>
            </a:r>
            <a:endParaRPr>
              <a:solidFill>
                <a:srgbClr val="434343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Shareable Research Artifacts: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Feature engineering code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Mechanism for sharing: Github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Training Data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Mechanism for sharing: community accepted approaches do not exist though </a:t>
            </a:r>
            <a:endParaRPr>
              <a:solidFill>
                <a:srgbClr val="434343"/>
              </a:solidFill>
            </a:endParaRPr>
          </a:p>
          <a:p>
            <a: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RadiantEarth ML Hub is a start, AWS OpenData Programs</a:t>
            </a:r>
            <a:endParaRPr>
              <a:solidFill>
                <a:srgbClr val="434343"/>
              </a:solidFill>
            </a:endParaRPr>
          </a:p>
          <a:p>
            <a: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Datasets available through pytorch datasets and tensorflow datasets. (eg: TorchGeo from microsoft (</a:t>
            </a:r>
            <a:r>
              <a:rPr lang="en" u="sng">
                <a:solidFill>
                  <a:srgbClr val="1155CC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https://github.com/microsoft/torchgeo</a:t>
            </a:r>
            <a:r>
              <a:rPr lang="en">
                <a:solidFill>
                  <a:srgbClr val="434343"/>
                </a:solidFill>
              </a:rPr>
              <a:t>))</a:t>
            </a:r>
            <a:endParaRPr>
              <a:solidFill>
                <a:srgbClr val="434343"/>
              </a:solidFill>
            </a:endParaRPr>
          </a:p>
          <a:p>
            <a: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Individual responsible for hosting and need to register the data </a:t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025486f11b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025486f11b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Roles: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Subject Matter Experts 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Curation potential sources of data especially ‘labelled’ data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Landscape analysis for the application (background research)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Validation Strategy 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Data Engineering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Feature engineering - creating ‘labelled’ data sets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Optimizing primary data for AI/ML libraries</a:t>
            </a:r>
            <a:endParaRPr>
              <a:solidFill>
                <a:srgbClr val="434343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Shareable Research Artifacts: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Feature engineering code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Mechanism for sharing: Github</a:t>
            </a:r>
            <a:endParaRPr>
              <a:solidFill>
                <a:srgbClr val="434343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Training Data</a:t>
            </a:r>
            <a:endParaRPr>
              <a:solidFill>
                <a:srgbClr val="434343"/>
              </a:solidFill>
            </a:endParaRPr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</a:pPr>
            <a:r>
              <a:rPr lang="en">
                <a:solidFill>
                  <a:srgbClr val="434343"/>
                </a:solidFill>
              </a:rPr>
              <a:t>Mechanism for sharing: community accepted approaches do not exist though </a:t>
            </a:r>
            <a:endParaRPr>
              <a:solidFill>
                <a:srgbClr val="434343"/>
              </a:solidFill>
            </a:endParaRPr>
          </a:p>
          <a:p>
            <a: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RadiantEarth ML Hub is a start, AWS OpenData Programs</a:t>
            </a:r>
            <a:endParaRPr>
              <a:solidFill>
                <a:srgbClr val="434343"/>
              </a:solidFill>
            </a:endParaRPr>
          </a:p>
          <a:p>
            <a:pPr indent="-2984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</a:pPr>
            <a:r>
              <a:rPr lang="en">
                <a:solidFill>
                  <a:srgbClr val="434343"/>
                </a:solidFill>
              </a:rPr>
              <a:t>Datasets available through pytorch datasets and tensorflow datasets. (eg: TorchGeo from microsoft (</a:t>
            </a:r>
            <a:r>
              <a:rPr lang="en" u="sng">
                <a:solidFill>
                  <a:srgbClr val="1155CC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https://github.com/microsoft/torchgeo</a:t>
            </a:r>
            <a:r>
              <a:rPr lang="en">
                <a:solidFill>
                  <a:srgbClr val="434343"/>
                </a:solidFill>
              </a:rPr>
              <a:t>))</a:t>
            </a:r>
            <a:endParaRPr>
              <a:solidFill>
                <a:srgbClr val="434343"/>
              </a:solidFill>
            </a:endParaRPr>
          </a:p>
          <a:p>
            <a:pPr indent="-2984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</a:pPr>
            <a:r>
              <a:rPr lang="en">
                <a:solidFill>
                  <a:srgbClr val="434343"/>
                </a:solidFill>
              </a:rPr>
              <a:t>Individual responsible for hosting and need to register the data </a:t>
            </a:r>
            <a:endParaRPr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0485fd6af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0485fd6af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ning slide">
  <p:cSld name="CUSTOM_7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047875" y="1380100"/>
            <a:ext cx="6998100" cy="17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4693931" y="2748122"/>
            <a:ext cx="4352100" cy="71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11" name="Google Shape;11;p2"/>
          <p:cNvCxnSpPr/>
          <p:nvPr/>
        </p:nvCxnSpPr>
        <p:spPr>
          <a:xfrm>
            <a:off x="6109200" y="3106625"/>
            <a:ext cx="3363000" cy="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21" y="-1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6199" y="4428288"/>
            <a:ext cx="1230927" cy="6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137125"/>
            <a:ext cx="1166575" cy="61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5661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7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3385875" y="2098650"/>
            <a:ext cx="23724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2" type="ctrTitle"/>
          </p:nvPr>
        </p:nvSpPr>
        <p:spPr>
          <a:xfrm>
            <a:off x="306150" y="506450"/>
            <a:ext cx="2058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8" name="Google Shape;18;p3"/>
          <p:cNvSpPr txBox="1"/>
          <p:nvPr>
            <p:ph hasCustomPrompt="1" idx="3" type="title"/>
          </p:nvPr>
        </p:nvSpPr>
        <p:spPr>
          <a:xfrm>
            <a:off x="2118448" y="544448"/>
            <a:ext cx="1107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/>
          <p:nvPr>
            <p:ph hasCustomPrompt="1" idx="4" type="title"/>
          </p:nvPr>
        </p:nvSpPr>
        <p:spPr>
          <a:xfrm>
            <a:off x="2105406" y="1515808"/>
            <a:ext cx="1107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/>
          <p:nvPr>
            <p:ph hasCustomPrompt="1" idx="5" type="title"/>
          </p:nvPr>
        </p:nvSpPr>
        <p:spPr>
          <a:xfrm>
            <a:off x="2105406" y="2487168"/>
            <a:ext cx="1107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/>
          <p:nvPr>
            <p:ph hasCustomPrompt="1" idx="6" type="title"/>
          </p:nvPr>
        </p:nvSpPr>
        <p:spPr>
          <a:xfrm>
            <a:off x="5922008" y="2092638"/>
            <a:ext cx="10722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/>
          <p:nvPr>
            <p:ph hasCustomPrompt="1" idx="7" type="title"/>
          </p:nvPr>
        </p:nvSpPr>
        <p:spPr>
          <a:xfrm>
            <a:off x="5922008" y="3112336"/>
            <a:ext cx="10722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3" name="Google Shape;23;p3"/>
          <p:cNvSpPr txBox="1"/>
          <p:nvPr>
            <p:ph hasCustomPrompt="1" idx="8" type="title"/>
          </p:nvPr>
        </p:nvSpPr>
        <p:spPr>
          <a:xfrm>
            <a:off x="5922008" y="4132033"/>
            <a:ext cx="10722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/>
          <p:nvPr>
            <p:ph idx="9" type="ctrTitle"/>
          </p:nvPr>
        </p:nvSpPr>
        <p:spPr>
          <a:xfrm>
            <a:off x="390296" y="1472654"/>
            <a:ext cx="197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5" name="Google Shape;25;p3"/>
          <p:cNvSpPr txBox="1"/>
          <p:nvPr>
            <p:ph idx="13" type="ctrTitle"/>
          </p:nvPr>
        </p:nvSpPr>
        <p:spPr>
          <a:xfrm>
            <a:off x="390296" y="2446136"/>
            <a:ext cx="197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6" name="Google Shape;26;p3"/>
          <p:cNvSpPr txBox="1"/>
          <p:nvPr>
            <p:ph idx="14" type="ctrTitle"/>
          </p:nvPr>
        </p:nvSpPr>
        <p:spPr>
          <a:xfrm>
            <a:off x="6811558" y="2079980"/>
            <a:ext cx="197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7" name="Google Shape;27;p3"/>
          <p:cNvSpPr txBox="1"/>
          <p:nvPr>
            <p:ph idx="15" type="ctrTitle"/>
          </p:nvPr>
        </p:nvSpPr>
        <p:spPr>
          <a:xfrm>
            <a:off x="6811558" y="3103895"/>
            <a:ext cx="197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8" name="Google Shape;28;p3"/>
          <p:cNvSpPr txBox="1"/>
          <p:nvPr>
            <p:ph idx="16" type="ctrTitle"/>
          </p:nvPr>
        </p:nvSpPr>
        <p:spPr>
          <a:xfrm>
            <a:off x="6811558" y="4116153"/>
            <a:ext cx="197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9pPr>
          </a:lstStyle>
          <a:p/>
        </p:txBody>
      </p:sp>
      <p:cxnSp>
        <p:nvCxnSpPr>
          <p:cNvPr id="29" name="Google Shape;29;p3"/>
          <p:cNvCxnSpPr/>
          <p:nvPr/>
        </p:nvCxnSpPr>
        <p:spPr>
          <a:xfrm>
            <a:off x="3295350" y="-95750"/>
            <a:ext cx="0" cy="2337900"/>
          </a:xfrm>
          <a:prstGeom prst="straightConnector1">
            <a:avLst/>
          </a:prstGeom>
          <a:noFill/>
          <a:ln cap="flat" cmpd="sng" w="9525">
            <a:solidFill>
              <a:srgbClr val="A61C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" name="Google Shape;30;p3"/>
          <p:cNvCxnSpPr/>
          <p:nvPr/>
        </p:nvCxnSpPr>
        <p:spPr>
          <a:xfrm>
            <a:off x="5745725" y="2931300"/>
            <a:ext cx="0" cy="2337900"/>
          </a:xfrm>
          <a:prstGeom prst="straightConnector1">
            <a:avLst/>
          </a:prstGeom>
          <a:noFill/>
          <a:ln cap="flat" cmpd="sng" w="9525">
            <a:solidFill>
              <a:srgbClr val="A61C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1">
  <p:cSld name="CUSTOM_18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/>
          <p:nvPr>
            <p:ph type="ctrTitle"/>
          </p:nvPr>
        </p:nvSpPr>
        <p:spPr>
          <a:xfrm flipH="1">
            <a:off x="1147650" y="3085150"/>
            <a:ext cx="5005500" cy="102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1" type="subTitle"/>
          </p:nvPr>
        </p:nvSpPr>
        <p:spPr>
          <a:xfrm>
            <a:off x="1147575" y="4028959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cxnSp>
        <p:nvCxnSpPr>
          <p:cNvPr id="34" name="Google Shape;34;p4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1">
  <p:cSld name="CUSTOM_18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cxnSp>
        <p:nvCxnSpPr>
          <p:cNvPr id="38" name="Google Shape;38;p5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" name="Google Shape;3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5949" y="0"/>
            <a:ext cx="5268050" cy="52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">
  <p:cSld name="CUSTOM_18_1_1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" type="subTitle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cxnSp>
        <p:nvCxnSpPr>
          <p:cNvPr id="43" name="Google Shape;43;p6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4" name="Google Shape;4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3">
  <p:cSld name="CUSTOM_18_1_1_1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subTitle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cxnSp>
        <p:nvCxnSpPr>
          <p:cNvPr id="48" name="Google Shape;48;p7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9" name="Google Shape;49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5952" y="-124548"/>
            <a:ext cx="5268050" cy="52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dpoint">
  <p:cSld name="CUSTOM_18_1_1_1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00501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8"/>
          <p:cNvSpPr txBox="1"/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" type="subTitle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cxnSp>
        <p:nvCxnSpPr>
          <p:cNvPr id="54" name="Google Shape;54;p8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">
  <p:cSld name="CUSTOM_12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ctrTitle"/>
          </p:nvPr>
        </p:nvSpPr>
        <p:spPr>
          <a:xfrm>
            <a:off x="2638350" y="376498"/>
            <a:ext cx="3867300" cy="205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7" name="Google Shape;57;p9"/>
          <p:cNvSpPr txBox="1"/>
          <p:nvPr>
            <p:ph idx="1" type="subTitle"/>
          </p:nvPr>
        </p:nvSpPr>
        <p:spPr>
          <a:xfrm>
            <a:off x="2459550" y="2314225"/>
            <a:ext cx="4224900" cy="17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">
  <p:cSld name="CUSTOM_15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2">
  <p:cSld name="CUSTOM_21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 txBox="1"/>
          <p:nvPr>
            <p:ph type="ctrTitle"/>
          </p:nvPr>
        </p:nvSpPr>
        <p:spPr>
          <a:xfrm flipH="1">
            <a:off x="2747779" y="2635675"/>
            <a:ext cx="5195700" cy="19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2" name="Google Shape;62;p11"/>
          <p:cNvSpPr txBox="1"/>
          <p:nvPr>
            <p:ph hasCustomPrompt="1" idx="2" type="title"/>
          </p:nvPr>
        </p:nvSpPr>
        <p:spPr>
          <a:xfrm flipH="1">
            <a:off x="4964179" y="2323850"/>
            <a:ext cx="2979300" cy="7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3" name="Google Shape;63;p11"/>
          <p:cNvSpPr txBox="1"/>
          <p:nvPr>
            <p:ph idx="1" type="subTitle"/>
          </p:nvPr>
        </p:nvSpPr>
        <p:spPr>
          <a:xfrm>
            <a:off x="3718579" y="4030481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photo">
  <p:cSld name="CUSTOM_23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/>
          <p:nvPr>
            <p:ph type="ctrTitle"/>
          </p:nvPr>
        </p:nvSpPr>
        <p:spPr>
          <a:xfrm>
            <a:off x="1600733" y="985228"/>
            <a:ext cx="2673600" cy="205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66" name="Google Shape;66;p12"/>
          <p:cNvSpPr txBox="1"/>
          <p:nvPr>
            <p:ph idx="1" type="subTitle"/>
          </p:nvPr>
        </p:nvSpPr>
        <p:spPr>
          <a:xfrm>
            <a:off x="1179233" y="3058425"/>
            <a:ext cx="3095100" cy="17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000000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7" name="Google Shape;67;p12"/>
          <p:cNvSpPr txBox="1"/>
          <p:nvPr>
            <p:ph idx="2" type="ctrTitle"/>
          </p:nvPr>
        </p:nvSpPr>
        <p:spPr>
          <a:xfrm>
            <a:off x="1932090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">
  <p:cSld name="CUSTOM_26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" name="Google Shape;70;p13"/>
          <p:cNvSpPr txBox="1"/>
          <p:nvPr>
            <p:ph hasCustomPrompt="1" idx="2" type="title"/>
          </p:nvPr>
        </p:nvSpPr>
        <p:spPr>
          <a:xfrm>
            <a:off x="1086651" y="1475125"/>
            <a:ext cx="1795200" cy="7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/>
          <p:nvPr>
            <p:ph idx="1" type="subTitle"/>
          </p:nvPr>
        </p:nvSpPr>
        <p:spPr>
          <a:xfrm flipH="1">
            <a:off x="3481677" y="1666454"/>
            <a:ext cx="3264900" cy="3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2" name="Google Shape;72;p13"/>
          <p:cNvSpPr txBox="1"/>
          <p:nvPr>
            <p:ph hasCustomPrompt="1" idx="3" type="title"/>
          </p:nvPr>
        </p:nvSpPr>
        <p:spPr>
          <a:xfrm>
            <a:off x="2298451" y="2475350"/>
            <a:ext cx="1763700" cy="7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/>
          <p:nvPr>
            <p:ph idx="4" type="subTitle"/>
          </p:nvPr>
        </p:nvSpPr>
        <p:spPr>
          <a:xfrm flipH="1">
            <a:off x="4568051" y="2688425"/>
            <a:ext cx="3264900" cy="3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4" name="Google Shape;74;p13"/>
          <p:cNvSpPr txBox="1"/>
          <p:nvPr>
            <p:ph hasCustomPrompt="1" idx="5" type="title"/>
          </p:nvPr>
        </p:nvSpPr>
        <p:spPr>
          <a:xfrm>
            <a:off x="3353176" y="3513625"/>
            <a:ext cx="1795200" cy="7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/>
          <p:nvPr>
            <p:ph idx="6" type="subTitle"/>
          </p:nvPr>
        </p:nvSpPr>
        <p:spPr>
          <a:xfrm flipH="1">
            <a:off x="5671490" y="3709941"/>
            <a:ext cx="3264900" cy="3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">
  <p:cSld name="CUSTOM_24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" name="Google Shape;78;p14"/>
          <p:cNvSpPr txBox="1"/>
          <p:nvPr>
            <p:ph idx="2" type="ctrTitle"/>
          </p:nvPr>
        </p:nvSpPr>
        <p:spPr>
          <a:xfrm>
            <a:off x="561600" y="2804713"/>
            <a:ext cx="26736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9" name="Google Shape;79;p14"/>
          <p:cNvSpPr txBox="1"/>
          <p:nvPr>
            <p:ph idx="1" type="subTitle"/>
          </p:nvPr>
        </p:nvSpPr>
        <p:spPr>
          <a:xfrm>
            <a:off x="872450" y="3090475"/>
            <a:ext cx="20520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80" name="Google Shape;80;p14"/>
          <p:cNvSpPr txBox="1"/>
          <p:nvPr>
            <p:ph idx="3" type="ctrTitle"/>
          </p:nvPr>
        </p:nvSpPr>
        <p:spPr>
          <a:xfrm>
            <a:off x="3235200" y="2804713"/>
            <a:ext cx="26736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81" name="Google Shape;81;p14"/>
          <p:cNvSpPr txBox="1"/>
          <p:nvPr>
            <p:ph idx="4" type="subTitle"/>
          </p:nvPr>
        </p:nvSpPr>
        <p:spPr>
          <a:xfrm>
            <a:off x="3462900" y="2036750"/>
            <a:ext cx="22182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82" name="Google Shape;82;p14"/>
          <p:cNvSpPr txBox="1"/>
          <p:nvPr>
            <p:ph idx="5" type="ctrTitle"/>
          </p:nvPr>
        </p:nvSpPr>
        <p:spPr>
          <a:xfrm>
            <a:off x="5908800" y="2804713"/>
            <a:ext cx="26736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6" type="subTitle"/>
          </p:nvPr>
        </p:nvSpPr>
        <p:spPr>
          <a:xfrm>
            <a:off x="6136500" y="3090475"/>
            <a:ext cx="22182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3">
  <p:cSld name="CUSTOM_22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ctrTitle"/>
          </p:nvPr>
        </p:nvSpPr>
        <p:spPr>
          <a:xfrm flipH="1">
            <a:off x="2754543" y="1347038"/>
            <a:ext cx="5195700" cy="19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6" name="Google Shape;86;p15"/>
          <p:cNvSpPr txBox="1"/>
          <p:nvPr>
            <p:ph hasCustomPrompt="1" idx="2" type="title"/>
          </p:nvPr>
        </p:nvSpPr>
        <p:spPr>
          <a:xfrm flipH="1">
            <a:off x="4970943" y="1035213"/>
            <a:ext cx="2979300" cy="7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87" name="Google Shape;87;p15"/>
          <p:cNvSpPr txBox="1"/>
          <p:nvPr>
            <p:ph idx="1" type="subTitle"/>
          </p:nvPr>
        </p:nvSpPr>
        <p:spPr>
          <a:xfrm>
            <a:off x="3725343" y="2742989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Columns">
  <p:cSld name="CUSTOM_25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0" name="Google Shape;90;p16"/>
          <p:cNvSpPr txBox="1"/>
          <p:nvPr>
            <p:ph idx="2" type="ctrTitle"/>
          </p:nvPr>
        </p:nvSpPr>
        <p:spPr>
          <a:xfrm>
            <a:off x="464478" y="1806500"/>
            <a:ext cx="17805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1" name="Google Shape;91;p16"/>
          <p:cNvSpPr txBox="1"/>
          <p:nvPr>
            <p:ph idx="1" type="subTitle"/>
          </p:nvPr>
        </p:nvSpPr>
        <p:spPr>
          <a:xfrm>
            <a:off x="616128" y="2100749"/>
            <a:ext cx="14772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92" name="Google Shape;92;p16"/>
          <p:cNvSpPr txBox="1"/>
          <p:nvPr>
            <p:ph idx="3" type="ctrTitle"/>
          </p:nvPr>
        </p:nvSpPr>
        <p:spPr>
          <a:xfrm>
            <a:off x="2077426" y="1806500"/>
            <a:ext cx="17805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3" name="Google Shape;93;p16"/>
          <p:cNvSpPr txBox="1"/>
          <p:nvPr>
            <p:ph idx="4" type="subTitle"/>
          </p:nvPr>
        </p:nvSpPr>
        <p:spPr>
          <a:xfrm>
            <a:off x="2229076" y="2100749"/>
            <a:ext cx="14772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94" name="Google Shape;94;p16"/>
          <p:cNvSpPr txBox="1"/>
          <p:nvPr>
            <p:ph idx="5" type="ctrTitle"/>
          </p:nvPr>
        </p:nvSpPr>
        <p:spPr>
          <a:xfrm>
            <a:off x="3690375" y="1806500"/>
            <a:ext cx="17805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5" name="Google Shape;95;p16"/>
          <p:cNvSpPr txBox="1"/>
          <p:nvPr>
            <p:ph idx="6" type="subTitle"/>
          </p:nvPr>
        </p:nvSpPr>
        <p:spPr>
          <a:xfrm>
            <a:off x="3842025" y="2100749"/>
            <a:ext cx="14772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96" name="Google Shape;96;p16"/>
          <p:cNvSpPr txBox="1"/>
          <p:nvPr>
            <p:ph idx="7" type="ctrTitle"/>
          </p:nvPr>
        </p:nvSpPr>
        <p:spPr>
          <a:xfrm>
            <a:off x="3707117" y="3549862"/>
            <a:ext cx="17805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7" name="Google Shape;97;p16"/>
          <p:cNvSpPr txBox="1"/>
          <p:nvPr>
            <p:ph idx="8" type="subTitle"/>
          </p:nvPr>
        </p:nvSpPr>
        <p:spPr>
          <a:xfrm>
            <a:off x="3858772" y="3890201"/>
            <a:ext cx="14772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98" name="Google Shape;98;p16"/>
          <p:cNvSpPr txBox="1"/>
          <p:nvPr>
            <p:ph idx="9" type="ctrTitle"/>
          </p:nvPr>
        </p:nvSpPr>
        <p:spPr>
          <a:xfrm>
            <a:off x="5343519" y="3549862"/>
            <a:ext cx="17805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99" name="Google Shape;99;p16"/>
          <p:cNvSpPr txBox="1"/>
          <p:nvPr>
            <p:ph idx="13" type="subTitle"/>
          </p:nvPr>
        </p:nvSpPr>
        <p:spPr>
          <a:xfrm>
            <a:off x="5500261" y="3890201"/>
            <a:ext cx="14772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00" name="Google Shape;100;p16"/>
          <p:cNvSpPr txBox="1"/>
          <p:nvPr>
            <p:ph idx="14" type="ctrTitle"/>
          </p:nvPr>
        </p:nvSpPr>
        <p:spPr>
          <a:xfrm>
            <a:off x="6979921" y="3549862"/>
            <a:ext cx="17805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01" name="Google Shape;101;p16"/>
          <p:cNvSpPr txBox="1"/>
          <p:nvPr>
            <p:ph idx="15" type="subTitle"/>
          </p:nvPr>
        </p:nvSpPr>
        <p:spPr>
          <a:xfrm>
            <a:off x="7141750" y="3890201"/>
            <a:ext cx="14568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9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">
  <p:cSld name="CUSTOM_25_1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4" name="Google Shape;104;p17"/>
          <p:cNvSpPr txBox="1"/>
          <p:nvPr>
            <p:ph idx="2" type="ctrTitle"/>
          </p:nvPr>
        </p:nvSpPr>
        <p:spPr>
          <a:xfrm>
            <a:off x="1741950" y="2846700"/>
            <a:ext cx="12579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5" name="Google Shape;105;p17"/>
          <p:cNvSpPr txBox="1"/>
          <p:nvPr>
            <p:ph idx="1" type="subTitle"/>
          </p:nvPr>
        </p:nvSpPr>
        <p:spPr>
          <a:xfrm>
            <a:off x="1741950" y="1650025"/>
            <a:ext cx="21573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06" name="Google Shape;106;p17"/>
          <p:cNvSpPr txBox="1"/>
          <p:nvPr>
            <p:ph idx="3" type="ctrTitle"/>
          </p:nvPr>
        </p:nvSpPr>
        <p:spPr>
          <a:xfrm>
            <a:off x="5633751" y="3635300"/>
            <a:ext cx="17805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7" name="Google Shape;107;p17"/>
          <p:cNvSpPr txBox="1"/>
          <p:nvPr>
            <p:ph idx="4" type="subTitle"/>
          </p:nvPr>
        </p:nvSpPr>
        <p:spPr>
          <a:xfrm>
            <a:off x="5256958" y="2440056"/>
            <a:ext cx="21573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 2">
  <p:cSld name="CUSTOM_15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4">
  <p:cSld name="CUSTOM_27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type="ctrTitle"/>
          </p:nvPr>
        </p:nvSpPr>
        <p:spPr>
          <a:xfrm flipH="1">
            <a:off x="1180003" y="1347038"/>
            <a:ext cx="5195700" cy="19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2" name="Google Shape;112;p19"/>
          <p:cNvSpPr txBox="1"/>
          <p:nvPr>
            <p:ph hasCustomPrompt="1" idx="2" type="title"/>
          </p:nvPr>
        </p:nvSpPr>
        <p:spPr>
          <a:xfrm flipH="1">
            <a:off x="1180003" y="1035213"/>
            <a:ext cx="2979300" cy="7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1180003" y="2742989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lumns">
  <p:cSld name="CUSTOM_28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6" name="Google Shape;116;p20"/>
          <p:cNvSpPr txBox="1"/>
          <p:nvPr>
            <p:ph idx="2" type="ctrTitle"/>
          </p:nvPr>
        </p:nvSpPr>
        <p:spPr>
          <a:xfrm>
            <a:off x="674010" y="1420667"/>
            <a:ext cx="17931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17" name="Google Shape;117;p20"/>
          <p:cNvSpPr txBox="1"/>
          <p:nvPr>
            <p:ph idx="1" type="subTitle"/>
          </p:nvPr>
        </p:nvSpPr>
        <p:spPr>
          <a:xfrm>
            <a:off x="674010" y="1714917"/>
            <a:ext cx="17082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18" name="Google Shape;118;p20"/>
          <p:cNvSpPr txBox="1"/>
          <p:nvPr>
            <p:ph idx="3" type="ctrTitle"/>
          </p:nvPr>
        </p:nvSpPr>
        <p:spPr>
          <a:xfrm>
            <a:off x="761760" y="3267373"/>
            <a:ext cx="17931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19" name="Google Shape;119;p20"/>
          <p:cNvSpPr txBox="1"/>
          <p:nvPr>
            <p:ph idx="4" type="subTitle"/>
          </p:nvPr>
        </p:nvSpPr>
        <p:spPr>
          <a:xfrm>
            <a:off x="761760" y="3561623"/>
            <a:ext cx="17082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20" name="Google Shape;120;p20"/>
          <p:cNvSpPr txBox="1"/>
          <p:nvPr>
            <p:ph idx="5" type="ctrTitle"/>
          </p:nvPr>
        </p:nvSpPr>
        <p:spPr>
          <a:xfrm>
            <a:off x="5119122" y="1299042"/>
            <a:ext cx="17931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21" name="Google Shape;121;p20"/>
          <p:cNvSpPr txBox="1"/>
          <p:nvPr>
            <p:ph idx="6" type="subTitle"/>
          </p:nvPr>
        </p:nvSpPr>
        <p:spPr>
          <a:xfrm>
            <a:off x="5119124" y="1593292"/>
            <a:ext cx="17931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22" name="Google Shape;122;p20"/>
          <p:cNvSpPr txBox="1"/>
          <p:nvPr>
            <p:ph idx="7" type="ctrTitle"/>
          </p:nvPr>
        </p:nvSpPr>
        <p:spPr>
          <a:xfrm>
            <a:off x="5047297" y="3267373"/>
            <a:ext cx="17931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23" name="Google Shape;123;p20"/>
          <p:cNvSpPr txBox="1"/>
          <p:nvPr>
            <p:ph idx="8" type="subTitle"/>
          </p:nvPr>
        </p:nvSpPr>
        <p:spPr>
          <a:xfrm>
            <a:off x="5047299" y="3561623"/>
            <a:ext cx="17931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cxnSp>
        <p:nvCxnSpPr>
          <p:cNvPr id="124" name="Google Shape;124;p20"/>
          <p:cNvCxnSpPr/>
          <p:nvPr/>
        </p:nvCxnSpPr>
        <p:spPr>
          <a:xfrm>
            <a:off x="4568550" y="2266025"/>
            <a:ext cx="0" cy="303990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CUSTOM_29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ctrTitle"/>
          </p:nvPr>
        </p:nvSpPr>
        <p:spPr>
          <a:xfrm flipH="1">
            <a:off x="1193529" y="1611150"/>
            <a:ext cx="5195700" cy="19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5">
  <p:cSld name="CUSTOM_30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ctrTitle"/>
          </p:nvPr>
        </p:nvSpPr>
        <p:spPr>
          <a:xfrm flipH="1">
            <a:off x="2260329" y="2193805"/>
            <a:ext cx="5195700" cy="19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9" name="Google Shape;129;p22"/>
          <p:cNvSpPr txBox="1"/>
          <p:nvPr>
            <p:ph hasCustomPrompt="1" idx="2" type="title"/>
          </p:nvPr>
        </p:nvSpPr>
        <p:spPr>
          <a:xfrm flipH="1">
            <a:off x="2260329" y="1881980"/>
            <a:ext cx="2979300" cy="7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0" name="Google Shape;130;p22"/>
          <p:cNvSpPr txBox="1"/>
          <p:nvPr>
            <p:ph idx="1" type="subTitle"/>
          </p:nvPr>
        </p:nvSpPr>
        <p:spPr>
          <a:xfrm>
            <a:off x="2260329" y="3476054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 3">
  <p:cSld name="CUSTOM_15_1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 4">
  <p:cSld name="CUSTOM_15_1_1_1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6">
  <p:cSld name="CUSTOM_3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type="ctrTitle"/>
          </p:nvPr>
        </p:nvSpPr>
        <p:spPr>
          <a:xfrm flipH="1">
            <a:off x="1698072" y="2178475"/>
            <a:ext cx="5195700" cy="19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7" name="Google Shape;137;p25"/>
          <p:cNvSpPr txBox="1"/>
          <p:nvPr>
            <p:ph hasCustomPrompt="1" idx="2" type="title"/>
          </p:nvPr>
        </p:nvSpPr>
        <p:spPr>
          <a:xfrm flipH="1">
            <a:off x="3914472" y="1866650"/>
            <a:ext cx="2979300" cy="75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8" name="Google Shape;138;p25"/>
          <p:cNvSpPr txBox="1"/>
          <p:nvPr>
            <p:ph idx="1" type="subTitle"/>
          </p:nvPr>
        </p:nvSpPr>
        <p:spPr>
          <a:xfrm>
            <a:off x="2668872" y="3476054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 5">
  <p:cSld name="CUSTOM_15_1_1_1_1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rthdays">
  <p:cSld name="CUSTOM_32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/>
        </p:nvSpPr>
        <p:spPr>
          <a:xfrm flipH="1">
            <a:off x="1193529" y="1611150"/>
            <a:ext cx="5195700" cy="19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2C3E50"/>
                </a:solidFill>
                <a:latin typeface="Trebuchet MS"/>
                <a:ea typeface="Trebuchet MS"/>
                <a:cs typeface="Trebuchet MS"/>
                <a:sym typeface="Trebuchet MS"/>
              </a:rPr>
              <a:t>Birthdays</a:t>
            </a:r>
            <a:endParaRPr b="1" sz="36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3928950" y="1202225"/>
            <a:ext cx="25500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4125"/>
                </a:solidFill>
                <a:latin typeface="Trebuchet MS"/>
                <a:ea typeface="Trebuchet MS"/>
                <a:cs typeface="Trebuchet MS"/>
                <a:sym typeface="Trebuchet MS"/>
              </a:rPr>
              <a:t>X</a:t>
            </a: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	-	January 25</a:t>
            </a:r>
            <a:r>
              <a:rPr baseline="30000" lang="en">
                <a:latin typeface="Trebuchet MS"/>
                <a:ea typeface="Trebuchet MS"/>
                <a:cs typeface="Trebuchet MS"/>
                <a:sym typeface="Trebuchet MS"/>
              </a:rPr>
              <a:t>th</a:t>
            </a:r>
            <a:endParaRPr baseline="30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4856900" y="2269200"/>
            <a:ext cx="25500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4125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	-	January 27</a:t>
            </a:r>
            <a:r>
              <a:rPr baseline="30000" lang="en">
                <a:latin typeface="Trebuchet MS"/>
                <a:ea typeface="Trebuchet MS"/>
                <a:cs typeface="Trebuchet MS"/>
                <a:sym typeface="Trebuchet MS"/>
              </a:rPr>
              <a:t>th</a:t>
            </a:r>
            <a:endParaRPr baseline="30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4226425" y="3438575"/>
            <a:ext cx="25500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4125"/>
                </a:solidFill>
                <a:latin typeface="Trebuchet MS"/>
                <a:ea typeface="Trebuchet MS"/>
                <a:cs typeface="Trebuchet MS"/>
                <a:sym typeface="Trebuchet MS"/>
              </a:rPr>
              <a:t>Z</a:t>
            </a: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	-	February 2</a:t>
            </a:r>
            <a:r>
              <a:rPr baseline="30000" lang="en">
                <a:latin typeface="Trebuchet MS"/>
                <a:ea typeface="Trebuchet MS"/>
                <a:cs typeface="Trebuchet MS"/>
                <a:sym typeface="Trebuchet MS"/>
              </a:rPr>
              <a:t>nd</a:t>
            </a:r>
            <a:endParaRPr baseline="300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">
  <p:cSld name="CUSTOM_14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>
            <p:ph idx="1" type="body"/>
          </p:nvPr>
        </p:nvSpPr>
        <p:spPr>
          <a:xfrm>
            <a:off x="642050" y="2134800"/>
            <a:ext cx="5308200" cy="14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>
                <a:solidFill>
                  <a:srgbClr val="000000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>
                <a:solidFill>
                  <a:srgbClr val="000000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>
                <a:solidFill>
                  <a:srgbClr val="000000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>
                <a:solidFill>
                  <a:srgbClr val="000000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>
                <a:solidFill>
                  <a:srgbClr val="000000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>
                <a:solidFill>
                  <a:srgbClr val="000000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>
                <a:solidFill>
                  <a:srgbClr val="000000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>
                <a:solidFill>
                  <a:srgbClr val="000000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48" name="Google Shape;148;p28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pdates">
  <p:cSld name="CUSTOM_33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/>
        </p:nvSpPr>
        <p:spPr>
          <a:xfrm>
            <a:off x="642050" y="1146650"/>
            <a:ext cx="8042100" cy="36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1" name="Google Shape;151;p29"/>
          <p:cNvSpPr/>
          <p:nvPr/>
        </p:nvSpPr>
        <p:spPr>
          <a:xfrm>
            <a:off x="4136100" y="923175"/>
            <a:ext cx="871800" cy="36600"/>
          </a:xfrm>
          <a:prstGeom prst="rect">
            <a:avLst/>
          </a:prstGeom>
          <a:solidFill>
            <a:srgbClr val="CC41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9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3" name="Google Shape;153;p29"/>
          <p:cNvSpPr txBox="1"/>
          <p:nvPr>
            <p:ph idx="1" type="body"/>
          </p:nvPr>
        </p:nvSpPr>
        <p:spPr>
          <a:xfrm>
            <a:off x="163800" y="1224100"/>
            <a:ext cx="8816400" cy="369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6" name="Google Shape;156;p3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7" name="Google Shape;15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/>
          <p:nvPr>
            <p:ph type="title"/>
          </p:nvPr>
        </p:nvSpPr>
        <p:spPr>
          <a:xfrm>
            <a:off x="628650" y="266327"/>
            <a:ext cx="7886700" cy="48000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rotWithShape="0" algn="t" dir="5400000" dist="25400">
              <a:srgbClr val="000000">
                <a:alpha val="40000"/>
              </a:srgbClr>
            </a:outerShdw>
          </a:effectLst>
        </p:spPr>
        <p:txBody>
          <a:bodyPr anchorCtr="1" anchor="ctr" bIns="68575" lIns="0" spcFirstLastPara="1" rIns="0" wrap="square" tIns="685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0" name="Google Shape;160;p3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 Only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"/>
          <p:cNvSpPr txBox="1"/>
          <p:nvPr>
            <p:ph idx="12" type="sldNum"/>
          </p:nvPr>
        </p:nvSpPr>
        <p:spPr>
          <a:xfrm>
            <a:off x="68008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1100"/>
            </a:lvl1pPr>
            <a:lvl2pPr indent="0" lvl="1" marL="0" rtl="0" algn="r">
              <a:spcBef>
                <a:spcPts val="0"/>
              </a:spcBef>
              <a:buNone/>
              <a:defRPr sz="1100"/>
            </a:lvl2pPr>
            <a:lvl3pPr indent="0" lvl="2" marL="0" rtl="0" algn="r">
              <a:spcBef>
                <a:spcPts val="0"/>
              </a:spcBef>
              <a:buNone/>
              <a:defRPr sz="1100"/>
            </a:lvl3pPr>
            <a:lvl4pPr indent="0" lvl="3" marL="0" rtl="0" algn="r">
              <a:spcBef>
                <a:spcPts val="0"/>
              </a:spcBef>
              <a:buNone/>
              <a:defRPr sz="1100"/>
            </a:lvl4pPr>
            <a:lvl5pPr indent="0" lvl="4" marL="0" rtl="0" algn="r">
              <a:spcBef>
                <a:spcPts val="0"/>
              </a:spcBef>
              <a:buNone/>
              <a:defRPr sz="1100"/>
            </a:lvl5pPr>
            <a:lvl6pPr indent="0" lvl="5" marL="0" rtl="0" algn="r">
              <a:spcBef>
                <a:spcPts val="0"/>
              </a:spcBef>
              <a:buNone/>
              <a:defRPr sz="1100"/>
            </a:lvl6pPr>
            <a:lvl7pPr indent="0" lvl="6" marL="0" rtl="0" algn="r">
              <a:spcBef>
                <a:spcPts val="0"/>
              </a:spcBef>
              <a:buNone/>
              <a:defRPr sz="1100"/>
            </a:lvl7pPr>
            <a:lvl8pPr indent="0" lvl="7" marL="0" rtl="0" algn="r">
              <a:spcBef>
                <a:spcPts val="0"/>
              </a:spcBef>
              <a:buNone/>
              <a:defRPr sz="1100"/>
            </a:lvl8pPr>
            <a:lvl9pPr indent="0" lvl="8" marL="0" rtl="0" algn="r">
              <a:spcBef>
                <a:spcPts val="0"/>
              </a:spcBef>
              <a:buNone/>
              <a:defRPr sz="11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3" name="Google Shape;163;p3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44D60"/>
              </a:buClr>
              <a:buSzPts val="2100"/>
              <a:buChar char="●"/>
              <a:defRPr>
                <a:solidFill>
                  <a:srgbClr val="244D60"/>
                </a:solidFill>
              </a:defRPr>
            </a:lvl1pPr>
            <a:lvl2pPr indent="-3429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244D60"/>
              </a:buClr>
              <a:buSzPts val="1800"/>
              <a:buChar char="○"/>
              <a:defRPr>
                <a:solidFill>
                  <a:srgbClr val="244D60"/>
                </a:solidFill>
              </a:defRPr>
            </a:lvl2pPr>
            <a:lvl3pPr indent="-32385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244D60"/>
              </a:buClr>
              <a:buSzPts val="1500"/>
              <a:buChar char="■"/>
              <a:defRPr>
                <a:solidFill>
                  <a:srgbClr val="244D60"/>
                </a:solidFill>
              </a:defRPr>
            </a:lvl3pPr>
            <a:lvl4pPr indent="-3175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244D60"/>
              </a:buClr>
              <a:buSzPts val="1400"/>
              <a:buChar char="●"/>
              <a:defRPr b="0">
                <a:solidFill>
                  <a:srgbClr val="244D60"/>
                </a:solidFill>
              </a:defRPr>
            </a:lvl4pPr>
            <a:lvl5pPr indent="-3175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244D60"/>
              </a:buClr>
              <a:buSzPts val="1400"/>
              <a:buChar char="○"/>
              <a:defRPr b="0">
                <a:solidFill>
                  <a:srgbClr val="244D60"/>
                </a:solidFill>
              </a:defRPr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64" name="Google Shape;164;p3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306">
          <p15:clr>
            <a:srgbClr val="FBAE40"/>
          </p15:clr>
        </p15:guide>
        <p15:guide id="2" pos="396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33"/>
          <p:cNvGrpSpPr/>
          <p:nvPr/>
        </p:nvGrpSpPr>
        <p:grpSpPr>
          <a:xfrm>
            <a:off x="-503570" y="5060583"/>
            <a:ext cx="10151203" cy="82850"/>
            <a:chOff x="-170626" y="0"/>
            <a:chExt cx="13534938" cy="166800"/>
          </a:xfrm>
        </p:grpSpPr>
        <p:sp>
          <p:nvSpPr>
            <p:cNvPr id="167" name="Google Shape;167;p33"/>
            <p:cNvSpPr/>
            <p:nvPr/>
          </p:nvSpPr>
          <p:spPr>
            <a:xfrm>
              <a:off x="-170626" y="0"/>
              <a:ext cx="4511700" cy="166800"/>
            </a:xfrm>
            <a:prstGeom prst="parallelogram">
              <a:avLst>
                <a:gd fmla="val 114362" name="adj"/>
              </a:avLst>
            </a:prstGeom>
            <a:solidFill>
              <a:srgbClr val="016AA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8" name="Google Shape;168;p33"/>
            <p:cNvSpPr/>
            <p:nvPr/>
          </p:nvSpPr>
          <p:spPr>
            <a:xfrm>
              <a:off x="4340993" y="0"/>
              <a:ext cx="4511700" cy="166800"/>
            </a:xfrm>
            <a:prstGeom prst="parallelogram">
              <a:avLst>
                <a:gd fmla="val 114362" name="adj"/>
              </a:avLst>
            </a:prstGeom>
            <a:solidFill>
              <a:srgbClr val="46B688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9" name="Google Shape;169;p33"/>
            <p:cNvSpPr/>
            <p:nvPr/>
          </p:nvSpPr>
          <p:spPr>
            <a:xfrm>
              <a:off x="8852612" y="0"/>
              <a:ext cx="4511700" cy="166800"/>
            </a:xfrm>
            <a:prstGeom prst="parallelogram">
              <a:avLst>
                <a:gd fmla="val 114362" name="adj"/>
              </a:avLst>
            </a:prstGeom>
            <a:solidFill>
              <a:srgbClr val="FEA34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2" name="Google Shape;172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5"/>
          <p:cNvSpPr txBox="1"/>
          <p:nvPr>
            <p:ph type="title"/>
          </p:nvPr>
        </p:nvSpPr>
        <p:spPr>
          <a:xfrm>
            <a:off x="1732700" y="1735600"/>
            <a:ext cx="49443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rgbClr val="0070C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175" name="Google Shape;175;p35"/>
          <p:cNvSpPr txBox="1"/>
          <p:nvPr>
            <p:ph idx="1" type="body"/>
          </p:nvPr>
        </p:nvSpPr>
        <p:spPr>
          <a:xfrm>
            <a:off x="1732700" y="2255125"/>
            <a:ext cx="4944300" cy="16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Arial"/>
              <a:buChar char="◇"/>
              <a:defRPr>
                <a:solidFill>
                  <a:srgbClr val="0070C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￭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￮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6" name="Google Shape;176;p35"/>
          <p:cNvSpPr txBox="1"/>
          <p:nvPr>
            <p:ph idx="12" type="sldNum"/>
          </p:nvPr>
        </p:nvSpPr>
        <p:spPr>
          <a:xfrm>
            <a:off x="13557" y="4785525"/>
            <a:ext cx="548700" cy="3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700"/>
              <a:buFont typeface="Raleway"/>
              <a:buNone/>
              <a:defRPr b="1" sz="2700">
                <a:solidFill>
                  <a:srgbClr val="2C3E5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Raleway Light"/>
              <a:buChar char="■"/>
              <a:defRPr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mlhub.earth/data/nasa_tropical_storm_competition" TargetMode="External"/><Relationship Id="rId4" Type="http://schemas.openxmlformats.org/officeDocument/2006/relationships/hyperlink" Target="https://competitions.codalab.org/competitions/30440" TargetMode="External"/><Relationship Id="rId5" Type="http://schemas.openxmlformats.org/officeDocument/2006/relationships/hyperlink" Target="https://www.drivendata.org/competitions/72/predict-wind-speeds/" TargetMode="External"/><Relationship Id="rId6" Type="http://schemas.openxmlformats.org/officeDocument/2006/relationships/hyperlink" Target="https://competitions.codalab.org/" TargetMode="External"/><Relationship Id="rId7" Type="http://schemas.openxmlformats.org/officeDocument/2006/relationships/hyperlink" Target="http://bbochallenge.com/" TargetMode="External"/><Relationship Id="rId8" Type="http://schemas.openxmlformats.org/officeDocument/2006/relationships/hyperlink" Target="https://competitions.codalab.org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 txBox="1"/>
          <p:nvPr>
            <p:ph type="ctrTitle"/>
          </p:nvPr>
        </p:nvSpPr>
        <p:spPr>
          <a:xfrm>
            <a:off x="2681450" y="1002250"/>
            <a:ext cx="6397800" cy="21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40"/>
              <a:buFont typeface="Century Gothic"/>
              <a:buNone/>
            </a:pPr>
            <a:r>
              <a:rPr lang="en" sz="3640"/>
              <a:t>Open </a:t>
            </a:r>
            <a:r>
              <a:rPr lang="en" sz="3640" strike="sngStrike"/>
              <a:t>Data</a:t>
            </a:r>
            <a:r>
              <a:rPr lang="en" sz="3640"/>
              <a:t> Science and AI</a:t>
            </a:r>
            <a:r>
              <a:rPr lang="en" sz="2840"/>
              <a:t> </a:t>
            </a:r>
            <a:endParaRPr sz="4400"/>
          </a:p>
        </p:txBody>
      </p:sp>
      <p:pic>
        <p:nvPicPr>
          <p:cNvPr id="182" name="Google Shape;18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6199" y="4428288"/>
            <a:ext cx="1230927" cy="6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137125"/>
            <a:ext cx="1166575" cy="615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4" name="Google Shape;184;p36"/>
          <p:cNvCxnSpPr/>
          <p:nvPr/>
        </p:nvCxnSpPr>
        <p:spPr>
          <a:xfrm>
            <a:off x="6109200" y="3106625"/>
            <a:ext cx="3363000" cy="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85" name="Google Shape;18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" y="-1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6"/>
          <p:cNvSpPr txBox="1"/>
          <p:nvPr/>
        </p:nvSpPr>
        <p:spPr>
          <a:xfrm>
            <a:off x="2598325" y="3243050"/>
            <a:ext cx="6480900" cy="17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Dr. Rahul Ramachandran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Manager | Inter-Agency Implementation and Advanced Concepts Team (IMPACT)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Senior Research Scientist | Earth Science Branch (ST11)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Marshall Space Flight Center/NASA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Huntsville, Alabama 35812, USA</a:t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7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Role of AI in the Knowledge Life Cycle</a:t>
            </a:r>
            <a:endParaRPr/>
          </a:p>
        </p:txBody>
      </p:sp>
      <p:pic>
        <p:nvPicPr>
          <p:cNvPr descr="https://lh5.googleusercontent.com/KWpeyqBoPzBeCl9UdJ5eHoXfO_DhaCntI7tCYiqV8LXdjnqpk7U0caRPauExbEgxGij8vM75OMj6fHPXSfKxUmWkqpDxX0ADstuXfizXsZPv9cg9BoNsrOochruaW-rO9zBU7zzDd8Y" id="192" name="Google Shape;19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713" y="1014500"/>
            <a:ext cx="4349784" cy="412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92302" y="2563129"/>
            <a:ext cx="1019475" cy="11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7"/>
          <p:cNvSpPr txBox="1"/>
          <p:nvPr/>
        </p:nvSpPr>
        <p:spPr>
          <a:xfrm>
            <a:off x="4689500" y="1270250"/>
            <a:ext cx="4369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Potential Applications/Implications: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Improved data discovery capabilities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Knowledge discovery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○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Automated data/Infomation curation and semantic aggregation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Analysis (Knowledge Extraction)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5" name="Google Shape;195;p37"/>
          <p:cNvSpPr txBox="1"/>
          <p:nvPr/>
        </p:nvSpPr>
        <p:spPr>
          <a:xfrm>
            <a:off x="4623950" y="3999975"/>
            <a:ext cx="4500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Enable new means of extracting new information and knowledge from data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8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Role of AI in the Data Life Cycle</a:t>
            </a:r>
            <a:endParaRPr/>
          </a:p>
        </p:txBody>
      </p:sp>
      <p:pic>
        <p:nvPicPr>
          <p:cNvPr id="201" name="Google Shape;20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663" y="1024125"/>
            <a:ext cx="3842125" cy="388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8"/>
          <p:cNvSpPr txBox="1"/>
          <p:nvPr/>
        </p:nvSpPr>
        <p:spPr>
          <a:xfrm>
            <a:off x="4379150" y="3990525"/>
            <a:ext cx="4500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Improve overall efficiency, quality of data and metadata while reducing cost of data production</a:t>
            </a:r>
            <a:endParaRPr sz="16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38"/>
          <p:cNvSpPr txBox="1"/>
          <p:nvPr/>
        </p:nvSpPr>
        <p:spPr>
          <a:xfrm>
            <a:off x="4672000" y="1148350"/>
            <a:ext cx="43692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Potential Applications: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Automate and improve data quality checks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Optimize compute costs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Augment metadata and document generation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Optimize storage strategies for improved access while reducing costs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Automated user desk support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Implications: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Data storage structures optimized for ML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aleway"/>
              <a:buChar char="●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Cataloging ML models, code, training data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9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/>
              <a:t>Open</a:t>
            </a:r>
            <a:r>
              <a:rPr lang="en"/>
              <a:t> Science Definition(s)</a:t>
            </a:r>
            <a:endParaRPr/>
          </a:p>
        </p:txBody>
      </p:sp>
      <p:sp>
        <p:nvSpPr>
          <p:cNvPr id="210" name="Google Shape;210;p39"/>
          <p:cNvSpPr txBox="1"/>
          <p:nvPr>
            <p:ph idx="1" type="body"/>
          </p:nvPr>
        </p:nvSpPr>
        <p:spPr>
          <a:xfrm>
            <a:off x="4042225" y="994575"/>
            <a:ext cx="5019000" cy="226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Open science definitions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Open science is the idea that scientific knowledge of all kinds be openly shared as early as it is practical in the discovery process (Narrow)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Open science can be defined as any activity that covers anything about the future of knowledge creation and dissemination (Broad)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1" name="Google Shape;211;p39"/>
          <p:cNvSpPr txBox="1"/>
          <p:nvPr/>
        </p:nvSpPr>
        <p:spPr>
          <a:xfrm>
            <a:off x="78263" y="4653863"/>
            <a:ext cx="37872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https://www.pexels.com/photo/astronomy-cosmic-cosmos-dark-355935/</a:t>
            </a:r>
            <a:endParaRPr sz="900"/>
          </a:p>
        </p:txBody>
      </p:sp>
      <p:pic>
        <p:nvPicPr>
          <p:cNvPr id="212" name="Google Shape;21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425" y="994575"/>
            <a:ext cx="3589125" cy="358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9"/>
          <p:cNvSpPr txBox="1"/>
          <p:nvPr/>
        </p:nvSpPr>
        <p:spPr>
          <a:xfrm>
            <a:off x="4042225" y="2767410"/>
            <a:ext cx="5019000" cy="18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“open science as a </a:t>
            </a:r>
            <a:r>
              <a:rPr b="1"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collaborative</a:t>
            </a:r>
            <a:r>
              <a:rPr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culture</a:t>
            </a:r>
            <a:r>
              <a:rPr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enabled by technology</a:t>
            </a:r>
            <a:r>
              <a:rPr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that empowers the open sharing of data, information, and knowledge within the scientific community and the wider public to </a:t>
            </a:r>
            <a:r>
              <a:rPr b="1"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accelerate scientific research</a:t>
            </a:r>
            <a:r>
              <a:rPr lang="en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understanding”</a:t>
            </a: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endParaRPr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</a:t>
            </a:r>
            <a:r>
              <a:rPr lang="en" sz="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Ramachandran, R., Bugbee, K., &amp; Murphy, K. J. (Accepted 2021). Moving from Open Data to Open Science. Earth and Space Science, Wiley Publication (https://agupubs.onlinelibrary.wiley.com/doi/10.1029/2020EA001562)</a:t>
            </a:r>
            <a:endParaRPr sz="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0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 Science Areas</a:t>
            </a:r>
            <a:endParaRPr/>
          </a:p>
        </p:txBody>
      </p:sp>
      <p:sp>
        <p:nvSpPr>
          <p:cNvPr id="220" name="Google Shape;220;p40"/>
          <p:cNvSpPr txBox="1"/>
          <p:nvPr>
            <p:ph idx="1" type="body"/>
          </p:nvPr>
        </p:nvSpPr>
        <p:spPr>
          <a:xfrm>
            <a:off x="122075" y="1057601"/>
            <a:ext cx="4990200" cy="408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Accessibility to Science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Science as a way of thinking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</a:pPr>
            <a:r>
              <a:rPr lang="en" sz="1100">
                <a:latin typeface="Century Gothic"/>
                <a:ea typeface="Century Gothic"/>
                <a:cs typeface="Century Gothic"/>
                <a:sym typeface="Century Gothic"/>
              </a:rPr>
              <a:t>Participation of non-scientists and amateurs in research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</a:pPr>
            <a:r>
              <a:rPr lang="en" sz="1100">
                <a:latin typeface="Century Gothic"/>
                <a:ea typeface="Century Gothic"/>
                <a:cs typeface="Century Gothic"/>
                <a:sym typeface="Century Gothic"/>
              </a:rPr>
              <a:t>Enabling broader comprehension of research results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Science as a body of knowledge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</a:pPr>
            <a:r>
              <a:rPr lang="en" sz="1100">
                <a:latin typeface="Century Gothic"/>
                <a:ea typeface="Century Gothic"/>
                <a:cs typeface="Century Gothic"/>
                <a:sym typeface="Century Gothic"/>
              </a:rPr>
              <a:t>Open data, open source software and open access literature (</a:t>
            </a: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Gold/Green)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Efficient research processes and knowledge dissemination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Cyberinfrastructure to support science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</a:pPr>
            <a:r>
              <a:rPr lang="en" sz="1100">
                <a:latin typeface="Century Gothic"/>
                <a:ea typeface="Century Gothic"/>
                <a:cs typeface="Century Gothic"/>
                <a:sym typeface="Century Gothic"/>
              </a:rPr>
              <a:t>Free a researcher from the constraints of limited local resources 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</a:pPr>
            <a:r>
              <a:rPr lang="en" sz="1100">
                <a:latin typeface="Century Gothic"/>
                <a:ea typeface="Century Gothic"/>
                <a:cs typeface="Century Gothic"/>
                <a:sym typeface="Century Gothic"/>
              </a:rPr>
              <a:t>Abstract away the data management, wrangling and scaling complexity 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Collaborations 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</a:pPr>
            <a:r>
              <a:rPr lang="en" sz="1100">
                <a:latin typeface="Century Gothic"/>
                <a:ea typeface="Century Gothic"/>
                <a:cs typeface="Century Gothic"/>
                <a:sym typeface="Century Gothic"/>
              </a:rPr>
              <a:t>Facilitate the management and sharing of research objects, support actionable research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Understanding Scientific Impact</a:t>
            </a:r>
            <a:endParaRPr sz="900"/>
          </a:p>
        </p:txBody>
      </p:sp>
      <p:pic>
        <p:nvPicPr>
          <p:cNvPr id="221" name="Google Shape;22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5694" y="967277"/>
            <a:ext cx="4202097" cy="412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"/>
          <p:cNvSpPr/>
          <p:nvPr/>
        </p:nvSpPr>
        <p:spPr>
          <a:xfrm>
            <a:off x="6500150" y="1148350"/>
            <a:ext cx="452100" cy="3534000"/>
          </a:xfrm>
          <a:prstGeom prst="upDownArrow">
            <a:avLst>
              <a:gd fmla="val 50000" name="adj1"/>
              <a:gd fmla="val 50000" name="adj2"/>
            </a:avLst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41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Focus  </a:t>
            </a:r>
            <a:endParaRPr/>
          </a:p>
        </p:txBody>
      </p:sp>
      <p:sp>
        <p:nvSpPr>
          <p:cNvPr id="229" name="Google Shape;229;p41"/>
          <p:cNvSpPr txBox="1"/>
          <p:nvPr>
            <p:ph idx="1" type="body"/>
          </p:nvPr>
        </p:nvSpPr>
        <p:spPr>
          <a:xfrm>
            <a:off x="122075" y="1057601"/>
            <a:ext cx="4990200" cy="408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Accessibility to Science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entury Gothic"/>
              <a:buChar char="●"/>
            </a:pPr>
            <a:r>
              <a:rPr b="1" lang="en" sz="14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Science as a way of thinking</a:t>
            </a:r>
            <a:endParaRPr b="1" sz="1400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400"/>
              <a:buFont typeface="Century Gothic"/>
              <a:buChar char="○"/>
            </a:pPr>
            <a:r>
              <a:rPr lang="en" sz="1100">
                <a:solidFill>
                  <a:srgbClr val="D9D9D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Participation of non-scientists and amateurs in research</a:t>
            </a:r>
            <a:endParaRPr sz="1100">
              <a:solidFill>
                <a:srgbClr val="D9D9D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400"/>
              <a:buFont typeface="Century Gothic"/>
              <a:buChar char="○"/>
            </a:pPr>
            <a:r>
              <a:rPr lang="en" sz="1100">
                <a:solidFill>
                  <a:srgbClr val="D9D9D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Enabling broader comprehension of research results</a:t>
            </a:r>
            <a:endParaRPr sz="1100">
              <a:solidFill>
                <a:srgbClr val="D9D9D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Science as a body of knowledge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Century Gothic"/>
              <a:buChar char="○"/>
            </a:pPr>
            <a:r>
              <a:rPr lang="en" sz="1100">
                <a:solidFill>
                  <a:srgbClr val="EFEFE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Open data, open source software and open access literature (</a:t>
            </a:r>
            <a:r>
              <a:rPr lang="en" sz="900">
                <a:solidFill>
                  <a:srgbClr val="EFEFE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Gold/Green)</a:t>
            </a:r>
            <a:endParaRPr sz="1400">
              <a:solidFill>
                <a:srgbClr val="EFEFE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●"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Efficient research processes and knowledge dissemination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Cyberinfrastructure to support science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Century Gothic"/>
              <a:buChar char="○"/>
            </a:pPr>
            <a:r>
              <a:rPr lang="en" sz="1100">
                <a:solidFill>
                  <a:srgbClr val="EFEFE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Free a researcher from the constraints of limited local resources </a:t>
            </a:r>
            <a:endParaRPr sz="1100">
              <a:solidFill>
                <a:srgbClr val="EFEFE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Century Gothic"/>
              <a:buChar char="○"/>
            </a:pPr>
            <a:r>
              <a:rPr lang="en" sz="1100">
                <a:solidFill>
                  <a:srgbClr val="EFEFE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Abstract away the data management, wrangling and scaling complexity </a:t>
            </a:r>
            <a:endParaRPr sz="1100">
              <a:solidFill>
                <a:srgbClr val="EFEFE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○"/>
            </a:pPr>
            <a:r>
              <a:rPr b="1" lang="en" sz="1400">
                <a:latin typeface="Century Gothic"/>
                <a:ea typeface="Century Gothic"/>
                <a:cs typeface="Century Gothic"/>
                <a:sym typeface="Century Gothic"/>
              </a:rPr>
              <a:t>Collaborations </a:t>
            </a:r>
            <a:endParaRPr b="1"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Century Gothic"/>
              <a:buChar char="○"/>
            </a:pPr>
            <a:r>
              <a:rPr lang="en" sz="1100">
                <a:solidFill>
                  <a:srgbClr val="EFEFE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Facilitate the management and sharing of research objects, support actionable research</a:t>
            </a:r>
            <a:endParaRPr sz="1400">
              <a:solidFill>
                <a:srgbClr val="EFEFE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Century Gothic"/>
              <a:buChar char="●"/>
            </a:pPr>
            <a:r>
              <a:rPr lang="en" sz="1400">
                <a:solidFill>
                  <a:srgbClr val="EFEFE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Understanding Scientific Impact</a:t>
            </a:r>
            <a:endParaRPr sz="900">
              <a:solidFill>
                <a:srgbClr val="EFEFEF"/>
              </a:solidFill>
            </a:endParaRPr>
          </a:p>
        </p:txBody>
      </p:sp>
      <p:sp>
        <p:nvSpPr>
          <p:cNvPr id="230" name="Google Shape;230;p41"/>
          <p:cNvSpPr txBox="1"/>
          <p:nvPr/>
        </p:nvSpPr>
        <p:spPr>
          <a:xfrm>
            <a:off x="5647175" y="2018275"/>
            <a:ext cx="2120400" cy="4002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Open Participation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41"/>
          <p:cNvSpPr txBox="1"/>
          <p:nvPr/>
        </p:nvSpPr>
        <p:spPr>
          <a:xfrm>
            <a:off x="5624975" y="3107800"/>
            <a:ext cx="2295000" cy="6156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aleway"/>
                <a:ea typeface="Raleway"/>
                <a:cs typeface="Raleway"/>
                <a:sym typeface="Raleway"/>
              </a:rPr>
              <a:t>Accessibility Reproducibility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2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 Participation </a:t>
            </a:r>
            <a:endParaRPr/>
          </a:p>
        </p:txBody>
      </p:sp>
      <p:sp>
        <p:nvSpPr>
          <p:cNvPr id="237" name="Google Shape;237;p42"/>
          <p:cNvSpPr txBox="1"/>
          <p:nvPr>
            <p:ph idx="1" type="body"/>
          </p:nvPr>
        </p:nvSpPr>
        <p:spPr>
          <a:xfrm>
            <a:off x="163800" y="1224100"/>
            <a:ext cx="8816400" cy="369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●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Creation and Sharing training datasets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Century Gothic"/>
              <a:buChar char="○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Ex: </a:t>
            </a:r>
            <a:r>
              <a:rPr lang="en" sz="1750">
                <a:solidFill>
                  <a:srgbClr val="1155CC"/>
                </a:solidFill>
                <a:highlight>
                  <a:srgbClr val="FFFFFF"/>
                </a:highlight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https://mlhub.earth/data/nasa_tropical_storm_competition</a:t>
            </a:r>
            <a:endParaRPr sz="1700">
              <a:solidFill>
                <a:schemeClr val="accent6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●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 Development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○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Community Challenge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2" marL="13716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■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FDL Challenge, SpaceML</a:t>
            </a:r>
            <a:endParaRPr sz="1700">
              <a:solidFill>
                <a:schemeClr val="accent6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○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Competitions - Open platforms allow this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2" marL="13716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■"/>
            </a:pPr>
            <a:r>
              <a:rPr lang="en" sz="1700" u="sng">
                <a:solidFill>
                  <a:srgbClr val="1155CC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https://competitions.codalab.org/competitions/30440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2" marL="13716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■"/>
            </a:pPr>
            <a:r>
              <a:rPr lang="en" sz="1750" u="sng">
                <a:solidFill>
                  <a:srgbClr val="1155CC"/>
                </a:solidFill>
                <a:highlight>
                  <a:srgbClr val="F8F8F8"/>
                </a:highlight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https://www.drivendata.org/competitions/72/predict-wind-speeds/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●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Evaluation - Open platforms usually allow objective evaluation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○"/>
            </a:pPr>
            <a:r>
              <a:rPr lang="en" sz="1750" u="sng">
                <a:solidFill>
                  <a:srgbClr val="1155CC"/>
                </a:solidFill>
                <a:highlight>
                  <a:srgbClr val="F8F8F8"/>
                </a:highlight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https://competitions.codalab.org/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○"/>
            </a:pPr>
            <a:r>
              <a:rPr lang="en" sz="18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/>
              </a:rPr>
              <a:t>http://bbochallenge.com/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○"/>
            </a:pPr>
            <a:r>
              <a:rPr lang="en" sz="1750" u="sng">
                <a:solidFill>
                  <a:srgbClr val="1155CC"/>
                </a:solidFill>
                <a:highlight>
                  <a:srgbClr val="F8F8F8"/>
                </a:highlight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https://competitions.codalab.org/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3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ML/AI Application - Team Sport</a:t>
            </a:r>
            <a:endParaRPr/>
          </a:p>
        </p:txBody>
      </p:sp>
      <p:sp>
        <p:nvSpPr>
          <p:cNvPr id="243" name="Google Shape;243;p43"/>
          <p:cNvSpPr/>
          <p:nvPr/>
        </p:nvSpPr>
        <p:spPr>
          <a:xfrm>
            <a:off x="2749100" y="1443175"/>
            <a:ext cx="1990500" cy="1842600"/>
          </a:xfrm>
          <a:prstGeom prst="ellipse">
            <a:avLst/>
          </a:prstGeom>
          <a:noFill/>
          <a:ln cap="flat" cmpd="sng" w="381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43"/>
          <p:cNvSpPr/>
          <p:nvPr/>
        </p:nvSpPr>
        <p:spPr>
          <a:xfrm>
            <a:off x="4418925" y="1443175"/>
            <a:ext cx="1990500" cy="1842600"/>
          </a:xfrm>
          <a:prstGeom prst="ellipse">
            <a:avLst/>
          </a:prstGeom>
          <a:noFill/>
          <a:ln cap="flat" cmpd="sng" w="381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43"/>
          <p:cNvSpPr/>
          <p:nvPr/>
        </p:nvSpPr>
        <p:spPr>
          <a:xfrm>
            <a:off x="3714075" y="2600625"/>
            <a:ext cx="1990500" cy="1842600"/>
          </a:xfrm>
          <a:prstGeom prst="ellipse">
            <a:avLst/>
          </a:prstGeom>
          <a:noFill/>
          <a:ln cap="flat" cmpd="sng" w="381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43"/>
          <p:cNvSpPr txBox="1"/>
          <p:nvPr/>
        </p:nvSpPr>
        <p:spPr>
          <a:xfrm>
            <a:off x="3044750" y="2056675"/>
            <a:ext cx="1399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Data Engineers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43"/>
          <p:cNvSpPr txBox="1"/>
          <p:nvPr/>
        </p:nvSpPr>
        <p:spPr>
          <a:xfrm>
            <a:off x="4818325" y="2056675"/>
            <a:ext cx="1399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ML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 Engineers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43"/>
          <p:cNvSpPr txBox="1"/>
          <p:nvPr/>
        </p:nvSpPr>
        <p:spPr>
          <a:xfrm>
            <a:off x="4009725" y="3285775"/>
            <a:ext cx="1399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Subject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Matter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 Experts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4"/>
          <p:cNvSpPr/>
          <p:nvPr/>
        </p:nvSpPr>
        <p:spPr>
          <a:xfrm>
            <a:off x="2208100" y="1504138"/>
            <a:ext cx="1960200" cy="8811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8F8F8"/>
          </a:solidFill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4"/>
          <p:cNvSpPr/>
          <p:nvPr/>
        </p:nvSpPr>
        <p:spPr>
          <a:xfrm flipH="1">
            <a:off x="2208100" y="2488163"/>
            <a:ext cx="1960200" cy="1008000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8F8F8"/>
          </a:solidFill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44"/>
          <p:cNvSpPr/>
          <p:nvPr/>
        </p:nvSpPr>
        <p:spPr>
          <a:xfrm>
            <a:off x="5005650" y="3067800"/>
            <a:ext cx="2284200" cy="625200"/>
          </a:xfrm>
          <a:prstGeom prst="rightArrow">
            <a:avLst>
              <a:gd fmla="val 80645" name="adj1"/>
              <a:gd fmla="val 15181" name="adj2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44"/>
          <p:cNvSpPr/>
          <p:nvPr/>
        </p:nvSpPr>
        <p:spPr>
          <a:xfrm>
            <a:off x="2668300" y="2480975"/>
            <a:ext cx="3489600" cy="625200"/>
          </a:xfrm>
          <a:prstGeom prst="rightArrow">
            <a:avLst>
              <a:gd fmla="val 80645" name="adj1"/>
              <a:gd fmla="val 15181" name="adj2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44"/>
          <p:cNvSpPr/>
          <p:nvPr/>
        </p:nvSpPr>
        <p:spPr>
          <a:xfrm>
            <a:off x="377850" y="1886025"/>
            <a:ext cx="3489600" cy="625200"/>
          </a:xfrm>
          <a:prstGeom prst="rightArrow">
            <a:avLst>
              <a:gd fmla="val 80645" name="adj1"/>
              <a:gd fmla="val 15181" name="adj2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44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Idealized ML Process</a:t>
            </a:r>
            <a:endParaRPr/>
          </a:p>
        </p:txBody>
      </p:sp>
      <p:sp>
        <p:nvSpPr>
          <p:cNvPr id="259" name="Google Shape;259;p44"/>
          <p:cNvSpPr/>
          <p:nvPr/>
        </p:nvSpPr>
        <p:spPr>
          <a:xfrm>
            <a:off x="518025" y="2010700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FORMULATE PROBLEM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p44"/>
          <p:cNvSpPr/>
          <p:nvPr/>
        </p:nvSpPr>
        <p:spPr>
          <a:xfrm>
            <a:off x="1647250" y="2010700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CURATE DATA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1" name="Google Shape;261;p44"/>
          <p:cNvSpPr/>
          <p:nvPr/>
        </p:nvSpPr>
        <p:spPr>
          <a:xfrm>
            <a:off x="2776475" y="2010700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Century Gothic"/>
                <a:ea typeface="Century Gothic"/>
                <a:cs typeface="Century Gothic"/>
                <a:sym typeface="Century Gothic"/>
              </a:rPr>
              <a:t>FEATURE ENGINEERING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44"/>
          <p:cNvSpPr/>
          <p:nvPr/>
        </p:nvSpPr>
        <p:spPr>
          <a:xfrm>
            <a:off x="2776475" y="2597525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ALGORITHM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SELECTION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44"/>
          <p:cNvSpPr/>
          <p:nvPr/>
        </p:nvSpPr>
        <p:spPr>
          <a:xfrm>
            <a:off x="3952150" y="2597525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MODEL TRAINING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44"/>
          <p:cNvSpPr/>
          <p:nvPr/>
        </p:nvSpPr>
        <p:spPr>
          <a:xfrm>
            <a:off x="5051625" y="2597525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REFINE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MODEL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5" name="Google Shape;265;p44"/>
          <p:cNvSpPr/>
          <p:nvPr/>
        </p:nvSpPr>
        <p:spPr>
          <a:xfrm>
            <a:off x="5098075" y="3184350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MODEL DEPLOYMENT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44"/>
          <p:cNvSpPr/>
          <p:nvPr/>
        </p:nvSpPr>
        <p:spPr>
          <a:xfrm>
            <a:off x="6202025" y="3184350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INFERENCE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7" name="Google Shape;267;p44"/>
          <p:cNvCxnSpPr>
            <a:stCxn id="259" idx="3"/>
            <a:endCxn id="260" idx="1"/>
          </p:cNvCxnSpPr>
          <p:nvPr/>
        </p:nvCxnSpPr>
        <p:spPr>
          <a:xfrm>
            <a:off x="1439925" y="2206750"/>
            <a:ext cx="207300" cy="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8" name="Google Shape;268;p44"/>
          <p:cNvCxnSpPr/>
          <p:nvPr/>
        </p:nvCxnSpPr>
        <p:spPr>
          <a:xfrm>
            <a:off x="2569150" y="2206750"/>
            <a:ext cx="207300" cy="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9" name="Google Shape;269;p44"/>
          <p:cNvCxnSpPr>
            <a:stCxn id="262" idx="3"/>
          </p:cNvCxnSpPr>
          <p:nvPr/>
        </p:nvCxnSpPr>
        <p:spPr>
          <a:xfrm>
            <a:off x="3698375" y="2793575"/>
            <a:ext cx="253800" cy="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0" name="Google Shape;270;p44"/>
          <p:cNvCxnSpPr/>
          <p:nvPr/>
        </p:nvCxnSpPr>
        <p:spPr>
          <a:xfrm>
            <a:off x="4874050" y="2793575"/>
            <a:ext cx="207300" cy="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1" name="Google Shape;271;p44"/>
          <p:cNvCxnSpPr/>
          <p:nvPr/>
        </p:nvCxnSpPr>
        <p:spPr>
          <a:xfrm>
            <a:off x="6019975" y="3380400"/>
            <a:ext cx="207300" cy="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2" name="Google Shape;272;p44"/>
          <p:cNvCxnSpPr>
            <a:stCxn id="261" idx="2"/>
            <a:endCxn id="262" idx="0"/>
          </p:cNvCxnSpPr>
          <p:nvPr/>
        </p:nvCxnSpPr>
        <p:spPr>
          <a:xfrm>
            <a:off x="3237425" y="2402800"/>
            <a:ext cx="0" cy="19470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3" name="Google Shape;273;p44"/>
          <p:cNvCxnSpPr/>
          <p:nvPr/>
        </p:nvCxnSpPr>
        <p:spPr>
          <a:xfrm>
            <a:off x="5512575" y="2989625"/>
            <a:ext cx="0" cy="19470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4" name="Google Shape;274;p44"/>
          <p:cNvSpPr txBox="1"/>
          <p:nvPr/>
        </p:nvSpPr>
        <p:spPr>
          <a:xfrm>
            <a:off x="4227625" y="1966250"/>
            <a:ext cx="2108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PREPARATORY PHASE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44"/>
          <p:cNvSpPr txBox="1"/>
          <p:nvPr/>
        </p:nvSpPr>
        <p:spPr>
          <a:xfrm>
            <a:off x="6257025" y="2499100"/>
            <a:ext cx="210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MODEL BUILDING &amp; TRAINING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44"/>
          <p:cNvSpPr txBox="1"/>
          <p:nvPr/>
        </p:nvSpPr>
        <p:spPr>
          <a:xfrm>
            <a:off x="7382625" y="3072600"/>
            <a:ext cx="210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MODEL DEPLOYMENT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&amp; TESTING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7" name="Google Shape;277;p44"/>
          <p:cNvSpPr txBox="1"/>
          <p:nvPr/>
        </p:nvSpPr>
        <p:spPr>
          <a:xfrm>
            <a:off x="792300" y="4727875"/>
            <a:ext cx="733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*attributions: Dr. Manil Maskey, Iksha Gurung and M. Ramasubramanian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5"/>
          <p:cNvSpPr/>
          <p:nvPr/>
        </p:nvSpPr>
        <p:spPr>
          <a:xfrm>
            <a:off x="3046300" y="2189938"/>
            <a:ext cx="1960200" cy="8811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8F8F8"/>
          </a:solidFill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5"/>
          <p:cNvSpPr/>
          <p:nvPr/>
        </p:nvSpPr>
        <p:spPr>
          <a:xfrm>
            <a:off x="1216050" y="2571825"/>
            <a:ext cx="3489600" cy="625200"/>
          </a:xfrm>
          <a:prstGeom prst="rightArrow">
            <a:avLst>
              <a:gd fmla="val 80645" name="adj1"/>
              <a:gd fmla="val 15181" name="adj2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45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PREPARATORY PHASE</a:t>
            </a:r>
            <a:endParaRPr/>
          </a:p>
        </p:txBody>
      </p:sp>
      <p:sp>
        <p:nvSpPr>
          <p:cNvPr id="285" name="Google Shape;285;p45"/>
          <p:cNvSpPr/>
          <p:nvPr/>
        </p:nvSpPr>
        <p:spPr>
          <a:xfrm>
            <a:off x="1356225" y="2696500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FORMULATE PROBLEM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6" name="Google Shape;286;p45"/>
          <p:cNvSpPr/>
          <p:nvPr/>
        </p:nvSpPr>
        <p:spPr>
          <a:xfrm>
            <a:off x="2485450" y="2696500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CURATE DATA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7" name="Google Shape;287;p45"/>
          <p:cNvSpPr/>
          <p:nvPr/>
        </p:nvSpPr>
        <p:spPr>
          <a:xfrm>
            <a:off x="3614675" y="2696500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Century Gothic"/>
                <a:ea typeface="Century Gothic"/>
                <a:cs typeface="Century Gothic"/>
                <a:sym typeface="Century Gothic"/>
              </a:rPr>
              <a:t>FEATURE</a:t>
            </a:r>
            <a:r>
              <a:rPr lang="en" sz="800">
                <a:latin typeface="Century Gothic"/>
                <a:ea typeface="Century Gothic"/>
                <a:cs typeface="Century Gothic"/>
                <a:sym typeface="Century Gothic"/>
              </a:rPr>
              <a:t> ENGINEERING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88" name="Google Shape;288;p45"/>
          <p:cNvCxnSpPr>
            <a:stCxn id="285" idx="3"/>
            <a:endCxn id="286" idx="1"/>
          </p:cNvCxnSpPr>
          <p:nvPr/>
        </p:nvCxnSpPr>
        <p:spPr>
          <a:xfrm>
            <a:off x="2278125" y="2892550"/>
            <a:ext cx="207300" cy="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9" name="Google Shape;289;p45"/>
          <p:cNvCxnSpPr/>
          <p:nvPr/>
        </p:nvCxnSpPr>
        <p:spPr>
          <a:xfrm>
            <a:off x="3407350" y="2892550"/>
            <a:ext cx="207300" cy="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0" name="Google Shape;290;p45"/>
          <p:cNvSpPr txBox="1"/>
          <p:nvPr/>
        </p:nvSpPr>
        <p:spPr>
          <a:xfrm>
            <a:off x="5065825" y="2652050"/>
            <a:ext cx="2108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PREPARATORY PHASE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45"/>
          <p:cNvSpPr txBox="1"/>
          <p:nvPr/>
        </p:nvSpPr>
        <p:spPr>
          <a:xfrm>
            <a:off x="125200" y="170625"/>
            <a:ext cx="2594400" cy="24012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Subject Matter Expert (SME)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Curation potential sources of data especially ‘labelled’ data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Landscape analysis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Validation Strategy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Data Engineer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Feature engineering - creating ‘labelled’ data sets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Optimizing primary data for AI/ML libraries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45"/>
          <p:cNvSpPr txBox="1"/>
          <p:nvPr/>
        </p:nvSpPr>
        <p:spPr>
          <a:xfrm>
            <a:off x="5560800" y="1000425"/>
            <a:ext cx="3489600" cy="1477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Feature engineering code (</a:t>
            </a: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Github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Training Data (community accepted approaches do not exist)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○"/>
            </a:pP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RadiantEarth ML Hub, AWS OpenData Programs</a:t>
            </a:r>
            <a:endParaRPr i="1"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○"/>
            </a:pP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Datasets available through pytorch datasets and tensorflow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45"/>
          <p:cNvSpPr txBox="1"/>
          <p:nvPr/>
        </p:nvSpPr>
        <p:spPr>
          <a:xfrm>
            <a:off x="919275" y="0"/>
            <a:ext cx="62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ROLE</a:t>
            </a: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4" name="Google Shape;294;p45"/>
          <p:cNvSpPr txBox="1"/>
          <p:nvPr/>
        </p:nvSpPr>
        <p:spPr>
          <a:xfrm>
            <a:off x="6453450" y="779050"/>
            <a:ext cx="1913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ML PROCESS ARTIFACTS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5" name="Google Shape;295;p45"/>
          <p:cNvSpPr txBox="1"/>
          <p:nvPr/>
        </p:nvSpPr>
        <p:spPr>
          <a:xfrm>
            <a:off x="5595150" y="3464300"/>
            <a:ext cx="3360600" cy="1293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Curation criteria (authoritative data such as HURDAT, NHC best track)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Data transformation rationale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Data munging rationale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Data Labeling process and tools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[</a:t>
            </a: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Notebooks, Github (Repos, Wiki pages)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]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45"/>
          <p:cNvSpPr txBox="1"/>
          <p:nvPr/>
        </p:nvSpPr>
        <p:spPr>
          <a:xfrm>
            <a:off x="6223800" y="3195475"/>
            <a:ext cx="196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PROCESS KNOWLEDGE</a:t>
            </a: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6"/>
          <p:cNvSpPr txBox="1"/>
          <p:nvPr>
            <p:ph type="title"/>
          </p:nvPr>
        </p:nvSpPr>
        <p:spPr>
          <a:xfrm>
            <a:off x="377850" y="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BUILDING &amp;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</a:t>
            </a:r>
            <a:endParaRPr/>
          </a:p>
        </p:txBody>
      </p:sp>
      <p:sp>
        <p:nvSpPr>
          <p:cNvPr id="302" name="Google Shape;302;p46"/>
          <p:cNvSpPr txBox="1"/>
          <p:nvPr/>
        </p:nvSpPr>
        <p:spPr>
          <a:xfrm>
            <a:off x="125200" y="170625"/>
            <a:ext cx="2594400" cy="14775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ML Engineer</a:t>
            </a: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Algorithm and Library assessment for the problem being solved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ML Model Development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SME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Validation &amp; Assessment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3" name="Google Shape;303;p46"/>
          <p:cNvSpPr txBox="1"/>
          <p:nvPr/>
        </p:nvSpPr>
        <p:spPr>
          <a:xfrm>
            <a:off x="5560800" y="1000425"/>
            <a:ext cx="3583200" cy="5541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ML M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odels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○"/>
            </a:pP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Model Zoos such as Huggingface</a:t>
            </a:r>
            <a:endParaRPr i="1"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4" name="Google Shape;304;p46"/>
          <p:cNvSpPr txBox="1"/>
          <p:nvPr/>
        </p:nvSpPr>
        <p:spPr>
          <a:xfrm>
            <a:off x="919275" y="0"/>
            <a:ext cx="62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ROLES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5" name="Google Shape;305;p46"/>
          <p:cNvSpPr txBox="1"/>
          <p:nvPr/>
        </p:nvSpPr>
        <p:spPr>
          <a:xfrm>
            <a:off x="4817975" y="3235700"/>
            <a:ext cx="4290300" cy="18471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Choice of ML Library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Choice of Algorithm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Validation Assessment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Benchmark comparisons (bias / variance checks)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Model retraining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○"/>
            </a:pP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Capture iterations in GitHub Repos </a:t>
            </a:r>
            <a:endParaRPr i="1"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○"/>
            </a:pP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Model training metrics accessible [wandb (example) and comet.ai.]</a:t>
            </a:r>
            <a:endParaRPr i="1"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Capture final model design [</a:t>
            </a: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conference/papers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]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6" name="Google Shape;306;p46"/>
          <p:cNvSpPr/>
          <p:nvPr/>
        </p:nvSpPr>
        <p:spPr>
          <a:xfrm>
            <a:off x="1601500" y="2176175"/>
            <a:ext cx="3489600" cy="625200"/>
          </a:xfrm>
          <a:prstGeom prst="rightArrow">
            <a:avLst>
              <a:gd fmla="val 80645" name="adj1"/>
              <a:gd fmla="val 15181" name="adj2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6"/>
          <p:cNvSpPr/>
          <p:nvPr/>
        </p:nvSpPr>
        <p:spPr>
          <a:xfrm>
            <a:off x="1709675" y="2292725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ALGORITHM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SELECTION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8" name="Google Shape;308;p46"/>
          <p:cNvSpPr/>
          <p:nvPr/>
        </p:nvSpPr>
        <p:spPr>
          <a:xfrm>
            <a:off x="2885350" y="2292725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MODEL TRAINING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9" name="Google Shape;309;p46"/>
          <p:cNvSpPr/>
          <p:nvPr/>
        </p:nvSpPr>
        <p:spPr>
          <a:xfrm>
            <a:off x="3984825" y="2292725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REFINE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MODEL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10" name="Google Shape;310;p46"/>
          <p:cNvCxnSpPr>
            <a:stCxn id="307" idx="3"/>
          </p:cNvCxnSpPr>
          <p:nvPr/>
        </p:nvCxnSpPr>
        <p:spPr>
          <a:xfrm>
            <a:off x="2631575" y="2488775"/>
            <a:ext cx="253800" cy="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1" name="Google Shape;311;p46"/>
          <p:cNvCxnSpPr/>
          <p:nvPr/>
        </p:nvCxnSpPr>
        <p:spPr>
          <a:xfrm>
            <a:off x="3807250" y="2471350"/>
            <a:ext cx="207300" cy="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2" name="Google Shape;312;p46"/>
          <p:cNvSpPr txBox="1"/>
          <p:nvPr/>
        </p:nvSpPr>
        <p:spPr>
          <a:xfrm>
            <a:off x="5190225" y="2194300"/>
            <a:ext cx="210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MODEL BUILDING &amp; TRAINING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46"/>
          <p:cNvSpPr txBox="1"/>
          <p:nvPr/>
        </p:nvSpPr>
        <p:spPr>
          <a:xfrm>
            <a:off x="6453450" y="779050"/>
            <a:ext cx="1913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ML PROCESS ARTIFACTS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4" name="Google Shape;314;p46"/>
          <p:cNvSpPr txBox="1"/>
          <p:nvPr/>
        </p:nvSpPr>
        <p:spPr>
          <a:xfrm>
            <a:off x="6142325" y="2939450"/>
            <a:ext cx="196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PROCESS KNOWLEDGE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"/>
          <p:cNvSpPr txBox="1"/>
          <p:nvPr>
            <p:ph type="title"/>
          </p:nvPr>
        </p:nvSpPr>
        <p:spPr>
          <a:xfrm>
            <a:off x="480250" y="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DEPLOYMENT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&amp; TESTING</a:t>
            </a:r>
            <a:endParaRPr/>
          </a:p>
        </p:txBody>
      </p:sp>
      <p:sp>
        <p:nvSpPr>
          <p:cNvPr id="320" name="Google Shape;320;p47"/>
          <p:cNvSpPr txBox="1"/>
          <p:nvPr/>
        </p:nvSpPr>
        <p:spPr>
          <a:xfrm>
            <a:off x="49000" y="170625"/>
            <a:ext cx="2958600" cy="33246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SME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Periodic validation of results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ML Engineer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Century Gothic"/>
              <a:buChar char="●"/>
            </a:pPr>
            <a:r>
              <a:rPr lang="en" sz="12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 versioning and deployment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Back-testing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○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Testing model changes on historical data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Run current production model to baseline performance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Run new models, competing for production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Now-testing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○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Testing of production model on latest data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○"/>
            </a:pPr>
            <a:r>
              <a:rPr lang="en" sz="12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 drift - 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check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 if model may be faltering?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1" name="Google Shape;321;p47"/>
          <p:cNvSpPr txBox="1"/>
          <p:nvPr/>
        </p:nvSpPr>
        <p:spPr>
          <a:xfrm>
            <a:off x="5560800" y="1000425"/>
            <a:ext cx="3489600" cy="1477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Repeatable deployment pipeline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○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[</a:t>
            </a: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Dropping the model in the known location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]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Periodic Performance Evaluation Metrics/Approach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○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[</a:t>
            </a: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Model Zoos, GitHub, Docker Images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]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" name="Google Shape;322;p47"/>
          <p:cNvSpPr txBox="1"/>
          <p:nvPr/>
        </p:nvSpPr>
        <p:spPr>
          <a:xfrm>
            <a:off x="919275" y="0"/>
            <a:ext cx="62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ROLES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3" name="Google Shape;323;p47"/>
          <p:cNvSpPr txBox="1"/>
          <p:nvPr/>
        </p:nvSpPr>
        <p:spPr>
          <a:xfrm>
            <a:off x="5595150" y="3464300"/>
            <a:ext cx="3360600" cy="1108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Evaluation and assessment in real world operation?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Deployment strategy, tools (</a:t>
            </a: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docker, CDK, CLI , etc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.)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entury Gothic"/>
              <a:buChar char="●"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[</a:t>
            </a:r>
            <a:r>
              <a:rPr i="1" lang="en" sz="1200">
                <a:latin typeface="Century Gothic"/>
                <a:ea typeface="Century Gothic"/>
                <a:cs typeface="Century Gothic"/>
                <a:sym typeface="Century Gothic"/>
              </a:rPr>
              <a:t>GitHub Wiki/Pages/Issues or Paper</a:t>
            </a: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]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4" name="Google Shape;324;p47"/>
          <p:cNvSpPr/>
          <p:nvPr/>
        </p:nvSpPr>
        <p:spPr>
          <a:xfrm>
            <a:off x="3090025" y="2582313"/>
            <a:ext cx="2284200" cy="625200"/>
          </a:xfrm>
          <a:prstGeom prst="rightArrow">
            <a:avLst>
              <a:gd fmla="val 80645" name="adj1"/>
              <a:gd fmla="val 15181" name="adj2"/>
            </a:avLst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7"/>
          <p:cNvSpPr/>
          <p:nvPr/>
        </p:nvSpPr>
        <p:spPr>
          <a:xfrm>
            <a:off x="3182450" y="2698863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MODEL DEPLOYMENT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6" name="Google Shape;326;p47"/>
          <p:cNvSpPr/>
          <p:nvPr/>
        </p:nvSpPr>
        <p:spPr>
          <a:xfrm>
            <a:off x="4286400" y="2698863"/>
            <a:ext cx="921900" cy="392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entury Gothic"/>
                <a:ea typeface="Century Gothic"/>
                <a:cs typeface="Century Gothic"/>
                <a:sym typeface="Century Gothic"/>
              </a:rPr>
              <a:t>INFERENCE</a:t>
            </a:r>
            <a:endParaRPr sz="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27" name="Google Shape;327;p47"/>
          <p:cNvCxnSpPr/>
          <p:nvPr/>
        </p:nvCxnSpPr>
        <p:spPr>
          <a:xfrm>
            <a:off x="4104350" y="2894913"/>
            <a:ext cx="207300" cy="0"/>
          </a:xfrm>
          <a:prstGeom prst="straightConnector1">
            <a:avLst/>
          </a:prstGeom>
          <a:noFill/>
          <a:ln cap="flat" cmpd="sng" w="19050">
            <a:solidFill>
              <a:srgbClr val="016AA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8" name="Google Shape;328;p47"/>
          <p:cNvSpPr txBox="1"/>
          <p:nvPr/>
        </p:nvSpPr>
        <p:spPr>
          <a:xfrm>
            <a:off x="5467000" y="2587113"/>
            <a:ext cx="210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MODEL DEPLOYMENT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entury Gothic"/>
                <a:ea typeface="Century Gothic"/>
                <a:cs typeface="Century Gothic"/>
                <a:sym typeface="Century Gothic"/>
              </a:rPr>
              <a:t>&amp; TESTING 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9" name="Google Shape;329;p47"/>
          <p:cNvSpPr txBox="1"/>
          <p:nvPr/>
        </p:nvSpPr>
        <p:spPr>
          <a:xfrm>
            <a:off x="6453450" y="779050"/>
            <a:ext cx="1913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ML PROCESS ARTIFACTS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0" name="Google Shape;330;p47"/>
          <p:cNvSpPr txBox="1"/>
          <p:nvPr/>
        </p:nvSpPr>
        <p:spPr>
          <a:xfrm>
            <a:off x="6223800" y="3195475"/>
            <a:ext cx="196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entury Gothic"/>
                <a:ea typeface="Century Gothic"/>
                <a:cs typeface="Century Gothic"/>
                <a:sym typeface="Century Gothic"/>
              </a:rPr>
              <a:t>PROCESS KNOWLEDGE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</a:t>
            </a:r>
            <a:r>
              <a:rPr lang="en"/>
              <a:t>Takeaway</a:t>
            </a:r>
            <a:endParaRPr/>
          </a:p>
        </p:txBody>
      </p:sp>
      <p:sp>
        <p:nvSpPr>
          <p:cNvPr id="336" name="Google Shape;336;p48"/>
          <p:cNvSpPr txBox="1"/>
          <p:nvPr>
            <p:ph idx="1" type="body"/>
          </p:nvPr>
        </p:nvSpPr>
        <p:spPr>
          <a:xfrm>
            <a:off x="163800" y="1148350"/>
            <a:ext cx="8816400" cy="369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Sprawl of information - both process artifacts and knowledge stored in adhoc and not in a systematic manner</a:t>
            </a:r>
            <a:endParaRPr sz="17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●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to turn implicit knowledge into explicit knowledge 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Opportunity to reshape AI science applications using Open Science principles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●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Seeking approaches to open participation 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○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Build on foundational work coming out of citizen science projects to label data and include more participation [you can decide to include or not] 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●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Ensuring that both research artifacts and processes are captured in a systematic manner for reproducibility and reuse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○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Developing some community guidelines for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2" marL="13716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■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Capturing both research artifacts and implicit knowledge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2" marL="13716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entury Gothic"/>
              <a:buChar char="■"/>
            </a:pPr>
            <a:r>
              <a:rPr lang="en" sz="17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Allow community comment and review </a:t>
            </a:r>
            <a:endParaRPr sz="17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ch Newsletter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F3F3F3"/>
      </a:accent1>
      <a:accent2>
        <a:srgbClr val="D9D9D9"/>
      </a:accent2>
      <a:accent3>
        <a:srgbClr val="B7B7B7"/>
      </a:accent3>
      <a:accent4>
        <a:srgbClr val="999999"/>
      </a:accent4>
      <a:accent5>
        <a:srgbClr val="666666"/>
      </a:accent5>
      <a:accent6>
        <a:srgbClr val="000000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