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8.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9.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10.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1.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12.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3.xml" ContentType="application/vnd.openxmlformats-officedocument.presentationml.tags+xml"/>
  <Override PartName="/ppt/notesSlides/notesSlide45.xml" ContentType="application/vnd.openxmlformats-officedocument.presentationml.notesSlide+xml"/>
  <Override PartName="/ppt/tags/tag14.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15.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804" r:id="rId3"/>
    <p:sldMasterId id="2147483819" r:id="rId4"/>
    <p:sldMasterId id="2147483836" r:id="rId5"/>
  </p:sldMasterIdLst>
  <p:notesMasterIdLst>
    <p:notesMasterId r:id="rId85"/>
  </p:notesMasterIdLst>
  <p:handoutMasterIdLst>
    <p:handoutMasterId r:id="rId86"/>
  </p:handoutMasterIdLst>
  <p:sldIdLst>
    <p:sldId id="1219" r:id="rId6"/>
    <p:sldId id="1362" r:id="rId7"/>
    <p:sldId id="1430" r:id="rId8"/>
    <p:sldId id="1353" r:id="rId9"/>
    <p:sldId id="969" r:id="rId10"/>
    <p:sldId id="951" r:id="rId11"/>
    <p:sldId id="1169" r:id="rId12"/>
    <p:sldId id="1363" r:id="rId13"/>
    <p:sldId id="1364" r:id="rId14"/>
    <p:sldId id="1365" r:id="rId15"/>
    <p:sldId id="1366" r:id="rId16"/>
    <p:sldId id="1173" r:id="rId17"/>
    <p:sldId id="1368" r:id="rId18"/>
    <p:sldId id="1612" r:id="rId19"/>
    <p:sldId id="689" r:id="rId20"/>
    <p:sldId id="691" r:id="rId21"/>
    <p:sldId id="693" r:id="rId22"/>
    <p:sldId id="694" r:id="rId23"/>
    <p:sldId id="695" r:id="rId24"/>
    <p:sldId id="698" r:id="rId25"/>
    <p:sldId id="700" r:id="rId26"/>
    <p:sldId id="1113" r:id="rId27"/>
    <p:sldId id="1114" r:id="rId28"/>
    <p:sldId id="1311" r:id="rId29"/>
    <p:sldId id="1548" r:id="rId30"/>
    <p:sldId id="1546" r:id="rId31"/>
    <p:sldId id="1581" r:id="rId32"/>
    <p:sldId id="1582" r:id="rId33"/>
    <p:sldId id="1583" r:id="rId34"/>
    <p:sldId id="1597" r:id="rId35"/>
    <p:sldId id="1600" r:id="rId36"/>
    <p:sldId id="1584" r:id="rId37"/>
    <p:sldId id="1618" r:id="rId38"/>
    <p:sldId id="1616" r:id="rId39"/>
    <p:sldId id="1617" r:id="rId40"/>
    <p:sldId id="1373" r:id="rId41"/>
    <p:sldId id="1549" r:id="rId42"/>
    <p:sldId id="1374" r:id="rId43"/>
    <p:sldId id="1385" r:id="rId44"/>
    <p:sldId id="1461" r:id="rId45"/>
    <p:sldId id="1607" r:id="rId46"/>
    <p:sldId id="1605" r:id="rId47"/>
    <p:sldId id="1263" r:id="rId48"/>
    <p:sldId id="1558" r:id="rId49"/>
    <p:sldId id="1267" r:id="rId50"/>
    <p:sldId id="1266" r:id="rId51"/>
    <p:sldId id="1413" r:id="rId52"/>
    <p:sldId id="1414" r:id="rId53"/>
    <p:sldId id="1615" r:id="rId54"/>
    <p:sldId id="1411" r:id="rId55"/>
    <p:sldId id="1262" r:id="rId56"/>
    <p:sldId id="1608" r:id="rId57"/>
    <p:sldId id="1609" r:id="rId58"/>
    <p:sldId id="1610" r:id="rId59"/>
    <p:sldId id="1621" r:id="rId60"/>
    <p:sldId id="1620" r:id="rId61"/>
    <p:sldId id="1602" r:id="rId62"/>
    <p:sldId id="920" r:id="rId63"/>
    <p:sldId id="1592" r:id="rId64"/>
    <p:sldId id="1593" r:id="rId65"/>
    <p:sldId id="1594" r:id="rId66"/>
    <p:sldId id="1595" r:id="rId67"/>
    <p:sldId id="928" r:id="rId68"/>
    <p:sldId id="1424" r:id="rId69"/>
    <p:sldId id="1611" r:id="rId70"/>
    <p:sldId id="1619" r:id="rId71"/>
    <p:sldId id="1625" r:id="rId72"/>
    <p:sldId id="1624" r:id="rId73"/>
    <p:sldId id="1622" r:id="rId74"/>
    <p:sldId id="1623" r:id="rId75"/>
    <p:sldId id="1627" r:id="rId76"/>
    <p:sldId id="1626" r:id="rId77"/>
    <p:sldId id="1628" r:id="rId78"/>
    <p:sldId id="1629" r:id="rId79"/>
    <p:sldId id="1630" r:id="rId80"/>
    <p:sldId id="1633" r:id="rId81"/>
    <p:sldId id="1631" r:id="rId82"/>
    <p:sldId id="1632" r:id="rId83"/>
    <p:sldId id="1498" r:id="rId84"/>
  </p:sldIdLst>
  <p:sldSz cx="9144000" cy="6858000" type="screen4x3"/>
  <p:notesSz cx="6934200" cy="9220200"/>
  <p:custShowLst>
    <p:custShow name="Custom Show 1" id="0">
      <p:sldLst/>
    </p:custShow>
    <p:custShow name="Custom Show 2" id="1">
      <p:sldLst/>
    </p:custShow>
  </p:custShowLst>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FF0000"/>
    <a:srgbClr val="FFFF66"/>
    <a:srgbClr val="FF3300"/>
    <a:srgbClr val="FFCC66"/>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48" autoAdjust="0"/>
    <p:restoredTop sz="78971" autoAdjust="0"/>
  </p:normalViewPr>
  <p:slideViewPr>
    <p:cSldViewPr>
      <p:cViewPr varScale="1">
        <p:scale>
          <a:sx n="67" d="100"/>
          <a:sy n="67" d="100"/>
        </p:scale>
        <p:origin x="1500" y="4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50" d="100"/>
        <a:sy n="50" d="100"/>
      </p:scale>
      <p:origin x="0" y="0"/>
    </p:cViewPr>
  </p:sorterViewPr>
  <p:notesViewPr>
    <p:cSldViewPr>
      <p:cViewPr>
        <p:scale>
          <a:sx n="100" d="100"/>
          <a:sy n="100" d="100"/>
        </p:scale>
        <p:origin x="-2568" y="-78"/>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90" Type="http://schemas.openxmlformats.org/officeDocument/2006/relationships/tableStyles" Target="tableStyle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s>
</file>

<file path=ppt/_rels/viewProps.xml.rels><?xml version="1.0" encoding="UTF-8" standalone="yes"?>
<Relationships xmlns="http://schemas.openxmlformats.org/package/2006/relationships"><Relationship Id="rId1" Type="http://schemas.openxmlformats.org/officeDocument/2006/relationships/slide" Target="slides/slide6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lvl1pPr defTabSz="923925">
              <a:defRPr sz="1200"/>
            </a:lvl1pPr>
          </a:lstStyle>
          <a:p>
            <a:pPr>
              <a:defRPr/>
            </a:pPr>
            <a:endParaRPr lang="en-US" dirty="0"/>
          </a:p>
        </p:txBody>
      </p:sp>
      <p:sp>
        <p:nvSpPr>
          <p:cNvPr id="140291" name="Rectangle 3"/>
          <p:cNvSpPr>
            <a:spLocks noGrp="1" noChangeArrowheads="1"/>
          </p:cNvSpPr>
          <p:nvPr>
            <p:ph type="dt" sz="quarter" idx="1"/>
          </p:nvPr>
        </p:nvSpPr>
        <p:spPr bwMode="auto">
          <a:xfrm>
            <a:off x="3929063" y="0"/>
            <a:ext cx="3005137" cy="460375"/>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lvl1pPr algn="r" defTabSz="923925">
              <a:defRPr sz="1200"/>
            </a:lvl1pPr>
          </a:lstStyle>
          <a:p>
            <a:pPr>
              <a:defRPr/>
            </a:pPr>
            <a:endParaRPr lang="en-US" dirty="0"/>
          </a:p>
        </p:txBody>
      </p:sp>
      <p:sp>
        <p:nvSpPr>
          <p:cNvPr id="140292" name="Rectangle 4"/>
          <p:cNvSpPr>
            <a:spLocks noGrp="1" noChangeArrowheads="1"/>
          </p:cNvSpPr>
          <p:nvPr>
            <p:ph type="ftr" sz="quarter" idx="2"/>
          </p:nvPr>
        </p:nvSpPr>
        <p:spPr bwMode="auto">
          <a:xfrm>
            <a:off x="0" y="8759825"/>
            <a:ext cx="3005138" cy="460375"/>
          </a:xfrm>
          <a:prstGeom prst="rect">
            <a:avLst/>
          </a:prstGeom>
          <a:noFill/>
          <a:ln w="9525">
            <a:noFill/>
            <a:miter lim="800000"/>
            <a:headEnd/>
            <a:tailEnd/>
          </a:ln>
          <a:effectLst/>
        </p:spPr>
        <p:txBody>
          <a:bodyPr vert="horz" wrap="square" lIns="92298" tIns="46149" rIns="92298" bIns="46149" numCol="1" anchor="b" anchorCtr="0" compatLnSpc="1">
            <a:prstTxWarp prst="textNoShape">
              <a:avLst/>
            </a:prstTxWarp>
          </a:bodyPr>
          <a:lstStyle>
            <a:lvl1pPr defTabSz="923925">
              <a:defRPr sz="1200"/>
            </a:lvl1pPr>
          </a:lstStyle>
          <a:p>
            <a:pPr>
              <a:defRPr/>
            </a:pPr>
            <a:endParaRPr lang="en-US" dirty="0"/>
          </a:p>
        </p:txBody>
      </p:sp>
      <p:sp>
        <p:nvSpPr>
          <p:cNvPr id="140293" name="Rectangle 5"/>
          <p:cNvSpPr>
            <a:spLocks noGrp="1" noChangeArrowheads="1"/>
          </p:cNvSpPr>
          <p:nvPr>
            <p:ph type="sldNum" sz="quarter" idx="3"/>
          </p:nvPr>
        </p:nvSpPr>
        <p:spPr bwMode="auto">
          <a:xfrm>
            <a:off x="3929063" y="8759825"/>
            <a:ext cx="3005137" cy="460375"/>
          </a:xfrm>
          <a:prstGeom prst="rect">
            <a:avLst/>
          </a:prstGeom>
          <a:noFill/>
          <a:ln w="9525">
            <a:noFill/>
            <a:miter lim="800000"/>
            <a:headEnd/>
            <a:tailEnd/>
          </a:ln>
          <a:effectLst/>
        </p:spPr>
        <p:txBody>
          <a:bodyPr vert="horz" wrap="square" lIns="92298" tIns="46149" rIns="92298" bIns="46149" numCol="1" anchor="b" anchorCtr="0" compatLnSpc="1">
            <a:prstTxWarp prst="textNoShape">
              <a:avLst/>
            </a:prstTxWarp>
          </a:bodyPr>
          <a:lstStyle>
            <a:lvl1pPr algn="r" defTabSz="923925">
              <a:defRPr sz="1200"/>
            </a:lvl1pPr>
          </a:lstStyle>
          <a:p>
            <a:pPr>
              <a:defRPr/>
            </a:pPr>
            <a:fld id="{5C660CFF-B99C-4F28-A1D6-CA572F053928}" type="slidenum">
              <a:rPr lang="en-US"/>
              <a:pPr>
                <a:defRPr/>
              </a:pPr>
              <a:t>‹#›</a:t>
            </a:fld>
            <a:endParaRPr lang="en-US" dirty="0"/>
          </a:p>
        </p:txBody>
      </p:sp>
    </p:spTree>
    <p:extLst>
      <p:ext uri="{BB962C8B-B14F-4D97-AF65-F5344CB8AC3E}">
        <p14:creationId xmlns:p14="http://schemas.microsoft.com/office/powerpoint/2010/main" val="28905607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lvl1pPr defTabSz="923925">
              <a:defRPr sz="1200"/>
            </a:lvl1pPr>
          </a:lstStyle>
          <a:p>
            <a:pPr>
              <a:defRPr/>
            </a:pPr>
            <a:endParaRPr lang="en-US" dirty="0"/>
          </a:p>
        </p:txBody>
      </p:sp>
      <p:sp>
        <p:nvSpPr>
          <p:cNvPr id="86019" name="Rectangle 3"/>
          <p:cNvSpPr>
            <a:spLocks noGrp="1" noChangeArrowheads="1"/>
          </p:cNvSpPr>
          <p:nvPr>
            <p:ph type="dt" idx="1"/>
          </p:nvPr>
        </p:nvSpPr>
        <p:spPr bwMode="auto">
          <a:xfrm>
            <a:off x="3929063" y="0"/>
            <a:ext cx="3005137" cy="460375"/>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lvl1pPr algn="r" defTabSz="923925">
              <a:defRPr sz="1200"/>
            </a:lvl1pPr>
          </a:lstStyle>
          <a:p>
            <a:pPr>
              <a:defRPr/>
            </a:pPr>
            <a:endParaRPr lang="en-US" dirty="0"/>
          </a:p>
        </p:txBody>
      </p:sp>
      <p:sp>
        <p:nvSpPr>
          <p:cNvPr id="180228" name="Rectangle 4"/>
          <p:cNvSpPr>
            <a:spLocks noGrp="1" noRot="1" noChangeAspect="1" noChangeArrowheads="1" noTextEdit="1"/>
          </p:cNvSpPr>
          <p:nvPr>
            <p:ph type="sldImg" idx="2"/>
          </p:nvPr>
        </p:nvSpPr>
        <p:spPr bwMode="auto">
          <a:xfrm>
            <a:off x="1162050" y="692150"/>
            <a:ext cx="4610100" cy="3457575"/>
          </a:xfrm>
          <a:prstGeom prst="rect">
            <a:avLst/>
          </a:prstGeom>
          <a:noFill/>
          <a:ln w="9525">
            <a:solidFill>
              <a:srgbClr val="000000"/>
            </a:solidFill>
            <a:miter lim="800000"/>
            <a:headEnd/>
            <a:tailEnd/>
          </a:ln>
        </p:spPr>
      </p:sp>
      <p:sp>
        <p:nvSpPr>
          <p:cNvPr id="86021" name="Rectangle 5"/>
          <p:cNvSpPr>
            <a:spLocks noGrp="1" noChangeArrowheads="1"/>
          </p:cNvSpPr>
          <p:nvPr>
            <p:ph type="body" sz="quarter" idx="3"/>
          </p:nvPr>
        </p:nvSpPr>
        <p:spPr bwMode="auto">
          <a:xfrm>
            <a:off x="925513" y="4379913"/>
            <a:ext cx="5083175" cy="4148137"/>
          </a:xfrm>
          <a:prstGeom prst="rect">
            <a:avLst/>
          </a:prstGeom>
          <a:noFill/>
          <a:ln w="9525">
            <a:noFill/>
            <a:miter lim="800000"/>
            <a:headEnd/>
            <a:tailEnd/>
          </a:ln>
          <a:effectLst/>
        </p:spPr>
        <p:txBody>
          <a:bodyPr vert="horz" wrap="square" lIns="92298" tIns="46149" rIns="92298" bIns="4614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6022" name="Rectangle 6"/>
          <p:cNvSpPr>
            <a:spLocks noGrp="1" noChangeArrowheads="1"/>
          </p:cNvSpPr>
          <p:nvPr>
            <p:ph type="ftr" sz="quarter" idx="4"/>
          </p:nvPr>
        </p:nvSpPr>
        <p:spPr bwMode="auto">
          <a:xfrm>
            <a:off x="0" y="8759825"/>
            <a:ext cx="3005138" cy="460375"/>
          </a:xfrm>
          <a:prstGeom prst="rect">
            <a:avLst/>
          </a:prstGeom>
          <a:noFill/>
          <a:ln w="9525">
            <a:noFill/>
            <a:miter lim="800000"/>
            <a:headEnd/>
            <a:tailEnd/>
          </a:ln>
          <a:effectLst/>
        </p:spPr>
        <p:txBody>
          <a:bodyPr vert="horz" wrap="square" lIns="92298" tIns="46149" rIns="92298" bIns="46149" numCol="1" anchor="b" anchorCtr="0" compatLnSpc="1">
            <a:prstTxWarp prst="textNoShape">
              <a:avLst/>
            </a:prstTxWarp>
          </a:bodyPr>
          <a:lstStyle>
            <a:lvl1pPr defTabSz="923925">
              <a:defRPr sz="1200"/>
            </a:lvl1pPr>
          </a:lstStyle>
          <a:p>
            <a:pPr>
              <a:defRPr/>
            </a:pPr>
            <a:endParaRPr lang="en-US" dirty="0"/>
          </a:p>
        </p:txBody>
      </p:sp>
      <p:sp>
        <p:nvSpPr>
          <p:cNvPr id="86023" name="Rectangle 7"/>
          <p:cNvSpPr>
            <a:spLocks noGrp="1" noChangeArrowheads="1"/>
          </p:cNvSpPr>
          <p:nvPr>
            <p:ph type="sldNum" sz="quarter" idx="5"/>
          </p:nvPr>
        </p:nvSpPr>
        <p:spPr bwMode="auto">
          <a:xfrm>
            <a:off x="3929063" y="8759825"/>
            <a:ext cx="3005137" cy="460375"/>
          </a:xfrm>
          <a:prstGeom prst="rect">
            <a:avLst/>
          </a:prstGeom>
          <a:noFill/>
          <a:ln w="9525">
            <a:noFill/>
            <a:miter lim="800000"/>
            <a:headEnd/>
            <a:tailEnd/>
          </a:ln>
          <a:effectLst/>
        </p:spPr>
        <p:txBody>
          <a:bodyPr vert="horz" wrap="square" lIns="92298" tIns="46149" rIns="92298" bIns="46149" numCol="1" anchor="b" anchorCtr="0" compatLnSpc="1">
            <a:prstTxWarp prst="textNoShape">
              <a:avLst/>
            </a:prstTxWarp>
          </a:bodyPr>
          <a:lstStyle>
            <a:lvl1pPr algn="r" defTabSz="923925">
              <a:defRPr sz="1200"/>
            </a:lvl1pPr>
          </a:lstStyle>
          <a:p>
            <a:pPr>
              <a:defRPr/>
            </a:pPr>
            <a:fld id="{03FE884C-F77E-4054-857F-E46369255B07}" type="slidenum">
              <a:rPr lang="en-US"/>
              <a:pPr>
                <a:defRPr/>
              </a:pPr>
              <a:t>‹#›</a:t>
            </a:fld>
            <a:endParaRPr lang="en-US" dirty="0"/>
          </a:p>
        </p:txBody>
      </p:sp>
    </p:spTree>
    <p:extLst>
      <p:ext uri="{BB962C8B-B14F-4D97-AF65-F5344CB8AC3E}">
        <p14:creationId xmlns:p14="http://schemas.microsoft.com/office/powerpoint/2010/main" val="117637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ds.lpl.arizona.edu/nineplanets/nineplanets/luna.html#interac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ds.lpl.arizona.edu/nineplanets/nineplanets/luna.html#interact"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ds.lpl.arizona.edu/nineplanets/nineplanets/luna.html#interact"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ds.lpl.arizona.edu/nineplanets/nineplanets/luna.html#interac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en.wikipedia.org/wiki/Astronaut" TargetMode="External"/><Relationship Id="rId13" Type="http://schemas.openxmlformats.org/officeDocument/2006/relationships/hyperlink" Target="http://en.wikipedia.org/wiki/Project_Gemini" TargetMode="External"/><Relationship Id="rId3" Type="http://schemas.openxmlformats.org/officeDocument/2006/relationships/hyperlink" Target="http://en.wikipedia.org/wiki/Apollo_11" TargetMode="External"/><Relationship Id="rId7" Type="http://schemas.openxmlformats.org/officeDocument/2006/relationships/hyperlink" Target="http://en.wikipedia.org/wiki/Lunar_orbit" TargetMode="External"/><Relationship Id="rId12" Type="http://schemas.openxmlformats.org/officeDocument/2006/relationships/hyperlink" Target="http://en.wikipedia.org/wiki/Project_Mercury" TargetMode="External"/><Relationship Id="rId17" Type="http://schemas.openxmlformats.org/officeDocument/2006/relationships/hyperlink" Target="http://en.wikipedia.org/wiki/Apollo-Soyuz_Test_Project" TargetMode="External"/><Relationship Id="rId2" Type="http://schemas.openxmlformats.org/officeDocument/2006/relationships/slide" Target="../slides/slide12.xml"/><Relationship Id="rId16" Type="http://schemas.openxmlformats.org/officeDocument/2006/relationships/hyperlink" Target="http://en.wikipedia.org/wiki/Skylab" TargetMode="External"/><Relationship Id="rId1" Type="http://schemas.openxmlformats.org/officeDocument/2006/relationships/notesMaster" Target="../notesMasters/notesMaster1.xml"/><Relationship Id="rId6" Type="http://schemas.openxmlformats.org/officeDocument/2006/relationships/hyperlink" Target="http://en.wikipedia.org/wiki/Michael_Collins_(astronaut)" TargetMode="External"/><Relationship Id="rId11" Type="http://schemas.openxmlformats.org/officeDocument/2006/relationships/hyperlink" Target="http://en.wikipedia.org/wiki/Human_spaceflight" TargetMode="External"/><Relationship Id="rId5" Type="http://schemas.openxmlformats.org/officeDocument/2006/relationships/hyperlink" Target="http://en.wikipedia.org/wiki/Buzz_Aldrin" TargetMode="External"/><Relationship Id="rId15" Type="http://schemas.openxmlformats.org/officeDocument/2006/relationships/hyperlink" Target="http://en.wikipedia.org/wiki/Saturn_(rocket_family)" TargetMode="External"/><Relationship Id="rId10" Type="http://schemas.openxmlformats.org/officeDocument/2006/relationships/hyperlink" Target="#cite_note-2"/><Relationship Id="rId4" Type="http://schemas.openxmlformats.org/officeDocument/2006/relationships/hyperlink" Target="http://en.wikipedia.org/wiki/Neil_Armstrong" TargetMode="External"/><Relationship Id="rId9" Type="http://schemas.openxmlformats.org/officeDocument/2006/relationships/hyperlink" Target="http://en.wikipedia.org/wiki/Celestial_body" TargetMode="External"/><Relationship Id="rId14" Type="http://schemas.openxmlformats.org/officeDocument/2006/relationships/hyperlink" Target="http://en.wikipedia.org/wiki/Apollo_spacecraft"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www.jsc.nasa.gov/Bios/index.html" TargetMode="External"/><Relationship Id="rId13" Type="http://schemas.openxmlformats.org/officeDocument/2006/relationships/hyperlink" Target="http://www.online-literature.com/orwell/1984/" TargetMode="External"/><Relationship Id="rId3" Type="http://schemas.openxmlformats.org/officeDocument/2006/relationships/hyperlink" Target="http://www-pao.ksc.nasa.gov/kscpao/chron/sts41-b.htm" TargetMode="External"/><Relationship Id="rId7" Type="http://schemas.openxmlformats.org/officeDocument/2006/relationships/hyperlink" Target="http://www.jsc.nasa.gov/Bios/htmlbios/mccandless-b.html" TargetMode="External"/><Relationship Id="rId12" Type="http://schemas.openxmlformats.org/officeDocument/2006/relationships/hyperlink" Target="http://antwrp.gsfc.nasa.gov/apod/ap990411.html" TargetMode="External"/><Relationship Id="rId17" Type="http://schemas.openxmlformats.org/officeDocument/2006/relationships/hyperlink" Target="http://antwrp.gsfc.nasa.gov/apod/ap011002.html" TargetMode="External"/><Relationship Id="rId2" Type="http://schemas.openxmlformats.org/officeDocument/2006/relationships/slide" Target="../slides/slide36.xml"/><Relationship Id="rId16" Type="http://schemas.openxmlformats.org/officeDocument/2006/relationships/hyperlink" Target="http://antwrp.gsfc.nasa.gov/apod/ap050102.html" TargetMode="External"/><Relationship Id="rId1" Type="http://schemas.openxmlformats.org/officeDocument/2006/relationships/notesMaster" Target="../notesMasters/notesMaster1.xml"/><Relationship Id="rId6" Type="http://schemas.openxmlformats.org/officeDocument/2006/relationships/hyperlink" Target="http://grin.hq.nasa.gov/ABSTRACTS/GPN-2000-001087.html" TargetMode="External"/><Relationship Id="rId11" Type="http://schemas.openxmlformats.org/officeDocument/2006/relationships/hyperlink" Target="http://antwrp.gsfc.nasa.gov/apod/ap990801.html" TargetMode="External"/><Relationship Id="rId5" Type="http://schemas.openxmlformats.org/officeDocument/2006/relationships/hyperlink" Target="http://www.astronautix.com/craft/shulemmu.htm" TargetMode="External"/><Relationship Id="rId15" Type="http://schemas.openxmlformats.org/officeDocument/2006/relationships/hyperlink" Target="http://pearl1.lanl.gov/periodic/elements/7.html" TargetMode="External"/><Relationship Id="rId10" Type="http://schemas.openxmlformats.org/officeDocument/2006/relationships/hyperlink" Target="http://www-istp.gsfc.nasa.gov/Education/wtether.html" TargetMode="External"/><Relationship Id="rId4" Type="http://schemas.openxmlformats.org/officeDocument/2006/relationships/hyperlink" Target="http://www.nasa.gov/" TargetMode="External"/><Relationship Id="rId9" Type="http://schemas.openxmlformats.org/officeDocument/2006/relationships/hyperlink" Target="http://www.jsc.nasa.gov/Bios/htmlbios/stewart-rl.html" TargetMode="External"/><Relationship Id="rId14" Type="http://schemas.openxmlformats.org/officeDocument/2006/relationships/hyperlink" Target="http://galacticvoyager.com/pat/mmu/"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8" Type="http://schemas.openxmlformats.org/officeDocument/2006/relationships/hyperlink" Target="http://antwrp.gsfc.nasa.gov/apod/ap060516.html" TargetMode="External"/><Relationship Id="rId13" Type="http://schemas.openxmlformats.org/officeDocument/2006/relationships/hyperlink" Target="http://antwrp.gsfc.nasa.gov/apod/ap030102.html" TargetMode="External"/><Relationship Id="rId18" Type="http://schemas.openxmlformats.org/officeDocument/2006/relationships/hyperlink" Target="http://en.wikipedia.org/wiki/Aleutians_East_Borough,_Alaska" TargetMode="External"/><Relationship Id="rId3" Type="http://schemas.openxmlformats.org/officeDocument/2006/relationships/hyperlink" Target="http://www.jsc.nasa.gov/Bios/htmlbios/williamsj.html" TargetMode="External"/><Relationship Id="rId21" Type="http://schemas.openxmlformats.org/officeDocument/2006/relationships/hyperlink" Target="http://geology.er.usgs.gov/eastern/plates.html" TargetMode="External"/><Relationship Id="rId7" Type="http://schemas.openxmlformats.org/officeDocument/2006/relationships/hyperlink" Target="http://www.nasa.gov/mission_pages/station/expeditions/expedition13/exp13_interview_williams.html" TargetMode="External"/><Relationship Id="rId12" Type="http://schemas.openxmlformats.org/officeDocument/2006/relationships/hyperlink" Target="http://en.wikipedia.org/wiki/Volcanic_ash" TargetMode="External"/><Relationship Id="rId17" Type="http://schemas.openxmlformats.org/officeDocument/2006/relationships/hyperlink" Target="http://vulcan.wr.usgs.gov/Glossary/StratoVolcano/description_composite_volcano.html" TargetMode="External"/><Relationship Id="rId2" Type="http://schemas.openxmlformats.org/officeDocument/2006/relationships/slide" Target="../slides/slide39.xml"/><Relationship Id="rId16" Type="http://schemas.openxmlformats.org/officeDocument/2006/relationships/hyperlink" Target="http://eol.jsc.nasa.gov/scripts/sseop/photo.pl?mission=ISS013&amp;roll=E&amp;frame=24184" TargetMode="External"/><Relationship Id="rId20" Type="http://schemas.openxmlformats.org/officeDocument/2006/relationships/hyperlink" Target="http://cddis.nasa.gov/926/slrtecto.html" TargetMode="External"/><Relationship Id="rId1" Type="http://schemas.openxmlformats.org/officeDocument/2006/relationships/notesMaster" Target="../notesMasters/notesMaster1.xml"/><Relationship Id="rId6" Type="http://schemas.openxmlformats.org/officeDocument/2006/relationships/hyperlink" Target="http://en.wikipedia.org/wiki/Cleveland_Volcano" TargetMode="External"/><Relationship Id="rId11" Type="http://schemas.openxmlformats.org/officeDocument/2006/relationships/hyperlink" Target="http://spaceflight.nasa.gov/gallery/images/station/crew-13/html/iss013e24184.html" TargetMode="External"/><Relationship Id="rId5" Type="http://schemas.openxmlformats.org/officeDocument/2006/relationships/hyperlink" Target="http://www.nasa.gov/" TargetMode="External"/><Relationship Id="rId15" Type="http://schemas.openxmlformats.org/officeDocument/2006/relationships/hyperlink" Target="http://volcano.und.edu/vwdocs/volc_images/north_america/cleveland.html" TargetMode="External"/><Relationship Id="rId23" Type="http://schemas.openxmlformats.org/officeDocument/2006/relationships/hyperlink" Target="http://www.uwgb.edu/DutchS/platetec/kula.htm" TargetMode="External"/><Relationship Id="rId10" Type="http://schemas.openxmlformats.org/officeDocument/2006/relationships/hyperlink" Target="http://en.wikipedia.org/wiki/Aleutian_Islands" TargetMode="External"/><Relationship Id="rId19" Type="http://schemas.openxmlformats.org/officeDocument/2006/relationships/hyperlink" Target="http://antwrp.gsfc.nasa.gov/apod/ap051002.html" TargetMode="External"/><Relationship Id="rId4" Type="http://schemas.openxmlformats.org/officeDocument/2006/relationships/hyperlink" Target="http://www.nasa.gov/mission_pages/station/expeditions/expedition13/index.html" TargetMode="External"/><Relationship Id="rId9" Type="http://schemas.openxmlformats.org/officeDocument/2006/relationships/hyperlink" Target="http://en.wikipedia.org/wiki/Alaska" TargetMode="External"/><Relationship Id="rId14" Type="http://schemas.openxmlformats.org/officeDocument/2006/relationships/hyperlink" Target="http://earthobservatory.nasa.gov/Newsroom/NewImages/images.php3?img_id=17285" TargetMode="External"/><Relationship Id="rId22" Type="http://schemas.openxmlformats.org/officeDocument/2006/relationships/hyperlink" Target="http://en.wikipedia.org/wiki/Pacific_Plate"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8" Type="http://schemas.openxmlformats.org/officeDocument/2006/relationships/hyperlink" Target="http://www.jsc.nasa.gov/Bios/index.html" TargetMode="External"/><Relationship Id="rId13" Type="http://schemas.openxmlformats.org/officeDocument/2006/relationships/hyperlink" Target="http://www.online-literature.com/orwell/1984/" TargetMode="External"/><Relationship Id="rId3" Type="http://schemas.openxmlformats.org/officeDocument/2006/relationships/hyperlink" Target="http://www-pao.ksc.nasa.gov/kscpao/chron/sts41-b.htm" TargetMode="External"/><Relationship Id="rId7" Type="http://schemas.openxmlformats.org/officeDocument/2006/relationships/hyperlink" Target="http://www.jsc.nasa.gov/Bios/htmlbios/mccandless-b.html" TargetMode="External"/><Relationship Id="rId12" Type="http://schemas.openxmlformats.org/officeDocument/2006/relationships/hyperlink" Target="http://antwrp.gsfc.nasa.gov/apod/ap990411.html" TargetMode="External"/><Relationship Id="rId17" Type="http://schemas.openxmlformats.org/officeDocument/2006/relationships/hyperlink" Target="http://antwrp.gsfc.nasa.gov/apod/ap011002.html" TargetMode="External"/><Relationship Id="rId2" Type="http://schemas.openxmlformats.org/officeDocument/2006/relationships/slide" Target="../slides/slide41.xml"/><Relationship Id="rId16" Type="http://schemas.openxmlformats.org/officeDocument/2006/relationships/hyperlink" Target="http://antwrp.gsfc.nasa.gov/apod/ap050102.html" TargetMode="External"/><Relationship Id="rId1" Type="http://schemas.openxmlformats.org/officeDocument/2006/relationships/notesMaster" Target="../notesMasters/notesMaster1.xml"/><Relationship Id="rId6" Type="http://schemas.openxmlformats.org/officeDocument/2006/relationships/hyperlink" Target="http://grin.hq.nasa.gov/ABSTRACTS/GPN-2000-001087.html" TargetMode="External"/><Relationship Id="rId11" Type="http://schemas.openxmlformats.org/officeDocument/2006/relationships/hyperlink" Target="http://antwrp.gsfc.nasa.gov/apod/ap990801.html" TargetMode="External"/><Relationship Id="rId5" Type="http://schemas.openxmlformats.org/officeDocument/2006/relationships/hyperlink" Target="http://www.astronautix.com/craft/shulemmu.htm" TargetMode="External"/><Relationship Id="rId15" Type="http://schemas.openxmlformats.org/officeDocument/2006/relationships/hyperlink" Target="http://pearl1.lanl.gov/periodic/elements/7.html" TargetMode="External"/><Relationship Id="rId10" Type="http://schemas.openxmlformats.org/officeDocument/2006/relationships/hyperlink" Target="http://www-istp.gsfc.nasa.gov/Education/wtether.html" TargetMode="External"/><Relationship Id="rId4" Type="http://schemas.openxmlformats.org/officeDocument/2006/relationships/hyperlink" Target="http://www.nasa.gov/" TargetMode="External"/><Relationship Id="rId9" Type="http://schemas.openxmlformats.org/officeDocument/2006/relationships/hyperlink" Target="http://www.jsc.nasa.gov/Bios/htmlbios/stewart-rl.html" TargetMode="External"/><Relationship Id="rId14" Type="http://schemas.openxmlformats.org/officeDocument/2006/relationships/hyperlink" Target="http://galacticvoyager.com/pat/mmu/"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nineplanets.org/overview.html" TargetMode="External"/><Relationship Id="rId2" Type="http://schemas.openxmlformats.org/officeDocument/2006/relationships/slide" Target="../slides/slide43.xml"/><Relationship Id="rId1" Type="http://schemas.openxmlformats.org/officeDocument/2006/relationships/notesMaster" Target="../notesMasters/notesMaster1.xml"/><Relationship Id="rId5" Type="http://schemas.openxmlformats.org/officeDocument/2006/relationships/hyperlink" Target="http://astrogeology.usgs.gov/Projects/VallesMarineris/" TargetMode="External"/><Relationship Id="rId4" Type="http://schemas.openxmlformats.org/officeDocument/2006/relationships/hyperlink" Target="http://www.nineplanets.org/mars.html"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video" Target="file:///C:\0Horanic\Outreach\Student%20Outreach%2030min%202\Mars%20Exploration%20Rover%20Mission.mpg" TargetMode="External"/><Relationship Id="rId4" Type="http://schemas.openxmlformats.org/officeDocument/2006/relationships/image" Target="../media/image95.png"/></Relationships>
</file>

<file path=ppt/notesSlides/_rels/notesSlide46.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video" Target="file:///C:\0Horanic\Outreach\Student%20Outreach%2030min%202\Mars%20Exploration%20Rover%20Mission.mpg" TargetMode="External"/><Relationship Id="rId4" Type="http://schemas.openxmlformats.org/officeDocument/2006/relationships/image" Target="../media/image95.png"/></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solarviews.com/eng/terms.htm#scarp" TargetMode="External"/><Relationship Id="rId2" Type="http://schemas.openxmlformats.org/officeDocument/2006/relationships/slide" Target="../slides/slide51.xml"/><Relationship Id="rId1" Type="http://schemas.openxmlformats.org/officeDocument/2006/relationships/notesMaster" Target="../notesMasters/notesMaster1.xml"/><Relationship Id="rId4" Type="http://schemas.openxmlformats.org/officeDocument/2006/relationships/hyperlink" Target="http://www.solarviews.com/eng/hawaii.htm#maunaloa"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ciclops.org/view.php?id=2276"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http://ciclops.org/" TargetMode="External"/><Relationship Id="rId5" Type="http://schemas.openxmlformats.org/officeDocument/2006/relationships/hyperlink" Target="http://saturn.jpl.nasa.gov/" TargetMode="External"/><Relationship Id="rId4" Type="http://schemas.openxmlformats.org/officeDocument/2006/relationships/hyperlink" Target="http://ciclops.org/view.php?id=2235" TargetMode="Externa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DCC603B0-610E-4DD0-8E0B-8532E3CB0BD4}" type="slidenum">
              <a:rPr lang="en-US" smtClean="0"/>
              <a:pPr/>
              <a:t>1</a:t>
            </a:fld>
            <a:endParaRPr lang="en-US" dirty="0"/>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099513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E6F0F41E-F793-40EC-BEBE-E7FDC5CAAEDD}" type="slidenum">
              <a:rPr lang="en-US" smtClean="0"/>
              <a:pPr/>
              <a:t>2</a:t>
            </a:fld>
            <a:endParaRPr lang="en-US" dirty="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326167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A1E25219-B2F9-454E-BD41-F0789F897483}" type="slidenum">
              <a:rPr lang="en-US" smtClean="0"/>
              <a:pPr/>
              <a:t>3</a:t>
            </a:fld>
            <a:endParaRPr lang="en-US" dirty="0"/>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91875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C7507A58-C232-4F6D-882E-77BD338B83DC}" type="slidenum">
              <a:rPr lang="en-US" smtClean="0"/>
              <a:pPr/>
              <a:t>4</a:t>
            </a:fld>
            <a:endParaRPr lang="en-US" dirty="0"/>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lIns="92289" tIns="46145" rIns="92289" bIns="46145"/>
          <a:lstStyle/>
          <a:p>
            <a:endParaRPr lang="en-US" b="1" dirty="0"/>
          </a:p>
        </p:txBody>
      </p:sp>
    </p:spTree>
    <p:extLst>
      <p:ext uri="{BB962C8B-B14F-4D97-AF65-F5344CB8AC3E}">
        <p14:creationId xmlns:p14="http://schemas.microsoft.com/office/powerpoint/2010/main" val="3336012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3451539D-5D41-4A47-8074-5F5D7BDA25A5}" type="slidenum">
              <a:rPr lang="en-US" smtClean="0"/>
              <a:pPr/>
              <a:t>5</a:t>
            </a:fld>
            <a:endParaRPr lang="en-US" dirty="0"/>
          </a:p>
        </p:txBody>
      </p:sp>
      <p:sp>
        <p:nvSpPr>
          <p:cNvPr id="184323" name="Rectangle 2"/>
          <p:cNvSpPr>
            <a:spLocks noGrp="1" noRot="1" noChangeAspect="1" noChangeArrowheads="1" noTextEdit="1"/>
          </p:cNvSpPr>
          <p:nvPr>
            <p:ph type="sldImg"/>
          </p:nvPr>
        </p:nvSpPr>
        <p:spPr>
          <a:xfrm>
            <a:off x="1166813" y="696913"/>
            <a:ext cx="4602162" cy="3451225"/>
          </a:xfrm>
          <a:ln/>
        </p:spPr>
      </p:sp>
      <p:sp>
        <p:nvSpPr>
          <p:cNvPr id="184324" name="Rectangle 3"/>
          <p:cNvSpPr>
            <a:spLocks noGrp="1" noChangeArrowheads="1"/>
          </p:cNvSpPr>
          <p:nvPr>
            <p:ph type="body" idx="1"/>
          </p:nvPr>
        </p:nvSpPr>
        <p:spPr>
          <a:xfrm>
            <a:off x="923925" y="4379913"/>
            <a:ext cx="5086350" cy="4151312"/>
          </a:xfrm>
          <a:noFill/>
          <a:ln/>
        </p:spPr>
        <p:txBody>
          <a:bodyPr/>
          <a:lstStyle/>
          <a:p>
            <a:r>
              <a:rPr lang="en-US" dirty="0"/>
              <a:t>During the early years of the Space Race, success was marked by headline-making "firsts": the first satellite, first robotic spacecraft to the Moon, first man in space, first woman in space, first spacewalk. To the dismay of the United States, each of these early feats was achieved by the Soviet Union. These events triggered a drive to catch up with--and surpass--the Soviets. </a:t>
            </a:r>
          </a:p>
        </p:txBody>
      </p:sp>
    </p:spTree>
    <p:extLst>
      <p:ext uri="{BB962C8B-B14F-4D97-AF65-F5344CB8AC3E}">
        <p14:creationId xmlns:p14="http://schemas.microsoft.com/office/powerpoint/2010/main" val="372743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B1F154EA-3B5D-410E-A715-A4E4AA5D3AB7}" type="slidenum">
              <a:rPr lang="en-US" smtClean="0"/>
              <a:pPr/>
              <a:t>6</a:t>
            </a:fld>
            <a:endParaRPr lang="en-US" dirty="0"/>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xfrm>
            <a:off x="1625600" y="4360863"/>
            <a:ext cx="3763963" cy="4625975"/>
          </a:xfrm>
          <a:noFill/>
          <a:ln/>
        </p:spPr>
        <p:txBody>
          <a:bodyPr/>
          <a:lstStyle/>
          <a:p>
            <a:pPr algn="ctr"/>
            <a:r>
              <a:rPr lang="en-US" sz="1300" b="1" dirty="0"/>
              <a:t>  Apollo XI  - 'The Eagle has landed’</a:t>
            </a:r>
          </a:p>
          <a:p>
            <a:pPr algn="ctr"/>
            <a:endParaRPr lang="en-US" sz="800" b="1" dirty="0"/>
          </a:p>
          <a:p>
            <a:pPr>
              <a:buFontTx/>
              <a:buChar char="•"/>
            </a:pPr>
            <a:r>
              <a:rPr lang="en-US" b="1" dirty="0"/>
              <a:t>  Crew</a:t>
            </a:r>
          </a:p>
          <a:p>
            <a:pPr lvl="1">
              <a:buFontTx/>
              <a:buChar char="•"/>
            </a:pPr>
            <a:r>
              <a:rPr lang="en-US" b="1" dirty="0"/>
              <a:t>  Neil Armstrong</a:t>
            </a:r>
          </a:p>
          <a:p>
            <a:pPr lvl="1">
              <a:buFontTx/>
              <a:buChar char="•"/>
            </a:pPr>
            <a:r>
              <a:rPr lang="en-US" b="1" dirty="0"/>
              <a:t>  Michael Collins</a:t>
            </a:r>
          </a:p>
          <a:p>
            <a:pPr lvl="1">
              <a:buFontTx/>
              <a:buChar char="•"/>
            </a:pPr>
            <a:r>
              <a:rPr lang="en-US" b="1" dirty="0"/>
              <a:t>  Edwin Aldrin, Jr.</a:t>
            </a:r>
          </a:p>
          <a:p>
            <a:pPr>
              <a:buFontTx/>
              <a:buChar char="•"/>
            </a:pPr>
            <a:r>
              <a:rPr lang="en-US" b="1" dirty="0"/>
              <a:t>  Lift Off</a:t>
            </a:r>
          </a:p>
          <a:p>
            <a:pPr lvl="1">
              <a:buFontTx/>
              <a:buChar char="•"/>
            </a:pPr>
            <a:r>
              <a:rPr lang="en-US" b="1" dirty="0"/>
              <a:t>  Saturn V w/ Columbia (CM) &amp; Eagle (LM)</a:t>
            </a:r>
          </a:p>
          <a:p>
            <a:pPr lvl="1">
              <a:buFontTx/>
              <a:buChar char="•"/>
            </a:pPr>
            <a:r>
              <a:rPr lang="en-US" b="1" dirty="0"/>
              <a:t>  July 16, 1969, 9:32 a.m. EDT</a:t>
            </a:r>
          </a:p>
          <a:p>
            <a:pPr lvl="1">
              <a:buFontTx/>
              <a:buChar char="•"/>
            </a:pPr>
            <a:r>
              <a:rPr lang="en-US" b="1" dirty="0"/>
              <a:t>  KSC, Florida, Complex 39-A</a:t>
            </a:r>
          </a:p>
          <a:p>
            <a:pPr>
              <a:buFontTx/>
              <a:buChar char="•"/>
            </a:pPr>
            <a:r>
              <a:rPr lang="en-US" b="1" dirty="0"/>
              <a:t>  Lunar Landing	</a:t>
            </a:r>
          </a:p>
          <a:p>
            <a:pPr lvl="1">
              <a:buFontTx/>
              <a:buChar char="•"/>
            </a:pPr>
            <a:r>
              <a:rPr lang="en-US" b="1" dirty="0"/>
              <a:t>  July 20, 1969, 4:18 p.m. EDT</a:t>
            </a:r>
          </a:p>
          <a:p>
            <a:pPr lvl="1">
              <a:buFontTx/>
              <a:buChar char="•"/>
            </a:pPr>
            <a:r>
              <a:rPr lang="en-US" b="1" dirty="0"/>
              <a:t>  Sea of Tranquility</a:t>
            </a:r>
          </a:p>
          <a:p>
            <a:pPr>
              <a:buFontTx/>
              <a:buChar char="•"/>
            </a:pPr>
            <a:r>
              <a:rPr lang="en-US" b="1" dirty="0"/>
              <a:t>  Lunar Lift Off</a:t>
            </a:r>
          </a:p>
          <a:p>
            <a:pPr lvl="1">
              <a:buFontTx/>
              <a:buChar char="•"/>
            </a:pPr>
            <a:r>
              <a:rPr lang="en-US" b="1" dirty="0"/>
              <a:t>  July 21, 1969, 1:54 p.m. EDT</a:t>
            </a:r>
          </a:p>
          <a:p>
            <a:pPr>
              <a:buFontTx/>
              <a:buChar char="•"/>
            </a:pPr>
            <a:r>
              <a:rPr lang="en-US" b="1" dirty="0"/>
              <a:t>  Splash-down</a:t>
            </a:r>
          </a:p>
          <a:p>
            <a:pPr lvl="1">
              <a:buFontTx/>
              <a:buChar char="•"/>
            </a:pPr>
            <a:r>
              <a:rPr lang="en-US" b="1" dirty="0"/>
              <a:t>  July 24, 1969, 12:50 p.m. EDT</a:t>
            </a:r>
          </a:p>
          <a:p>
            <a:pPr lvl="1">
              <a:buFontTx/>
              <a:buChar char="•"/>
            </a:pPr>
            <a:r>
              <a:rPr lang="en-US" b="1" dirty="0"/>
              <a:t>  Pacific Ocean</a:t>
            </a:r>
          </a:p>
          <a:p>
            <a:pPr>
              <a:buFontTx/>
              <a:buChar char="•"/>
            </a:pPr>
            <a:r>
              <a:rPr lang="en-US" b="1" dirty="0"/>
              <a:t>  Duration	</a:t>
            </a:r>
          </a:p>
          <a:p>
            <a:pPr lvl="1">
              <a:buFontTx/>
              <a:buChar char="•"/>
            </a:pPr>
            <a:r>
              <a:rPr lang="en-US" b="1" dirty="0"/>
              <a:t>  8 days, 3 hours, 18 minutes</a:t>
            </a:r>
          </a:p>
        </p:txBody>
      </p:sp>
    </p:spTree>
    <p:extLst>
      <p:ext uri="{BB962C8B-B14F-4D97-AF65-F5344CB8AC3E}">
        <p14:creationId xmlns:p14="http://schemas.microsoft.com/office/powerpoint/2010/main" val="5100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60A1F368-8369-48BD-827D-75B0DD28C1A8}" type="slidenum">
              <a:rPr lang="en-US" smtClean="0"/>
              <a:pPr/>
              <a:t>7</a:t>
            </a:fld>
            <a:endParaRPr lang="en-US" dirty="0"/>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589787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E5A2F081-6596-4D21-8C04-9944B437676D}" type="slidenum">
              <a:rPr lang="en-US" smtClean="0"/>
              <a:pPr/>
              <a:t>8</a:t>
            </a:fld>
            <a:endParaRPr lang="en-US" dirty="0"/>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a:buFont typeface="Symbol" pitchFamily="18" charset="2"/>
              <a:buChar char=""/>
            </a:pPr>
            <a:r>
              <a:rPr lang="en-US" altLang="ja-JP" dirty="0"/>
              <a:t>The </a:t>
            </a:r>
            <a:r>
              <a:rPr lang="en-US" altLang="ja-JP" dirty="0">
                <a:hlinkClick r:id="rId3"/>
              </a:rPr>
              <a:t>interaction</a:t>
            </a:r>
            <a:r>
              <a:rPr lang="en-US" altLang="ja-JP" dirty="0"/>
              <a:t> of the Earth and the Moon slows the Earth's rotation by about 2 milliseconds per century. Current research indicates that about 900 million years ago there were 481 18-hour days in a year.</a:t>
            </a:r>
          </a:p>
          <a:p>
            <a:endParaRPr lang="en-US" dirty="0"/>
          </a:p>
        </p:txBody>
      </p:sp>
    </p:spTree>
    <p:extLst>
      <p:ext uri="{BB962C8B-B14F-4D97-AF65-F5344CB8AC3E}">
        <p14:creationId xmlns:p14="http://schemas.microsoft.com/office/powerpoint/2010/main" val="12916703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B97A7AE5-15B8-4137-AAF3-E97379C89601}" type="slidenum">
              <a:rPr lang="en-US" smtClean="0"/>
              <a:pPr/>
              <a:t>9</a:t>
            </a:fld>
            <a:endParaRPr lang="en-US" dirty="0"/>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a:buFont typeface="Symbol" pitchFamily="18" charset="2"/>
              <a:buChar char=""/>
            </a:pPr>
            <a:r>
              <a:rPr lang="en-US" altLang="ja-JP" dirty="0"/>
              <a:t>The </a:t>
            </a:r>
            <a:r>
              <a:rPr lang="en-US" altLang="ja-JP" dirty="0">
                <a:hlinkClick r:id="rId3"/>
              </a:rPr>
              <a:t>interaction</a:t>
            </a:r>
            <a:r>
              <a:rPr lang="en-US" altLang="ja-JP" dirty="0"/>
              <a:t> of the Earth and the Moon slows the Earth's rotation by about 2 milliseconds per century. Current research indicates that about 900 million years ago there were 481 18-hour days in a year.</a:t>
            </a:r>
          </a:p>
          <a:p>
            <a:endParaRPr lang="en-US" dirty="0"/>
          </a:p>
        </p:txBody>
      </p:sp>
    </p:spTree>
    <p:extLst>
      <p:ext uri="{BB962C8B-B14F-4D97-AF65-F5344CB8AC3E}">
        <p14:creationId xmlns:p14="http://schemas.microsoft.com/office/powerpoint/2010/main" val="1288671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AECC7157-4021-494C-A220-D3AD1DC79891}" type="slidenum">
              <a:rPr lang="en-US" smtClean="0"/>
              <a:pPr/>
              <a:t>10</a:t>
            </a:fld>
            <a:endParaRPr lang="en-US" dirty="0"/>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a:buFont typeface="Symbol" pitchFamily="18" charset="2"/>
              <a:buChar char=""/>
            </a:pPr>
            <a:r>
              <a:rPr lang="en-US" altLang="ja-JP" dirty="0"/>
              <a:t>The </a:t>
            </a:r>
            <a:r>
              <a:rPr lang="en-US" altLang="ja-JP" dirty="0">
                <a:hlinkClick r:id="rId3"/>
              </a:rPr>
              <a:t>interaction</a:t>
            </a:r>
            <a:r>
              <a:rPr lang="en-US" altLang="ja-JP" dirty="0"/>
              <a:t> of the Earth and the Moon slows the Earth's rotation by about 2 milliseconds per century. Current research indicates that about 900 million years ago there were 481 18-hour days in a year.</a:t>
            </a:r>
          </a:p>
          <a:p>
            <a:endParaRPr lang="en-US" dirty="0"/>
          </a:p>
        </p:txBody>
      </p:sp>
    </p:spTree>
    <p:extLst>
      <p:ext uri="{BB962C8B-B14F-4D97-AF65-F5344CB8AC3E}">
        <p14:creationId xmlns:p14="http://schemas.microsoft.com/office/powerpoint/2010/main" val="2359023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F60C2AC7-514A-4CA5-A2C4-6513942EDB8C}" type="slidenum">
              <a:rPr lang="en-US" smtClean="0"/>
              <a:pPr/>
              <a:t>11</a:t>
            </a:fld>
            <a:endParaRPr lang="en-US" dirty="0"/>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a:buFont typeface="Symbol" pitchFamily="18" charset="2"/>
              <a:buChar char=""/>
            </a:pPr>
            <a:r>
              <a:rPr lang="en-US" altLang="ja-JP" dirty="0"/>
              <a:t>The </a:t>
            </a:r>
            <a:r>
              <a:rPr lang="en-US" altLang="ja-JP" dirty="0">
                <a:hlinkClick r:id="rId3"/>
              </a:rPr>
              <a:t>interaction</a:t>
            </a:r>
            <a:r>
              <a:rPr lang="en-US" altLang="ja-JP" dirty="0"/>
              <a:t> of the Earth and the Moon slows the Earth's rotation by about 2 milliseconds per century. Current research indicates that about 900 million years ago there were 481 18-hour days in a year.</a:t>
            </a:r>
          </a:p>
          <a:p>
            <a:endParaRPr lang="en-US" dirty="0"/>
          </a:p>
        </p:txBody>
      </p:sp>
    </p:spTree>
    <p:extLst>
      <p:ext uri="{BB962C8B-B14F-4D97-AF65-F5344CB8AC3E}">
        <p14:creationId xmlns:p14="http://schemas.microsoft.com/office/powerpoint/2010/main" val="2866988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B45FC4AD-6315-4863-A573-77D16EA242C7}" type="slidenum">
              <a:rPr lang="en-US" smtClean="0"/>
              <a:pPr/>
              <a:t>12</a:t>
            </a:fld>
            <a:endParaRPr lang="en-US" dirty="0"/>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r>
              <a:rPr lang="en-US" dirty="0"/>
              <a:t>This goal was first accomplished during the </a:t>
            </a:r>
            <a:r>
              <a:rPr lang="en-US" dirty="0">
                <a:hlinkClick r:id="rId3" action="ppaction://hlinkfile"/>
              </a:rPr>
              <a:t>Apollo 11</a:t>
            </a:r>
            <a:r>
              <a:rPr lang="en-US" dirty="0"/>
              <a:t> mission on July 20, 1969 when astronauts </a:t>
            </a:r>
            <a:r>
              <a:rPr lang="en-US" dirty="0">
                <a:hlinkClick r:id="rId4" action="ppaction://hlinkfile"/>
              </a:rPr>
              <a:t>Neil Armstrong</a:t>
            </a:r>
            <a:r>
              <a:rPr lang="en-US" dirty="0"/>
              <a:t> and </a:t>
            </a:r>
            <a:r>
              <a:rPr lang="en-US" dirty="0">
                <a:hlinkClick r:id="rId5" action="ppaction://hlinkfile"/>
              </a:rPr>
              <a:t>Buzz </a:t>
            </a:r>
            <a:r>
              <a:rPr lang="en-US" dirty="0" err="1">
                <a:hlinkClick r:id="rId5" action="ppaction://hlinkfile"/>
              </a:rPr>
              <a:t>Aldrin</a:t>
            </a:r>
            <a:r>
              <a:rPr lang="en-US" dirty="0"/>
              <a:t> landed, while </a:t>
            </a:r>
            <a:r>
              <a:rPr lang="en-US" dirty="0">
                <a:hlinkClick r:id="rId6" action="ppaction://hlinkfile" tooltip="Michael Collins (astronaut)"/>
              </a:rPr>
              <a:t>Michael Collins</a:t>
            </a:r>
            <a:r>
              <a:rPr lang="en-US" dirty="0"/>
              <a:t> remained in </a:t>
            </a:r>
            <a:r>
              <a:rPr lang="en-US" dirty="0">
                <a:hlinkClick r:id="rId7" action="ppaction://hlinkfile"/>
              </a:rPr>
              <a:t>lunar orbit</a:t>
            </a:r>
            <a:r>
              <a:rPr lang="en-US" dirty="0"/>
              <a:t>. Five subsequent Apollo missions also landed </a:t>
            </a:r>
            <a:r>
              <a:rPr lang="en-US" dirty="0">
                <a:hlinkClick r:id="rId8" action="ppaction://hlinkfile" tooltip="Astronaut"/>
              </a:rPr>
              <a:t>astronauts</a:t>
            </a:r>
            <a:r>
              <a:rPr lang="en-US" dirty="0"/>
              <a:t> on the Moon, the last in December 1972. In these six Apollo spaceflights, 12 men walked on the Moon. These are the only times humans have landed on another </a:t>
            </a:r>
            <a:r>
              <a:rPr lang="en-US" dirty="0">
                <a:hlinkClick r:id="rId9" action="ppaction://hlinkfile" tooltip="Celestial body"/>
              </a:rPr>
              <a:t>celestial body</a:t>
            </a:r>
            <a:r>
              <a:rPr lang="en-US" dirty="0"/>
              <a:t>.</a:t>
            </a:r>
            <a:r>
              <a:rPr lang="en-US" baseline="30000" dirty="0">
                <a:hlinkClick r:id="rId10" action="ppaction://hlinkfile"/>
              </a:rPr>
              <a:t>[3]</a:t>
            </a:r>
            <a:endParaRPr lang="en-US" dirty="0"/>
          </a:p>
          <a:p>
            <a:r>
              <a:rPr lang="en-US" dirty="0"/>
              <a:t>The Apollo program ran from 1961 until 1975, and was America's third </a:t>
            </a:r>
            <a:r>
              <a:rPr lang="en-US" dirty="0">
                <a:hlinkClick r:id="rId11" action="ppaction://hlinkfile"/>
              </a:rPr>
              <a:t>human spaceflight</a:t>
            </a:r>
            <a:r>
              <a:rPr lang="en-US" dirty="0"/>
              <a:t> program (following </a:t>
            </a:r>
            <a:r>
              <a:rPr lang="en-US" dirty="0">
                <a:hlinkClick r:id="rId12" action="ppaction://hlinkfile" tooltip="Project Mercury"/>
              </a:rPr>
              <a:t>Mercury</a:t>
            </a:r>
            <a:r>
              <a:rPr lang="en-US" dirty="0"/>
              <a:t> and </a:t>
            </a:r>
            <a:r>
              <a:rPr lang="en-US" dirty="0">
                <a:hlinkClick r:id="rId13" action="ppaction://hlinkfile" tooltip="Project Gemini"/>
              </a:rPr>
              <a:t>Gemini</a:t>
            </a:r>
            <a:r>
              <a:rPr lang="en-US" dirty="0"/>
              <a:t>). It used </a:t>
            </a:r>
            <a:r>
              <a:rPr lang="en-US" dirty="0">
                <a:hlinkClick r:id="rId14" action="ppaction://hlinkfile" tooltip="Apollo spacecraft"/>
              </a:rPr>
              <a:t>Apollo spacecraft</a:t>
            </a:r>
            <a:r>
              <a:rPr lang="en-US" dirty="0"/>
              <a:t> and </a:t>
            </a:r>
            <a:r>
              <a:rPr lang="en-US" dirty="0">
                <a:hlinkClick r:id="rId15" action="ppaction://hlinkfile" tooltip="Saturn (rocket family)"/>
              </a:rPr>
              <a:t>Saturn</a:t>
            </a:r>
            <a:r>
              <a:rPr lang="en-US" dirty="0"/>
              <a:t> launch vehicles, which were also used for the </a:t>
            </a:r>
            <a:r>
              <a:rPr lang="en-US" dirty="0">
                <a:hlinkClick r:id="rId16" action="ppaction://hlinkfile" tooltip="Skylab"/>
              </a:rPr>
              <a:t>Skylab program</a:t>
            </a:r>
            <a:r>
              <a:rPr lang="en-US" dirty="0"/>
              <a:t> in 1973–74, and a joint </a:t>
            </a:r>
            <a:r>
              <a:rPr lang="en-US" dirty="0">
                <a:hlinkClick r:id="rId17" action="ppaction://hlinkfile" tooltip="Apollo-Soyuz Test Project"/>
              </a:rPr>
              <a:t>U.S.–Soviet mission</a:t>
            </a:r>
            <a:r>
              <a:rPr lang="en-US" dirty="0"/>
              <a:t> in 1975. These subsequent programs are thus often considered part of the Apollo program.</a:t>
            </a:r>
          </a:p>
          <a:p>
            <a:endParaRPr lang="en-US" dirty="0"/>
          </a:p>
        </p:txBody>
      </p:sp>
    </p:spTree>
    <p:extLst>
      <p:ext uri="{BB962C8B-B14F-4D97-AF65-F5344CB8AC3E}">
        <p14:creationId xmlns:p14="http://schemas.microsoft.com/office/powerpoint/2010/main" val="805927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5C5CB9A5-0355-4613-B15B-B44CEBF5C445}" type="slidenum">
              <a:rPr lang="en-US" smtClean="0"/>
              <a:pPr/>
              <a:t>13</a:t>
            </a:fld>
            <a:endParaRPr lang="en-US" dirty="0"/>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049665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BE8A25EC-AB14-401B-846F-AEA684139E1C}" type="slidenum">
              <a:rPr lang="en-US" smtClean="0"/>
              <a:pPr/>
              <a:t>14</a:t>
            </a:fld>
            <a:endParaRPr lang="en-US"/>
          </a:p>
        </p:txBody>
      </p:sp>
      <p:sp>
        <p:nvSpPr>
          <p:cNvPr id="182275" name="Rectangle 2"/>
          <p:cNvSpPr>
            <a:spLocks noGrp="1" noRot="1" noChangeAspect="1" noChangeArrowheads="1" noTextEdit="1"/>
          </p:cNvSpPr>
          <p:nvPr>
            <p:ph type="sldImg"/>
          </p:nvPr>
        </p:nvSpPr>
        <p:spPr>
          <a:xfrm>
            <a:off x="1125538" y="188913"/>
            <a:ext cx="4610100" cy="3457575"/>
          </a:xfrm>
          <a:ln/>
        </p:spPr>
      </p:sp>
      <p:sp>
        <p:nvSpPr>
          <p:cNvPr id="182276" name="Rectangle 3"/>
          <p:cNvSpPr>
            <a:spLocks noGrp="1" noChangeArrowheads="1"/>
          </p:cNvSpPr>
          <p:nvPr>
            <p:ph type="body" idx="1"/>
          </p:nvPr>
        </p:nvSpPr>
        <p:spPr>
          <a:xfrm>
            <a:off x="76200" y="3717925"/>
            <a:ext cx="6732588" cy="5502275"/>
          </a:xfrm>
          <a:noFill/>
          <a:ln/>
        </p:spPr>
        <p:txBody>
          <a:bodyPr/>
          <a:lstStyle/>
          <a:p>
            <a:r>
              <a:rPr lang="en-US" sz="1100" b="1" u="sng"/>
              <a:t>Ames Research Center</a:t>
            </a:r>
            <a:r>
              <a:rPr lang="en-US" sz="1000" b="1"/>
              <a:t> – Center of excellence for information technology which encompasses research in computer modeling and simulation, database and information management, high performance computing, networking and storage, software technology, smart sensor systems artificial intelligence and human factors.  Also leads NASA in astrobiology. </a:t>
            </a:r>
          </a:p>
          <a:p>
            <a:r>
              <a:rPr lang="en-US" sz="1100" b="1" u="sng"/>
              <a:t>Dryden Flight Research Center</a:t>
            </a:r>
            <a:r>
              <a:rPr lang="en-US" sz="1000" b="1"/>
              <a:t> – Premier installation for atmospheric flight operations and flight research.  Also Center of excellence for atmospheric flight operations.  Charter is to research, develop, verify, and transfer advanced aeronautics, space and related technologies.</a:t>
            </a:r>
          </a:p>
          <a:p>
            <a:r>
              <a:rPr lang="en-US" sz="1100" b="1" u="sng"/>
              <a:t>Glenn Research Center</a:t>
            </a:r>
            <a:r>
              <a:rPr lang="en-US" sz="1000" b="1"/>
              <a:t> – Focus is on new aero propulsion, onboard propulsion, aerospace power, and communications technologies for applicati0ons to aeronautics and space and microgravity science.  Also serves as NASA’s Center of excellence in turbomachinery.</a:t>
            </a:r>
          </a:p>
          <a:p>
            <a:r>
              <a:rPr lang="en-US" sz="1100" b="1" u="sng"/>
              <a:t>Goddard Space Flight Center</a:t>
            </a:r>
            <a:r>
              <a:rPr lang="en-US" sz="1000" b="1"/>
              <a:t> – Focus is on expanding knowledge of Earth and its environment, the solar system, and the universe through observations form space.  Lead Center for the Earth Observing System.  Devoted to research in Earth Science, space science, and space communications.</a:t>
            </a:r>
          </a:p>
          <a:p>
            <a:r>
              <a:rPr lang="en-US" sz="1100" b="1" u="sng"/>
              <a:t>Headquarters</a:t>
            </a:r>
            <a:r>
              <a:rPr lang="en-US" sz="1000" b="1"/>
              <a:t> – Responsible for leadership and management across NASA and development of the Agency strategy.  Also provides Agency policy and procedures and functional leadership/</a:t>
            </a:r>
          </a:p>
          <a:p>
            <a:r>
              <a:rPr lang="en-US" sz="1100" b="1" u="sng"/>
              <a:t>Johnson Space Center</a:t>
            </a:r>
            <a:r>
              <a:rPr lang="en-US" sz="1000" b="1"/>
              <a:t> – Known for Mission Control and home of the astronauts. Focus is on expanding human presence in space through exploration and utilization.  They are involved with the Space Shuttle, ISS, Space Operations Management, Biomedical Research &amp; Countermeasures, and the Advanced Human Support Technology programs.</a:t>
            </a:r>
          </a:p>
          <a:p>
            <a:r>
              <a:rPr lang="en-US" sz="1100" b="1" u="sng"/>
              <a:t>Kennedy Space Center</a:t>
            </a:r>
            <a:r>
              <a:rPr lang="en-US" sz="1000" b="1"/>
              <a:t> – leads the world in preparing and launching missions into earth around Earth and beyond. Missions such as the Space Shuttle, Payloads, International Space Station, and Expendable Launch Vehicles.  Center of excellence for launch and payload processing systems and also serves as NASA’s Lead Center for acquisition/manage-ment of Expendable Launch Vehicle services and payload carriers, payload processing, and support.</a:t>
            </a:r>
          </a:p>
          <a:p>
            <a:r>
              <a:rPr lang="en-US" sz="1100" b="1" u="sng"/>
              <a:t>Langley Research Center</a:t>
            </a:r>
            <a:r>
              <a:rPr lang="en-US" sz="1000" b="1"/>
              <a:t> – Focus is on Aeronautics, atmospheric sciences, and space technology. 70% of Langley’s efforts are in aeronautic research, aimed at improving today’s aircraft and developing concepts for future aircraft.</a:t>
            </a:r>
          </a:p>
          <a:p>
            <a:r>
              <a:rPr lang="en-US" sz="1100" b="1" u="sng"/>
              <a:t>Marshall Space Flight Center</a:t>
            </a:r>
            <a:r>
              <a:rPr lang="en-US" sz="1000" b="1"/>
              <a:t> – Focus is in on research, technology, design, development, and integration of space transporta-tion and propulsion systems.  Lead center for microgravity research.  World leader in space Optics manufacturing technology.</a:t>
            </a:r>
          </a:p>
          <a:p>
            <a:r>
              <a:rPr lang="en-US" sz="1100" b="1" u="sng"/>
              <a:t>Stennis Space Center</a:t>
            </a:r>
            <a:r>
              <a:rPr lang="en-US" sz="1000" b="1"/>
              <a:t> – Focus is on rocket propulsion testing and for commercial remote sensing within the Earth and Science enterprise.  Manages the rocket propulsion test assets and assigns testing to other NASA Centers.  Stennis tests all main engines that launch the space shuttle into orbit, and tests all new  propulsion systems.  Stennis also conducts remote sensing researching the environmental sciences.  In addition, Stennis develops and validates advance technologies. ( i. e., high speed communications, intelligent data mining, data visualization).</a:t>
            </a:r>
          </a:p>
        </p:txBody>
      </p:sp>
    </p:spTree>
    <p:extLst>
      <p:ext uri="{BB962C8B-B14F-4D97-AF65-F5344CB8AC3E}">
        <p14:creationId xmlns:p14="http://schemas.microsoft.com/office/powerpoint/2010/main" val="3136474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A6920C14-4843-4E67-876D-F345D7FCD42B}" type="slidenum">
              <a:rPr lang="en-US" smtClean="0"/>
              <a:pPr/>
              <a:t>15</a:t>
            </a:fld>
            <a:endParaRPr lang="en-US" dirty="0"/>
          </a:p>
        </p:txBody>
      </p:sp>
      <p:sp>
        <p:nvSpPr>
          <p:cNvPr id="198659" name="Rectangle 2"/>
          <p:cNvSpPr>
            <a:spLocks noGrp="1" noRot="1" noChangeAspect="1" noChangeArrowheads="1" noTextEdit="1"/>
          </p:cNvSpPr>
          <p:nvPr>
            <p:ph type="sldImg"/>
          </p:nvPr>
        </p:nvSpPr>
        <p:spPr>
          <a:xfrm>
            <a:off x="1152525" y="465138"/>
            <a:ext cx="4610100" cy="3457575"/>
          </a:xfrm>
          <a:ln/>
        </p:spPr>
      </p:sp>
      <p:sp>
        <p:nvSpPr>
          <p:cNvPr id="198660" name="Rectangle 3"/>
          <p:cNvSpPr>
            <a:spLocks noGrp="1" noChangeArrowheads="1"/>
          </p:cNvSpPr>
          <p:nvPr>
            <p:ph type="body" idx="1"/>
          </p:nvPr>
        </p:nvSpPr>
        <p:spPr>
          <a:xfrm>
            <a:off x="406400" y="4559300"/>
            <a:ext cx="6127750" cy="4148138"/>
          </a:xfrm>
          <a:noFill/>
          <a:ln/>
        </p:spPr>
        <p:txBody>
          <a:bodyPr/>
          <a:lstStyle/>
          <a:p>
            <a:r>
              <a:rPr lang="en-US" b="1" dirty="0"/>
              <a:t>The Gulf of Mexico and the Gulf Stream bracket the Florida Peninsula on the west and east.  The lighter shade of blue in the Gulf of Mexico is due to the much shallower (continental shelf) water depths of less than 200 feet (60 meters), whereas the much darker blue of the Gulf Stream is due to water depths in excess of 2000 feet (610 meters).  Tampa Bay and Charlotte Harbor are fairly large water embayment along the west coast, and Lake Okeechobee is the large body of water in the south-central part of the state.  Numerous smaller lakes can also be seen generally extending north and south through the central part of the state.  Practically all of the lakes in central Florida have been created by the interaction of water with the limestone rock that underlies most of the state. </a:t>
            </a:r>
          </a:p>
          <a:p>
            <a:endParaRPr lang="en-US" sz="800" b="1" dirty="0"/>
          </a:p>
          <a:p>
            <a:r>
              <a:rPr lang="en-US" b="1" dirty="0"/>
              <a:t>To the west of this vibrant and ever-growing urban area is the vast, relatively uniform-looking swampland of the Everglades, which is virtually uninhabited by humans.  In fact, most of the flat, saw grass landscape is occasionally interrupted by small stands of hardwood hammocks; this area is part of the Big Cypress National Preserve and the Everglades National Park.  Most of the Florida Keys are visible as they form an archipelago that arcs to the southwest from the southern tip of Florida.  Also visible are parallel lines of clouds that have been formed as a cool air mass from the northwest is pushed across the warmer water of the Gulf Stream.  A very faint smoke plume that originates near the Georgia-South Carolina border provides a clue to the wind direction at the time this photograph was taken.</a:t>
            </a:r>
          </a:p>
          <a:p>
            <a:endParaRPr lang="en-US" b="1" dirty="0"/>
          </a:p>
        </p:txBody>
      </p:sp>
      <p:sp>
        <p:nvSpPr>
          <p:cNvPr id="198661" name="Text Box 4"/>
          <p:cNvSpPr txBox="1">
            <a:spLocks noChangeArrowheads="1"/>
          </p:cNvSpPr>
          <p:nvPr/>
        </p:nvSpPr>
        <p:spPr bwMode="auto">
          <a:xfrm>
            <a:off x="684213" y="4019550"/>
            <a:ext cx="5578475" cy="271463"/>
          </a:xfrm>
          <a:prstGeom prst="rect">
            <a:avLst/>
          </a:prstGeom>
          <a:noFill/>
          <a:ln w="9525">
            <a:noFill/>
            <a:miter lim="800000"/>
            <a:headEnd/>
            <a:tailEnd/>
          </a:ln>
        </p:spPr>
        <p:txBody>
          <a:bodyPr wrap="none" lIns="90791" tIns="45395" rIns="90791" bIns="45395">
            <a:spAutoFit/>
          </a:bodyPr>
          <a:lstStyle/>
          <a:p>
            <a:pPr defTabSz="908050"/>
            <a:r>
              <a:rPr lang="en-US" sz="1200" b="1" dirty="0"/>
              <a:t>A Photo taken by a Crew member aboard Space Station while passing over Florida.</a:t>
            </a:r>
          </a:p>
        </p:txBody>
      </p:sp>
    </p:spTree>
    <p:extLst>
      <p:ext uri="{BB962C8B-B14F-4D97-AF65-F5344CB8AC3E}">
        <p14:creationId xmlns:p14="http://schemas.microsoft.com/office/powerpoint/2010/main" val="1229037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F34DE423-6B68-48A9-987B-705FE6D950B7}" type="slidenum">
              <a:rPr lang="en-US" smtClean="0"/>
              <a:pPr/>
              <a:t>16</a:t>
            </a:fld>
            <a:endParaRPr lang="en-US" dirty="0"/>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xfrm>
            <a:off x="955675" y="4379913"/>
            <a:ext cx="5083175" cy="4148137"/>
          </a:xfrm>
          <a:noFill/>
          <a:ln/>
        </p:spPr>
        <p:txBody>
          <a:bodyPr/>
          <a:lstStyle/>
          <a:p>
            <a:r>
              <a:rPr lang="en-US" b="1" dirty="0">
                <a:cs typeface="Arial" charset="0"/>
              </a:rPr>
              <a:t>The Cape was ideal for testing missiles.  Virtually undeveloped, it enabled personnel to inspect, fuel and launch missiles without danger to nearby communities.  The area's climate also permitted year-round operations, and rockets could be launched over water instead of populated areas.  A chain of islands extending southeastward from Grand Bahama to Ascension provided sites for tracking stations to follow the progress of missiles in flight.  Some years later, many of these same factors led to selection of the area adjacent to Cape Canaveral--Merritt Island--as the location of the Kennedy Space Center. </a:t>
            </a:r>
          </a:p>
          <a:p>
            <a:endParaRPr lang="en-US" sz="800" b="1" dirty="0">
              <a:cs typeface="Arial" charset="0"/>
            </a:endParaRPr>
          </a:p>
          <a:p>
            <a:r>
              <a:rPr lang="en-US" b="1" dirty="0">
                <a:cs typeface="Arial" charset="0"/>
              </a:rPr>
              <a:t>After the proving grounds were established, the Air Force took over the nearby Banana River Naval Air Station--renamed Patrick Air Force Base in honor of Maj. Gen. Mason Patrick, the first chief of the Army Air Corps--located 20 miles (32 kilometers) south of the Cape. Here, in 1951, the Air Force established headquarters for the Air Force Missile Test Center, which included a range.  These facilities were redesignated in 1964 as the Air Force Eastern Test Range, which became Detachment 1, Space and Missile Test Center in 1977, and was redesignated the Eastern Space and Missile Center in 1979. </a:t>
            </a:r>
          </a:p>
          <a:p>
            <a:endParaRPr lang="en-US" b="1" dirty="0"/>
          </a:p>
        </p:txBody>
      </p:sp>
    </p:spTree>
    <p:extLst>
      <p:ext uri="{BB962C8B-B14F-4D97-AF65-F5344CB8AC3E}">
        <p14:creationId xmlns:p14="http://schemas.microsoft.com/office/powerpoint/2010/main" val="2637652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F0D912E1-74DA-4F04-8C83-BF16B3F3B1D6}" type="slidenum">
              <a:rPr lang="en-US" smtClean="0"/>
              <a:pPr/>
              <a:t>17</a:t>
            </a:fld>
            <a:endParaRPr lang="en-US" dirty="0"/>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r>
              <a:rPr lang="en-US" b="1" dirty="0">
                <a:solidFill>
                  <a:srgbClr val="000000"/>
                </a:solidFill>
              </a:rPr>
              <a:t>There are more than 15 varieties of endangered wildlife at KSC.  There are at least five active bald eagle nests around the Center.  Nests can reach more than six feet in diameter and are usually inhabited from September through May.  The eagles usually produce one or two chicks per year. </a:t>
            </a:r>
          </a:p>
          <a:p>
            <a:endParaRPr lang="en-US" b="1" dirty="0"/>
          </a:p>
        </p:txBody>
      </p:sp>
    </p:spTree>
    <p:extLst>
      <p:ext uri="{BB962C8B-B14F-4D97-AF65-F5344CB8AC3E}">
        <p14:creationId xmlns:p14="http://schemas.microsoft.com/office/powerpoint/2010/main" val="134307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C7623FBB-C837-4DBE-9F74-C5436E7B641A}" type="slidenum">
              <a:rPr lang="en-US" smtClean="0"/>
              <a:pPr/>
              <a:t>18</a:t>
            </a:fld>
            <a:endParaRPr lang="en-US" dirty="0"/>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r>
              <a:rPr lang="en-US" b="1" dirty="0">
                <a:solidFill>
                  <a:srgbClr val="000000"/>
                </a:solidFill>
              </a:rPr>
              <a:t>Manatees are also abundant at the center with more than 300 of the lovable creatures accounted for, thus making up around 30 percent of Florida's total manatee population. </a:t>
            </a:r>
          </a:p>
          <a:p>
            <a:endParaRPr lang="en-US" b="1" dirty="0"/>
          </a:p>
        </p:txBody>
      </p:sp>
    </p:spTree>
    <p:extLst>
      <p:ext uri="{BB962C8B-B14F-4D97-AF65-F5344CB8AC3E}">
        <p14:creationId xmlns:p14="http://schemas.microsoft.com/office/powerpoint/2010/main" val="3012624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4FDC2190-E3C1-45D5-9B33-8D8CF4F7E8CC}" type="slidenum">
              <a:rPr lang="en-US" smtClean="0"/>
              <a:pPr/>
              <a:t>19</a:t>
            </a:fld>
            <a:endParaRPr lang="en-US" dirty="0"/>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r>
              <a:rPr lang="en-US" b="1" dirty="0">
                <a:solidFill>
                  <a:srgbClr val="000000"/>
                </a:solidFill>
              </a:rPr>
              <a:t>No discussion of wildlife at KSC is complete without mentioning alligators! While the interactions between man and alligator are few, the biggest problem is during Shuttle landings.  Prior to each KSC Shuttle landing, it is the task of a special crew to clear the runway of all debris, including any alligators that might be sunning themselves on the runway surface. </a:t>
            </a:r>
          </a:p>
          <a:p>
            <a:endParaRPr lang="en-US" b="1" dirty="0"/>
          </a:p>
        </p:txBody>
      </p:sp>
    </p:spTree>
    <p:extLst>
      <p:ext uri="{BB962C8B-B14F-4D97-AF65-F5344CB8AC3E}">
        <p14:creationId xmlns:p14="http://schemas.microsoft.com/office/powerpoint/2010/main" val="846341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C1A3541A-636D-4506-899F-EE87D1A4AE36}" type="slidenum">
              <a:rPr lang="en-US" smtClean="0"/>
              <a:pPr/>
              <a:t>20</a:t>
            </a:fld>
            <a:endParaRPr lang="en-US" dirty="0"/>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xfrm>
            <a:off x="358775" y="4332288"/>
            <a:ext cx="6354763" cy="4702175"/>
          </a:xfrm>
          <a:noFill/>
          <a:ln/>
        </p:spPr>
        <p:txBody>
          <a:bodyPr/>
          <a:lstStyle/>
          <a:p>
            <a:r>
              <a:rPr lang="en-US" sz="1100" b="1" dirty="0">
                <a:cs typeface="Arial" charset="0"/>
              </a:rPr>
              <a:t>The Delta rocket has been called the workhorse of the space program.  Since 1960, NASA has been the responsible agency in the launch of more than 180 scientific, weather, and communications spacecraft, along with some military satellites.  These spacecraft include the TIROS, Nimbus, ITOS, LANDSAT, and Westar series, and over 30 scientific Explorers.</a:t>
            </a:r>
          </a:p>
          <a:p>
            <a:endParaRPr lang="en-US" sz="600" b="1" dirty="0"/>
          </a:p>
          <a:p>
            <a:r>
              <a:rPr lang="en-US" sz="1100" b="1" dirty="0">
                <a:cs typeface="Arial" charset="0"/>
              </a:rPr>
              <a:t>The Delta II is the newest version of this rocket.  The U.S. Air Force and McDonnell Douglas first launched this vehicle from Complex 17 at Cape Canaveral Air Force Station in February 1989, carrying the first of 21 upgraded Navstar Global Positioning Satellites into orbit.  NASA relinquished control of this launch area to the Air Force in 1988.  Delta commercial launches also take place here.</a:t>
            </a:r>
            <a:r>
              <a:rPr lang="en-US" sz="1100" b="1" dirty="0"/>
              <a:t> </a:t>
            </a:r>
          </a:p>
          <a:p>
            <a:endParaRPr lang="en-US" sz="600" b="1" dirty="0"/>
          </a:p>
          <a:p>
            <a:r>
              <a:rPr lang="en-US" sz="1100" b="1" dirty="0">
                <a:cs typeface="Arial" charset="0"/>
              </a:rPr>
              <a:t>The Delta family of vehicles has been upgraded several times over the years.  Currently, the most powerful version is the Delta II, which stands 128 feet (39 meters) tall.  Nine Castor IV-A strap-on solid rocket boosters augment its first stage.  Six of them ignite at liftoff.  The remaining three Castors ignite after the first six burn out.  All of them burn for approximately 1 minute.</a:t>
            </a:r>
            <a:r>
              <a:rPr lang="en-US" sz="1100" b="1" dirty="0"/>
              <a:t> </a:t>
            </a:r>
          </a:p>
          <a:p>
            <a:endParaRPr lang="en-US" sz="600" b="1" dirty="0"/>
          </a:p>
          <a:p>
            <a:r>
              <a:rPr lang="en-US" sz="1100" b="1" dirty="0">
                <a:cs typeface="Arial" charset="0"/>
              </a:rPr>
              <a:t>The average first-stage thrust with the main engines and the six solid-propellant boosters is 873,400 pounds (3.9 million newtons).  The Delta has liquid-fueled first and second stages and a solid-propellant third stage.  For most launches today, the third stage has been replaced by a more powerful Payload Assist Module (PAM) solid-propellant stage attached to the spacecraft.</a:t>
            </a:r>
            <a:r>
              <a:rPr lang="en-US" sz="1100" b="1" dirty="0"/>
              <a:t> </a:t>
            </a:r>
          </a:p>
          <a:p>
            <a:endParaRPr lang="en-US" sz="600" b="1" dirty="0"/>
          </a:p>
          <a:p>
            <a:r>
              <a:rPr lang="en-US" sz="1100" b="1" dirty="0">
                <a:cs typeface="Arial" charset="0"/>
              </a:rPr>
              <a:t>The newest version of the PAM upper stage, the PAM-DII, also has been used on Shuttle launches.  It can boost spacecraft from the low Earth orbit achieved by the Shuttle orbiter into higher ones.  Many spacecraft, especially communications satellites, operate in a geosynchronous orbit some 22,240 miles (35,792 kilometers) above the equator.  The Delta II and the PAM-DII together can lift some 3,190 pounds (1,447 kilograms) into a highly elliptical orbit for eventual transfer into geosynchronous orbit by a motor built into the payload spacecraft.  This is more than double the 1,500 pounds (680 kilograms) that a Delta built in 1980 could manage.</a:t>
            </a:r>
            <a:r>
              <a:rPr lang="en-US" sz="1100" b="1" dirty="0"/>
              <a:t> </a:t>
            </a:r>
          </a:p>
          <a:p>
            <a:endParaRPr lang="en-US" sz="1100" b="1" dirty="0"/>
          </a:p>
        </p:txBody>
      </p:sp>
    </p:spTree>
    <p:extLst>
      <p:ext uri="{BB962C8B-B14F-4D97-AF65-F5344CB8AC3E}">
        <p14:creationId xmlns:p14="http://schemas.microsoft.com/office/powerpoint/2010/main" val="41749872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8E2C7B1C-3A2A-49B4-A8AD-2D14CD5646E2}" type="slidenum">
              <a:rPr lang="en-US" smtClean="0"/>
              <a:pPr/>
              <a:t>21</a:t>
            </a:fld>
            <a:endParaRPr lang="en-US" dirty="0"/>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4110462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FB230F59-3FFB-452E-B563-0BAE0D092B00}" type="slidenum">
              <a:rPr lang="en-US" smtClean="0"/>
              <a:pPr/>
              <a:t>22</a:t>
            </a:fld>
            <a:endParaRPr lang="en-US" dirty="0"/>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xfrm>
            <a:off x="614363" y="4408488"/>
            <a:ext cx="5900737" cy="4473575"/>
          </a:xfrm>
          <a:noFill/>
          <a:ln/>
        </p:spPr>
        <p:txBody>
          <a:bodyPr/>
          <a:lstStyle/>
          <a:p>
            <a:r>
              <a:rPr lang="en-US" b="1" dirty="0"/>
              <a:t>Built for the Apollo program, the Vehicle Assembly Building (VAB) was the hub of launch operations at the space center.  Designed to house the assembly and final checkout of the 363-foot-tall Saturn V launch vehicle, the VAB enabled engineers to assemble the rocket in a protected, climate-controlled environment.  At the time of its construction the VAB was the largest building in the world enclosing 128 million cubic feet of space, three times the volume of the Empire State Building.</a:t>
            </a:r>
          </a:p>
          <a:p>
            <a:endParaRPr lang="en-US" sz="800" b="1" dirty="0"/>
          </a:p>
          <a:p>
            <a:r>
              <a:rPr lang="en-US" b="1" dirty="0"/>
              <a:t>Rising to a height of 525 feet above the surrounding wetlands, the VAB covers almost eight acres. The mammoth structure rests on 4,200 steel piles, each driven to bedrock 160 feet below the surface. One of the VABs most notable features is its 456-foot-high doors.  Designed to accommodate a fully assembled Saturn V, the T-shaped doors are 152 feet wide at the base and taper to 76 feet wide at the top.  Construction of the VAB, which began in 1962, was completed in 1966.  It required 58,000 tons of steel and more than one million rivets.  The building cost approximately $100 million to complete. </a:t>
            </a:r>
          </a:p>
          <a:p>
            <a:endParaRPr lang="en-US" sz="800" b="1" dirty="0"/>
          </a:p>
          <a:p>
            <a:r>
              <a:rPr lang="en-US" b="1" dirty="0"/>
              <a:t>The south face of the VAB displays a gigantic American flag and the NASA logo commonly referred to as the NASA “meatball.”  The American flag took 600 gallons of paint and nearly 4 months to complete.</a:t>
            </a:r>
          </a:p>
          <a:p>
            <a:endParaRPr lang="en-US" sz="800" b="1" dirty="0"/>
          </a:p>
          <a:p>
            <a:r>
              <a:rPr lang="en-US" b="1" dirty="0"/>
              <a:t>Shown in the picture is the southwest corner of the building with launch pad A in the background.  The Launch Control Center (LCC) juts out from the VAB to the right of the picture.</a:t>
            </a:r>
          </a:p>
        </p:txBody>
      </p:sp>
    </p:spTree>
    <p:extLst>
      <p:ext uri="{BB962C8B-B14F-4D97-AF65-F5344CB8AC3E}">
        <p14:creationId xmlns:p14="http://schemas.microsoft.com/office/powerpoint/2010/main" val="39038014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a:noFill/>
        </p:spPr>
        <p:txBody>
          <a:bodyPr/>
          <a:lstStyle/>
          <a:p>
            <a:fld id="{29FDF835-1D31-41D9-B9A2-0AC4DBEFB95B}" type="slidenum">
              <a:rPr lang="en-US" smtClean="0"/>
              <a:pPr/>
              <a:t>23</a:t>
            </a:fld>
            <a:endParaRPr lang="en-US" dirty="0"/>
          </a:p>
        </p:txBody>
      </p:sp>
      <p:sp>
        <p:nvSpPr>
          <p:cNvPr id="215043" name="Rectangle 2"/>
          <p:cNvSpPr>
            <a:spLocks noGrp="1" noRot="1" noChangeAspect="1" noChangeArrowheads="1" noTextEdit="1"/>
          </p:cNvSpPr>
          <p:nvPr>
            <p:ph type="sldImg"/>
          </p:nvPr>
        </p:nvSpPr>
        <p:spPr>
          <a:ln/>
        </p:spPr>
      </p:sp>
      <p:sp>
        <p:nvSpPr>
          <p:cNvPr id="215044" name="Rectangle 3"/>
          <p:cNvSpPr>
            <a:spLocks noGrp="1" noChangeArrowheads="1"/>
          </p:cNvSpPr>
          <p:nvPr>
            <p:ph type="body" idx="1"/>
          </p:nvPr>
        </p:nvSpPr>
        <p:spPr>
          <a:noFill/>
          <a:ln/>
        </p:spPr>
        <p:txBody>
          <a:bodyPr/>
          <a:lstStyle/>
          <a:p>
            <a:r>
              <a:rPr lang="en-US" dirty="0"/>
              <a:t>(08/31/1998) --- KENNEDY SPACE CENTER, FLA. -- This aerial view shows workers, suspended on platforms from the top of the 525-foot-high VAB, using rollers and brushes to repaint the flag on the Vehicle Assembly Building (VAB). The facelift honors NASA's 40th anniversary on Oct. 1 and is expected to be complete in mid-September. The flag spans an area 209 feet by 110 feet, or about 23,437 square feet. Each stripe is 9 feet wide and each star is 6 feet in diameter </a:t>
            </a:r>
          </a:p>
        </p:txBody>
      </p:sp>
    </p:spTree>
    <p:extLst>
      <p:ext uri="{BB962C8B-B14F-4D97-AF65-F5344CB8AC3E}">
        <p14:creationId xmlns:p14="http://schemas.microsoft.com/office/powerpoint/2010/main" val="3997637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7"/>
          <p:cNvSpPr>
            <a:spLocks noGrp="1" noChangeArrowheads="1"/>
          </p:cNvSpPr>
          <p:nvPr>
            <p:ph type="sldNum" sz="quarter" idx="5"/>
          </p:nvPr>
        </p:nvSpPr>
        <p:spPr>
          <a:noFill/>
        </p:spPr>
        <p:txBody>
          <a:bodyPr/>
          <a:lstStyle/>
          <a:p>
            <a:fld id="{0B316EF8-0681-4C40-AEF4-882491B43D44}" type="slidenum">
              <a:rPr lang="en-US" smtClean="0"/>
              <a:pPr/>
              <a:t>24</a:t>
            </a:fld>
            <a:endParaRPr lang="en-US" dirty="0"/>
          </a:p>
        </p:txBody>
      </p:sp>
      <p:sp>
        <p:nvSpPr>
          <p:cNvPr id="227331" name="Rectangle 2"/>
          <p:cNvSpPr>
            <a:spLocks noGrp="1" noRot="1" noChangeAspect="1" noChangeArrowheads="1" noTextEdit="1"/>
          </p:cNvSpPr>
          <p:nvPr>
            <p:ph type="sldImg"/>
          </p:nvPr>
        </p:nvSpPr>
        <p:spPr>
          <a:ln/>
        </p:spPr>
      </p:sp>
      <p:sp>
        <p:nvSpPr>
          <p:cNvPr id="227332"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444994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a:noFill/>
        </p:spPr>
        <p:txBody>
          <a:bodyPr/>
          <a:lstStyle/>
          <a:p>
            <a:fld id="{1A57FF85-447D-410F-9F8D-5E506888ED28}" type="slidenum">
              <a:rPr lang="en-US" smtClean="0"/>
              <a:pPr/>
              <a:t>25</a:t>
            </a:fld>
            <a:endParaRPr lang="en-US" dirty="0"/>
          </a:p>
        </p:txBody>
      </p:sp>
      <p:sp>
        <p:nvSpPr>
          <p:cNvPr id="231427" name="Rectangle 7"/>
          <p:cNvSpPr txBox="1">
            <a:spLocks noGrp="1" noChangeArrowheads="1"/>
          </p:cNvSpPr>
          <p:nvPr/>
        </p:nvSpPr>
        <p:spPr bwMode="auto">
          <a:xfrm>
            <a:off x="3929063" y="8759825"/>
            <a:ext cx="3005137" cy="460375"/>
          </a:xfrm>
          <a:prstGeom prst="rect">
            <a:avLst/>
          </a:prstGeom>
          <a:noFill/>
          <a:ln w="9525">
            <a:noFill/>
            <a:miter lim="800000"/>
            <a:headEnd/>
            <a:tailEnd/>
          </a:ln>
        </p:spPr>
        <p:txBody>
          <a:bodyPr lIns="92298" tIns="46149" rIns="92298" bIns="46149" anchor="b"/>
          <a:lstStyle/>
          <a:p>
            <a:pPr algn="r" defTabSz="923925"/>
            <a:fld id="{7FFEE33A-DA0A-4DE0-9799-0BC9B11FFF37}" type="slidenum">
              <a:rPr lang="en-US" sz="1200"/>
              <a:pPr algn="r" defTabSz="923925"/>
              <a:t>25</a:t>
            </a:fld>
            <a:endParaRPr lang="en-US" sz="1200" dirty="0"/>
          </a:p>
        </p:txBody>
      </p:sp>
      <p:sp>
        <p:nvSpPr>
          <p:cNvPr id="231428" name="Rectangle 2"/>
          <p:cNvSpPr>
            <a:spLocks noGrp="1" noRot="1" noChangeAspect="1" noChangeArrowheads="1" noTextEdit="1"/>
          </p:cNvSpPr>
          <p:nvPr>
            <p:ph type="sldImg"/>
          </p:nvPr>
        </p:nvSpPr>
        <p:spPr>
          <a:ln/>
        </p:spPr>
      </p:sp>
      <p:sp>
        <p:nvSpPr>
          <p:cNvPr id="231429" name="Rectangle 3"/>
          <p:cNvSpPr>
            <a:spLocks noGrp="1" noChangeArrowheads="1"/>
          </p:cNvSpPr>
          <p:nvPr>
            <p:ph type="body" idx="1"/>
          </p:nvPr>
        </p:nvSpPr>
        <p:spPr>
          <a:noFill/>
          <a:ln/>
        </p:spPr>
        <p:txBody>
          <a:bodyPr/>
          <a:lstStyle/>
          <a:p>
            <a:r>
              <a:rPr lang="en-US" dirty="0"/>
              <a:t>S116-E-05983 (12 Dec. 2006) --- Backdropped by New Zealand and Cook Strait in the Pacific Ocean, astronaut Robert L. Curbeam Jr. (left) and European Space Agency (ESA) astronaut Christer Fuglesang, both STS-116 mission specialists, participate in the mission's first of three planned sessions of extravehicular activity (EVA) as construction continues on the International Space Station. Cook Strait divides New Zealand's North and South Islands.</a:t>
            </a:r>
            <a:br>
              <a:rPr lang="en-US" dirty="0"/>
            </a:br>
            <a:endParaRPr lang="en-US" dirty="0"/>
          </a:p>
        </p:txBody>
      </p:sp>
    </p:spTree>
    <p:extLst>
      <p:ext uri="{BB962C8B-B14F-4D97-AF65-F5344CB8AC3E}">
        <p14:creationId xmlns:p14="http://schemas.microsoft.com/office/powerpoint/2010/main" val="14096987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7"/>
          <p:cNvSpPr>
            <a:spLocks noGrp="1" noChangeArrowheads="1"/>
          </p:cNvSpPr>
          <p:nvPr>
            <p:ph type="sldNum" sz="quarter" idx="5"/>
          </p:nvPr>
        </p:nvSpPr>
        <p:spPr>
          <a:noFill/>
        </p:spPr>
        <p:txBody>
          <a:bodyPr/>
          <a:lstStyle/>
          <a:p>
            <a:fld id="{3F6DF4E1-1652-4E2C-A04C-AEC6C20FFF6E}" type="slidenum">
              <a:rPr lang="en-US" smtClean="0"/>
              <a:pPr/>
              <a:t>26</a:t>
            </a:fld>
            <a:endParaRPr lang="en-US" dirty="0"/>
          </a:p>
        </p:txBody>
      </p:sp>
      <p:sp>
        <p:nvSpPr>
          <p:cNvPr id="229379" name="Rectangle 7"/>
          <p:cNvSpPr txBox="1">
            <a:spLocks noGrp="1" noChangeArrowheads="1"/>
          </p:cNvSpPr>
          <p:nvPr/>
        </p:nvSpPr>
        <p:spPr bwMode="auto">
          <a:xfrm>
            <a:off x="3929063" y="8759825"/>
            <a:ext cx="3005137" cy="460375"/>
          </a:xfrm>
          <a:prstGeom prst="rect">
            <a:avLst/>
          </a:prstGeom>
          <a:noFill/>
          <a:ln w="9525">
            <a:noFill/>
            <a:miter lim="800000"/>
            <a:headEnd/>
            <a:tailEnd/>
          </a:ln>
        </p:spPr>
        <p:txBody>
          <a:bodyPr lIns="92298" tIns="46149" rIns="92298" bIns="46149" anchor="b"/>
          <a:lstStyle/>
          <a:p>
            <a:pPr algn="r" defTabSz="923925"/>
            <a:fld id="{BEA44CE1-3555-4D7A-9227-BCB1D059AD94}" type="slidenum">
              <a:rPr lang="en-US" sz="1200"/>
              <a:pPr algn="r" defTabSz="923925"/>
              <a:t>26</a:t>
            </a:fld>
            <a:endParaRPr lang="en-US" sz="1200" dirty="0"/>
          </a:p>
        </p:txBody>
      </p:sp>
      <p:sp>
        <p:nvSpPr>
          <p:cNvPr id="229380" name="Rectangle 2"/>
          <p:cNvSpPr>
            <a:spLocks noGrp="1" noRot="1" noChangeAspect="1" noChangeArrowheads="1" noTextEdit="1"/>
          </p:cNvSpPr>
          <p:nvPr>
            <p:ph type="sldImg"/>
          </p:nvPr>
        </p:nvSpPr>
        <p:spPr>
          <a:ln/>
        </p:spPr>
      </p:sp>
      <p:sp>
        <p:nvSpPr>
          <p:cNvPr id="229381" name="Rectangle 3"/>
          <p:cNvSpPr>
            <a:spLocks noGrp="1" noChangeArrowheads="1"/>
          </p:cNvSpPr>
          <p:nvPr>
            <p:ph type="body" idx="1"/>
          </p:nvPr>
        </p:nvSpPr>
        <p:spPr>
          <a:noFill/>
          <a:ln/>
        </p:spPr>
        <p:txBody>
          <a:bodyPr/>
          <a:lstStyle/>
          <a:p>
            <a:r>
              <a:rPr lang="en-US" dirty="0"/>
              <a:t>S116-E-05983 (12 Dec. 2006) --- Backdropped by New Zealand and Cook Strait in the Pacific Ocean, astronaut Robert L. Curbeam Jr. (left) and European Space Agency (ESA) astronaut Christer Fuglesang, both STS-116 mission specialists, participate in the mission's first of three planned sessions of extravehicular activity (EVA) as construction continues on the International Space Station. Cook Strait divides New Zealand's North and South Islands.</a:t>
            </a:r>
            <a:br>
              <a:rPr lang="en-US" dirty="0"/>
            </a:br>
            <a:endParaRPr lang="en-US" dirty="0"/>
          </a:p>
        </p:txBody>
      </p:sp>
    </p:spTree>
    <p:extLst>
      <p:ext uri="{BB962C8B-B14F-4D97-AF65-F5344CB8AC3E}">
        <p14:creationId xmlns:p14="http://schemas.microsoft.com/office/powerpoint/2010/main" val="19204197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7"/>
          <p:cNvSpPr>
            <a:spLocks noGrp="1" noChangeArrowheads="1"/>
          </p:cNvSpPr>
          <p:nvPr>
            <p:ph type="sldNum" sz="quarter" idx="5"/>
          </p:nvPr>
        </p:nvSpPr>
        <p:spPr>
          <a:noFill/>
        </p:spPr>
        <p:txBody>
          <a:bodyPr/>
          <a:lstStyle/>
          <a:p>
            <a:fld id="{48652833-F478-44E3-81F9-A673733E49B0}" type="slidenum">
              <a:rPr lang="en-US" smtClean="0"/>
              <a:pPr/>
              <a:t>27</a:t>
            </a:fld>
            <a:endParaRPr lang="en-US" dirty="0"/>
          </a:p>
        </p:txBody>
      </p:sp>
    </p:spTree>
    <p:extLst>
      <p:ext uri="{BB962C8B-B14F-4D97-AF65-F5344CB8AC3E}">
        <p14:creationId xmlns:p14="http://schemas.microsoft.com/office/powerpoint/2010/main" val="30919281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7"/>
          <p:cNvSpPr>
            <a:spLocks noGrp="1" noChangeArrowheads="1"/>
          </p:cNvSpPr>
          <p:nvPr>
            <p:ph type="sldNum" sz="quarter" idx="5"/>
          </p:nvPr>
        </p:nvSpPr>
        <p:spPr>
          <a:noFill/>
        </p:spPr>
        <p:txBody>
          <a:bodyPr/>
          <a:lstStyle/>
          <a:p>
            <a:fld id="{5A294418-9B7A-4C4D-B030-E0320354CE41}" type="slidenum">
              <a:rPr lang="en-US" smtClean="0"/>
              <a:pPr/>
              <a:t>28</a:t>
            </a:fld>
            <a:endParaRPr lang="en-US" dirty="0"/>
          </a:p>
        </p:txBody>
      </p:sp>
      <p:sp>
        <p:nvSpPr>
          <p:cNvPr id="252931" name="Rectangle 2"/>
          <p:cNvSpPr>
            <a:spLocks noGrp="1" noRot="1" noChangeAspect="1" noChangeArrowheads="1" noTextEdit="1"/>
          </p:cNvSpPr>
          <p:nvPr>
            <p:ph type="sldImg"/>
          </p:nvPr>
        </p:nvSpPr>
        <p:spPr>
          <a:ln/>
        </p:spPr>
      </p:sp>
      <p:sp>
        <p:nvSpPr>
          <p:cNvPr id="252932" name="Rectangle 3"/>
          <p:cNvSpPr>
            <a:spLocks noGrp="1" noChangeArrowheads="1"/>
          </p:cNvSpPr>
          <p:nvPr>
            <p:ph type="body" idx="1"/>
          </p:nvPr>
        </p:nvSpPr>
        <p:spPr>
          <a:xfrm>
            <a:off x="303213" y="4379913"/>
            <a:ext cx="6429375" cy="4625975"/>
          </a:xfrm>
          <a:noFill/>
          <a:ln/>
        </p:spPr>
        <p:txBody>
          <a:bodyPr/>
          <a:lstStyle/>
          <a:p>
            <a:pPr>
              <a:buFontTx/>
              <a:buChar char="•"/>
            </a:pPr>
            <a:r>
              <a:rPr lang="en-US" sz="1000" b="1" dirty="0"/>
              <a:t>Hauling the parts and pieces of the space station into orbit will require 45 space flights on three different types of launch vehicles over a five-year period. This unprecedented, complex orchestration of space flights will include the U.S. Space Shuttle and Russian Proton and Soyuz rockets. </a:t>
            </a:r>
          </a:p>
          <a:p>
            <a:pPr>
              <a:buFontTx/>
              <a:buChar char="•"/>
            </a:pPr>
            <a:endParaRPr lang="en-US" sz="200" b="1" dirty="0"/>
          </a:p>
          <a:p>
            <a:pPr>
              <a:buFontTx/>
              <a:buChar char="•"/>
            </a:pPr>
            <a:r>
              <a:rPr lang="en-US" sz="1000" b="1" dirty="0"/>
              <a:t>The station will come with batteries included. It will have four U.S. photovoltaic modules, each with two arrays measuring 112 feet long by 39 feet wide. Each module generates about 23 kW. They rotate to face the sun, which provides maximum power to the station.</a:t>
            </a:r>
          </a:p>
          <a:p>
            <a:pPr>
              <a:buFontTx/>
              <a:buChar char="•"/>
            </a:pPr>
            <a:endParaRPr lang="en-US" sz="200" b="1" dirty="0"/>
          </a:p>
          <a:p>
            <a:pPr>
              <a:buFontTx/>
              <a:buChar char="•"/>
            </a:pPr>
            <a:r>
              <a:rPr lang="en-US" sz="1000" b="1" dirty="0"/>
              <a:t>The solar array surface area is 27,000 square feet, or more than half an acre</a:t>
            </a:r>
          </a:p>
          <a:p>
            <a:pPr>
              <a:buFontTx/>
              <a:buChar char="•"/>
            </a:pPr>
            <a:endParaRPr lang="en-US" sz="200" b="1" dirty="0"/>
          </a:p>
          <a:p>
            <a:pPr>
              <a:buFontTx/>
              <a:buChar char="•"/>
            </a:pPr>
            <a:r>
              <a:rPr lang="en-US" sz="1000" b="1" dirty="0"/>
              <a:t>The electric power system is connected with 42,000 feet, or about eight miles, of wire. </a:t>
            </a:r>
          </a:p>
          <a:p>
            <a:pPr>
              <a:buFontTx/>
              <a:buChar char="•"/>
            </a:pPr>
            <a:endParaRPr lang="en-US" sz="200" b="1" dirty="0"/>
          </a:p>
          <a:p>
            <a:pPr>
              <a:buFontTx/>
              <a:buChar char="•"/>
            </a:pPr>
            <a:r>
              <a:rPr lang="en-US" sz="1000" b="1" dirty="0"/>
              <a:t>The batteries, lined up end-to-end, measure 2,900 feet, more than ½ mile long</a:t>
            </a:r>
          </a:p>
          <a:p>
            <a:pPr>
              <a:buFontTx/>
              <a:buChar char="•"/>
            </a:pPr>
            <a:endParaRPr lang="en-US" sz="200" b="1" dirty="0"/>
          </a:p>
          <a:p>
            <a:pPr>
              <a:buFontTx/>
              <a:buChar char="•"/>
            </a:pPr>
            <a:r>
              <a:rPr lang="en-US" sz="1000" b="1" dirty="0"/>
              <a:t>Electrical and electronic parts include 1,900 different types of resistors, 500 types of capacitors and 150 types of transistors (note that this is not the part count; rather, it is a count of different types of hardware). </a:t>
            </a:r>
          </a:p>
          <a:p>
            <a:pPr>
              <a:buFontTx/>
              <a:buChar char="•"/>
            </a:pPr>
            <a:endParaRPr lang="en-US" sz="200" b="1" dirty="0"/>
          </a:p>
          <a:p>
            <a:pPr>
              <a:buFontTx/>
              <a:buChar char="•"/>
            </a:pPr>
            <a:r>
              <a:rPr lang="en-US" sz="1000" b="1" dirty="0"/>
              <a:t>The station will have a Habitation Module for the crew as well as six scientific laboratories for research-a U.S. laboratory, the European Space Agency's Columbus Orbital Facility, a Japanese experiment module and three Russian research modules. </a:t>
            </a:r>
          </a:p>
          <a:p>
            <a:pPr>
              <a:buFontTx/>
              <a:buChar char="•"/>
            </a:pPr>
            <a:endParaRPr lang="en-US" sz="200" b="1" dirty="0"/>
          </a:p>
          <a:p>
            <a:pPr>
              <a:buFontTx/>
              <a:buChar char="•"/>
            </a:pPr>
            <a:r>
              <a:rPr lang="en-US" sz="1000" b="1" dirty="0"/>
              <a:t>Fifty-two computers will control the systems on the International Space Station. There will be more than 400,000 lines of software for 16 of those computers which, in turn, talk to 2,000 sensors, effectors and embedded "smart" hardware controllers. </a:t>
            </a:r>
          </a:p>
          <a:p>
            <a:pPr>
              <a:buFontTx/>
              <a:buChar char="•"/>
            </a:pPr>
            <a:endParaRPr lang="en-US" sz="200" b="1" dirty="0"/>
          </a:p>
          <a:p>
            <a:pPr>
              <a:buFontTx/>
              <a:buChar char="•"/>
            </a:pPr>
            <a:r>
              <a:rPr lang="en-US" sz="1000" b="1" dirty="0"/>
              <a:t>Two computers in the U.S. laboratory are dedicated to keeping the station in proper orientation (attitude) as it orbits the Earth once every 90 minutes. </a:t>
            </a:r>
          </a:p>
          <a:p>
            <a:pPr>
              <a:buFontTx/>
              <a:buChar char="•"/>
            </a:pPr>
            <a:endParaRPr lang="en-US" sz="200" b="1" dirty="0"/>
          </a:p>
          <a:p>
            <a:pPr>
              <a:buFontTx/>
              <a:buChar char="•"/>
            </a:pPr>
            <a:r>
              <a:rPr lang="en-US" sz="1000" b="1" dirty="0"/>
              <a:t>The flight support software has 1.7 million lines of code</a:t>
            </a:r>
          </a:p>
          <a:p>
            <a:pPr>
              <a:buFontTx/>
              <a:buChar char="•"/>
            </a:pPr>
            <a:endParaRPr lang="en-US" sz="200" b="1" dirty="0"/>
          </a:p>
          <a:p>
            <a:pPr>
              <a:buFontTx/>
              <a:buChar char="•"/>
            </a:pPr>
            <a:r>
              <a:rPr lang="en-US" sz="1000" b="1" dirty="0"/>
              <a:t>The 55-foot-long robot arm, built by the Canadian Space Agency, has a 125-ton payload capability and mobile transporter which can be positioned along the station's truss for robotic assembly and maintenance operations. </a:t>
            </a:r>
          </a:p>
          <a:p>
            <a:endParaRPr lang="en-US" sz="1000" b="1" dirty="0"/>
          </a:p>
          <a:p>
            <a:endParaRPr lang="en-US" sz="1000" b="1" dirty="0"/>
          </a:p>
        </p:txBody>
      </p:sp>
    </p:spTree>
    <p:extLst>
      <p:ext uri="{BB962C8B-B14F-4D97-AF65-F5344CB8AC3E}">
        <p14:creationId xmlns:p14="http://schemas.microsoft.com/office/powerpoint/2010/main" val="17670319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BF3E7E01-2A45-4324-BD15-CB35C5CEAC78}" type="slidenum">
              <a:rPr lang="en-US" smtClean="0"/>
              <a:pPr/>
              <a:t>29</a:t>
            </a:fld>
            <a:endParaRPr lang="en-US" dirty="0"/>
          </a:p>
        </p:txBody>
      </p:sp>
      <p:sp>
        <p:nvSpPr>
          <p:cNvPr id="253955" name="Rectangle 2"/>
          <p:cNvSpPr>
            <a:spLocks noGrp="1" noRot="1" noChangeAspect="1" noChangeArrowheads="1" noTextEdit="1"/>
          </p:cNvSpPr>
          <p:nvPr>
            <p:ph type="sldImg"/>
          </p:nvPr>
        </p:nvSpPr>
        <p:spPr>
          <a:ln/>
        </p:spPr>
      </p:sp>
      <p:sp>
        <p:nvSpPr>
          <p:cNvPr id="253956" name="Rectangle 3"/>
          <p:cNvSpPr>
            <a:spLocks noGrp="1" noChangeArrowheads="1"/>
          </p:cNvSpPr>
          <p:nvPr>
            <p:ph type="body" idx="1"/>
          </p:nvPr>
        </p:nvSpPr>
        <p:spPr>
          <a:xfrm>
            <a:off x="963613" y="4379913"/>
            <a:ext cx="5083175" cy="4625975"/>
          </a:xfrm>
          <a:noFill/>
          <a:ln/>
        </p:spPr>
        <p:txBody>
          <a:bodyPr/>
          <a:lstStyle/>
          <a:p>
            <a:r>
              <a:rPr lang="en-US" b="1" dirty="0"/>
              <a:t>  </a:t>
            </a:r>
            <a:r>
              <a:rPr lang="en-US" sz="1300" b="1" dirty="0"/>
              <a:t>ISS is truly an International space collaboration effort, with the </a:t>
            </a:r>
            <a:br>
              <a:rPr lang="en-US" sz="1300" b="1" dirty="0"/>
            </a:br>
            <a:r>
              <a:rPr lang="en-US" sz="1300" b="1" dirty="0"/>
              <a:t>  participation of many countries:</a:t>
            </a:r>
          </a:p>
          <a:p>
            <a:endParaRPr lang="en-US" sz="600" b="1" dirty="0"/>
          </a:p>
          <a:p>
            <a:pPr lvl="1">
              <a:buFontTx/>
              <a:buChar char="•"/>
            </a:pPr>
            <a:r>
              <a:rPr lang="en-US" b="1" dirty="0"/>
              <a:t>  </a:t>
            </a:r>
            <a:r>
              <a:rPr lang="en-US" b="1" u="sng" dirty="0"/>
              <a:t>United States</a:t>
            </a:r>
            <a:r>
              <a:rPr lang="en-US" b="1" dirty="0"/>
              <a:t> - Science laboratory, Node1, Mating Adaptors </a:t>
            </a:r>
            <a:br>
              <a:rPr lang="en-US" b="1" dirty="0"/>
            </a:br>
            <a:r>
              <a:rPr lang="en-US" b="1" dirty="0"/>
              <a:t>    (PMA’s), All Truss Elements w/ Power Solar Panels &amp; Thermal </a:t>
            </a:r>
            <a:br>
              <a:rPr lang="en-US" b="1" dirty="0"/>
            </a:br>
            <a:r>
              <a:rPr lang="en-US" b="1" dirty="0"/>
              <a:t>    Radiators, Airlock, Mobile Transport (MT)</a:t>
            </a:r>
          </a:p>
          <a:p>
            <a:pPr lvl="1">
              <a:buFontTx/>
              <a:buChar char="•"/>
            </a:pPr>
            <a:r>
              <a:rPr lang="en-US" b="1" dirty="0"/>
              <a:t>  </a:t>
            </a:r>
            <a:r>
              <a:rPr lang="en-US" b="1" u="sng" dirty="0"/>
              <a:t>Russia</a:t>
            </a:r>
            <a:r>
              <a:rPr lang="en-US" b="1" dirty="0"/>
              <a:t> - Control &amp; Service Modules, Docking Module, Research </a:t>
            </a:r>
            <a:br>
              <a:rPr lang="en-US" b="1" dirty="0"/>
            </a:br>
            <a:r>
              <a:rPr lang="en-US" b="1" dirty="0"/>
              <a:t>   Modules, Science Power Platform (SPP), Soyuz Spacecraft</a:t>
            </a:r>
          </a:p>
          <a:p>
            <a:pPr lvl="1">
              <a:buFontTx/>
              <a:buChar char="•"/>
            </a:pPr>
            <a:r>
              <a:rPr lang="en-US" b="1" dirty="0"/>
              <a:t>  </a:t>
            </a:r>
            <a:r>
              <a:rPr lang="en-US" b="1" u="sng" dirty="0"/>
              <a:t>Europe (ESA)</a:t>
            </a:r>
          </a:p>
          <a:p>
            <a:pPr lvl="2">
              <a:buFontTx/>
              <a:buChar char="•"/>
            </a:pPr>
            <a:r>
              <a:rPr lang="en-US" b="1" dirty="0"/>
              <a:t>  Node2 &amp; Node3</a:t>
            </a:r>
          </a:p>
          <a:p>
            <a:pPr lvl="2">
              <a:buFontTx/>
              <a:buChar char="•"/>
            </a:pPr>
            <a:r>
              <a:rPr lang="en-US" b="1" dirty="0"/>
              <a:t>  Columbus (pressurized science module)</a:t>
            </a:r>
          </a:p>
          <a:p>
            <a:pPr lvl="2">
              <a:buFontTx/>
              <a:buChar char="•"/>
            </a:pPr>
            <a:r>
              <a:rPr lang="en-US" b="1" dirty="0"/>
              <a:t>  Cupola (observation window)</a:t>
            </a:r>
          </a:p>
          <a:p>
            <a:pPr lvl="1">
              <a:buFontTx/>
              <a:buChar char="•"/>
            </a:pPr>
            <a:r>
              <a:rPr lang="en-US" b="1" dirty="0"/>
              <a:t>  </a:t>
            </a:r>
            <a:r>
              <a:rPr lang="en-US" b="1" u="sng" dirty="0"/>
              <a:t>Italy (ASI)</a:t>
            </a:r>
          </a:p>
          <a:p>
            <a:pPr lvl="2">
              <a:buFontTx/>
              <a:buChar char="•"/>
            </a:pPr>
            <a:r>
              <a:rPr lang="en-US" b="1" dirty="0"/>
              <a:t>  Mini Pressurized Logistics Module’s (MPLM’s)</a:t>
            </a:r>
          </a:p>
          <a:p>
            <a:pPr lvl="1">
              <a:buFontTx/>
              <a:buChar char="•"/>
            </a:pPr>
            <a:r>
              <a:rPr lang="en-US" b="1" dirty="0"/>
              <a:t>  </a:t>
            </a:r>
            <a:r>
              <a:rPr lang="en-US" b="1" u="sng" dirty="0"/>
              <a:t>Japan (NASDA)</a:t>
            </a:r>
          </a:p>
          <a:p>
            <a:pPr lvl="2">
              <a:buFontTx/>
              <a:buChar char="•"/>
            </a:pPr>
            <a:r>
              <a:rPr lang="en-US" b="1" dirty="0"/>
              <a:t>  Pressurized Module (PM) &amp; logistics carrier</a:t>
            </a:r>
          </a:p>
          <a:p>
            <a:pPr lvl="2">
              <a:buFontTx/>
              <a:buChar char="•"/>
            </a:pPr>
            <a:r>
              <a:rPr lang="en-US" b="1" dirty="0"/>
              <a:t>  Exposed Facility (EF) w/ robotics arm &amp; logistics carrier</a:t>
            </a:r>
          </a:p>
          <a:p>
            <a:pPr lvl="2">
              <a:buFontTx/>
              <a:buChar char="•"/>
            </a:pPr>
            <a:r>
              <a:rPr lang="en-US" b="1" dirty="0"/>
              <a:t>  Centrifuge Element (CE)</a:t>
            </a:r>
          </a:p>
          <a:p>
            <a:pPr lvl="1">
              <a:buFontTx/>
              <a:buChar char="•"/>
            </a:pPr>
            <a:r>
              <a:rPr lang="en-US" b="1" dirty="0"/>
              <a:t>  </a:t>
            </a:r>
            <a:r>
              <a:rPr lang="en-US" b="1" u="sng" dirty="0"/>
              <a:t>Canada</a:t>
            </a:r>
            <a:r>
              <a:rPr lang="en-US" b="1" dirty="0"/>
              <a:t> - ISS Robotics Arm and associated robotics systems</a:t>
            </a:r>
          </a:p>
          <a:p>
            <a:pPr lvl="1">
              <a:buFontTx/>
              <a:buChar char="•"/>
            </a:pPr>
            <a:r>
              <a:rPr lang="en-US" b="1" dirty="0"/>
              <a:t>  </a:t>
            </a:r>
            <a:r>
              <a:rPr lang="en-US" b="1" u="sng" dirty="0"/>
              <a:t>Brazil </a:t>
            </a:r>
            <a:r>
              <a:rPr lang="en-US" b="1" dirty="0"/>
              <a:t>(status is currently TBD w/ details of participation)</a:t>
            </a:r>
          </a:p>
          <a:p>
            <a:endParaRPr lang="en-US" b="1" dirty="0"/>
          </a:p>
        </p:txBody>
      </p:sp>
    </p:spTree>
    <p:extLst>
      <p:ext uri="{BB962C8B-B14F-4D97-AF65-F5344CB8AC3E}">
        <p14:creationId xmlns:p14="http://schemas.microsoft.com/office/powerpoint/2010/main" val="25231555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txBox="1">
            <a:spLocks noGrp="1" noChangeArrowheads="1"/>
          </p:cNvSpPr>
          <p:nvPr/>
        </p:nvSpPr>
        <p:spPr bwMode="auto">
          <a:xfrm>
            <a:off x="3929063" y="8759825"/>
            <a:ext cx="3005137" cy="460375"/>
          </a:xfrm>
          <a:prstGeom prst="rect">
            <a:avLst/>
          </a:prstGeom>
          <a:noFill/>
          <a:ln w="9525">
            <a:noFill/>
            <a:miter lim="800000"/>
            <a:headEnd/>
            <a:tailEnd/>
          </a:ln>
        </p:spPr>
        <p:txBody>
          <a:bodyPr lIns="92298" tIns="46149" rIns="92298" bIns="46149" anchor="b"/>
          <a:lstStyle/>
          <a:p>
            <a:pPr algn="r" defTabSz="923925"/>
            <a:fld id="{465ADB4A-FF15-4C6A-8E5F-9FCB2B8A1C14}" type="slidenum">
              <a:rPr lang="en-US" sz="1200"/>
              <a:pPr algn="r" defTabSz="923925"/>
              <a:t>30</a:t>
            </a:fld>
            <a:endParaRPr lang="en-US" sz="1200" dirty="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xfrm>
            <a:off x="303213" y="4379913"/>
            <a:ext cx="6429375" cy="4625975"/>
          </a:xfrm>
          <a:noFill/>
          <a:ln/>
        </p:spPr>
        <p:txBody>
          <a:bodyPr/>
          <a:lstStyle/>
          <a:p>
            <a:pPr>
              <a:buFontTx/>
              <a:buChar char="•"/>
            </a:pPr>
            <a:r>
              <a:rPr lang="en-US" sz="1000" b="1" dirty="0"/>
              <a:t>Hauling the parts and pieces of the space station into orbit will require 45 space flights on three different types of launch vehicles over a five-year period. This unprecedented, complex orchestration of space flights will include the U.S. Space Shuttle and Russian Proton and Soyuz rockets. </a:t>
            </a:r>
          </a:p>
          <a:p>
            <a:pPr>
              <a:buFontTx/>
              <a:buChar char="•"/>
            </a:pPr>
            <a:endParaRPr lang="en-US" sz="200" b="1" dirty="0"/>
          </a:p>
          <a:p>
            <a:pPr>
              <a:buFontTx/>
              <a:buChar char="•"/>
            </a:pPr>
            <a:r>
              <a:rPr lang="en-US" sz="1000" b="1" dirty="0"/>
              <a:t>The station will come with batteries included. It will have four U.S. photovoltaic modules, each with two arrays measuring 112 feet long by 39 feet wide. Each module generates about 23 kW. They rotate to face the sun, which provides maximum power to the station.</a:t>
            </a:r>
          </a:p>
          <a:p>
            <a:pPr>
              <a:buFontTx/>
              <a:buChar char="•"/>
            </a:pPr>
            <a:endParaRPr lang="en-US" sz="200" b="1" dirty="0"/>
          </a:p>
          <a:p>
            <a:pPr>
              <a:buFontTx/>
              <a:buChar char="•"/>
            </a:pPr>
            <a:r>
              <a:rPr lang="en-US" sz="1000" b="1" dirty="0"/>
              <a:t>The solar array surface area is 27,000 square feet, or more than half an acre</a:t>
            </a:r>
          </a:p>
          <a:p>
            <a:pPr>
              <a:buFontTx/>
              <a:buChar char="•"/>
            </a:pPr>
            <a:endParaRPr lang="en-US" sz="200" b="1" dirty="0"/>
          </a:p>
          <a:p>
            <a:pPr>
              <a:buFontTx/>
              <a:buChar char="•"/>
            </a:pPr>
            <a:r>
              <a:rPr lang="en-US" sz="1000" b="1" dirty="0"/>
              <a:t>The electric power system is connected with 42,000 feet, or about eight miles, of wire. </a:t>
            </a:r>
          </a:p>
          <a:p>
            <a:pPr>
              <a:buFontTx/>
              <a:buChar char="•"/>
            </a:pPr>
            <a:endParaRPr lang="en-US" sz="200" b="1" dirty="0"/>
          </a:p>
          <a:p>
            <a:pPr>
              <a:buFontTx/>
              <a:buChar char="•"/>
            </a:pPr>
            <a:r>
              <a:rPr lang="en-US" sz="1000" b="1" dirty="0"/>
              <a:t>The batteries, lined up end-to-end, measure 2,900 feet, more than ½ mile long</a:t>
            </a:r>
          </a:p>
          <a:p>
            <a:pPr>
              <a:buFontTx/>
              <a:buChar char="•"/>
            </a:pPr>
            <a:endParaRPr lang="en-US" sz="200" b="1" dirty="0"/>
          </a:p>
          <a:p>
            <a:pPr>
              <a:buFontTx/>
              <a:buChar char="•"/>
            </a:pPr>
            <a:r>
              <a:rPr lang="en-US" sz="1000" b="1" dirty="0"/>
              <a:t>Electrical and electronic parts include 1,900 different types of resistors, 500 types of capacitors and 150 types of transistors (note that this is not the part count; rather, it is a count of different types of hardware). </a:t>
            </a:r>
          </a:p>
          <a:p>
            <a:pPr>
              <a:buFontTx/>
              <a:buChar char="•"/>
            </a:pPr>
            <a:endParaRPr lang="en-US" sz="200" b="1" dirty="0"/>
          </a:p>
          <a:p>
            <a:pPr>
              <a:buFontTx/>
              <a:buChar char="•"/>
            </a:pPr>
            <a:r>
              <a:rPr lang="en-US" sz="1000" b="1" dirty="0"/>
              <a:t>The station will have a Habitation Module for the crew as well as six scientific laboratories for research-a U.S. laboratory, the European Space Agency's Columbus Orbital Facility, a Japanese experiment module and three Russian research modules. </a:t>
            </a:r>
          </a:p>
          <a:p>
            <a:pPr>
              <a:buFontTx/>
              <a:buChar char="•"/>
            </a:pPr>
            <a:endParaRPr lang="en-US" sz="200" b="1" dirty="0"/>
          </a:p>
          <a:p>
            <a:pPr>
              <a:buFontTx/>
              <a:buChar char="•"/>
            </a:pPr>
            <a:r>
              <a:rPr lang="en-US" sz="1000" b="1" dirty="0"/>
              <a:t>Fifty-two computers will control the systems on the International Space Station. There will be more than 400,000 lines of software for 16 of those computers which, in turn, talk to 2,000 sensors, effectors and embedded "smart" hardware controllers. </a:t>
            </a:r>
          </a:p>
          <a:p>
            <a:pPr>
              <a:buFontTx/>
              <a:buChar char="•"/>
            </a:pPr>
            <a:endParaRPr lang="en-US" sz="200" b="1" dirty="0"/>
          </a:p>
          <a:p>
            <a:pPr>
              <a:buFontTx/>
              <a:buChar char="•"/>
            </a:pPr>
            <a:r>
              <a:rPr lang="en-US" sz="1000" b="1" dirty="0"/>
              <a:t>Two computers in the U.S. laboratory are dedicated to keeping the station in proper orientation (attitude) as it orbits the Earth once every 90 minutes. </a:t>
            </a:r>
          </a:p>
          <a:p>
            <a:pPr>
              <a:buFontTx/>
              <a:buChar char="•"/>
            </a:pPr>
            <a:endParaRPr lang="en-US" sz="200" b="1" dirty="0"/>
          </a:p>
          <a:p>
            <a:pPr>
              <a:buFontTx/>
              <a:buChar char="•"/>
            </a:pPr>
            <a:r>
              <a:rPr lang="en-US" sz="1000" b="1" dirty="0"/>
              <a:t>The flight support software has 1.7 million lines of code</a:t>
            </a:r>
          </a:p>
          <a:p>
            <a:pPr>
              <a:buFontTx/>
              <a:buChar char="•"/>
            </a:pPr>
            <a:endParaRPr lang="en-US" sz="200" b="1" dirty="0"/>
          </a:p>
          <a:p>
            <a:pPr>
              <a:buFontTx/>
              <a:buChar char="•"/>
            </a:pPr>
            <a:r>
              <a:rPr lang="en-US" sz="1000" b="1" dirty="0"/>
              <a:t>The 55-foot-long robot arm, built by the Canadian Space Agency, has a 125-ton payload capability and mobile transporter which can be positioned along the station's truss for robotic assembly and maintenance operations. </a:t>
            </a:r>
          </a:p>
          <a:p>
            <a:endParaRPr lang="en-US" sz="1000" b="1" dirty="0"/>
          </a:p>
          <a:p>
            <a:endParaRPr lang="en-US" sz="1000" b="1" dirty="0"/>
          </a:p>
        </p:txBody>
      </p:sp>
    </p:spTree>
    <p:extLst>
      <p:ext uri="{BB962C8B-B14F-4D97-AF65-F5344CB8AC3E}">
        <p14:creationId xmlns:p14="http://schemas.microsoft.com/office/powerpoint/2010/main" val="1576664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txBox="1">
            <a:spLocks noGrp="1" noChangeArrowheads="1"/>
          </p:cNvSpPr>
          <p:nvPr/>
        </p:nvSpPr>
        <p:spPr bwMode="auto">
          <a:xfrm>
            <a:off x="3929063" y="8759825"/>
            <a:ext cx="3005137" cy="460375"/>
          </a:xfrm>
          <a:prstGeom prst="rect">
            <a:avLst/>
          </a:prstGeom>
          <a:noFill/>
          <a:ln w="9525">
            <a:noFill/>
            <a:miter lim="800000"/>
            <a:headEnd/>
            <a:tailEnd/>
          </a:ln>
        </p:spPr>
        <p:txBody>
          <a:bodyPr lIns="92298" tIns="46149" rIns="92298" bIns="46149" anchor="b"/>
          <a:lstStyle/>
          <a:p>
            <a:pPr algn="r" defTabSz="923925"/>
            <a:fld id="{3AB86EFC-1585-4DFC-8E81-D85C6774B723}" type="slidenum">
              <a:rPr lang="en-US" sz="1200"/>
              <a:pPr algn="r" defTabSz="923925"/>
              <a:t>31</a:t>
            </a:fld>
            <a:endParaRPr lang="en-US" sz="1200" dirty="0"/>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xfrm>
            <a:off x="303213" y="4379913"/>
            <a:ext cx="6429375" cy="4625975"/>
          </a:xfrm>
          <a:noFill/>
          <a:ln/>
        </p:spPr>
        <p:txBody>
          <a:bodyPr/>
          <a:lstStyle/>
          <a:p>
            <a:pPr>
              <a:buFontTx/>
              <a:buChar char="•"/>
            </a:pPr>
            <a:r>
              <a:rPr lang="en-US" sz="1000" b="1" dirty="0"/>
              <a:t>Hauling the parts and pieces of the space station into orbit will require 45 space flights on three different types of launch vehicles over a five-year period. This unprecedented, complex orchestration of space flights will include the U.S. Space Shuttle and Russian Proton and Soyuz rockets. </a:t>
            </a:r>
          </a:p>
          <a:p>
            <a:pPr>
              <a:buFontTx/>
              <a:buChar char="•"/>
            </a:pPr>
            <a:endParaRPr lang="en-US" sz="200" b="1" dirty="0"/>
          </a:p>
          <a:p>
            <a:pPr>
              <a:buFontTx/>
              <a:buChar char="•"/>
            </a:pPr>
            <a:r>
              <a:rPr lang="en-US" sz="1000" b="1" dirty="0"/>
              <a:t>The station will come with batteries included. It will have four U.S. photovoltaic modules, each with two arrays measuring 112 feet long by 39 feet wide. Each module generates about 23 kW. They rotate to face the sun, which provides maximum power to the station.</a:t>
            </a:r>
          </a:p>
          <a:p>
            <a:pPr>
              <a:buFontTx/>
              <a:buChar char="•"/>
            </a:pPr>
            <a:endParaRPr lang="en-US" sz="200" b="1" dirty="0"/>
          </a:p>
          <a:p>
            <a:pPr>
              <a:buFontTx/>
              <a:buChar char="•"/>
            </a:pPr>
            <a:r>
              <a:rPr lang="en-US" sz="1000" b="1" dirty="0"/>
              <a:t>The solar array surface area is 27,000 square feet, or more than half an acre</a:t>
            </a:r>
          </a:p>
          <a:p>
            <a:pPr>
              <a:buFontTx/>
              <a:buChar char="•"/>
            </a:pPr>
            <a:endParaRPr lang="en-US" sz="200" b="1" dirty="0"/>
          </a:p>
          <a:p>
            <a:pPr>
              <a:buFontTx/>
              <a:buChar char="•"/>
            </a:pPr>
            <a:r>
              <a:rPr lang="en-US" sz="1000" b="1" dirty="0"/>
              <a:t>The electric power system is connected with 42,000 feet, or about eight miles, of wire. </a:t>
            </a:r>
          </a:p>
          <a:p>
            <a:pPr>
              <a:buFontTx/>
              <a:buChar char="•"/>
            </a:pPr>
            <a:endParaRPr lang="en-US" sz="200" b="1" dirty="0"/>
          </a:p>
          <a:p>
            <a:pPr>
              <a:buFontTx/>
              <a:buChar char="•"/>
            </a:pPr>
            <a:r>
              <a:rPr lang="en-US" sz="1000" b="1" dirty="0"/>
              <a:t>The batteries, lined up end-to-end, measure 2,900 feet, more than ½ mile long</a:t>
            </a:r>
          </a:p>
          <a:p>
            <a:pPr>
              <a:buFontTx/>
              <a:buChar char="•"/>
            </a:pPr>
            <a:endParaRPr lang="en-US" sz="200" b="1" dirty="0"/>
          </a:p>
          <a:p>
            <a:pPr>
              <a:buFontTx/>
              <a:buChar char="•"/>
            </a:pPr>
            <a:r>
              <a:rPr lang="en-US" sz="1000" b="1" dirty="0"/>
              <a:t>Electrical and electronic parts include 1,900 different types of resistors, 500 types of capacitors and 150 types of transistors (note that this is not the part count; rather, it is a count of different types of hardware). </a:t>
            </a:r>
          </a:p>
          <a:p>
            <a:pPr>
              <a:buFontTx/>
              <a:buChar char="•"/>
            </a:pPr>
            <a:endParaRPr lang="en-US" sz="200" b="1" dirty="0"/>
          </a:p>
          <a:p>
            <a:pPr>
              <a:buFontTx/>
              <a:buChar char="•"/>
            </a:pPr>
            <a:r>
              <a:rPr lang="en-US" sz="1000" b="1" dirty="0"/>
              <a:t>The station will have a Habitation Module for the crew as well as six scientific laboratories for research-a U.S. laboratory, the European Space Agency's Columbus Orbital Facility, a Japanese experiment module and three Russian research modules. </a:t>
            </a:r>
          </a:p>
          <a:p>
            <a:pPr>
              <a:buFontTx/>
              <a:buChar char="•"/>
            </a:pPr>
            <a:endParaRPr lang="en-US" sz="200" b="1" dirty="0"/>
          </a:p>
          <a:p>
            <a:pPr>
              <a:buFontTx/>
              <a:buChar char="•"/>
            </a:pPr>
            <a:r>
              <a:rPr lang="en-US" sz="1000" b="1" dirty="0"/>
              <a:t>Fifty-two computers will control the systems on the International Space Station. There will be more than 400,000 lines of software for 16 of those computers which, in turn, talk to 2,000 sensors, effectors and embedded "smart" hardware controllers. </a:t>
            </a:r>
          </a:p>
          <a:p>
            <a:pPr>
              <a:buFontTx/>
              <a:buChar char="•"/>
            </a:pPr>
            <a:endParaRPr lang="en-US" sz="200" b="1" dirty="0"/>
          </a:p>
          <a:p>
            <a:pPr>
              <a:buFontTx/>
              <a:buChar char="•"/>
            </a:pPr>
            <a:r>
              <a:rPr lang="en-US" sz="1000" b="1" dirty="0"/>
              <a:t>Two computers in the U.S. laboratory are dedicated to keeping the station in proper orientation (attitude) as it orbits the Earth once every 90 minutes. </a:t>
            </a:r>
          </a:p>
          <a:p>
            <a:pPr>
              <a:buFontTx/>
              <a:buChar char="•"/>
            </a:pPr>
            <a:endParaRPr lang="en-US" sz="200" b="1" dirty="0"/>
          </a:p>
          <a:p>
            <a:pPr>
              <a:buFontTx/>
              <a:buChar char="•"/>
            </a:pPr>
            <a:r>
              <a:rPr lang="en-US" sz="1000" b="1" dirty="0"/>
              <a:t>The flight support software has 1.7 million lines of code</a:t>
            </a:r>
          </a:p>
          <a:p>
            <a:pPr>
              <a:buFontTx/>
              <a:buChar char="•"/>
            </a:pPr>
            <a:endParaRPr lang="en-US" sz="200" b="1" dirty="0"/>
          </a:p>
          <a:p>
            <a:pPr>
              <a:buFontTx/>
              <a:buChar char="•"/>
            </a:pPr>
            <a:r>
              <a:rPr lang="en-US" sz="1000" b="1" dirty="0"/>
              <a:t>The 55-foot-long robot arm, built by the Canadian Space Agency, has a 125-ton payload capability and mobile transporter which can be positioned along the station's truss for robotic assembly and maintenance operations. </a:t>
            </a:r>
          </a:p>
          <a:p>
            <a:endParaRPr lang="en-US" sz="1000" b="1" dirty="0"/>
          </a:p>
          <a:p>
            <a:endParaRPr lang="en-US" sz="1000" b="1" dirty="0"/>
          </a:p>
        </p:txBody>
      </p:sp>
    </p:spTree>
    <p:extLst>
      <p:ext uri="{BB962C8B-B14F-4D97-AF65-F5344CB8AC3E}">
        <p14:creationId xmlns:p14="http://schemas.microsoft.com/office/powerpoint/2010/main" val="248125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p:cNvSpPr>
            <a:spLocks noGrp="1" noChangeArrowheads="1"/>
          </p:cNvSpPr>
          <p:nvPr>
            <p:ph type="sldNum" sz="quarter" idx="5"/>
          </p:nvPr>
        </p:nvSpPr>
        <p:spPr>
          <a:noFill/>
        </p:spPr>
        <p:txBody>
          <a:bodyPr/>
          <a:lstStyle/>
          <a:p>
            <a:fld id="{028E7960-F8BB-4F45-9ACA-316C6340A687}" type="slidenum">
              <a:rPr lang="en-US" smtClean="0"/>
              <a:pPr/>
              <a:t>32</a:t>
            </a:fld>
            <a:endParaRPr lang="en-US" dirty="0"/>
          </a:p>
        </p:txBody>
      </p:sp>
      <p:sp>
        <p:nvSpPr>
          <p:cNvPr id="256003" name="Rectangle 2"/>
          <p:cNvSpPr>
            <a:spLocks noGrp="1" noRot="1" noChangeAspect="1" noChangeArrowheads="1" noTextEdit="1"/>
          </p:cNvSpPr>
          <p:nvPr>
            <p:ph type="sldImg"/>
          </p:nvPr>
        </p:nvSpPr>
        <p:spPr>
          <a:ln/>
        </p:spPr>
      </p:sp>
      <p:sp>
        <p:nvSpPr>
          <p:cNvPr id="256004" name="Rectangle 3"/>
          <p:cNvSpPr>
            <a:spLocks noGrp="1" noChangeArrowheads="1"/>
          </p:cNvSpPr>
          <p:nvPr>
            <p:ph type="body" idx="1"/>
          </p:nvPr>
        </p:nvSpPr>
        <p:spPr>
          <a:noFill/>
          <a:ln/>
        </p:spPr>
        <p:txBody>
          <a:bodyPr/>
          <a:lstStyle/>
          <a:p>
            <a:r>
              <a:rPr lang="en-US" b="1" dirty="0">
                <a:cs typeface="Times New Roman" pitchFamily="18" charset="0"/>
              </a:rPr>
              <a:t> </a:t>
            </a:r>
          </a:p>
          <a:p>
            <a:r>
              <a:rPr lang="en-US" sz="1300" b="1" dirty="0">
                <a:solidFill>
                  <a:srgbClr val="000000"/>
                </a:solidFill>
                <a:cs typeface="Times New Roman" pitchFamily="18" charset="0"/>
              </a:rPr>
              <a:t>Overview and Capabilities</a:t>
            </a:r>
            <a:r>
              <a:rPr lang="en-US" sz="1300" b="1" dirty="0">
                <a:cs typeface="Times New Roman" pitchFamily="18" charset="0"/>
              </a:rPr>
              <a:t>: 90 Launches to Complete</a:t>
            </a:r>
          </a:p>
          <a:p>
            <a:pPr>
              <a:buFontTx/>
              <a:buChar char="•"/>
            </a:pPr>
            <a:endParaRPr lang="en-US" sz="800" b="1" dirty="0">
              <a:cs typeface="Times New Roman" pitchFamily="18" charset="0"/>
            </a:endParaRPr>
          </a:p>
          <a:p>
            <a:pPr>
              <a:buFontTx/>
              <a:buChar char="•"/>
            </a:pPr>
            <a:r>
              <a:rPr lang="en-US" b="1" dirty="0">
                <a:cs typeface="Times New Roman" pitchFamily="18" charset="0"/>
              </a:rPr>
              <a:t>  In all, 90 space launches are needed to assembly the International Space </a:t>
            </a:r>
            <a:br>
              <a:rPr lang="en-US" b="1" dirty="0">
                <a:cs typeface="Times New Roman" pitchFamily="18" charset="0"/>
              </a:rPr>
            </a:br>
            <a:r>
              <a:rPr lang="en-US" b="1" dirty="0">
                <a:cs typeface="Times New Roman" pitchFamily="18" charset="0"/>
              </a:rPr>
              <a:t>   Station, through year 2010.  Other major ISS elements will be launched </a:t>
            </a:r>
            <a:br>
              <a:rPr lang="en-US" b="1" dirty="0">
                <a:cs typeface="Times New Roman" pitchFamily="18" charset="0"/>
              </a:rPr>
            </a:br>
            <a:r>
              <a:rPr lang="en-US" b="1" dirty="0">
                <a:cs typeface="Times New Roman" pitchFamily="18" charset="0"/>
              </a:rPr>
              <a:t>   by the Russians using the Proton rocket (i.e. for their research modules), </a:t>
            </a:r>
            <a:br>
              <a:rPr lang="en-US" b="1" dirty="0">
                <a:cs typeface="Times New Roman" pitchFamily="18" charset="0"/>
              </a:rPr>
            </a:br>
            <a:r>
              <a:rPr lang="en-US" b="1" dirty="0">
                <a:cs typeface="Times New Roman" pitchFamily="18" charset="0"/>
              </a:rPr>
              <a:t>   and Europe and Japan plan to use the Ariane and HIIA rockets, </a:t>
            </a:r>
            <a:br>
              <a:rPr lang="en-US" b="1" dirty="0">
                <a:cs typeface="Times New Roman" pitchFamily="18" charset="0"/>
              </a:rPr>
            </a:br>
            <a:r>
              <a:rPr lang="en-US" b="1" dirty="0">
                <a:cs typeface="Times New Roman" pitchFamily="18" charset="0"/>
              </a:rPr>
              <a:t>   respectively, to bring their cargo vehicles to the station, in the future. </a:t>
            </a:r>
          </a:p>
          <a:p>
            <a:endParaRPr lang="en-US" b="1" dirty="0"/>
          </a:p>
        </p:txBody>
      </p:sp>
    </p:spTree>
    <p:extLst>
      <p:ext uri="{BB962C8B-B14F-4D97-AF65-F5344CB8AC3E}">
        <p14:creationId xmlns:p14="http://schemas.microsoft.com/office/powerpoint/2010/main" val="24546609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7"/>
          <p:cNvSpPr>
            <a:spLocks noGrp="1" noChangeArrowheads="1"/>
          </p:cNvSpPr>
          <p:nvPr>
            <p:ph type="sldNum" sz="quarter" idx="5"/>
          </p:nvPr>
        </p:nvSpPr>
        <p:spPr>
          <a:noFill/>
        </p:spPr>
        <p:txBody>
          <a:bodyPr/>
          <a:lstStyle/>
          <a:p>
            <a:fld id="{694CE729-47B0-4BD2-827D-7A8A1D2F032C}" type="slidenum">
              <a:rPr lang="en-US" smtClean="0"/>
              <a:pPr/>
              <a:t>36</a:t>
            </a:fld>
            <a:endParaRPr lang="en-US" dirty="0"/>
          </a:p>
        </p:txBody>
      </p:sp>
      <p:sp>
        <p:nvSpPr>
          <p:cNvPr id="233475" name="Rectangle 2"/>
          <p:cNvSpPr>
            <a:spLocks noGrp="1" noRot="1" noChangeAspect="1" noChangeArrowheads="1" noTextEdit="1"/>
          </p:cNvSpPr>
          <p:nvPr>
            <p:ph type="sldImg"/>
          </p:nvPr>
        </p:nvSpPr>
        <p:spPr>
          <a:ln/>
        </p:spPr>
      </p:sp>
      <p:sp>
        <p:nvSpPr>
          <p:cNvPr id="233476" name="Rectangle 3"/>
          <p:cNvSpPr>
            <a:spLocks noGrp="1" noChangeArrowheads="1"/>
          </p:cNvSpPr>
          <p:nvPr>
            <p:ph type="body" idx="1"/>
          </p:nvPr>
        </p:nvSpPr>
        <p:spPr>
          <a:noFill/>
          <a:ln/>
        </p:spPr>
        <p:txBody>
          <a:bodyPr/>
          <a:lstStyle/>
          <a:p>
            <a:r>
              <a:rPr lang="en-US" b="1" dirty="0"/>
              <a:t>To Fly Free in Space </a:t>
            </a:r>
            <a:br>
              <a:rPr lang="en-US" dirty="0"/>
            </a:br>
            <a:r>
              <a:rPr lang="en-US" b="1" dirty="0"/>
              <a:t>Credit: </a:t>
            </a:r>
            <a:r>
              <a:rPr lang="en-US" dirty="0">
                <a:hlinkClick r:id="rId3"/>
              </a:rPr>
              <a:t>STS-41B</a:t>
            </a:r>
            <a:r>
              <a:rPr lang="en-US" dirty="0"/>
              <a:t>, </a:t>
            </a:r>
            <a:r>
              <a:rPr lang="en-US" dirty="0">
                <a:hlinkClick r:id="rId4"/>
              </a:rPr>
              <a:t>NASA</a:t>
            </a:r>
            <a:r>
              <a:rPr lang="en-US" dirty="0"/>
              <a:t> </a:t>
            </a:r>
          </a:p>
          <a:p>
            <a:r>
              <a:rPr lang="en-US" b="1" dirty="0"/>
              <a:t>Explanation: </a:t>
            </a:r>
            <a:r>
              <a:rPr lang="en-US" dirty="0"/>
              <a:t>At about 100 meters from the cargo bay of the space shuttle Challenger, Bruce McCandless II was further out than anyone had ever been before. Guided by a </a:t>
            </a:r>
            <a:r>
              <a:rPr lang="en-US" dirty="0">
                <a:hlinkClick r:id="rId5"/>
              </a:rPr>
              <a:t>Manned Maneuvering Unit</a:t>
            </a:r>
            <a:r>
              <a:rPr lang="en-US" dirty="0"/>
              <a:t> (MMU), astronaut McCandless, </a:t>
            </a:r>
            <a:r>
              <a:rPr lang="en-US" dirty="0">
                <a:hlinkClick r:id="rId6"/>
              </a:rPr>
              <a:t>pictured above</a:t>
            </a:r>
            <a:r>
              <a:rPr lang="en-US" dirty="0"/>
              <a:t>, was floating free in space. </a:t>
            </a:r>
            <a:r>
              <a:rPr lang="en-US" dirty="0">
                <a:hlinkClick r:id="rId7"/>
              </a:rPr>
              <a:t>McCandless</a:t>
            </a:r>
            <a:r>
              <a:rPr lang="en-US" dirty="0"/>
              <a:t> and fellow </a:t>
            </a:r>
            <a:r>
              <a:rPr lang="en-US" dirty="0">
                <a:hlinkClick r:id="rId8"/>
              </a:rPr>
              <a:t>NASA astronaut</a:t>
            </a:r>
            <a:r>
              <a:rPr lang="en-US" dirty="0"/>
              <a:t> </a:t>
            </a:r>
            <a:r>
              <a:rPr lang="en-US" dirty="0">
                <a:hlinkClick r:id="rId9"/>
              </a:rPr>
              <a:t>Robert Stewart</a:t>
            </a:r>
            <a:r>
              <a:rPr lang="en-US" dirty="0"/>
              <a:t> were the first to experience such an "un</a:t>
            </a:r>
            <a:r>
              <a:rPr lang="en-US" dirty="0">
                <a:hlinkClick r:id="rId10"/>
              </a:rPr>
              <a:t>tether</a:t>
            </a:r>
            <a:r>
              <a:rPr lang="en-US" dirty="0"/>
              <a:t>ed </a:t>
            </a:r>
            <a:r>
              <a:rPr lang="en-US" dirty="0">
                <a:hlinkClick r:id="rId11"/>
              </a:rPr>
              <a:t>space walk</a:t>
            </a:r>
            <a:r>
              <a:rPr lang="en-US" dirty="0"/>
              <a:t>" during </a:t>
            </a:r>
            <a:r>
              <a:rPr lang="en-US" dirty="0">
                <a:hlinkClick r:id="rId12"/>
              </a:rPr>
              <a:t>Space Shuttle</a:t>
            </a:r>
            <a:r>
              <a:rPr lang="en-US" dirty="0"/>
              <a:t> mission </a:t>
            </a:r>
            <a:r>
              <a:rPr lang="en-US" dirty="0">
                <a:hlinkClick r:id="rId3"/>
              </a:rPr>
              <a:t>41-B</a:t>
            </a:r>
            <a:r>
              <a:rPr lang="en-US" dirty="0"/>
              <a:t> in </a:t>
            </a:r>
            <a:r>
              <a:rPr lang="en-US" dirty="0">
                <a:hlinkClick r:id="rId13"/>
              </a:rPr>
              <a:t>1984</a:t>
            </a:r>
            <a:r>
              <a:rPr lang="en-US" dirty="0"/>
              <a:t>. The </a:t>
            </a:r>
            <a:r>
              <a:rPr lang="en-US" dirty="0">
                <a:hlinkClick r:id="rId14"/>
              </a:rPr>
              <a:t>MMU</a:t>
            </a:r>
            <a:r>
              <a:rPr lang="en-US" dirty="0"/>
              <a:t> works by shooting jets of </a:t>
            </a:r>
            <a:r>
              <a:rPr lang="en-US" dirty="0">
                <a:hlinkClick r:id="rId15"/>
              </a:rPr>
              <a:t>nitrogen</a:t>
            </a:r>
            <a:r>
              <a:rPr lang="en-US" dirty="0"/>
              <a:t> and has since been used to help deploy and retrieve satellites. With a mass over 140 kilograms, an MMU is heavy on </a:t>
            </a:r>
            <a:r>
              <a:rPr lang="en-US" dirty="0">
                <a:hlinkClick r:id="rId16"/>
              </a:rPr>
              <a:t>Earth</a:t>
            </a:r>
            <a:r>
              <a:rPr lang="en-US" dirty="0"/>
              <a:t>, but, like everything, is weightless when drifting in orbit. The MMU was replaced with the </a:t>
            </a:r>
            <a:r>
              <a:rPr lang="en-US" dirty="0">
                <a:hlinkClick r:id="rId17"/>
              </a:rPr>
              <a:t>SAFER</a:t>
            </a:r>
            <a:r>
              <a:rPr lang="en-US" dirty="0"/>
              <a:t> backpack propulsion unit. </a:t>
            </a:r>
            <a:br>
              <a:rPr lang="en-US" dirty="0"/>
            </a:br>
            <a:endParaRPr lang="en-US" dirty="0"/>
          </a:p>
        </p:txBody>
      </p:sp>
    </p:spTree>
    <p:extLst>
      <p:ext uri="{BB962C8B-B14F-4D97-AF65-F5344CB8AC3E}">
        <p14:creationId xmlns:p14="http://schemas.microsoft.com/office/powerpoint/2010/main" val="14082797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BECB6822-D7C1-46A6-A7BD-CA0EFEA37BD8}" type="slidenum">
              <a:rPr lang="en-US" smtClean="0"/>
              <a:pPr/>
              <a:t>37</a:t>
            </a:fld>
            <a:endParaRPr lang="en-US" dirty="0"/>
          </a:p>
        </p:txBody>
      </p:sp>
      <p:sp>
        <p:nvSpPr>
          <p:cNvPr id="234499" name="Rectangle 7"/>
          <p:cNvSpPr txBox="1">
            <a:spLocks noGrp="1" noChangeArrowheads="1"/>
          </p:cNvSpPr>
          <p:nvPr/>
        </p:nvSpPr>
        <p:spPr bwMode="auto">
          <a:xfrm>
            <a:off x="3929063" y="8759825"/>
            <a:ext cx="3005137" cy="460375"/>
          </a:xfrm>
          <a:prstGeom prst="rect">
            <a:avLst/>
          </a:prstGeom>
          <a:noFill/>
          <a:ln w="9525">
            <a:noFill/>
            <a:miter lim="800000"/>
            <a:headEnd/>
            <a:tailEnd/>
          </a:ln>
        </p:spPr>
        <p:txBody>
          <a:bodyPr lIns="92298" tIns="46149" rIns="92298" bIns="46149" anchor="b"/>
          <a:lstStyle/>
          <a:p>
            <a:pPr algn="r" defTabSz="923925"/>
            <a:fld id="{394EEA0B-707B-48FB-AEE1-E390ED136767}" type="slidenum">
              <a:rPr lang="en-US" sz="1200"/>
              <a:pPr algn="r" defTabSz="923925"/>
              <a:t>37</a:t>
            </a:fld>
            <a:endParaRPr lang="en-US" sz="1200" dirty="0"/>
          </a:p>
        </p:txBody>
      </p:sp>
      <p:sp>
        <p:nvSpPr>
          <p:cNvPr id="234500" name="Rectangle 2"/>
          <p:cNvSpPr>
            <a:spLocks noGrp="1" noRot="1" noChangeAspect="1" noChangeArrowheads="1" noTextEdit="1"/>
          </p:cNvSpPr>
          <p:nvPr>
            <p:ph type="sldImg"/>
          </p:nvPr>
        </p:nvSpPr>
        <p:spPr>
          <a:ln/>
        </p:spPr>
      </p:sp>
      <p:sp>
        <p:nvSpPr>
          <p:cNvPr id="234501" name="Rectangle 3"/>
          <p:cNvSpPr>
            <a:spLocks noGrp="1" noChangeArrowheads="1"/>
          </p:cNvSpPr>
          <p:nvPr>
            <p:ph type="body" idx="1"/>
          </p:nvPr>
        </p:nvSpPr>
        <p:spPr>
          <a:noFill/>
          <a:ln/>
        </p:spPr>
        <p:txBody>
          <a:bodyPr/>
          <a:lstStyle/>
          <a:p>
            <a:r>
              <a:rPr lang="en-US" dirty="0"/>
              <a:t>STS083-712-063 (4-8 April 1997) --- Northern half of Long Island, Bahamas. The vivid blues of the Bahamas stand out from space. Long Island and Great Exuma Island, which extends from the west north west into the photo, is on the eastern side of the Great Bahama Bank and form the borders of Exuma Sound. This photograph provides a rare opportunity to observe a natural chemical laboratory at work. Limestone of quite a different sort from that forming the Great Barrier Reef is actually in the process of formation. Long Island itself is little more than a sandbar rising just a few meters (about 30 to 50 meters) above sea level but it separates the deep, dark blue waters of the Atlantic on the right from the 10-meter (33 feet) shallows of the Great Bahama Bank (left). Details of the topography of the bank are visible through the clear waters. The shallow waters are warm and become extremely salty. Crystals of aragonite, a calcium carbonate mineral, are precipitated and formed into spherical sand-sized oolites as the tidal currents swirl back and forth. Lithification of the carbonate sands produces an oolithic limestone. Although the water is warm and clear, corals do not live in the shallows, probably because of the elevated salt content. Although chemically similar, the oolithic limestone forming Long Island is very different from coral reef limestone. An airfield is visible at the northern and central (bottom of photo) part of the island. </a:t>
            </a:r>
          </a:p>
        </p:txBody>
      </p:sp>
    </p:spTree>
    <p:extLst>
      <p:ext uri="{BB962C8B-B14F-4D97-AF65-F5344CB8AC3E}">
        <p14:creationId xmlns:p14="http://schemas.microsoft.com/office/powerpoint/2010/main" val="18640818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CE217A7D-40A2-48E4-BE19-13C85ED2E11B}" type="slidenum">
              <a:rPr lang="en-US" smtClean="0"/>
              <a:pPr/>
              <a:t>38</a:t>
            </a:fld>
            <a:endParaRPr lang="en-US" dirty="0"/>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a:lnSpc>
                <a:spcPct val="80000"/>
              </a:lnSpc>
            </a:pPr>
            <a:r>
              <a:rPr lang="en-US" sz="800" b="1" dirty="0"/>
              <a:t>Quotes From Astronauts</a:t>
            </a:r>
          </a:p>
          <a:p>
            <a:pPr>
              <a:lnSpc>
                <a:spcPct val="80000"/>
              </a:lnSpc>
            </a:pPr>
            <a:r>
              <a:rPr lang="en-US" sz="800" dirty="0"/>
              <a:t>For those who have seen the Earth from space, and for the hundreds and perhaps thousands more who will, the experience most certainly changes your perspective. The things that we share in our world are far more valuable than those which divide us.</a:t>
            </a:r>
            <a:br>
              <a:rPr lang="en-US" sz="800" dirty="0"/>
            </a:br>
            <a:r>
              <a:rPr lang="en-US" sz="800" i="1" dirty="0"/>
              <a:t>- Donald Williams, USA</a:t>
            </a:r>
            <a:r>
              <a:rPr lang="en-US" sz="800" dirty="0"/>
              <a:t> My first view - a panorama of brilliant deep blue ocean, shot with shades of green and gray and white - was of atolls and clouds. Close to the window I could see that this Pacific scene in motion was rimmed by the great curved limb of the Earth. It had a thin halo of blue held close, and beyond, black space. I held my breath, but something was missing - I felt strangely unfulfilled. Here was a tremendous visual spectacle, but viewed in silence. There was no grand musical accompaniment; no triumphant, inspired sonata or symphony. Each one of us must write the music of this sphere for ourselves.</a:t>
            </a:r>
            <a:br>
              <a:rPr lang="en-US" sz="800" dirty="0"/>
            </a:br>
            <a:r>
              <a:rPr lang="en-US" sz="800" i="1" dirty="0"/>
              <a:t>- Charles Walker, USA</a:t>
            </a:r>
            <a:r>
              <a:rPr lang="en-US" sz="800" dirty="0"/>
              <a:t> </a:t>
            </a:r>
          </a:p>
          <a:p>
            <a:pPr>
              <a:lnSpc>
                <a:spcPct val="80000"/>
              </a:lnSpc>
            </a:pPr>
            <a:r>
              <a:rPr lang="en-US" sz="800" dirty="0"/>
              <a:t>Looking outward to the blackness of space, sprinkled with the glory of a universe of lights, I saw majesty - but no welcome. Below was a welcoming planet. There, contained in the thin, moving, incredibly fragile shell of the biosphere is everything that is dear to you, all the human drama and comedy. That's where life is; that's were all the good stuff is.</a:t>
            </a:r>
            <a:br>
              <a:rPr lang="en-US" sz="800" dirty="0"/>
            </a:br>
            <a:r>
              <a:rPr lang="en-US" sz="800" i="1" dirty="0"/>
              <a:t>- Loren Acton, USA</a:t>
            </a:r>
            <a:r>
              <a:rPr lang="en-US" sz="800" dirty="0"/>
              <a:t> </a:t>
            </a:r>
          </a:p>
          <a:p>
            <a:pPr>
              <a:lnSpc>
                <a:spcPct val="80000"/>
              </a:lnSpc>
            </a:pPr>
            <a:r>
              <a:rPr lang="en-US" sz="800" dirty="0"/>
              <a:t>The Earth was small, light blue, and so touchingly alone, our home that must be defended like a holy relic. The Earth was absolutely round. I believe I never knew what the word round meant until I saw Earth from space.</a:t>
            </a:r>
            <a:br>
              <a:rPr lang="en-US" sz="800" dirty="0"/>
            </a:br>
            <a:r>
              <a:rPr lang="en-US" sz="800" i="1" dirty="0"/>
              <a:t>- Aleksei Leonov, USSR</a:t>
            </a:r>
            <a:r>
              <a:rPr lang="en-US" sz="800" dirty="0"/>
              <a:t> </a:t>
            </a:r>
          </a:p>
          <a:p>
            <a:pPr>
              <a:lnSpc>
                <a:spcPct val="80000"/>
              </a:lnSpc>
            </a:pPr>
            <a:r>
              <a:rPr lang="en-US" sz="800" dirty="0"/>
              <a:t>The sun truly "comes up like thunder," and it sets just as fast. Each sunrise and sunset lasts only a few seconds. But in that time you see at least eight different bands of color come and go, from a brilliant red to the brightest and deepest blue. And you see sixteen sunrises and sixteen sunsets every day you're in space. No sunrise or sunset is ever the same.</a:t>
            </a:r>
            <a:br>
              <a:rPr lang="en-US" sz="800" dirty="0"/>
            </a:br>
            <a:r>
              <a:rPr lang="en-US" sz="800" i="1" dirty="0"/>
              <a:t>- Joseph Allen, USA</a:t>
            </a:r>
            <a:r>
              <a:rPr lang="en-US" sz="800" dirty="0"/>
              <a:t> </a:t>
            </a:r>
          </a:p>
          <a:p>
            <a:pPr>
              <a:lnSpc>
                <a:spcPct val="80000"/>
              </a:lnSpc>
            </a:pPr>
            <a:r>
              <a:rPr lang="en-US" sz="800" dirty="0"/>
              <a:t>The Earth reminded us of a Christmas tree ornament hanging in the blackness of space. As we got farther and farther away it diminished in size. Finally it shrank to the size of a marble, the most beautiful marble you can imagine. That beautiful, warm, living object looked so fragile, so delicate, that if you touched it with a finger it would crumble and fall apart. Seeing this has to change a man, has to make a man appreciate the creation of God and the love of God.</a:t>
            </a:r>
            <a:br>
              <a:rPr lang="en-US" sz="800" dirty="0"/>
            </a:br>
            <a:r>
              <a:rPr lang="en-US" sz="800" i="1" dirty="0"/>
              <a:t>- James Irwin, USA</a:t>
            </a:r>
            <a:r>
              <a:rPr lang="en-US" sz="800" dirty="0"/>
              <a:t> </a:t>
            </a:r>
          </a:p>
          <a:p>
            <a:pPr>
              <a:lnSpc>
                <a:spcPct val="80000"/>
              </a:lnSpc>
            </a:pPr>
            <a:r>
              <a:rPr lang="en-US" sz="800" dirty="0"/>
              <a:t>Suddenly, from behind the rim of the moon, in long, slow-motion moments of immense majesty, there emerges a sparkling blue and white jewel, a light, delicate sky-blue sphere laced with slowly swirling veils of white, rising gradually like a small pearl in a thick sea of black mystery. It takes more than a moment to fully realize this is Earth . . . home.</a:t>
            </a:r>
            <a:br>
              <a:rPr lang="en-US" sz="800" dirty="0"/>
            </a:br>
            <a:r>
              <a:rPr lang="en-US" sz="800" i="1" dirty="0"/>
              <a:t>- Edgar Mitchell, USA</a:t>
            </a:r>
            <a:r>
              <a:rPr lang="en-US" sz="800" dirty="0"/>
              <a:t> </a:t>
            </a:r>
          </a:p>
          <a:p>
            <a:pPr>
              <a:lnSpc>
                <a:spcPct val="80000"/>
              </a:lnSpc>
            </a:pPr>
            <a:r>
              <a:rPr lang="en-US" sz="800" dirty="0"/>
              <a:t>My view of our planet was a glimpse of divinity.</a:t>
            </a:r>
            <a:br>
              <a:rPr lang="en-US" sz="800" dirty="0"/>
            </a:br>
            <a:r>
              <a:rPr lang="en-US" sz="800" i="1" dirty="0"/>
              <a:t>- Edgar Mitchell, USA</a:t>
            </a:r>
            <a:r>
              <a:rPr lang="en-US" sz="800" dirty="0"/>
              <a:t> </a:t>
            </a:r>
          </a:p>
          <a:p>
            <a:pPr>
              <a:lnSpc>
                <a:spcPct val="80000"/>
              </a:lnSpc>
            </a:pPr>
            <a:r>
              <a:rPr lang="en-US" sz="800" dirty="0"/>
              <a:t>For the first time in my life I saw the horizon as a curved line. It was accentuated by a thin seam of dark blue light - our atmosphere. Obviously this was not the ocean of air I had been told it was so many times in my life. I was terrified by its fragile appearance.</a:t>
            </a:r>
            <a:br>
              <a:rPr lang="en-US" sz="800" dirty="0"/>
            </a:br>
            <a:r>
              <a:rPr lang="en-US" sz="800" i="1" dirty="0"/>
              <a:t>- Ulf Merbold, Federal Republic of Germany</a:t>
            </a:r>
            <a:r>
              <a:rPr lang="en-US" sz="800" dirty="0"/>
              <a:t> </a:t>
            </a:r>
          </a:p>
          <a:p>
            <a:pPr>
              <a:lnSpc>
                <a:spcPct val="80000"/>
              </a:lnSpc>
            </a:pPr>
            <a:r>
              <a:rPr lang="en-US" sz="800" dirty="0"/>
              <a:t>A Chinese tale tells of some men sent to harm a young girl who, upon seeing her beauty, become her protectors rather than her violators. That's how I felt seeing the Earth for the first time. "I could not help but love and cherish her.</a:t>
            </a:r>
            <a:br>
              <a:rPr lang="en-US" sz="800" dirty="0"/>
            </a:br>
            <a:r>
              <a:rPr lang="en-US" sz="800" i="1" dirty="0"/>
              <a:t>- Taylor Wang, China/USA</a:t>
            </a:r>
            <a:r>
              <a:rPr lang="en-US" sz="800" dirty="0"/>
              <a:t> </a:t>
            </a:r>
          </a:p>
        </p:txBody>
      </p:sp>
    </p:spTree>
    <p:extLst>
      <p:ext uri="{BB962C8B-B14F-4D97-AF65-F5344CB8AC3E}">
        <p14:creationId xmlns:p14="http://schemas.microsoft.com/office/powerpoint/2010/main" val="921108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a:noFill/>
        </p:spPr>
        <p:txBody>
          <a:bodyPr/>
          <a:lstStyle/>
          <a:p>
            <a:fld id="{15EC3495-1430-4B6C-A02B-CB2060520768}" type="slidenum">
              <a:rPr lang="en-US" smtClean="0"/>
              <a:pPr/>
              <a:t>39</a:t>
            </a:fld>
            <a:endParaRPr lang="en-US" dirty="0"/>
          </a:p>
        </p:txBody>
      </p:sp>
      <p:sp>
        <p:nvSpPr>
          <p:cNvPr id="244739" name="Rectangle 2"/>
          <p:cNvSpPr>
            <a:spLocks noGrp="1" noRot="1" noChangeAspect="1" noChangeArrowheads="1" noTextEdit="1"/>
          </p:cNvSpPr>
          <p:nvPr>
            <p:ph type="sldImg"/>
          </p:nvPr>
        </p:nvSpPr>
        <p:spPr>
          <a:ln/>
        </p:spPr>
      </p:sp>
      <p:sp>
        <p:nvSpPr>
          <p:cNvPr id="244740" name="Rectangle 3"/>
          <p:cNvSpPr>
            <a:spLocks noGrp="1" noChangeArrowheads="1"/>
          </p:cNvSpPr>
          <p:nvPr>
            <p:ph type="body" idx="1"/>
          </p:nvPr>
        </p:nvSpPr>
        <p:spPr>
          <a:noFill/>
          <a:ln/>
        </p:spPr>
        <p:txBody>
          <a:bodyPr/>
          <a:lstStyle/>
          <a:p>
            <a:r>
              <a:rPr lang="en-US" b="1" dirty="0"/>
              <a:t>An Alaskan Volcano Erupts </a:t>
            </a:r>
            <a:br>
              <a:rPr lang="en-US" b="1" dirty="0"/>
            </a:br>
            <a:r>
              <a:rPr lang="en-US" b="1" dirty="0"/>
              <a:t>Credit: </a:t>
            </a:r>
            <a:r>
              <a:rPr lang="en-US" b="1" dirty="0">
                <a:hlinkClick r:id="rId3" tooltip="http://www.jsc.nasa.gov/Bios/htmlbios/williamsj.html"/>
              </a:rPr>
              <a:t>J. N. Williams</a:t>
            </a:r>
            <a:r>
              <a:rPr lang="en-US" b="1" dirty="0"/>
              <a:t>, </a:t>
            </a:r>
            <a:r>
              <a:rPr lang="en-US" b="1" dirty="0">
                <a:hlinkClick r:id="rId4" tooltip="http://www.nasa.gov/mission_pages/station/expeditions/expedition13/index.html"/>
              </a:rPr>
              <a:t>International Space Station 13 Crew</a:t>
            </a:r>
            <a:r>
              <a:rPr lang="en-US" b="1" dirty="0"/>
              <a:t>, </a:t>
            </a:r>
            <a:r>
              <a:rPr lang="en-US" b="1" dirty="0">
                <a:hlinkClick r:id="rId5" tooltip="http://www.nasa.gov/"/>
              </a:rPr>
              <a:t>NASA</a:t>
            </a:r>
            <a:r>
              <a:rPr lang="en-US" b="1" dirty="0"/>
              <a:t> </a:t>
            </a:r>
          </a:p>
          <a:p>
            <a:r>
              <a:rPr lang="en-US" b="1" dirty="0"/>
              <a:t>Explanation: What is happening to that volcano? It's erupting! The first person to note that the Aleutian </a:t>
            </a:r>
            <a:r>
              <a:rPr lang="en-US" b="1" dirty="0">
                <a:hlinkClick r:id="rId6" tooltip="http://en.wikipedia.org/wiki/Cleveland_Volcano"/>
              </a:rPr>
              <a:t>Cleveland Volcano</a:t>
            </a:r>
            <a:r>
              <a:rPr lang="en-US" b="1" dirty="0"/>
              <a:t> was spewing ash was astronaut </a:t>
            </a:r>
            <a:r>
              <a:rPr lang="en-US" b="1" dirty="0">
                <a:hlinkClick r:id="rId7" tooltip="http://www.nasa.gov/mission_pages/station/expeditions/expedition13/exp13_interview_williams.html"/>
              </a:rPr>
              <a:t>Jeffrey N. Williams</a:t>
            </a:r>
            <a:r>
              <a:rPr lang="en-US" b="1" dirty="0"/>
              <a:t> aboard the </a:t>
            </a:r>
            <a:r>
              <a:rPr lang="en-US" b="1" dirty="0">
                <a:hlinkClick r:id="rId8" tooltip="http://antwrp.gsfc.nasa.gov/apod/ap060516.html"/>
              </a:rPr>
              <a:t>International Space Station</a:t>
            </a:r>
            <a:r>
              <a:rPr lang="en-US" b="1" dirty="0"/>
              <a:t>. Looking down on the </a:t>
            </a:r>
            <a:r>
              <a:rPr lang="en-US" b="1" dirty="0">
                <a:hlinkClick r:id="rId9" tooltip="http://en.wikipedia.org/wiki/Alaska"/>
              </a:rPr>
              <a:t>Alaska</a:t>
            </a:r>
            <a:r>
              <a:rPr lang="en-US" b="1" dirty="0"/>
              <a:t>n </a:t>
            </a:r>
            <a:r>
              <a:rPr lang="en-US" b="1" dirty="0">
                <a:hlinkClick r:id="rId10" tooltip="http://en.wikipedia.org/wiki/Aleutian_Islands"/>
              </a:rPr>
              <a:t>Aleutian Islands</a:t>
            </a:r>
            <a:r>
              <a:rPr lang="en-US" b="1" dirty="0"/>
              <a:t> two weeks ago, Williams noted, </a:t>
            </a:r>
            <a:r>
              <a:rPr lang="en-US" b="1" dirty="0">
                <a:hlinkClick r:id="rId11" tooltip="http://spaceflight.nasa.gov/gallery/images/station/crew-13/html/iss013e24184.html"/>
              </a:rPr>
              <a:t>photographed</a:t>
            </a:r>
            <a:r>
              <a:rPr lang="en-US" b="1" dirty="0"/>
              <a:t>, and reported a spectacular </a:t>
            </a:r>
            <a:r>
              <a:rPr lang="en-US" b="1" dirty="0">
                <a:hlinkClick r:id="rId12" tooltip="http://en.wikipedia.org/wiki/Volcanic_ash"/>
              </a:rPr>
              <a:t>ash</a:t>
            </a:r>
            <a:r>
              <a:rPr lang="en-US" b="1" dirty="0"/>
              <a:t> </a:t>
            </a:r>
            <a:r>
              <a:rPr lang="en-US" b="1" dirty="0">
                <a:hlinkClick r:id="rId13" tooltip="http://antwrp.gsfc.nasa.gov/apod/ap030102.html"/>
              </a:rPr>
              <a:t>plume</a:t>
            </a:r>
            <a:r>
              <a:rPr lang="en-US" b="1" dirty="0"/>
              <a:t> emanating from the Cleveland Volcano. Starting just before </a:t>
            </a:r>
            <a:r>
              <a:rPr lang="en-US" b="1" dirty="0">
                <a:hlinkClick r:id="rId14" tooltip="http://earthobservatory.nasa.gov/Newsroom/NewImages/images.php3?img_id=17285"/>
              </a:rPr>
              <a:t>this image</a:t>
            </a:r>
            <a:r>
              <a:rPr lang="en-US" b="1" dirty="0"/>
              <a:t> was taken, the </a:t>
            </a:r>
            <a:r>
              <a:rPr lang="en-US" b="1" dirty="0">
                <a:hlinkClick r:id="rId15" tooltip="http://volcano.und.edu/vwdocs/volc_images/north_america/cleveland.html"/>
              </a:rPr>
              <a:t>Cleveland Volcano</a:t>
            </a:r>
            <a:r>
              <a:rPr lang="en-US" b="1" dirty="0"/>
              <a:t> underwent a </a:t>
            </a:r>
            <a:r>
              <a:rPr lang="en-US" b="1" dirty="0">
                <a:hlinkClick r:id="rId16" tooltip="http://eol.jsc.nasa.gov/scripts/sseop/photo.pl?mission=ISS013&amp;roll=E&amp;frame=24184"/>
              </a:rPr>
              <a:t>short eruption</a:t>
            </a:r>
            <a:r>
              <a:rPr lang="en-US" b="1" dirty="0"/>
              <a:t> lasting only about two hours. The Cleveland </a:t>
            </a:r>
            <a:r>
              <a:rPr lang="en-US" b="1" dirty="0">
                <a:hlinkClick r:id="rId17" tooltip="http://vulcan.wr.usgs.gov/Glossary/StratoVolcano/description_composite_volcano.html"/>
              </a:rPr>
              <a:t>stratovolcano</a:t>
            </a:r>
            <a:r>
              <a:rPr lang="en-US" b="1" dirty="0"/>
              <a:t> is one of the most active in the </a:t>
            </a:r>
            <a:r>
              <a:rPr lang="en-US" b="1" dirty="0">
                <a:hlinkClick r:id="rId18" tooltip="http://en.wikipedia.org/wiki/Aleutians_East_Borough,_Alaska"/>
              </a:rPr>
              <a:t>Aleutian Island chain</a:t>
            </a:r>
            <a:r>
              <a:rPr lang="en-US" b="1" dirty="0"/>
              <a:t>. The volcano is fueled by </a:t>
            </a:r>
            <a:r>
              <a:rPr lang="en-US" b="1" dirty="0">
                <a:hlinkClick r:id="rId19" tooltip="http://antwrp.gsfc.nasa.gov/apod/ap051002.html"/>
              </a:rPr>
              <a:t>magma</a:t>
            </a:r>
            <a:r>
              <a:rPr lang="en-US" b="1" dirty="0"/>
              <a:t> displaced by the </a:t>
            </a:r>
            <a:r>
              <a:rPr lang="en-US" b="1" dirty="0">
                <a:hlinkClick r:id="rId20" tooltip="http://cddis.nasa.gov/926/slrtecto.html"/>
              </a:rPr>
              <a:t>subduction</a:t>
            </a:r>
            <a:r>
              <a:rPr lang="en-US" b="1" dirty="0"/>
              <a:t> of the northwest-moving </a:t>
            </a:r>
            <a:r>
              <a:rPr lang="en-US" b="1" dirty="0">
                <a:hlinkClick r:id="rId21" tooltip="http://geology.er.usgs.gov/eastern/plates.html"/>
              </a:rPr>
              <a:t>tectonic</a:t>
            </a:r>
            <a:r>
              <a:rPr lang="en-US" b="1" dirty="0"/>
              <a:t> </a:t>
            </a:r>
            <a:r>
              <a:rPr lang="en-US" b="1" dirty="0">
                <a:hlinkClick r:id="rId22" tooltip="http://en.wikipedia.org/wiki/Pacific_Plate"/>
              </a:rPr>
              <a:t>Pacific Plate</a:t>
            </a:r>
            <a:r>
              <a:rPr lang="en-US" b="1" dirty="0"/>
              <a:t> under the tectonic </a:t>
            </a:r>
            <a:r>
              <a:rPr lang="en-US" b="1" dirty="0">
                <a:hlinkClick r:id="rId23" tooltip="http://www.uwgb.edu/DutchS/platetec/kula.htm"/>
              </a:rPr>
              <a:t>North America Plate</a:t>
            </a:r>
            <a:r>
              <a:rPr lang="en-US" b="1" dirty="0"/>
              <a:t>.</a:t>
            </a:r>
          </a:p>
          <a:p>
            <a:endParaRPr lang="en-US" b="1" dirty="0"/>
          </a:p>
          <a:p>
            <a:endParaRPr lang="en-US" b="1" dirty="0"/>
          </a:p>
        </p:txBody>
      </p:sp>
    </p:spTree>
    <p:extLst>
      <p:ext uri="{BB962C8B-B14F-4D97-AF65-F5344CB8AC3E}">
        <p14:creationId xmlns:p14="http://schemas.microsoft.com/office/powerpoint/2010/main" val="18996046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15 sun sets per day</a:t>
            </a:r>
          </a:p>
        </p:txBody>
      </p:sp>
      <p:sp>
        <p:nvSpPr>
          <p:cNvPr id="4" name="Slide Number Placeholder 3"/>
          <p:cNvSpPr>
            <a:spLocks noGrp="1"/>
          </p:cNvSpPr>
          <p:nvPr>
            <p:ph type="sldNum" sz="quarter" idx="10"/>
          </p:nvPr>
        </p:nvSpPr>
        <p:spPr/>
        <p:txBody>
          <a:bodyPr/>
          <a:lstStyle/>
          <a:p>
            <a:pPr>
              <a:defRPr/>
            </a:pPr>
            <a:fld id="{03FE884C-F77E-4054-857F-E46369255B07}" type="slidenum">
              <a:rPr lang="en-US" smtClean="0"/>
              <a:pPr>
                <a:defRPr/>
              </a:pPr>
              <a:t>40</a:t>
            </a:fld>
            <a:endParaRPr lang="en-US" dirty="0"/>
          </a:p>
        </p:txBody>
      </p:sp>
    </p:spTree>
    <p:extLst>
      <p:ext uri="{BB962C8B-B14F-4D97-AF65-F5344CB8AC3E}">
        <p14:creationId xmlns:p14="http://schemas.microsoft.com/office/powerpoint/2010/main" val="19567703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a:spLocks noGrp="1" noChangeArrowheads="1"/>
          </p:cNvSpPr>
          <p:nvPr>
            <p:ph type="sldNum" sz="quarter" idx="5"/>
          </p:nvPr>
        </p:nvSpPr>
        <p:spPr>
          <a:noFill/>
        </p:spPr>
        <p:txBody>
          <a:bodyPr/>
          <a:lstStyle/>
          <a:p>
            <a:fld id="{46CF2A12-D1E1-4A37-A424-780923B30573}" type="slidenum">
              <a:rPr lang="en-US" smtClean="0"/>
              <a:pPr/>
              <a:t>41</a:t>
            </a:fld>
            <a:endParaRPr lang="en-US"/>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p:spPr>
        <p:txBody>
          <a:bodyPr/>
          <a:lstStyle/>
          <a:p>
            <a:r>
              <a:rPr lang="en-US" b="1"/>
              <a:t>To Fly Free in Space </a:t>
            </a:r>
            <a:br>
              <a:rPr lang="en-US"/>
            </a:br>
            <a:r>
              <a:rPr lang="en-US" b="1"/>
              <a:t>Credit: </a:t>
            </a:r>
            <a:r>
              <a:rPr lang="en-US">
                <a:hlinkClick r:id="rId3"/>
              </a:rPr>
              <a:t>STS-41B</a:t>
            </a:r>
            <a:r>
              <a:rPr lang="en-US"/>
              <a:t>, </a:t>
            </a:r>
            <a:r>
              <a:rPr lang="en-US">
                <a:hlinkClick r:id="rId4"/>
              </a:rPr>
              <a:t>NASA</a:t>
            </a:r>
            <a:r>
              <a:rPr lang="en-US"/>
              <a:t> </a:t>
            </a:r>
          </a:p>
          <a:p>
            <a:r>
              <a:rPr lang="en-US" b="1"/>
              <a:t>Explanation: </a:t>
            </a:r>
            <a:r>
              <a:rPr lang="en-US"/>
              <a:t>At about 100 meters from the cargo bay of the space shuttle Challenger, Bruce McCandless II was further out than anyone had ever been before. Guided by a </a:t>
            </a:r>
            <a:r>
              <a:rPr lang="en-US">
                <a:hlinkClick r:id="rId5"/>
              </a:rPr>
              <a:t>Manned Maneuvering Unit</a:t>
            </a:r>
            <a:r>
              <a:rPr lang="en-US"/>
              <a:t> (MMU), astronaut McCandless, </a:t>
            </a:r>
            <a:r>
              <a:rPr lang="en-US">
                <a:hlinkClick r:id="rId6"/>
              </a:rPr>
              <a:t>pictured above</a:t>
            </a:r>
            <a:r>
              <a:rPr lang="en-US"/>
              <a:t>, was floating free in space. </a:t>
            </a:r>
            <a:r>
              <a:rPr lang="en-US">
                <a:hlinkClick r:id="rId7"/>
              </a:rPr>
              <a:t>McCandless</a:t>
            </a:r>
            <a:r>
              <a:rPr lang="en-US"/>
              <a:t> and fellow </a:t>
            </a:r>
            <a:r>
              <a:rPr lang="en-US">
                <a:hlinkClick r:id="rId8"/>
              </a:rPr>
              <a:t>NASA astronaut</a:t>
            </a:r>
            <a:r>
              <a:rPr lang="en-US"/>
              <a:t> </a:t>
            </a:r>
            <a:r>
              <a:rPr lang="en-US">
                <a:hlinkClick r:id="rId9"/>
              </a:rPr>
              <a:t>Robert Stewart</a:t>
            </a:r>
            <a:r>
              <a:rPr lang="en-US"/>
              <a:t> were the first to experience such an "un</a:t>
            </a:r>
            <a:r>
              <a:rPr lang="en-US">
                <a:hlinkClick r:id="rId10"/>
              </a:rPr>
              <a:t>tether</a:t>
            </a:r>
            <a:r>
              <a:rPr lang="en-US"/>
              <a:t>ed </a:t>
            </a:r>
            <a:r>
              <a:rPr lang="en-US">
                <a:hlinkClick r:id="rId11"/>
              </a:rPr>
              <a:t>space walk</a:t>
            </a:r>
            <a:r>
              <a:rPr lang="en-US"/>
              <a:t>" during </a:t>
            </a:r>
            <a:r>
              <a:rPr lang="en-US">
                <a:hlinkClick r:id="rId12"/>
              </a:rPr>
              <a:t>Space Shuttle</a:t>
            </a:r>
            <a:r>
              <a:rPr lang="en-US"/>
              <a:t> mission </a:t>
            </a:r>
            <a:r>
              <a:rPr lang="en-US">
                <a:hlinkClick r:id="rId3"/>
              </a:rPr>
              <a:t>41-B</a:t>
            </a:r>
            <a:r>
              <a:rPr lang="en-US"/>
              <a:t> in </a:t>
            </a:r>
            <a:r>
              <a:rPr lang="en-US">
                <a:hlinkClick r:id="rId13"/>
              </a:rPr>
              <a:t>1984</a:t>
            </a:r>
            <a:r>
              <a:rPr lang="en-US"/>
              <a:t>. The </a:t>
            </a:r>
            <a:r>
              <a:rPr lang="en-US">
                <a:hlinkClick r:id="rId14"/>
              </a:rPr>
              <a:t>MMU</a:t>
            </a:r>
            <a:r>
              <a:rPr lang="en-US"/>
              <a:t> works by shooting jets of </a:t>
            </a:r>
            <a:r>
              <a:rPr lang="en-US">
                <a:hlinkClick r:id="rId15"/>
              </a:rPr>
              <a:t>nitrogen</a:t>
            </a:r>
            <a:r>
              <a:rPr lang="en-US"/>
              <a:t> and has since been used to help deploy and retrieve satellites. With a mass over 140 kilograms, an MMU is heavy on </a:t>
            </a:r>
            <a:r>
              <a:rPr lang="en-US">
                <a:hlinkClick r:id="rId16"/>
              </a:rPr>
              <a:t>Earth</a:t>
            </a:r>
            <a:r>
              <a:rPr lang="en-US"/>
              <a:t>, but, like everything, is weightless when drifting in orbit. The MMU was replaced with the </a:t>
            </a:r>
            <a:r>
              <a:rPr lang="en-US">
                <a:hlinkClick r:id="rId17"/>
              </a:rPr>
              <a:t>SAFER</a:t>
            </a:r>
            <a:r>
              <a:rPr lang="en-US"/>
              <a:t> backpack propulsion unit. </a:t>
            </a:r>
            <a:br>
              <a:rPr lang="en-US"/>
            </a:br>
            <a:endParaRPr lang="en-US"/>
          </a:p>
        </p:txBody>
      </p:sp>
    </p:spTree>
    <p:extLst>
      <p:ext uri="{BB962C8B-B14F-4D97-AF65-F5344CB8AC3E}">
        <p14:creationId xmlns:p14="http://schemas.microsoft.com/office/powerpoint/2010/main" val="9001892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15 sun sets per day</a:t>
            </a:r>
          </a:p>
        </p:txBody>
      </p:sp>
      <p:sp>
        <p:nvSpPr>
          <p:cNvPr id="4" name="Slide Number Placeholder 3"/>
          <p:cNvSpPr>
            <a:spLocks noGrp="1"/>
          </p:cNvSpPr>
          <p:nvPr>
            <p:ph type="sldNum" sz="quarter" idx="10"/>
          </p:nvPr>
        </p:nvSpPr>
        <p:spPr/>
        <p:txBody>
          <a:bodyPr/>
          <a:lstStyle/>
          <a:p>
            <a:pPr>
              <a:defRPr/>
            </a:pPr>
            <a:fld id="{03FE884C-F77E-4054-857F-E46369255B07}" type="slidenum">
              <a:rPr lang="en-US" smtClean="0"/>
              <a:pPr>
                <a:defRPr/>
              </a:pPr>
              <a:t>42</a:t>
            </a:fld>
            <a:endParaRPr lang="en-US" dirty="0"/>
          </a:p>
        </p:txBody>
      </p:sp>
    </p:spTree>
    <p:extLst>
      <p:ext uri="{BB962C8B-B14F-4D97-AF65-F5344CB8AC3E}">
        <p14:creationId xmlns:p14="http://schemas.microsoft.com/office/powerpoint/2010/main" val="41879258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0C97DE76-8997-4F20-A5D1-3652B37CDF29}" type="slidenum">
              <a:rPr lang="en-US" smtClean="0"/>
              <a:pPr/>
              <a:t>43</a:t>
            </a:fld>
            <a:endParaRPr lang="en-US" dirty="0"/>
          </a:p>
        </p:txBody>
      </p:sp>
      <p:sp>
        <p:nvSpPr>
          <p:cNvPr id="263171" name="Rectangle 2"/>
          <p:cNvSpPr>
            <a:spLocks noGrp="1" noRot="1" noChangeAspect="1" noChangeArrowheads="1" noTextEdit="1"/>
          </p:cNvSpPr>
          <p:nvPr>
            <p:ph type="sldImg"/>
          </p:nvPr>
        </p:nvSpPr>
        <p:spPr>
          <a:ln/>
        </p:spPr>
      </p:sp>
      <p:sp>
        <p:nvSpPr>
          <p:cNvPr id="263172" name="Rectangle 3"/>
          <p:cNvSpPr>
            <a:spLocks noGrp="1" noChangeArrowheads="1"/>
          </p:cNvSpPr>
          <p:nvPr>
            <p:ph type="body" idx="1"/>
          </p:nvPr>
        </p:nvSpPr>
        <p:spPr>
          <a:noFill/>
          <a:ln/>
        </p:spPr>
        <p:txBody>
          <a:bodyPr/>
          <a:lstStyle/>
          <a:p>
            <a:r>
              <a:rPr lang="en-US" dirty="0"/>
              <a:t>The largest canyon in the </a:t>
            </a:r>
            <a:r>
              <a:rPr lang="en-US" dirty="0">
                <a:hlinkClick r:id="rId3"/>
              </a:rPr>
              <a:t>Solar System</a:t>
            </a:r>
            <a:r>
              <a:rPr lang="en-US" dirty="0"/>
              <a:t> cuts a wide swath across the face of </a:t>
            </a:r>
            <a:r>
              <a:rPr lang="en-US" dirty="0">
                <a:hlinkClick r:id="rId4"/>
              </a:rPr>
              <a:t>Mars</a:t>
            </a:r>
            <a:r>
              <a:rPr lang="en-US" dirty="0"/>
              <a:t>. Named </a:t>
            </a:r>
            <a:r>
              <a:rPr lang="en-US" dirty="0">
                <a:hlinkClick r:id="rId5"/>
              </a:rPr>
              <a:t>Valles Marineris</a:t>
            </a:r>
            <a:r>
              <a:rPr lang="en-US" dirty="0"/>
              <a:t>, This "Grand Canyon" of Mars is about 2500 miles long and up to 4 miles deep. By comparison, the Earth's Grand Canyon is less than 500 miles long and 1 mile deep. </a:t>
            </a:r>
          </a:p>
        </p:txBody>
      </p:sp>
    </p:spTree>
    <p:extLst>
      <p:ext uri="{BB962C8B-B14F-4D97-AF65-F5344CB8AC3E}">
        <p14:creationId xmlns:p14="http://schemas.microsoft.com/office/powerpoint/2010/main" val="39536176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764E16CA-DC71-4A39-80A3-2A431AF17302}" type="slidenum">
              <a:rPr lang="en-US" smtClean="0"/>
              <a:pPr/>
              <a:t>44</a:t>
            </a:fld>
            <a:endParaRPr lang="en-US" dirty="0"/>
          </a:p>
        </p:txBody>
      </p:sp>
      <p:sp>
        <p:nvSpPr>
          <p:cNvPr id="261123" name="Rectangle 2"/>
          <p:cNvSpPr>
            <a:spLocks noGrp="1" noRot="1" noChangeAspect="1" noChangeArrowheads="1" noTextEdit="1"/>
          </p:cNvSpPr>
          <p:nvPr>
            <p:ph type="sldImg"/>
          </p:nvPr>
        </p:nvSpPr>
        <p:spPr>
          <a:ln/>
        </p:spPr>
      </p:sp>
      <p:sp>
        <p:nvSpPr>
          <p:cNvPr id="261124"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5749530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102701CF-4CD2-48B5-92D5-5F32161A4A32}" type="slidenum">
              <a:rPr lang="en-US" smtClean="0"/>
              <a:pPr/>
              <a:t>45</a:t>
            </a:fld>
            <a:endParaRPr lang="en-US" dirty="0"/>
          </a:p>
        </p:txBody>
      </p:sp>
      <p:sp>
        <p:nvSpPr>
          <p:cNvPr id="265219" name="Rectangle 2"/>
          <p:cNvSpPr>
            <a:spLocks noGrp="1" noRot="1" noChangeAspect="1" noChangeArrowheads="1" noTextEdit="1"/>
          </p:cNvSpPr>
          <p:nvPr>
            <p:ph type="sldImg"/>
          </p:nvPr>
        </p:nvSpPr>
        <p:spPr>
          <a:xfrm>
            <a:off x="1257300" y="647700"/>
            <a:ext cx="4610100" cy="3457575"/>
          </a:xfrm>
          <a:ln/>
        </p:spPr>
      </p:sp>
      <p:sp>
        <p:nvSpPr>
          <p:cNvPr id="265220" name="Rectangle 3"/>
          <p:cNvSpPr>
            <a:spLocks noGrp="1" noChangeArrowheads="1"/>
          </p:cNvSpPr>
          <p:nvPr>
            <p:ph type="body" idx="1"/>
          </p:nvPr>
        </p:nvSpPr>
        <p:spPr>
          <a:noFill/>
          <a:ln/>
        </p:spPr>
        <p:txBody>
          <a:bodyPr/>
          <a:lstStyle/>
          <a:p>
            <a:pPr>
              <a:buFont typeface="Symbol" pitchFamily="18" charset="2"/>
              <a:buNone/>
            </a:pPr>
            <a:r>
              <a:rPr lang="en-US" altLang="en-US" b="1" dirty="0">
                <a:latin typeface="Arial" charset="0"/>
              </a:rPr>
              <a:t>Will learn about the climate on Mars and scout for regions where mineralogical evidence of water has been found. </a:t>
            </a:r>
          </a:p>
          <a:p>
            <a:pPr>
              <a:buFont typeface="Symbol" pitchFamily="18" charset="2"/>
              <a:buNone/>
            </a:pPr>
            <a:r>
              <a:rPr lang="en-US" altLang="en-US" b="1" dirty="0">
                <a:latin typeface="Arial" charset="0"/>
              </a:rPr>
              <a:t>The rover twins will determine the geologic record of the landing site, what the planet’s conditions were like when the Martian rocks and soils were formed, and help us learn about ancient water reservoirs. </a:t>
            </a:r>
          </a:p>
          <a:p>
            <a:pPr>
              <a:buFont typeface="Symbol" pitchFamily="18" charset="2"/>
              <a:buNone/>
            </a:pPr>
            <a:endParaRPr lang="en-US" altLang="en-US" b="1" dirty="0">
              <a:latin typeface="Arial" charset="0"/>
            </a:endParaRPr>
          </a:p>
          <a:p>
            <a:pPr>
              <a:buFont typeface="Symbol" pitchFamily="18" charset="2"/>
              <a:buNone/>
            </a:pPr>
            <a:r>
              <a:rPr lang="en-US" altLang="en-US" b="1" dirty="0"/>
              <a:t>The rover has a top speed on flat hard ground of 5 centimeters (2 inches) per second. However, in order to ensure a safe drive, the rover is equipped with hazard avoidance software that causes the rover to stop and reassess its location every few seconds. So, over time, the vehicle achieves an average speed of 1 centimeter per second. The rover is programmed to drive for roughly 10 seconds, then stop to observe and understand the terrain it has driven into for 20 seconds, before moving safely onward for another 10 seconds.</a:t>
            </a:r>
          </a:p>
          <a:p>
            <a:pPr>
              <a:buFont typeface="Symbol" pitchFamily="18" charset="2"/>
              <a:buNone/>
            </a:pPr>
            <a:endParaRPr lang="en-US" altLang="en-US" b="1" dirty="0"/>
          </a:p>
          <a:p>
            <a:pPr>
              <a:buFont typeface="Symbol" pitchFamily="18" charset="2"/>
              <a:buNone/>
            </a:pPr>
            <a:r>
              <a:rPr lang="en-US" altLang="en-US" b="1" dirty="0"/>
              <a:t>MER top speed traveling to Mars = 24,842 MPH !</a:t>
            </a:r>
            <a:r>
              <a:rPr lang="en-US" altLang="en-US" dirty="0"/>
              <a:t> </a:t>
            </a:r>
            <a:endParaRPr lang="en-US" altLang="en-US" sz="700" b="1" dirty="0">
              <a:latin typeface="Arial" charset="0"/>
            </a:endParaRPr>
          </a:p>
          <a:p>
            <a:endParaRPr lang="en-US" altLang="en-US" dirty="0"/>
          </a:p>
        </p:txBody>
      </p:sp>
    </p:spTree>
    <p:extLst>
      <p:ext uri="{BB962C8B-B14F-4D97-AF65-F5344CB8AC3E}">
        <p14:creationId xmlns:p14="http://schemas.microsoft.com/office/powerpoint/2010/main" val="24102211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09AB0299-EA01-4629-91BC-272380B843A6}" type="slidenum">
              <a:rPr lang="en-US" smtClean="0"/>
              <a:pPr/>
              <a:t>46</a:t>
            </a:fld>
            <a:endParaRPr lang="en-US" dirty="0"/>
          </a:p>
        </p:txBody>
      </p:sp>
      <p:sp>
        <p:nvSpPr>
          <p:cNvPr id="266243" name="Rectangle 2"/>
          <p:cNvSpPr>
            <a:spLocks noGrp="1" noRot="1" noChangeAspect="1" noChangeArrowheads="1" noTextEdit="1"/>
          </p:cNvSpPr>
          <p:nvPr>
            <p:ph type="sldImg"/>
          </p:nvPr>
        </p:nvSpPr>
        <p:spPr>
          <a:ln/>
        </p:spPr>
      </p:sp>
      <p:sp>
        <p:nvSpPr>
          <p:cNvPr id="266244" name="Rectangle 3"/>
          <p:cNvSpPr>
            <a:spLocks noGrp="1" noChangeArrowheads="1"/>
          </p:cNvSpPr>
          <p:nvPr>
            <p:ph type="body" idx="1"/>
          </p:nvPr>
        </p:nvSpPr>
        <p:spPr>
          <a:noFill/>
          <a:ln/>
        </p:spPr>
        <p:txBody>
          <a:bodyPr/>
          <a:lstStyle/>
          <a:p>
            <a:pPr>
              <a:buFont typeface="Symbol" pitchFamily="18" charset="2"/>
              <a:buNone/>
            </a:pPr>
            <a:r>
              <a:rPr lang="en-US" altLang="en-US" b="1" dirty="0"/>
              <a:t>In the Payload Hazardous Servicing Facility, technicians reopen the lander petals of the Mars Exploration Rover 2 (MER-2) to allow access to one of the spacecraft's circuit boards. A concern arose during prelaunch testing regarding how the spacecraft interprets signals sent from its main computer to peripherals in the cruise stage, lander and small deep space transponder. The MER Mission consists of two identical rovers set to launch in June 2003. The problem will be fixed on both rovers.</a:t>
            </a:r>
            <a:r>
              <a:rPr lang="en-US" altLang="en-US" dirty="0"/>
              <a:t> </a:t>
            </a:r>
            <a:endParaRPr lang="en-US" altLang="en-US" sz="700" b="1" dirty="0">
              <a:latin typeface="Arial" charset="0"/>
            </a:endParaRPr>
          </a:p>
          <a:p>
            <a:endParaRPr lang="en-US" altLang="en-US" dirty="0"/>
          </a:p>
        </p:txBody>
      </p:sp>
    </p:spTree>
    <p:extLst>
      <p:ext uri="{BB962C8B-B14F-4D97-AF65-F5344CB8AC3E}">
        <p14:creationId xmlns:p14="http://schemas.microsoft.com/office/powerpoint/2010/main" val="31139854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2EC2D528-C18D-4A77-ABD3-B9EBBCE18775}" type="slidenum">
              <a:rPr lang="en-US" smtClean="0"/>
              <a:pPr/>
              <a:t>47</a:t>
            </a:fld>
            <a:endParaRPr lang="en-US" dirty="0"/>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pPr>
              <a:lnSpc>
                <a:spcPct val="80000"/>
              </a:lnSpc>
            </a:pPr>
            <a:r>
              <a:rPr lang="en-US" altLang="ja-JP" sz="800" dirty="0"/>
              <a:t>Only three of humanity's nine landing attempts at the Red Planet have succeeded, said Ed Weiler, NASA's space science chief in Washington, D.C. prior to the Mars Rovers and Beagle failure</a:t>
            </a:r>
          </a:p>
          <a:p>
            <a:pPr>
              <a:lnSpc>
                <a:spcPct val="80000"/>
              </a:lnSpc>
            </a:pPr>
            <a:r>
              <a:rPr lang="en-US" altLang="ja-JP" sz="800" dirty="0"/>
              <a:t>Mars Exploration Rovers (Spirit and Opportunity)</a:t>
            </a:r>
            <a:r>
              <a:rPr lang="en-US" altLang="ja-JP" sz="800" baseline="0" dirty="0"/>
              <a:t> only Opportunity is working.  Mars Science Lab MSL named Curiosity</a:t>
            </a:r>
            <a:endParaRPr lang="en-US" altLang="ja-JP" sz="800" dirty="0"/>
          </a:p>
          <a:p>
            <a:pPr>
              <a:lnSpc>
                <a:spcPct val="80000"/>
              </a:lnSpc>
            </a:pPr>
            <a:endParaRPr lang="en-US" altLang="ja-JP" sz="800" dirty="0"/>
          </a:p>
          <a:p>
            <a:pPr>
              <a:lnSpc>
                <a:spcPct val="80000"/>
              </a:lnSpc>
            </a:pPr>
            <a:r>
              <a:rPr lang="en-US" altLang="ja-JP" sz="800" b="1" dirty="0"/>
              <a:t>LAUNCH </a:t>
            </a:r>
            <a:endParaRPr lang="en-US" altLang="ja-JP" sz="800" dirty="0"/>
          </a:p>
          <a:p>
            <a:pPr>
              <a:lnSpc>
                <a:spcPct val="80000"/>
              </a:lnSpc>
            </a:pPr>
            <a:r>
              <a:rPr lang="en-US" altLang="ja-JP" sz="800" dirty="0"/>
              <a:t>Each Mars Exploration Rover will be launched on a Delta II launch vehicle from Cape Canaveral, Florida. </a:t>
            </a:r>
          </a:p>
          <a:p>
            <a:pPr>
              <a:lnSpc>
                <a:spcPct val="80000"/>
              </a:lnSpc>
            </a:pPr>
            <a:r>
              <a:rPr lang="en-US" altLang="ja-JP" sz="800" dirty="0"/>
              <a:t>The Delta II stands about 100 feet tall and the rover is housed in a payload fairing that sits on top of the rocket. The first MER spacecraft launches in the daytime and the second one at night. </a:t>
            </a:r>
          </a:p>
          <a:p>
            <a:pPr>
              <a:lnSpc>
                <a:spcPct val="80000"/>
              </a:lnSpc>
            </a:pPr>
            <a:r>
              <a:rPr lang="en-US" altLang="ja-JP" sz="800" dirty="0"/>
              <a:t>The Delta II engines produce more than 140,000 pounds of thrust to break the grip of Earth’s gravity. </a:t>
            </a:r>
          </a:p>
          <a:p>
            <a:pPr>
              <a:lnSpc>
                <a:spcPct val="80000"/>
              </a:lnSpc>
            </a:pPr>
            <a:r>
              <a:rPr lang="en-US" altLang="ja-JP" sz="800" dirty="0"/>
              <a:t>Nine solid rocket boosters ring the Delta launch vehicle. Six are ignited at launch and then discarded after they use up their fuel. The remaining three boosters are ignited in mid-air. </a:t>
            </a:r>
          </a:p>
          <a:p>
            <a:pPr>
              <a:lnSpc>
                <a:spcPct val="80000"/>
              </a:lnSpc>
            </a:pPr>
            <a:r>
              <a:rPr lang="en-US" altLang="ja-JP" sz="800" dirty="0"/>
              <a:t>After the first stage of the rocket stops firing, it is discarded. Then the second stage engine ignites. </a:t>
            </a:r>
          </a:p>
          <a:p>
            <a:pPr>
              <a:lnSpc>
                <a:spcPct val="80000"/>
              </a:lnSpc>
            </a:pPr>
            <a:r>
              <a:rPr lang="en-US" altLang="ja-JP" sz="800" dirty="0"/>
              <a:t>The payload fairing separates and reveals the MER spacecraft. </a:t>
            </a:r>
          </a:p>
          <a:p>
            <a:pPr>
              <a:lnSpc>
                <a:spcPct val="80000"/>
              </a:lnSpc>
            </a:pPr>
            <a:r>
              <a:rPr lang="en-US" altLang="ja-JP" sz="800" dirty="0"/>
              <a:t>Small rockets are fired to spin up the third stage. The spinning motion helps to stabilize the spacecraft, acting like a gyroscope. </a:t>
            </a:r>
          </a:p>
          <a:p>
            <a:pPr>
              <a:lnSpc>
                <a:spcPct val="80000"/>
              </a:lnSpc>
            </a:pPr>
            <a:r>
              <a:rPr lang="en-US" altLang="ja-JP" sz="800" dirty="0"/>
              <a:t>A burn of the third stage pushes the spacecraft out of Earth orbit and on a trajectory to Mars </a:t>
            </a:r>
          </a:p>
          <a:p>
            <a:pPr>
              <a:lnSpc>
                <a:spcPct val="80000"/>
              </a:lnSpc>
            </a:pPr>
            <a:r>
              <a:rPr lang="en-US" altLang="ja-JP" sz="800" dirty="0"/>
              <a:t>The spacecraft must be de-spun so that it can achieve its proper cruise orientation. A set of weights called “yo-yos” are released from the spinning vehicle on flexible lines. They slow the spin of the spacecraft in much the same way that an ice skater decreases the velocity of a spin by extending his or her arms </a:t>
            </a:r>
          </a:p>
          <a:p>
            <a:pPr>
              <a:lnSpc>
                <a:spcPct val="80000"/>
              </a:lnSpc>
            </a:pPr>
            <a:r>
              <a:rPr lang="en-US" altLang="ja-JP" sz="800" dirty="0"/>
              <a:t>The MER spacecraft separates from the Delta's third stage and begins its seven-month journey to Mars. </a:t>
            </a:r>
          </a:p>
          <a:p>
            <a:pPr>
              <a:lnSpc>
                <a:spcPct val="80000"/>
              </a:lnSpc>
            </a:pPr>
            <a:r>
              <a:rPr lang="en-US" altLang="ja-JP" sz="800" b="1" dirty="0"/>
              <a:t>ENTRY, DESCENT AND LANDING </a:t>
            </a:r>
            <a:endParaRPr lang="en-US" altLang="ja-JP" sz="800" dirty="0"/>
          </a:p>
          <a:p>
            <a:pPr>
              <a:lnSpc>
                <a:spcPct val="80000"/>
              </a:lnSpc>
            </a:pPr>
            <a:r>
              <a:rPr lang="en-US" altLang="ja-JP" sz="800" dirty="0"/>
              <a:t>The cruise stage carries the items necessary to support the vehicle on its long journey through space. As the spacecraft approaches Mars, this stage is no longer needed and separates from the spacecraft. </a:t>
            </a:r>
          </a:p>
          <a:p>
            <a:pPr>
              <a:lnSpc>
                <a:spcPct val="80000"/>
              </a:lnSpc>
            </a:pPr>
            <a:r>
              <a:rPr lang="en-US" altLang="ja-JP" sz="800" dirty="0"/>
              <a:t>Each MER spacecraft will enter the Martian atmosphere in January of 2004. They will be protected by a heat shield as they plummet toward the planet's surface. </a:t>
            </a:r>
          </a:p>
          <a:p>
            <a:pPr>
              <a:lnSpc>
                <a:spcPct val="80000"/>
              </a:lnSpc>
            </a:pPr>
            <a:r>
              <a:rPr lang="en-US" altLang="ja-JP" sz="800" dirty="0"/>
              <a:t>A supersonic parachute slows the spacecraft's descent. </a:t>
            </a:r>
          </a:p>
          <a:p>
            <a:pPr>
              <a:lnSpc>
                <a:spcPct val="80000"/>
              </a:lnSpc>
            </a:pPr>
            <a:r>
              <a:rPr lang="en-US" altLang="ja-JP" sz="800" dirty="0"/>
              <a:t>The heat shield separates and the lander is lowered by a bridle. </a:t>
            </a:r>
          </a:p>
          <a:p>
            <a:pPr>
              <a:lnSpc>
                <a:spcPct val="80000"/>
              </a:lnSpc>
            </a:pPr>
            <a:r>
              <a:rPr lang="en-US" altLang="ja-JP" sz="800" dirty="0"/>
              <a:t>During the descent, gas generators inflate a cluster of airbags around the lander in less than one second. </a:t>
            </a:r>
          </a:p>
          <a:p>
            <a:pPr>
              <a:lnSpc>
                <a:spcPct val="80000"/>
              </a:lnSpc>
            </a:pPr>
            <a:r>
              <a:rPr lang="en-US" altLang="ja-JP" sz="800" dirty="0"/>
              <a:t>Rockets are fired to bring the lander to a near-stop above the Martian surface. </a:t>
            </a:r>
          </a:p>
          <a:p>
            <a:pPr>
              <a:lnSpc>
                <a:spcPct val="80000"/>
              </a:lnSpc>
            </a:pPr>
            <a:r>
              <a:rPr lang="en-US" altLang="ja-JP" sz="800" dirty="0"/>
              <a:t>At less than 20 meters above the surface, the bridle is cut and the lander drops to the ground. The airbags cushion the impact. </a:t>
            </a:r>
          </a:p>
          <a:p>
            <a:pPr>
              <a:lnSpc>
                <a:spcPct val="80000"/>
              </a:lnSpc>
            </a:pPr>
            <a:r>
              <a:rPr lang="en-US" altLang="ja-JP" sz="800" dirty="0"/>
              <a:t>After what could be many bounces, the lander will roll to a stop. </a:t>
            </a:r>
          </a:p>
          <a:p>
            <a:pPr>
              <a:lnSpc>
                <a:spcPct val="80000"/>
              </a:lnSpc>
            </a:pPr>
            <a:r>
              <a:rPr lang="en-US" altLang="ja-JP" sz="800" b="1" dirty="0"/>
              <a:t>LANDED OPERATIONS </a:t>
            </a:r>
            <a:endParaRPr lang="en-US" altLang="ja-JP" sz="800" dirty="0"/>
          </a:p>
          <a:p>
            <a:pPr>
              <a:lnSpc>
                <a:spcPct val="80000"/>
              </a:lnSpc>
            </a:pPr>
            <a:r>
              <a:rPr lang="en-US" altLang="ja-JP" sz="800" dirty="0"/>
              <a:t>The airbags deflate and retract, the lander “petals” open, and the lander rights itself. </a:t>
            </a:r>
          </a:p>
          <a:p>
            <a:pPr>
              <a:lnSpc>
                <a:spcPct val="80000"/>
              </a:lnSpc>
            </a:pPr>
            <a:r>
              <a:rPr lang="en-US" altLang="ja-JP" sz="800" dirty="0"/>
              <a:t>When the lander structure first opens, the rover is tightly folded. </a:t>
            </a:r>
          </a:p>
          <a:p>
            <a:pPr>
              <a:lnSpc>
                <a:spcPct val="80000"/>
              </a:lnSpc>
            </a:pPr>
            <a:r>
              <a:rPr lang="en-US" altLang="ja-JP" sz="800" dirty="0"/>
              <a:t>A series of steps are involved in the deployment of the rover. They could take as many as several days to complete. </a:t>
            </a:r>
          </a:p>
          <a:p>
            <a:pPr>
              <a:lnSpc>
                <a:spcPct val="80000"/>
              </a:lnSpc>
            </a:pPr>
            <a:r>
              <a:rPr lang="en-US" altLang="ja-JP" sz="800" dirty="0"/>
              <a:t>After deployment is complete, scientists and engineers can begin to command the rover </a:t>
            </a:r>
          </a:p>
          <a:p>
            <a:pPr>
              <a:lnSpc>
                <a:spcPct val="80000"/>
              </a:lnSpc>
            </a:pPr>
            <a:r>
              <a:rPr lang="en-US" altLang="ja-JP" sz="800" dirty="0"/>
              <a:t>They use the Pancam camera to get a color panoramic view of the rover’s surroundings. An instrument called Mini-TES also uses the rover’s mast to view the Martian surface in the infrared. Both instruments help scientists decide which rocks should be studied more closely. </a:t>
            </a:r>
          </a:p>
          <a:p>
            <a:pPr>
              <a:lnSpc>
                <a:spcPct val="80000"/>
              </a:lnSpc>
            </a:pPr>
            <a:r>
              <a:rPr lang="en-US" altLang="ja-JP" sz="800" dirty="0"/>
              <a:t>Once a rock target is selected, the rover is sent a command to travel to that target. </a:t>
            </a:r>
          </a:p>
          <a:p>
            <a:pPr>
              <a:lnSpc>
                <a:spcPct val="80000"/>
              </a:lnSpc>
            </a:pPr>
            <a:r>
              <a:rPr lang="en-US" altLang="ja-JP" sz="800" dirty="0"/>
              <a:t>The rover is programmed to avoid hazards. It knows enough to go around any rock that is larger than the size of its wheels. </a:t>
            </a:r>
          </a:p>
          <a:p>
            <a:pPr>
              <a:lnSpc>
                <a:spcPct val="80000"/>
              </a:lnSpc>
            </a:pPr>
            <a:r>
              <a:rPr lang="en-US" altLang="ja-JP" sz="800" dirty="0"/>
              <a:t>When the rover reaches a rock target, its arm is deployed. The arm of the rover has three science instruments and a Rock Abrasion Tool (RAT). In this simulation, the RAT grinds into a rock to reveal a fresh surface for study. </a:t>
            </a:r>
          </a:p>
          <a:p>
            <a:pPr>
              <a:lnSpc>
                <a:spcPct val="80000"/>
              </a:lnSpc>
            </a:pPr>
            <a:r>
              <a:rPr lang="en-US" altLang="ja-JP" sz="800" dirty="0"/>
              <a:t>The Microscopic Imager offers a close-up view of the exposed rock. </a:t>
            </a:r>
          </a:p>
          <a:p>
            <a:pPr>
              <a:lnSpc>
                <a:spcPct val="80000"/>
              </a:lnSpc>
            </a:pPr>
            <a:r>
              <a:rPr lang="en-US" altLang="ja-JP" sz="800" dirty="0"/>
              <a:t>Not shown in the video are two other science instruments on the arm of the rover. They are APXS or Alpha-Particle-X-ray Spectrometer, and the Mössbauer Spectrometer. The APXS reads the elemental make-up of rocks; the Mössbauer detects iron-bearing minerals. </a:t>
            </a:r>
          </a:p>
          <a:p>
            <a:pPr>
              <a:lnSpc>
                <a:spcPct val="80000"/>
              </a:lnSpc>
            </a:pPr>
            <a:r>
              <a:rPr lang="en-US" altLang="ja-JP" sz="800" dirty="0"/>
              <a:t>Information gathered from all six instruments will be used to understand how Mars evolved geologically. Scientists will investigate the role water may have played in the planet’s past and try to determine how suitable the conditions would have been for life. </a:t>
            </a:r>
          </a:p>
          <a:p>
            <a:pPr>
              <a:lnSpc>
                <a:spcPct val="80000"/>
              </a:lnSpc>
            </a:pPr>
            <a:r>
              <a:rPr lang="en-US" altLang="ja-JP" sz="800" dirty="0"/>
              <a:t>Because the Martian atmosphere is only about 1% as dense as that on Earth, the parachute assembly does not slow the craft down enough to permit a safe landing. For this reason, a technique known as Rocket Assisted Descent (RAD) is used.</a:t>
            </a:r>
          </a:p>
          <a:p>
            <a:pPr>
              <a:lnSpc>
                <a:spcPct val="80000"/>
              </a:lnSpc>
            </a:pPr>
            <a:r>
              <a:rPr lang="en-US" altLang="ja-JP" sz="800" dirty="0"/>
              <a:t>The Rover is secured in the Lander with special bolts, which contain explosive charges to unshackle it from its storage position. The Rover will then roll down specially built ramps on the petals, which protect it from getting tangled up in the remains of the airbags, or falling and being damaged.</a:t>
            </a:r>
          </a:p>
          <a:p>
            <a:pPr>
              <a:lnSpc>
                <a:spcPct val="80000"/>
              </a:lnSpc>
            </a:pPr>
            <a:r>
              <a:rPr lang="en-US" altLang="ja-JP" sz="800" dirty="0"/>
              <a:t>Data taken by Spirit during descent indicates that the rover bounced 28 times, and almost a half mile</a:t>
            </a:r>
          </a:p>
          <a:p>
            <a:pPr>
              <a:lnSpc>
                <a:spcPct val="80000"/>
              </a:lnSpc>
            </a:pPr>
            <a:r>
              <a:rPr lang="en-US" altLang="ja-JP" sz="800" dirty="0"/>
              <a:t>The rovers were designed to last for 90 days on the Martian surface.  </a:t>
            </a:r>
          </a:p>
          <a:p>
            <a:pPr>
              <a:lnSpc>
                <a:spcPct val="80000"/>
              </a:lnSpc>
            </a:pPr>
            <a:r>
              <a:rPr lang="en-US" altLang="ja-JP" sz="800" dirty="0"/>
              <a:t>Toward the end of the surface phase for both missions, both power and telecom capabilities will be decreasing, as the Earth and the Sun become more distant from Mars, dust falls on the solar panels, the batteries lose capacity, and the Sun moves further North past the landing site latitude. </a:t>
            </a:r>
          </a:p>
          <a:p>
            <a:pPr>
              <a:lnSpc>
                <a:spcPct val="80000"/>
              </a:lnSpc>
            </a:pPr>
            <a:r>
              <a:rPr lang="en-US" altLang="ja-JP" sz="800" dirty="0"/>
              <a:t>The rovers are about the size of a golf cart. Each vehicle has a mass of 170 kilograms. Each weighs 375 pounds on Earth. Since the gravity on Mars is weaker, each rover weighs just 140 pounds on Mars</a:t>
            </a:r>
          </a:p>
          <a:p>
            <a:pPr>
              <a:lnSpc>
                <a:spcPct val="80000"/>
              </a:lnSpc>
            </a:pPr>
            <a:r>
              <a:rPr lang="en-US" altLang="ja-JP" sz="800" dirty="0"/>
              <a:t>The rovers aren't very fast. The rover has a top speed on flat hard ground of 5 centimeters (2 inches) per second. However, in order to ensure a safe drive, the rover is equipped with hazard avoidance software that causes the rover to stop and reassess its location every few seconds. So, over time, the vehicle achieves an average speed of 1 centimeter per second. The rover is programmed to drive for roughly 10 seconds, then stop to observe and understand the terrain it has driven into for 20 seconds, before moving safely onward for another 10 seconds.</a:t>
            </a:r>
          </a:p>
          <a:p>
            <a:pPr>
              <a:lnSpc>
                <a:spcPct val="80000"/>
              </a:lnSpc>
            </a:pPr>
            <a:r>
              <a:rPr lang="en-US" altLang="ja-JP" sz="800" dirty="0"/>
              <a:t>3 years to design, build, and test</a:t>
            </a:r>
          </a:p>
          <a:p>
            <a:pPr>
              <a:lnSpc>
                <a:spcPct val="80000"/>
              </a:lnSpc>
            </a:pPr>
            <a:r>
              <a:rPr lang="en-US" altLang="ja-JP" sz="800" dirty="0"/>
              <a:t>Arrival on Mars – from about 12,000 mph to 0 in about 6 minutes</a:t>
            </a:r>
          </a:p>
          <a:p>
            <a:pPr>
              <a:lnSpc>
                <a:spcPct val="80000"/>
              </a:lnSpc>
            </a:pPr>
            <a:r>
              <a:rPr lang="en-US" altLang="ja-JP" sz="800" dirty="0"/>
              <a:t>Two spectacular landings on each side of the planet</a:t>
            </a:r>
          </a:p>
          <a:p>
            <a:pPr>
              <a:lnSpc>
                <a:spcPct val="80000"/>
              </a:lnSpc>
            </a:pPr>
            <a:r>
              <a:rPr lang="en-US" altLang="ja-JP" sz="800" dirty="0"/>
              <a:t>Two rovers still going strong</a:t>
            </a:r>
          </a:p>
          <a:p>
            <a:pPr>
              <a:lnSpc>
                <a:spcPct val="80000"/>
              </a:lnSpc>
            </a:pPr>
            <a:r>
              <a:rPr lang="en-US" altLang="ja-JP" sz="800" dirty="0"/>
              <a:t>Spirit navigation accuracy – after a flight of 303 million miles – landed about 6 miles from center of the target</a:t>
            </a:r>
          </a:p>
          <a:p>
            <a:pPr>
              <a:lnSpc>
                <a:spcPct val="80000"/>
              </a:lnSpc>
            </a:pPr>
            <a:r>
              <a:rPr lang="en-US" altLang="ja-JP" sz="800" dirty="0"/>
              <a:t>Height of Spirit’s first bounce – 27.6 feet</a:t>
            </a:r>
          </a:p>
          <a:p>
            <a:pPr>
              <a:lnSpc>
                <a:spcPct val="80000"/>
              </a:lnSpc>
            </a:pPr>
            <a:r>
              <a:rPr lang="en-US" altLang="ja-JP" sz="800" dirty="0"/>
              <a:t>Spirit has travel close to three miles since landing</a:t>
            </a:r>
          </a:p>
          <a:p>
            <a:pPr>
              <a:lnSpc>
                <a:spcPct val="80000"/>
              </a:lnSpc>
            </a:pPr>
            <a:r>
              <a:rPr lang="en-US" altLang="ja-JP" sz="800" dirty="0"/>
              <a:t>Opportunity navigation accuracy – after a flight of 283 million miles – landed about 16 miles from center of the target</a:t>
            </a:r>
          </a:p>
          <a:p>
            <a:pPr>
              <a:lnSpc>
                <a:spcPct val="80000"/>
              </a:lnSpc>
            </a:pPr>
            <a:r>
              <a:rPr lang="en-US" altLang="ja-JP" sz="800" dirty="0"/>
              <a:t>Number of hits to NASA Mars sites as of January 1 2004 – 9.1 Billion</a:t>
            </a:r>
          </a:p>
          <a:p>
            <a:pPr>
              <a:lnSpc>
                <a:spcPct val="80000"/>
              </a:lnSpc>
            </a:pPr>
            <a:r>
              <a:rPr lang="en-US" altLang="ja-JP" sz="800" dirty="0"/>
              <a:t>Number of images returned over 32,000 from Spirit and about the same number from Opportunity (as of Dec 21 2004)</a:t>
            </a:r>
          </a:p>
          <a:p>
            <a:pPr>
              <a:lnSpc>
                <a:spcPct val="80000"/>
              </a:lnSpc>
            </a:pPr>
            <a:r>
              <a:rPr lang="en-US" altLang="ja-JP" sz="800" dirty="0"/>
              <a:t>Days before sprit landed there was a global dust storm that hit mars</a:t>
            </a:r>
          </a:p>
          <a:p>
            <a:pPr>
              <a:lnSpc>
                <a:spcPct val="80000"/>
              </a:lnSpc>
            </a:pPr>
            <a:r>
              <a:rPr lang="en-US" altLang="ja-JP" sz="800" dirty="0"/>
              <a:t>Worst solar flare event ever recorded in human history hit the vehicles</a:t>
            </a:r>
          </a:p>
          <a:p>
            <a:pPr>
              <a:lnSpc>
                <a:spcPct val="80000"/>
              </a:lnSpc>
            </a:pPr>
            <a:r>
              <a:rPr lang="en-US" altLang="ja-JP" sz="800" dirty="0"/>
              <a:t>Spirit has been on Mars 680 Martian days – As of December 1, 2005</a:t>
            </a:r>
          </a:p>
          <a:p>
            <a:pPr>
              <a:lnSpc>
                <a:spcPct val="80000"/>
              </a:lnSpc>
            </a:pPr>
            <a:r>
              <a:rPr lang="en-US" altLang="ja-JP" sz="800" dirty="0"/>
              <a:t>As of Sol 679 (November 30, 2005) Sprite has driven 5,463 meters (3.39 miles)</a:t>
            </a:r>
          </a:p>
          <a:p>
            <a:pPr>
              <a:lnSpc>
                <a:spcPct val="80000"/>
              </a:lnSpc>
            </a:pPr>
            <a:r>
              <a:rPr lang="en-US" altLang="ja-JP" sz="800" dirty="0"/>
              <a:t>Opportunity has been on Mars 660 Martian days As of December 1, 2005</a:t>
            </a:r>
          </a:p>
          <a:p>
            <a:pPr>
              <a:lnSpc>
                <a:spcPct val="80000"/>
              </a:lnSpc>
            </a:pPr>
            <a:r>
              <a:rPr lang="en-US" altLang="ja-JP" sz="800" dirty="0"/>
              <a:t>As of Sol 659 (November 30, 2005) Opportunity has driven 6,502 meters (4.04 miles)</a:t>
            </a:r>
          </a:p>
          <a:p>
            <a:pPr>
              <a:lnSpc>
                <a:spcPct val="80000"/>
              </a:lnSpc>
            </a:pPr>
            <a:r>
              <a:rPr lang="en-US" altLang="ja-JP" sz="800" dirty="0"/>
              <a:t>Atmospheric friction in the next four minutes cut that speed by 90 percent, then a parachute fastened to the backshell portion of the aeroshell opened about two minutes before landing.</a:t>
            </a:r>
          </a:p>
          <a:p>
            <a:pPr>
              <a:lnSpc>
                <a:spcPct val="80000"/>
              </a:lnSpc>
            </a:pPr>
            <a:r>
              <a:rPr lang="en-US" altLang="ja-JP" sz="800" dirty="0"/>
              <a:t>About 20 seconds later, the spacecraft jettisoned the heat shield. The lander descended on a bridle that unspooled from the backshell. A downward-pointing camera on the lander took three pictures during the final half-minute of the flight. An onboard computer instantly analyzed the pictures to estimate horizontal motion. In the final eight seconds before impact, gas generators inflated the lander’s airbags, retro rockets on the backshell fired to halt descent speed, and transverse rockets fired (on Spirit’s lander) to reduce horizontal speed. The bridle was cut to release the lander from the backshell and parachute. Then the  airbagencased lander dropped in free fall.</a:t>
            </a:r>
          </a:p>
          <a:p>
            <a:pPr>
              <a:lnSpc>
                <a:spcPct val="80000"/>
              </a:lnSpc>
            </a:pPr>
            <a:r>
              <a:rPr lang="en-US" altLang="ja-JP" sz="800" dirty="0"/>
              <a:t>It bounced about 8.4 meters (27.6 feet) high. After 27 more bounces and then rolling, it came to a stop about 250 to 300 meters (270 to 330 yards) from its first impact.</a:t>
            </a:r>
          </a:p>
          <a:p>
            <a:pPr>
              <a:lnSpc>
                <a:spcPct val="80000"/>
              </a:lnSpc>
            </a:pPr>
            <a:r>
              <a:rPr lang="en-US" altLang="ja-JP" sz="800" dirty="0"/>
              <a:t>Opportunity landed on Jan. 25, Universal Time (at 9:05 p.m. Jan. 24, Pacific Standard Time). It traveled about 200 meters (220 yards) while bouncing 26 times and rolling after the impact, with a 90-degree turn northward during that period. It came to rest inside a small crater. One scientist called the landing an  interplanetary hole in one.”</a:t>
            </a:r>
          </a:p>
          <a:p>
            <a:pPr>
              <a:lnSpc>
                <a:spcPct val="80000"/>
              </a:lnSpc>
            </a:pPr>
            <a:r>
              <a:rPr lang="en-US" altLang="ja-JP" sz="800" dirty="0"/>
              <a:t>The names of the rovers, Spirit and Opportunity, were selected in a student essay contest that drew nearly 10,000 entries.</a:t>
            </a:r>
          </a:p>
          <a:p>
            <a:pPr>
              <a:lnSpc>
                <a:spcPct val="80000"/>
              </a:lnSpc>
            </a:pPr>
            <a:r>
              <a:rPr lang="en-US" altLang="ja-JP" sz="800" dirty="0"/>
              <a:t>Cost: Approximately $820 million total, consisting approximately of $645 million spacecraft development and science instruments; $100 million launch; $75 million mission operations and science processing</a:t>
            </a:r>
          </a:p>
          <a:p>
            <a:pPr>
              <a:lnSpc>
                <a:spcPct val="80000"/>
              </a:lnSpc>
            </a:pPr>
            <a:endParaRPr lang="en-US" sz="800" dirty="0"/>
          </a:p>
        </p:txBody>
      </p:sp>
    </p:spTree>
    <p:extLst>
      <p:ext uri="{BB962C8B-B14F-4D97-AF65-F5344CB8AC3E}">
        <p14:creationId xmlns:p14="http://schemas.microsoft.com/office/powerpoint/2010/main" val="9880295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B60BE7DD-E2A4-48C5-907F-5B64C622C763}" type="slidenum">
              <a:rPr lang="en-US" smtClean="0"/>
              <a:pPr/>
              <a:t>48</a:t>
            </a:fld>
            <a:endParaRPr lang="en-US" dirty="0"/>
          </a:p>
        </p:txBody>
      </p:sp>
      <p:sp>
        <p:nvSpPr>
          <p:cNvPr id="276484" name="Rectangle 3"/>
          <p:cNvSpPr>
            <a:spLocks noGrp="1" noChangeArrowheads="1"/>
          </p:cNvSpPr>
          <p:nvPr>
            <p:ph type="body" idx="1"/>
          </p:nvPr>
        </p:nvSpPr>
        <p:spPr>
          <a:noFill/>
          <a:ln/>
        </p:spPr>
        <p:txBody>
          <a:bodyPr/>
          <a:lstStyle/>
          <a:p>
            <a:pPr>
              <a:lnSpc>
                <a:spcPct val="80000"/>
              </a:lnSpc>
            </a:pPr>
            <a:r>
              <a:rPr lang="en-US" altLang="en-US" sz="800" b="1" dirty="0"/>
              <a:t>Top speed traveling to Mars approx 25,000 MPH. </a:t>
            </a:r>
            <a:endParaRPr lang="en-US" altLang="ja-JP" sz="800" b="1" dirty="0"/>
          </a:p>
          <a:p>
            <a:pPr>
              <a:lnSpc>
                <a:spcPct val="80000"/>
              </a:lnSpc>
            </a:pPr>
            <a:r>
              <a:rPr lang="en-US" altLang="ja-JP" sz="800" b="1" dirty="0"/>
              <a:t>Because the Martian atmosphere is only about 1% as dense as that on Earth, the parachute assembly does not slow the craft down enough to permit a safe landing. For this reason, a technique known as Rocket Assisted Descent (RAD) is used.</a:t>
            </a:r>
          </a:p>
          <a:p>
            <a:pPr>
              <a:lnSpc>
                <a:spcPct val="80000"/>
              </a:lnSpc>
            </a:pPr>
            <a:r>
              <a:rPr lang="en-US" altLang="ja-JP" sz="800" b="1" dirty="0"/>
              <a:t>The Rover is secured in the Lander with special bolts, which contain explosive charges to unshackle it from its storage position. The Rover will then roll down specially built ramps on the petals, which protect it from getting tangled up in the remains of the airbags, or falling and being damaged.</a:t>
            </a:r>
          </a:p>
          <a:p>
            <a:pPr>
              <a:lnSpc>
                <a:spcPct val="80000"/>
              </a:lnSpc>
            </a:pPr>
            <a:r>
              <a:rPr lang="en-US" altLang="ja-JP" sz="800" b="1" dirty="0"/>
              <a:t>Data taken by Spirit during descent indicates that the rover bounced 28 times, and almost a half mile</a:t>
            </a:r>
          </a:p>
          <a:p>
            <a:pPr>
              <a:lnSpc>
                <a:spcPct val="80000"/>
              </a:lnSpc>
            </a:pPr>
            <a:r>
              <a:rPr lang="en-US" altLang="ja-JP" sz="800" b="1" dirty="0"/>
              <a:t>The rovers were designed to last for 90 days on the Martian surface.  </a:t>
            </a:r>
          </a:p>
          <a:p>
            <a:pPr>
              <a:lnSpc>
                <a:spcPct val="80000"/>
              </a:lnSpc>
            </a:pPr>
            <a:r>
              <a:rPr lang="en-US" altLang="ja-JP" sz="800" b="1" dirty="0"/>
              <a:t>Toward the end of the surface phase for both missions, both power and telecom capabilities will be decreasing, as the Earth and the Sun become more distant from Mars, dust falls on the solar panels, the batteries lose capacity, and the Sun moves further North past the landing site latitude. </a:t>
            </a:r>
          </a:p>
          <a:p>
            <a:pPr>
              <a:lnSpc>
                <a:spcPct val="80000"/>
              </a:lnSpc>
            </a:pPr>
            <a:r>
              <a:rPr lang="en-US" altLang="ja-JP" sz="800" b="1" dirty="0"/>
              <a:t>The rovers are about the size of a golf cart. Each vehicle has a mass of 170 kilograms. Each weighs 375 pounds on Earth. Since the gravity on Mars is weaker, each rover weighs just 140 pounds on Mars</a:t>
            </a:r>
          </a:p>
          <a:p>
            <a:pPr>
              <a:lnSpc>
                <a:spcPct val="80000"/>
              </a:lnSpc>
            </a:pPr>
            <a:r>
              <a:rPr lang="en-US" altLang="ja-JP" sz="800" b="1" dirty="0"/>
              <a:t>The rovers aren't very fast. The rover has a top speed on flat hard ground of 5 centimeters (2 inches) per second. However, in order to ensure a safe drive, the rover is equipped with hazard avoidance software that causes the rover to stop and reassess its location every few seconds. So, over time, the vehicle achieves an average speed of 1 centimeter per second. The rover is programmed to drive for roughly 10 seconds, then stop to observe and understand the terrain it has driven into for 20 seconds, before moving safely onward for another 10 seconds.</a:t>
            </a:r>
          </a:p>
          <a:p>
            <a:pPr>
              <a:lnSpc>
                <a:spcPct val="80000"/>
              </a:lnSpc>
            </a:pPr>
            <a:r>
              <a:rPr lang="en-US" altLang="ja-JP" sz="800" b="1" dirty="0"/>
              <a:t>3 years to design, build, and test</a:t>
            </a:r>
          </a:p>
          <a:p>
            <a:pPr>
              <a:lnSpc>
                <a:spcPct val="80000"/>
              </a:lnSpc>
            </a:pPr>
            <a:r>
              <a:rPr lang="en-US" altLang="ja-JP" sz="800" b="1" dirty="0"/>
              <a:t>Arrival on Mars – from about 12,000 mph to 0 in about 6 minutes</a:t>
            </a:r>
          </a:p>
          <a:p>
            <a:pPr>
              <a:lnSpc>
                <a:spcPct val="80000"/>
              </a:lnSpc>
            </a:pPr>
            <a:r>
              <a:rPr lang="en-US" altLang="ja-JP" sz="800" b="1" dirty="0"/>
              <a:t>Two spectacular landings on each side of the planet</a:t>
            </a:r>
          </a:p>
          <a:p>
            <a:pPr>
              <a:lnSpc>
                <a:spcPct val="80000"/>
              </a:lnSpc>
            </a:pPr>
            <a:r>
              <a:rPr lang="en-US" altLang="ja-JP" sz="800" b="1" dirty="0"/>
              <a:t>Two rovers still going strong</a:t>
            </a:r>
          </a:p>
          <a:p>
            <a:pPr>
              <a:lnSpc>
                <a:spcPct val="80000"/>
              </a:lnSpc>
            </a:pPr>
            <a:r>
              <a:rPr lang="en-US" altLang="ja-JP" sz="800" b="1" dirty="0"/>
              <a:t>Spirit navigation accuracy – after a flight of 303 million miles – landed about 6 miles from center of the target</a:t>
            </a:r>
          </a:p>
          <a:p>
            <a:pPr>
              <a:lnSpc>
                <a:spcPct val="80000"/>
              </a:lnSpc>
            </a:pPr>
            <a:r>
              <a:rPr lang="en-US" altLang="ja-JP" sz="800" b="1" dirty="0"/>
              <a:t>Height of Spirit’s first bounce – 27.6 feet</a:t>
            </a:r>
          </a:p>
          <a:p>
            <a:pPr>
              <a:lnSpc>
                <a:spcPct val="80000"/>
              </a:lnSpc>
            </a:pPr>
            <a:r>
              <a:rPr lang="en-US" altLang="ja-JP" sz="800" b="1" dirty="0"/>
              <a:t>Spirit has travel close to three miles since landing</a:t>
            </a:r>
          </a:p>
          <a:p>
            <a:pPr>
              <a:lnSpc>
                <a:spcPct val="80000"/>
              </a:lnSpc>
            </a:pPr>
            <a:r>
              <a:rPr lang="en-US" altLang="ja-JP" sz="800" b="1" dirty="0"/>
              <a:t>Opportunity navigation accuracy – after a flight of 283 million miles – landed about 16 miles from center of the target</a:t>
            </a:r>
          </a:p>
          <a:p>
            <a:pPr>
              <a:lnSpc>
                <a:spcPct val="80000"/>
              </a:lnSpc>
            </a:pPr>
            <a:r>
              <a:rPr lang="en-US" altLang="ja-JP" sz="800" b="1" dirty="0"/>
              <a:t>Number of hits to NASA Mars sites as of January 1 2004 – 9.1 Billion</a:t>
            </a:r>
          </a:p>
          <a:p>
            <a:pPr>
              <a:lnSpc>
                <a:spcPct val="80000"/>
              </a:lnSpc>
            </a:pPr>
            <a:r>
              <a:rPr lang="en-US" altLang="ja-JP" sz="800" b="1" dirty="0"/>
              <a:t>Number of images returned over 32,000 from Spirit and about the same number from Opportunity (as of Dec 21 2004)</a:t>
            </a:r>
          </a:p>
          <a:p>
            <a:pPr>
              <a:lnSpc>
                <a:spcPct val="80000"/>
              </a:lnSpc>
            </a:pPr>
            <a:r>
              <a:rPr lang="en-US" altLang="ja-JP" sz="800" b="1" dirty="0"/>
              <a:t>Days before sprit landed there was a global dust storm that hit mars</a:t>
            </a:r>
          </a:p>
          <a:p>
            <a:pPr>
              <a:lnSpc>
                <a:spcPct val="80000"/>
              </a:lnSpc>
            </a:pPr>
            <a:r>
              <a:rPr lang="en-US" altLang="ja-JP" sz="800" b="1" dirty="0"/>
              <a:t>Worst solar flare event ever recorded in human history hit the vehicles</a:t>
            </a:r>
          </a:p>
          <a:p>
            <a:pPr>
              <a:lnSpc>
                <a:spcPct val="80000"/>
              </a:lnSpc>
            </a:pPr>
            <a:r>
              <a:rPr lang="en-US" altLang="ja-JP" sz="800" b="1" dirty="0"/>
              <a:t>Spirit has been on Mars 680 Martian days – As of December 1, 2005</a:t>
            </a:r>
          </a:p>
          <a:p>
            <a:pPr>
              <a:lnSpc>
                <a:spcPct val="80000"/>
              </a:lnSpc>
            </a:pPr>
            <a:r>
              <a:rPr lang="en-US" altLang="ja-JP" sz="800" b="1" dirty="0"/>
              <a:t>As of Sol 679 (November 30, 2005) Sprite has driven 5,463 meters (3.39 miles)</a:t>
            </a:r>
          </a:p>
          <a:p>
            <a:pPr>
              <a:lnSpc>
                <a:spcPct val="80000"/>
              </a:lnSpc>
            </a:pPr>
            <a:r>
              <a:rPr lang="en-US" altLang="ja-JP" sz="800" b="1" dirty="0"/>
              <a:t>Opportunity has been on Mars 660 Martian days As of December 1, 2005</a:t>
            </a:r>
          </a:p>
          <a:p>
            <a:pPr>
              <a:lnSpc>
                <a:spcPct val="80000"/>
              </a:lnSpc>
            </a:pPr>
            <a:r>
              <a:rPr lang="en-US" altLang="ja-JP" sz="800" b="1" dirty="0"/>
              <a:t>As of Sol 659 (November 30, 2005) Opportunity has driven 6,502 meters (4.04 miles)</a:t>
            </a:r>
          </a:p>
          <a:p>
            <a:pPr>
              <a:lnSpc>
                <a:spcPct val="80000"/>
              </a:lnSpc>
            </a:pPr>
            <a:r>
              <a:rPr lang="en-US" altLang="ja-JP" sz="800" b="1" dirty="0"/>
              <a:t>Atmospheric friction in the next four minutes cut that speed by 90 percent, then a parachute fastened to the backshell portion of the aeroshell opened about two minutes before landing.</a:t>
            </a:r>
          </a:p>
          <a:p>
            <a:pPr>
              <a:lnSpc>
                <a:spcPct val="80000"/>
              </a:lnSpc>
            </a:pPr>
            <a:r>
              <a:rPr lang="en-US" altLang="ja-JP" sz="800" b="1" dirty="0"/>
              <a:t>About 20 seconds later, the spacecraft jettisoned the heat shield. The lander descended on a bridle that unspooled from the backshell. A downward-pointing camera on the lander took three pictures during the final half-minute of the flight. An onboard computer instantly analyzed the pictures to estimate horizontal motion. In the final eight seconds before impact, gas generators inflated the lander’s airbags, retro rockets on the backshell fired to halt descent speed, and transverse rockets fired (on Spirit’s lander) to reduce horizontal speed. The bridle was cut to release the lander from the backshell and parachute. Then the  airbagencased lander dropped in free fall.</a:t>
            </a:r>
          </a:p>
          <a:p>
            <a:pPr>
              <a:lnSpc>
                <a:spcPct val="80000"/>
              </a:lnSpc>
            </a:pPr>
            <a:r>
              <a:rPr lang="en-US" altLang="ja-JP" sz="800" b="1" dirty="0"/>
              <a:t>It bounced about 8.4 meters (27.6 feet) high. After 27 more bounces and then rolling, it came to a stop about 250 to 300 meters (270 to 330 yards) from its first impact.</a:t>
            </a:r>
          </a:p>
          <a:p>
            <a:pPr>
              <a:lnSpc>
                <a:spcPct val="80000"/>
              </a:lnSpc>
            </a:pPr>
            <a:r>
              <a:rPr lang="en-US" altLang="ja-JP" sz="800" b="1" dirty="0"/>
              <a:t>Opportunity landed on Jan. 25, Universal Time (at 9:05 p.m. Jan. 24, Pacific Standard Time). It traveled about 200 meters (220 yards) while bouncing 26 times and rolling after the impact, with a 90-degree turn northward during that period. It came to rest inside a small crater. One scientist called the landing an  interplanetary hole in one.”</a:t>
            </a:r>
          </a:p>
          <a:p>
            <a:pPr>
              <a:lnSpc>
                <a:spcPct val="80000"/>
              </a:lnSpc>
            </a:pPr>
            <a:r>
              <a:rPr lang="en-US" altLang="ja-JP" sz="800" b="1" dirty="0"/>
              <a:t>The names of the rovers, Spirit and Opportunity, were selected in a student essay contest that drew nearly 10,000 entries.</a:t>
            </a:r>
          </a:p>
          <a:p>
            <a:pPr>
              <a:lnSpc>
                <a:spcPct val="80000"/>
              </a:lnSpc>
            </a:pPr>
            <a:r>
              <a:rPr lang="en-US" altLang="ja-JP" sz="800" b="1" dirty="0"/>
              <a:t>Cost: Approximately $820 million total, consisting approximately of $645 million spacecraft development and science instruments; $100 million launch; $75 million mission operations and science processing</a:t>
            </a:r>
          </a:p>
          <a:p>
            <a:pPr>
              <a:lnSpc>
                <a:spcPct val="80000"/>
              </a:lnSpc>
            </a:pPr>
            <a:endParaRPr lang="en-US" altLang="ja-JP" sz="800" b="1" dirty="0"/>
          </a:p>
          <a:p>
            <a:pPr>
              <a:lnSpc>
                <a:spcPct val="80000"/>
              </a:lnSpc>
            </a:pPr>
            <a:r>
              <a:rPr lang="en-US" altLang="ja-JP" sz="800" b="1" dirty="0"/>
              <a:t>Video Narration:</a:t>
            </a:r>
          </a:p>
          <a:p>
            <a:r>
              <a:rPr lang="en-US" altLang="ja-JP" sz="800" b="1" dirty="0"/>
              <a:t>LAUNCH </a:t>
            </a:r>
          </a:p>
          <a:p>
            <a:r>
              <a:rPr lang="en-US" altLang="ja-JP" sz="800" b="1" dirty="0"/>
              <a:t>Each Mars Exploration Rover will be launched on a Delta II launch vehicle from Cape Canaveral, Florida. </a:t>
            </a:r>
          </a:p>
          <a:p>
            <a:r>
              <a:rPr lang="en-US" altLang="ja-JP" sz="800" b="1" dirty="0"/>
              <a:t>The Delta II stands about 100 feet tall and the rover is housed in a payload fairing that sits on top of the rocket. The first MER spacecraft launches in the daytime and the second one at night. </a:t>
            </a:r>
          </a:p>
          <a:p>
            <a:r>
              <a:rPr lang="en-US" altLang="ja-JP" sz="800" b="1" dirty="0"/>
              <a:t>The Delta II engines produce more than 140,000 pounds of thrust to break the grip of Earth’s gravity. </a:t>
            </a:r>
          </a:p>
          <a:p>
            <a:r>
              <a:rPr lang="en-US" altLang="ja-JP" sz="800" b="1" dirty="0"/>
              <a:t>Nine solid rocket boosters ring the Delta launch vehicle. Six are ignited at launch and then discarded after they use up their fuel. The remaining three boosters are ignited in mid-air. </a:t>
            </a:r>
          </a:p>
          <a:p>
            <a:r>
              <a:rPr lang="en-US" altLang="ja-JP" sz="800" b="1" dirty="0"/>
              <a:t>After the first stage of the rocket stops firing, it is discarded. Then the second stage engine ignites. </a:t>
            </a:r>
          </a:p>
          <a:p>
            <a:r>
              <a:rPr lang="en-US" altLang="ja-JP" sz="800" b="1" dirty="0"/>
              <a:t>The payload fairing separates and reveals the MER spacecraft. </a:t>
            </a:r>
          </a:p>
          <a:p>
            <a:r>
              <a:rPr lang="en-US" altLang="ja-JP" sz="800" b="1" dirty="0"/>
              <a:t>Small rockets are fired to spin up the third stage. The spinning motion helps to stabilize the spacecraft, acting like a gyroscope. </a:t>
            </a:r>
          </a:p>
          <a:p>
            <a:r>
              <a:rPr lang="en-US" altLang="ja-JP" sz="800" b="1" dirty="0"/>
              <a:t>A burn of the third stage pushes the spacecraft out of Earth orbit and on a trajectory to Mars </a:t>
            </a:r>
          </a:p>
          <a:p>
            <a:r>
              <a:rPr lang="en-US" altLang="ja-JP" sz="800" b="1" dirty="0"/>
              <a:t>The spacecraft must be de-spun so that it can achieve its proper cruise orientation. A set of weights called “yo-yos” are released from the spinning vehicle on flexible lines. They slow the spin of the spacecraft in much the same way that an ice skater decreases the velocity of a spin by extending his or her arms </a:t>
            </a:r>
          </a:p>
          <a:p>
            <a:r>
              <a:rPr lang="en-US" altLang="ja-JP" sz="800" b="1" dirty="0"/>
              <a:t>The MER spacecraft separates from the Delta's third stage and begins its seven-month journey to Mars. </a:t>
            </a:r>
          </a:p>
          <a:p>
            <a:r>
              <a:rPr lang="en-US" altLang="ja-JP" sz="800" b="1" dirty="0"/>
              <a:t>ENTRY, DESCENT AND LANDING </a:t>
            </a:r>
          </a:p>
          <a:p>
            <a:r>
              <a:rPr lang="en-US" altLang="ja-JP" sz="800" b="1" dirty="0"/>
              <a:t>The cruise stage carries the items necessary to support the vehicle on its long journey through space. As the spacecraft approaches Mars, this stage is no longer needed and separates from the spacecraft. </a:t>
            </a:r>
          </a:p>
          <a:p>
            <a:r>
              <a:rPr lang="en-US" altLang="ja-JP" sz="800" b="1" dirty="0"/>
              <a:t>Each MER spacecraft will enter the Martian atmosphere in January of 2004. They will be protected by a heat shield as they plummet toward the planet's surface. </a:t>
            </a:r>
          </a:p>
          <a:p>
            <a:r>
              <a:rPr lang="en-US" altLang="ja-JP" sz="800" b="1" dirty="0"/>
              <a:t>A supersonic parachute slows the spacecraft's descent. </a:t>
            </a:r>
          </a:p>
          <a:p>
            <a:r>
              <a:rPr lang="en-US" altLang="ja-JP" sz="800" b="1" dirty="0"/>
              <a:t>The heat shield separates and the lander is lowered by a bridle. </a:t>
            </a:r>
          </a:p>
          <a:p>
            <a:r>
              <a:rPr lang="en-US" altLang="ja-JP" sz="800" b="1" dirty="0"/>
              <a:t>During the descent, gas generators inflate a cluster of airbags around the lander in less than one second. </a:t>
            </a:r>
          </a:p>
          <a:p>
            <a:r>
              <a:rPr lang="en-US" altLang="ja-JP" sz="800" b="1" dirty="0"/>
              <a:t>Rockets are fired to bring the lander to a near-stop above the Martian surface. </a:t>
            </a:r>
          </a:p>
          <a:p>
            <a:r>
              <a:rPr lang="en-US" altLang="ja-JP" sz="800" b="1" dirty="0"/>
              <a:t>At less than 20 meters above the surface, the bridle is cut and the lander drops to the ground. The airbags cushion the impact. </a:t>
            </a:r>
          </a:p>
          <a:p>
            <a:r>
              <a:rPr lang="en-US" altLang="ja-JP" sz="800" b="1" dirty="0"/>
              <a:t>After what could be many bounces, the lander will roll to a stop. </a:t>
            </a:r>
          </a:p>
          <a:p>
            <a:r>
              <a:rPr lang="en-US" altLang="ja-JP" sz="800" b="1" dirty="0"/>
              <a:t>LANDED OPERATIONS </a:t>
            </a:r>
          </a:p>
          <a:p>
            <a:r>
              <a:rPr lang="en-US" altLang="ja-JP" sz="800" b="1" dirty="0"/>
              <a:t>The airbags deflate and retract, the lander “petals” open, and the lander rights itself. </a:t>
            </a:r>
          </a:p>
          <a:p>
            <a:r>
              <a:rPr lang="en-US" altLang="ja-JP" sz="800" b="1" dirty="0"/>
              <a:t>When the lander structure first opens, the rover is tightly folded. </a:t>
            </a:r>
          </a:p>
          <a:p>
            <a:r>
              <a:rPr lang="en-US" altLang="ja-JP" sz="800" b="1" dirty="0"/>
              <a:t>A series of steps are involved in the deployment of the rover. They could take as many as several days to complete. </a:t>
            </a:r>
          </a:p>
          <a:p>
            <a:r>
              <a:rPr lang="en-US" altLang="ja-JP" sz="800" b="1" dirty="0"/>
              <a:t>After deployment is complete, scientists and engineers can begin to command the rover </a:t>
            </a:r>
          </a:p>
          <a:p>
            <a:r>
              <a:rPr lang="en-US" altLang="ja-JP" sz="800" b="1" dirty="0"/>
              <a:t>They use the Pancam camera to get a color panoramic view of the rover’s surroundings. An instrument called Mini-TES also uses the rover’s mast to view the Martian surface in the infrared. Both instruments help scientists decide which rocks should be studied more closely. </a:t>
            </a:r>
          </a:p>
          <a:p>
            <a:r>
              <a:rPr lang="en-US" altLang="ja-JP" sz="800" b="1" dirty="0"/>
              <a:t>Once a rock target is selected, the rover is sent a command to travel to that target. </a:t>
            </a:r>
          </a:p>
          <a:p>
            <a:r>
              <a:rPr lang="en-US" altLang="ja-JP" sz="800" b="1" dirty="0"/>
              <a:t>The rover is programmed to avoid hazards. It knows enough to go around any rock that is larger than the size of its wheels. </a:t>
            </a:r>
          </a:p>
          <a:p>
            <a:r>
              <a:rPr lang="en-US" altLang="ja-JP" sz="800" b="1" dirty="0"/>
              <a:t>When the rover reaches a rock target, its arm is deployed. The arm of the rover has three science instruments and a Rock Abrasion Tool (RAT). In this simulation, the RAT grinds into a rock to reveal a fresh surface for study. </a:t>
            </a:r>
          </a:p>
          <a:p>
            <a:r>
              <a:rPr lang="en-US" altLang="ja-JP" sz="800" b="1" dirty="0"/>
              <a:t>The Microscopic Imager offers a close-up view of the exposed rock. </a:t>
            </a:r>
          </a:p>
          <a:p>
            <a:r>
              <a:rPr lang="en-US" altLang="ja-JP" sz="800" b="1" dirty="0"/>
              <a:t>Not shown in the video are two other science instruments on the arm of the rover. They are APXS or Alpha-Particle-X-ray Spectrometer, and the Mössbauer Spectrometer. The APXS reads the elemental make-up of rocks; the Mössbauer detects iron-bearing minerals. </a:t>
            </a:r>
          </a:p>
          <a:p>
            <a:r>
              <a:rPr lang="en-US" altLang="ja-JP" sz="800" b="1" dirty="0"/>
              <a:t>Information gathered from all six instruments will be used to understand how Mars evolved geologically. Scientists will investigate the role water may have played in the planet’s past and try to determine how suitable the conditions would have been for life. </a:t>
            </a:r>
          </a:p>
          <a:p>
            <a:pPr>
              <a:lnSpc>
                <a:spcPct val="80000"/>
              </a:lnSpc>
            </a:pPr>
            <a:endParaRPr lang="en-US" altLang="ja-JP" sz="800" b="1" dirty="0"/>
          </a:p>
          <a:p>
            <a:pPr>
              <a:lnSpc>
                <a:spcPct val="80000"/>
              </a:lnSpc>
              <a:buFont typeface="Symbol" pitchFamily="18" charset="2"/>
              <a:buChar char=""/>
            </a:pPr>
            <a:endParaRPr lang="en-US" altLang="en-US" sz="800" b="1" dirty="0"/>
          </a:p>
        </p:txBody>
      </p:sp>
      <p:pic>
        <p:nvPicPr>
          <p:cNvPr id="6" name="Mars Exploration Rover Mission.mpg">
            <a:hlinkClick r:id="" action="ppaction://media"/>
          </p:cNvPr>
          <p:cNvPicPr>
            <a:picLocks noRot="1" noChangeAspect="1"/>
          </p:cNvPicPr>
          <p:nvPr>
            <a:videoFile r:link="rId1"/>
          </p:nvPr>
        </p:nvPicPr>
        <p:blipFill>
          <a:blip r:embed="rId4"/>
          <a:stretch>
            <a:fillRect/>
          </a:stretch>
        </p:blipFill>
        <p:spPr>
          <a:xfrm>
            <a:off x="1562100" y="1181100"/>
            <a:ext cx="3657600" cy="2743200"/>
          </a:xfrm>
          <a:prstGeom prst="rect">
            <a:avLst/>
          </a:prstGeom>
        </p:spPr>
      </p:pic>
    </p:spTree>
    <p:extLst>
      <p:ext uri="{BB962C8B-B14F-4D97-AF65-F5344CB8AC3E}">
        <p14:creationId xmlns:p14="http://schemas.microsoft.com/office/powerpoint/2010/main" val="6837857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B60BE7DD-E2A4-48C5-907F-5B64C622C763}" type="slidenum">
              <a:rPr lang="en-US" smtClean="0"/>
              <a:pPr/>
              <a:t>49</a:t>
            </a:fld>
            <a:endParaRPr lang="en-US" dirty="0"/>
          </a:p>
        </p:txBody>
      </p:sp>
      <p:sp>
        <p:nvSpPr>
          <p:cNvPr id="276484" name="Rectangle 3"/>
          <p:cNvSpPr>
            <a:spLocks noGrp="1" noChangeArrowheads="1"/>
          </p:cNvSpPr>
          <p:nvPr>
            <p:ph type="body" idx="1"/>
          </p:nvPr>
        </p:nvSpPr>
        <p:spPr>
          <a:noFill/>
          <a:ln/>
        </p:spPr>
        <p:txBody>
          <a:bodyPr/>
          <a:lstStyle/>
          <a:p>
            <a:pPr>
              <a:lnSpc>
                <a:spcPct val="80000"/>
              </a:lnSpc>
            </a:pPr>
            <a:r>
              <a:rPr lang="en-US" altLang="en-US" sz="800" b="1" dirty="0"/>
              <a:t>Top speed traveling to Mars approx 25,000 MPH. </a:t>
            </a:r>
            <a:endParaRPr lang="en-US" altLang="ja-JP" sz="800" b="1" dirty="0"/>
          </a:p>
          <a:p>
            <a:pPr>
              <a:lnSpc>
                <a:spcPct val="80000"/>
              </a:lnSpc>
            </a:pPr>
            <a:r>
              <a:rPr lang="en-US" altLang="ja-JP" sz="800" b="1" dirty="0"/>
              <a:t>Because the Martian atmosphere is only about 1% as dense as that on Earth, the parachute assembly does not slow the craft down enough to permit a safe landing. For this reason, a technique known as Rocket Assisted Descent (RAD) is used.</a:t>
            </a:r>
          </a:p>
          <a:p>
            <a:pPr>
              <a:lnSpc>
                <a:spcPct val="80000"/>
              </a:lnSpc>
            </a:pPr>
            <a:r>
              <a:rPr lang="en-US" altLang="ja-JP" sz="800" b="1" dirty="0"/>
              <a:t>The Rover is secured in the Lander with special bolts, which contain explosive charges to unshackle it from its storage position. The Rover will then roll down specially built ramps on the petals, which protect it from getting tangled up in the remains of the airbags, or falling and being damaged.</a:t>
            </a:r>
          </a:p>
          <a:p>
            <a:pPr>
              <a:lnSpc>
                <a:spcPct val="80000"/>
              </a:lnSpc>
            </a:pPr>
            <a:r>
              <a:rPr lang="en-US" altLang="ja-JP" sz="800" b="1" dirty="0"/>
              <a:t>Data taken by Spirit during descent indicates that the rover bounced 28 times, and almost a half mile</a:t>
            </a:r>
          </a:p>
          <a:p>
            <a:pPr>
              <a:lnSpc>
                <a:spcPct val="80000"/>
              </a:lnSpc>
            </a:pPr>
            <a:r>
              <a:rPr lang="en-US" altLang="ja-JP" sz="800" b="1" dirty="0"/>
              <a:t>The rovers were designed to last for 90 days on the Martian surface.  </a:t>
            </a:r>
          </a:p>
          <a:p>
            <a:pPr>
              <a:lnSpc>
                <a:spcPct val="80000"/>
              </a:lnSpc>
            </a:pPr>
            <a:r>
              <a:rPr lang="en-US" altLang="ja-JP" sz="800" b="1" dirty="0"/>
              <a:t>Toward the end of the surface phase for both missions, both power and telecom capabilities will be decreasing, as the Earth and the Sun become more distant from Mars, dust falls on the solar panels, the batteries lose capacity, and the Sun moves further North past the landing site latitude. </a:t>
            </a:r>
          </a:p>
          <a:p>
            <a:pPr>
              <a:lnSpc>
                <a:spcPct val="80000"/>
              </a:lnSpc>
            </a:pPr>
            <a:r>
              <a:rPr lang="en-US" altLang="ja-JP" sz="800" b="1" dirty="0"/>
              <a:t>The rovers are about the size of a golf cart. Each vehicle has a mass of 170 kilograms. Each weighs 375 pounds on Earth. Since the gravity on Mars is weaker, each rover weighs just 140 pounds on Mars</a:t>
            </a:r>
          </a:p>
          <a:p>
            <a:pPr>
              <a:lnSpc>
                <a:spcPct val="80000"/>
              </a:lnSpc>
            </a:pPr>
            <a:r>
              <a:rPr lang="en-US" altLang="ja-JP" sz="800" b="1" dirty="0"/>
              <a:t>The rovers aren't very fast. The rover has a top speed on flat hard ground of 5 centimeters (2 inches) per second. However, in order to ensure a safe drive, the rover is equipped with hazard avoidance software that causes the rover to stop and reassess its location every few seconds. So, over time, the vehicle achieves an average speed of 1 centimeter per second. The rover is programmed to drive for roughly 10 seconds, then stop to observe and understand the terrain it has driven into for 20 seconds, before moving safely onward for another 10 seconds.</a:t>
            </a:r>
          </a:p>
          <a:p>
            <a:pPr>
              <a:lnSpc>
                <a:spcPct val="80000"/>
              </a:lnSpc>
            </a:pPr>
            <a:r>
              <a:rPr lang="en-US" altLang="ja-JP" sz="800" b="1" dirty="0"/>
              <a:t>3 years to design, build, and test</a:t>
            </a:r>
          </a:p>
          <a:p>
            <a:pPr>
              <a:lnSpc>
                <a:spcPct val="80000"/>
              </a:lnSpc>
            </a:pPr>
            <a:r>
              <a:rPr lang="en-US" altLang="ja-JP" sz="800" b="1" dirty="0"/>
              <a:t>Arrival on Mars – from about 12,000 mph to 0 in about 6 minutes</a:t>
            </a:r>
          </a:p>
          <a:p>
            <a:pPr>
              <a:lnSpc>
                <a:spcPct val="80000"/>
              </a:lnSpc>
            </a:pPr>
            <a:r>
              <a:rPr lang="en-US" altLang="ja-JP" sz="800" b="1" dirty="0"/>
              <a:t>Two spectacular landings on each side of the planet</a:t>
            </a:r>
          </a:p>
          <a:p>
            <a:pPr>
              <a:lnSpc>
                <a:spcPct val="80000"/>
              </a:lnSpc>
            </a:pPr>
            <a:r>
              <a:rPr lang="en-US" altLang="ja-JP" sz="800" b="1" dirty="0"/>
              <a:t>Two rovers still going strong</a:t>
            </a:r>
          </a:p>
          <a:p>
            <a:pPr>
              <a:lnSpc>
                <a:spcPct val="80000"/>
              </a:lnSpc>
            </a:pPr>
            <a:r>
              <a:rPr lang="en-US" altLang="ja-JP" sz="800" b="1" dirty="0"/>
              <a:t>Spirit navigation accuracy – after a flight of 303 million miles – landed about 6 miles from center of the target</a:t>
            </a:r>
          </a:p>
          <a:p>
            <a:pPr>
              <a:lnSpc>
                <a:spcPct val="80000"/>
              </a:lnSpc>
            </a:pPr>
            <a:r>
              <a:rPr lang="en-US" altLang="ja-JP" sz="800" b="1" dirty="0"/>
              <a:t>Height of Spirit’s first bounce – 27.6 feet</a:t>
            </a:r>
          </a:p>
          <a:p>
            <a:pPr>
              <a:lnSpc>
                <a:spcPct val="80000"/>
              </a:lnSpc>
            </a:pPr>
            <a:r>
              <a:rPr lang="en-US" altLang="ja-JP" sz="800" b="1" dirty="0"/>
              <a:t>Spirit has travel close to three miles since landing</a:t>
            </a:r>
          </a:p>
          <a:p>
            <a:pPr>
              <a:lnSpc>
                <a:spcPct val="80000"/>
              </a:lnSpc>
            </a:pPr>
            <a:r>
              <a:rPr lang="en-US" altLang="ja-JP" sz="800" b="1" dirty="0"/>
              <a:t>Opportunity navigation accuracy – after a flight of 283 million miles – landed about 16 miles from center of the target</a:t>
            </a:r>
          </a:p>
          <a:p>
            <a:pPr>
              <a:lnSpc>
                <a:spcPct val="80000"/>
              </a:lnSpc>
            </a:pPr>
            <a:r>
              <a:rPr lang="en-US" altLang="ja-JP" sz="800" b="1" dirty="0"/>
              <a:t>Number of hits to NASA Mars sites as of January 1 2004 – 9.1 Billion</a:t>
            </a:r>
          </a:p>
          <a:p>
            <a:pPr>
              <a:lnSpc>
                <a:spcPct val="80000"/>
              </a:lnSpc>
            </a:pPr>
            <a:r>
              <a:rPr lang="en-US" altLang="ja-JP" sz="800" b="1" dirty="0"/>
              <a:t>Number of images returned over 32,000 from Spirit and about the same number from Opportunity (as of Dec 21 2004)</a:t>
            </a:r>
          </a:p>
          <a:p>
            <a:pPr>
              <a:lnSpc>
                <a:spcPct val="80000"/>
              </a:lnSpc>
            </a:pPr>
            <a:r>
              <a:rPr lang="en-US" altLang="ja-JP" sz="800" b="1" dirty="0"/>
              <a:t>Days before sprit landed there was a global dust storm that hit mars</a:t>
            </a:r>
          </a:p>
          <a:p>
            <a:pPr>
              <a:lnSpc>
                <a:spcPct val="80000"/>
              </a:lnSpc>
            </a:pPr>
            <a:r>
              <a:rPr lang="en-US" altLang="ja-JP" sz="800" b="1" dirty="0"/>
              <a:t>Worst solar flare event ever recorded in human history hit the vehicles</a:t>
            </a:r>
          </a:p>
          <a:p>
            <a:pPr>
              <a:lnSpc>
                <a:spcPct val="80000"/>
              </a:lnSpc>
            </a:pPr>
            <a:r>
              <a:rPr lang="en-US" altLang="ja-JP" sz="800" b="1" dirty="0"/>
              <a:t>Spirit has been on Mars 680 Martian days – As of December 1, 2005</a:t>
            </a:r>
          </a:p>
          <a:p>
            <a:pPr>
              <a:lnSpc>
                <a:spcPct val="80000"/>
              </a:lnSpc>
            </a:pPr>
            <a:r>
              <a:rPr lang="en-US" altLang="ja-JP" sz="800" b="1" dirty="0"/>
              <a:t>As of Sol 679 (November 30, 2005) Sprite has driven 5,463 meters (3.39 miles)</a:t>
            </a:r>
          </a:p>
          <a:p>
            <a:pPr>
              <a:lnSpc>
                <a:spcPct val="80000"/>
              </a:lnSpc>
            </a:pPr>
            <a:r>
              <a:rPr lang="en-US" altLang="ja-JP" sz="800" b="1" dirty="0"/>
              <a:t>Opportunity has been on Mars 660 Martian days As of December 1, 2005</a:t>
            </a:r>
          </a:p>
          <a:p>
            <a:pPr>
              <a:lnSpc>
                <a:spcPct val="80000"/>
              </a:lnSpc>
            </a:pPr>
            <a:r>
              <a:rPr lang="en-US" altLang="ja-JP" sz="800" b="1" dirty="0"/>
              <a:t>As of Sol 659 (November 30, 2005) Opportunity has driven 6,502 meters (4.04 miles)</a:t>
            </a:r>
          </a:p>
          <a:p>
            <a:pPr>
              <a:lnSpc>
                <a:spcPct val="80000"/>
              </a:lnSpc>
            </a:pPr>
            <a:r>
              <a:rPr lang="en-US" altLang="ja-JP" sz="800" b="1" dirty="0"/>
              <a:t>Atmospheric friction in the next four minutes cut that speed by 90 percent, then a parachute fastened to the backshell portion of the aeroshell opened about two minutes before landing.</a:t>
            </a:r>
          </a:p>
          <a:p>
            <a:pPr>
              <a:lnSpc>
                <a:spcPct val="80000"/>
              </a:lnSpc>
            </a:pPr>
            <a:r>
              <a:rPr lang="en-US" altLang="ja-JP" sz="800" b="1" dirty="0"/>
              <a:t>About 20 seconds later, the spacecraft jettisoned the heat shield. The lander descended on a bridle that unspooled from the backshell. A downward-pointing camera on the lander took three pictures during the final half-minute of the flight. An onboard computer instantly analyzed the pictures to estimate horizontal motion. In the final eight seconds before impact, gas generators inflated the lander’s airbags, retro rockets on the backshell fired to halt descent speed, and transverse rockets fired (on Spirit’s lander) to reduce horizontal speed. The bridle was cut to release the lander from the backshell and parachute. Then the  airbagencased lander dropped in free fall.</a:t>
            </a:r>
          </a:p>
          <a:p>
            <a:pPr>
              <a:lnSpc>
                <a:spcPct val="80000"/>
              </a:lnSpc>
            </a:pPr>
            <a:r>
              <a:rPr lang="en-US" altLang="ja-JP" sz="800" b="1" dirty="0"/>
              <a:t>It bounced about 8.4 meters (27.6 feet) high. After 27 more bounces and then rolling, it came to a stop about 250 to 300 meters (270 to 330 yards) from its first impact.</a:t>
            </a:r>
          </a:p>
          <a:p>
            <a:pPr>
              <a:lnSpc>
                <a:spcPct val="80000"/>
              </a:lnSpc>
            </a:pPr>
            <a:r>
              <a:rPr lang="en-US" altLang="ja-JP" sz="800" b="1" dirty="0"/>
              <a:t>Opportunity landed on Jan. 25, Universal Time (at 9:05 p.m. Jan. 24, Pacific Standard Time). It traveled about 200 meters (220 yards) while bouncing 26 times and rolling after the impact, with a 90-degree turn northward during that period. It came to rest inside a small crater. One scientist called the landing an  interplanetary hole in one.”</a:t>
            </a:r>
          </a:p>
          <a:p>
            <a:pPr>
              <a:lnSpc>
                <a:spcPct val="80000"/>
              </a:lnSpc>
            </a:pPr>
            <a:r>
              <a:rPr lang="en-US" altLang="ja-JP" sz="800" b="1" dirty="0"/>
              <a:t>The names of the rovers, Spirit and Opportunity, were selected in a student essay contest that drew nearly 10,000 entries.</a:t>
            </a:r>
          </a:p>
          <a:p>
            <a:pPr>
              <a:lnSpc>
                <a:spcPct val="80000"/>
              </a:lnSpc>
            </a:pPr>
            <a:r>
              <a:rPr lang="en-US" altLang="ja-JP" sz="800" b="1" dirty="0"/>
              <a:t>Cost: Approximately $820 million total, consisting approximately of $645 million spacecraft development and science instruments; $100 million launch; $75 million mission operations and science processing</a:t>
            </a:r>
          </a:p>
          <a:p>
            <a:pPr>
              <a:lnSpc>
                <a:spcPct val="80000"/>
              </a:lnSpc>
            </a:pPr>
            <a:endParaRPr lang="en-US" altLang="ja-JP" sz="800" b="1" dirty="0"/>
          </a:p>
          <a:p>
            <a:pPr>
              <a:lnSpc>
                <a:spcPct val="80000"/>
              </a:lnSpc>
            </a:pPr>
            <a:r>
              <a:rPr lang="en-US" altLang="ja-JP" sz="800" b="1" dirty="0"/>
              <a:t>Video Narration:</a:t>
            </a:r>
          </a:p>
          <a:p>
            <a:r>
              <a:rPr lang="en-US" altLang="ja-JP" sz="800" b="1" dirty="0"/>
              <a:t>LAUNCH </a:t>
            </a:r>
          </a:p>
          <a:p>
            <a:r>
              <a:rPr lang="en-US" altLang="ja-JP" sz="800" b="1" dirty="0"/>
              <a:t>Each Mars Exploration Rover will be launched on a Delta II launch vehicle from Cape Canaveral, Florida. </a:t>
            </a:r>
          </a:p>
          <a:p>
            <a:r>
              <a:rPr lang="en-US" altLang="ja-JP" sz="800" b="1" dirty="0"/>
              <a:t>The Delta II stands about 100 feet tall and the rover is housed in a payload fairing that sits on top of the rocket. The first MER spacecraft launches in the daytime and the second one at night. </a:t>
            </a:r>
          </a:p>
          <a:p>
            <a:r>
              <a:rPr lang="en-US" altLang="ja-JP" sz="800" b="1" dirty="0"/>
              <a:t>The Delta II engines produce more than 140,000 pounds of thrust to break the grip of Earth’s gravity. </a:t>
            </a:r>
          </a:p>
          <a:p>
            <a:r>
              <a:rPr lang="en-US" altLang="ja-JP" sz="800" b="1" dirty="0"/>
              <a:t>Nine solid rocket boosters ring the Delta launch vehicle. Six are ignited at launch and then discarded after they use up their fuel. The remaining three boosters are ignited in mid-air. </a:t>
            </a:r>
          </a:p>
          <a:p>
            <a:r>
              <a:rPr lang="en-US" altLang="ja-JP" sz="800" b="1" dirty="0"/>
              <a:t>After the first stage of the rocket stops firing, it is discarded. Then the second stage engine ignites. </a:t>
            </a:r>
          </a:p>
          <a:p>
            <a:r>
              <a:rPr lang="en-US" altLang="ja-JP" sz="800" b="1" dirty="0"/>
              <a:t>The payload fairing separates and reveals the MER spacecraft. </a:t>
            </a:r>
          </a:p>
          <a:p>
            <a:r>
              <a:rPr lang="en-US" altLang="ja-JP" sz="800" b="1" dirty="0"/>
              <a:t>Small rockets are fired to spin up the third stage. The spinning motion helps to stabilize the spacecraft, acting like a gyroscope. </a:t>
            </a:r>
          </a:p>
          <a:p>
            <a:r>
              <a:rPr lang="en-US" altLang="ja-JP" sz="800" b="1" dirty="0"/>
              <a:t>A burn of the third stage pushes the spacecraft out of Earth orbit and on a trajectory to Mars </a:t>
            </a:r>
          </a:p>
          <a:p>
            <a:r>
              <a:rPr lang="en-US" altLang="ja-JP" sz="800" b="1" dirty="0"/>
              <a:t>The spacecraft must be de-spun so that it can achieve its proper cruise orientation. A set of weights called “yo-yos” are released from the spinning vehicle on flexible lines. They slow the spin of the spacecraft in much the same way that an ice skater decreases the velocity of a spin by extending his or her arms </a:t>
            </a:r>
          </a:p>
          <a:p>
            <a:r>
              <a:rPr lang="en-US" altLang="ja-JP" sz="800" b="1" dirty="0"/>
              <a:t>The MER spacecraft separates from the Delta's third stage and begins its seven-month journey to Mars. </a:t>
            </a:r>
          </a:p>
          <a:p>
            <a:r>
              <a:rPr lang="en-US" altLang="ja-JP" sz="800" b="1" dirty="0"/>
              <a:t>ENTRY, DESCENT AND LANDING </a:t>
            </a:r>
          </a:p>
          <a:p>
            <a:r>
              <a:rPr lang="en-US" altLang="ja-JP" sz="800" b="1" dirty="0"/>
              <a:t>The cruise stage carries the items necessary to support the vehicle on its long journey through space. As the spacecraft approaches Mars, this stage is no longer needed and separates from the spacecraft. </a:t>
            </a:r>
          </a:p>
          <a:p>
            <a:r>
              <a:rPr lang="en-US" altLang="ja-JP" sz="800" b="1" dirty="0"/>
              <a:t>Each MER spacecraft will enter the Martian atmosphere in January of 2004. They will be protected by a heat shield as they plummet toward the planet's surface. </a:t>
            </a:r>
          </a:p>
          <a:p>
            <a:r>
              <a:rPr lang="en-US" altLang="ja-JP" sz="800" b="1" dirty="0"/>
              <a:t>A supersonic parachute slows the spacecraft's descent. </a:t>
            </a:r>
          </a:p>
          <a:p>
            <a:r>
              <a:rPr lang="en-US" altLang="ja-JP" sz="800" b="1" dirty="0"/>
              <a:t>The heat shield separates and the lander is lowered by a bridle. </a:t>
            </a:r>
          </a:p>
          <a:p>
            <a:r>
              <a:rPr lang="en-US" altLang="ja-JP" sz="800" b="1" dirty="0"/>
              <a:t>During the descent, gas generators inflate a cluster of airbags around the lander in less than one second. </a:t>
            </a:r>
          </a:p>
          <a:p>
            <a:r>
              <a:rPr lang="en-US" altLang="ja-JP" sz="800" b="1" dirty="0"/>
              <a:t>Rockets are fired to bring the lander to a near-stop above the Martian surface. </a:t>
            </a:r>
          </a:p>
          <a:p>
            <a:r>
              <a:rPr lang="en-US" altLang="ja-JP" sz="800" b="1" dirty="0"/>
              <a:t>At less than 20 meters above the surface, the bridle is cut and the lander drops to the ground. The airbags cushion the impact. </a:t>
            </a:r>
          </a:p>
          <a:p>
            <a:r>
              <a:rPr lang="en-US" altLang="ja-JP" sz="800" b="1" dirty="0"/>
              <a:t>After what could be many bounces, the lander will roll to a stop. </a:t>
            </a:r>
          </a:p>
          <a:p>
            <a:r>
              <a:rPr lang="en-US" altLang="ja-JP" sz="800" b="1" dirty="0"/>
              <a:t>LANDED OPERATIONS </a:t>
            </a:r>
          </a:p>
          <a:p>
            <a:r>
              <a:rPr lang="en-US" altLang="ja-JP" sz="800" b="1" dirty="0"/>
              <a:t>The airbags deflate and retract, the lander “petals” open, and the lander rights itself. </a:t>
            </a:r>
          </a:p>
          <a:p>
            <a:r>
              <a:rPr lang="en-US" altLang="ja-JP" sz="800" b="1" dirty="0"/>
              <a:t>When the lander structure first opens, the rover is tightly folded. </a:t>
            </a:r>
          </a:p>
          <a:p>
            <a:r>
              <a:rPr lang="en-US" altLang="ja-JP" sz="800" b="1" dirty="0"/>
              <a:t>A series of steps are involved in the deployment of the rover. They could take as many as several days to complete. </a:t>
            </a:r>
          </a:p>
          <a:p>
            <a:r>
              <a:rPr lang="en-US" altLang="ja-JP" sz="800" b="1" dirty="0"/>
              <a:t>After deployment is complete, scientists and engineers can begin to command the rover </a:t>
            </a:r>
          </a:p>
          <a:p>
            <a:r>
              <a:rPr lang="en-US" altLang="ja-JP" sz="800" b="1" dirty="0"/>
              <a:t>They use the Pancam camera to get a color panoramic view of the rover’s surroundings. An instrument called Mini-TES also uses the rover’s mast to view the Martian surface in the infrared. Both instruments help scientists decide which rocks should be studied more closely. </a:t>
            </a:r>
          </a:p>
          <a:p>
            <a:r>
              <a:rPr lang="en-US" altLang="ja-JP" sz="800" b="1" dirty="0"/>
              <a:t>Once a rock target is selected, the rover is sent a command to travel to that target. </a:t>
            </a:r>
          </a:p>
          <a:p>
            <a:r>
              <a:rPr lang="en-US" altLang="ja-JP" sz="800" b="1" dirty="0"/>
              <a:t>The rover is programmed to avoid hazards. It knows enough to go around any rock that is larger than the size of its wheels. </a:t>
            </a:r>
          </a:p>
          <a:p>
            <a:r>
              <a:rPr lang="en-US" altLang="ja-JP" sz="800" b="1" dirty="0"/>
              <a:t>When the rover reaches a rock target, its arm is deployed. The arm of the rover has three science instruments and a Rock Abrasion Tool (RAT). In this simulation, the RAT grinds into a rock to reveal a fresh surface for study. </a:t>
            </a:r>
          </a:p>
          <a:p>
            <a:r>
              <a:rPr lang="en-US" altLang="ja-JP" sz="800" b="1" dirty="0"/>
              <a:t>The Microscopic Imager offers a close-up view of the exposed rock. </a:t>
            </a:r>
          </a:p>
          <a:p>
            <a:r>
              <a:rPr lang="en-US" altLang="ja-JP" sz="800" b="1" dirty="0"/>
              <a:t>Not shown in the video are two other science instruments on the arm of the rover. They are APXS or Alpha-Particle-X-ray Spectrometer, and the Mössbauer Spectrometer. The APXS reads the elemental make-up of rocks; the Mössbauer detects iron-bearing minerals. </a:t>
            </a:r>
          </a:p>
          <a:p>
            <a:r>
              <a:rPr lang="en-US" altLang="ja-JP" sz="800" b="1" dirty="0"/>
              <a:t>Information gathered from all six instruments will be used to understand how Mars evolved geologically. Scientists will investigate the role water may have played in the planet’s past and try to determine how suitable the conditions would have been for life. </a:t>
            </a:r>
          </a:p>
          <a:p>
            <a:pPr>
              <a:lnSpc>
                <a:spcPct val="80000"/>
              </a:lnSpc>
            </a:pPr>
            <a:endParaRPr lang="en-US" altLang="ja-JP" sz="800" b="1" dirty="0"/>
          </a:p>
          <a:p>
            <a:pPr>
              <a:lnSpc>
                <a:spcPct val="80000"/>
              </a:lnSpc>
              <a:buFont typeface="Symbol" pitchFamily="18" charset="2"/>
              <a:buChar char=""/>
            </a:pPr>
            <a:endParaRPr lang="en-US" altLang="en-US" sz="800" b="1" dirty="0"/>
          </a:p>
        </p:txBody>
      </p:sp>
      <p:pic>
        <p:nvPicPr>
          <p:cNvPr id="6" name="Mars Exploration Rover Mission.mpg">
            <a:hlinkClick r:id="" action="ppaction://media"/>
          </p:cNvPr>
          <p:cNvPicPr>
            <a:picLocks noRot="1" noChangeAspect="1"/>
          </p:cNvPicPr>
          <p:nvPr>
            <a:videoFile r:link="rId1"/>
          </p:nvPr>
        </p:nvPicPr>
        <p:blipFill>
          <a:blip r:embed="rId4"/>
          <a:stretch>
            <a:fillRect/>
          </a:stretch>
        </p:blipFill>
        <p:spPr>
          <a:xfrm>
            <a:off x="1562100" y="1181100"/>
            <a:ext cx="3657600" cy="2743200"/>
          </a:xfrm>
          <a:prstGeom prst="rect">
            <a:avLst/>
          </a:prstGeom>
        </p:spPr>
      </p:pic>
    </p:spTree>
    <p:extLst>
      <p:ext uri="{BB962C8B-B14F-4D97-AF65-F5344CB8AC3E}">
        <p14:creationId xmlns:p14="http://schemas.microsoft.com/office/powerpoint/2010/main" val="75689212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5B91F192-A2FB-4227-BEC1-F40708143D33}" type="slidenum">
              <a:rPr lang="en-US" smtClean="0"/>
              <a:pPr/>
              <a:t>50</a:t>
            </a:fld>
            <a:endParaRPr lang="en-US" dirty="0"/>
          </a:p>
        </p:txBody>
      </p:sp>
      <p:sp>
        <p:nvSpPr>
          <p:cNvPr id="273411" name="Rectangle 2"/>
          <p:cNvSpPr>
            <a:spLocks noGrp="1" noRot="1" noChangeAspect="1" noChangeArrowheads="1" noTextEdit="1"/>
          </p:cNvSpPr>
          <p:nvPr>
            <p:ph type="sldImg"/>
          </p:nvPr>
        </p:nvSpPr>
        <p:spPr>
          <a:ln/>
        </p:spPr>
      </p:sp>
      <p:sp>
        <p:nvSpPr>
          <p:cNvPr id="273412" name="Rectangle 3"/>
          <p:cNvSpPr>
            <a:spLocks noGrp="1" noChangeArrowheads="1"/>
          </p:cNvSpPr>
          <p:nvPr>
            <p:ph type="body" idx="1"/>
          </p:nvPr>
        </p:nvSpPr>
        <p:spPr>
          <a:xfrm>
            <a:off x="923925" y="4379913"/>
            <a:ext cx="5086350" cy="4148137"/>
          </a:xfrm>
          <a:noFill/>
          <a:ln/>
        </p:spPr>
        <p:txBody>
          <a:bodyPr/>
          <a:lstStyle/>
          <a:p>
            <a:endParaRPr lang="en-US" dirty="0"/>
          </a:p>
        </p:txBody>
      </p:sp>
    </p:spTree>
    <p:extLst>
      <p:ext uri="{BB962C8B-B14F-4D97-AF65-F5344CB8AC3E}">
        <p14:creationId xmlns:p14="http://schemas.microsoft.com/office/powerpoint/2010/main" val="19643370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5EF444DE-1093-41F5-B01B-34583BC45B54}" type="slidenum">
              <a:rPr lang="en-US" smtClean="0"/>
              <a:pPr/>
              <a:t>51</a:t>
            </a:fld>
            <a:endParaRPr lang="en-US" dirty="0"/>
          </a:p>
        </p:txBody>
      </p:sp>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a:ln/>
        </p:spPr>
        <p:txBody>
          <a:bodyPr/>
          <a:lstStyle/>
          <a:p>
            <a:r>
              <a:rPr lang="en-US" dirty="0"/>
              <a:t>Olympus Mons is classified as a shield volcano. It is 24 kilometers (15 miles) high, 550 kilometers (340 miles) in diameter and is rimmed by a 6 kilometers (4 miles) high </a:t>
            </a:r>
            <a:r>
              <a:rPr lang="en-US" dirty="0">
                <a:hlinkClick r:id="rId3"/>
              </a:rPr>
              <a:t>scarp</a:t>
            </a:r>
            <a:r>
              <a:rPr lang="en-US" dirty="0"/>
              <a:t>. It is one of the largest volcanoes in the Solar System. By comparison the largest volcano on Earth is </a:t>
            </a:r>
            <a:r>
              <a:rPr lang="en-US" dirty="0">
                <a:hlinkClick r:id="rId4"/>
              </a:rPr>
              <a:t>Mauna Loa</a:t>
            </a:r>
            <a:r>
              <a:rPr lang="en-US" dirty="0"/>
              <a:t> which is 9 kilometers (6 miles) high and 120 kilometers (75 miles) across. </a:t>
            </a:r>
          </a:p>
        </p:txBody>
      </p:sp>
    </p:spTree>
    <p:extLst>
      <p:ext uri="{BB962C8B-B14F-4D97-AF65-F5344CB8AC3E}">
        <p14:creationId xmlns:p14="http://schemas.microsoft.com/office/powerpoint/2010/main" val="41266906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7EAA4BAB-6012-4D28-A168-1016992AC0FD}" type="slidenum">
              <a:rPr lang="en-US" smtClean="0"/>
              <a:pPr/>
              <a:t>52</a:t>
            </a:fld>
            <a:endParaRPr lang="en-US"/>
          </a:p>
        </p:txBody>
      </p:sp>
      <p:sp>
        <p:nvSpPr>
          <p:cNvPr id="254979" name="Rectangle 2"/>
          <p:cNvSpPr>
            <a:spLocks noGrp="1" noRot="1" noChangeAspect="1" noChangeArrowheads="1" noTextEdit="1"/>
          </p:cNvSpPr>
          <p:nvPr>
            <p:ph type="sldImg"/>
          </p:nvPr>
        </p:nvSpPr>
        <p:spPr>
          <a:ln/>
        </p:spPr>
      </p:sp>
      <p:sp>
        <p:nvSpPr>
          <p:cNvPr id="254980" name="Rectangle 3"/>
          <p:cNvSpPr>
            <a:spLocks noGrp="1" noChangeArrowheads="1"/>
          </p:cNvSpPr>
          <p:nvPr>
            <p:ph type="body" idx="1"/>
          </p:nvPr>
        </p:nvSpPr>
        <p:spPr>
          <a:xfrm>
            <a:off x="234950" y="4379913"/>
            <a:ext cx="6375400" cy="4148137"/>
          </a:xfrm>
          <a:noFill/>
          <a:ln/>
        </p:spPr>
        <p:txBody>
          <a:bodyPr/>
          <a:lstStyle/>
          <a:p>
            <a:r>
              <a:rPr lang="en-US"/>
              <a:t>Mineral deposits on the Martian surface can elucidate ancient</a:t>
            </a:r>
            <a:r>
              <a:rPr lang="en-US" baseline="30000"/>
              <a:t> </a:t>
            </a:r>
            <a:r>
              <a:rPr lang="en-US"/>
              <a:t>environmental conditions on the planet. Opaline silica deposits</a:t>
            </a:r>
            <a:r>
              <a:rPr lang="en-US" baseline="30000"/>
              <a:t> </a:t>
            </a:r>
            <a:r>
              <a:rPr lang="en-US"/>
              <a:t>(as much as 91 weight percent SiO</a:t>
            </a:r>
            <a:r>
              <a:rPr lang="en-US" baseline="-25000"/>
              <a:t>2</a:t>
            </a:r>
            <a:r>
              <a:rPr lang="en-US"/>
              <a:t>) have been found in association</a:t>
            </a:r>
            <a:r>
              <a:rPr lang="en-US" baseline="30000"/>
              <a:t> </a:t>
            </a:r>
            <a:r>
              <a:rPr lang="en-US"/>
              <a:t>with volcanic materials by the Mars rover Spirit. The deposits</a:t>
            </a:r>
            <a:r>
              <a:rPr lang="en-US" baseline="30000"/>
              <a:t> </a:t>
            </a:r>
            <a:r>
              <a:rPr lang="en-US"/>
              <a:t>are present both as light-toned soils and as bedrock. We interpret</a:t>
            </a:r>
            <a:r>
              <a:rPr lang="en-US" baseline="30000"/>
              <a:t> </a:t>
            </a:r>
            <a:r>
              <a:rPr lang="en-US"/>
              <a:t>these materials to have formed under hydrothermal conditions</a:t>
            </a:r>
            <a:r>
              <a:rPr lang="en-US" baseline="30000"/>
              <a:t> </a:t>
            </a:r>
            <a:r>
              <a:rPr lang="en-US"/>
              <a:t>and therefore to be strong indicators of a former aqueous environment.</a:t>
            </a:r>
            <a:r>
              <a:rPr lang="en-US" baseline="30000"/>
              <a:t> </a:t>
            </a:r>
            <a:r>
              <a:rPr lang="en-US"/>
              <a:t>This discovery is important for understanding the past habitability</a:t>
            </a:r>
            <a:r>
              <a:rPr lang="en-US" baseline="30000"/>
              <a:t> </a:t>
            </a:r>
            <a:r>
              <a:rPr lang="en-US"/>
              <a:t>of Mars because hydrothermal environments on Earth support thriving</a:t>
            </a:r>
            <a:r>
              <a:rPr lang="en-US" baseline="30000"/>
              <a:t> </a:t>
            </a:r>
            <a:r>
              <a:rPr lang="en-US"/>
              <a:t>microbial ecosystems.</a:t>
            </a:r>
          </a:p>
          <a:p>
            <a:endParaRPr lang="en-US"/>
          </a:p>
          <a:p>
            <a:r>
              <a:rPr lang="en-US"/>
              <a:t>NASA's Mars Exploration Rover Spirit has found a patch of bright-toned soil so rich in silica that scientists propose water must have been involved in concentrating it. </a:t>
            </a:r>
            <a:br>
              <a:rPr lang="en-US"/>
            </a:br>
            <a:br>
              <a:rPr lang="en-US"/>
            </a:br>
            <a:r>
              <a:rPr lang="en-US"/>
              <a:t>The silica-rich patch, informally named "Gertrude Weise" after a player in the All-American Girls Professional Baseball League, was exposed when Spirit drove over it during the 1,150th Martian day, or sol, of Spirit's Mars surface mission (March 29, 2007). One of Spirit's six wheels no longer rotates, so it leaves a deep track as it drags through soil. Most patches of disturbed, bright soil that Spirit had investigated previously are rich in sulfur, but this one has very little sulfur and is about 90 percent silica. </a:t>
            </a:r>
            <a:br>
              <a:rPr lang="en-US"/>
            </a:br>
            <a:br>
              <a:rPr lang="en-US"/>
            </a:br>
            <a:r>
              <a:rPr lang="en-US"/>
              <a:t>This image is a approximately true-color composite of three images taken through different filters by Spirit's panoramic camera on Sol 1,187 (May 6). The track of disturbed soil is roughly 20 centimeters (8 inches) wide. </a:t>
            </a:r>
            <a:br>
              <a:rPr lang="en-US"/>
            </a:br>
            <a:br>
              <a:rPr lang="en-US"/>
            </a:br>
            <a:r>
              <a:rPr lang="en-US"/>
              <a:t>Spirit's miniature thermal emission spectrometer, which can assess a target's mineral composition from a distance, examined the Gertrude Weise patch on Sol 1,172 (April 20). The indications it found for silica in the overturned soil prompted a decision to drive Spirit close enough to touch the soil with the alpha particle X-ray spectrometer, a chemical analyzer at the end of Spirit's robotic arm. The alpha particle X-ray spectrometer collected data about this target on sols 1,189 and 1,190 (May 8 and May 9) and produced the finding of approximately 90 percent silica. </a:t>
            </a:r>
            <a:br>
              <a:rPr lang="en-US"/>
            </a:br>
            <a:br>
              <a:rPr lang="en-US"/>
            </a:br>
            <a:r>
              <a:rPr lang="en-US"/>
              <a:t>Silica is silicon dioxide. On Earth, it commonly occurs as the crystalline mineral quartz and is the main ingredient in window glass. The Martian silica at Gertrude Weise is non-crystalline, with no detectable quartz. </a:t>
            </a:r>
            <a:br>
              <a:rPr lang="en-US"/>
            </a:br>
            <a:br>
              <a:rPr lang="en-US"/>
            </a:br>
            <a:r>
              <a:rPr lang="en-US"/>
              <a:t>In most cases, water is required to produce such a concentrated deposit of silica, according to members of the rover science team. One possible origin for the silica could have been interaction of soil with acidic steam produced by volcanic activity. Another could have been from water in a hot spring environment. </a:t>
            </a:r>
            <a:br>
              <a:rPr lang="en-US"/>
            </a:br>
            <a:endParaRPr lang="en-US"/>
          </a:p>
        </p:txBody>
      </p:sp>
    </p:spTree>
    <p:extLst>
      <p:ext uri="{BB962C8B-B14F-4D97-AF65-F5344CB8AC3E}">
        <p14:creationId xmlns:p14="http://schemas.microsoft.com/office/powerpoint/2010/main" val="1157747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7"/>
          <p:cNvSpPr>
            <a:spLocks noGrp="1" noChangeArrowheads="1"/>
          </p:cNvSpPr>
          <p:nvPr>
            <p:ph type="sldNum" sz="quarter" idx="5"/>
          </p:nvPr>
        </p:nvSpPr>
        <p:spPr>
          <a:noFill/>
        </p:spPr>
        <p:txBody>
          <a:bodyPr/>
          <a:lstStyle/>
          <a:p>
            <a:fld id="{8F16731F-0D1F-4322-BF52-136C3EFF0A13}" type="slidenum">
              <a:rPr lang="en-US" smtClean="0"/>
              <a:pPr/>
              <a:t>53</a:t>
            </a:fld>
            <a:endParaRPr lang="en-US"/>
          </a:p>
        </p:txBody>
      </p:sp>
      <p:sp>
        <p:nvSpPr>
          <p:cNvPr id="246787" name="Rectangle 2"/>
          <p:cNvSpPr>
            <a:spLocks noGrp="1" noRot="1" noChangeAspect="1" noChangeArrowheads="1" noTextEdit="1"/>
          </p:cNvSpPr>
          <p:nvPr>
            <p:ph type="sldImg"/>
          </p:nvPr>
        </p:nvSpPr>
        <p:spPr>
          <a:ln/>
        </p:spPr>
      </p:sp>
      <p:sp>
        <p:nvSpPr>
          <p:cNvPr id="246788" name="Rectangle 3"/>
          <p:cNvSpPr>
            <a:spLocks noGrp="1" noChangeArrowheads="1"/>
          </p:cNvSpPr>
          <p:nvPr>
            <p:ph type="body" idx="1"/>
          </p:nvPr>
        </p:nvSpPr>
        <p:spPr>
          <a:xfrm>
            <a:off x="923925" y="4379913"/>
            <a:ext cx="5086350" cy="4148137"/>
          </a:xfrm>
          <a:noFill/>
          <a:ln/>
        </p:spPr>
        <p:txBody>
          <a:bodyPr/>
          <a:lstStyle/>
          <a:p>
            <a:endParaRPr lang="en-US"/>
          </a:p>
        </p:txBody>
      </p:sp>
    </p:spTree>
    <p:extLst>
      <p:ext uri="{BB962C8B-B14F-4D97-AF65-F5344CB8AC3E}">
        <p14:creationId xmlns:p14="http://schemas.microsoft.com/office/powerpoint/2010/main" val="28611655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7"/>
          <p:cNvSpPr txBox="1">
            <a:spLocks noGrp="1" noChangeArrowheads="1"/>
          </p:cNvSpPr>
          <p:nvPr/>
        </p:nvSpPr>
        <p:spPr bwMode="auto">
          <a:xfrm>
            <a:off x="3929063" y="8759825"/>
            <a:ext cx="3005137" cy="460375"/>
          </a:xfrm>
          <a:prstGeom prst="rect">
            <a:avLst/>
          </a:prstGeom>
          <a:noFill/>
          <a:ln w="9525">
            <a:noFill/>
            <a:miter lim="800000"/>
            <a:headEnd/>
            <a:tailEnd/>
          </a:ln>
        </p:spPr>
        <p:txBody>
          <a:bodyPr lIns="92298" tIns="46149" rIns="92298" bIns="46149" anchor="b"/>
          <a:lstStyle/>
          <a:p>
            <a:pPr algn="r" defTabSz="923925"/>
            <a:fld id="{2FE16A0B-C1A1-4D73-BA5A-5E34E43CEEEA}" type="slidenum">
              <a:rPr lang="en-US" sz="1200"/>
              <a:pPr algn="r" defTabSz="923925"/>
              <a:t>54</a:t>
            </a:fld>
            <a:endParaRPr lang="en-US" sz="1200"/>
          </a:p>
        </p:txBody>
      </p:sp>
      <p:sp>
        <p:nvSpPr>
          <p:cNvPr id="247811" name="Rectangle 2"/>
          <p:cNvSpPr>
            <a:spLocks noGrp="1" noRot="1" noChangeAspect="1" noChangeArrowheads="1" noTextEdit="1"/>
          </p:cNvSpPr>
          <p:nvPr>
            <p:ph type="sldImg"/>
          </p:nvPr>
        </p:nvSpPr>
        <p:spPr>
          <a:ln/>
        </p:spPr>
      </p:sp>
      <p:sp>
        <p:nvSpPr>
          <p:cNvPr id="24781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22932467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Times New Roman" panose="02020603050405020304" pitchFamily="18" charset="0"/>
              </a:defRPr>
            </a:lvl1pPr>
            <a:lvl2pPr marL="742950" indent="-285750" defTabSz="923925">
              <a:defRPr sz="2400">
                <a:solidFill>
                  <a:schemeClr val="tx1"/>
                </a:solidFill>
                <a:latin typeface="Times New Roman" panose="02020603050405020304" pitchFamily="18" charset="0"/>
              </a:defRPr>
            </a:lvl2pPr>
            <a:lvl3pPr marL="1143000" indent="-228600" defTabSz="923925">
              <a:defRPr sz="2400">
                <a:solidFill>
                  <a:schemeClr val="tx1"/>
                </a:solidFill>
                <a:latin typeface="Times New Roman" panose="02020603050405020304" pitchFamily="18" charset="0"/>
              </a:defRPr>
            </a:lvl3pPr>
            <a:lvl4pPr marL="1600200" indent="-228600" defTabSz="923925">
              <a:defRPr sz="2400">
                <a:solidFill>
                  <a:schemeClr val="tx1"/>
                </a:solidFill>
                <a:latin typeface="Times New Roman" panose="02020603050405020304" pitchFamily="18" charset="0"/>
              </a:defRPr>
            </a:lvl4pPr>
            <a:lvl5pPr marL="2057400" indent="-228600" defTabSz="923925">
              <a:defRPr sz="2400">
                <a:solidFill>
                  <a:schemeClr val="tx1"/>
                </a:solidFill>
                <a:latin typeface="Times New Roman" panose="02020603050405020304" pitchFamily="18" charset="0"/>
              </a:defRPr>
            </a:lvl5pPr>
            <a:lvl6pPr marL="2514600" indent="-228600" defTabSz="9239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39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39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3925" eaLnBrk="0" fontAlgn="base" hangingPunct="0">
              <a:spcBef>
                <a:spcPct val="0"/>
              </a:spcBef>
              <a:spcAft>
                <a:spcPct val="0"/>
              </a:spcAft>
              <a:defRPr sz="2400">
                <a:solidFill>
                  <a:schemeClr val="tx1"/>
                </a:solidFill>
                <a:latin typeface="Times New Roman" panose="02020603050405020304" pitchFamily="18" charset="0"/>
              </a:defRPr>
            </a:lvl9pPr>
          </a:lstStyle>
          <a:p>
            <a:fld id="{E2032E81-91B6-41E3-8692-E6194654B7F5}" type="slidenum">
              <a:rPr lang="en-US" altLang="en-US" sz="1200">
                <a:solidFill>
                  <a:srgbClr val="000000"/>
                </a:solidFill>
              </a:rPr>
              <a:pPr/>
              <a:t>56</a:t>
            </a:fld>
            <a:endParaRPr lang="en-US" altLang="en-US" sz="1200">
              <a:solidFill>
                <a:srgbClr val="000000"/>
              </a:solidFill>
            </a:endParaRPr>
          </a:p>
        </p:txBody>
      </p:sp>
      <p:sp>
        <p:nvSpPr>
          <p:cNvPr id="496643" name="Rectangle 2"/>
          <p:cNvSpPr>
            <a:spLocks noGrp="1" noRot="1" noChangeAspect="1" noChangeArrowheads="1" noTextEdit="1"/>
          </p:cNvSpPr>
          <p:nvPr>
            <p:ph type="sldImg"/>
          </p:nvPr>
        </p:nvSpPr>
        <p:spPr>
          <a:ln/>
        </p:spPr>
      </p:sp>
      <p:sp>
        <p:nvSpPr>
          <p:cNvPr id="496644" name="Rectangle 3"/>
          <p:cNvSpPr>
            <a:spLocks noGrp="1" noChangeArrowheads="1"/>
          </p:cNvSpPr>
          <p:nvPr>
            <p:ph type="body" idx="1"/>
          </p:nvPr>
        </p:nvSpPr>
        <p:spPr>
          <a:xfrm>
            <a:off x="693738" y="4379913"/>
            <a:ext cx="5546725" cy="41481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36506723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txBox="1">
            <a:spLocks noGrp="1" noChangeArrowheads="1"/>
          </p:cNvSpPr>
          <p:nvPr/>
        </p:nvSpPr>
        <p:spPr bwMode="auto">
          <a:xfrm>
            <a:off x="3929063" y="8759825"/>
            <a:ext cx="3005137" cy="460375"/>
          </a:xfrm>
          <a:prstGeom prst="rect">
            <a:avLst/>
          </a:prstGeom>
          <a:noFill/>
          <a:ln w="9525">
            <a:noFill/>
            <a:miter lim="800000"/>
            <a:headEnd/>
            <a:tailEnd/>
          </a:ln>
        </p:spPr>
        <p:txBody>
          <a:bodyPr lIns="92298" tIns="46149" rIns="92298" bIns="46149" anchor="b"/>
          <a:lstStyle/>
          <a:p>
            <a:pPr algn="r" defTabSz="923925"/>
            <a:fld id="{E32163A7-EEEF-430B-9728-7286A8FE016F}" type="slidenum">
              <a:rPr lang="en-US" sz="1200"/>
              <a:pPr algn="r" defTabSz="923925"/>
              <a:t>57</a:t>
            </a:fld>
            <a:endParaRPr lang="en-US" sz="1200" dirty="0"/>
          </a:p>
        </p:txBody>
      </p:sp>
      <p:sp>
        <p:nvSpPr>
          <p:cNvPr id="158723" name="Rectangle 2"/>
          <p:cNvSpPr>
            <a:spLocks noGrp="1" noRot="1" noChangeAspect="1"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a:lnSpc>
                <a:spcPct val="80000"/>
              </a:lnSpc>
            </a:pPr>
            <a:r>
              <a:rPr lang="en-US" sz="800" dirty="0"/>
              <a:t>With giant Saturn hanging in the blackness and sheltering Cassini from the Sun’s blinding glare, the spacecraft viewed the rings as never before, revealing previously unknown faint rings and even glimpsing its home world.</a:t>
            </a:r>
            <a:br>
              <a:rPr lang="en-US" sz="800" dirty="0"/>
            </a:br>
            <a:br>
              <a:rPr lang="en-US" sz="800" dirty="0"/>
            </a:br>
            <a:r>
              <a:rPr lang="en-US" sz="800" dirty="0"/>
              <a:t>This marvelous panoramic view was created by combining a total of 165 images taken by the Cassini wide-angle camera over nearly three hours on Sept. 15, 2006. The full mosaic consists of three rows of nine wide-angle camera footprints; only a portion of the full mosaic is shown here. Color in the view was created by digitally compositing ultraviolet, infrared and clear filter images and was then adjusted to resemble natural color.</a:t>
            </a:r>
            <a:br>
              <a:rPr lang="en-US" sz="800" dirty="0"/>
            </a:br>
            <a:br>
              <a:rPr lang="en-US" sz="800" dirty="0"/>
            </a:br>
            <a:r>
              <a:rPr lang="en-US" sz="800" dirty="0"/>
              <a:t>The mosaic images were acquired as the spacecraft drifted in the darkness of Saturn’s shadow for about 12 hours, allowing a multitude of unique observations of the microscopic particles that comprise Saturn’s faint rings.</a:t>
            </a:r>
            <a:br>
              <a:rPr lang="en-US" sz="800" dirty="0"/>
            </a:br>
            <a:br>
              <a:rPr lang="en-US" sz="800" dirty="0"/>
            </a:br>
            <a:r>
              <a:rPr lang="en-US" sz="800" dirty="0"/>
              <a:t>Ring structures containing these tiny particles brighten substantially at high phase angles: i.e., viewing angles where the Sun is almost directly behind the objects being imaged.</a:t>
            </a:r>
            <a:br>
              <a:rPr lang="en-US" sz="800" dirty="0"/>
            </a:br>
            <a:br>
              <a:rPr lang="en-US" sz="800" dirty="0"/>
            </a:br>
            <a:r>
              <a:rPr lang="en-US" sz="800" dirty="0"/>
              <a:t>During this period of observation Cassini detected two new faint rings: one coincident with the shared orbit of the moons Janus and Epimetheus and another coincident with Pallene’s orbit. (See </a:t>
            </a:r>
            <a:r>
              <a:rPr lang="en-US" sz="800" dirty="0">
                <a:hlinkClick r:id="rId3"/>
              </a:rPr>
              <a:t>PIA08322 and PIA08328</a:t>
            </a:r>
            <a:r>
              <a:rPr lang="en-US" sz="800" dirty="0"/>
              <a:t> for more on the two new rings.)</a:t>
            </a:r>
            <a:br>
              <a:rPr lang="en-US" sz="800" dirty="0"/>
            </a:br>
            <a:br>
              <a:rPr lang="en-US" sz="800" dirty="0"/>
            </a:br>
            <a:r>
              <a:rPr lang="en-US" sz="800" dirty="0"/>
              <a:t>The narrowly confined G ring is easily seen here, outside the bright main rings. Encircling the entire system is the much more extended E ring. The icy plumes of Enceladus, whose eruptions supply the E ring particles, betray the moon’s position in the E ring’s left side edge.</a:t>
            </a:r>
            <a:br>
              <a:rPr lang="en-US" sz="800" dirty="0"/>
            </a:br>
            <a:br>
              <a:rPr lang="en-US" sz="800" dirty="0"/>
            </a:br>
            <a:r>
              <a:rPr lang="en-US" sz="800" dirty="0"/>
              <a:t>Interior to the G ring and above the brighter main rings is the pale dot of Earth. Cassini views its point of origin from over a billion kilometers (and close to a billion miles) away in the icy depths of the outer solar system. See </a:t>
            </a:r>
            <a:r>
              <a:rPr lang="en-US" sz="800" dirty="0">
                <a:hlinkClick r:id="rId4"/>
              </a:rPr>
              <a:t>PIA08324</a:t>
            </a:r>
            <a:r>
              <a:rPr lang="en-US" sz="800" dirty="0"/>
              <a:t> for a similar view of Earth taken during this observation.</a:t>
            </a:r>
            <a:br>
              <a:rPr lang="en-US" sz="800" dirty="0"/>
            </a:br>
            <a:br>
              <a:rPr lang="en-US" sz="800" dirty="0"/>
            </a:br>
            <a:r>
              <a:rPr lang="en-US" sz="800" dirty="0"/>
              <a:t>Small grains are pushed about by sunlight and electromagnetic forces. Hence their distribution tells much about the local space environment. </a:t>
            </a:r>
            <a:br>
              <a:rPr lang="en-US" sz="800" dirty="0"/>
            </a:br>
            <a:br>
              <a:rPr lang="en-US" sz="800" dirty="0"/>
            </a:br>
            <a:r>
              <a:rPr lang="en-US" sz="800" dirty="0"/>
              <a:t>A second version of the mosaic view is presented here in which the color contrast is greatly exaggerated. In such views, imaging scientists have noticed color variations across the diffuse rings that imply active processes sort the particles in the ring according to their sizes.</a:t>
            </a:r>
            <a:br>
              <a:rPr lang="en-US" sz="800" dirty="0"/>
            </a:br>
            <a:br>
              <a:rPr lang="en-US" sz="800" dirty="0"/>
            </a:br>
            <a:r>
              <a:rPr lang="en-US" sz="800" dirty="0"/>
              <a:t>Looking at the E ring in this color-exaggerated view, the distribution of color across and along the ring appears to be different between the right side and the left. Scientists are not sure yet how to explain these differences, though the difference in phase angle between right and left may be part of the explanation. The phase angle is about 179 degrees on Saturn.</a:t>
            </a:r>
            <a:br>
              <a:rPr lang="en-US" sz="800" dirty="0"/>
            </a:br>
            <a:br>
              <a:rPr lang="en-US" sz="800" dirty="0"/>
            </a:br>
            <a:r>
              <a:rPr lang="en-US" sz="800" dirty="0"/>
              <a:t>The main rings are overexposed in a few places. Reddish lens flares are visible in both versions of the view. These radially extending artifacts result from light being scattered within the camera optics.</a:t>
            </a:r>
            <a:br>
              <a:rPr lang="en-US" sz="800" dirty="0"/>
            </a:br>
            <a:br>
              <a:rPr lang="en-US" sz="800" dirty="0"/>
            </a:br>
            <a:r>
              <a:rPr lang="en-US" sz="800" dirty="0"/>
              <a:t>This view looks toward the unlit side of the rings from about 15 degrees above the ringplane.</a:t>
            </a:r>
            <a:br>
              <a:rPr lang="en-US" sz="800" dirty="0"/>
            </a:br>
            <a:br>
              <a:rPr lang="en-US" sz="800" dirty="0"/>
            </a:br>
            <a:r>
              <a:rPr lang="en-US" sz="800" dirty="0"/>
              <a:t>Cassini was approximately 2.2 million kilometers (1.3 million miles) from Saturn when the images in this mosaic were taken. Image scale on Saturn is about 260 kilometers (162 miles) per pixel.</a:t>
            </a:r>
            <a:br>
              <a:rPr lang="en-US" sz="800" dirty="0"/>
            </a:br>
            <a:br>
              <a:rPr lang="en-US" sz="800" dirty="0"/>
            </a:br>
            <a:r>
              <a:rPr lang="en-US" sz="800" dirty="0"/>
              <a:t>The Cassini-Huygens mission is a cooperative project of NASA, the European Space Agency and the Italian Space Agency. The Jet Propulsion Laboratory, a division of the California Institute of Technology in Pasadena, manages the Cassini-Huygens mission for NASA's Science Mission Directorate, Washington, D.C. The imaging team consists of scientists from the US, England, France, and Germany. The imaging operations center and team lead (Dr. C. Porco) are based at the Space Science Institute in Boulder, Colo.</a:t>
            </a:r>
            <a:br>
              <a:rPr lang="en-US" sz="800" dirty="0"/>
            </a:br>
            <a:br>
              <a:rPr lang="en-US" sz="800" dirty="0"/>
            </a:br>
            <a:r>
              <a:rPr lang="en-US" sz="800" dirty="0"/>
              <a:t>For more information about the Cassini-Huygens mission, visit </a:t>
            </a:r>
            <a:r>
              <a:rPr lang="en-US" sz="800" dirty="0">
                <a:hlinkClick r:id="rId5"/>
              </a:rPr>
              <a:t>http://saturn.jpl.nasa.gov</a:t>
            </a:r>
            <a:r>
              <a:rPr lang="en-US" sz="800" dirty="0"/>
              <a:t> and the Cassini imaging team home page, </a:t>
            </a:r>
            <a:r>
              <a:rPr lang="en-US" sz="800" dirty="0">
                <a:hlinkClick r:id="rId6"/>
              </a:rPr>
              <a:t>http://ciclops.org</a:t>
            </a:r>
            <a:r>
              <a:rPr lang="en-US" sz="800" dirty="0"/>
              <a:t>.</a:t>
            </a:r>
            <a:br>
              <a:rPr lang="en-US" sz="800" dirty="0"/>
            </a:br>
            <a:br>
              <a:rPr lang="en-US" sz="800" dirty="0"/>
            </a:br>
            <a:r>
              <a:rPr lang="en-US" sz="800" dirty="0"/>
              <a:t>Credit: NASA/JPL/Space Science Institute</a:t>
            </a:r>
            <a:br>
              <a:rPr lang="en-US" sz="800" dirty="0"/>
            </a:br>
            <a:r>
              <a:rPr lang="en-US" sz="800" dirty="0"/>
              <a:t>Released: October 11, 2006</a:t>
            </a:r>
            <a:br>
              <a:rPr lang="en-US" sz="800" dirty="0"/>
            </a:br>
            <a:r>
              <a:rPr lang="en-US" sz="800" dirty="0"/>
              <a:t>Image/Caption Information </a:t>
            </a:r>
          </a:p>
        </p:txBody>
      </p:sp>
    </p:spTree>
    <p:extLst>
      <p:ext uri="{BB962C8B-B14F-4D97-AF65-F5344CB8AC3E}">
        <p14:creationId xmlns:p14="http://schemas.microsoft.com/office/powerpoint/2010/main" val="27067333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206CBE03-14E0-4046-B058-8A6BF48C0A23}" type="slidenum">
              <a:rPr lang="en-US" smtClean="0"/>
              <a:pPr/>
              <a:t>58</a:t>
            </a:fld>
            <a:endParaRPr lang="en-US" dirty="0"/>
          </a:p>
        </p:txBody>
      </p:sp>
      <p:sp>
        <p:nvSpPr>
          <p:cNvPr id="282627" name="Rectangle 2"/>
          <p:cNvSpPr>
            <a:spLocks noGrp="1" noRot="1" noChangeAspect="1" noChangeArrowheads="1" noTextEdit="1"/>
          </p:cNvSpPr>
          <p:nvPr>
            <p:ph type="sldImg"/>
          </p:nvPr>
        </p:nvSpPr>
        <p:spPr>
          <a:ln/>
        </p:spPr>
      </p:sp>
      <p:sp>
        <p:nvSpPr>
          <p:cNvPr id="282628"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26991266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3FE884C-F77E-4054-857F-E46369255B07}" type="slidenum">
              <a:rPr lang="en-US" smtClean="0"/>
              <a:pPr>
                <a:defRPr/>
              </a:pPr>
              <a:t>59</a:t>
            </a:fld>
            <a:endParaRPr lang="en-US" dirty="0"/>
          </a:p>
        </p:txBody>
      </p:sp>
    </p:spTree>
    <p:extLst>
      <p:ext uri="{BB962C8B-B14F-4D97-AF65-F5344CB8AC3E}">
        <p14:creationId xmlns:p14="http://schemas.microsoft.com/office/powerpoint/2010/main" val="3654868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3FE884C-F77E-4054-857F-E46369255B07}" type="slidenum">
              <a:rPr lang="en-US" smtClean="0"/>
              <a:pPr>
                <a:defRPr/>
              </a:pPr>
              <a:t>60</a:t>
            </a:fld>
            <a:endParaRPr lang="en-US" dirty="0"/>
          </a:p>
        </p:txBody>
      </p:sp>
    </p:spTree>
    <p:extLst>
      <p:ext uri="{BB962C8B-B14F-4D97-AF65-F5344CB8AC3E}">
        <p14:creationId xmlns:p14="http://schemas.microsoft.com/office/powerpoint/2010/main" val="33785330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3FE884C-F77E-4054-857F-E46369255B07}" type="slidenum">
              <a:rPr lang="en-US" smtClean="0"/>
              <a:pPr>
                <a:defRPr/>
              </a:pPr>
              <a:t>61</a:t>
            </a:fld>
            <a:endParaRPr lang="en-US" dirty="0"/>
          </a:p>
        </p:txBody>
      </p:sp>
    </p:spTree>
    <p:extLst>
      <p:ext uri="{BB962C8B-B14F-4D97-AF65-F5344CB8AC3E}">
        <p14:creationId xmlns:p14="http://schemas.microsoft.com/office/powerpoint/2010/main" val="332789338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03FE884C-F77E-4054-857F-E46369255B07}" type="slidenum">
              <a:rPr lang="en-US" smtClean="0"/>
              <a:pPr>
                <a:defRPr/>
              </a:pPr>
              <a:t>62</a:t>
            </a:fld>
            <a:endParaRPr lang="en-US" dirty="0"/>
          </a:p>
        </p:txBody>
      </p:sp>
    </p:spTree>
    <p:extLst>
      <p:ext uri="{BB962C8B-B14F-4D97-AF65-F5344CB8AC3E}">
        <p14:creationId xmlns:p14="http://schemas.microsoft.com/office/powerpoint/2010/main" val="4165443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7"/>
          <p:cNvSpPr>
            <a:spLocks noGrp="1" noChangeArrowheads="1"/>
          </p:cNvSpPr>
          <p:nvPr>
            <p:ph type="sldNum" sz="quarter" idx="5"/>
          </p:nvPr>
        </p:nvSpPr>
        <p:spPr>
          <a:noFill/>
        </p:spPr>
        <p:txBody>
          <a:bodyPr/>
          <a:lstStyle/>
          <a:p>
            <a:fld id="{68801266-8BC9-4F6E-98DF-AFF67C1CB601}" type="slidenum">
              <a:rPr lang="en-US" smtClean="0"/>
              <a:pPr/>
              <a:t>63</a:t>
            </a:fld>
            <a:endParaRPr lang="en-US" dirty="0"/>
          </a:p>
        </p:txBody>
      </p:sp>
      <p:sp>
        <p:nvSpPr>
          <p:cNvPr id="299011" name="Rectangle 2"/>
          <p:cNvSpPr>
            <a:spLocks noGrp="1" noRot="1" noChangeAspect="1" noChangeArrowheads="1" noTextEdit="1"/>
          </p:cNvSpPr>
          <p:nvPr>
            <p:ph type="sldImg"/>
          </p:nvPr>
        </p:nvSpPr>
        <p:spPr>
          <a:ln/>
        </p:spPr>
      </p:sp>
      <p:sp>
        <p:nvSpPr>
          <p:cNvPr id="299012" name="Rectangle 3"/>
          <p:cNvSpPr>
            <a:spLocks noGrp="1" noChangeArrowheads="1"/>
          </p:cNvSpPr>
          <p:nvPr>
            <p:ph type="body" idx="1"/>
          </p:nvPr>
        </p:nvSpPr>
        <p:spPr>
          <a:xfrm>
            <a:off x="227013" y="4379913"/>
            <a:ext cx="6429375" cy="4475162"/>
          </a:xfrm>
          <a:noFill/>
          <a:ln/>
        </p:spPr>
        <p:txBody>
          <a:bodyPr/>
          <a:lstStyle/>
          <a:p>
            <a:r>
              <a:rPr lang="en-US" b="1" dirty="0"/>
              <a:t>This picture of the galaxy UGC 10214 was taken by the Advanced Camera for Surveys (ACS), which was installed aboard NASA's Hubble Space Telescope in March during Servicing Mission 3B. Dubbed the "Tadpole," this spiral galaxy is unlike the textbook images of stately galaxies.  Its distorted shape was caused by a small interloper, a very blue, compact galaxy visible in the upper left corner of the more massive Tadpole.  The Tadpole resides about 420 million light-years away in the constellation Draco. </a:t>
            </a:r>
          </a:p>
          <a:p>
            <a:endParaRPr lang="en-US" sz="800" b="1" dirty="0"/>
          </a:p>
          <a:p>
            <a:r>
              <a:rPr lang="en-US" b="1" dirty="0"/>
              <a:t>Seen shining through the Tadpole's disk, the tiny intruder is likely a hit-and-run galaxy that is now leaving the scene of the accident.  Strong gravitational forces from the interaction created the long tail of debris, consisting of stars and gas that stretch out more than 280,000 light-years. </a:t>
            </a:r>
          </a:p>
          <a:p>
            <a:endParaRPr lang="en-US" sz="800" b="1" dirty="0"/>
          </a:p>
          <a:p>
            <a:r>
              <a:rPr lang="en-US" b="1" dirty="0"/>
              <a:t>Numerous young blue stars and star clusters, spawned by the galaxy collision, are seen in the spiral arms, as well as in the long "tidal" tail of stars.  Each of these clusters represents the formation of up to about a million stars.  Their color is blue because they contain very massive stars, which are 10 times hotter and 1 million times brighter than our Sun.  Once formed, the star clusters become redder with age as the most massive and bluest stars exhaust their fuel and burn out.  These clusters will eventually become old globular clusters similar to those found in essentially all halos of galaxies, including our own Milky Way. </a:t>
            </a:r>
          </a:p>
          <a:p>
            <a:endParaRPr lang="en-US" sz="800" b="1" dirty="0"/>
          </a:p>
          <a:p>
            <a:r>
              <a:rPr lang="en-US" b="1" dirty="0"/>
              <a:t>The ACS image is so sharp that astronomers can identify distant colliding galaxies, the "building blocks" of galaxies, an exquisite "Whitman's Sampler" of galaxies, and many extremely faraway galaxies. </a:t>
            </a:r>
          </a:p>
        </p:txBody>
      </p:sp>
    </p:spTree>
    <p:extLst>
      <p:ext uri="{BB962C8B-B14F-4D97-AF65-F5344CB8AC3E}">
        <p14:creationId xmlns:p14="http://schemas.microsoft.com/office/powerpoint/2010/main" val="38256859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7"/>
          <p:cNvSpPr>
            <a:spLocks noGrp="1" noChangeArrowheads="1"/>
          </p:cNvSpPr>
          <p:nvPr>
            <p:ph type="sldNum" sz="quarter" idx="5"/>
          </p:nvPr>
        </p:nvSpPr>
        <p:spPr>
          <a:noFill/>
        </p:spPr>
        <p:txBody>
          <a:bodyPr/>
          <a:lstStyle/>
          <a:p>
            <a:fld id="{21FCDCD0-0036-4C32-A8A6-2C0A1D46F8ED}" type="slidenum">
              <a:rPr lang="en-US" smtClean="0"/>
              <a:pPr/>
              <a:t>64</a:t>
            </a:fld>
            <a:endParaRPr lang="en-US" dirty="0"/>
          </a:p>
        </p:txBody>
      </p:sp>
      <p:sp>
        <p:nvSpPr>
          <p:cNvPr id="301059" name="Rectangle 2"/>
          <p:cNvSpPr>
            <a:spLocks noGrp="1" noRot="1" noChangeAspect="1" noChangeArrowheads="1" noTextEdit="1"/>
          </p:cNvSpPr>
          <p:nvPr>
            <p:ph type="sldImg"/>
          </p:nvPr>
        </p:nvSpPr>
        <p:spPr>
          <a:ln/>
        </p:spPr>
      </p:sp>
      <p:sp>
        <p:nvSpPr>
          <p:cNvPr id="301060" name="Rectangle 3"/>
          <p:cNvSpPr>
            <a:spLocks noGrp="1" noChangeArrowheads="1"/>
          </p:cNvSpPr>
          <p:nvPr>
            <p:ph type="body" idx="1"/>
          </p:nvPr>
        </p:nvSpPr>
        <p:spPr>
          <a:noFill/>
          <a:ln/>
        </p:spPr>
        <p:txBody>
          <a:bodyPr/>
          <a:lstStyle/>
          <a:p>
            <a:pPr>
              <a:lnSpc>
                <a:spcPct val="90000"/>
              </a:lnSpc>
            </a:pPr>
            <a:r>
              <a:rPr lang="en-US" sz="900" dirty="0"/>
              <a:t>This majestic view taken by NASA's Spitzer Space Telescope tells an untold story of life and death in the Eagle nebula, an industrious star-making factory located 7,000 light-years away in the Serpens constellation. The image shows the region's entire network of turbulent clouds and newborn stars in infrared light. </a:t>
            </a:r>
            <a:br>
              <a:rPr lang="en-US" sz="900" dirty="0"/>
            </a:br>
            <a:br>
              <a:rPr lang="en-US" sz="900" dirty="0"/>
            </a:br>
            <a:r>
              <a:rPr lang="en-US" sz="900" dirty="0"/>
              <a:t>The color green denotes cooler towers and fields of dust, including the three famous space pillars, dubbed the "Pillars of Creation," which were photographed by NASA's Hubble Space Telescope in 1995 (see inset). But it is the color red that speaks of the drama taking place in this region. Red represents hotter dust thought to have been warmed by the explosion of a massive star about 8,000 to 9,000 years ago. Since light from the Eagle nebula takes 7,000 years to reach us, this "supernova" explosion would have appeared as an oddly bright star in our skies about 1,000 to 2,000 years ago. </a:t>
            </a:r>
            <a:br>
              <a:rPr lang="en-US" sz="900" dirty="0"/>
            </a:br>
            <a:br>
              <a:rPr lang="en-US" sz="900" dirty="0"/>
            </a:br>
            <a:r>
              <a:rPr lang="en-US" sz="900" dirty="0"/>
              <a:t>According to astronomers' estimations, the explosion's blast wave would have spread outward and toppled the three pillars about 6,000 years ago (which means we wouldn't witness the destruction for another 1,000 years or so). The blast wave would have crumbled the mighty towers, exposing newborn stars that were buried inside, and triggering the birth of new ones. </a:t>
            </a:r>
            <a:br>
              <a:rPr lang="en-US" sz="900" dirty="0"/>
            </a:br>
            <a:br>
              <a:rPr lang="en-US" sz="900" dirty="0"/>
            </a:br>
            <a:r>
              <a:rPr lang="en-US" sz="900" dirty="0"/>
              <a:t>The pillars of the Eagle nebula were originally sculpted by radiation and wind from about 20 or so massive stars hidden from view in the upper left portion of the image. The radiation and wind blew dust away, carving out a hollow cavity (center) and leaving only the densest nuggets of dust and gas (tops of pillars) flanked by columns of lighter dust that lie in shadow (base of pillars). This sculpting process led to the creation of a second generation of stars inside the pillars. </a:t>
            </a:r>
            <a:br>
              <a:rPr lang="en-US" sz="900" dirty="0"/>
            </a:br>
            <a:br>
              <a:rPr lang="en-US" sz="900" dirty="0"/>
            </a:br>
            <a:r>
              <a:rPr lang="en-US" sz="900" dirty="0"/>
              <a:t>If a star did blow up in this region, it is probably located among the other massive stars in the upper left portion of the image. Its blast wave might have already caused a third generation of stars to spring from the wreckage of the busted pillars. </a:t>
            </a:r>
            <a:br>
              <a:rPr lang="en-US" sz="900" dirty="0"/>
            </a:br>
            <a:br>
              <a:rPr lang="en-US" sz="900" dirty="0"/>
            </a:br>
            <a:r>
              <a:rPr lang="en-US" sz="900" dirty="0"/>
              <a:t>This image is a composite of infrared light detected by Spitzer's infrared array camera and multiband imaging photometer. Blue is 4.5-micron light; green is 8-micron light; and red is 24-micron light. </a:t>
            </a:r>
            <a:br>
              <a:rPr lang="en-US" sz="900" dirty="0"/>
            </a:br>
            <a:br>
              <a:rPr lang="en-US" sz="900" dirty="0"/>
            </a:br>
            <a:r>
              <a:rPr lang="en-US" sz="900" dirty="0"/>
              <a:t>Image credit: NASA/JPL-Caltech/ Institut d'Astrophysique Spatiale </a:t>
            </a:r>
            <a:br>
              <a:rPr lang="en-US" sz="900" dirty="0"/>
            </a:br>
            <a:endParaRPr lang="en-US" sz="900" dirty="0"/>
          </a:p>
        </p:txBody>
      </p:sp>
    </p:spTree>
    <p:extLst>
      <p:ext uri="{BB962C8B-B14F-4D97-AF65-F5344CB8AC3E}">
        <p14:creationId xmlns:p14="http://schemas.microsoft.com/office/powerpoint/2010/main" val="94492175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65CC007F-A388-41D1-8DFA-FA971BA62B51}" type="slidenum">
              <a:rPr lang="en-US" smtClean="0"/>
              <a:pPr/>
              <a:t>65</a:t>
            </a:fld>
            <a:endParaRPr lang="en-US"/>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6788383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7"/>
          <p:cNvSpPr txBox="1">
            <a:spLocks noGrp="1" noChangeArrowheads="1"/>
          </p:cNvSpPr>
          <p:nvPr/>
        </p:nvSpPr>
        <p:spPr bwMode="auto">
          <a:xfrm>
            <a:off x="3929063" y="8759825"/>
            <a:ext cx="3005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98" tIns="46149" rIns="92298" bIns="46149" anchor="b"/>
          <a:lstStyle>
            <a:lvl1pPr defTabSz="923925">
              <a:defRPr sz="2400">
                <a:solidFill>
                  <a:schemeClr val="tx1"/>
                </a:solidFill>
                <a:latin typeface="Times New Roman" panose="02020603050405020304" pitchFamily="18" charset="0"/>
              </a:defRPr>
            </a:lvl1pPr>
            <a:lvl2pPr marL="742950" indent="-285750" defTabSz="923925">
              <a:defRPr sz="2400">
                <a:solidFill>
                  <a:schemeClr val="tx1"/>
                </a:solidFill>
                <a:latin typeface="Times New Roman" panose="02020603050405020304" pitchFamily="18" charset="0"/>
              </a:defRPr>
            </a:lvl2pPr>
            <a:lvl3pPr marL="1143000" indent="-228600" defTabSz="923925">
              <a:defRPr sz="2400">
                <a:solidFill>
                  <a:schemeClr val="tx1"/>
                </a:solidFill>
                <a:latin typeface="Times New Roman" panose="02020603050405020304" pitchFamily="18" charset="0"/>
              </a:defRPr>
            </a:lvl3pPr>
            <a:lvl4pPr marL="1600200" indent="-228600" defTabSz="923925">
              <a:defRPr sz="2400">
                <a:solidFill>
                  <a:schemeClr val="tx1"/>
                </a:solidFill>
                <a:latin typeface="Times New Roman" panose="02020603050405020304" pitchFamily="18" charset="0"/>
              </a:defRPr>
            </a:lvl4pPr>
            <a:lvl5pPr marL="2057400" indent="-228600" defTabSz="923925">
              <a:defRPr sz="2400">
                <a:solidFill>
                  <a:schemeClr val="tx1"/>
                </a:solidFill>
                <a:latin typeface="Times New Roman" panose="02020603050405020304" pitchFamily="18" charset="0"/>
              </a:defRPr>
            </a:lvl5pPr>
            <a:lvl6pPr marL="2514600" indent="-228600" defTabSz="9239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239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239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23925" eaLnBrk="0" fontAlgn="base" hangingPunct="0">
              <a:spcBef>
                <a:spcPct val="0"/>
              </a:spcBef>
              <a:spcAft>
                <a:spcPct val="0"/>
              </a:spcAft>
              <a:defRPr sz="2400">
                <a:solidFill>
                  <a:schemeClr val="tx1"/>
                </a:solidFill>
                <a:latin typeface="Times New Roman" panose="02020603050405020304" pitchFamily="18" charset="0"/>
              </a:defRPr>
            </a:lvl9pPr>
          </a:lstStyle>
          <a:p>
            <a:pPr algn="r"/>
            <a:fld id="{ED616D19-0F1D-47F2-AF86-5B77354B390A}" type="slidenum">
              <a:rPr lang="en-US" altLang="en-US" sz="1200" smtClean="0">
                <a:solidFill>
                  <a:srgbClr val="000000"/>
                </a:solidFill>
              </a:rPr>
              <a:pPr algn="r"/>
              <a:t>66</a:t>
            </a:fld>
            <a:endParaRPr lang="en-US" altLang="en-US" sz="1200">
              <a:solidFill>
                <a:srgbClr val="000000"/>
              </a:solidFill>
            </a:endParaRPr>
          </a:p>
        </p:txBody>
      </p:sp>
      <p:sp>
        <p:nvSpPr>
          <p:cNvPr id="303107" name="Rectangle 2"/>
          <p:cNvSpPr>
            <a:spLocks noGrp="1" noRot="1" noChangeAspect="1" noChangeArrowheads="1" noTextEdit="1"/>
          </p:cNvSpPr>
          <p:nvPr>
            <p:ph type="sldImg"/>
          </p:nvPr>
        </p:nvSpPr>
        <p:spPr>
          <a:ln/>
        </p:spPr>
      </p:sp>
      <p:sp>
        <p:nvSpPr>
          <p:cNvPr id="303108" name="Rectangle 3"/>
          <p:cNvSpPr>
            <a:spLocks noGrp="1" noChangeArrowheads="1"/>
          </p:cNvSpPr>
          <p:nvPr>
            <p:ph type="body" idx="1"/>
          </p:nvPr>
        </p:nvSpPr>
        <p:spPr>
          <a:xfrm>
            <a:off x="923925" y="4379913"/>
            <a:ext cx="5086350" cy="41481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altLang="en-US" b="1" dirty="0"/>
              <a:t>The Vision for Space Exploration</a:t>
            </a:r>
          </a:p>
          <a:p>
            <a:pPr>
              <a:lnSpc>
                <a:spcPct val="90000"/>
              </a:lnSpc>
            </a:pPr>
            <a:r>
              <a:rPr lang="en-US" altLang="en-US" dirty="0"/>
              <a:t>The President’s Vision for U.S. Space Exploration directive was issued in January 2004 and endorsed by Congress in the NASA Authorization Act of 2005.  This directive committed the Nation to a journey of exploring the solar system, returning astronauts to the Moon in the next decade, then venturing to Mars and beyond.  In response, NASA established six Strategic Goals and the architecture to achieve them. </a:t>
            </a:r>
          </a:p>
          <a:p>
            <a:pPr>
              <a:lnSpc>
                <a:spcPct val="90000"/>
              </a:lnSpc>
            </a:pPr>
            <a:r>
              <a:rPr lang="en-US" altLang="en-US" dirty="0"/>
              <a:t>Goal 1:	Fly the Shuttle as safely as possible until its retirement, not later than 2010. </a:t>
            </a:r>
          </a:p>
          <a:p>
            <a:pPr>
              <a:lnSpc>
                <a:spcPct val="90000"/>
              </a:lnSpc>
            </a:pPr>
            <a:r>
              <a:rPr lang="en-US" altLang="en-US" dirty="0"/>
              <a:t>Goal 2:	Complete the International Space Station in a manner consistent with NASA’s International partner commitments and the needs of human exploration. </a:t>
            </a:r>
          </a:p>
          <a:p>
            <a:pPr>
              <a:lnSpc>
                <a:spcPct val="90000"/>
              </a:lnSpc>
            </a:pPr>
            <a:r>
              <a:rPr lang="en-US" altLang="en-US" dirty="0"/>
              <a:t>Goal 3:	Develop a balanced overall program of science, exploration, and aeronautics consistent with the redirection of the human spaceflight program to focus on exploration.</a:t>
            </a:r>
          </a:p>
          <a:p>
            <a:pPr>
              <a:lnSpc>
                <a:spcPct val="90000"/>
              </a:lnSpc>
            </a:pPr>
            <a:r>
              <a:rPr lang="en-US" altLang="en-US" dirty="0"/>
              <a:t>Goal 4:	Bring a new Crew Exploration Vehicle into service as soon as possible after Shuttle retirement.</a:t>
            </a:r>
          </a:p>
          <a:p>
            <a:pPr>
              <a:lnSpc>
                <a:spcPct val="90000"/>
              </a:lnSpc>
            </a:pPr>
            <a:r>
              <a:rPr lang="en-US" altLang="en-US" dirty="0"/>
              <a:t>Goal 5:	Encourage the pursuit of appropriate partnerships with the emerging commercial space sector.</a:t>
            </a:r>
          </a:p>
          <a:p>
            <a:pPr>
              <a:lnSpc>
                <a:spcPct val="90000"/>
              </a:lnSpc>
            </a:pPr>
            <a:r>
              <a:rPr lang="en-US" altLang="en-US" dirty="0"/>
              <a:t>Goal 6:	Establish a lunar return program having the maximum possible utility for later missions to Mars and other destinations.</a:t>
            </a:r>
          </a:p>
        </p:txBody>
      </p:sp>
    </p:spTree>
    <p:extLst>
      <p:ext uri="{BB962C8B-B14F-4D97-AF65-F5344CB8AC3E}">
        <p14:creationId xmlns:p14="http://schemas.microsoft.com/office/powerpoint/2010/main" val="164172905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7"/>
          <p:cNvSpPr>
            <a:spLocks noGrp="1" noChangeArrowheads="1"/>
          </p:cNvSpPr>
          <p:nvPr>
            <p:ph type="sldNum" sz="quarter" idx="5"/>
          </p:nvPr>
        </p:nvSpPr>
        <p:spPr>
          <a:noFill/>
        </p:spPr>
        <p:txBody>
          <a:bodyPr/>
          <a:lstStyle/>
          <a:p>
            <a:fld id="{E82D5EA6-F071-4CE0-961E-F7EF4D90B857}" type="slidenum">
              <a:rPr lang="en-US" smtClean="0"/>
              <a:pPr/>
              <a:t>79</a:t>
            </a:fld>
            <a:endParaRPr lang="en-US" dirty="0"/>
          </a:p>
        </p:txBody>
      </p:sp>
      <p:sp>
        <p:nvSpPr>
          <p:cNvPr id="325635" name="Rectangle 2"/>
          <p:cNvSpPr>
            <a:spLocks noGrp="1" noRot="1" noChangeAspect="1" noChangeArrowheads="1" noTextEdit="1"/>
          </p:cNvSpPr>
          <p:nvPr>
            <p:ph type="sldImg"/>
          </p:nvPr>
        </p:nvSpPr>
        <p:spPr>
          <a:ln/>
        </p:spPr>
      </p:sp>
      <p:sp>
        <p:nvSpPr>
          <p:cNvPr id="325636" name="Rectangle 3"/>
          <p:cNvSpPr>
            <a:spLocks noGrp="1" noChangeArrowheads="1"/>
          </p:cNvSpPr>
          <p:nvPr>
            <p:ph type="body" idx="1"/>
          </p:nvPr>
        </p:nvSpPr>
        <p:spPr>
          <a:noFill/>
          <a:ln/>
        </p:spPr>
        <p:txBody>
          <a:bodyPr/>
          <a:lstStyle/>
          <a:p>
            <a:r>
              <a:rPr lang="en-US" b="1" dirty="0">
                <a:cs typeface="Times New Roman" pitchFamily="18" charset="0"/>
              </a:rPr>
              <a:t> </a:t>
            </a:r>
          </a:p>
        </p:txBody>
      </p:sp>
    </p:spTree>
    <p:extLst>
      <p:ext uri="{BB962C8B-B14F-4D97-AF65-F5344CB8AC3E}">
        <p14:creationId xmlns:p14="http://schemas.microsoft.com/office/powerpoint/2010/main" val="3645340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BC0BFFE7-3788-4E9B-8C96-B1DAF7DFC0B4}" type="slidenum">
              <a:rPr lang="en-US"/>
              <a:pPr>
                <a:defRPr/>
              </a:pPr>
              <a:t>‹#›</a:t>
            </a:fld>
            <a:endParaRPr lang="en-US" dirty="0"/>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AF485CC4-95AE-4DAC-B7AD-E3BD0A19280F}" type="slidenum">
              <a:rPr lang="en-US"/>
              <a:pPr>
                <a:defRPr/>
              </a:pPr>
              <a:t>‹#›</a:t>
            </a:fld>
            <a:endParaRPr lang="en-US" dirty="0"/>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93205635-D8CC-49EC-AD0E-82C88547E693}" type="slidenum">
              <a:rPr lang="en-US"/>
              <a:pPr>
                <a:defRPr/>
              </a:pPr>
              <a:t>‹#›</a:t>
            </a:fld>
            <a:endParaRPr lang="en-US" dirty="0"/>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6B40548B-5884-4D67-8E8B-5048310F808A}" type="slidenum">
              <a:rPr lang="en-US"/>
              <a:pPr>
                <a:defRPr/>
              </a:pPr>
              <a:t>‹#›</a:t>
            </a:fld>
            <a:endParaRPr lang="en-US" dirty="0"/>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p:txBody>
          <a:bodyPr/>
          <a:lstStyle>
            <a:lvl1pPr>
              <a:defRPr/>
            </a:lvl1pPr>
          </a:lstStyle>
          <a:p>
            <a:pPr>
              <a:defRPr/>
            </a:pPr>
            <a:fld id="{0B59420C-F0E6-4159-9AF8-EC0D82173663}" type="slidenum">
              <a:rPr lang="en-US"/>
              <a:pPr>
                <a:defRPr/>
              </a:pPr>
              <a:t>‹#›</a:t>
            </a:fld>
            <a:endParaRPr lang="en-US" dirty="0"/>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lvl1pPr>
          </a:lstStyle>
          <a:p>
            <a:pPr>
              <a:defRPr/>
            </a:pPr>
            <a:fld id="{2DC59463-CFA6-41CC-8216-72BE3D577C87}" type="slidenum">
              <a:rPr lang="en-US"/>
              <a:pPr>
                <a:defRPr/>
              </a:pPr>
              <a:t>‹#›</a:t>
            </a:fld>
            <a:endParaRPr lang="en-US" dirty="0"/>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p:txBody>
          <a:bodyPr/>
          <a:lstStyle>
            <a:lvl1pPr>
              <a:defRPr/>
            </a:lvl1pPr>
          </a:lstStyle>
          <a:p>
            <a:pPr>
              <a:defRPr/>
            </a:pPr>
            <a:fld id="{B9C2F293-2034-4FCC-B6D3-C8E0EBE23227}" type="slidenum">
              <a:rPr lang="en-US"/>
              <a:pPr>
                <a:defRPr/>
              </a:pPr>
              <a:t>‹#›</a:t>
            </a:fld>
            <a:endParaRPr lang="en-US" dirty="0"/>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97EAA9E0-97E6-4F28-BA47-C689DC98ECB3}" type="slidenum">
              <a:rPr lang="en-US"/>
              <a:pPr>
                <a:defRPr/>
              </a:pPr>
              <a:t>‹#›</a:t>
            </a:fld>
            <a:endParaRPr lang="en-US" dirty="0"/>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AD4200EC-3268-47C0-961D-D064A7FBC424}" type="slidenum">
              <a:rPr lang="en-US"/>
              <a:pPr>
                <a:defRPr/>
              </a:pPr>
              <a:t>‹#›</a:t>
            </a:fld>
            <a:endParaRPr lang="en-US" dirty="0"/>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5190BB76-B865-492C-A690-B7C981135F69}" type="slidenum">
              <a:rPr lang="en-US"/>
              <a:pPr>
                <a:defRPr/>
              </a:pPr>
              <a:t>‹#›</a:t>
            </a:fld>
            <a:endParaRPr lang="en-US" dirty="0"/>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0"/>
            <a:ext cx="20574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60198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vl1pPr>
          </a:lstStyle>
          <a:p>
            <a:pPr>
              <a:defRPr/>
            </a:pPr>
            <a:fld id="{12743F1B-E402-4547-9DE7-34EAD66C37A2}" type="slidenum">
              <a:rPr lang="en-US"/>
              <a:pPr>
                <a:defRPr/>
              </a:pPr>
              <a:t>‹#›</a:t>
            </a:fld>
            <a:endParaRPr lang="en-US" dirty="0"/>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838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lvl1pPr>
          </a:lstStyle>
          <a:p>
            <a:pPr>
              <a:defRPr/>
            </a:pPr>
            <a:fld id="{97AE603D-6F56-4293-BDBB-1D0B4C2C49CF}" type="slidenum">
              <a:rPr lang="en-US"/>
              <a:pPr>
                <a:defRPr/>
              </a:pPr>
              <a:t>‹#›</a:t>
            </a:fld>
            <a:endParaRPr lang="en-US" dirty="0"/>
          </a:p>
        </p:txBody>
      </p:sp>
    </p:spTree>
  </p:cSld>
  <p:clrMapOvr>
    <a:masterClrMapping/>
  </p:clrMapOvr>
  <p:transition>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543800" cy="6096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vl1pPr>
          </a:lstStyle>
          <a:p>
            <a:pPr>
              <a:defRPr/>
            </a:pPr>
            <a:endParaRPr lang="en-US" dirty="0"/>
          </a:p>
        </p:txBody>
      </p:sp>
      <p:sp>
        <p:nvSpPr>
          <p:cNvPr id="7" name="Rectangle 5"/>
          <p:cNvSpPr>
            <a:spLocks noGrp="1" noChangeArrowheads="1"/>
          </p:cNvSpPr>
          <p:nvPr>
            <p:ph type="ftr" sz="quarter" idx="11"/>
          </p:nvPr>
        </p:nvSpPr>
        <p:spPr/>
        <p:txBody>
          <a:bodyPr/>
          <a:lstStyle>
            <a:lvl1pPr>
              <a:defRPr/>
            </a:lvl1pPr>
          </a:lstStyle>
          <a:p>
            <a:pPr>
              <a:defRPr/>
            </a:pPr>
            <a:endParaRPr lang="en-US" dirty="0"/>
          </a:p>
        </p:txBody>
      </p:sp>
      <p:sp>
        <p:nvSpPr>
          <p:cNvPr id="8" name="Rectangle 6"/>
          <p:cNvSpPr>
            <a:spLocks noGrp="1" noChangeArrowheads="1"/>
          </p:cNvSpPr>
          <p:nvPr>
            <p:ph type="sldNum" sz="quarter" idx="12"/>
          </p:nvPr>
        </p:nvSpPr>
        <p:spPr/>
        <p:txBody>
          <a:bodyPr/>
          <a:lstStyle>
            <a:lvl1pPr>
              <a:defRPr/>
            </a:lvl1pPr>
          </a:lstStyle>
          <a:p>
            <a:pPr>
              <a:defRPr/>
            </a:pPr>
            <a:fld id="{2C742A3C-B7FC-45A1-BD83-F9292F10975E}" type="slidenum">
              <a:rPr lang="en-US"/>
              <a:pPr>
                <a:defRPr/>
              </a:pPr>
              <a:t>‹#›</a:t>
            </a:fld>
            <a:endParaRPr lang="en-US" dirty="0"/>
          </a:p>
        </p:txBody>
      </p:sp>
    </p:spTree>
  </p:cSld>
  <p:clrMapOvr>
    <a:masterClrMapping/>
  </p:clrMapOvr>
  <p:transition>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543800" cy="6096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D05473AA-30A1-4C5D-ABFD-22A88F92A3CE}" type="slidenum">
              <a:rPr lang="en-US"/>
              <a:pPr>
                <a:defRPr/>
              </a:pPr>
              <a:t>‹#›</a:t>
            </a:fld>
            <a:endParaRPr lang="en-US" dirty="0"/>
          </a:p>
        </p:txBody>
      </p:sp>
    </p:spTree>
  </p:cSld>
  <p:clrMapOvr>
    <a:masterClrMapping/>
  </p:clrMapOvr>
  <p:transition>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543800" cy="6096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981200"/>
            <a:ext cx="3810000" cy="4114800"/>
          </a:xfrm>
        </p:spPr>
        <p:txBody>
          <a:bodyPr/>
          <a:lstStyle/>
          <a:p>
            <a:pPr lvl="0"/>
            <a:endParaRPr lang="en-US" noProof="0" dirty="0"/>
          </a:p>
        </p:txBody>
      </p:sp>
      <p:sp>
        <p:nvSpPr>
          <p:cNvPr id="5" name="Rectangle 4"/>
          <p:cNvSpPr>
            <a:spLocks noGrp="1" noChangeArrowheads="1"/>
          </p:cNvSpPr>
          <p:nvPr>
            <p:ph type="dt" sz="half" idx="10"/>
          </p:nvPr>
        </p:nvSpPr>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vl1pPr>
          </a:lstStyle>
          <a:p>
            <a:pPr>
              <a:defRPr/>
            </a:pPr>
            <a:fld id="{D4B79B7F-88F2-43D2-9FE3-2EFF9DA29558}" type="slidenum">
              <a:rPr lang="en-US"/>
              <a:pPr>
                <a:defRPr/>
              </a:pPr>
              <a:t>‹#›</a:t>
            </a:fld>
            <a:endParaRPr lang="en-US" dirty="0"/>
          </a:p>
        </p:txBody>
      </p:sp>
    </p:spTree>
  </p:cSld>
  <p:clrMapOvr>
    <a:masterClrMapping/>
  </p:clrMapOvr>
  <p:transition>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89FE355-B93A-4621-995A-0D5BEDA3C42C}"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EF99D47-E266-4512-AF3B-B56B1F07AB89}"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5A4AEFC-9D06-46E8-B505-F609A261C4EF}"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788B3E8-1E98-45E3-929B-12B06C662B6B}"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1157B0B-1965-49FA-8BA6-BCB81B29D084}"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27BDB48E-A94C-44D1-B16C-4F41761D65EF}"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42042EEB-D601-4E2E-A46B-FAFB14DBC21E}"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963313A-728C-4E9C-A9F2-166E50E6DDB4}"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96DE767-A606-4083-97D4-D47A6B6A27FF}" type="slidenum">
              <a:rPr lang="en-US"/>
              <a:pPr>
                <a:defRPr/>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19D5FC7-0A0D-416A-B984-DB9ED8C9FD7F}" type="slidenum">
              <a:rPr lang="en-US"/>
              <a:pPr>
                <a:defRPr/>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082B65C-AAD3-4AE6-88BB-E2F4CB481DB7}" type="slidenum">
              <a:rPr lang="en-US"/>
              <a:pPr>
                <a:defRPr/>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BD4FFEE-A586-477C-BC2F-A8BDFCE4106A}" type="slidenum">
              <a:rPr lang="en-US"/>
              <a:pPr>
                <a:defRPr/>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4" descr="Meatball_white_bg_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225" y="3175"/>
            <a:ext cx="795338" cy="708025"/>
          </a:xfrm>
          <a:prstGeom prst="rect">
            <a:avLst/>
          </a:prstGeom>
          <a:noFill/>
          <a:ln w="9525">
            <a:noFill/>
            <a:miter lim="800000"/>
            <a:headEnd/>
            <a:tailEnd/>
          </a:ln>
        </p:spPr>
      </p:pic>
      <p:grpSp>
        <p:nvGrpSpPr>
          <p:cNvPr id="5" name="Group 15"/>
          <p:cNvGrpSpPr>
            <a:grpSpLocks/>
          </p:cNvGrpSpPr>
          <p:nvPr/>
        </p:nvGrpSpPr>
        <p:grpSpPr bwMode="auto">
          <a:xfrm>
            <a:off x="12700" y="695325"/>
            <a:ext cx="9131300" cy="127000"/>
            <a:chOff x="8" y="438"/>
            <a:chExt cx="5752" cy="80"/>
          </a:xfrm>
        </p:grpSpPr>
        <p:sp>
          <p:nvSpPr>
            <p:cNvPr id="6" name="Line 16"/>
            <p:cNvSpPr>
              <a:spLocks noChangeShapeType="1"/>
            </p:cNvSpPr>
            <p:nvPr userDrawn="1"/>
          </p:nvSpPr>
          <p:spPr bwMode="auto">
            <a:xfrm>
              <a:off x="1071" y="503"/>
              <a:ext cx="4689" cy="0"/>
            </a:xfrm>
            <a:prstGeom prst="line">
              <a:avLst/>
            </a:prstGeom>
            <a:noFill/>
            <a:ln w="28575">
              <a:solidFill>
                <a:srgbClr val="00428C"/>
              </a:solidFill>
              <a:round/>
              <a:headEnd/>
              <a:tailEnd/>
            </a:ln>
            <a:effectLst/>
          </p:spPr>
          <p:txBody>
            <a:bodyPr/>
            <a:lstStyle/>
            <a:p>
              <a:pPr>
                <a:defRPr/>
              </a:pPr>
              <a:endParaRPr lang="en-US" dirty="0">
                <a:solidFill>
                  <a:srgbClr val="000000"/>
                </a:solidFill>
              </a:endParaRPr>
            </a:p>
          </p:txBody>
        </p:sp>
        <p:sp>
          <p:nvSpPr>
            <p:cNvPr id="7" name="Rectangle 17"/>
            <p:cNvSpPr>
              <a:spLocks noChangeArrowheads="1"/>
            </p:cNvSpPr>
            <p:nvPr userDrawn="1"/>
          </p:nvSpPr>
          <p:spPr bwMode="auto">
            <a:xfrm>
              <a:off x="54" y="438"/>
              <a:ext cx="1025" cy="80"/>
            </a:xfrm>
            <a:prstGeom prst="rect">
              <a:avLst/>
            </a:prstGeom>
            <a:noFill/>
            <a:ln w="12700">
              <a:noFill/>
              <a:miter lim="800000"/>
              <a:headEnd type="none" w="sm" len="sm"/>
              <a:tailEnd type="none" w="sm" len="sm"/>
            </a:ln>
            <a:effectLst/>
          </p:spPr>
          <p:txBody>
            <a:bodyPr wrap="none" lIns="18288" tIns="9144" rIns="18288" bIns="9144"/>
            <a:lstStyle/>
            <a:p>
              <a:pPr algn="ctr">
                <a:defRPr/>
              </a:pPr>
              <a:r>
                <a:rPr lang="en-US" sz="1000" dirty="0">
                  <a:solidFill>
                    <a:srgbClr val="00428C"/>
                  </a:solidFill>
                </a:rPr>
                <a:t>John F. Kennedy Space Center</a:t>
              </a:r>
            </a:p>
          </p:txBody>
        </p:sp>
        <p:sp>
          <p:nvSpPr>
            <p:cNvPr id="8" name="Line 18"/>
            <p:cNvSpPr>
              <a:spLocks noChangeShapeType="1"/>
            </p:cNvSpPr>
            <p:nvPr userDrawn="1"/>
          </p:nvSpPr>
          <p:spPr bwMode="auto">
            <a:xfrm>
              <a:off x="8" y="503"/>
              <a:ext cx="52" cy="0"/>
            </a:xfrm>
            <a:prstGeom prst="line">
              <a:avLst/>
            </a:prstGeom>
            <a:noFill/>
            <a:ln w="28575">
              <a:solidFill>
                <a:srgbClr val="00428C"/>
              </a:solidFill>
              <a:round/>
              <a:headEnd/>
              <a:tailEnd/>
            </a:ln>
            <a:effectLst/>
          </p:spPr>
          <p:txBody>
            <a:bodyPr/>
            <a:lstStyle/>
            <a:p>
              <a:pPr>
                <a:defRPr/>
              </a:pPr>
              <a:endParaRPr lang="en-US" dirty="0">
                <a:solidFill>
                  <a:srgbClr val="000000"/>
                </a:solidFill>
              </a:endParaRPr>
            </a:p>
          </p:txBody>
        </p:sp>
      </p:grpSp>
      <p:sp>
        <p:nvSpPr>
          <p:cNvPr id="35845" name="Rectangle 5"/>
          <p:cNvSpPr>
            <a:spLocks noGrp="1" noChangeArrowheads="1"/>
          </p:cNvSpPr>
          <p:nvPr>
            <p:ph type="subTitle" idx="1"/>
          </p:nvPr>
        </p:nvSpPr>
        <p:spPr>
          <a:xfrm>
            <a:off x="6311900" y="4441825"/>
            <a:ext cx="2763838" cy="1752600"/>
          </a:xfrm>
        </p:spPr>
        <p:txBody>
          <a:bodyPr/>
          <a:lstStyle>
            <a:lvl1pPr marL="0" indent="0" algn="ctr">
              <a:buFont typeface="Wingdings" pitchFamily="2" charset="2"/>
              <a:buNone/>
              <a:defRPr/>
            </a:lvl1pPr>
          </a:lstStyle>
          <a:p>
            <a:r>
              <a:rPr lang="en-US" dirty="0"/>
              <a:t>Click to edit Master subtitle style</a:t>
            </a:r>
          </a:p>
        </p:txBody>
      </p:sp>
      <p:sp>
        <p:nvSpPr>
          <p:cNvPr id="35846" name="Rectangle 6"/>
          <p:cNvSpPr>
            <a:spLocks noGrp="1" noChangeArrowheads="1"/>
          </p:cNvSpPr>
          <p:nvPr>
            <p:ph type="ctrTitle"/>
          </p:nvPr>
        </p:nvSpPr>
        <p:spPr>
          <a:xfrm>
            <a:off x="654050" y="2027238"/>
            <a:ext cx="7772400" cy="2260600"/>
          </a:xfrm>
        </p:spPr>
        <p:txBody>
          <a:bodyPr anchor="b"/>
          <a:lstStyle>
            <a:lvl1pPr>
              <a:defRPr/>
            </a:lvl1pPr>
          </a:lstStyle>
          <a:p>
            <a:r>
              <a:rPr lang="en-US" dirty="0"/>
              <a:t>Click to edit Master title style</a:t>
            </a:r>
          </a:p>
        </p:txBody>
      </p:sp>
      <p:sp>
        <p:nvSpPr>
          <p:cNvPr id="9" name="Rectangle 3"/>
          <p:cNvSpPr>
            <a:spLocks noGrp="1" noChangeArrowheads="1"/>
          </p:cNvSpPr>
          <p:nvPr>
            <p:ph type="ftr" sz="quarter" idx="10"/>
          </p:nvPr>
        </p:nvSpPr>
        <p:spPr>
          <a:xfrm>
            <a:off x="42863" y="6307138"/>
            <a:ext cx="2895600" cy="476250"/>
          </a:xfrm>
          <a:prstGeom prst="rect">
            <a:avLst/>
          </a:prstGeom>
        </p:spPr>
        <p:txBody>
          <a:bodyPr/>
          <a:lstStyle>
            <a:lvl1pPr eaLnBrk="0" hangingPunct="0">
              <a:defRPr>
                <a:latin typeface="Calibri" pitchFamily="34" charset="0"/>
              </a:defRPr>
            </a:lvl1pPr>
          </a:lstStyle>
          <a:p>
            <a:pPr>
              <a:defRPr/>
            </a:pPr>
            <a:endParaRPr lang="en-US" dirty="0">
              <a:solidFill>
                <a:srgbClr val="000000"/>
              </a:solidFill>
            </a:endParaRPr>
          </a:p>
        </p:txBody>
      </p:sp>
      <p:sp>
        <p:nvSpPr>
          <p:cNvPr id="10" name="Rectangle 7"/>
          <p:cNvSpPr>
            <a:spLocks noGrp="1" noChangeArrowheads="1"/>
          </p:cNvSpPr>
          <p:nvPr>
            <p:ph type="sldNum" sz="quarter" idx="11"/>
          </p:nvPr>
        </p:nvSpPr>
        <p:spPr/>
        <p:txBody>
          <a:bodyPr/>
          <a:lstStyle>
            <a:lvl1pPr algn="ctr">
              <a:defRPr sz="1100">
                <a:solidFill>
                  <a:srgbClr val="000099"/>
                </a:solidFill>
              </a:defRPr>
            </a:lvl1pPr>
          </a:lstStyle>
          <a:p>
            <a:pPr>
              <a:defRPr/>
            </a:pPr>
            <a:fld id="{39E25BAB-A834-48C4-9F40-5B50B95A91B6}" type="slidenum">
              <a:rPr lang="en-US"/>
              <a:pPr>
                <a:defRPr/>
              </a:pPr>
              <a:t>‹#›</a:t>
            </a:fld>
            <a:endParaRPr lang="en-US" dirty="0"/>
          </a:p>
        </p:txBody>
      </p:sp>
    </p:spTree>
    <p:extLst>
      <p:ext uri="{BB962C8B-B14F-4D97-AF65-F5344CB8AC3E}">
        <p14:creationId xmlns:p14="http://schemas.microsoft.com/office/powerpoint/2010/main" val="31282138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000">
                <a:latin typeface="Calibri" pitchFamily="34" charset="0"/>
              </a:defRPr>
            </a:lvl1pPr>
            <a:lvl2pPr>
              <a:defRPr sz="1800">
                <a:latin typeface="Calibri" pitchFamily="34" charset="0"/>
              </a:defRPr>
            </a:lvl2pPr>
            <a:lvl3pPr>
              <a:defRPr sz="1400">
                <a:latin typeface="Calibri" pitchFamily="34" charset="0"/>
              </a:defRPr>
            </a:lvl3pPr>
            <a:lvl4pPr>
              <a:defRPr>
                <a:latin typeface="Calibri" pitchFamily="34" charset="0"/>
              </a:defRPr>
            </a:lvl4pPr>
            <a:lvl5pPr>
              <a:buFont typeface="Arial" pitchFamily="34" charset="0"/>
              <a:buChar char="»"/>
              <a:defRPr>
                <a:latin typeface="Calibr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a:lstStyle/>
          <a:p>
            <a:r>
              <a:rPr lang="en-US" dirty="0"/>
              <a:t>Click to edit Master title style</a:t>
            </a:r>
          </a:p>
        </p:txBody>
      </p:sp>
      <p:sp>
        <p:nvSpPr>
          <p:cNvPr id="4" name="Rectangle 7"/>
          <p:cNvSpPr>
            <a:spLocks noGrp="1" noChangeArrowheads="1"/>
          </p:cNvSpPr>
          <p:nvPr>
            <p:ph type="sldNum" sz="quarter" idx="10"/>
          </p:nvPr>
        </p:nvSpPr>
        <p:spPr>
          <a:ln/>
        </p:spPr>
        <p:txBody>
          <a:bodyPr/>
          <a:lstStyle>
            <a:lvl1pPr>
              <a:defRPr/>
            </a:lvl1pPr>
          </a:lstStyle>
          <a:p>
            <a:pPr>
              <a:defRPr/>
            </a:pPr>
            <a:fld id="{E84D2CAA-23B5-43A1-B179-28619DB50F53}" type="slidenum">
              <a:rPr lang="en-US"/>
              <a:pPr>
                <a:defRPr/>
              </a:pPr>
              <a:t>‹#›</a:t>
            </a:fld>
            <a:endParaRPr lang="en-US" dirty="0"/>
          </a:p>
        </p:txBody>
      </p:sp>
    </p:spTree>
    <p:extLst>
      <p:ext uri="{BB962C8B-B14F-4D97-AF65-F5344CB8AC3E}">
        <p14:creationId xmlns:p14="http://schemas.microsoft.com/office/powerpoint/2010/main" val="3469832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077972"/>
            <a:ext cx="7772400" cy="1362075"/>
          </a:xfrm>
        </p:spPr>
        <p:txBody>
          <a:bodyPr anchor="t"/>
          <a:lstStyle>
            <a:lvl1pPr algn="ctr">
              <a:defRPr sz="3200" b="0" cap="none" baseline="0"/>
            </a:lvl1pPr>
          </a:lstStyle>
          <a:p>
            <a:r>
              <a:rPr lang="en-US" dirty="0"/>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pPr>
              <a:defRPr/>
            </a:pPr>
            <a:fld id="{F1F448E9-2D3C-4690-8DE3-F8C8BC3F666F}" type="slidenum">
              <a:rPr lang="en-US"/>
              <a:pPr>
                <a:defRPr/>
              </a:pPr>
              <a:t>‹#›</a:t>
            </a:fld>
            <a:endParaRPr lang="en-US" dirty="0"/>
          </a:p>
        </p:txBody>
      </p:sp>
    </p:spTree>
    <p:extLst>
      <p:ext uri="{BB962C8B-B14F-4D97-AF65-F5344CB8AC3E}">
        <p14:creationId xmlns:p14="http://schemas.microsoft.com/office/powerpoint/2010/main" val="1981288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sz="half" idx="1"/>
          </p:nvPr>
        </p:nvSpPr>
        <p:spPr>
          <a:xfrm>
            <a:off x="46038" y="884238"/>
            <a:ext cx="4445000" cy="5534025"/>
          </a:xfrm>
        </p:spPr>
        <p:txBody>
          <a:bodyPr/>
          <a:lstStyle>
            <a:lvl1pPr>
              <a:defRPr sz="2000"/>
            </a:lvl1pPr>
            <a:lvl2pPr>
              <a:defRPr sz="18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3438" y="884238"/>
            <a:ext cx="4445000" cy="5534025"/>
          </a:xfrm>
        </p:spPr>
        <p:txBody>
          <a:bodyPr/>
          <a:lstStyle>
            <a:lvl1pPr>
              <a:defRPr sz="2000"/>
            </a:lvl1pPr>
            <a:lvl2pPr>
              <a:defRPr sz="18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7"/>
          <p:cNvSpPr>
            <a:spLocks noGrp="1" noChangeArrowheads="1"/>
          </p:cNvSpPr>
          <p:nvPr>
            <p:ph type="sldNum" sz="quarter" idx="10"/>
          </p:nvPr>
        </p:nvSpPr>
        <p:spPr>
          <a:ln/>
        </p:spPr>
        <p:txBody>
          <a:bodyPr/>
          <a:lstStyle>
            <a:lvl1pPr>
              <a:defRPr/>
            </a:lvl1pPr>
          </a:lstStyle>
          <a:p>
            <a:pPr>
              <a:defRPr/>
            </a:pPr>
            <a:fld id="{609A1DD8-0270-4770-950A-C572D3EADD9D}" type="slidenum">
              <a:rPr lang="en-US"/>
              <a:pPr>
                <a:defRPr/>
              </a:pPr>
              <a:t>‹#›</a:t>
            </a:fld>
            <a:endParaRPr lang="en-US" dirty="0"/>
          </a:p>
        </p:txBody>
      </p:sp>
    </p:spTree>
    <p:extLst>
      <p:ext uri="{BB962C8B-B14F-4D97-AF65-F5344CB8AC3E}">
        <p14:creationId xmlns:p14="http://schemas.microsoft.com/office/powerpoint/2010/main" val="19879664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37"/>
            <a:ext cx="82296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18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1800"/>
            </a:lvl2pPr>
            <a:lvl3pPr>
              <a:defRPr sz="1400"/>
            </a:lvl3pPr>
            <a:lvl4pPr>
              <a:defRPr sz="1400"/>
            </a:lvl4pPr>
            <a:lvl5pP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7"/>
          <p:cNvSpPr>
            <a:spLocks noGrp="1" noChangeArrowheads="1"/>
          </p:cNvSpPr>
          <p:nvPr>
            <p:ph type="sldNum" sz="quarter" idx="10"/>
          </p:nvPr>
        </p:nvSpPr>
        <p:spPr>
          <a:ln/>
        </p:spPr>
        <p:txBody>
          <a:bodyPr/>
          <a:lstStyle>
            <a:lvl1pPr>
              <a:defRPr/>
            </a:lvl1pPr>
          </a:lstStyle>
          <a:p>
            <a:pPr>
              <a:defRPr/>
            </a:pPr>
            <a:fld id="{1A57F297-3EEE-46FE-91BE-D46E08EC6FF3}" type="slidenum">
              <a:rPr lang="en-US"/>
              <a:pPr>
                <a:defRPr/>
              </a:pPr>
              <a:t>‹#›</a:t>
            </a:fld>
            <a:endParaRPr lang="en-US" dirty="0"/>
          </a:p>
        </p:txBody>
      </p:sp>
    </p:spTree>
    <p:extLst>
      <p:ext uri="{BB962C8B-B14F-4D97-AF65-F5344CB8AC3E}">
        <p14:creationId xmlns:p14="http://schemas.microsoft.com/office/powerpoint/2010/main" val="15806881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Rectangle 7"/>
          <p:cNvSpPr>
            <a:spLocks noGrp="1" noChangeArrowheads="1"/>
          </p:cNvSpPr>
          <p:nvPr>
            <p:ph type="sldNum" sz="quarter" idx="10"/>
          </p:nvPr>
        </p:nvSpPr>
        <p:spPr>
          <a:ln/>
        </p:spPr>
        <p:txBody>
          <a:bodyPr/>
          <a:lstStyle>
            <a:lvl1pPr>
              <a:defRPr/>
            </a:lvl1pPr>
          </a:lstStyle>
          <a:p>
            <a:pPr>
              <a:defRPr/>
            </a:pPr>
            <a:fld id="{48287F32-92A9-4677-A607-01C7E81CF709}" type="slidenum">
              <a:rPr lang="en-US"/>
              <a:pPr>
                <a:defRPr/>
              </a:pPr>
              <a:t>‹#›</a:t>
            </a:fld>
            <a:endParaRPr lang="en-US" dirty="0"/>
          </a:p>
        </p:txBody>
      </p:sp>
    </p:spTree>
    <p:extLst>
      <p:ext uri="{BB962C8B-B14F-4D97-AF65-F5344CB8AC3E}">
        <p14:creationId xmlns:p14="http://schemas.microsoft.com/office/powerpoint/2010/main" val="17205825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7463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2000"/>
            </a:lvl1pPr>
            <a:lvl2pPr>
              <a:defRPr sz="18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89851CBB-A75B-41D7-95C2-F58CF09765A7}" type="slidenum">
              <a:rPr lang="en-US"/>
              <a:pPr>
                <a:defRPr/>
              </a:pPr>
              <a:t>‹#›</a:t>
            </a:fld>
            <a:endParaRPr lang="en-US" dirty="0"/>
          </a:p>
        </p:txBody>
      </p:sp>
    </p:spTree>
    <p:extLst>
      <p:ext uri="{BB962C8B-B14F-4D97-AF65-F5344CB8AC3E}">
        <p14:creationId xmlns:p14="http://schemas.microsoft.com/office/powerpoint/2010/main" val="42147560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95185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76402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51858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BE1FCDA5-8869-407C-AE07-B207F6332343}" type="slidenum">
              <a:rPr lang="en-US"/>
              <a:pPr>
                <a:defRPr/>
              </a:pPr>
              <a:t>‹#›</a:t>
            </a:fld>
            <a:endParaRPr lang="en-US" dirty="0"/>
          </a:p>
        </p:txBody>
      </p:sp>
    </p:spTree>
    <p:extLst>
      <p:ext uri="{BB962C8B-B14F-4D97-AF65-F5344CB8AC3E}">
        <p14:creationId xmlns:p14="http://schemas.microsoft.com/office/powerpoint/2010/main" val="6538428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EEDD169D-8F1E-430F-84A9-0FEFF0ACFE11}" type="slidenum">
              <a:rPr lang="en-US"/>
              <a:pPr>
                <a:defRPr/>
              </a:pPr>
              <a:t>‹#›</a:t>
            </a:fld>
            <a:endParaRPr lang="en-US" dirty="0"/>
          </a:p>
        </p:txBody>
      </p:sp>
    </p:spTree>
    <p:extLst>
      <p:ext uri="{BB962C8B-B14F-4D97-AF65-F5344CB8AC3E}">
        <p14:creationId xmlns:p14="http://schemas.microsoft.com/office/powerpoint/2010/main" val="21805188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7838" y="57150"/>
            <a:ext cx="2260600" cy="63611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6038" y="57150"/>
            <a:ext cx="6629400" cy="63611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sldNum" sz="quarter" idx="10"/>
          </p:nvPr>
        </p:nvSpPr>
        <p:spPr>
          <a:ln/>
        </p:spPr>
        <p:txBody>
          <a:bodyPr/>
          <a:lstStyle>
            <a:lvl1pPr>
              <a:defRPr/>
            </a:lvl1pPr>
          </a:lstStyle>
          <a:p>
            <a:pPr>
              <a:defRPr/>
            </a:pPr>
            <a:fld id="{ECCD962F-7C7D-46A8-8310-8F7383CED2DB}" type="slidenum">
              <a:rPr lang="en-US"/>
              <a:pPr>
                <a:defRPr/>
              </a:pPr>
              <a:t>‹#›</a:t>
            </a:fld>
            <a:endParaRPr lang="en-US" dirty="0"/>
          </a:p>
        </p:txBody>
      </p:sp>
    </p:spTree>
    <p:extLst>
      <p:ext uri="{BB962C8B-B14F-4D97-AF65-F5344CB8AC3E}">
        <p14:creationId xmlns:p14="http://schemas.microsoft.com/office/powerpoint/2010/main" val="12574043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09575" y="98425"/>
            <a:ext cx="8518525" cy="566738"/>
          </a:xfrm>
        </p:spPr>
        <p:txBody>
          <a:bodyPr/>
          <a:lstStyle/>
          <a:p>
            <a:r>
              <a:rPr lang="en-US"/>
              <a:t>Click to edit Master title style</a:t>
            </a:r>
          </a:p>
        </p:txBody>
      </p:sp>
      <p:sp>
        <p:nvSpPr>
          <p:cNvPr id="3" name="Text Placeholder 2"/>
          <p:cNvSpPr>
            <a:spLocks noGrp="1"/>
          </p:cNvSpPr>
          <p:nvPr>
            <p:ph type="body" sz="half" idx="1"/>
          </p:nvPr>
        </p:nvSpPr>
        <p:spPr>
          <a:xfrm>
            <a:off x="415925" y="1206500"/>
            <a:ext cx="3951288" cy="1819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19613" y="1206500"/>
            <a:ext cx="3951287" cy="83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19613" y="2192338"/>
            <a:ext cx="3951287" cy="83343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noChangeArrowheads="1"/>
          </p:cNvSpPr>
          <p:nvPr>
            <p:ph type="sldNum" sz="quarter" idx="10"/>
          </p:nvPr>
        </p:nvSpPr>
        <p:spPr>
          <a:xfrm>
            <a:off x="7981950" y="6613525"/>
            <a:ext cx="1143000" cy="244475"/>
          </a:xfrm>
          <a:prstGeom prst="rect">
            <a:avLst/>
          </a:prstGeom>
          <a:ln/>
        </p:spPr>
        <p:txBody>
          <a:bodyPr/>
          <a:lstStyle>
            <a:lvl1pPr>
              <a:defRPr/>
            </a:lvl1pPr>
          </a:lstStyle>
          <a:p>
            <a:pPr>
              <a:spcBef>
                <a:spcPct val="20000"/>
              </a:spcBef>
              <a:spcAft>
                <a:spcPct val="20000"/>
              </a:spcAft>
              <a:buClr>
                <a:srgbClr val="000000"/>
              </a:buClr>
              <a:buFontTx/>
              <a:buChar char="•"/>
              <a:defRPr/>
            </a:pPr>
            <a:fld id="{C447E764-19EF-466C-8F32-BC2CB1AE7A4F}" type="slidenum">
              <a:rPr lang="en-US" sz="1400" b="1">
                <a:solidFill>
                  <a:srgbClr val="000000"/>
                </a:solidFill>
                <a:latin typeface="Arial" charset="0"/>
              </a:rPr>
              <a:pPr>
                <a:spcBef>
                  <a:spcPct val="20000"/>
                </a:spcBef>
                <a:spcAft>
                  <a:spcPct val="20000"/>
                </a:spcAft>
                <a:buClr>
                  <a:srgbClr val="000000"/>
                </a:buClr>
                <a:buFontTx/>
                <a:buChar char="•"/>
                <a:defRPr/>
              </a:pPr>
              <a:t>‹#›</a:t>
            </a:fld>
            <a:endParaRPr lang="en-US" sz="1400" b="1" dirty="0">
              <a:solidFill>
                <a:srgbClr val="000000"/>
              </a:solidFill>
              <a:latin typeface="Arial" charset="0"/>
            </a:endParaRPr>
          </a:p>
        </p:txBody>
      </p:sp>
    </p:spTree>
    <p:extLst>
      <p:ext uri="{BB962C8B-B14F-4D97-AF65-F5344CB8AC3E}">
        <p14:creationId xmlns:p14="http://schemas.microsoft.com/office/powerpoint/2010/main" val="232457024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main">
    <p:spTree>
      <p:nvGrpSpPr>
        <p:cNvPr id="1" name=""/>
        <p:cNvGrpSpPr/>
        <p:nvPr/>
      </p:nvGrpSpPr>
      <p:grpSpPr>
        <a:xfrm>
          <a:off x="0" y="0"/>
          <a:ext cx="0" cy="0"/>
          <a:chOff x="0" y="0"/>
          <a:chExt cx="0" cy="0"/>
        </a:xfrm>
      </p:grpSpPr>
      <p:sp>
        <p:nvSpPr>
          <p:cNvPr id="2" name="Title 1"/>
          <p:cNvSpPr>
            <a:spLocks noGrp="1"/>
          </p:cNvSpPr>
          <p:nvPr>
            <p:ph type="title"/>
          </p:nvPr>
        </p:nvSpPr>
        <p:spPr>
          <a:xfrm>
            <a:off x="2362200" y="76200"/>
            <a:ext cx="6705600" cy="1295400"/>
          </a:xfr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3" name="Content Placeholder 2"/>
          <p:cNvSpPr>
            <a:spLocks noGrp="1"/>
          </p:cNvSpPr>
          <p:nvPr>
            <p:ph idx="1"/>
          </p:nvPr>
        </p:nvSpPr>
        <p:spPr/>
        <p:txBody>
          <a:bodyPr/>
          <a:lstStyle>
            <a:lvl1pPr marL="0" indent="0">
              <a:buNone/>
              <a:defRPr>
                <a:latin typeface="Arial" panose="020B0604020202020204" pitchFamily="34" charset="0"/>
                <a:cs typeface="Arial" panose="020B0604020202020204" pitchFamily="34" charset="0"/>
              </a:defRPr>
            </a:lvl1pPr>
            <a:lvl2pPr>
              <a:defRPr>
                <a:solidFill>
                  <a:srgbClr val="0057B8"/>
                </a:solidFill>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3462457"/>
      </p:ext>
    </p:extLst>
  </p:cSld>
  <p:clrMapOvr>
    <a:masterClrMapping/>
  </p:clrMapOvr>
  <mc:AlternateContent xmlns:mc="http://schemas.openxmlformats.org/markup-compatibility/2006" xmlns:p14="http://schemas.microsoft.com/office/powerpoint/2010/main">
    <mc:Choice Requires="p14">
      <p:transition p14:dur="250" advClick="0" advTm="5000"/>
    </mc:Choice>
    <mc:Fallback xmlns="">
      <p:transition advClick="0" advTm="500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15" y="319091"/>
            <a:ext cx="8367712" cy="5807076"/>
          </a:xfrm>
          <a:prstGeom prst="rect">
            <a:avLst/>
          </a:prstGeom>
        </p:spPr>
        <p:txBody>
          <a:bodyPr lIns="90340" tIns="45170" rIns="90340" bIns="4517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95569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fld id="{7555ADE0-B6BB-4CDB-B757-C2C29714F5C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384147113"/>
      </p:ext>
    </p:extLst>
  </p:cSld>
  <p:clrMapOvr>
    <a:masterClrMapping/>
  </p:clrMapOvr>
  <p:transition>
    <p:fade thruBlk="1"/>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fld id="{4812BB55-4CF8-435E-8FB5-9E68E77AA29B}"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777078827"/>
      </p:ext>
    </p:extLst>
  </p:cSld>
  <p:clrMapOvr>
    <a:masterClrMapping/>
  </p:clrMapOvr>
  <p:transition>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fld id="{2C8D7357-4279-47FF-ADA0-57FFCB23627D}"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567464844"/>
      </p:ext>
    </p:extLst>
  </p:cSld>
  <p:clrMapOvr>
    <a:masterClrMapping/>
  </p:clrMapOvr>
  <p:transition>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fld id="{3C0E2082-C1F6-4363-BD5B-0D6CCD8B4BF0}"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002079316"/>
      </p:ext>
    </p:extLst>
  </p:cSld>
  <p:clrMapOvr>
    <a:masterClrMapping/>
  </p:clrMapOvr>
  <p:transition>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p:txBody>
          <a:bodyPr/>
          <a:lstStyle>
            <a:lvl1pPr>
              <a:defRPr/>
            </a:lvl1pPr>
          </a:lstStyle>
          <a:p>
            <a:fld id="{BAE37502-7DBC-4DF8-BCA1-1E8D4A663B98}"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225456600"/>
      </p:ext>
    </p:extLst>
  </p:cSld>
  <p:clrMapOvr>
    <a:masterClrMapping/>
  </p:clrMapOvr>
  <p:transition>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p:txBody>
          <a:bodyPr/>
          <a:lstStyle>
            <a:lvl1pPr>
              <a:defRPr/>
            </a:lvl1pPr>
          </a:lstStyle>
          <a:p>
            <a:fld id="{C7E6552C-9D31-4242-95D5-5FDA6228D7C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506562344"/>
      </p:ext>
    </p:extLst>
  </p:cSld>
  <p:clrMapOvr>
    <a:masterClrMapping/>
  </p:clrMapOvr>
  <p:transition>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p:txBody>
          <a:bodyPr/>
          <a:lstStyle>
            <a:lvl1pPr>
              <a:defRPr/>
            </a:lvl1pPr>
          </a:lstStyle>
          <a:p>
            <a:fld id="{0457190B-F178-460C-9DA2-A052DBCD9D05}"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417247826"/>
      </p:ext>
    </p:extLst>
  </p:cSld>
  <p:clrMapOvr>
    <a:masterClrMapping/>
  </p:clrMapOvr>
  <p:transition>
    <p:fade thruBlk="1"/>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fld id="{E347BFDF-447A-43B8-ACA3-624781EDE339}"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687524565"/>
      </p:ext>
    </p:extLst>
  </p:cSld>
  <p:clrMapOvr>
    <a:masterClrMapping/>
  </p:clrMapOvr>
  <p:transition>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fld id="{3519FD54-6F19-4493-ADC0-B1AFA7E7718C}"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850316320"/>
      </p:ext>
    </p:extLst>
  </p:cSld>
  <p:clrMapOvr>
    <a:masterClrMapping/>
  </p:clrMapOvr>
  <p:transition>
    <p:fade thruBlk="1"/>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fld id="{412F35C4-925A-47C7-9D9F-19EF274FA66C}"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620678758"/>
      </p:ext>
    </p:extLst>
  </p:cSld>
  <p:clrMapOvr>
    <a:masterClrMapping/>
  </p:clrMapOvr>
  <p:transition>
    <p:fade thruBlk="1"/>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0"/>
            <a:ext cx="2057400" cy="5257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838200"/>
            <a:ext cx="60198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p:txBody>
          <a:bodyPr/>
          <a:lstStyle>
            <a:lvl1pPr>
              <a:defRPr/>
            </a:lvl1pPr>
          </a:lstStyle>
          <a:p>
            <a:fld id="{90D8D3CF-80C5-4031-9117-F52CA8E405BF}"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57397854"/>
      </p:ext>
    </p:extLst>
  </p:cSld>
  <p:clrMapOvr>
    <a:masterClrMapping/>
  </p:clrMapOvr>
  <p:transition>
    <p:fade thruBlk="1"/>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838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p:txBody>
          <a:bodyPr/>
          <a:lstStyle>
            <a:lvl1pPr>
              <a:defRPr/>
            </a:lvl1pPr>
          </a:lstStyle>
          <a:p>
            <a:fld id="{2175014E-5221-40D6-92DB-E85AFF9D302E}"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980566479"/>
      </p:ext>
    </p:extLst>
  </p:cSld>
  <p:clrMapOvr>
    <a:masterClrMapping/>
  </p:clrMapOvr>
  <p:transition>
    <p:fade thruBlk="1"/>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543800" cy="6096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7"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8" name="Rectangle 6"/>
          <p:cNvSpPr>
            <a:spLocks noGrp="1" noChangeArrowheads="1"/>
          </p:cNvSpPr>
          <p:nvPr>
            <p:ph type="sldNum" sz="quarter" idx="12"/>
          </p:nvPr>
        </p:nvSpPr>
        <p:spPr/>
        <p:txBody>
          <a:bodyPr/>
          <a:lstStyle>
            <a:lvl1pPr>
              <a:defRPr/>
            </a:lvl1pPr>
          </a:lstStyle>
          <a:p>
            <a:fld id="{AD8518BB-4A6F-4F45-BC86-1740D94E76AE}"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142198391"/>
      </p:ext>
    </p:extLst>
  </p:cSld>
  <p:clrMapOvr>
    <a:masterClrMapping/>
  </p:clrMapOvr>
  <p:transition>
    <p:fade thruBlk="1"/>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543800" cy="6096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fld id="{E9A151A1-E85E-4BF9-8E1F-7BF504A7F939}"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327927250"/>
      </p:ext>
    </p:extLst>
  </p:cSld>
  <p:clrMapOvr>
    <a:masterClrMapping/>
  </p:clrMapOvr>
  <p:transition>
    <p:fade thruBlk="1"/>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371600" y="838200"/>
            <a:ext cx="7543800" cy="6096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981200"/>
            <a:ext cx="3810000" cy="4114800"/>
          </a:xfrm>
        </p:spPr>
        <p:txBody>
          <a:bodyPr/>
          <a:lstStyle/>
          <a:p>
            <a:pPr lvl="0"/>
            <a:endParaRPr lang="en-US" noProof="0"/>
          </a:p>
        </p:txBody>
      </p:sp>
      <p:sp>
        <p:nvSpPr>
          <p:cNvPr id="5"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p:txBody>
          <a:bodyPr/>
          <a:lstStyle>
            <a:lvl1pPr>
              <a:defRPr/>
            </a:lvl1pPr>
          </a:lstStyle>
          <a:p>
            <a:fld id="{F63BF717-811E-4AD8-9DFD-6FC4E6ED3D44}"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985157694"/>
      </p:ext>
    </p:extLst>
  </p:cSld>
  <p:clrMapOvr>
    <a:masterClrMapping/>
  </p:clrMapOvr>
  <p:transition>
    <p:fade thruBlk="1"/>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p:txBody>
          <a:bodyPr/>
          <a:lstStyle>
            <a:lvl1pPr>
              <a:defRPr/>
            </a:lvl1pPr>
          </a:lstStyle>
          <a:p>
            <a:fld id="{B6DA060D-BC3C-4C22-BA83-FE1C75E26F6F}"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86383332"/>
      </p:ext>
    </p:extLst>
  </p:cSld>
  <p:clrMapOvr>
    <a:masterClrMapping/>
  </p:clrMapOvr>
  <p:transition>
    <p:fade thruBlk="1"/>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fld id="{138EC0AA-480F-4B4C-B7B4-8AAF565BC7B4}"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54601911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fld id="{9D35273F-2C5F-42AD-BD18-9CA2EF907200}"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601311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fld id="{3D1A2361-F2F5-4D6D-887E-C110728E745F}"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92021203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038600" cy="5135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fld id="{33DBB5CE-9CF7-495E-BD08-7B921C5CC8F3}"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40618725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sldNum" sz="quarter" idx="11"/>
          </p:nvPr>
        </p:nvSpPr>
        <p:spPr>
          <a:ln/>
        </p:spPr>
        <p:txBody>
          <a:bodyPr/>
          <a:lstStyle>
            <a:lvl1pPr>
              <a:defRPr/>
            </a:lvl1pPr>
          </a:lstStyle>
          <a:p>
            <a:fld id="{D7385AA4-2541-449C-8FA2-3A97594395D6}"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10599321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sldNum" sz="quarter" idx="11"/>
          </p:nvPr>
        </p:nvSpPr>
        <p:spPr>
          <a:ln/>
        </p:spPr>
        <p:txBody>
          <a:bodyPr/>
          <a:lstStyle>
            <a:lvl1pPr>
              <a:defRPr/>
            </a:lvl1pPr>
          </a:lstStyle>
          <a:p>
            <a:fld id="{CB8F6517-E346-4F0D-9E19-631201F5430E}"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3486490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sldNum" sz="quarter" idx="11"/>
          </p:nvPr>
        </p:nvSpPr>
        <p:spPr>
          <a:ln/>
        </p:spPr>
        <p:txBody>
          <a:bodyPr/>
          <a:lstStyle>
            <a:lvl1pPr>
              <a:defRPr/>
            </a:lvl1pPr>
          </a:lstStyle>
          <a:p>
            <a:fld id="{73C11939-8B3B-470E-810E-1229362DA593}"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3328649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fld id="{E5730485-B294-4A76-A00A-F9F5B970C879}"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7294150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fld id="{10906FDA-9688-4A87-B102-3AC8514F705C}"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5017949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fld id="{CB3ABDDF-5494-4D6F-B14B-AAE34CEAB3E8}"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9805708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6038"/>
            <a:ext cx="2057400" cy="6080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46038"/>
            <a:ext cx="6019800" cy="6080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sldNum" sz="quarter" idx="11"/>
          </p:nvPr>
        </p:nvSpPr>
        <p:spPr>
          <a:ln/>
        </p:spPr>
        <p:txBody>
          <a:bodyPr/>
          <a:lstStyle>
            <a:lvl1pPr>
              <a:defRPr/>
            </a:lvl1pPr>
          </a:lstStyle>
          <a:p>
            <a:fld id="{166DDFB9-070C-46F9-9FBD-9375963C4517}"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37427617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1295400" y="46038"/>
            <a:ext cx="6858000" cy="715962"/>
          </a:xfrm>
        </p:spPr>
        <p:txBody>
          <a:bodyPr/>
          <a:lstStyle/>
          <a:p>
            <a:r>
              <a:rPr lang="en-US"/>
              <a:t>Click to edit Master title style</a:t>
            </a:r>
          </a:p>
        </p:txBody>
      </p:sp>
      <p:sp>
        <p:nvSpPr>
          <p:cNvPr id="3" name="Text Placeholder 2"/>
          <p:cNvSpPr>
            <a:spLocks noGrp="1"/>
          </p:cNvSpPr>
          <p:nvPr>
            <p:ph type="body" sz="half" idx="1"/>
          </p:nvPr>
        </p:nvSpPr>
        <p:spPr>
          <a:xfrm>
            <a:off x="457200" y="990600"/>
            <a:ext cx="4038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990600"/>
            <a:ext cx="4038600" cy="51355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sldNum" sz="quarter" idx="11"/>
          </p:nvPr>
        </p:nvSpPr>
        <p:spPr>
          <a:ln/>
        </p:spPr>
        <p:txBody>
          <a:bodyPr/>
          <a:lstStyle>
            <a:lvl1pPr>
              <a:defRPr/>
            </a:lvl1pPr>
          </a:lstStyle>
          <a:p>
            <a:fld id="{C92DCC8F-30A6-40AE-83C5-B52F71BBB58C}" type="slidenum">
              <a:rPr lang="en-US" altLang="en-US">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205059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2.jpeg"/><Relationship Id="rId2" Type="http://schemas.openxmlformats.org/officeDocument/2006/relationships/slideLayout" Target="../slideLayouts/slideLayout29.xml"/><Relationship Id="rId16" Type="http://schemas.openxmlformats.org/officeDocument/2006/relationships/image" Target="../media/image1.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theme" Target="../theme/theme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4.jpe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371600" y="838200"/>
            <a:ext cx="75438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pPr>
              <a:defRPr/>
            </a:pPr>
            <a:fld id="{EF38A39F-AF08-4FAB-BEFC-D51A02A16E8B}"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Lst>
  <p:transition>
    <p:fade thruBlk="1"/>
  </p:transition>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eaLnBrk="0" fontAlgn="base" hangingPunct="0">
        <a:spcBef>
          <a:spcPct val="0"/>
        </a:spcBef>
        <a:spcAft>
          <a:spcPct val="0"/>
        </a:spcAft>
        <a:defRPr sz="3200" b="1">
          <a:solidFill>
            <a:schemeClr val="bg1"/>
          </a:solidFill>
          <a:latin typeface="Arial" charset="0"/>
        </a:defRPr>
      </a:lvl6pPr>
      <a:lvl7pPr marL="914400" algn="l" rtl="0" eaLnBrk="0" fontAlgn="base" hangingPunct="0">
        <a:spcBef>
          <a:spcPct val="0"/>
        </a:spcBef>
        <a:spcAft>
          <a:spcPct val="0"/>
        </a:spcAft>
        <a:defRPr sz="3200" b="1">
          <a:solidFill>
            <a:schemeClr val="bg1"/>
          </a:solidFill>
          <a:latin typeface="Arial" charset="0"/>
        </a:defRPr>
      </a:lvl7pPr>
      <a:lvl8pPr marL="1371600" algn="l" rtl="0" eaLnBrk="0" fontAlgn="base" hangingPunct="0">
        <a:spcBef>
          <a:spcPct val="0"/>
        </a:spcBef>
        <a:spcAft>
          <a:spcPct val="0"/>
        </a:spcAft>
        <a:defRPr sz="3200" b="1">
          <a:solidFill>
            <a:schemeClr val="bg1"/>
          </a:solidFill>
          <a:latin typeface="Arial" charset="0"/>
        </a:defRPr>
      </a:lvl8pPr>
      <a:lvl9pPr marL="1828800" algn="l" rtl="0" eaLnBrk="0" fontAlgn="base" hangingPunct="0">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defRPr>
      </a:lvl2pPr>
      <a:lvl3pPr marL="1143000" indent="-228600" algn="l" rtl="0" eaLnBrk="0" fontAlgn="base" hangingPunct="0">
        <a:spcBef>
          <a:spcPct val="20000"/>
        </a:spcBef>
        <a:spcAft>
          <a:spcPct val="0"/>
        </a:spcAft>
        <a:buChar char="•"/>
        <a:defRPr sz="20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eaLnBrk="0" fontAlgn="base" hangingPunct="0">
        <a:spcBef>
          <a:spcPct val="20000"/>
        </a:spcBef>
        <a:spcAft>
          <a:spcPct val="0"/>
        </a:spcAft>
        <a:buChar char="»"/>
        <a:defRPr sz="2000">
          <a:solidFill>
            <a:schemeClr val="bg1"/>
          </a:solidFill>
          <a:latin typeface="+mn-lt"/>
        </a:defRPr>
      </a:lvl6pPr>
      <a:lvl7pPr marL="2971800" indent="-228600" algn="l" rtl="0" eaLnBrk="0" fontAlgn="base" hangingPunct="0">
        <a:spcBef>
          <a:spcPct val="20000"/>
        </a:spcBef>
        <a:spcAft>
          <a:spcPct val="0"/>
        </a:spcAft>
        <a:buChar char="»"/>
        <a:defRPr sz="2000">
          <a:solidFill>
            <a:schemeClr val="bg1"/>
          </a:solidFill>
          <a:latin typeface="+mn-lt"/>
        </a:defRPr>
      </a:lvl7pPr>
      <a:lvl8pPr marL="3429000" indent="-228600" algn="l" rtl="0" eaLnBrk="0" fontAlgn="base" hangingPunct="0">
        <a:spcBef>
          <a:spcPct val="20000"/>
        </a:spcBef>
        <a:spcAft>
          <a:spcPct val="0"/>
        </a:spcAft>
        <a:buChar char="»"/>
        <a:defRPr sz="2000">
          <a:solidFill>
            <a:schemeClr val="bg1"/>
          </a:solidFill>
          <a:latin typeface="+mn-lt"/>
        </a:defRPr>
      </a:lvl8pPr>
      <a:lvl9pPr marL="3886200" indent="-228600" algn="l" rtl="0" eaLnBrk="0" fontAlgn="base" hangingPunct="0">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7635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dirty="0"/>
          </a:p>
        </p:txBody>
      </p:sp>
      <p:sp>
        <p:nvSpPr>
          <p:cNvPr id="227635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endParaRPr lang="en-US" dirty="0"/>
          </a:p>
        </p:txBody>
      </p:sp>
      <p:sp>
        <p:nvSpPr>
          <p:cNvPr id="227635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defRPr>
            </a:lvl1pPr>
          </a:lstStyle>
          <a:p>
            <a:pPr>
              <a:defRPr/>
            </a:pPr>
            <a:fld id="{CD3F32E6-9CC7-4D71-86FC-689CD17E2057}"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Grp="1" noChangeArrowheads="1"/>
          </p:cNvSpPr>
          <p:nvPr>
            <p:ph type="sldNum" sz="quarter" idx="4"/>
          </p:nvPr>
        </p:nvSpPr>
        <p:spPr bwMode="auto">
          <a:xfrm>
            <a:off x="8467725" y="6457950"/>
            <a:ext cx="479425" cy="366713"/>
          </a:xfrm>
          <a:prstGeom prst="rect">
            <a:avLst/>
          </a:prstGeom>
          <a:noFill/>
          <a:ln w="9525">
            <a:noFill/>
            <a:miter lim="800000"/>
            <a:headEnd/>
            <a:tailEnd/>
          </a:ln>
          <a:effectLst/>
        </p:spPr>
        <p:txBody>
          <a:bodyPr vert="horz" wrap="none" lIns="92075" tIns="46038" rIns="92075" bIns="46038" numCol="1" anchor="b" anchorCtr="0" compatLnSpc="1">
            <a:prstTxWarp prst="textNoShape">
              <a:avLst/>
            </a:prstTxWarp>
          </a:bodyPr>
          <a:lstStyle>
            <a:lvl1pPr algn="ctr" eaLnBrk="0" hangingPunct="0">
              <a:defRPr sz="1100">
                <a:solidFill>
                  <a:srgbClr val="000099"/>
                </a:solidFill>
                <a:latin typeface="Calibri" pitchFamily="34" charset="0"/>
              </a:defRPr>
            </a:lvl1pPr>
          </a:lstStyle>
          <a:p>
            <a:pPr>
              <a:defRPr/>
            </a:pPr>
            <a:fld id="{6601DF38-5476-48C8-8ACC-757D50797252}" type="slidenum">
              <a:rPr lang="en-US"/>
              <a:pPr>
                <a:defRPr/>
              </a:pPr>
              <a:t>‹#›</a:t>
            </a:fld>
            <a:endParaRPr lang="en-US" dirty="0"/>
          </a:p>
        </p:txBody>
      </p:sp>
      <p:sp>
        <p:nvSpPr>
          <p:cNvPr id="1027" name="Rectangle 8"/>
          <p:cNvSpPr>
            <a:spLocks noGrp="1" noChangeArrowheads="1"/>
          </p:cNvSpPr>
          <p:nvPr>
            <p:ph type="body" idx="1"/>
          </p:nvPr>
        </p:nvSpPr>
        <p:spPr bwMode="auto">
          <a:xfrm>
            <a:off x="46038" y="884238"/>
            <a:ext cx="9042400" cy="55340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Rectangle 13"/>
          <p:cNvSpPr>
            <a:spLocks noGrp="1" noChangeArrowheads="1"/>
          </p:cNvSpPr>
          <p:nvPr>
            <p:ph type="title"/>
          </p:nvPr>
        </p:nvSpPr>
        <p:spPr bwMode="auto">
          <a:xfrm>
            <a:off x="885825" y="57150"/>
            <a:ext cx="7013575" cy="6477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pic>
        <p:nvPicPr>
          <p:cNvPr id="1029" name="Picture 18" descr="Meatball_white_bg_1"/>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22225" y="3175"/>
            <a:ext cx="795338" cy="708025"/>
          </a:xfrm>
          <a:prstGeom prst="rect">
            <a:avLst/>
          </a:prstGeom>
          <a:noFill/>
          <a:ln w="9525">
            <a:noFill/>
            <a:miter lim="800000"/>
            <a:headEnd/>
            <a:tailEnd/>
          </a:ln>
        </p:spPr>
      </p:pic>
      <p:grpSp>
        <p:nvGrpSpPr>
          <p:cNvPr id="1030" name="Group 20"/>
          <p:cNvGrpSpPr>
            <a:grpSpLocks/>
          </p:cNvGrpSpPr>
          <p:nvPr/>
        </p:nvGrpSpPr>
        <p:grpSpPr bwMode="auto">
          <a:xfrm>
            <a:off x="12700" y="695325"/>
            <a:ext cx="9131300" cy="127000"/>
            <a:chOff x="8" y="438"/>
            <a:chExt cx="5752" cy="80"/>
          </a:xfrm>
        </p:grpSpPr>
        <p:sp>
          <p:nvSpPr>
            <p:cNvPr id="1045" name="Line 21"/>
            <p:cNvSpPr>
              <a:spLocks noChangeShapeType="1"/>
            </p:cNvSpPr>
            <p:nvPr userDrawn="1"/>
          </p:nvSpPr>
          <p:spPr bwMode="auto">
            <a:xfrm>
              <a:off x="1071" y="503"/>
              <a:ext cx="4689" cy="0"/>
            </a:xfrm>
            <a:prstGeom prst="line">
              <a:avLst/>
            </a:prstGeom>
            <a:noFill/>
            <a:ln w="28575">
              <a:solidFill>
                <a:srgbClr val="00428C"/>
              </a:solidFill>
              <a:round/>
              <a:headEnd/>
              <a:tailEnd/>
            </a:ln>
            <a:effectLst/>
          </p:spPr>
          <p:txBody>
            <a:bodyPr/>
            <a:lstStyle/>
            <a:p>
              <a:pPr>
                <a:defRPr/>
              </a:pPr>
              <a:endParaRPr lang="en-US" dirty="0">
                <a:solidFill>
                  <a:srgbClr val="000000"/>
                </a:solidFill>
              </a:endParaRPr>
            </a:p>
          </p:txBody>
        </p:sp>
        <p:sp>
          <p:nvSpPr>
            <p:cNvPr id="1046" name="Rectangle 22"/>
            <p:cNvSpPr>
              <a:spLocks noChangeArrowheads="1"/>
            </p:cNvSpPr>
            <p:nvPr userDrawn="1"/>
          </p:nvSpPr>
          <p:spPr bwMode="auto">
            <a:xfrm>
              <a:off x="54" y="438"/>
              <a:ext cx="1025" cy="80"/>
            </a:xfrm>
            <a:prstGeom prst="rect">
              <a:avLst/>
            </a:prstGeom>
            <a:noFill/>
            <a:ln w="12700">
              <a:noFill/>
              <a:miter lim="800000"/>
              <a:headEnd type="none" w="sm" len="sm"/>
              <a:tailEnd type="none" w="sm" len="sm"/>
            </a:ln>
            <a:effectLst/>
          </p:spPr>
          <p:txBody>
            <a:bodyPr wrap="none" lIns="18288" tIns="9144" rIns="18288" bIns="9144"/>
            <a:lstStyle/>
            <a:p>
              <a:pPr>
                <a:defRPr/>
              </a:pPr>
              <a:r>
                <a:rPr lang="en-US" sz="1000" dirty="0">
                  <a:solidFill>
                    <a:srgbClr val="00428C"/>
                  </a:solidFill>
                </a:rPr>
                <a:t>John F. Kennedy Space Center</a:t>
              </a:r>
            </a:p>
          </p:txBody>
        </p:sp>
        <p:sp>
          <p:nvSpPr>
            <p:cNvPr id="1047" name="Line 23"/>
            <p:cNvSpPr>
              <a:spLocks noChangeShapeType="1"/>
            </p:cNvSpPr>
            <p:nvPr userDrawn="1"/>
          </p:nvSpPr>
          <p:spPr bwMode="auto">
            <a:xfrm>
              <a:off x="8" y="503"/>
              <a:ext cx="52" cy="0"/>
            </a:xfrm>
            <a:prstGeom prst="line">
              <a:avLst/>
            </a:prstGeom>
            <a:noFill/>
            <a:ln w="28575">
              <a:solidFill>
                <a:srgbClr val="00428C"/>
              </a:solidFill>
              <a:round/>
              <a:headEnd/>
              <a:tailEnd/>
            </a:ln>
            <a:effectLst/>
          </p:spPr>
          <p:txBody>
            <a:bodyPr/>
            <a:lstStyle/>
            <a:p>
              <a:pPr>
                <a:defRPr/>
              </a:pPr>
              <a:endParaRPr lang="en-US" dirty="0">
                <a:solidFill>
                  <a:srgbClr val="000000"/>
                </a:solidFill>
              </a:endParaRPr>
            </a:p>
          </p:txBody>
        </p:sp>
      </p:grpSp>
      <p:sp>
        <p:nvSpPr>
          <p:cNvPr id="1048" name="Line 24"/>
          <p:cNvSpPr>
            <a:spLocks noChangeShapeType="1"/>
          </p:cNvSpPr>
          <p:nvPr/>
        </p:nvSpPr>
        <p:spPr bwMode="auto">
          <a:xfrm>
            <a:off x="4763" y="6583363"/>
            <a:ext cx="9140825" cy="0"/>
          </a:xfrm>
          <a:prstGeom prst="line">
            <a:avLst/>
          </a:prstGeom>
          <a:noFill/>
          <a:ln w="28575">
            <a:solidFill>
              <a:srgbClr val="00428C"/>
            </a:solidFill>
            <a:round/>
            <a:headEnd/>
            <a:tailEnd/>
          </a:ln>
          <a:effectLst/>
        </p:spPr>
        <p:txBody>
          <a:bodyPr/>
          <a:lstStyle/>
          <a:p>
            <a:pPr>
              <a:defRPr/>
            </a:pPr>
            <a:endParaRPr lang="en-US" dirty="0">
              <a:solidFill>
                <a:srgbClr val="000000"/>
              </a:solidFill>
            </a:endParaRPr>
          </a:p>
        </p:txBody>
      </p:sp>
      <p:pic>
        <p:nvPicPr>
          <p:cNvPr id="2" name="Picture 1" descr="UB Logo.jpg"/>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959962" y="12701"/>
            <a:ext cx="1171338" cy="762000"/>
          </a:xfrm>
          <a:prstGeom prst="rect">
            <a:avLst/>
          </a:prstGeom>
        </p:spPr>
      </p:pic>
    </p:spTree>
    <p:extLst>
      <p:ext uri="{BB962C8B-B14F-4D97-AF65-F5344CB8AC3E}">
        <p14:creationId xmlns:p14="http://schemas.microsoft.com/office/powerpoint/2010/main" val="396822611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Lst>
  <p:hf hdr="0" ftr="0" dt="0"/>
  <p:txStyles>
    <p:titleStyle>
      <a:lvl1pPr algn="ctr" rtl="0" eaLnBrk="0" fontAlgn="base" hangingPunct="0">
        <a:spcBef>
          <a:spcPct val="0"/>
        </a:spcBef>
        <a:spcAft>
          <a:spcPct val="0"/>
        </a:spcAft>
        <a:defRPr sz="3200">
          <a:solidFill>
            <a:schemeClr val="tx2"/>
          </a:solidFill>
          <a:latin typeface="Calibri" pitchFamily="34" charset="0"/>
          <a:ea typeface="+mj-ea"/>
          <a:cs typeface="+mj-cs"/>
        </a:defRPr>
      </a:lvl1pPr>
      <a:lvl2pPr algn="ctr" rtl="0" eaLnBrk="0" fontAlgn="base" hangingPunct="0">
        <a:spcBef>
          <a:spcPct val="0"/>
        </a:spcBef>
        <a:spcAft>
          <a:spcPct val="0"/>
        </a:spcAft>
        <a:defRPr sz="3200">
          <a:solidFill>
            <a:schemeClr val="tx2"/>
          </a:solidFill>
          <a:latin typeface="Calibri" pitchFamily="34" charset="0"/>
        </a:defRPr>
      </a:lvl2pPr>
      <a:lvl3pPr algn="ctr" rtl="0" eaLnBrk="0" fontAlgn="base" hangingPunct="0">
        <a:spcBef>
          <a:spcPct val="0"/>
        </a:spcBef>
        <a:spcAft>
          <a:spcPct val="0"/>
        </a:spcAft>
        <a:defRPr sz="3200">
          <a:solidFill>
            <a:schemeClr val="tx2"/>
          </a:solidFill>
          <a:latin typeface="Calibri" pitchFamily="34" charset="0"/>
        </a:defRPr>
      </a:lvl3pPr>
      <a:lvl4pPr algn="ctr" rtl="0" eaLnBrk="0" fontAlgn="base" hangingPunct="0">
        <a:spcBef>
          <a:spcPct val="0"/>
        </a:spcBef>
        <a:spcAft>
          <a:spcPct val="0"/>
        </a:spcAft>
        <a:defRPr sz="3200">
          <a:solidFill>
            <a:schemeClr val="tx2"/>
          </a:solidFill>
          <a:latin typeface="Calibri" pitchFamily="34" charset="0"/>
        </a:defRPr>
      </a:lvl4pPr>
      <a:lvl5pPr algn="ctr" rtl="0" eaLnBrk="0" fontAlgn="base" hangingPunct="0">
        <a:spcBef>
          <a:spcPct val="0"/>
        </a:spcBef>
        <a:spcAft>
          <a:spcPct val="0"/>
        </a:spcAft>
        <a:defRPr sz="3200">
          <a:solidFill>
            <a:schemeClr val="tx2"/>
          </a:solidFill>
          <a:latin typeface="Calibri" pitchFamily="34" charset="0"/>
        </a:defRPr>
      </a:lvl5pPr>
      <a:lvl6pPr marL="457200" algn="l" rtl="0" eaLnBrk="1" fontAlgn="base" hangingPunct="1">
        <a:spcBef>
          <a:spcPct val="0"/>
        </a:spcBef>
        <a:spcAft>
          <a:spcPct val="0"/>
        </a:spcAft>
        <a:defRPr sz="3600">
          <a:solidFill>
            <a:schemeClr val="tx2"/>
          </a:solidFill>
          <a:latin typeface="Times New Roman" pitchFamily="18" charset="0"/>
        </a:defRPr>
      </a:lvl6pPr>
      <a:lvl7pPr marL="914400" algn="l" rtl="0" eaLnBrk="1" fontAlgn="base" hangingPunct="1">
        <a:spcBef>
          <a:spcPct val="0"/>
        </a:spcBef>
        <a:spcAft>
          <a:spcPct val="0"/>
        </a:spcAft>
        <a:defRPr sz="3600">
          <a:solidFill>
            <a:schemeClr val="tx2"/>
          </a:solidFill>
          <a:latin typeface="Times New Roman" pitchFamily="18" charset="0"/>
        </a:defRPr>
      </a:lvl7pPr>
      <a:lvl8pPr marL="1371600" algn="l" rtl="0" eaLnBrk="1" fontAlgn="base" hangingPunct="1">
        <a:spcBef>
          <a:spcPct val="0"/>
        </a:spcBef>
        <a:spcAft>
          <a:spcPct val="0"/>
        </a:spcAft>
        <a:defRPr sz="3600">
          <a:solidFill>
            <a:schemeClr val="tx2"/>
          </a:solidFill>
          <a:latin typeface="Times New Roman" pitchFamily="18" charset="0"/>
        </a:defRPr>
      </a:lvl8pPr>
      <a:lvl9pPr marL="1828800" algn="l" rtl="0" eaLnBrk="1" fontAlgn="base" hangingPunct="1">
        <a:spcBef>
          <a:spcPct val="0"/>
        </a:spcBef>
        <a:spcAft>
          <a:spcPct val="0"/>
        </a:spcAft>
        <a:defRPr sz="3600">
          <a:solidFill>
            <a:schemeClr val="tx2"/>
          </a:solidFill>
          <a:latin typeface="Times New Roman" pitchFamily="18" charset="0"/>
        </a:defRPr>
      </a:lvl9pPr>
    </p:titleStyle>
    <p:bodyStyle>
      <a:lvl1pPr marL="228600" indent="-228600" algn="l" rtl="0" eaLnBrk="0" fontAlgn="base" hangingPunct="0">
        <a:spcBef>
          <a:spcPct val="0"/>
        </a:spcBef>
        <a:spcAft>
          <a:spcPct val="0"/>
        </a:spcAft>
        <a:buSzPct val="100000"/>
        <a:buFont typeface="Arial" pitchFamily="34" charset="0"/>
        <a:buChar char="•"/>
        <a:defRPr sz="2000">
          <a:solidFill>
            <a:schemeClr val="tx1"/>
          </a:solidFill>
          <a:latin typeface="Calibri" pitchFamily="34" charset="0"/>
          <a:ea typeface="+mn-ea"/>
          <a:cs typeface="+mn-cs"/>
        </a:defRPr>
      </a:lvl1pPr>
      <a:lvl2pPr marL="571500" indent="-228600" algn="l" rtl="0" eaLnBrk="0" fontAlgn="base" hangingPunct="0">
        <a:spcBef>
          <a:spcPct val="0"/>
        </a:spcBef>
        <a:spcAft>
          <a:spcPct val="0"/>
        </a:spcAft>
        <a:buSzPct val="100000"/>
        <a:buFont typeface="Arial" pitchFamily="34" charset="0"/>
        <a:buChar char="–"/>
        <a:defRPr>
          <a:solidFill>
            <a:schemeClr val="tx1"/>
          </a:solidFill>
          <a:latin typeface="Calibri" pitchFamily="34" charset="0"/>
        </a:defRPr>
      </a:lvl2pPr>
      <a:lvl3pPr marL="914400" indent="-227013" algn="l" rtl="0" eaLnBrk="0" fontAlgn="base" hangingPunct="0">
        <a:spcBef>
          <a:spcPct val="0"/>
        </a:spcBef>
        <a:spcAft>
          <a:spcPct val="0"/>
        </a:spcAft>
        <a:buClr>
          <a:schemeClr val="tx1"/>
        </a:buClr>
        <a:buSzPct val="75000"/>
        <a:buFont typeface="Arial" pitchFamily="34" charset="0"/>
        <a:buChar char="•"/>
        <a:defRPr sz="1600">
          <a:solidFill>
            <a:schemeClr val="tx1"/>
          </a:solidFill>
          <a:latin typeface="Calibri" pitchFamily="34" charset="0"/>
        </a:defRPr>
      </a:lvl3pPr>
      <a:lvl4pPr marL="1258888" indent="-227013" algn="l" rtl="0" eaLnBrk="0" fontAlgn="base" hangingPunct="0">
        <a:spcBef>
          <a:spcPct val="0"/>
        </a:spcBef>
        <a:spcAft>
          <a:spcPct val="0"/>
        </a:spcAft>
        <a:buSzPct val="100000"/>
        <a:buFont typeface="Arial" pitchFamily="34" charset="0"/>
        <a:buChar char="–"/>
        <a:defRPr sz="1400">
          <a:solidFill>
            <a:schemeClr val="tx1"/>
          </a:solidFill>
          <a:latin typeface="Calibri" pitchFamily="34" charset="0"/>
        </a:defRPr>
      </a:lvl4pPr>
      <a:lvl5pPr marL="1601788" indent="-225425" algn="l" rtl="0" eaLnBrk="0" fontAlgn="base" hangingPunct="0">
        <a:spcBef>
          <a:spcPct val="0"/>
        </a:spcBef>
        <a:spcAft>
          <a:spcPct val="0"/>
        </a:spcAft>
        <a:buClr>
          <a:schemeClr val="tx1"/>
        </a:buClr>
        <a:buSzPct val="75000"/>
        <a:buFont typeface="Arial" pitchFamily="34" charset="0"/>
        <a:buChar char="»"/>
        <a:defRPr sz="1400">
          <a:solidFill>
            <a:schemeClr val="tx1"/>
          </a:solidFill>
          <a:latin typeface="Calibri" pitchFamily="34" charset="0"/>
        </a:defRPr>
      </a:lvl5pPr>
      <a:lvl6pPr marL="2058988" indent="-225425" algn="l" rtl="0" eaLnBrk="1" fontAlgn="base" hangingPunct="1">
        <a:spcBef>
          <a:spcPct val="0"/>
        </a:spcBef>
        <a:spcAft>
          <a:spcPct val="0"/>
        </a:spcAft>
        <a:buClr>
          <a:srgbClr val="CC0000"/>
        </a:buClr>
        <a:buSzPct val="75000"/>
        <a:buFont typeface="Wingdings" pitchFamily="2" charset="2"/>
        <a:buChar char="Ø"/>
        <a:defRPr sz="2000">
          <a:solidFill>
            <a:schemeClr val="tx1"/>
          </a:solidFill>
          <a:latin typeface="+mn-lt"/>
        </a:defRPr>
      </a:lvl6pPr>
      <a:lvl7pPr marL="2516188" indent="-225425" algn="l" rtl="0" eaLnBrk="1" fontAlgn="base" hangingPunct="1">
        <a:spcBef>
          <a:spcPct val="0"/>
        </a:spcBef>
        <a:spcAft>
          <a:spcPct val="0"/>
        </a:spcAft>
        <a:buClr>
          <a:srgbClr val="CC0000"/>
        </a:buClr>
        <a:buSzPct val="75000"/>
        <a:buFont typeface="Wingdings" pitchFamily="2" charset="2"/>
        <a:buChar char="Ø"/>
        <a:defRPr sz="2000">
          <a:solidFill>
            <a:schemeClr val="tx1"/>
          </a:solidFill>
          <a:latin typeface="+mn-lt"/>
        </a:defRPr>
      </a:lvl7pPr>
      <a:lvl8pPr marL="2973388" indent="-225425" algn="l" rtl="0" eaLnBrk="1" fontAlgn="base" hangingPunct="1">
        <a:spcBef>
          <a:spcPct val="0"/>
        </a:spcBef>
        <a:spcAft>
          <a:spcPct val="0"/>
        </a:spcAft>
        <a:buClr>
          <a:srgbClr val="CC0000"/>
        </a:buClr>
        <a:buSzPct val="75000"/>
        <a:buFont typeface="Wingdings" pitchFamily="2" charset="2"/>
        <a:buChar char="Ø"/>
        <a:defRPr sz="2000">
          <a:solidFill>
            <a:schemeClr val="tx1"/>
          </a:solidFill>
          <a:latin typeface="+mn-lt"/>
        </a:defRPr>
      </a:lvl8pPr>
      <a:lvl9pPr marL="3430588" indent="-225425" algn="l" rtl="0" eaLnBrk="1" fontAlgn="base" hangingPunct="1">
        <a:spcBef>
          <a:spcPct val="0"/>
        </a:spcBef>
        <a:spcAft>
          <a:spcPct val="0"/>
        </a:spcAft>
        <a:buClr>
          <a:srgbClr val="CC0000"/>
        </a:buClr>
        <a:buSzPct val="75000"/>
        <a:buFont typeface="Wingdings" pitchFamily="2" charset="2"/>
        <a:buChar char="Ø"/>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1371600" y="838200"/>
            <a:ext cx="7543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pitchFamily="18" charset="0"/>
              </a:defRPr>
            </a:lvl1pPr>
          </a:lstStyle>
          <a:p>
            <a:pPr>
              <a:defRPr/>
            </a:pPr>
            <a:endParaRPr lang="en-US">
              <a:solidFill>
                <a:srgbClr val="FFFFFF"/>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bg1"/>
                </a:solidFill>
                <a:latin typeface="Times New Roman" pitchFamily="18" charset="0"/>
              </a:defRPr>
            </a:lvl1pPr>
          </a:lstStyle>
          <a:p>
            <a:pPr>
              <a:defRPr/>
            </a:pPr>
            <a:endParaRPr lang="en-US">
              <a:solidFill>
                <a:srgbClr val="FFFFFF"/>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defRPr>
            </a:lvl1pPr>
          </a:lstStyle>
          <a:p>
            <a:fld id="{39076FBB-ED63-46A6-9351-C85C75E9BBBD}" type="slidenum">
              <a:rPr lang="en-US" altLang="en-US" smtClean="0">
                <a:solidFill>
                  <a:srgbClr val="FFFFFF"/>
                </a:solidFill>
              </a:rPr>
              <a:pPr/>
              <a:t>‹#›</a:t>
            </a:fld>
            <a:endParaRPr lang="en-US" altLang="en-US">
              <a:solidFill>
                <a:srgbClr val="FFFFFF"/>
              </a:solidFill>
            </a:endParaRPr>
          </a:p>
        </p:txBody>
      </p:sp>
    </p:spTree>
    <p:extLst>
      <p:ext uri="{BB962C8B-B14F-4D97-AF65-F5344CB8AC3E}">
        <p14:creationId xmlns:p14="http://schemas.microsoft.com/office/powerpoint/2010/main" val="831901132"/>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ransition>
    <p:fade thruBlk="1"/>
  </p:transition>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eaLnBrk="0" fontAlgn="base" hangingPunct="0">
        <a:spcBef>
          <a:spcPct val="0"/>
        </a:spcBef>
        <a:spcAft>
          <a:spcPct val="0"/>
        </a:spcAft>
        <a:defRPr sz="3200" b="1">
          <a:solidFill>
            <a:schemeClr val="bg1"/>
          </a:solidFill>
          <a:latin typeface="Arial" charset="0"/>
        </a:defRPr>
      </a:lvl6pPr>
      <a:lvl7pPr marL="914400" algn="l" rtl="0" eaLnBrk="0" fontAlgn="base" hangingPunct="0">
        <a:spcBef>
          <a:spcPct val="0"/>
        </a:spcBef>
        <a:spcAft>
          <a:spcPct val="0"/>
        </a:spcAft>
        <a:defRPr sz="3200" b="1">
          <a:solidFill>
            <a:schemeClr val="bg1"/>
          </a:solidFill>
          <a:latin typeface="Arial" charset="0"/>
        </a:defRPr>
      </a:lvl7pPr>
      <a:lvl8pPr marL="1371600" algn="l" rtl="0" eaLnBrk="0" fontAlgn="base" hangingPunct="0">
        <a:spcBef>
          <a:spcPct val="0"/>
        </a:spcBef>
        <a:spcAft>
          <a:spcPct val="0"/>
        </a:spcAft>
        <a:defRPr sz="3200" b="1">
          <a:solidFill>
            <a:schemeClr val="bg1"/>
          </a:solidFill>
          <a:latin typeface="Arial" charset="0"/>
        </a:defRPr>
      </a:lvl8pPr>
      <a:lvl9pPr marL="1828800" algn="l" rtl="0" eaLnBrk="0" fontAlgn="base" hangingPunct="0">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1"/>
          </a:solidFill>
          <a:latin typeface="+mn-lt"/>
        </a:defRPr>
      </a:lvl2pPr>
      <a:lvl3pPr marL="1143000" indent="-228600" algn="l" rtl="0" eaLnBrk="0" fontAlgn="base" hangingPunct="0">
        <a:spcBef>
          <a:spcPct val="20000"/>
        </a:spcBef>
        <a:spcAft>
          <a:spcPct val="0"/>
        </a:spcAft>
        <a:buChar char="•"/>
        <a:defRPr sz="20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eaLnBrk="0" fontAlgn="base" hangingPunct="0">
        <a:spcBef>
          <a:spcPct val="20000"/>
        </a:spcBef>
        <a:spcAft>
          <a:spcPct val="0"/>
        </a:spcAft>
        <a:buChar char="»"/>
        <a:defRPr sz="2000">
          <a:solidFill>
            <a:schemeClr val="bg1"/>
          </a:solidFill>
          <a:latin typeface="+mn-lt"/>
        </a:defRPr>
      </a:lvl6pPr>
      <a:lvl7pPr marL="2971800" indent="-228600" algn="l" rtl="0" eaLnBrk="0" fontAlgn="base" hangingPunct="0">
        <a:spcBef>
          <a:spcPct val="20000"/>
        </a:spcBef>
        <a:spcAft>
          <a:spcPct val="0"/>
        </a:spcAft>
        <a:buChar char="»"/>
        <a:defRPr sz="2000">
          <a:solidFill>
            <a:schemeClr val="bg1"/>
          </a:solidFill>
          <a:latin typeface="+mn-lt"/>
        </a:defRPr>
      </a:lvl7pPr>
      <a:lvl8pPr marL="3429000" indent="-228600" algn="l" rtl="0" eaLnBrk="0" fontAlgn="base" hangingPunct="0">
        <a:spcBef>
          <a:spcPct val="20000"/>
        </a:spcBef>
        <a:spcAft>
          <a:spcPct val="0"/>
        </a:spcAft>
        <a:buChar char="»"/>
        <a:defRPr sz="2000">
          <a:solidFill>
            <a:schemeClr val="bg1"/>
          </a:solidFill>
          <a:latin typeface="+mn-lt"/>
        </a:defRPr>
      </a:lvl8pPr>
      <a:lvl9pPr marL="3886200" indent="-228600" algn="l" rtl="0" eaLnBrk="0" fontAlgn="base" hangingPunct="0">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1295400" y="46038"/>
            <a:ext cx="68580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Rectangle 3"/>
          <p:cNvSpPr>
            <a:spLocks noGrp="1" noChangeArrowheads="1"/>
          </p:cNvSpPr>
          <p:nvPr>
            <p:ph type="body" idx="1"/>
          </p:nvPr>
        </p:nvSpPr>
        <p:spPr bwMode="auto">
          <a:xfrm>
            <a:off x="457200" y="990600"/>
            <a:ext cx="8229600" cy="513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9174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000">
                <a:latin typeface="+mn-lt"/>
              </a:defRPr>
            </a:lvl1pPr>
          </a:lstStyle>
          <a:p>
            <a:pPr>
              <a:defRPr/>
            </a:pPr>
            <a:endParaRPr lang="en-US">
              <a:solidFill>
                <a:srgbClr val="FFFFFF"/>
              </a:solidFill>
            </a:endParaRPr>
          </a:p>
        </p:txBody>
      </p:sp>
      <p:sp>
        <p:nvSpPr>
          <p:cNvPr id="2591749" name="Rectangle 5"/>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A119D95C-395D-4E66-AEC9-AC7D292722C5}" type="slidenum">
              <a:rPr lang="en-US" altLang="en-US" smtClean="0">
                <a:solidFill>
                  <a:srgbClr val="FFFFFF"/>
                </a:solidFill>
              </a:rPr>
              <a:pPr/>
              <a:t>‹#›</a:t>
            </a:fld>
            <a:endParaRPr lang="en-US" altLang="en-US">
              <a:solidFill>
                <a:srgbClr val="FFFFFF"/>
              </a:solidFill>
            </a:endParaRPr>
          </a:p>
        </p:txBody>
      </p:sp>
      <p:pic>
        <p:nvPicPr>
          <p:cNvPr id="5126" name="Picture 6" descr="meatball"/>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4800" y="95250"/>
            <a:ext cx="78105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Orion outlined"/>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229600" y="41275"/>
            <a:ext cx="914400" cy="79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656988"/>
      </p:ext>
    </p:extLst>
  </p:cSld>
  <p:clrMap bg1="dk2" tx1="lt1" bg2="dk1" tx2="lt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Lst>
  <p:txStyles>
    <p:titleStyle>
      <a:lvl1pPr algn="l" rtl="0" eaLnBrk="0" fontAlgn="base" hangingPunct="0">
        <a:spcBef>
          <a:spcPct val="0"/>
        </a:spcBef>
        <a:spcAft>
          <a:spcPct val="0"/>
        </a:spcAft>
        <a:defRPr sz="2400" b="1" i="1">
          <a:solidFill>
            <a:srgbClr val="FFFF00"/>
          </a:solidFill>
          <a:latin typeface="+mj-lt"/>
          <a:ea typeface="+mj-ea"/>
          <a:cs typeface="+mj-cs"/>
        </a:defRPr>
      </a:lvl1pPr>
      <a:lvl2pPr algn="l" rtl="0" eaLnBrk="0" fontAlgn="base" hangingPunct="0">
        <a:spcBef>
          <a:spcPct val="0"/>
        </a:spcBef>
        <a:spcAft>
          <a:spcPct val="0"/>
        </a:spcAft>
        <a:defRPr sz="2400" b="1" i="1">
          <a:solidFill>
            <a:srgbClr val="FFFF00"/>
          </a:solidFill>
          <a:latin typeface="Arial" charset="0"/>
        </a:defRPr>
      </a:lvl2pPr>
      <a:lvl3pPr algn="l" rtl="0" eaLnBrk="0" fontAlgn="base" hangingPunct="0">
        <a:spcBef>
          <a:spcPct val="0"/>
        </a:spcBef>
        <a:spcAft>
          <a:spcPct val="0"/>
        </a:spcAft>
        <a:defRPr sz="2400" b="1" i="1">
          <a:solidFill>
            <a:srgbClr val="FFFF00"/>
          </a:solidFill>
          <a:latin typeface="Arial" charset="0"/>
        </a:defRPr>
      </a:lvl3pPr>
      <a:lvl4pPr algn="l" rtl="0" eaLnBrk="0" fontAlgn="base" hangingPunct="0">
        <a:spcBef>
          <a:spcPct val="0"/>
        </a:spcBef>
        <a:spcAft>
          <a:spcPct val="0"/>
        </a:spcAft>
        <a:defRPr sz="2400" b="1" i="1">
          <a:solidFill>
            <a:srgbClr val="FFFF00"/>
          </a:solidFill>
          <a:latin typeface="Arial" charset="0"/>
        </a:defRPr>
      </a:lvl4pPr>
      <a:lvl5pPr algn="l" rtl="0" eaLnBrk="0" fontAlgn="base" hangingPunct="0">
        <a:spcBef>
          <a:spcPct val="0"/>
        </a:spcBef>
        <a:spcAft>
          <a:spcPct val="0"/>
        </a:spcAft>
        <a:defRPr sz="2400" b="1" i="1">
          <a:solidFill>
            <a:srgbClr val="FFFF00"/>
          </a:solidFill>
          <a:latin typeface="Arial" charset="0"/>
        </a:defRPr>
      </a:lvl5pPr>
      <a:lvl6pPr marL="457200" algn="l" rtl="0" fontAlgn="base">
        <a:spcBef>
          <a:spcPct val="0"/>
        </a:spcBef>
        <a:spcAft>
          <a:spcPct val="0"/>
        </a:spcAft>
        <a:defRPr sz="2400" b="1" i="1">
          <a:solidFill>
            <a:srgbClr val="FFFF00"/>
          </a:solidFill>
          <a:latin typeface="Arial" charset="0"/>
        </a:defRPr>
      </a:lvl6pPr>
      <a:lvl7pPr marL="914400" algn="l" rtl="0" fontAlgn="base">
        <a:spcBef>
          <a:spcPct val="0"/>
        </a:spcBef>
        <a:spcAft>
          <a:spcPct val="0"/>
        </a:spcAft>
        <a:defRPr sz="2400" b="1" i="1">
          <a:solidFill>
            <a:srgbClr val="FFFF00"/>
          </a:solidFill>
          <a:latin typeface="Arial" charset="0"/>
        </a:defRPr>
      </a:lvl7pPr>
      <a:lvl8pPr marL="1371600" algn="l" rtl="0" fontAlgn="base">
        <a:spcBef>
          <a:spcPct val="0"/>
        </a:spcBef>
        <a:spcAft>
          <a:spcPct val="0"/>
        </a:spcAft>
        <a:defRPr sz="2400" b="1" i="1">
          <a:solidFill>
            <a:srgbClr val="FFFF00"/>
          </a:solidFill>
          <a:latin typeface="Arial" charset="0"/>
        </a:defRPr>
      </a:lvl8pPr>
      <a:lvl9pPr marL="1828800" algn="l" rtl="0" fontAlgn="base">
        <a:spcBef>
          <a:spcPct val="0"/>
        </a:spcBef>
        <a:spcAft>
          <a:spcPct val="0"/>
        </a:spcAft>
        <a:defRPr sz="2400" b="1" i="1">
          <a:solidFill>
            <a:srgbClr val="FFFF00"/>
          </a:solidFill>
          <a:latin typeface="Arial" charset="0"/>
        </a:defRPr>
      </a:lvl9pPr>
    </p:titleStyle>
    <p:bodyStyle>
      <a:lvl1pPr marL="342900" indent="-342900" algn="l" rtl="0" eaLnBrk="0" fontAlgn="base" hangingPunct="0">
        <a:spcBef>
          <a:spcPct val="20000"/>
        </a:spcBef>
        <a:spcAft>
          <a:spcPct val="0"/>
        </a:spcAft>
        <a:buClr>
          <a:schemeClr val="tx1"/>
        </a:buClr>
        <a:buChar char="•"/>
        <a:defRPr sz="2000" b="1">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b="1">
          <a:solidFill>
            <a:srgbClr val="FFFF00"/>
          </a:solidFill>
          <a:latin typeface="+mn-lt"/>
        </a:defRPr>
      </a:lvl2pPr>
      <a:lvl3pPr marL="1143000" indent="-228600" algn="l" rtl="0" eaLnBrk="0" fontAlgn="base" hangingPunct="0">
        <a:spcBef>
          <a:spcPct val="20000"/>
        </a:spcBef>
        <a:spcAft>
          <a:spcPct val="0"/>
        </a:spcAft>
        <a:buChar char="•"/>
        <a:defRPr sz="2400">
          <a:solidFill>
            <a:srgbClr val="FFFF00"/>
          </a:solidFill>
          <a:latin typeface="+mn-lt"/>
        </a:defRPr>
      </a:lvl3pPr>
      <a:lvl4pPr marL="1600200" indent="-228600" algn="l" rtl="0" eaLnBrk="0" fontAlgn="base" hangingPunct="0">
        <a:spcBef>
          <a:spcPct val="20000"/>
        </a:spcBef>
        <a:spcAft>
          <a:spcPct val="0"/>
        </a:spcAft>
        <a:buChar char="–"/>
        <a:defRPr sz="2000">
          <a:solidFill>
            <a:srgbClr val="FFFF00"/>
          </a:solidFill>
          <a:latin typeface="+mn-lt"/>
        </a:defRPr>
      </a:lvl4pPr>
      <a:lvl5pPr marL="2057400" indent="-228600" algn="l" rtl="0" eaLnBrk="0" fontAlgn="base" hangingPunct="0">
        <a:spcBef>
          <a:spcPct val="20000"/>
        </a:spcBef>
        <a:spcAft>
          <a:spcPct val="0"/>
        </a:spcAft>
        <a:buChar char="»"/>
        <a:defRPr sz="2000">
          <a:solidFill>
            <a:srgbClr val="FFFF00"/>
          </a:solidFill>
          <a:latin typeface="+mn-lt"/>
        </a:defRPr>
      </a:lvl5pPr>
      <a:lvl6pPr marL="2514600" indent="-228600" algn="l" rtl="0" fontAlgn="base">
        <a:spcBef>
          <a:spcPct val="20000"/>
        </a:spcBef>
        <a:spcAft>
          <a:spcPct val="0"/>
        </a:spcAft>
        <a:buChar char="»"/>
        <a:defRPr>
          <a:solidFill>
            <a:srgbClr val="FFFF00"/>
          </a:solidFill>
          <a:latin typeface="+mn-lt"/>
        </a:defRPr>
      </a:lvl6pPr>
      <a:lvl7pPr marL="2971800" indent="-228600" algn="l" rtl="0" fontAlgn="base">
        <a:spcBef>
          <a:spcPct val="20000"/>
        </a:spcBef>
        <a:spcAft>
          <a:spcPct val="0"/>
        </a:spcAft>
        <a:buChar char="»"/>
        <a:defRPr>
          <a:solidFill>
            <a:srgbClr val="FFFF00"/>
          </a:solidFill>
          <a:latin typeface="+mn-lt"/>
        </a:defRPr>
      </a:lvl7pPr>
      <a:lvl8pPr marL="3429000" indent="-228600" algn="l" rtl="0" fontAlgn="base">
        <a:spcBef>
          <a:spcPct val="20000"/>
        </a:spcBef>
        <a:spcAft>
          <a:spcPct val="0"/>
        </a:spcAft>
        <a:buChar char="»"/>
        <a:defRPr>
          <a:solidFill>
            <a:srgbClr val="FFFF00"/>
          </a:solidFill>
          <a:latin typeface="+mn-lt"/>
        </a:defRPr>
      </a:lvl8pPr>
      <a:lvl9pPr marL="3886200" indent="-228600" algn="l" rtl="0" fontAlgn="base">
        <a:spcBef>
          <a:spcPct val="20000"/>
        </a:spcBef>
        <a:spcAft>
          <a:spcPct val="0"/>
        </a:spcAft>
        <a:buChar char="»"/>
        <a:defRPr>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jp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7.xml"/><Relationship Id="rId1" Type="http://schemas.openxmlformats.org/officeDocument/2006/relationships/tags" Target="../tags/tag2.xml"/><Relationship Id="rId5" Type="http://schemas.openxmlformats.org/officeDocument/2006/relationships/hyperlink" Target="http://en.thinkexist.com/quotes/yuri_a._gagarin/" TargetMode="Externa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hyperlink" Target="http://library.thinkquest.org/C0116628/Mercury.htm" TargetMode="External"/><Relationship Id="rId3" Type="http://schemas.openxmlformats.org/officeDocument/2006/relationships/notesSlide" Target="../notesSlides/notesSlide4.xml"/><Relationship Id="rId7" Type="http://schemas.openxmlformats.org/officeDocument/2006/relationships/image" Target="../media/image11.png"/><Relationship Id="rId2" Type="http://schemas.openxmlformats.org/officeDocument/2006/relationships/slideLayout" Target="../slideLayouts/slideLayout22.xml"/><Relationship Id="rId1" Type="http://schemas.openxmlformats.org/officeDocument/2006/relationships/tags" Target="../tags/tag3.xml"/><Relationship Id="rId6" Type="http://schemas.openxmlformats.org/officeDocument/2006/relationships/hyperlink" Target="http://science.ksc.nasa.gov/history/mercury/mr-3/mr-3-patch.jpg" TargetMode="External"/><Relationship Id="rId5" Type="http://schemas.openxmlformats.org/officeDocument/2006/relationships/image" Target="../media/image10.jpeg"/><Relationship Id="rId10" Type="http://schemas.openxmlformats.org/officeDocument/2006/relationships/image" Target="../media/image13.jpeg"/><Relationship Id="rId4" Type="http://schemas.openxmlformats.org/officeDocument/2006/relationships/hyperlink" Target="http://upload.wikimedia.org/wikipedia/commons/b/b4/Mercury_3.jpg" TargetMode="External"/><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8" Type="http://schemas.openxmlformats.org/officeDocument/2006/relationships/image" Target="../media/image44.wmf"/><Relationship Id="rId13" Type="http://schemas.openxmlformats.org/officeDocument/2006/relationships/image" Target="../media/image49.wmf"/><Relationship Id="rId18" Type="http://schemas.openxmlformats.org/officeDocument/2006/relationships/image" Target="../media/image54.wmf"/><Relationship Id="rId3" Type="http://schemas.openxmlformats.org/officeDocument/2006/relationships/notesSlide" Target="../notesSlides/notesSlide29.xml"/><Relationship Id="rId21" Type="http://schemas.openxmlformats.org/officeDocument/2006/relationships/image" Target="../media/image38.wmf"/><Relationship Id="rId7" Type="http://schemas.openxmlformats.org/officeDocument/2006/relationships/image" Target="../media/image43.wmf"/><Relationship Id="rId12" Type="http://schemas.openxmlformats.org/officeDocument/2006/relationships/image" Target="../media/image48.wmf"/><Relationship Id="rId17" Type="http://schemas.openxmlformats.org/officeDocument/2006/relationships/image" Target="../media/image53.wmf"/><Relationship Id="rId2" Type="http://schemas.openxmlformats.org/officeDocument/2006/relationships/slideLayout" Target="../slideLayouts/slideLayout7.xml"/><Relationship Id="rId16" Type="http://schemas.openxmlformats.org/officeDocument/2006/relationships/image" Target="../media/image52.wmf"/><Relationship Id="rId20" Type="http://schemas.openxmlformats.org/officeDocument/2006/relationships/oleObject" Target="../embeddings/oleObject1.bin"/><Relationship Id="rId1" Type="http://schemas.openxmlformats.org/officeDocument/2006/relationships/vmlDrawing" Target="../drawings/vmlDrawing1.vml"/><Relationship Id="rId6" Type="http://schemas.openxmlformats.org/officeDocument/2006/relationships/image" Target="../media/image42.wmf"/><Relationship Id="rId11" Type="http://schemas.openxmlformats.org/officeDocument/2006/relationships/image" Target="../media/image47.wmf"/><Relationship Id="rId24" Type="http://schemas.openxmlformats.org/officeDocument/2006/relationships/image" Target="../media/image56.jpeg"/><Relationship Id="rId5" Type="http://schemas.openxmlformats.org/officeDocument/2006/relationships/image" Target="../media/image41.wmf"/><Relationship Id="rId15" Type="http://schemas.openxmlformats.org/officeDocument/2006/relationships/image" Target="../media/image51.wmf"/><Relationship Id="rId23" Type="http://schemas.openxmlformats.org/officeDocument/2006/relationships/image" Target="../media/image39.wmf"/><Relationship Id="rId10" Type="http://schemas.openxmlformats.org/officeDocument/2006/relationships/image" Target="../media/image46.wmf"/><Relationship Id="rId19" Type="http://schemas.openxmlformats.org/officeDocument/2006/relationships/image" Target="../media/image55.wmf"/><Relationship Id="rId4" Type="http://schemas.openxmlformats.org/officeDocument/2006/relationships/image" Target="../media/image40.wmf"/><Relationship Id="rId9" Type="http://schemas.openxmlformats.org/officeDocument/2006/relationships/image" Target="../media/image45.wmf"/><Relationship Id="rId14" Type="http://schemas.openxmlformats.org/officeDocument/2006/relationships/image" Target="../media/image50.wmf"/><Relationship Id="rId22"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63.emf"/><Relationship Id="rId13" Type="http://schemas.openxmlformats.org/officeDocument/2006/relationships/hyperlink" Target="http://www.spacex.com/index.php" TargetMode="External"/><Relationship Id="rId18" Type="http://schemas.openxmlformats.org/officeDocument/2006/relationships/image" Target="../media/image71.png"/><Relationship Id="rId3" Type="http://schemas.openxmlformats.org/officeDocument/2006/relationships/image" Target="../media/image7.jpeg"/><Relationship Id="rId7" Type="http://schemas.openxmlformats.org/officeDocument/2006/relationships/image" Target="../media/image62.jpeg"/><Relationship Id="rId12" Type="http://schemas.openxmlformats.org/officeDocument/2006/relationships/image" Target="../media/image67.png"/><Relationship Id="rId17" Type="http://schemas.openxmlformats.org/officeDocument/2006/relationships/hyperlink" Target="http://www.orbital.com/" TargetMode="External"/><Relationship Id="rId2" Type="http://schemas.openxmlformats.org/officeDocument/2006/relationships/notesSlide" Target="../notesSlides/notesSlide32.xml"/><Relationship Id="rId16"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61.jpeg"/><Relationship Id="rId11" Type="http://schemas.openxmlformats.org/officeDocument/2006/relationships/image" Target="../media/image66.png"/><Relationship Id="rId5" Type="http://schemas.openxmlformats.org/officeDocument/2006/relationships/image" Target="../media/image60.jpeg"/><Relationship Id="rId15" Type="http://schemas.openxmlformats.org/officeDocument/2006/relationships/image" Target="../media/image69.png"/><Relationship Id="rId10" Type="http://schemas.openxmlformats.org/officeDocument/2006/relationships/image" Target="../media/image65.jpeg"/><Relationship Id="rId4" Type="http://schemas.openxmlformats.org/officeDocument/2006/relationships/image" Target="../media/image59.png"/><Relationship Id="rId9" Type="http://schemas.openxmlformats.org/officeDocument/2006/relationships/image" Target="../media/image64.jpeg"/><Relationship Id="rId1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9.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82.jpeg"/></Relationships>
</file>

<file path=ppt/slides/_rels/slide3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84.jpeg"/></Relationships>
</file>

<file path=ppt/slides/_rels/slide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2.xml"/><Relationship Id="rId1" Type="http://schemas.openxmlformats.org/officeDocument/2006/relationships/tags" Target="../tags/tag11.xml"/><Relationship Id="rId4" Type="http://schemas.openxmlformats.org/officeDocument/2006/relationships/image" Target="../media/image88.jpeg"/></Relationships>
</file>

<file path=ppt/slides/_rels/slide44.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90.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89.jpeg"/><Relationship Id="rId5" Type="http://schemas.openxmlformats.org/officeDocument/2006/relationships/hyperlink" Target="http://solarsystem.nasa.gov/planets/profile.cfm?Object=Mar_Deimos&amp;Display=Facts" TargetMode="External"/><Relationship Id="rId4" Type="http://schemas.openxmlformats.org/officeDocument/2006/relationships/hyperlink" Target="http://solarsystem.nasa.gov/planets/profile.cfm?Object=Mar_Phobos&amp;Display=Facts" TargetMode="Externa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tags" Target="../tags/tag12.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4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video" Target="file:///C:\Users\ghoranic\0Horanic\Outreach\Student%20Outreach%2030min%202\Mars%20Exploration%20Rover%20Mission.mpg" TargetMode="External"/><Relationship Id="rId2" Type="http://schemas.microsoft.com/office/2007/relationships/media" Target="file:///C:\Users\ghoranic\0Horanic\Outreach\Student%20Outreach%2030min%202\Mars%20Exploration%20Rover%20Mission.mpg" TargetMode="External"/><Relationship Id="rId1" Type="http://schemas.openxmlformats.org/officeDocument/2006/relationships/tags" Target="../tags/tag13.xml"/><Relationship Id="rId6" Type="http://schemas.openxmlformats.org/officeDocument/2006/relationships/image" Target="../media/image95.png"/><Relationship Id="rId5" Type="http://schemas.openxmlformats.org/officeDocument/2006/relationships/notesSlide" Target="../notesSlides/notesSlide45.xml"/><Relationship Id="rId4"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video" Target="file:///C:\Users\ghoranic\0Horanic\Outreach\Student%20Outreach%2030min%202\MER%20With%20Music.wmv" TargetMode="External"/><Relationship Id="rId2" Type="http://schemas.microsoft.com/office/2007/relationships/media" Target="file:///C:\Users\ghoranic\0Horanic\Outreach\Student%20Outreach%2030min%202\MER%20With%20Music.wmv" TargetMode="External"/><Relationship Id="rId1" Type="http://schemas.openxmlformats.org/officeDocument/2006/relationships/tags" Target="../tags/tag14.xml"/><Relationship Id="rId6" Type="http://schemas.openxmlformats.org/officeDocument/2006/relationships/image" Target="../media/image96.png"/><Relationship Id="rId5" Type="http://schemas.openxmlformats.org/officeDocument/2006/relationships/notesSlide" Target="../notesSlides/notesSlide46.xml"/><Relationship Id="rId4"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98.jpeg"/></Relationships>
</file>

<file path=ppt/slides/_rels/slide5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52.xml"/><Relationship Id="rId1" Type="http://schemas.openxmlformats.org/officeDocument/2006/relationships/slideLayout" Target="../slideLayouts/slideLayout69.xml"/></Relationships>
</file>

<file path=ppt/slides/_rels/slide5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2.xml"/><Relationship Id="rId1" Type="http://schemas.openxmlformats.org/officeDocument/2006/relationships/slideLayout" Target="../slideLayouts/slideLayout48.xml"/><Relationship Id="rId4" Type="http://schemas.openxmlformats.org/officeDocument/2006/relationships/image" Target="../media/image111.png"/></Relationships>
</file>

<file path=ppt/slides/_rels/slide67.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3.emf"/><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18.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19.e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12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0307" name="Picture 3" descr="Meatball"/>
          <p:cNvPicPr>
            <a:picLocks noChangeAspect="1" noChangeArrowheads="1"/>
          </p:cNvPicPr>
          <p:nvPr/>
        </p:nvPicPr>
        <p:blipFill>
          <a:blip r:embed="rId4" cstate="print"/>
          <a:srcRect/>
          <a:stretch>
            <a:fillRect/>
          </a:stretch>
        </p:blipFill>
        <p:spPr bwMode="auto">
          <a:xfrm>
            <a:off x="2895600" y="1752600"/>
            <a:ext cx="3352800" cy="2870200"/>
          </a:xfrm>
          <a:prstGeom prst="rect">
            <a:avLst/>
          </a:prstGeom>
          <a:noFill/>
          <a:ln w="9525">
            <a:noFill/>
            <a:miter lim="800000"/>
            <a:headEnd/>
            <a:tailEnd/>
          </a:ln>
        </p:spPr>
      </p:pic>
      <p:sp>
        <p:nvSpPr>
          <p:cNvPr id="19459" name="AutoShape 4">
            <a:hlinkClick r:id="" action="ppaction://hlinkshowjump?jump=previousslide" highlightClick="1"/>
          </p:cNvPr>
          <p:cNvSpPr>
            <a:spLocks noChangeArrowheads="1"/>
          </p:cNvSpPr>
          <p:nvPr/>
        </p:nvSpPr>
        <p:spPr bwMode="auto">
          <a:xfrm>
            <a:off x="8840788" y="6202363"/>
            <a:ext cx="296862" cy="198437"/>
          </a:xfrm>
          <a:prstGeom prst="actionButtonBackPrevious">
            <a:avLst/>
          </a:prstGeom>
          <a:noFill/>
          <a:ln w="9525">
            <a:solidFill>
              <a:schemeClr val="folHlink"/>
            </a:solidFill>
            <a:miter lim="800000"/>
            <a:headEnd/>
            <a:tailEnd/>
          </a:ln>
        </p:spPr>
        <p:txBody>
          <a:bodyPr wrap="none" anchor="ctr"/>
          <a:lstStyle/>
          <a:p>
            <a:r>
              <a:rPr lang="en-US" dirty="0"/>
              <a:t>b</a:t>
            </a:r>
          </a:p>
        </p:txBody>
      </p:sp>
    </p:spTree>
    <p:custDataLst>
      <p:tags r:id="rId1"/>
    </p:custDataLst>
  </p:cSld>
  <p:clrMapOvr>
    <a:masterClrMapping/>
  </p:clrMapOvr>
  <p:transition advTm="5804">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90307"/>
                                        </p:tgtEl>
                                        <p:attrNameLst>
                                          <p:attrName>style.visibility</p:attrName>
                                        </p:attrNameLst>
                                      </p:cBhvr>
                                      <p:to>
                                        <p:strVal val="visible"/>
                                      </p:to>
                                    </p:set>
                                    <p:animEffect transition="in" filter="fade">
                                      <p:cBhvr>
                                        <p:cTn id="7" dur="5000"/>
                                        <p:tgtEl>
                                          <p:spTgt spid="1890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152401"/>
            <a:ext cx="6400800" cy="2644308"/>
          </a:xfrm>
          <a:prstGeom prst="rect">
            <a:avLst/>
          </a:prstGeom>
        </p:spPr>
      </p:pic>
      <p:sp>
        <p:nvSpPr>
          <p:cNvPr id="20484" name="AutoShape 4">
            <a:hlinkClick r:id="" action="ppaction://hlinkshowjump?jump=previousslide" highlightClick="1"/>
          </p:cNvPr>
          <p:cNvSpPr>
            <a:spLocks noChangeArrowheads="1"/>
          </p:cNvSpPr>
          <p:nvPr/>
        </p:nvSpPr>
        <p:spPr bwMode="auto">
          <a:xfrm>
            <a:off x="8840788" y="6202363"/>
            <a:ext cx="296862" cy="198437"/>
          </a:xfrm>
          <a:prstGeom prst="actionButtonBackPrevious">
            <a:avLst/>
          </a:prstGeom>
          <a:noFill/>
          <a:ln w="9525">
            <a:solidFill>
              <a:schemeClr val="folHlink"/>
            </a:solidFill>
            <a:miter lim="800000"/>
            <a:headEnd/>
            <a:tailEnd/>
          </a:ln>
        </p:spPr>
        <p:txBody>
          <a:bodyPr wrap="none" anchor="ctr"/>
          <a:lstStyle/>
          <a:p>
            <a:endParaRPr lang="en-US" dirty="0"/>
          </a:p>
        </p:txBody>
      </p:sp>
      <p:pic>
        <p:nvPicPr>
          <p:cNvPr id="20485" name="Picture 5" descr="limb below"/>
          <p:cNvPicPr>
            <a:picLocks noChangeAspect="1" noChangeArrowheads="1"/>
          </p:cNvPicPr>
          <p:nvPr/>
        </p:nvPicPr>
        <p:blipFill>
          <a:blip r:embed="rId4" cstate="print">
            <a:lum contrast="18000"/>
          </a:blip>
          <a:srcRect b="37703"/>
          <a:stretch>
            <a:fillRect/>
          </a:stretch>
        </p:blipFill>
        <p:spPr bwMode="auto">
          <a:xfrm>
            <a:off x="0" y="4038600"/>
            <a:ext cx="9144000" cy="3048000"/>
          </a:xfrm>
          <a:prstGeom prst="rect">
            <a:avLst/>
          </a:prstGeom>
          <a:noFill/>
          <a:ln w="9525">
            <a:noFill/>
            <a:miter lim="800000"/>
            <a:headEnd/>
            <a:tailEnd/>
          </a:ln>
        </p:spPr>
      </p:pic>
      <p:sp>
        <p:nvSpPr>
          <p:cNvPr id="2294790" name="Rectangle 6"/>
          <p:cNvSpPr>
            <a:spLocks noChangeArrowheads="1"/>
          </p:cNvSpPr>
          <p:nvPr/>
        </p:nvSpPr>
        <p:spPr bwMode="auto">
          <a:xfrm>
            <a:off x="1600200" y="2667000"/>
            <a:ext cx="5943600" cy="1447192"/>
          </a:xfrm>
          <a:prstGeom prst="rect">
            <a:avLst/>
          </a:prstGeom>
          <a:noFill/>
          <a:ln w="9525">
            <a:noFill/>
            <a:miter lim="800000"/>
            <a:headEnd/>
            <a:tailEnd/>
          </a:ln>
        </p:spPr>
        <p:txBody>
          <a:bodyPr lIns="92075" tIns="46038" rIns="92075" bIns="46038">
            <a:spAutoFit/>
          </a:bodyPr>
          <a:lstStyle/>
          <a:p>
            <a:pPr algn="ctr"/>
            <a:endParaRPr lang="en-US" sz="1600" b="1" dirty="0">
              <a:solidFill>
                <a:schemeClr val="bg1"/>
              </a:solidFill>
            </a:endParaRPr>
          </a:p>
          <a:p>
            <a:pPr algn="ctr"/>
            <a:r>
              <a:rPr lang="en-US" b="1" dirty="0">
                <a:solidFill>
                  <a:schemeClr val="bg1"/>
                </a:solidFill>
              </a:rPr>
              <a:t>Exploration – Our Greatest Adventure</a:t>
            </a:r>
          </a:p>
          <a:p>
            <a:pPr algn="ctr"/>
            <a:r>
              <a:rPr lang="en-US" b="1" dirty="0">
                <a:solidFill>
                  <a:schemeClr val="bg1"/>
                </a:solidFill>
              </a:rPr>
              <a:t>Curt Horanic</a:t>
            </a:r>
          </a:p>
          <a:p>
            <a:pPr algn="ctr"/>
            <a:r>
              <a:rPr lang="en-US" b="1" dirty="0">
                <a:solidFill>
                  <a:schemeClr val="bg1"/>
                </a:solidFill>
              </a:rPr>
              <a:t> </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00" y="144585"/>
            <a:ext cx="2096207" cy="512406"/>
          </a:xfrm>
          <a:prstGeom prst="rect">
            <a:avLst/>
          </a:prstGeom>
        </p:spPr>
      </p:pic>
      <p:pic>
        <p:nvPicPr>
          <p:cNvPr id="20483" name="Picture 3" descr="Meatball"/>
          <p:cNvPicPr>
            <a:picLocks noChangeAspect="1" noChangeArrowheads="1"/>
          </p:cNvPicPr>
          <p:nvPr/>
        </p:nvPicPr>
        <p:blipFill>
          <a:blip r:embed="rId6" cstate="print"/>
          <a:srcRect/>
          <a:stretch>
            <a:fillRect/>
          </a:stretch>
        </p:blipFill>
        <p:spPr bwMode="auto">
          <a:xfrm>
            <a:off x="3886200" y="3810000"/>
            <a:ext cx="1340878" cy="1147282"/>
          </a:xfrm>
          <a:prstGeom prst="rect">
            <a:avLst/>
          </a:prstGeom>
          <a:noFill/>
          <a:ln w="9525">
            <a:noFill/>
            <a:miter lim="800000"/>
            <a:headEnd/>
            <a:tailEnd/>
          </a:ln>
        </p:spPr>
      </p:pic>
    </p:spTree>
  </p:cSld>
  <p:clrMapOvr>
    <a:masterClrMapping/>
  </p:clrMapOvr>
  <p:transition advTm="1232">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294790"/>
                                        </p:tgtEl>
                                        <p:attrNameLst>
                                          <p:attrName>style.visibility</p:attrName>
                                        </p:attrNameLst>
                                      </p:cBhvr>
                                      <p:to>
                                        <p:strVal val="visible"/>
                                      </p:to>
                                    </p:set>
                                    <p:animEffect transition="in" filter="blinds(horizontal)">
                                      <p:cBhvr>
                                        <p:cTn id="7" dur="500"/>
                                        <p:tgtEl>
                                          <p:spTgt spid="22947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4790"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6" name="Picture 2" descr="1101610421_400"/>
          <p:cNvPicPr>
            <a:picLocks noChangeAspect="1" noChangeArrowheads="1"/>
          </p:cNvPicPr>
          <p:nvPr/>
        </p:nvPicPr>
        <p:blipFill>
          <a:blip r:embed="rId4" cstate="print"/>
          <a:srcRect/>
          <a:stretch>
            <a:fillRect/>
          </a:stretch>
        </p:blipFill>
        <p:spPr bwMode="auto">
          <a:xfrm>
            <a:off x="533400" y="762000"/>
            <a:ext cx="4157663" cy="5476875"/>
          </a:xfrm>
          <a:prstGeom prst="rect">
            <a:avLst/>
          </a:prstGeom>
          <a:noFill/>
          <a:ln w="9525">
            <a:noFill/>
            <a:miter lim="800000"/>
            <a:headEnd/>
            <a:tailEnd/>
          </a:ln>
        </p:spPr>
      </p:pic>
      <p:sp>
        <p:nvSpPr>
          <p:cNvPr id="2450435" name="Text Box 3"/>
          <p:cNvSpPr txBox="1">
            <a:spLocks noChangeArrowheads="1"/>
          </p:cNvSpPr>
          <p:nvPr/>
        </p:nvSpPr>
        <p:spPr bwMode="auto">
          <a:xfrm>
            <a:off x="4572000" y="1981200"/>
            <a:ext cx="3886200" cy="2677656"/>
          </a:xfrm>
          <a:prstGeom prst="rect">
            <a:avLst/>
          </a:prstGeom>
          <a:noFill/>
          <a:ln w="9525">
            <a:noFill/>
            <a:miter lim="800000"/>
            <a:headEnd/>
            <a:tailEnd/>
          </a:ln>
        </p:spPr>
        <p:txBody>
          <a:bodyPr>
            <a:spAutoFit/>
          </a:bodyPr>
          <a:lstStyle/>
          <a:p>
            <a:pPr algn="ctr"/>
            <a:r>
              <a:rPr lang="en-US" sz="2800" b="1" dirty="0">
                <a:solidFill>
                  <a:srgbClr val="FFCC66"/>
                </a:solidFill>
              </a:rPr>
              <a:t>“I could have gone on flying through space forever.”</a:t>
            </a:r>
          </a:p>
          <a:p>
            <a:pPr algn="ctr"/>
            <a:endParaRPr lang="en-US" sz="2800" b="1" dirty="0">
              <a:solidFill>
                <a:srgbClr val="FFCC66"/>
              </a:solidFill>
            </a:endParaRPr>
          </a:p>
          <a:p>
            <a:pPr algn="ctr"/>
            <a:r>
              <a:rPr lang="en-US" sz="2800" b="1" dirty="0">
                <a:solidFill>
                  <a:srgbClr val="FFCC66"/>
                </a:solidFill>
              </a:rPr>
              <a:t>  </a:t>
            </a:r>
            <a:r>
              <a:rPr lang="en-US" sz="2800" b="1" dirty="0">
                <a:solidFill>
                  <a:srgbClr val="FFCC66"/>
                </a:solidFill>
                <a:hlinkClick r:id="rId5"/>
              </a:rPr>
              <a:t>Yuri A. Gagarin</a:t>
            </a:r>
            <a:endParaRPr lang="en-US" sz="2800" b="1" dirty="0">
              <a:solidFill>
                <a:srgbClr val="FFCC66"/>
              </a:solidFill>
            </a:endParaRPr>
          </a:p>
          <a:p>
            <a:pPr algn="ctr"/>
            <a:r>
              <a:rPr lang="en-US" sz="2800" b="1" dirty="0">
                <a:solidFill>
                  <a:srgbClr val="FFCC66"/>
                </a:solidFill>
              </a:rPr>
              <a:t>April 12, 1961</a:t>
            </a:r>
          </a:p>
        </p:txBody>
      </p:sp>
      <p:sp>
        <p:nvSpPr>
          <p:cNvPr id="2450436" name="Rectangle 4"/>
          <p:cNvSpPr>
            <a:spLocks noChangeArrowheads="1"/>
          </p:cNvSpPr>
          <p:nvPr/>
        </p:nvSpPr>
        <p:spPr bwMode="auto">
          <a:xfrm>
            <a:off x="990600" y="4419600"/>
            <a:ext cx="990600" cy="609600"/>
          </a:xfrm>
          <a:prstGeom prst="rect">
            <a:avLst/>
          </a:prstGeom>
          <a:solidFill>
            <a:schemeClr val="accent1"/>
          </a:solidFill>
          <a:ln w="9525">
            <a:solidFill>
              <a:schemeClr val="tx1"/>
            </a:solidFill>
            <a:miter lim="800000"/>
            <a:headEnd/>
            <a:tailEnd/>
          </a:ln>
        </p:spPr>
        <p:txBody>
          <a:bodyPr wrap="none" anchor="ctr"/>
          <a:lstStyle/>
          <a:p>
            <a:endParaRPr lang="en-US" dirty="0"/>
          </a:p>
        </p:txBody>
      </p:sp>
    </p:spTree>
    <p:custDataLst>
      <p:tags r:id="rId1"/>
    </p:custDataLst>
  </p:cSld>
  <p:clrMapOvr>
    <a:masterClrMapping/>
  </p:clrMapOvr>
  <p:transition advTm="260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0435"/>
                                        </p:tgtEl>
                                        <p:attrNameLst>
                                          <p:attrName>style.visibility</p:attrName>
                                        </p:attrNameLst>
                                      </p:cBhvr>
                                      <p:to>
                                        <p:strVal val="visible"/>
                                      </p:to>
                                    </p:set>
                                    <p:animEffect transition="in" filter="dissolve">
                                      <p:cBhvr>
                                        <p:cTn id="7" dur="500"/>
                                        <p:tgtEl>
                                          <p:spTgt spid="2450435"/>
                                        </p:tgtEl>
                                      </p:cBhvr>
                                    </p:animEffect>
                                  </p:childTnLst>
                                </p:cTn>
                              </p:par>
                            </p:childTnLst>
                          </p:cTn>
                        </p:par>
                        <p:par>
                          <p:cTn id="8" fill="hold">
                            <p:stCondLst>
                              <p:cond delay="500"/>
                            </p:stCondLst>
                            <p:childTnLst>
                              <p:par>
                                <p:cTn id="9" presetID="9" presetClass="exit" presetSubtype="0" fill="hold" grpId="0" nodeType="afterEffect">
                                  <p:stCondLst>
                                    <p:cond delay="0"/>
                                  </p:stCondLst>
                                  <p:childTnLst>
                                    <p:animEffect transition="out" filter="dissolve">
                                      <p:cBhvr>
                                        <p:cTn id="10" dur="500"/>
                                        <p:tgtEl>
                                          <p:spTgt spid="2450436"/>
                                        </p:tgtEl>
                                      </p:cBhvr>
                                    </p:animEffect>
                                    <p:set>
                                      <p:cBhvr>
                                        <p:cTn id="11" dur="1" fill="hold">
                                          <p:stCondLst>
                                            <p:cond delay="499"/>
                                          </p:stCondLst>
                                        </p:cTn>
                                        <p:tgtEl>
                                          <p:spTgt spid="24504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0435" grpId="0"/>
      <p:bldP spid="245043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461px-Mercury_3">
            <a:hlinkClick r:id="rId4"/>
          </p:cNvPr>
          <p:cNvPicPr>
            <a:picLocks noChangeAspect="1" noChangeArrowheads="1"/>
          </p:cNvPicPr>
          <p:nvPr/>
        </p:nvPicPr>
        <p:blipFill>
          <a:blip r:embed="rId5" cstate="print"/>
          <a:srcRect/>
          <a:stretch>
            <a:fillRect/>
          </a:stretch>
        </p:blipFill>
        <p:spPr bwMode="auto">
          <a:xfrm>
            <a:off x="0" y="457200"/>
            <a:ext cx="4391025" cy="5705475"/>
          </a:xfrm>
          <a:prstGeom prst="rect">
            <a:avLst/>
          </a:prstGeom>
          <a:noFill/>
          <a:ln w="9525">
            <a:noFill/>
            <a:miter lim="800000"/>
            <a:headEnd/>
            <a:tailEnd/>
          </a:ln>
        </p:spPr>
      </p:pic>
      <p:sp>
        <p:nvSpPr>
          <p:cNvPr id="23555" name="Text Box 3"/>
          <p:cNvSpPr txBox="1">
            <a:spLocks noChangeArrowheads="1"/>
          </p:cNvSpPr>
          <p:nvPr/>
        </p:nvSpPr>
        <p:spPr bwMode="auto">
          <a:xfrm>
            <a:off x="0" y="6350"/>
            <a:ext cx="9144000" cy="457200"/>
          </a:xfrm>
          <a:prstGeom prst="rect">
            <a:avLst/>
          </a:prstGeom>
          <a:noFill/>
          <a:ln w="9525">
            <a:noFill/>
            <a:miter lim="800000"/>
            <a:headEnd/>
            <a:tailEnd/>
          </a:ln>
        </p:spPr>
        <p:txBody>
          <a:bodyPr>
            <a:spAutoFit/>
          </a:bodyPr>
          <a:lstStyle/>
          <a:p>
            <a:pPr algn="ctr"/>
            <a:r>
              <a:rPr lang="en-US" dirty="0">
                <a:solidFill>
                  <a:schemeClr val="bg1"/>
                </a:solidFill>
              </a:rPr>
              <a:t>May 5, 1961 - First NASA Astronaut In Space</a:t>
            </a:r>
          </a:p>
        </p:txBody>
      </p:sp>
      <p:pic>
        <p:nvPicPr>
          <p:cNvPr id="23556" name="Picture 4" descr="mr-3-patch-small">
            <a:hlinkClick r:id="rId6"/>
          </p:cNvPr>
          <p:cNvPicPr>
            <a:picLocks noChangeAspect="1" noChangeArrowheads="1"/>
          </p:cNvPicPr>
          <p:nvPr/>
        </p:nvPicPr>
        <p:blipFill>
          <a:blip r:embed="rId7" cstate="print"/>
          <a:srcRect/>
          <a:stretch>
            <a:fillRect/>
          </a:stretch>
        </p:blipFill>
        <p:spPr bwMode="auto">
          <a:xfrm>
            <a:off x="0" y="457200"/>
            <a:ext cx="1714500" cy="1714500"/>
          </a:xfrm>
          <a:prstGeom prst="rect">
            <a:avLst/>
          </a:prstGeom>
          <a:noFill/>
          <a:ln w="9525">
            <a:noFill/>
            <a:miter lim="800000"/>
            <a:headEnd/>
            <a:tailEnd/>
          </a:ln>
        </p:spPr>
      </p:pic>
      <p:pic>
        <p:nvPicPr>
          <p:cNvPr id="23557" name="Picture 5" descr="Helicopter Rescue">
            <a:hlinkClick r:id="rId8"/>
          </p:cNvPr>
          <p:cNvPicPr>
            <a:picLocks noChangeAspect="1" noChangeArrowheads="1"/>
          </p:cNvPicPr>
          <p:nvPr/>
        </p:nvPicPr>
        <p:blipFill>
          <a:blip r:embed="rId9" cstate="print"/>
          <a:srcRect/>
          <a:stretch>
            <a:fillRect/>
          </a:stretch>
        </p:blipFill>
        <p:spPr bwMode="auto">
          <a:xfrm>
            <a:off x="4495800" y="457200"/>
            <a:ext cx="4648200" cy="3486150"/>
          </a:xfrm>
          <a:prstGeom prst="rect">
            <a:avLst/>
          </a:prstGeom>
          <a:noFill/>
          <a:ln w="9525">
            <a:noFill/>
            <a:miter lim="800000"/>
            <a:headEnd/>
            <a:tailEnd/>
          </a:ln>
        </p:spPr>
      </p:pic>
      <p:sp>
        <p:nvSpPr>
          <p:cNvPr id="2277382" name="Text Box 6"/>
          <p:cNvSpPr txBox="1">
            <a:spLocks noChangeArrowheads="1"/>
          </p:cNvSpPr>
          <p:nvPr/>
        </p:nvSpPr>
        <p:spPr bwMode="auto">
          <a:xfrm>
            <a:off x="4419600" y="4090987"/>
            <a:ext cx="4647426" cy="2462213"/>
          </a:xfrm>
          <a:prstGeom prst="rect">
            <a:avLst/>
          </a:prstGeom>
          <a:noFill/>
          <a:ln w="9525">
            <a:noFill/>
            <a:miter lim="800000"/>
            <a:headEnd/>
            <a:tailEnd/>
          </a:ln>
        </p:spPr>
        <p:txBody>
          <a:bodyPr wrap="none">
            <a:spAutoFit/>
          </a:bodyPr>
          <a:lstStyle/>
          <a:p>
            <a:r>
              <a:rPr lang="en-US" sz="2800" b="1" dirty="0">
                <a:solidFill>
                  <a:schemeClr val="bg1"/>
                </a:solidFill>
              </a:rPr>
              <a:t>Alan Shepard</a:t>
            </a:r>
          </a:p>
          <a:p>
            <a:r>
              <a:rPr lang="en-US" sz="1800" dirty="0">
                <a:solidFill>
                  <a:schemeClr val="bg1"/>
                </a:solidFill>
              </a:rPr>
              <a:t>“Freedom-7”</a:t>
            </a:r>
          </a:p>
          <a:p>
            <a:endParaRPr lang="en-US" sz="1800" dirty="0">
              <a:solidFill>
                <a:schemeClr val="bg1"/>
              </a:solidFill>
            </a:endParaRPr>
          </a:p>
          <a:p>
            <a:pPr lvl="1"/>
            <a:r>
              <a:rPr lang="en-US" sz="1800" dirty="0">
                <a:solidFill>
                  <a:schemeClr val="bg1"/>
                </a:solidFill>
              </a:rPr>
              <a:t>Altitude: 116.5 statute miles </a:t>
            </a:r>
          </a:p>
          <a:p>
            <a:pPr lvl="1"/>
            <a:r>
              <a:rPr lang="en-US" sz="1800" dirty="0">
                <a:solidFill>
                  <a:schemeClr val="bg1"/>
                </a:solidFill>
              </a:rPr>
              <a:t>Orbits: 0 </a:t>
            </a:r>
          </a:p>
          <a:p>
            <a:pPr lvl="1"/>
            <a:r>
              <a:rPr lang="en-US" sz="1800" dirty="0">
                <a:solidFill>
                  <a:schemeClr val="bg1"/>
                </a:solidFill>
              </a:rPr>
              <a:t>Duration: 0 Days, 0 hours, </a:t>
            </a:r>
            <a:r>
              <a:rPr lang="en-US" sz="1800" dirty="0">
                <a:solidFill>
                  <a:srgbClr val="FF0000"/>
                </a:solidFill>
              </a:rPr>
              <a:t>15 min</a:t>
            </a:r>
            <a:r>
              <a:rPr lang="en-US" sz="1800" dirty="0">
                <a:solidFill>
                  <a:schemeClr val="bg1"/>
                </a:solidFill>
              </a:rPr>
              <a:t>, 28 </a:t>
            </a:r>
            <a:r>
              <a:rPr lang="en-US" sz="1800" dirty="0" err="1">
                <a:solidFill>
                  <a:schemeClr val="bg1"/>
                </a:solidFill>
              </a:rPr>
              <a:t>secs</a:t>
            </a:r>
            <a:r>
              <a:rPr lang="en-US" sz="1800" dirty="0">
                <a:solidFill>
                  <a:schemeClr val="bg1"/>
                </a:solidFill>
              </a:rPr>
              <a:t> </a:t>
            </a:r>
          </a:p>
          <a:p>
            <a:pPr lvl="1"/>
            <a:r>
              <a:rPr lang="en-US" sz="1800" dirty="0">
                <a:solidFill>
                  <a:schemeClr val="bg1"/>
                </a:solidFill>
              </a:rPr>
              <a:t>Distance: 303 statute miles </a:t>
            </a:r>
          </a:p>
          <a:p>
            <a:pPr lvl="1"/>
            <a:r>
              <a:rPr lang="en-US" sz="1800" dirty="0">
                <a:solidFill>
                  <a:schemeClr val="bg1"/>
                </a:solidFill>
              </a:rPr>
              <a:t>Velocity: 5,134 mph </a:t>
            </a:r>
          </a:p>
        </p:txBody>
      </p:sp>
      <p:pic>
        <p:nvPicPr>
          <p:cNvPr id="437252" name="Picture 4" descr="http://moonwalkerautographs.com/images/shepard.jpg"/>
          <p:cNvPicPr>
            <a:picLocks noChangeAspect="1" noChangeArrowheads="1"/>
          </p:cNvPicPr>
          <p:nvPr/>
        </p:nvPicPr>
        <p:blipFill>
          <a:blip r:embed="rId10" cstate="print"/>
          <a:srcRect/>
          <a:stretch>
            <a:fillRect/>
          </a:stretch>
        </p:blipFill>
        <p:spPr bwMode="auto">
          <a:xfrm>
            <a:off x="2895600" y="457200"/>
            <a:ext cx="1504950" cy="1600200"/>
          </a:xfrm>
          <a:prstGeom prst="rect">
            <a:avLst/>
          </a:prstGeom>
          <a:noFill/>
        </p:spPr>
      </p:pic>
    </p:spTree>
    <p:custDataLst>
      <p:tags r:id="rId1"/>
    </p:custDataLst>
  </p:cSld>
  <p:clrMapOvr>
    <a:masterClrMapping/>
  </p:clrMapOvr>
  <p:transition advTm="2215"/>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77382"/>
                                        </p:tgtEl>
                                        <p:attrNameLst>
                                          <p:attrName>style.visibility</p:attrName>
                                        </p:attrNameLst>
                                      </p:cBhvr>
                                      <p:to>
                                        <p:strVal val="visible"/>
                                      </p:to>
                                    </p:set>
                                    <p:animEffect transition="in" filter="dissolve">
                                      <p:cBhvr>
                                        <p:cTn id="7" dur="500"/>
                                        <p:tgtEl>
                                          <p:spTgt spid="22773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738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35" descr="1658"/>
          <p:cNvPicPr>
            <a:picLocks noChangeAspect="1" noChangeArrowheads="1"/>
          </p:cNvPicPr>
          <p:nvPr/>
        </p:nvPicPr>
        <p:blipFill>
          <a:blip r:embed="rId4" cstate="print"/>
          <a:srcRect/>
          <a:stretch>
            <a:fillRect/>
          </a:stretch>
        </p:blipFill>
        <p:spPr bwMode="auto">
          <a:xfrm>
            <a:off x="0" y="1219200"/>
            <a:ext cx="7467600" cy="5638800"/>
          </a:xfrm>
          <a:prstGeom prst="rect">
            <a:avLst/>
          </a:prstGeom>
          <a:noFill/>
          <a:ln w="9525">
            <a:noFill/>
            <a:miter lim="800000"/>
            <a:headEnd/>
            <a:tailEnd/>
          </a:ln>
        </p:spPr>
      </p:pic>
      <p:sp>
        <p:nvSpPr>
          <p:cNvPr id="22531" name="Text Box 236"/>
          <p:cNvSpPr txBox="1">
            <a:spLocks noChangeArrowheads="1"/>
          </p:cNvSpPr>
          <p:nvPr/>
        </p:nvSpPr>
        <p:spPr bwMode="auto">
          <a:xfrm>
            <a:off x="0" y="0"/>
            <a:ext cx="8839200" cy="1187450"/>
          </a:xfrm>
          <a:prstGeom prst="rect">
            <a:avLst/>
          </a:prstGeom>
          <a:noFill/>
          <a:ln w="9525">
            <a:noFill/>
            <a:miter lim="800000"/>
            <a:headEnd/>
            <a:tailEnd/>
          </a:ln>
        </p:spPr>
        <p:txBody>
          <a:bodyPr>
            <a:spAutoFit/>
          </a:bodyPr>
          <a:lstStyle/>
          <a:p>
            <a:pPr algn="ctr"/>
            <a:r>
              <a:rPr lang="en-US" b="1" dirty="0">
                <a:solidFill>
                  <a:schemeClr val="bg1"/>
                </a:solidFill>
              </a:rPr>
              <a:t>“I believe that this nation should commit itself to achieving the goal, before this decade is out, of landing a man on the moon and returning him safely to the earth “</a:t>
            </a:r>
          </a:p>
        </p:txBody>
      </p:sp>
      <p:sp>
        <p:nvSpPr>
          <p:cNvPr id="1550573" name="Text Box 237"/>
          <p:cNvSpPr txBox="1">
            <a:spLocks noChangeArrowheads="1"/>
          </p:cNvSpPr>
          <p:nvPr/>
        </p:nvSpPr>
        <p:spPr bwMode="auto">
          <a:xfrm>
            <a:off x="7086600" y="2514600"/>
            <a:ext cx="2286000" cy="1552575"/>
          </a:xfrm>
          <a:prstGeom prst="rect">
            <a:avLst/>
          </a:prstGeom>
          <a:noFill/>
          <a:ln w="9525">
            <a:noFill/>
            <a:miter lim="800000"/>
            <a:headEnd/>
            <a:tailEnd/>
          </a:ln>
        </p:spPr>
        <p:txBody>
          <a:bodyPr>
            <a:spAutoFit/>
          </a:bodyPr>
          <a:lstStyle/>
          <a:p>
            <a:pPr algn="ctr"/>
            <a:r>
              <a:rPr lang="en-US" b="1" dirty="0">
                <a:solidFill>
                  <a:schemeClr val="bg1"/>
                </a:solidFill>
              </a:rPr>
              <a:t>President </a:t>
            </a:r>
          </a:p>
          <a:p>
            <a:pPr algn="ctr"/>
            <a:r>
              <a:rPr lang="en-US" b="1" dirty="0">
                <a:solidFill>
                  <a:schemeClr val="bg1"/>
                </a:solidFill>
              </a:rPr>
              <a:t>John F. Kennedy </a:t>
            </a:r>
          </a:p>
          <a:p>
            <a:pPr algn="ctr"/>
            <a:r>
              <a:rPr lang="en-US" b="1" dirty="0">
                <a:solidFill>
                  <a:schemeClr val="bg1"/>
                </a:solidFill>
              </a:rPr>
              <a:t>May 25, 1961</a:t>
            </a:r>
          </a:p>
        </p:txBody>
      </p:sp>
    </p:spTree>
    <p:custDataLst>
      <p:tags r:id="rId1"/>
    </p:custDataLst>
  </p:cSld>
  <p:clrMapOvr>
    <a:masterClrMapping/>
  </p:clrMapOvr>
  <p:transition advTm="2074">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50573"/>
                                        </p:tgtEl>
                                        <p:attrNameLst>
                                          <p:attrName>style.visibility</p:attrName>
                                        </p:attrNameLst>
                                      </p:cBhvr>
                                      <p:to>
                                        <p:strVal val="visible"/>
                                      </p:to>
                                    </p:set>
                                    <p:animEffect transition="in" filter="dissolve">
                                      <p:cBhvr>
                                        <p:cTn id="7" dur="500"/>
                                        <p:tgtEl>
                                          <p:spTgt spid="1550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057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pollo 11 Crew"/>
          <p:cNvPicPr>
            <a:picLocks noChangeAspect="1" noChangeArrowheads="1"/>
          </p:cNvPicPr>
          <p:nvPr/>
        </p:nvPicPr>
        <p:blipFill>
          <a:blip r:embed="rId4" cstate="print"/>
          <a:srcRect/>
          <a:stretch>
            <a:fillRect/>
          </a:stretch>
        </p:blipFill>
        <p:spPr bwMode="auto">
          <a:xfrm>
            <a:off x="228600" y="0"/>
            <a:ext cx="8915400" cy="6157913"/>
          </a:xfrm>
          <a:prstGeom prst="rect">
            <a:avLst/>
          </a:prstGeom>
          <a:noFill/>
          <a:ln w="9525">
            <a:noFill/>
            <a:miter lim="800000"/>
            <a:headEnd/>
            <a:tailEnd/>
          </a:ln>
        </p:spPr>
      </p:pic>
      <p:sp>
        <p:nvSpPr>
          <p:cNvPr id="1507331" name="Text Box 3"/>
          <p:cNvSpPr txBox="1">
            <a:spLocks noChangeArrowheads="1"/>
          </p:cNvSpPr>
          <p:nvPr/>
        </p:nvSpPr>
        <p:spPr bwMode="auto">
          <a:xfrm>
            <a:off x="0" y="6172200"/>
            <a:ext cx="9144000" cy="641350"/>
          </a:xfrm>
          <a:prstGeom prst="rect">
            <a:avLst/>
          </a:prstGeom>
          <a:noFill/>
          <a:ln w="9525">
            <a:noFill/>
            <a:miter lim="800000"/>
            <a:headEnd/>
            <a:tailEnd/>
          </a:ln>
        </p:spPr>
        <p:txBody>
          <a:bodyPr>
            <a:spAutoFit/>
          </a:bodyPr>
          <a:lstStyle/>
          <a:p>
            <a:r>
              <a:rPr lang="en-US" sz="1800" dirty="0">
                <a:solidFill>
                  <a:schemeClr val="bg1"/>
                </a:solidFill>
              </a:rPr>
              <a:t>    Mission Commander 		  Command Module	</a:t>
            </a:r>
            <a:r>
              <a:rPr lang="en-US" sz="1800" dirty="0"/>
              <a:t> </a:t>
            </a:r>
            <a:r>
              <a:rPr lang="en-US" sz="1800" dirty="0">
                <a:solidFill>
                  <a:schemeClr val="bg1"/>
                </a:solidFill>
              </a:rPr>
              <a:t>Lunar Module Pilot</a:t>
            </a:r>
            <a:r>
              <a:rPr lang="en-US" sz="1800" dirty="0"/>
              <a:t> </a:t>
            </a:r>
            <a:endParaRPr lang="en-US" sz="1800" dirty="0">
              <a:solidFill>
                <a:schemeClr val="bg1"/>
              </a:solidFill>
            </a:endParaRPr>
          </a:p>
          <a:p>
            <a:r>
              <a:rPr lang="en-US" sz="1800" dirty="0">
                <a:solidFill>
                  <a:schemeClr val="bg1"/>
                </a:solidFill>
              </a:rPr>
              <a:t>      Neil Armstrong, 		Pilot Michael Collins 	  Edwin E. Aldrin Jr. </a:t>
            </a:r>
          </a:p>
        </p:txBody>
      </p:sp>
    </p:spTree>
    <p:custDataLst>
      <p:tags r:id="rId1"/>
    </p:custDataLst>
  </p:cSld>
  <p:clrMapOvr>
    <a:masterClrMapping/>
  </p:clrMapOvr>
  <p:transition advTm="2168">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07331"/>
                                        </p:tgtEl>
                                        <p:attrNameLst>
                                          <p:attrName>style.visibility</p:attrName>
                                        </p:attrNameLst>
                                      </p:cBhvr>
                                      <p:to>
                                        <p:strVal val="visible"/>
                                      </p:to>
                                    </p:set>
                                    <p:animEffect transition="in" filter="dissolve">
                                      <p:cBhvr>
                                        <p:cTn id="7" dur="500"/>
                                        <p:tgtEl>
                                          <p:spTgt spid="1507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7331"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5602" name="Picture 2" descr="Apollo 11 Saturn V Neil Armstrong Michael Collins Edwin Aldrin"/>
          <p:cNvPicPr>
            <a:picLocks noChangeAspect="1" noChangeArrowheads="1"/>
          </p:cNvPicPr>
          <p:nvPr/>
        </p:nvPicPr>
        <p:blipFill>
          <a:blip r:embed="rId4" cstate="print"/>
          <a:srcRect/>
          <a:stretch>
            <a:fillRect/>
          </a:stretch>
        </p:blipFill>
        <p:spPr bwMode="auto">
          <a:xfrm>
            <a:off x="0" y="0"/>
            <a:ext cx="9144000" cy="7100888"/>
          </a:xfrm>
          <a:prstGeom prst="rect">
            <a:avLst/>
          </a:prstGeom>
          <a:noFill/>
          <a:ln w="9525">
            <a:noFill/>
            <a:miter lim="800000"/>
            <a:headEnd/>
            <a:tailEnd/>
          </a:ln>
        </p:spPr>
      </p:pic>
      <p:sp>
        <p:nvSpPr>
          <p:cNvPr id="1823747" name="Rectangle 3"/>
          <p:cNvSpPr>
            <a:spLocks noChangeArrowheads="1"/>
          </p:cNvSpPr>
          <p:nvPr/>
        </p:nvSpPr>
        <p:spPr bwMode="auto">
          <a:xfrm>
            <a:off x="4797425" y="31750"/>
            <a:ext cx="4298950" cy="1554163"/>
          </a:xfrm>
          <a:prstGeom prst="rect">
            <a:avLst/>
          </a:prstGeom>
          <a:noFill/>
          <a:ln w="9525">
            <a:noFill/>
            <a:miter lim="800000"/>
            <a:headEnd/>
            <a:tailEnd/>
          </a:ln>
        </p:spPr>
        <p:txBody>
          <a:bodyPr wrap="none">
            <a:spAutoFit/>
          </a:bodyPr>
          <a:lstStyle/>
          <a:p>
            <a:pPr algn="ctr" eaLnBrk="1" hangingPunct="1"/>
            <a:r>
              <a:rPr lang="en-US" sz="3200" b="1" dirty="0">
                <a:solidFill>
                  <a:schemeClr val="bg1"/>
                </a:solidFill>
                <a:latin typeface="Tempus Sans ITC" pitchFamily="82" charset="0"/>
              </a:rPr>
              <a:t>Apollo 11 Moon Launch</a:t>
            </a:r>
          </a:p>
          <a:p>
            <a:pPr algn="ctr" eaLnBrk="1" hangingPunct="1"/>
            <a:r>
              <a:rPr lang="en-US" sz="3200" b="1" dirty="0">
                <a:solidFill>
                  <a:schemeClr val="bg1"/>
                </a:solidFill>
                <a:latin typeface="Tempus Sans ITC" pitchFamily="82" charset="0"/>
              </a:rPr>
              <a:t>July 1969</a:t>
            </a:r>
          </a:p>
          <a:p>
            <a:pPr algn="ctr" eaLnBrk="1" hangingPunct="1"/>
            <a:endParaRPr lang="en-US" sz="3200" b="1" dirty="0">
              <a:solidFill>
                <a:schemeClr val="bg1"/>
              </a:solidFill>
              <a:latin typeface="Tempus Sans ITC" pitchFamily="82" charset="0"/>
            </a:endParaRPr>
          </a:p>
        </p:txBody>
      </p:sp>
    </p:spTree>
    <p:custDataLst>
      <p:tags r:id="rId1"/>
    </p:custDataLst>
  </p:cSld>
  <p:clrMapOvr>
    <a:masterClrMapping/>
  </p:clrMapOvr>
  <p:transition spd="med" advTm="245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23747"/>
                                        </p:tgtEl>
                                        <p:attrNameLst>
                                          <p:attrName>style.visibility</p:attrName>
                                        </p:attrNameLst>
                                      </p:cBhvr>
                                      <p:to>
                                        <p:strVal val="visible"/>
                                      </p:to>
                                    </p:set>
                                    <p:animEffect transition="in" filter="dissolve">
                                      <p:cBhvr>
                                        <p:cTn id="7" dur="500"/>
                                        <p:tgtEl>
                                          <p:spTgt spid="1823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37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AS11-44-6547HR"/>
          <p:cNvPicPr>
            <a:picLocks noGrp="1" noChangeAspect="1" noChangeArrowheads="1"/>
          </p:cNvPicPr>
          <p:nvPr>
            <p:ph/>
          </p:nvPr>
        </p:nvPicPr>
        <p:blipFill>
          <a:blip r:embed="rId3" cstate="print"/>
          <a:srcRect/>
          <a:stretch>
            <a:fillRect/>
          </a:stretch>
        </p:blipFill>
        <p:spPr>
          <a:xfrm>
            <a:off x="0" y="-1749425"/>
            <a:ext cx="9217025" cy="9637713"/>
          </a:xfrm>
          <a:noFill/>
        </p:spPr>
      </p:pic>
    </p:spTree>
  </p:cSld>
  <p:clrMapOvr>
    <a:masterClrMapping/>
  </p:clrMapOvr>
  <p:transition advTm="733">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AS11-44-6549HR"/>
          <p:cNvPicPr>
            <a:picLocks noGrp="1" noChangeAspect="1" noChangeArrowheads="1"/>
          </p:cNvPicPr>
          <p:nvPr>
            <p:ph/>
          </p:nvPr>
        </p:nvPicPr>
        <p:blipFill>
          <a:blip r:embed="rId3" cstate="print"/>
          <a:srcRect/>
          <a:stretch>
            <a:fillRect/>
          </a:stretch>
        </p:blipFill>
        <p:spPr>
          <a:xfrm>
            <a:off x="0" y="-1439863"/>
            <a:ext cx="9209088" cy="9655176"/>
          </a:xfrm>
          <a:noFill/>
        </p:spPr>
      </p:pic>
    </p:spTree>
  </p:cSld>
  <p:clrMapOvr>
    <a:masterClrMapping/>
  </p:clrMapOvr>
  <p:transition advTm="593">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AS11-44-6551HR"/>
          <p:cNvPicPr>
            <a:picLocks noGrp="1" noChangeAspect="1" noChangeArrowheads="1"/>
          </p:cNvPicPr>
          <p:nvPr>
            <p:ph/>
          </p:nvPr>
        </p:nvPicPr>
        <p:blipFill>
          <a:blip r:embed="rId3" cstate="print"/>
          <a:srcRect/>
          <a:stretch>
            <a:fillRect/>
          </a:stretch>
        </p:blipFill>
        <p:spPr>
          <a:xfrm>
            <a:off x="0" y="-1471613"/>
            <a:ext cx="9247188" cy="9707563"/>
          </a:xfrm>
          <a:noFill/>
        </p:spPr>
      </p:pic>
    </p:spTree>
  </p:cSld>
  <p:clrMapOvr>
    <a:masterClrMapping/>
  </p:clrMapOvr>
  <p:transition advTm="2917">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AS11-44-6553HR"/>
          <p:cNvPicPr>
            <a:picLocks noGrp="1" noChangeAspect="1" noChangeArrowheads="1"/>
          </p:cNvPicPr>
          <p:nvPr>
            <p:ph/>
          </p:nvPr>
        </p:nvPicPr>
        <p:blipFill>
          <a:blip r:embed="rId3" cstate="print"/>
          <a:srcRect/>
          <a:stretch>
            <a:fillRect/>
          </a:stretch>
        </p:blipFill>
        <p:spPr>
          <a:xfrm>
            <a:off x="0" y="-1512888"/>
            <a:ext cx="9185275" cy="9620251"/>
          </a:xfrm>
          <a:noFill/>
        </p:spPr>
      </p:pic>
    </p:spTree>
  </p:cSld>
  <p:clrMapOvr>
    <a:masterClrMapping/>
  </p:clrMapOvr>
  <p:transition advTm="546">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endParaRPr lang="en-US" dirty="0"/>
          </a:p>
        </p:txBody>
      </p:sp>
      <p:pic>
        <p:nvPicPr>
          <p:cNvPr id="34819" name="Picture 3" descr="moonflag"/>
          <p:cNvPicPr>
            <a:picLocks noGrp="1" noChangeAspect="1" noChangeArrowheads="1"/>
          </p:cNvPicPr>
          <p:nvPr>
            <p:ph idx="1"/>
          </p:nvPr>
        </p:nvPicPr>
        <p:blipFill>
          <a:blip r:embed="rId3" cstate="print"/>
          <a:srcRect/>
          <a:stretch>
            <a:fillRect/>
          </a:stretch>
        </p:blipFill>
        <p:spPr>
          <a:xfrm>
            <a:off x="0" y="0"/>
            <a:ext cx="9144000" cy="6792913"/>
          </a:xfrm>
          <a:noFill/>
        </p:spPr>
      </p:pic>
    </p:spTree>
  </p:cSld>
  <p:clrMapOvr>
    <a:masterClrMapping/>
  </p:clrMapOvr>
  <p:transition advTm="10265">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NGM1973_09p298-300"/>
          <p:cNvPicPr>
            <a:picLocks noChangeAspect="1" noChangeArrowheads="1"/>
          </p:cNvPicPr>
          <p:nvPr/>
        </p:nvPicPr>
        <p:blipFill>
          <a:blip r:embed="rId3" cstate="print"/>
          <a:srcRect/>
          <a:stretch>
            <a:fillRect/>
          </a:stretch>
        </p:blipFill>
        <p:spPr bwMode="auto">
          <a:xfrm>
            <a:off x="0" y="0"/>
            <a:ext cx="10367963" cy="7775575"/>
          </a:xfrm>
          <a:prstGeom prst="rect">
            <a:avLst/>
          </a:prstGeom>
          <a:noFill/>
          <a:ln w="9525">
            <a:noFill/>
            <a:miter lim="800000"/>
            <a:headEnd/>
            <a:tailEnd/>
          </a:ln>
        </p:spPr>
      </p:pic>
    </p:spTree>
  </p:cSld>
  <p:clrMapOvr>
    <a:masterClrMapping/>
  </p:clrMapOvr>
  <p:transition advTm="21794">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NASA-MAP"/>
          <p:cNvPicPr>
            <a:picLocks noChangeAspect="1" noChangeArrowheads="1"/>
          </p:cNvPicPr>
          <p:nvPr/>
        </p:nvPicPr>
        <p:blipFill>
          <a:blip r:embed="rId3" cstate="print"/>
          <a:srcRect/>
          <a:stretch>
            <a:fillRect/>
          </a:stretch>
        </p:blipFill>
        <p:spPr bwMode="auto">
          <a:xfrm>
            <a:off x="0" y="533400"/>
            <a:ext cx="9144000" cy="5867400"/>
          </a:xfrm>
          <a:prstGeom prst="rect">
            <a:avLst/>
          </a:prstGeom>
          <a:noFill/>
          <a:ln w="9525">
            <a:noFill/>
            <a:miter lim="800000"/>
            <a:headEnd/>
            <a:tailEnd/>
          </a:ln>
        </p:spPr>
      </p:pic>
      <p:sp>
        <p:nvSpPr>
          <p:cNvPr id="35843" name="Text Box 3"/>
          <p:cNvSpPr txBox="1">
            <a:spLocks noChangeArrowheads="1"/>
          </p:cNvSpPr>
          <p:nvPr/>
        </p:nvSpPr>
        <p:spPr bwMode="auto">
          <a:xfrm>
            <a:off x="3489325" y="1727200"/>
            <a:ext cx="1963738" cy="304800"/>
          </a:xfrm>
          <a:prstGeom prst="rect">
            <a:avLst/>
          </a:prstGeom>
          <a:solidFill>
            <a:schemeClr val="bg1"/>
          </a:solidFill>
          <a:ln w="9525">
            <a:noFill/>
            <a:miter lim="800000"/>
            <a:headEnd/>
            <a:tailEnd/>
          </a:ln>
        </p:spPr>
        <p:txBody>
          <a:bodyPr wrap="none">
            <a:spAutoFit/>
          </a:bodyPr>
          <a:lstStyle/>
          <a:p>
            <a:r>
              <a:rPr lang="en-US" sz="1400" b="1" dirty="0">
                <a:solidFill>
                  <a:srgbClr val="FF3300"/>
                </a:solidFill>
              </a:rPr>
              <a:t>Glenn Research Center</a:t>
            </a:r>
          </a:p>
        </p:txBody>
      </p:sp>
      <p:sp>
        <p:nvSpPr>
          <p:cNvPr id="35844" name="Text Box 4"/>
          <p:cNvSpPr txBox="1">
            <a:spLocks noChangeArrowheads="1"/>
          </p:cNvSpPr>
          <p:nvPr/>
        </p:nvSpPr>
        <p:spPr bwMode="auto">
          <a:xfrm>
            <a:off x="7315200" y="2946400"/>
            <a:ext cx="1408113" cy="517525"/>
          </a:xfrm>
          <a:prstGeom prst="rect">
            <a:avLst/>
          </a:prstGeom>
          <a:solidFill>
            <a:schemeClr val="bg1"/>
          </a:solidFill>
          <a:ln w="9525">
            <a:noFill/>
            <a:miter lim="800000"/>
            <a:headEnd/>
            <a:tailEnd/>
          </a:ln>
        </p:spPr>
        <p:txBody>
          <a:bodyPr wrap="none">
            <a:spAutoFit/>
          </a:bodyPr>
          <a:lstStyle/>
          <a:p>
            <a:r>
              <a:rPr lang="en-US" sz="1400" b="1">
                <a:solidFill>
                  <a:srgbClr val="FF3300"/>
                </a:solidFill>
              </a:rPr>
              <a:t>Goddard Space </a:t>
            </a:r>
          </a:p>
          <a:p>
            <a:r>
              <a:rPr lang="en-US" sz="1400" b="1">
                <a:solidFill>
                  <a:srgbClr val="FF3300"/>
                </a:solidFill>
              </a:rPr>
              <a:t>Flight Center</a:t>
            </a:r>
          </a:p>
        </p:txBody>
      </p:sp>
      <p:sp>
        <p:nvSpPr>
          <p:cNvPr id="35845" name="Text Box 5"/>
          <p:cNvSpPr txBox="1">
            <a:spLocks noChangeArrowheads="1"/>
          </p:cNvSpPr>
          <p:nvPr/>
        </p:nvSpPr>
        <p:spPr bwMode="auto">
          <a:xfrm>
            <a:off x="7086600" y="3708400"/>
            <a:ext cx="1919288" cy="304800"/>
          </a:xfrm>
          <a:prstGeom prst="rect">
            <a:avLst/>
          </a:prstGeom>
          <a:solidFill>
            <a:schemeClr val="bg1"/>
          </a:solidFill>
          <a:ln w="9525">
            <a:noFill/>
            <a:miter lim="800000"/>
            <a:headEnd/>
            <a:tailEnd/>
          </a:ln>
        </p:spPr>
        <p:txBody>
          <a:bodyPr wrap="none">
            <a:spAutoFit/>
          </a:bodyPr>
          <a:lstStyle/>
          <a:p>
            <a:r>
              <a:rPr lang="en-US" sz="1400" b="1">
                <a:solidFill>
                  <a:srgbClr val="FF3300"/>
                </a:solidFill>
              </a:rPr>
              <a:t>Wallops Flight Facility</a:t>
            </a:r>
          </a:p>
        </p:txBody>
      </p:sp>
      <p:sp>
        <p:nvSpPr>
          <p:cNvPr id="35846" name="Text Box 6"/>
          <p:cNvSpPr txBox="1">
            <a:spLocks noChangeArrowheads="1"/>
          </p:cNvSpPr>
          <p:nvPr/>
        </p:nvSpPr>
        <p:spPr bwMode="auto">
          <a:xfrm>
            <a:off x="6934200" y="4241800"/>
            <a:ext cx="1770063" cy="517525"/>
          </a:xfrm>
          <a:prstGeom prst="rect">
            <a:avLst/>
          </a:prstGeom>
          <a:solidFill>
            <a:schemeClr val="bg1"/>
          </a:solidFill>
          <a:ln w="9525">
            <a:noFill/>
            <a:miter lim="800000"/>
            <a:headEnd/>
            <a:tailEnd/>
          </a:ln>
        </p:spPr>
        <p:txBody>
          <a:bodyPr wrap="none">
            <a:spAutoFit/>
          </a:bodyPr>
          <a:lstStyle/>
          <a:p>
            <a:r>
              <a:rPr lang="en-US" sz="1400" b="1">
                <a:solidFill>
                  <a:srgbClr val="FF3300"/>
                </a:solidFill>
              </a:rPr>
              <a:t>NASA Headquarters</a:t>
            </a:r>
          </a:p>
          <a:p>
            <a:endParaRPr lang="en-US" sz="1400" b="1">
              <a:solidFill>
                <a:srgbClr val="FF3300"/>
              </a:solidFill>
            </a:endParaRPr>
          </a:p>
        </p:txBody>
      </p:sp>
      <p:sp>
        <p:nvSpPr>
          <p:cNvPr id="35847" name="Text Box 7"/>
          <p:cNvSpPr txBox="1">
            <a:spLocks noChangeArrowheads="1"/>
          </p:cNvSpPr>
          <p:nvPr/>
        </p:nvSpPr>
        <p:spPr bwMode="auto">
          <a:xfrm>
            <a:off x="6934200" y="4775200"/>
            <a:ext cx="2112963" cy="304800"/>
          </a:xfrm>
          <a:prstGeom prst="rect">
            <a:avLst/>
          </a:prstGeom>
          <a:solidFill>
            <a:schemeClr val="bg1"/>
          </a:solidFill>
          <a:ln w="9525">
            <a:noFill/>
            <a:miter lim="800000"/>
            <a:headEnd/>
            <a:tailEnd/>
          </a:ln>
        </p:spPr>
        <p:txBody>
          <a:bodyPr wrap="none">
            <a:spAutoFit/>
          </a:bodyPr>
          <a:lstStyle/>
          <a:p>
            <a:r>
              <a:rPr lang="en-US" sz="1400" b="1">
                <a:solidFill>
                  <a:srgbClr val="FF3300"/>
                </a:solidFill>
              </a:rPr>
              <a:t>Langley Research Center</a:t>
            </a:r>
          </a:p>
        </p:txBody>
      </p:sp>
      <p:sp>
        <p:nvSpPr>
          <p:cNvPr id="35848" name="Text Box 8"/>
          <p:cNvSpPr txBox="1">
            <a:spLocks noChangeArrowheads="1"/>
          </p:cNvSpPr>
          <p:nvPr/>
        </p:nvSpPr>
        <p:spPr bwMode="auto">
          <a:xfrm>
            <a:off x="6400800" y="5105400"/>
            <a:ext cx="2171700" cy="730250"/>
          </a:xfrm>
          <a:prstGeom prst="rect">
            <a:avLst/>
          </a:prstGeom>
          <a:solidFill>
            <a:schemeClr val="bg1"/>
          </a:solidFill>
          <a:ln w="9525">
            <a:noFill/>
            <a:miter lim="800000"/>
            <a:headEnd/>
            <a:tailEnd/>
          </a:ln>
        </p:spPr>
        <p:txBody>
          <a:bodyPr>
            <a:spAutoFit/>
          </a:bodyPr>
          <a:lstStyle/>
          <a:p>
            <a:r>
              <a:rPr lang="en-US" sz="1400" b="1">
                <a:solidFill>
                  <a:srgbClr val="FF3300"/>
                </a:solidFill>
              </a:rPr>
              <a:t>Marshall Space Flight Center</a:t>
            </a:r>
          </a:p>
          <a:p>
            <a:endParaRPr lang="en-US" sz="1400" b="1">
              <a:solidFill>
                <a:srgbClr val="FF3300"/>
              </a:solidFill>
            </a:endParaRPr>
          </a:p>
        </p:txBody>
      </p:sp>
      <p:sp>
        <p:nvSpPr>
          <p:cNvPr id="35849" name="Text Box 10"/>
          <p:cNvSpPr txBox="1">
            <a:spLocks noChangeArrowheads="1"/>
          </p:cNvSpPr>
          <p:nvPr/>
        </p:nvSpPr>
        <p:spPr bwMode="auto">
          <a:xfrm>
            <a:off x="4495800" y="5867400"/>
            <a:ext cx="1447800" cy="517525"/>
          </a:xfrm>
          <a:prstGeom prst="rect">
            <a:avLst/>
          </a:prstGeom>
          <a:solidFill>
            <a:schemeClr val="bg1"/>
          </a:solidFill>
          <a:ln w="9525">
            <a:noFill/>
            <a:miter lim="800000"/>
            <a:headEnd/>
            <a:tailEnd/>
          </a:ln>
        </p:spPr>
        <p:txBody>
          <a:bodyPr>
            <a:spAutoFit/>
          </a:bodyPr>
          <a:lstStyle/>
          <a:p>
            <a:pPr algn="ctr"/>
            <a:r>
              <a:rPr lang="en-US" sz="1400" b="1">
                <a:solidFill>
                  <a:srgbClr val="FF3300"/>
                </a:solidFill>
              </a:rPr>
              <a:t>Stennis Space Center</a:t>
            </a:r>
          </a:p>
        </p:txBody>
      </p:sp>
      <p:sp>
        <p:nvSpPr>
          <p:cNvPr id="35850" name="Text Box 11"/>
          <p:cNvSpPr txBox="1">
            <a:spLocks noChangeArrowheads="1"/>
          </p:cNvSpPr>
          <p:nvPr/>
        </p:nvSpPr>
        <p:spPr bwMode="auto">
          <a:xfrm>
            <a:off x="1752600" y="5486400"/>
            <a:ext cx="1581150" cy="730250"/>
          </a:xfrm>
          <a:prstGeom prst="rect">
            <a:avLst/>
          </a:prstGeom>
          <a:solidFill>
            <a:schemeClr val="bg1"/>
          </a:solidFill>
          <a:ln w="9525">
            <a:noFill/>
            <a:miter lim="800000"/>
            <a:headEnd/>
            <a:tailEnd/>
          </a:ln>
        </p:spPr>
        <p:txBody>
          <a:bodyPr>
            <a:spAutoFit/>
          </a:bodyPr>
          <a:lstStyle/>
          <a:p>
            <a:pPr algn="ctr"/>
            <a:r>
              <a:rPr lang="en-US" sz="1400" b="1">
                <a:solidFill>
                  <a:srgbClr val="FF3300"/>
                </a:solidFill>
              </a:rPr>
              <a:t> Johnson Space    Center</a:t>
            </a:r>
          </a:p>
          <a:p>
            <a:endParaRPr lang="en-US" sz="1400" b="1">
              <a:solidFill>
                <a:srgbClr val="FF3300"/>
              </a:solidFill>
            </a:endParaRPr>
          </a:p>
        </p:txBody>
      </p:sp>
      <p:sp>
        <p:nvSpPr>
          <p:cNvPr id="35851" name="Text Box 12"/>
          <p:cNvSpPr txBox="1">
            <a:spLocks noChangeArrowheads="1"/>
          </p:cNvSpPr>
          <p:nvPr/>
        </p:nvSpPr>
        <p:spPr bwMode="auto">
          <a:xfrm>
            <a:off x="228600" y="4572000"/>
            <a:ext cx="1219200" cy="942975"/>
          </a:xfrm>
          <a:prstGeom prst="rect">
            <a:avLst/>
          </a:prstGeom>
          <a:solidFill>
            <a:schemeClr val="bg1"/>
          </a:solidFill>
          <a:ln w="9525">
            <a:noFill/>
            <a:miter lim="800000"/>
            <a:headEnd/>
            <a:tailEnd/>
          </a:ln>
        </p:spPr>
        <p:txBody>
          <a:bodyPr>
            <a:spAutoFit/>
          </a:bodyPr>
          <a:lstStyle/>
          <a:p>
            <a:r>
              <a:rPr lang="en-US" sz="1400" b="1">
                <a:solidFill>
                  <a:srgbClr val="FF3300"/>
                </a:solidFill>
              </a:rPr>
              <a:t>Jet Propulsion Laboratory</a:t>
            </a:r>
          </a:p>
          <a:p>
            <a:endParaRPr lang="en-US" sz="1400" b="1">
              <a:solidFill>
                <a:srgbClr val="FF3300"/>
              </a:solidFill>
            </a:endParaRPr>
          </a:p>
        </p:txBody>
      </p:sp>
      <p:sp>
        <p:nvSpPr>
          <p:cNvPr id="35852" name="Text Box 13"/>
          <p:cNvSpPr txBox="1">
            <a:spLocks noChangeArrowheads="1"/>
          </p:cNvSpPr>
          <p:nvPr/>
        </p:nvSpPr>
        <p:spPr bwMode="auto">
          <a:xfrm>
            <a:off x="152400" y="3352800"/>
            <a:ext cx="1219200" cy="942975"/>
          </a:xfrm>
          <a:prstGeom prst="rect">
            <a:avLst/>
          </a:prstGeom>
          <a:solidFill>
            <a:schemeClr val="bg1"/>
          </a:solidFill>
          <a:ln w="9525">
            <a:noFill/>
            <a:miter lim="800000"/>
            <a:headEnd/>
            <a:tailEnd/>
          </a:ln>
        </p:spPr>
        <p:txBody>
          <a:bodyPr>
            <a:spAutoFit/>
          </a:bodyPr>
          <a:lstStyle/>
          <a:p>
            <a:r>
              <a:rPr lang="en-US" sz="1400" b="1">
                <a:solidFill>
                  <a:srgbClr val="FF3300"/>
                </a:solidFill>
              </a:rPr>
              <a:t>Dryden Flight Research Center</a:t>
            </a:r>
          </a:p>
        </p:txBody>
      </p:sp>
      <p:sp>
        <p:nvSpPr>
          <p:cNvPr id="35853" name="Text Box 14"/>
          <p:cNvSpPr txBox="1">
            <a:spLocks noChangeArrowheads="1"/>
          </p:cNvSpPr>
          <p:nvPr/>
        </p:nvSpPr>
        <p:spPr bwMode="auto">
          <a:xfrm>
            <a:off x="0" y="2001838"/>
            <a:ext cx="1925638" cy="304800"/>
          </a:xfrm>
          <a:prstGeom prst="rect">
            <a:avLst/>
          </a:prstGeom>
          <a:solidFill>
            <a:schemeClr val="bg1"/>
          </a:solidFill>
          <a:ln w="9525">
            <a:noFill/>
            <a:miter lim="800000"/>
            <a:headEnd/>
            <a:tailEnd/>
          </a:ln>
        </p:spPr>
        <p:txBody>
          <a:bodyPr wrap="none">
            <a:spAutoFit/>
          </a:bodyPr>
          <a:lstStyle/>
          <a:p>
            <a:r>
              <a:rPr lang="en-US" sz="1400" b="1">
                <a:solidFill>
                  <a:srgbClr val="FF3300"/>
                </a:solidFill>
              </a:rPr>
              <a:t>Ames Research Center</a:t>
            </a:r>
          </a:p>
        </p:txBody>
      </p:sp>
      <p:sp>
        <p:nvSpPr>
          <p:cNvPr id="35854" name="Text Box 15"/>
          <p:cNvSpPr txBox="1">
            <a:spLocks noChangeArrowheads="1"/>
          </p:cNvSpPr>
          <p:nvPr/>
        </p:nvSpPr>
        <p:spPr bwMode="auto">
          <a:xfrm rot="-1032263">
            <a:off x="6963681" y="1138238"/>
            <a:ext cx="1752600" cy="581025"/>
          </a:xfrm>
          <a:prstGeom prst="rect">
            <a:avLst/>
          </a:prstGeom>
          <a:solidFill>
            <a:schemeClr val="bg1"/>
          </a:solidFill>
          <a:ln w="9525">
            <a:noFill/>
            <a:miter lim="800000"/>
            <a:headEnd/>
            <a:tailEnd/>
          </a:ln>
        </p:spPr>
        <p:txBody>
          <a:bodyPr>
            <a:spAutoFit/>
          </a:bodyPr>
          <a:lstStyle/>
          <a:p>
            <a:pPr algn="ctr"/>
            <a:r>
              <a:rPr lang="en-US" sz="1600" b="1" dirty="0">
                <a:solidFill>
                  <a:srgbClr val="FF3300"/>
                </a:solidFill>
              </a:rPr>
              <a:t>Space Station</a:t>
            </a:r>
          </a:p>
          <a:p>
            <a:pPr algn="ctr"/>
            <a:r>
              <a:rPr lang="en-US" sz="1600" b="1" dirty="0">
                <a:solidFill>
                  <a:srgbClr val="FF3300"/>
                </a:solidFill>
              </a:rPr>
              <a:t>On Orbit          </a:t>
            </a:r>
          </a:p>
        </p:txBody>
      </p:sp>
      <p:sp>
        <p:nvSpPr>
          <p:cNvPr id="35855" name="Rectangle 16"/>
          <p:cNvSpPr>
            <a:spLocks noChangeArrowheads="1"/>
          </p:cNvSpPr>
          <p:nvPr/>
        </p:nvSpPr>
        <p:spPr bwMode="auto">
          <a:xfrm>
            <a:off x="4572000" y="838200"/>
            <a:ext cx="1447800" cy="6096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35856" name="Rectangle 17"/>
          <p:cNvSpPr>
            <a:spLocks noChangeArrowheads="1"/>
          </p:cNvSpPr>
          <p:nvPr/>
        </p:nvSpPr>
        <p:spPr bwMode="auto">
          <a:xfrm>
            <a:off x="5638800" y="533400"/>
            <a:ext cx="1447800" cy="5334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35857" name="Text Box 18"/>
          <p:cNvSpPr txBox="1">
            <a:spLocks noChangeArrowheads="1"/>
          </p:cNvSpPr>
          <p:nvPr/>
        </p:nvSpPr>
        <p:spPr bwMode="auto">
          <a:xfrm>
            <a:off x="3048000" y="0"/>
            <a:ext cx="3165475" cy="579438"/>
          </a:xfrm>
          <a:prstGeom prst="rect">
            <a:avLst/>
          </a:prstGeom>
          <a:noFill/>
          <a:ln w="9525">
            <a:noFill/>
            <a:miter lim="800000"/>
            <a:headEnd/>
            <a:tailEnd/>
          </a:ln>
        </p:spPr>
        <p:txBody>
          <a:bodyPr wrap="none">
            <a:spAutoFit/>
          </a:bodyPr>
          <a:lstStyle/>
          <a:p>
            <a:r>
              <a:rPr lang="en-US" sz="3200" b="1">
                <a:solidFill>
                  <a:schemeClr val="bg1"/>
                </a:solidFill>
              </a:rPr>
              <a:t>Where We Work</a:t>
            </a:r>
          </a:p>
        </p:txBody>
      </p:sp>
      <p:sp>
        <p:nvSpPr>
          <p:cNvPr id="35858" name="Rectangle 20"/>
          <p:cNvSpPr>
            <a:spLocks noChangeArrowheads="1"/>
          </p:cNvSpPr>
          <p:nvPr/>
        </p:nvSpPr>
        <p:spPr bwMode="auto">
          <a:xfrm>
            <a:off x="6477000" y="5867400"/>
            <a:ext cx="381000" cy="457200"/>
          </a:xfrm>
          <a:prstGeom prst="rect">
            <a:avLst/>
          </a:prstGeom>
          <a:noFill/>
          <a:ln w="9525">
            <a:noFill/>
            <a:miter lim="800000"/>
            <a:headEnd/>
            <a:tailEnd/>
          </a:ln>
        </p:spPr>
        <p:txBody>
          <a:bodyPr wrap="none" anchor="ctr"/>
          <a:lstStyle/>
          <a:p>
            <a:endParaRPr lang="en-US"/>
          </a:p>
        </p:txBody>
      </p:sp>
      <p:sp>
        <p:nvSpPr>
          <p:cNvPr id="35859" name="Rectangle 21"/>
          <p:cNvSpPr>
            <a:spLocks noChangeArrowheads="1"/>
          </p:cNvSpPr>
          <p:nvPr/>
        </p:nvSpPr>
        <p:spPr bwMode="auto">
          <a:xfrm>
            <a:off x="6400800" y="5943600"/>
            <a:ext cx="381000" cy="457200"/>
          </a:xfrm>
          <a:prstGeom prst="rect">
            <a:avLst/>
          </a:prstGeom>
          <a:solidFill>
            <a:schemeClr val="bg1"/>
          </a:solidFill>
          <a:ln w="9525">
            <a:solidFill>
              <a:schemeClr val="bg1"/>
            </a:solidFill>
            <a:miter lim="800000"/>
            <a:headEnd/>
            <a:tailEnd/>
          </a:ln>
        </p:spPr>
        <p:txBody>
          <a:bodyPr wrap="none" anchor="ctr"/>
          <a:lstStyle/>
          <a:p>
            <a:endParaRPr lang="en-US"/>
          </a:p>
        </p:txBody>
      </p:sp>
      <p:sp>
        <p:nvSpPr>
          <p:cNvPr id="35860" name="Line 19"/>
          <p:cNvSpPr>
            <a:spLocks noChangeShapeType="1"/>
          </p:cNvSpPr>
          <p:nvPr/>
        </p:nvSpPr>
        <p:spPr bwMode="auto">
          <a:xfrm>
            <a:off x="6248400" y="5867400"/>
            <a:ext cx="533400" cy="304800"/>
          </a:xfrm>
          <a:prstGeom prst="line">
            <a:avLst/>
          </a:prstGeom>
          <a:noFill/>
          <a:ln w="25400">
            <a:solidFill>
              <a:srgbClr val="FF3300"/>
            </a:solidFill>
            <a:round/>
            <a:headEnd type="triangle" w="med" len="med"/>
            <a:tailEnd/>
          </a:ln>
        </p:spPr>
        <p:txBody>
          <a:bodyPr/>
          <a:lstStyle/>
          <a:p>
            <a:endParaRPr lang="en-US"/>
          </a:p>
        </p:txBody>
      </p:sp>
      <p:sp>
        <p:nvSpPr>
          <p:cNvPr id="35861" name="Text Box 9"/>
          <p:cNvSpPr txBox="1">
            <a:spLocks noChangeArrowheads="1"/>
          </p:cNvSpPr>
          <p:nvPr/>
        </p:nvSpPr>
        <p:spPr bwMode="auto">
          <a:xfrm>
            <a:off x="6705600" y="5867400"/>
            <a:ext cx="2209800" cy="517525"/>
          </a:xfrm>
          <a:prstGeom prst="rect">
            <a:avLst/>
          </a:prstGeom>
          <a:solidFill>
            <a:schemeClr val="bg1"/>
          </a:solidFill>
          <a:ln w="9525">
            <a:noFill/>
            <a:miter lim="800000"/>
            <a:headEnd/>
            <a:tailEnd/>
          </a:ln>
        </p:spPr>
        <p:txBody>
          <a:bodyPr>
            <a:spAutoFit/>
          </a:bodyPr>
          <a:lstStyle/>
          <a:p>
            <a:r>
              <a:rPr lang="en-US" sz="1400" b="1">
                <a:solidFill>
                  <a:srgbClr val="FF3300"/>
                </a:solidFill>
              </a:rPr>
              <a:t>Kennedy Space Center</a:t>
            </a:r>
          </a:p>
          <a:p>
            <a:endParaRPr lang="en-US" sz="1400" b="1">
              <a:solidFill>
                <a:srgbClr val="FF3300"/>
              </a:solidFill>
            </a:endParaRPr>
          </a:p>
        </p:txBody>
      </p:sp>
      <p:sp>
        <p:nvSpPr>
          <p:cNvPr id="22" name="Text Box 3"/>
          <p:cNvSpPr txBox="1">
            <a:spLocks noChangeArrowheads="1"/>
          </p:cNvSpPr>
          <p:nvPr/>
        </p:nvSpPr>
        <p:spPr bwMode="auto">
          <a:xfrm>
            <a:off x="3773071" y="587243"/>
            <a:ext cx="1789529" cy="400110"/>
          </a:xfrm>
          <a:prstGeom prst="rect">
            <a:avLst/>
          </a:prstGeom>
          <a:solidFill>
            <a:schemeClr val="bg1"/>
          </a:solidFill>
          <a:ln w="9525">
            <a:noFill/>
            <a:miter lim="800000"/>
            <a:headEnd/>
            <a:tailEnd/>
          </a:ln>
        </p:spPr>
        <p:txBody>
          <a:bodyPr wrap="none">
            <a:spAutoFit/>
          </a:bodyPr>
          <a:lstStyle/>
          <a:p>
            <a:r>
              <a:rPr lang="en-US" sz="2000" b="1" dirty="0">
                <a:solidFill>
                  <a:srgbClr val="FF3300"/>
                </a:solidFill>
              </a:rPr>
              <a:t>NASA Centers</a:t>
            </a:r>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srcRect/>
          <a:stretch>
            <a:fillRect/>
          </a:stretch>
        </p:blipFill>
        <p:spPr bwMode="auto">
          <a:xfrm>
            <a:off x="609600" y="-228600"/>
            <a:ext cx="7620000" cy="7620000"/>
          </a:xfrm>
          <a:prstGeom prst="rect">
            <a:avLst/>
          </a:prstGeom>
          <a:noFill/>
          <a:ln w="9525">
            <a:noFill/>
            <a:miter lim="800000"/>
            <a:headEnd/>
            <a:tailEnd/>
          </a:ln>
        </p:spPr>
      </p:pic>
    </p:spTree>
  </p:cSld>
  <p:clrMapOvr>
    <a:masterClrMapping/>
  </p:clrMapOvr>
  <p:transition advTm="26395">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04"/>
          <p:cNvPicPr>
            <a:picLocks noChangeAspect="1" noChangeArrowheads="1"/>
          </p:cNvPicPr>
          <p:nvPr/>
        </p:nvPicPr>
        <p:blipFill>
          <a:blip r:embed="rId3" cstate="print"/>
          <a:srcRect/>
          <a:stretch>
            <a:fillRect/>
          </a:stretch>
        </p:blipFill>
        <p:spPr bwMode="auto">
          <a:xfrm>
            <a:off x="2247900" y="228600"/>
            <a:ext cx="4468813" cy="6400800"/>
          </a:xfrm>
          <a:prstGeom prst="rect">
            <a:avLst/>
          </a:prstGeom>
          <a:noFill/>
          <a:ln w="9525">
            <a:noFill/>
            <a:miter lim="800000"/>
            <a:headEnd/>
            <a:tailEnd/>
          </a:ln>
        </p:spPr>
      </p:pic>
    </p:spTree>
  </p:cSld>
  <p:clrMapOvr>
    <a:masterClrMapping/>
  </p:clrMapOvr>
  <p:transition advTm="9516">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05"/>
          <p:cNvPicPr>
            <a:picLocks noChangeAspect="1" noChangeArrowheads="1"/>
          </p:cNvPicPr>
          <p:nvPr/>
        </p:nvPicPr>
        <p:blipFill>
          <a:blip r:embed="rId3" cstate="print"/>
          <a:srcRect/>
          <a:stretch>
            <a:fillRect/>
          </a:stretch>
        </p:blipFill>
        <p:spPr bwMode="auto">
          <a:xfrm>
            <a:off x="381000" y="381000"/>
            <a:ext cx="8534400" cy="6094413"/>
          </a:xfrm>
          <a:prstGeom prst="rect">
            <a:avLst/>
          </a:prstGeom>
          <a:noFill/>
          <a:ln w="9525">
            <a:noFill/>
            <a:miter lim="800000"/>
            <a:headEnd/>
            <a:tailEnd/>
          </a:ln>
        </p:spPr>
      </p:pic>
    </p:spTree>
  </p:cSld>
  <p:clrMapOvr>
    <a:masterClrMapping/>
  </p:clrMapOvr>
  <p:transition advTm="14508">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07"/>
          <p:cNvPicPr>
            <a:picLocks noChangeAspect="1" noChangeArrowheads="1"/>
          </p:cNvPicPr>
          <p:nvPr/>
        </p:nvPicPr>
        <p:blipFill>
          <a:blip r:embed="rId3" cstate="print"/>
          <a:srcRect/>
          <a:stretch>
            <a:fillRect/>
          </a:stretch>
        </p:blipFill>
        <p:spPr bwMode="auto">
          <a:xfrm>
            <a:off x="381000" y="395288"/>
            <a:ext cx="8305800" cy="5932487"/>
          </a:xfrm>
          <a:prstGeom prst="rect">
            <a:avLst/>
          </a:prstGeom>
          <a:noFill/>
          <a:ln w="9525">
            <a:noFill/>
            <a:miter lim="800000"/>
            <a:headEnd/>
            <a:tailEnd/>
          </a:ln>
        </p:spPr>
      </p:pic>
    </p:spTree>
  </p:cSld>
  <p:clrMapOvr>
    <a:masterClrMapping/>
  </p:clrMapOvr>
  <p:transition advTm="9563">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08"/>
          <p:cNvPicPr>
            <a:picLocks noChangeAspect="1" noChangeArrowheads="1"/>
          </p:cNvPicPr>
          <p:nvPr/>
        </p:nvPicPr>
        <p:blipFill>
          <a:blip r:embed="rId3" cstate="print"/>
          <a:srcRect/>
          <a:stretch>
            <a:fillRect/>
          </a:stretch>
        </p:blipFill>
        <p:spPr bwMode="auto">
          <a:xfrm>
            <a:off x="2274888" y="228600"/>
            <a:ext cx="4572000" cy="6400800"/>
          </a:xfrm>
          <a:prstGeom prst="rect">
            <a:avLst/>
          </a:prstGeom>
          <a:noFill/>
          <a:ln w="9525">
            <a:noFill/>
            <a:miter lim="800000"/>
            <a:headEnd/>
            <a:tailEnd/>
          </a:ln>
        </p:spPr>
      </p:pic>
    </p:spTree>
  </p:cSld>
  <p:clrMapOvr>
    <a:masterClrMapping/>
  </p:clrMapOvr>
  <p:transition advTm="8315">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10"/>
          <p:cNvPicPr>
            <a:picLocks noChangeAspect="1" noChangeArrowheads="1"/>
          </p:cNvPicPr>
          <p:nvPr/>
        </p:nvPicPr>
        <p:blipFill>
          <a:blip r:embed="rId3" cstate="print"/>
          <a:srcRect/>
          <a:stretch>
            <a:fillRect/>
          </a:stretch>
        </p:blipFill>
        <p:spPr bwMode="auto">
          <a:xfrm>
            <a:off x="2092325" y="228600"/>
            <a:ext cx="4572000" cy="6400800"/>
          </a:xfrm>
          <a:prstGeom prst="rect">
            <a:avLst/>
          </a:prstGeom>
          <a:noFill/>
          <a:ln w="9525">
            <a:noFill/>
            <a:miter lim="800000"/>
            <a:headEnd/>
            <a:tailEnd/>
          </a:ln>
        </p:spPr>
      </p:pic>
    </p:spTree>
  </p:cSld>
  <p:clrMapOvr>
    <a:masterClrMapping/>
  </p:clrMapOvr>
  <p:transition advTm="9703">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4" cstate="print"/>
          <a:srcRect/>
          <a:stretch>
            <a:fillRect/>
          </a:stretch>
        </p:blipFill>
        <p:spPr bwMode="auto">
          <a:xfrm>
            <a:off x="2476500" y="228600"/>
            <a:ext cx="4191000" cy="6400800"/>
          </a:xfrm>
          <a:prstGeom prst="rect">
            <a:avLst/>
          </a:prstGeom>
          <a:noFill/>
          <a:ln w="9525">
            <a:noFill/>
            <a:miter lim="800000"/>
            <a:headEnd/>
            <a:tailEnd/>
          </a:ln>
        </p:spPr>
      </p:pic>
      <p:sp>
        <p:nvSpPr>
          <p:cNvPr id="939011" name="Text Box 3"/>
          <p:cNvSpPr txBox="1">
            <a:spLocks noChangeArrowheads="1"/>
          </p:cNvSpPr>
          <p:nvPr/>
        </p:nvSpPr>
        <p:spPr bwMode="auto">
          <a:xfrm>
            <a:off x="381000" y="2514600"/>
            <a:ext cx="1624013" cy="1552575"/>
          </a:xfrm>
          <a:prstGeom prst="rect">
            <a:avLst/>
          </a:prstGeom>
          <a:noFill/>
          <a:ln w="9525">
            <a:noFill/>
            <a:miter lim="800000"/>
            <a:headEnd/>
            <a:tailEnd/>
          </a:ln>
        </p:spPr>
        <p:txBody>
          <a:bodyPr wrap="none">
            <a:spAutoFit/>
          </a:bodyPr>
          <a:lstStyle/>
          <a:p>
            <a:r>
              <a:rPr lang="en-US" b="1" dirty="0">
                <a:solidFill>
                  <a:srgbClr val="FFCC66"/>
                </a:solidFill>
              </a:rPr>
              <a:t>Atlantis</a:t>
            </a:r>
          </a:p>
          <a:p>
            <a:r>
              <a:rPr lang="en-US" b="1" dirty="0">
                <a:solidFill>
                  <a:srgbClr val="FFCC66"/>
                </a:solidFill>
              </a:rPr>
              <a:t>Discovery</a:t>
            </a:r>
          </a:p>
          <a:p>
            <a:r>
              <a:rPr lang="en-US" b="1" dirty="0">
                <a:solidFill>
                  <a:srgbClr val="FFCC66"/>
                </a:solidFill>
              </a:rPr>
              <a:t>Endeavour</a:t>
            </a:r>
          </a:p>
          <a:p>
            <a:endParaRPr lang="en-US" b="1" dirty="0">
              <a:solidFill>
                <a:srgbClr val="FFCC66"/>
              </a:solidFill>
            </a:endParaRPr>
          </a:p>
        </p:txBody>
      </p:sp>
    </p:spTree>
    <p:custDataLst>
      <p:tags r:id="rId1"/>
    </p:custDataLst>
  </p:cSld>
  <p:clrMapOvr>
    <a:masterClrMapping/>
  </p:clrMapOvr>
  <p:transition advTm="60154">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39011"/>
                                        </p:tgtEl>
                                        <p:attrNameLst>
                                          <p:attrName>style.visibility</p:attrName>
                                        </p:attrNameLst>
                                      </p:cBhvr>
                                      <p:to>
                                        <p:strVal val="visible"/>
                                      </p:to>
                                    </p:set>
                                    <p:animEffect transition="in" filter="dissolve">
                                      <p:cBhvr>
                                        <p:cTn id="7" dur="500"/>
                                        <p:tgtEl>
                                          <p:spTgt spid="9390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901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2226" name="Picture 2" descr="34"/>
          <p:cNvPicPr>
            <a:picLocks noChangeAspect="1" noChangeArrowheads="1"/>
          </p:cNvPicPr>
          <p:nvPr/>
        </p:nvPicPr>
        <p:blipFill>
          <a:blip r:embed="rId3" cstate="print"/>
          <a:srcRect/>
          <a:stretch>
            <a:fillRect/>
          </a:stretch>
        </p:blipFill>
        <p:spPr bwMode="auto">
          <a:xfrm>
            <a:off x="0" y="0"/>
            <a:ext cx="9601200" cy="6823075"/>
          </a:xfrm>
          <a:prstGeom prst="rect">
            <a:avLst/>
          </a:prstGeom>
          <a:noFill/>
          <a:ln w="9525">
            <a:noFill/>
            <a:miter lim="800000"/>
            <a:headEnd/>
            <a:tailEnd/>
          </a:ln>
        </p:spPr>
      </p:pic>
      <p:sp>
        <p:nvSpPr>
          <p:cNvPr id="1734659" name="Text Box 3"/>
          <p:cNvSpPr txBox="1">
            <a:spLocks noChangeArrowheads="1"/>
          </p:cNvSpPr>
          <p:nvPr/>
        </p:nvSpPr>
        <p:spPr bwMode="auto">
          <a:xfrm>
            <a:off x="1600200" y="0"/>
            <a:ext cx="6216650" cy="1066800"/>
          </a:xfrm>
          <a:prstGeom prst="rect">
            <a:avLst/>
          </a:prstGeom>
          <a:solidFill>
            <a:schemeClr val="bg1">
              <a:alpha val="45882"/>
            </a:schemeClr>
          </a:solidFill>
          <a:ln w="9525">
            <a:noFill/>
            <a:miter lim="800000"/>
            <a:headEnd/>
            <a:tailEnd/>
          </a:ln>
        </p:spPr>
        <p:txBody>
          <a:bodyPr>
            <a:spAutoFit/>
          </a:bodyPr>
          <a:lstStyle/>
          <a:p>
            <a:pPr algn="ctr" eaLnBrk="1" hangingPunct="1"/>
            <a:r>
              <a:rPr lang="en-US" sz="3200" b="1" dirty="0">
                <a:latin typeface="Tempus Sans ITC" pitchFamily="82" charset="0"/>
              </a:rPr>
              <a:t>Vehicle Assembly Building</a:t>
            </a:r>
          </a:p>
          <a:p>
            <a:pPr algn="ctr" eaLnBrk="1" hangingPunct="1"/>
            <a:r>
              <a:rPr lang="en-US" sz="3200" b="1" dirty="0">
                <a:latin typeface="Tempus Sans ITC" pitchFamily="82" charset="0"/>
              </a:rPr>
              <a:t>Kennedy Space Center Florida</a:t>
            </a:r>
          </a:p>
        </p:txBody>
      </p:sp>
      <p:sp>
        <p:nvSpPr>
          <p:cNvPr id="52228" name="Text Box 4"/>
          <p:cNvSpPr txBox="1">
            <a:spLocks noChangeArrowheads="1"/>
          </p:cNvSpPr>
          <p:nvPr/>
        </p:nvSpPr>
        <p:spPr bwMode="auto">
          <a:xfrm>
            <a:off x="228600" y="5105400"/>
            <a:ext cx="1462088" cy="822325"/>
          </a:xfrm>
          <a:prstGeom prst="rect">
            <a:avLst/>
          </a:prstGeom>
          <a:noFill/>
          <a:ln w="9525">
            <a:noFill/>
            <a:miter lim="800000"/>
            <a:headEnd/>
            <a:tailEnd/>
          </a:ln>
        </p:spPr>
        <p:txBody>
          <a:bodyPr wrap="none">
            <a:spAutoFit/>
          </a:bodyPr>
          <a:lstStyle/>
          <a:p>
            <a:r>
              <a:rPr lang="en-US" b="1" dirty="0"/>
              <a:t>525 Feet</a:t>
            </a:r>
          </a:p>
          <a:p>
            <a:r>
              <a:rPr lang="en-US" b="1" dirty="0"/>
              <a:t>48 Stories</a:t>
            </a:r>
          </a:p>
        </p:txBody>
      </p:sp>
    </p:spTree>
  </p:cSld>
  <p:clrMapOvr>
    <a:masterClrMapping/>
  </p:clrMapOvr>
  <p:transition advTm="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34659"/>
                                        </p:tgtEl>
                                        <p:attrNameLst>
                                          <p:attrName>style.visibility</p:attrName>
                                        </p:attrNameLst>
                                      </p:cBhvr>
                                      <p:to>
                                        <p:strVal val="visible"/>
                                      </p:to>
                                    </p:set>
                                    <p:animEffect transition="in" filter="dissolve">
                                      <p:cBhvr>
                                        <p:cTn id="7" dur="500"/>
                                        <p:tgtEl>
                                          <p:spTgt spid="17346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4659"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endParaRPr lang="en-US" dirty="0"/>
          </a:p>
        </p:txBody>
      </p:sp>
      <p:pic>
        <p:nvPicPr>
          <p:cNvPr id="53251" name="Picture 3" descr="repaint the flag on the Vehicle Assembly Building  98pc1002"/>
          <p:cNvPicPr>
            <a:picLocks noGrp="1" noChangeAspect="1" noChangeArrowheads="1"/>
          </p:cNvPicPr>
          <p:nvPr>
            <p:ph idx="1"/>
          </p:nvPr>
        </p:nvPicPr>
        <p:blipFill>
          <a:blip r:embed="rId3" cstate="print"/>
          <a:srcRect/>
          <a:stretch>
            <a:fillRect/>
          </a:stretch>
        </p:blipFill>
        <p:spPr>
          <a:xfrm>
            <a:off x="0" y="0"/>
            <a:ext cx="9144000" cy="6858000"/>
          </a:xfrm>
          <a:noFill/>
        </p:spPr>
      </p:pic>
      <p:sp>
        <p:nvSpPr>
          <p:cNvPr id="53252" name="Text Box 4"/>
          <p:cNvSpPr txBox="1">
            <a:spLocks noChangeArrowheads="1"/>
          </p:cNvSpPr>
          <p:nvPr/>
        </p:nvSpPr>
        <p:spPr bwMode="auto">
          <a:xfrm>
            <a:off x="1371600" y="5791200"/>
            <a:ext cx="6216650" cy="1066800"/>
          </a:xfrm>
          <a:prstGeom prst="rect">
            <a:avLst/>
          </a:prstGeom>
          <a:solidFill>
            <a:schemeClr val="bg1">
              <a:alpha val="45882"/>
            </a:schemeClr>
          </a:solidFill>
          <a:ln w="9525">
            <a:noFill/>
            <a:miter lim="800000"/>
            <a:headEnd/>
            <a:tailEnd/>
          </a:ln>
        </p:spPr>
        <p:txBody>
          <a:bodyPr>
            <a:spAutoFit/>
          </a:bodyPr>
          <a:lstStyle/>
          <a:p>
            <a:pPr algn="ctr" eaLnBrk="1" hangingPunct="1"/>
            <a:r>
              <a:rPr lang="en-US" sz="3200" b="1" dirty="0">
                <a:latin typeface="Tempus Sans ITC" pitchFamily="82" charset="0"/>
              </a:rPr>
              <a:t>Vehicle Assembly Building</a:t>
            </a:r>
          </a:p>
          <a:p>
            <a:pPr algn="ctr" eaLnBrk="1" hangingPunct="1"/>
            <a:r>
              <a:rPr lang="en-US" sz="3200" b="1" dirty="0">
                <a:latin typeface="Tempus Sans ITC" pitchFamily="82" charset="0"/>
              </a:rPr>
              <a:t>Kennedy Space Center Florida</a:t>
            </a:r>
          </a:p>
        </p:txBody>
      </p:sp>
    </p:spTree>
  </p:cSld>
  <p:clrMapOvr>
    <a:masterClrMapping/>
  </p:clrMapOvr>
  <p:transition advTm="9500">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iss011e11255 Shuttle STS-114  as it approached the station - 6"/>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advTm="0">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4"/>
          <p:cNvSpPr txBox="1">
            <a:spLocks noChangeArrowheads="1"/>
          </p:cNvSpPr>
          <p:nvPr/>
        </p:nvSpPr>
        <p:spPr bwMode="auto">
          <a:xfrm>
            <a:off x="0" y="0"/>
            <a:ext cx="1243013" cy="457200"/>
          </a:xfrm>
          <a:prstGeom prst="rect">
            <a:avLst/>
          </a:prstGeom>
          <a:noFill/>
          <a:ln w="9525">
            <a:noFill/>
            <a:miter lim="800000"/>
            <a:headEnd/>
            <a:tailEnd/>
          </a:ln>
        </p:spPr>
        <p:txBody>
          <a:bodyPr wrap="none">
            <a:spAutoFit/>
          </a:bodyPr>
          <a:lstStyle/>
          <a:p>
            <a:r>
              <a:rPr lang="en-US" dirty="0"/>
              <a:t>STS 116</a:t>
            </a:r>
          </a:p>
        </p:txBody>
      </p:sp>
      <p:pic>
        <p:nvPicPr>
          <p:cNvPr id="69635" name="Picture 3" descr="5"/>
          <p:cNvPicPr>
            <a:picLocks noChangeAspect="1" noChangeArrowheads="1"/>
          </p:cNvPicPr>
          <p:nvPr/>
        </p:nvPicPr>
        <p:blipFill>
          <a:blip r:embed="rId3" cstate="print"/>
          <a:srcRect/>
          <a:stretch>
            <a:fillRect/>
          </a:stretch>
        </p:blipFill>
        <p:spPr bwMode="auto">
          <a:xfrm>
            <a:off x="-168275" y="525463"/>
            <a:ext cx="9753600" cy="6096000"/>
          </a:xfrm>
          <a:prstGeom prst="rect">
            <a:avLst/>
          </a:prstGeom>
          <a:noFill/>
          <a:ln w="9525">
            <a:noFill/>
            <a:miter lim="800000"/>
            <a:headEnd/>
            <a:tailEnd/>
          </a:ln>
        </p:spPr>
      </p:pic>
    </p:spTree>
  </p:cSld>
  <p:clrMapOvr>
    <a:masterClrMapping/>
  </p:clrMapOvr>
  <p:transition advTm="5491">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3" descr="s116e05983-STS 116"/>
          <p:cNvPicPr>
            <a:picLocks noChangeAspect="1" noChangeArrowheads="1"/>
          </p:cNvPicPr>
          <p:nvPr/>
        </p:nvPicPr>
        <p:blipFill>
          <a:blip r:embed="rId3" cstate="print"/>
          <a:srcRect/>
          <a:stretch>
            <a:fillRect/>
          </a:stretch>
        </p:blipFill>
        <p:spPr bwMode="auto">
          <a:xfrm>
            <a:off x="-725488" y="0"/>
            <a:ext cx="10531476" cy="7167563"/>
          </a:xfrm>
          <a:prstGeom prst="rect">
            <a:avLst/>
          </a:prstGeom>
          <a:noFill/>
          <a:ln w="9525">
            <a:noFill/>
            <a:miter lim="800000"/>
            <a:headEnd/>
            <a:tailEnd/>
          </a:ln>
        </p:spPr>
      </p:pic>
      <p:sp>
        <p:nvSpPr>
          <p:cNvPr id="67587" name="Text Box 3"/>
          <p:cNvSpPr txBox="1">
            <a:spLocks noChangeArrowheads="1"/>
          </p:cNvSpPr>
          <p:nvPr/>
        </p:nvSpPr>
        <p:spPr bwMode="auto">
          <a:xfrm>
            <a:off x="230188" y="6356350"/>
            <a:ext cx="4606925" cy="581025"/>
          </a:xfrm>
          <a:prstGeom prst="rect">
            <a:avLst/>
          </a:prstGeom>
          <a:noFill/>
          <a:ln w="9525">
            <a:noFill/>
            <a:miter lim="800000"/>
            <a:headEnd/>
            <a:tailEnd/>
          </a:ln>
        </p:spPr>
        <p:txBody>
          <a:bodyPr wrap="none">
            <a:spAutoFit/>
          </a:bodyPr>
          <a:lstStyle/>
          <a:p>
            <a:r>
              <a:rPr lang="en-US" sz="1600" b="1" dirty="0"/>
              <a:t>STS-116 Mission Dec 2006 - Port Truss</a:t>
            </a:r>
          </a:p>
          <a:p>
            <a:r>
              <a:rPr lang="en-US" sz="1600" b="1" dirty="0"/>
              <a:t>New Zealand and Cook Strait in the Pacific Ocean</a:t>
            </a:r>
            <a:r>
              <a:rPr lang="en-US" sz="1600" dirty="0"/>
              <a:t> </a:t>
            </a:r>
          </a:p>
        </p:txBody>
      </p:sp>
    </p:spTree>
  </p:cSld>
  <p:clrMapOvr>
    <a:masterClrMapping/>
  </p:clrMapOvr>
  <p:transition advTm="10608">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9" descr="moon_ESAS_stars"/>
          <p:cNvPicPr>
            <a:picLocks noChangeAspect="1" noChangeArrowheads="1"/>
          </p:cNvPicPr>
          <p:nvPr/>
        </p:nvPicPr>
        <p:blipFill>
          <a:blip r:embed="rId4" cstate="print"/>
          <a:srcRect/>
          <a:stretch>
            <a:fillRect/>
          </a:stretch>
        </p:blipFill>
        <p:spPr bwMode="auto">
          <a:xfrm>
            <a:off x="-33338" y="0"/>
            <a:ext cx="9210676" cy="6859588"/>
          </a:xfrm>
          <a:prstGeom prst="rect">
            <a:avLst/>
          </a:prstGeom>
          <a:noFill/>
          <a:ln w="9525">
            <a:noFill/>
            <a:miter lim="800000"/>
            <a:headEnd/>
            <a:tailEnd/>
          </a:ln>
        </p:spPr>
      </p:pic>
      <p:sp>
        <p:nvSpPr>
          <p:cNvPr id="1499144" name="Text Box 8"/>
          <p:cNvSpPr txBox="1">
            <a:spLocks noChangeArrowheads="1"/>
          </p:cNvSpPr>
          <p:nvPr/>
        </p:nvSpPr>
        <p:spPr bwMode="auto">
          <a:xfrm>
            <a:off x="1219200" y="2133600"/>
            <a:ext cx="6735763" cy="762000"/>
          </a:xfrm>
          <a:prstGeom prst="rect">
            <a:avLst/>
          </a:prstGeom>
          <a:noFill/>
          <a:ln w="9525">
            <a:noFill/>
            <a:miter lim="800000"/>
            <a:headEnd/>
            <a:tailEnd/>
          </a:ln>
        </p:spPr>
        <p:txBody>
          <a:bodyPr wrap="none">
            <a:spAutoFit/>
          </a:bodyPr>
          <a:lstStyle/>
          <a:p>
            <a:r>
              <a:rPr lang="en-US" sz="4400" b="1" dirty="0">
                <a:solidFill>
                  <a:srgbClr val="FFCC00"/>
                </a:solidFill>
              </a:rPr>
              <a:t>International Space Station</a:t>
            </a:r>
          </a:p>
        </p:txBody>
      </p:sp>
    </p:spTree>
    <p:custDataLst>
      <p:tags r:id="rId1"/>
    </p:custDataLst>
  </p:cSld>
  <p:clrMapOvr>
    <a:masterClrMapping/>
  </p:clrMapOvr>
  <p:transition advTm="34133">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499144"/>
                                        </p:tgtEl>
                                        <p:attrNameLst>
                                          <p:attrName>style.visibility</p:attrName>
                                        </p:attrNameLst>
                                      </p:cBhvr>
                                      <p:to>
                                        <p:strVal val="visible"/>
                                      </p:to>
                                    </p:set>
                                    <p:animEffect transition="in" filter="checkerboard(across)">
                                      <p:cBhvr>
                                        <p:cTn id="7" dur="2000"/>
                                        <p:tgtEl>
                                          <p:spTgt spid="1499144"/>
                                        </p:tgtEl>
                                      </p:cBhvr>
                                    </p:animEffect>
                                  </p:childTnLst>
                                  <p:subTnLst>
                                    <p:set>
                                      <p:cBhvr override="childStyle">
                                        <p:cTn dur="1" fill="hold" display="0" masterRel="nextClick" afterEffect="1"/>
                                        <p:tgtEl>
                                          <p:spTgt spid="149914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914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limb below"/>
          <p:cNvPicPr>
            <a:picLocks noChangeAspect="1" noChangeArrowheads="1"/>
          </p:cNvPicPr>
          <p:nvPr/>
        </p:nvPicPr>
        <p:blipFill>
          <a:blip r:embed="rId3" cstate="print">
            <a:lum contrast="18000"/>
          </a:blip>
          <a:srcRect b="37703"/>
          <a:stretch>
            <a:fillRect/>
          </a:stretch>
        </p:blipFill>
        <p:spPr bwMode="auto">
          <a:xfrm>
            <a:off x="0" y="3810000"/>
            <a:ext cx="9144000" cy="3048000"/>
          </a:xfrm>
          <a:prstGeom prst="rect">
            <a:avLst/>
          </a:prstGeom>
          <a:noFill/>
          <a:ln w="9525">
            <a:noFill/>
            <a:miter lim="800000"/>
            <a:headEnd/>
            <a:tailEnd/>
          </a:ln>
        </p:spPr>
      </p:pic>
      <p:pic>
        <p:nvPicPr>
          <p:cNvPr id="98307" name="Picture 3" descr="football field"/>
          <p:cNvPicPr>
            <a:picLocks noChangeAspect="1" noChangeArrowheads="1"/>
          </p:cNvPicPr>
          <p:nvPr/>
        </p:nvPicPr>
        <p:blipFill>
          <a:blip r:embed="rId4" cstate="print"/>
          <a:srcRect r="1558" b="1515"/>
          <a:stretch>
            <a:fillRect/>
          </a:stretch>
        </p:blipFill>
        <p:spPr bwMode="auto">
          <a:xfrm>
            <a:off x="0" y="1676400"/>
            <a:ext cx="3036888" cy="3124200"/>
          </a:xfrm>
          <a:prstGeom prst="rect">
            <a:avLst/>
          </a:prstGeom>
          <a:noFill/>
          <a:ln w="9525">
            <a:noFill/>
            <a:miter lim="800000"/>
            <a:headEnd/>
            <a:tailEnd/>
          </a:ln>
        </p:spPr>
      </p:pic>
      <p:grpSp>
        <p:nvGrpSpPr>
          <p:cNvPr id="2" name="Group 4"/>
          <p:cNvGrpSpPr>
            <a:grpSpLocks/>
          </p:cNvGrpSpPr>
          <p:nvPr/>
        </p:nvGrpSpPr>
        <p:grpSpPr bwMode="auto">
          <a:xfrm>
            <a:off x="1444625" y="788988"/>
            <a:ext cx="7562850" cy="5754687"/>
            <a:chOff x="553" y="1042"/>
            <a:chExt cx="5867" cy="3625"/>
          </a:xfrm>
        </p:grpSpPr>
        <p:sp>
          <p:nvSpPr>
            <p:cNvPr id="98310" name="Text Box 5"/>
            <p:cNvSpPr txBox="1">
              <a:spLocks noChangeArrowheads="1"/>
            </p:cNvSpPr>
            <p:nvPr/>
          </p:nvSpPr>
          <p:spPr bwMode="auto">
            <a:xfrm>
              <a:off x="2696" y="1042"/>
              <a:ext cx="3724" cy="3625"/>
            </a:xfrm>
            <a:prstGeom prst="rect">
              <a:avLst/>
            </a:prstGeom>
            <a:noFill/>
            <a:ln w="9525">
              <a:noFill/>
              <a:miter lim="800000"/>
              <a:headEnd/>
              <a:tailEnd/>
            </a:ln>
          </p:spPr>
          <p:txBody>
            <a:bodyPr wrap="none">
              <a:spAutoFit/>
            </a:bodyPr>
            <a:lstStyle/>
            <a:p>
              <a:r>
                <a:rPr lang="en-US" b="1" dirty="0">
                  <a:solidFill>
                    <a:srgbClr val="FFCC00"/>
                  </a:solidFill>
                </a:rPr>
                <a:t>361 feet</a:t>
              </a:r>
            </a:p>
            <a:p>
              <a:endParaRPr lang="en-US" sz="800" b="1" dirty="0">
                <a:solidFill>
                  <a:srgbClr val="FFCC00"/>
                </a:solidFill>
              </a:endParaRPr>
            </a:p>
            <a:p>
              <a:r>
                <a:rPr lang="en-US" b="1" dirty="0">
                  <a:solidFill>
                    <a:srgbClr val="FFCC00"/>
                  </a:solidFill>
                </a:rPr>
                <a:t>220 nautical mile average </a:t>
              </a:r>
            </a:p>
            <a:p>
              <a:endParaRPr lang="en-US" sz="800" b="1" dirty="0">
                <a:solidFill>
                  <a:srgbClr val="FFCC00"/>
                </a:solidFill>
              </a:endParaRPr>
            </a:p>
            <a:p>
              <a:r>
                <a:rPr lang="en-US" b="1" dirty="0">
                  <a:solidFill>
                    <a:srgbClr val="FFCC00"/>
                  </a:solidFill>
                </a:rPr>
                <a:t>199 feet</a:t>
              </a:r>
            </a:p>
            <a:p>
              <a:endParaRPr lang="en-US" sz="800" b="1" dirty="0">
                <a:solidFill>
                  <a:srgbClr val="FFCC00"/>
                </a:solidFill>
              </a:endParaRPr>
            </a:p>
            <a:p>
              <a:r>
                <a:rPr lang="en-US" b="1" dirty="0">
                  <a:solidFill>
                    <a:srgbClr val="FFCC00"/>
                  </a:solidFill>
                </a:rPr>
                <a:t>Approx. 750,000 pounds</a:t>
              </a:r>
            </a:p>
            <a:p>
              <a:endParaRPr lang="en-US" sz="800" b="1" dirty="0">
                <a:solidFill>
                  <a:srgbClr val="FFCC00"/>
                </a:solidFill>
              </a:endParaRPr>
            </a:p>
            <a:p>
              <a:r>
                <a:rPr lang="en-US" b="1" dirty="0">
                  <a:solidFill>
                    <a:srgbClr val="FFCC00"/>
                  </a:solidFill>
                </a:rPr>
                <a:t>51.6 degrees to the equator</a:t>
              </a:r>
            </a:p>
            <a:p>
              <a:endParaRPr lang="en-US" sz="800" b="1" dirty="0">
                <a:solidFill>
                  <a:srgbClr val="FFCC00"/>
                </a:solidFill>
              </a:endParaRPr>
            </a:p>
            <a:p>
              <a:r>
                <a:rPr lang="en-US" b="1" dirty="0">
                  <a:solidFill>
                    <a:srgbClr val="FFCC00"/>
                  </a:solidFill>
                </a:rPr>
                <a:t>Approx 25,000 cubic feet of </a:t>
              </a:r>
            </a:p>
            <a:p>
              <a:r>
                <a:rPr lang="en-US" b="1" dirty="0">
                  <a:solidFill>
                    <a:srgbClr val="FFCC00"/>
                  </a:solidFill>
                </a:rPr>
                <a:t>       pressurized living </a:t>
              </a:r>
            </a:p>
            <a:p>
              <a:endParaRPr lang="en-US" sz="800" b="1" dirty="0">
                <a:solidFill>
                  <a:srgbClr val="FFCC00"/>
                </a:solidFill>
              </a:endParaRPr>
            </a:p>
            <a:p>
              <a:r>
                <a:rPr lang="en-US" b="1" dirty="0">
                  <a:solidFill>
                    <a:srgbClr val="FFCC00"/>
                  </a:solidFill>
                </a:rPr>
                <a:t>6 people on orbit today</a:t>
              </a:r>
            </a:p>
            <a:p>
              <a:endParaRPr lang="en-US" sz="800" b="1" dirty="0">
                <a:solidFill>
                  <a:srgbClr val="FFCC00"/>
                </a:solidFill>
              </a:endParaRPr>
            </a:p>
            <a:p>
              <a:r>
                <a:rPr lang="en-US" b="1" dirty="0">
                  <a:solidFill>
                    <a:srgbClr val="FFCC00"/>
                  </a:solidFill>
                </a:rPr>
                <a:t>14.7 pounds per square inch </a:t>
              </a:r>
            </a:p>
            <a:p>
              <a:r>
                <a:rPr lang="en-US" b="1" dirty="0">
                  <a:solidFill>
                    <a:srgbClr val="FFCC00"/>
                  </a:solidFill>
                </a:rPr>
                <a:t>        (same as Earth)</a:t>
              </a:r>
            </a:p>
            <a:p>
              <a:pPr eaLnBrk="1" hangingPunct="1"/>
              <a:r>
                <a:rPr lang="en-US" b="1" dirty="0">
                  <a:solidFill>
                    <a:srgbClr val="E0C000"/>
                  </a:solidFill>
                </a:rPr>
                <a:t>17,500 mph orbiting the Earth 16 </a:t>
              </a:r>
            </a:p>
            <a:p>
              <a:pPr eaLnBrk="1" hangingPunct="1"/>
              <a:r>
                <a:rPr lang="en-US" b="1" dirty="0">
                  <a:solidFill>
                    <a:srgbClr val="E0C000"/>
                  </a:solidFill>
                </a:rPr>
                <a:t>times a day</a:t>
              </a:r>
              <a:r>
                <a:rPr lang="en-US" dirty="0">
                  <a:solidFill>
                    <a:srgbClr val="FFCC00"/>
                  </a:solidFill>
                </a:rPr>
                <a:t> </a:t>
              </a:r>
            </a:p>
            <a:p>
              <a:endParaRPr lang="en-US" b="1" dirty="0">
                <a:solidFill>
                  <a:srgbClr val="FFCC00"/>
                </a:solidFill>
              </a:endParaRPr>
            </a:p>
          </p:txBody>
        </p:sp>
        <p:sp>
          <p:nvSpPr>
            <p:cNvPr id="98311" name="Text Box 6"/>
            <p:cNvSpPr txBox="1">
              <a:spLocks noChangeArrowheads="1"/>
            </p:cNvSpPr>
            <p:nvPr/>
          </p:nvSpPr>
          <p:spPr bwMode="auto">
            <a:xfrm>
              <a:off x="553" y="1073"/>
              <a:ext cx="2150" cy="3354"/>
            </a:xfrm>
            <a:prstGeom prst="rect">
              <a:avLst/>
            </a:prstGeom>
            <a:noFill/>
            <a:ln w="9525">
              <a:noFill/>
              <a:miter lim="800000"/>
              <a:headEnd/>
              <a:tailEnd/>
            </a:ln>
          </p:spPr>
          <p:txBody>
            <a:bodyPr wrap="none">
              <a:spAutoFit/>
            </a:bodyPr>
            <a:lstStyle/>
            <a:p>
              <a:pPr algn="r"/>
              <a:r>
                <a:rPr lang="en-US" sz="2000" dirty="0">
                  <a:solidFill>
                    <a:srgbClr val="FFCC66"/>
                  </a:solidFill>
                </a:rPr>
                <a:t>Wingspan End-to-End  --</a:t>
              </a:r>
            </a:p>
            <a:p>
              <a:pPr algn="r"/>
              <a:endParaRPr lang="en-US" sz="1200" dirty="0">
                <a:solidFill>
                  <a:srgbClr val="FFCC66"/>
                </a:solidFill>
              </a:endParaRPr>
            </a:p>
            <a:p>
              <a:pPr algn="r"/>
              <a:r>
                <a:rPr lang="en-US" sz="2000" dirty="0">
                  <a:solidFill>
                    <a:srgbClr val="FFCC66"/>
                  </a:solidFill>
                </a:rPr>
                <a:t>Operating Altitude  --</a:t>
              </a:r>
              <a:endParaRPr lang="en-US" sz="800" dirty="0">
                <a:solidFill>
                  <a:srgbClr val="FFCC66"/>
                </a:solidFill>
              </a:endParaRPr>
            </a:p>
            <a:p>
              <a:pPr algn="r"/>
              <a:endParaRPr lang="en-US" sz="1200" dirty="0">
                <a:solidFill>
                  <a:srgbClr val="FFCC66"/>
                </a:solidFill>
              </a:endParaRPr>
            </a:p>
            <a:p>
              <a:pPr algn="r"/>
              <a:r>
                <a:rPr lang="en-US" sz="2000" dirty="0">
                  <a:solidFill>
                    <a:srgbClr val="FFCC66"/>
                  </a:solidFill>
                </a:rPr>
                <a:t>Length  --</a:t>
              </a:r>
            </a:p>
            <a:p>
              <a:pPr algn="r"/>
              <a:endParaRPr lang="en-US" sz="1200" dirty="0">
                <a:solidFill>
                  <a:srgbClr val="FFCC66"/>
                </a:solidFill>
              </a:endParaRPr>
            </a:p>
            <a:p>
              <a:pPr algn="r"/>
              <a:r>
                <a:rPr lang="en-US" sz="2000" dirty="0">
                  <a:solidFill>
                    <a:srgbClr val="FFCC66"/>
                  </a:solidFill>
                </a:rPr>
                <a:t>Weight  --</a:t>
              </a:r>
            </a:p>
            <a:p>
              <a:pPr algn="r"/>
              <a:endParaRPr lang="en-US" sz="1200" dirty="0">
                <a:solidFill>
                  <a:srgbClr val="FFCC66"/>
                </a:solidFill>
              </a:endParaRPr>
            </a:p>
            <a:p>
              <a:pPr algn="r"/>
              <a:r>
                <a:rPr lang="en-US" sz="2000" dirty="0">
                  <a:solidFill>
                    <a:srgbClr val="FFCC66"/>
                  </a:solidFill>
                </a:rPr>
                <a:t>Inclination  --</a:t>
              </a:r>
            </a:p>
            <a:p>
              <a:pPr algn="r"/>
              <a:endParaRPr lang="en-US" sz="1200" dirty="0">
                <a:solidFill>
                  <a:srgbClr val="FFCC66"/>
                </a:solidFill>
              </a:endParaRPr>
            </a:p>
            <a:p>
              <a:pPr algn="r"/>
              <a:r>
                <a:rPr lang="en-US" sz="2000" dirty="0">
                  <a:solidFill>
                    <a:srgbClr val="FFCC66"/>
                  </a:solidFill>
                </a:rPr>
                <a:t>Volume  --</a:t>
              </a:r>
            </a:p>
            <a:p>
              <a:pPr algn="r"/>
              <a:endParaRPr lang="en-US" sz="3200" dirty="0">
                <a:solidFill>
                  <a:srgbClr val="FFCC66"/>
                </a:solidFill>
              </a:endParaRPr>
            </a:p>
            <a:p>
              <a:pPr algn="r"/>
              <a:r>
                <a:rPr lang="en-US" sz="2000" dirty="0">
                  <a:solidFill>
                    <a:srgbClr val="FFCC66"/>
                  </a:solidFill>
                </a:rPr>
                <a:t>Crew  --</a:t>
              </a:r>
            </a:p>
            <a:p>
              <a:pPr algn="r"/>
              <a:endParaRPr lang="en-US" sz="800" dirty="0">
                <a:solidFill>
                  <a:srgbClr val="FFCC66"/>
                </a:solidFill>
              </a:endParaRPr>
            </a:p>
            <a:p>
              <a:pPr algn="r"/>
              <a:r>
                <a:rPr lang="en-US" sz="2000" dirty="0">
                  <a:solidFill>
                    <a:srgbClr val="FFCC66"/>
                  </a:solidFill>
                </a:rPr>
                <a:t>Atmosphere  --</a:t>
              </a:r>
            </a:p>
            <a:p>
              <a:pPr algn="r"/>
              <a:endParaRPr lang="en-US" sz="2000" dirty="0">
                <a:solidFill>
                  <a:srgbClr val="FFCC66"/>
                </a:solidFill>
              </a:endParaRPr>
            </a:p>
            <a:p>
              <a:pPr algn="r"/>
              <a:endParaRPr lang="en-US" sz="2000" dirty="0">
                <a:solidFill>
                  <a:srgbClr val="FFCC66"/>
                </a:solidFill>
              </a:endParaRPr>
            </a:p>
            <a:p>
              <a:pPr algn="r"/>
              <a:r>
                <a:rPr lang="en-US" sz="2000" dirty="0">
                  <a:solidFill>
                    <a:srgbClr val="FFCC66"/>
                  </a:solidFill>
                </a:rPr>
                <a:t>Speed --</a:t>
              </a:r>
            </a:p>
            <a:p>
              <a:pPr algn="r"/>
              <a:endParaRPr lang="en-US" sz="2000" dirty="0">
                <a:solidFill>
                  <a:srgbClr val="FFCC66"/>
                </a:solidFill>
              </a:endParaRPr>
            </a:p>
          </p:txBody>
        </p:sp>
      </p:grpSp>
      <p:sp>
        <p:nvSpPr>
          <p:cNvPr id="98309" name="Rectangle 7"/>
          <p:cNvSpPr>
            <a:spLocks noChangeArrowheads="1"/>
          </p:cNvSpPr>
          <p:nvPr/>
        </p:nvSpPr>
        <p:spPr bwMode="auto">
          <a:xfrm>
            <a:off x="2362200" y="0"/>
            <a:ext cx="4267200" cy="685800"/>
          </a:xfrm>
          <a:prstGeom prst="rect">
            <a:avLst/>
          </a:prstGeom>
          <a:noFill/>
          <a:ln w="28575">
            <a:noFill/>
            <a:miter lim="800000"/>
            <a:headEnd/>
            <a:tailEnd/>
          </a:ln>
        </p:spPr>
        <p:txBody>
          <a:bodyPr lIns="92075" tIns="46038" rIns="92075" bIns="46038" anchor="ctr"/>
          <a:lstStyle/>
          <a:p>
            <a:r>
              <a:rPr lang="en-US" altLang="en-US" dirty="0">
                <a:solidFill>
                  <a:srgbClr val="FFCC66"/>
                </a:solidFill>
                <a:latin typeface="Arial Black" pitchFamily="34" charset="0"/>
              </a:rPr>
              <a:t>Overview &amp; Capabilities</a:t>
            </a:r>
          </a:p>
        </p:txBody>
      </p:sp>
    </p:spTree>
  </p:cSld>
  <p:clrMapOvr>
    <a:masterClrMapping/>
  </p:clrMapOvr>
  <p:transition advTm="38439">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p:cNvGrpSpPr>
            <a:grpSpLocks/>
          </p:cNvGrpSpPr>
          <p:nvPr/>
        </p:nvGrpSpPr>
        <p:grpSpPr bwMode="auto">
          <a:xfrm>
            <a:off x="0" y="2744788"/>
            <a:ext cx="9204325" cy="4113212"/>
            <a:chOff x="0" y="1729"/>
            <a:chExt cx="5798" cy="2591"/>
          </a:xfrm>
        </p:grpSpPr>
        <p:sp>
          <p:nvSpPr>
            <p:cNvPr id="1065" name="Rectangle 41"/>
            <p:cNvSpPr>
              <a:spLocks noChangeArrowheads="1"/>
            </p:cNvSpPr>
            <p:nvPr/>
          </p:nvSpPr>
          <p:spPr bwMode="hidden">
            <a:xfrm>
              <a:off x="0" y="1729"/>
              <a:ext cx="5798" cy="2124"/>
            </a:xfrm>
            <a:prstGeom prst="rect">
              <a:avLst/>
            </a:prstGeom>
            <a:gradFill rotWithShape="0">
              <a:gsLst>
                <a:gs pos="0">
                  <a:schemeClr val="tx1"/>
                </a:gs>
                <a:gs pos="100000">
                  <a:schemeClr val="accent2"/>
                </a:gs>
              </a:gsLst>
              <a:lin ang="5400000" scaled="1"/>
            </a:gradFill>
            <a:ln w="9525">
              <a:noFill/>
              <a:miter lim="800000"/>
              <a:headEnd/>
              <a:tailEnd/>
            </a:ln>
          </p:spPr>
          <p:txBody>
            <a:bodyPr wrap="none" anchor="ctr"/>
            <a:lstStyle/>
            <a:p>
              <a:endParaRPr lang="en-US" dirty="0"/>
            </a:p>
          </p:txBody>
        </p:sp>
        <p:sp>
          <p:nvSpPr>
            <p:cNvPr id="1066" name="Rectangle 42"/>
            <p:cNvSpPr>
              <a:spLocks noChangeArrowheads="1"/>
            </p:cNvSpPr>
            <p:nvPr/>
          </p:nvSpPr>
          <p:spPr bwMode="hidden">
            <a:xfrm>
              <a:off x="0" y="3853"/>
              <a:ext cx="5798" cy="467"/>
            </a:xfrm>
            <a:prstGeom prst="rect">
              <a:avLst/>
            </a:prstGeom>
            <a:gradFill rotWithShape="1">
              <a:gsLst>
                <a:gs pos="0">
                  <a:schemeClr val="accent2"/>
                </a:gs>
                <a:gs pos="100000">
                  <a:srgbClr val="99CCFF"/>
                </a:gs>
              </a:gsLst>
              <a:lin ang="5400000" scaled="1"/>
            </a:gradFill>
            <a:ln w="9525">
              <a:noFill/>
              <a:miter lim="800000"/>
              <a:headEnd/>
              <a:tailEnd/>
            </a:ln>
          </p:spPr>
          <p:txBody>
            <a:bodyPr wrap="none" anchor="ctr"/>
            <a:lstStyle/>
            <a:p>
              <a:endParaRPr lang="en-US" dirty="0"/>
            </a:p>
          </p:txBody>
        </p:sp>
      </p:grpSp>
      <p:pic>
        <p:nvPicPr>
          <p:cNvPr id="1029" name="Picture 2"/>
          <p:cNvPicPr>
            <a:picLocks noChangeArrowheads="1"/>
          </p:cNvPicPr>
          <p:nvPr/>
        </p:nvPicPr>
        <p:blipFill>
          <a:blip r:embed="rId4" cstate="print"/>
          <a:srcRect/>
          <a:stretch>
            <a:fillRect/>
          </a:stretch>
        </p:blipFill>
        <p:spPr bwMode="auto">
          <a:xfrm>
            <a:off x="374650" y="228600"/>
            <a:ext cx="1371600" cy="838200"/>
          </a:xfrm>
          <a:prstGeom prst="rect">
            <a:avLst/>
          </a:prstGeom>
          <a:noFill/>
          <a:ln w="9525">
            <a:noFill/>
            <a:miter lim="800000"/>
            <a:headEnd/>
            <a:tailEnd/>
          </a:ln>
        </p:spPr>
      </p:pic>
      <p:pic>
        <p:nvPicPr>
          <p:cNvPr id="1030" name="Picture 3"/>
          <p:cNvPicPr>
            <a:picLocks noChangeArrowheads="1"/>
          </p:cNvPicPr>
          <p:nvPr/>
        </p:nvPicPr>
        <p:blipFill>
          <a:blip r:embed="rId5" cstate="print"/>
          <a:srcRect/>
          <a:stretch>
            <a:fillRect/>
          </a:stretch>
        </p:blipFill>
        <p:spPr bwMode="auto">
          <a:xfrm>
            <a:off x="2127250" y="228600"/>
            <a:ext cx="1320800" cy="838200"/>
          </a:xfrm>
          <a:prstGeom prst="rect">
            <a:avLst/>
          </a:prstGeom>
          <a:noFill/>
          <a:ln w="9525">
            <a:noFill/>
            <a:miter lim="800000"/>
            <a:headEnd/>
            <a:tailEnd/>
          </a:ln>
        </p:spPr>
      </p:pic>
      <p:pic>
        <p:nvPicPr>
          <p:cNvPr id="1031" name="Picture 4"/>
          <p:cNvPicPr>
            <a:picLocks noChangeArrowheads="1"/>
          </p:cNvPicPr>
          <p:nvPr/>
        </p:nvPicPr>
        <p:blipFill>
          <a:blip r:embed="rId6" cstate="print"/>
          <a:srcRect/>
          <a:stretch>
            <a:fillRect/>
          </a:stretch>
        </p:blipFill>
        <p:spPr bwMode="auto">
          <a:xfrm>
            <a:off x="374650" y="4038600"/>
            <a:ext cx="1371600" cy="838200"/>
          </a:xfrm>
          <a:prstGeom prst="rect">
            <a:avLst/>
          </a:prstGeom>
          <a:noFill/>
          <a:ln w="9525">
            <a:noFill/>
            <a:miter lim="800000"/>
            <a:headEnd/>
            <a:tailEnd/>
          </a:ln>
        </p:spPr>
      </p:pic>
      <p:pic>
        <p:nvPicPr>
          <p:cNvPr id="1032" name="Picture 5"/>
          <p:cNvPicPr>
            <a:picLocks noChangeArrowheads="1"/>
          </p:cNvPicPr>
          <p:nvPr/>
        </p:nvPicPr>
        <p:blipFill>
          <a:blip r:embed="rId7" cstate="print"/>
          <a:srcRect/>
          <a:stretch>
            <a:fillRect/>
          </a:stretch>
        </p:blipFill>
        <p:spPr bwMode="auto">
          <a:xfrm>
            <a:off x="7232650" y="2819400"/>
            <a:ext cx="1371600" cy="838200"/>
          </a:xfrm>
          <a:prstGeom prst="rect">
            <a:avLst/>
          </a:prstGeom>
          <a:noFill/>
          <a:ln w="9525">
            <a:noFill/>
            <a:miter lim="800000"/>
            <a:headEnd/>
            <a:tailEnd/>
          </a:ln>
        </p:spPr>
      </p:pic>
      <p:pic>
        <p:nvPicPr>
          <p:cNvPr id="1033" name="Picture 6"/>
          <p:cNvPicPr>
            <a:picLocks noChangeArrowheads="1"/>
          </p:cNvPicPr>
          <p:nvPr/>
        </p:nvPicPr>
        <p:blipFill>
          <a:blip r:embed="rId8" cstate="print"/>
          <a:srcRect/>
          <a:stretch>
            <a:fillRect/>
          </a:stretch>
        </p:blipFill>
        <p:spPr bwMode="auto">
          <a:xfrm>
            <a:off x="3803650" y="228600"/>
            <a:ext cx="1371600" cy="838200"/>
          </a:xfrm>
          <a:prstGeom prst="rect">
            <a:avLst/>
          </a:prstGeom>
          <a:noFill/>
          <a:ln w="9525">
            <a:noFill/>
            <a:miter lim="800000"/>
            <a:headEnd/>
            <a:tailEnd/>
          </a:ln>
        </p:spPr>
      </p:pic>
      <p:pic>
        <p:nvPicPr>
          <p:cNvPr id="1034" name="Picture 7"/>
          <p:cNvPicPr>
            <a:picLocks noChangeArrowheads="1"/>
          </p:cNvPicPr>
          <p:nvPr/>
        </p:nvPicPr>
        <p:blipFill>
          <a:blip r:embed="rId9" cstate="print"/>
          <a:srcRect/>
          <a:stretch>
            <a:fillRect/>
          </a:stretch>
        </p:blipFill>
        <p:spPr bwMode="auto">
          <a:xfrm>
            <a:off x="374650" y="1600200"/>
            <a:ext cx="1295400" cy="838200"/>
          </a:xfrm>
          <a:prstGeom prst="rect">
            <a:avLst/>
          </a:prstGeom>
          <a:noFill/>
          <a:ln w="9525">
            <a:noFill/>
            <a:miter lim="800000"/>
            <a:headEnd/>
            <a:tailEnd/>
          </a:ln>
        </p:spPr>
      </p:pic>
      <p:pic>
        <p:nvPicPr>
          <p:cNvPr id="1035" name="Picture 8"/>
          <p:cNvPicPr>
            <a:picLocks noChangeArrowheads="1"/>
          </p:cNvPicPr>
          <p:nvPr/>
        </p:nvPicPr>
        <p:blipFill>
          <a:blip r:embed="rId10" cstate="print"/>
          <a:srcRect/>
          <a:stretch>
            <a:fillRect/>
          </a:stretch>
        </p:blipFill>
        <p:spPr bwMode="auto">
          <a:xfrm>
            <a:off x="2203450" y="5562600"/>
            <a:ext cx="1371600" cy="838200"/>
          </a:xfrm>
          <a:prstGeom prst="rect">
            <a:avLst/>
          </a:prstGeom>
          <a:noFill/>
          <a:ln w="9525">
            <a:noFill/>
            <a:miter lim="800000"/>
            <a:headEnd/>
            <a:tailEnd/>
          </a:ln>
        </p:spPr>
      </p:pic>
      <p:pic>
        <p:nvPicPr>
          <p:cNvPr id="1036" name="Picture 9"/>
          <p:cNvPicPr>
            <a:picLocks noChangeArrowheads="1"/>
          </p:cNvPicPr>
          <p:nvPr/>
        </p:nvPicPr>
        <p:blipFill>
          <a:blip r:embed="rId11" cstate="print"/>
          <a:srcRect/>
          <a:stretch>
            <a:fillRect/>
          </a:stretch>
        </p:blipFill>
        <p:spPr bwMode="auto">
          <a:xfrm>
            <a:off x="7232650" y="1600200"/>
            <a:ext cx="1371600" cy="838200"/>
          </a:xfrm>
          <a:prstGeom prst="rect">
            <a:avLst/>
          </a:prstGeom>
          <a:noFill/>
          <a:ln w="9525">
            <a:noFill/>
            <a:miter lim="800000"/>
            <a:headEnd/>
            <a:tailEnd/>
          </a:ln>
        </p:spPr>
      </p:pic>
      <p:pic>
        <p:nvPicPr>
          <p:cNvPr id="1037" name="Picture 10"/>
          <p:cNvPicPr>
            <a:picLocks noChangeArrowheads="1"/>
          </p:cNvPicPr>
          <p:nvPr/>
        </p:nvPicPr>
        <p:blipFill>
          <a:blip r:embed="rId12" cstate="print"/>
          <a:srcRect/>
          <a:stretch>
            <a:fillRect/>
          </a:stretch>
        </p:blipFill>
        <p:spPr bwMode="auto">
          <a:xfrm>
            <a:off x="7232650" y="228600"/>
            <a:ext cx="1371600" cy="838200"/>
          </a:xfrm>
          <a:prstGeom prst="rect">
            <a:avLst/>
          </a:prstGeom>
          <a:noFill/>
          <a:ln w="9525">
            <a:noFill/>
            <a:miter lim="800000"/>
            <a:headEnd/>
            <a:tailEnd/>
          </a:ln>
        </p:spPr>
      </p:pic>
      <p:pic>
        <p:nvPicPr>
          <p:cNvPr id="1038" name="Picture 11"/>
          <p:cNvPicPr>
            <a:picLocks noChangeArrowheads="1"/>
          </p:cNvPicPr>
          <p:nvPr/>
        </p:nvPicPr>
        <p:blipFill>
          <a:blip r:embed="rId13" cstate="print"/>
          <a:srcRect/>
          <a:stretch>
            <a:fillRect/>
          </a:stretch>
        </p:blipFill>
        <p:spPr bwMode="auto">
          <a:xfrm>
            <a:off x="374650" y="5562600"/>
            <a:ext cx="1371600" cy="838200"/>
          </a:xfrm>
          <a:prstGeom prst="rect">
            <a:avLst/>
          </a:prstGeom>
          <a:noFill/>
          <a:ln w="9525">
            <a:noFill/>
            <a:miter lim="800000"/>
            <a:headEnd/>
            <a:tailEnd/>
          </a:ln>
        </p:spPr>
      </p:pic>
      <p:pic>
        <p:nvPicPr>
          <p:cNvPr id="1039" name="Picture 12"/>
          <p:cNvPicPr>
            <a:picLocks noChangeArrowheads="1"/>
          </p:cNvPicPr>
          <p:nvPr/>
        </p:nvPicPr>
        <p:blipFill>
          <a:blip r:embed="rId14" cstate="print"/>
          <a:srcRect/>
          <a:stretch>
            <a:fillRect/>
          </a:stretch>
        </p:blipFill>
        <p:spPr bwMode="auto">
          <a:xfrm>
            <a:off x="3956050" y="5562600"/>
            <a:ext cx="1371600" cy="838200"/>
          </a:xfrm>
          <a:prstGeom prst="rect">
            <a:avLst/>
          </a:prstGeom>
          <a:noFill/>
          <a:ln w="9525">
            <a:noFill/>
            <a:miter lim="800000"/>
            <a:headEnd/>
            <a:tailEnd/>
          </a:ln>
        </p:spPr>
      </p:pic>
      <p:pic>
        <p:nvPicPr>
          <p:cNvPr id="1040" name="Picture 13"/>
          <p:cNvPicPr>
            <a:picLocks noChangeArrowheads="1"/>
          </p:cNvPicPr>
          <p:nvPr/>
        </p:nvPicPr>
        <p:blipFill>
          <a:blip r:embed="rId15" cstate="print"/>
          <a:srcRect/>
          <a:stretch>
            <a:fillRect/>
          </a:stretch>
        </p:blipFill>
        <p:spPr bwMode="auto">
          <a:xfrm>
            <a:off x="5480050" y="228600"/>
            <a:ext cx="1371600" cy="838200"/>
          </a:xfrm>
          <a:prstGeom prst="rect">
            <a:avLst/>
          </a:prstGeom>
          <a:noFill/>
          <a:ln w="9525">
            <a:noFill/>
            <a:miter lim="800000"/>
            <a:headEnd/>
            <a:tailEnd/>
          </a:ln>
        </p:spPr>
      </p:pic>
      <p:pic>
        <p:nvPicPr>
          <p:cNvPr id="1041" name="Picture 14"/>
          <p:cNvPicPr>
            <a:picLocks noChangeArrowheads="1"/>
          </p:cNvPicPr>
          <p:nvPr/>
        </p:nvPicPr>
        <p:blipFill>
          <a:blip r:embed="rId16" cstate="print"/>
          <a:srcRect/>
          <a:stretch>
            <a:fillRect/>
          </a:stretch>
        </p:blipFill>
        <p:spPr bwMode="auto">
          <a:xfrm>
            <a:off x="374650" y="2819400"/>
            <a:ext cx="1244600" cy="784225"/>
          </a:xfrm>
          <a:prstGeom prst="rect">
            <a:avLst/>
          </a:prstGeom>
          <a:noFill/>
          <a:ln w="9525">
            <a:noFill/>
            <a:miter lim="800000"/>
            <a:headEnd/>
            <a:tailEnd/>
          </a:ln>
        </p:spPr>
      </p:pic>
      <p:pic>
        <p:nvPicPr>
          <p:cNvPr id="1042" name="Picture 15"/>
          <p:cNvPicPr>
            <a:picLocks noChangeArrowheads="1"/>
          </p:cNvPicPr>
          <p:nvPr/>
        </p:nvPicPr>
        <p:blipFill>
          <a:blip r:embed="rId17" cstate="print"/>
          <a:srcRect/>
          <a:stretch>
            <a:fillRect/>
          </a:stretch>
        </p:blipFill>
        <p:spPr bwMode="auto">
          <a:xfrm>
            <a:off x="7232650" y="4038600"/>
            <a:ext cx="1371600" cy="838200"/>
          </a:xfrm>
          <a:prstGeom prst="rect">
            <a:avLst/>
          </a:prstGeom>
          <a:noFill/>
          <a:ln w="9525">
            <a:noFill/>
            <a:miter lim="800000"/>
            <a:headEnd/>
            <a:tailEnd/>
          </a:ln>
        </p:spPr>
      </p:pic>
      <p:pic>
        <p:nvPicPr>
          <p:cNvPr id="1043" name="Picture 16"/>
          <p:cNvPicPr>
            <a:picLocks noChangeArrowheads="1"/>
          </p:cNvPicPr>
          <p:nvPr/>
        </p:nvPicPr>
        <p:blipFill>
          <a:blip r:embed="rId18" cstate="print"/>
          <a:srcRect/>
          <a:stretch>
            <a:fillRect/>
          </a:stretch>
        </p:blipFill>
        <p:spPr bwMode="auto">
          <a:xfrm>
            <a:off x="5556250" y="5562600"/>
            <a:ext cx="1371600" cy="860425"/>
          </a:xfrm>
          <a:prstGeom prst="rect">
            <a:avLst/>
          </a:prstGeom>
          <a:noFill/>
          <a:ln w="9525">
            <a:noFill/>
            <a:miter lim="800000"/>
            <a:headEnd/>
            <a:tailEnd/>
          </a:ln>
        </p:spPr>
      </p:pic>
      <p:pic>
        <p:nvPicPr>
          <p:cNvPr id="1044" name="Picture 17"/>
          <p:cNvPicPr>
            <a:picLocks noChangeArrowheads="1"/>
          </p:cNvPicPr>
          <p:nvPr/>
        </p:nvPicPr>
        <p:blipFill>
          <a:blip r:embed="rId19" cstate="print"/>
          <a:srcRect/>
          <a:stretch>
            <a:fillRect/>
          </a:stretch>
        </p:blipFill>
        <p:spPr bwMode="auto">
          <a:xfrm>
            <a:off x="7232650" y="5562600"/>
            <a:ext cx="1397000" cy="863600"/>
          </a:xfrm>
          <a:prstGeom prst="rect">
            <a:avLst/>
          </a:prstGeom>
          <a:noFill/>
          <a:ln w="9525">
            <a:noFill/>
            <a:miter lim="800000"/>
            <a:headEnd/>
            <a:tailEnd/>
          </a:ln>
        </p:spPr>
      </p:pic>
      <p:sp>
        <p:nvSpPr>
          <p:cNvPr id="1045" name="Rectangle 18"/>
          <p:cNvSpPr>
            <a:spLocks noChangeArrowheads="1"/>
          </p:cNvSpPr>
          <p:nvPr/>
        </p:nvSpPr>
        <p:spPr bwMode="auto">
          <a:xfrm>
            <a:off x="603250" y="990600"/>
            <a:ext cx="1103313" cy="336550"/>
          </a:xfrm>
          <a:prstGeom prst="rect">
            <a:avLst/>
          </a:prstGeom>
          <a:noFill/>
          <a:ln w="9525">
            <a:noFill/>
            <a:miter lim="800000"/>
            <a:headEnd/>
            <a:tailEnd/>
          </a:ln>
        </p:spPr>
        <p:txBody>
          <a:bodyPr lIns="92075" tIns="46038" rIns="92075" bIns="46038">
            <a:spAutoFit/>
          </a:bodyPr>
          <a:lstStyle/>
          <a:p>
            <a:r>
              <a:rPr lang="en-US" sz="1600" b="1" dirty="0">
                <a:solidFill>
                  <a:schemeClr val="bg1"/>
                </a:solidFill>
                <a:latin typeface="Arial" charset="0"/>
              </a:rPr>
              <a:t>Belgium</a:t>
            </a:r>
          </a:p>
        </p:txBody>
      </p:sp>
      <p:sp>
        <p:nvSpPr>
          <p:cNvPr id="1046" name="Rectangle 19"/>
          <p:cNvSpPr>
            <a:spLocks noChangeArrowheads="1"/>
          </p:cNvSpPr>
          <p:nvPr/>
        </p:nvSpPr>
        <p:spPr bwMode="auto">
          <a:xfrm>
            <a:off x="2432050" y="990600"/>
            <a:ext cx="738188"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Brazil</a:t>
            </a:r>
          </a:p>
        </p:txBody>
      </p:sp>
      <p:sp>
        <p:nvSpPr>
          <p:cNvPr id="1047" name="Rectangle 20"/>
          <p:cNvSpPr>
            <a:spLocks noChangeArrowheads="1"/>
          </p:cNvSpPr>
          <p:nvPr/>
        </p:nvSpPr>
        <p:spPr bwMode="auto">
          <a:xfrm>
            <a:off x="557213" y="4851400"/>
            <a:ext cx="915987"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Canada</a:t>
            </a:r>
          </a:p>
        </p:txBody>
      </p:sp>
      <p:sp>
        <p:nvSpPr>
          <p:cNvPr id="1048" name="Rectangle 21"/>
          <p:cNvSpPr>
            <a:spLocks noChangeArrowheads="1"/>
          </p:cNvSpPr>
          <p:nvPr/>
        </p:nvSpPr>
        <p:spPr bwMode="auto">
          <a:xfrm>
            <a:off x="7461250" y="3581400"/>
            <a:ext cx="1052513"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Denmark</a:t>
            </a:r>
          </a:p>
        </p:txBody>
      </p:sp>
      <p:sp>
        <p:nvSpPr>
          <p:cNvPr id="1049" name="Rectangle 22"/>
          <p:cNvSpPr>
            <a:spLocks noChangeArrowheads="1"/>
          </p:cNvSpPr>
          <p:nvPr/>
        </p:nvSpPr>
        <p:spPr bwMode="auto">
          <a:xfrm>
            <a:off x="4037013" y="1011238"/>
            <a:ext cx="849312"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France</a:t>
            </a:r>
          </a:p>
        </p:txBody>
      </p:sp>
      <p:sp>
        <p:nvSpPr>
          <p:cNvPr id="1050" name="Rectangle 23"/>
          <p:cNvSpPr>
            <a:spLocks noChangeArrowheads="1"/>
          </p:cNvSpPr>
          <p:nvPr/>
        </p:nvSpPr>
        <p:spPr bwMode="auto">
          <a:xfrm>
            <a:off x="481013" y="2362200"/>
            <a:ext cx="1065212"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Germany</a:t>
            </a:r>
          </a:p>
        </p:txBody>
      </p:sp>
      <p:sp>
        <p:nvSpPr>
          <p:cNvPr id="1051" name="Rectangle 24"/>
          <p:cNvSpPr>
            <a:spLocks noChangeArrowheads="1"/>
          </p:cNvSpPr>
          <p:nvPr/>
        </p:nvSpPr>
        <p:spPr bwMode="auto">
          <a:xfrm>
            <a:off x="2660650" y="6324600"/>
            <a:ext cx="592138"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Italy</a:t>
            </a:r>
          </a:p>
        </p:txBody>
      </p:sp>
      <p:sp>
        <p:nvSpPr>
          <p:cNvPr id="1052" name="Rectangle 25"/>
          <p:cNvSpPr>
            <a:spLocks noChangeArrowheads="1"/>
          </p:cNvSpPr>
          <p:nvPr/>
        </p:nvSpPr>
        <p:spPr bwMode="auto">
          <a:xfrm>
            <a:off x="7512050" y="2362200"/>
            <a:ext cx="769938"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Japan</a:t>
            </a:r>
          </a:p>
        </p:txBody>
      </p:sp>
      <p:sp>
        <p:nvSpPr>
          <p:cNvPr id="1053" name="Rectangle 26"/>
          <p:cNvSpPr>
            <a:spLocks noChangeArrowheads="1"/>
          </p:cNvSpPr>
          <p:nvPr/>
        </p:nvSpPr>
        <p:spPr bwMode="auto">
          <a:xfrm>
            <a:off x="7054850" y="990600"/>
            <a:ext cx="1774825"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The Netherlands</a:t>
            </a:r>
          </a:p>
        </p:txBody>
      </p:sp>
      <p:sp>
        <p:nvSpPr>
          <p:cNvPr id="1054" name="Rectangle 27"/>
          <p:cNvSpPr>
            <a:spLocks noChangeArrowheads="1"/>
          </p:cNvSpPr>
          <p:nvPr/>
        </p:nvSpPr>
        <p:spPr bwMode="auto">
          <a:xfrm>
            <a:off x="603250" y="6324600"/>
            <a:ext cx="917575"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Norway</a:t>
            </a:r>
          </a:p>
        </p:txBody>
      </p:sp>
      <p:sp>
        <p:nvSpPr>
          <p:cNvPr id="1055" name="Rectangle 28"/>
          <p:cNvSpPr>
            <a:spLocks noChangeArrowheads="1"/>
          </p:cNvSpPr>
          <p:nvPr/>
        </p:nvSpPr>
        <p:spPr bwMode="auto">
          <a:xfrm>
            <a:off x="4260850" y="6324600"/>
            <a:ext cx="849313"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Russia</a:t>
            </a:r>
          </a:p>
        </p:txBody>
      </p:sp>
      <p:sp>
        <p:nvSpPr>
          <p:cNvPr id="1056" name="Rectangle 29"/>
          <p:cNvSpPr>
            <a:spLocks noChangeArrowheads="1"/>
          </p:cNvSpPr>
          <p:nvPr/>
        </p:nvSpPr>
        <p:spPr bwMode="auto">
          <a:xfrm>
            <a:off x="5749925" y="990600"/>
            <a:ext cx="736600"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Spain</a:t>
            </a:r>
          </a:p>
        </p:txBody>
      </p:sp>
      <p:sp>
        <p:nvSpPr>
          <p:cNvPr id="1057" name="Rectangle 30"/>
          <p:cNvSpPr>
            <a:spLocks noChangeArrowheads="1"/>
          </p:cNvSpPr>
          <p:nvPr/>
        </p:nvSpPr>
        <p:spPr bwMode="auto">
          <a:xfrm>
            <a:off x="425450" y="3505200"/>
            <a:ext cx="950913"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Sweden</a:t>
            </a:r>
          </a:p>
        </p:txBody>
      </p:sp>
      <p:sp>
        <p:nvSpPr>
          <p:cNvPr id="1058" name="Rectangle 31"/>
          <p:cNvSpPr>
            <a:spLocks noChangeArrowheads="1"/>
          </p:cNvSpPr>
          <p:nvPr/>
        </p:nvSpPr>
        <p:spPr bwMode="auto">
          <a:xfrm>
            <a:off x="7324725" y="4811713"/>
            <a:ext cx="1314450"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Switzerland</a:t>
            </a:r>
          </a:p>
        </p:txBody>
      </p:sp>
      <p:sp>
        <p:nvSpPr>
          <p:cNvPr id="1059" name="Rectangle 32"/>
          <p:cNvSpPr>
            <a:spLocks noChangeArrowheads="1"/>
          </p:cNvSpPr>
          <p:nvPr/>
        </p:nvSpPr>
        <p:spPr bwMode="auto">
          <a:xfrm>
            <a:off x="5380038" y="6334125"/>
            <a:ext cx="1752600"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United Kingdom</a:t>
            </a:r>
          </a:p>
        </p:txBody>
      </p:sp>
      <p:sp>
        <p:nvSpPr>
          <p:cNvPr id="1060" name="Rectangle 33"/>
          <p:cNvSpPr>
            <a:spLocks noChangeArrowheads="1"/>
          </p:cNvSpPr>
          <p:nvPr/>
        </p:nvSpPr>
        <p:spPr bwMode="auto">
          <a:xfrm>
            <a:off x="7186613" y="6334125"/>
            <a:ext cx="1482725" cy="336550"/>
          </a:xfrm>
          <a:prstGeom prst="rect">
            <a:avLst/>
          </a:prstGeom>
          <a:noFill/>
          <a:ln w="9525">
            <a:noFill/>
            <a:miter lim="800000"/>
            <a:headEnd/>
            <a:tailEnd/>
          </a:ln>
        </p:spPr>
        <p:txBody>
          <a:bodyPr wrap="none" lIns="92075" tIns="46038" rIns="92075" bIns="46038">
            <a:spAutoFit/>
          </a:bodyPr>
          <a:lstStyle/>
          <a:p>
            <a:r>
              <a:rPr lang="en-US" sz="1600" b="1" dirty="0">
                <a:solidFill>
                  <a:schemeClr val="bg1"/>
                </a:solidFill>
                <a:latin typeface="Arial" charset="0"/>
              </a:rPr>
              <a:t>United States</a:t>
            </a:r>
          </a:p>
        </p:txBody>
      </p:sp>
      <p:grpSp>
        <p:nvGrpSpPr>
          <p:cNvPr id="3" name="Group 34"/>
          <p:cNvGrpSpPr>
            <a:grpSpLocks/>
          </p:cNvGrpSpPr>
          <p:nvPr/>
        </p:nvGrpSpPr>
        <p:grpSpPr bwMode="auto">
          <a:xfrm>
            <a:off x="3454400" y="2019300"/>
            <a:ext cx="1905000" cy="2657475"/>
            <a:chOff x="1968" y="1152"/>
            <a:chExt cx="1654" cy="2052"/>
          </a:xfrm>
        </p:grpSpPr>
        <p:graphicFrame>
          <p:nvGraphicFramePr>
            <p:cNvPr id="1026" name="Object 35"/>
            <p:cNvGraphicFramePr>
              <a:graphicFrameLocks noChangeAspect="1"/>
            </p:cNvGraphicFramePr>
            <p:nvPr/>
          </p:nvGraphicFramePr>
          <p:xfrm>
            <a:off x="2016" y="1536"/>
            <a:ext cx="1530" cy="1569"/>
          </p:xfrm>
          <a:graphic>
            <a:graphicData uri="http://schemas.openxmlformats.org/presentationml/2006/ole">
              <mc:AlternateContent xmlns:mc="http://schemas.openxmlformats.org/markup-compatibility/2006">
                <mc:Choice xmlns:v="urn:schemas-microsoft-com:vml" Requires="v">
                  <p:oleObj spid="_x0000_s355358" name="Designer Drawing" r:id="rId20" imgW="2429640" imgH="2490840" progId="">
                    <p:embed/>
                  </p:oleObj>
                </mc:Choice>
                <mc:Fallback>
                  <p:oleObj name="Designer Drawing" r:id="rId20" imgW="2429640" imgH="2490840" progId="">
                    <p:embed/>
                    <p:pic>
                      <p:nvPicPr>
                        <p:cNvPr id="0" name="Object 3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016" y="1536"/>
                          <a:ext cx="1530" cy="1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36"/>
            <p:cNvGraphicFramePr>
              <a:graphicFrameLocks noChangeAspect="1"/>
            </p:cNvGraphicFramePr>
            <p:nvPr/>
          </p:nvGraphicFramePr>
          <p:xfrm>
            <a:off x="2064" y="1200"/>
            <a:ext cx="1437" cy="219"/>
          </p:xfrm>
          <a:graphic>
            <a:graphicData uri="http://schemas.openxmlformats.org/presentationml/2006/ole">
              <mc:AlternateContent xmlns:mc="http://schemas.openxmlformats.org/markup-compatibility/2006">
                <mc:Choice xmlns:v="urn:schemas-microsoft-com:vml" Requires="v">
                  <p:oleObj spid="_x0000_s355359" name="Designer Drawing" r:id="rId22" imgW="2280600" imgH="348120" progId="">
                    <p:embed/>
                  </p:oleObj>
                </mc:Choice>
                <mc:Fallback>
                  <p:oleObj name="Designer Drawing" r:id="rId22" imgW="2280600" imgH="348120" progId="">
                    <p:embed/>
                    <p:pic>
                      <p:nvPicPr>
                        <p:cNvPr id="0" name="Object 3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64" y="1200"/>
                          <a:ext cx="1437" cy="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62" name="Picture 37" descr="ISS patch trimmed"/>
            <p:cNvPicPr>
              <a:picLocks noChangeAspect="1" noChangeArrowheads="1"/>
            </p:cNvPicPr>
            <p:nvPr/>
          </p:nvPicPr>
          <p:blipFill>
            <a:blip r:embed="rId24" cstate="print">
              <a:clrChange>
                <a:clrFrom>
                  <a:srgbClr val="FFFFFF"/>
                </a:clrFrom>
                <a:clrTo>
                  <a:srgbClr val="FFFFFF">
                    <a:alpha val="0"/>
                  </a:srgbClr>
                </a:clrTo>
              </a:clrChange>
            </a:blip>
            <a:srcRect/>
            <a:stretch>
              <a:fillRect/>
            </a:stretch>
          </p:blipFill>
          <p:spPr bwMode="auto">
            <a:xfrm>
              <a:off x="1968" y="1152"/>
              <a:ext cx="1654" cy="2052"/>
            </a:xfrm>
            <a:prstGeom prst="rect">
              <a:avLst/>
            </a:prstGeom>
            <a:noFill/>
            <a:ln w="9525">
              <a:noFill/>
              <a:miter lim="800000"/>
              <a:headEnd/>
              <a:tailEnd/>
            </a:ln>
          </p:spPr>
        </p:pic>
        <p:sp>
          <p:nvSpPr>
            <p:cNvPr id="1063" name="Line 38"/>
            <p:cNvSpPr>
              <a:spLocks noChangeShapeType="1"/>
            </p:cNvSpPr>
            <p:nvPr/>
          </p:nvSpPr>
          <p:spPr bwMode="auto">
            <a:xfrm>
              <a:off x="2016" y="1488"/>
              <a:ext cx="0" cy="912"/>
            </a:xfrm>
            <a:prstGeom prst="line">
              <a:avLst/>
            </a:prstGeom>
            <a:noFill/>
            <a:ln w="12700">
              <a:solidFill>
                <a:schemeClr val="tx1"/>
              </a:solidFill>
              <a:round/>
              <a:headEnd type="none" w="sm" len="sm"/>
              <a:tailEnd type="none" w="sm" len="sm"/>
            </a:ln>
          </p:spPr>
          <p:txBody>
            <a:bodyPr wrap="none" anchor="ctr"/>
            <a:lstStyle/>
            <a:p>
              <a:endParaRPr lang="en-US" dirty="0"/>
            </a:p>
          </p:txBody>
        </p:sp>
        <p:sp>
          <p:nvSpPr>
            <p:cNvPr id="1064" name="Rectangle 39"/>
            <p:cNvSpPr>
              <a:spLocks noChangeArrowheads="1"/>
            </p:cNvSpPr>
            <p:nvPr/>
          </p:nvSpPr>
          <p:spPr bwMode="auto">
            <a:xfrm>
              <a:off x="1968" y="1152"/>
              <a:ext cx="1637" cy="308"/>
            </a:xfrm>
            <a:prstGeom prst="rect">
              <a:avLst/>
            </a:prstGeom>
            <a:noFill/>
            <a:ln w="28575">
              <a:solidFill>
                <a:srgbClr val="FF0000"/>
              </a:solidFill>
              <a:miter lim="800000"/>
              <a:headEnd type="none" w="sm" len="sm"/>
              <a:tailEnd type="none" w="sm" len="sm"/>
            </a:ln>
          </p:spPr>
          <p:txBody>
            <a:bodyPr wrap="none" anchor="ctr"/>
            <a:lstStyle/>
            <a:p>
              <a:pPr algn="ctr"/>
              <a:endParaRPr lang="en-US" sz="1600" dirty="0">
                <a:solidFill>
                  <a:schemeClr val="bg1"/>
                </a:solidFill>
              </a:endParaRPr>
            </a:p>
          </p:txBody>
        </p:sp>
      </p:grpSp>
    </p:spTree>
  </p:cSld>
  <p:clrMapOvr>
    <a:masterClrMapping/>
  </p:clrMapOvr>
  <p:transition advTm="19157">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descr="http://io.jsc.nasa.gov/photos/10348/hires/s130e012155.jpg"/>
          <p:cNvPicPr>
            <a:picLocks noChangeAspect="1" noChangeArrowheads="1"/>
          </p:cNvPicPr>
          <p:nvPr/>
        </p:nvPicPr>
        <p:blipFill>
          <a:blip r:embed="rId3" cstate="print"/>
          <a:srcRect/>
          <a:stretch>
            <a:fillRect/>
          </a:stretch>
        </p:blipFill>
        <p:spPr bwMode="auto">
          <a:xfrm>
            <a:off x="-542925" y="0"/>
            <a:ext cx="10871200" cy="7429500"/>
          </a:xfrm>
          <a:prstGeom prst="rect">
            <a:avLst/>
          </a:prstGeom>
          <a:noFill/>
          <a:ln w="9525">
            <a:noFill/>
            <a:miter lim="800000"/>
            <a:headEnd/>
            <a:tailEnd/>
          </a:ln>
        </p:spPr>
      </p:pic>
    </p:spTree>
  </p:cSld>
  <p:clrMapOvr>
    <a:masterClrMapping/>
  </p:clrMapOvr>
  <p:transition advTm="6770">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io.jsc.nasa.gov/photos/10348/hires/s130e012312.jpg"/>
          <p:cNvPicPr>
            <a:picLocks noChangeAspect="1" noChangeArrowheads="1"/>
          </p:cNvPicPr>
          <p:nvPr/>
        </p:nvPicPr>
        <p:blipFill>
          <a:blip r:embed="rId3" cstate="print"/>
          <a:srcRect/>
          <a:stretch>
            <a:fillRect/>
          </a:stretch>
        </p:blipFill>
        <p:spPr bwMode="auto">
          <a:xfrm>
            <a:off x="-234950" y="0"/>
            <a:ext cx="9551988" cy="7142163"/>
          </a:xfrm>
          <a:prstGeom prst="rect">
            <a:avLst/>
          </a:prstGeom>
          <a:noFill/>
          <a:ln w="9525">
            <a:noFill/>
            <a:miter lim="800000"/>
            <a:headEnd/>
            <a:tailEnd/>
          </a:ln>
        </p:spPr>
      </p:pic>
    </p:spTree>
  </p:cSld>
  <p:clrMapOvr>
    <a:masterClrMapping/>
  </p:clrMapOvr>
  <p:transition advTm="0">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limb below"/>
          <p:cNvPicPr>
            <a:picLocks noChangeAspect="1" noChangeArrowheads="1"/>
          </p:cNvPicPr>
          <p:nvPr/>
        </p:nvPicPr>
        <p:blipFill>
          <a:blip r:embed="rId3" cstate="print">
            <a:lum contrast="18000"/>
          </a:blip>
          <a:srcRect b="37703"/>
          <a:stretch>
            <a:fillRect/>
          </a:stretch>
        </p:blipFill>
        <p:spPr bwMode="auto">
          <a:xfrm>
            <a:off x="0" y="3810000"/>
            <a:ext cx="9144000" cy="3048000"/>
          </a:xfrm>
          <a:prstGeom prst="rect">
            <a:avLst/>
          </a:prstGeom>
          <a:noFill/>
          <a:ln w="9525">
            <a:noFill/>
            <a:miter lim="800000"/>
            <a:headEnd/>
            <a:tailEnd/>
          </a:ln>
        </p:spPr>
      </p:pic>
      <p:sp>
        <p:nvSpPr>
          <p:cNvPr id="1340419" name="Rectangle 3"/>
          <p:cNvSpPr>
            <a:spLocks noChangeArrowheads="1"/>
          </p:cNvSpPr>
          <p:nvPr/>
        </p:nvSpPr>
        <p:spPr bwMode="auto">
          <a:xfrm>
            <a:off x="1882775" y="203200"/>
            <a:ext cx="7261225" cy="719138"/>
          </a:xfrm>
          <a:prstGeom prst="rect">
            <a:avLst/>
          </a:prstGeom>
          <a:noFill/>
          <a:ln w="9525">
            <a:noFill/>
            <a:miter lim="800000"/>
            <a:headEnd/>
            <a:tailEnd/>
          </a:ln>
          <a:effectLst>
            <a:outerShdw dist="53882" dir="2700000" algn="ctr" rotWithShape="0">
              <a:schemeClr val="tx1"/>
            </a:outerShdw>
          </a:effectLst>
        </p:spPr>
        <p:txBody>
          <a:bodyPr lIns="101882" tIns="50941" rIns="101882" bIns="50941">
            <a:spAutoFit/>
          </a:bodyPr>
          <a:lstStyle/>
          <a:p>
            <a:pPr defTabSz="1019175">
              <a:defRPr/>
            </a:pPr>
            <a:r>
              <a:rPr lang="en-US" sz="4000" b="1" i="1" dirty="0">
                <a:solidFill>
                  <a:schemeClr val="bg1"/>
                </a:solidFill>
                <a:latin typeface="Tahoma" pitchFamily="34" charset="0"/>
              </a:rPr>
              <a:t>ISS Launch Vehicles</a:t>
            </a:r>
            <a:endParaRPr lang="en-US" sz="4000" b="1" dirty="0">
              <a:solidFill>
                <a:schemeClr val="bg1"/>
              </a:solidFill>
              <a:latin typeface="Tahoma" pitchFamily="34" charset="0"/>
            </a:endParaRPr>
          </a:p>
        </p:txBody>
      </p:sp>
      <p:pic>
        <p:nvPicPr>
          <p:cNvPr id="100356" name="Picture 4" descr="uf7"/>
          <p:cNvPicPr>
            <a:picLocks noChangeAspect="1" noChangeArrowheads="1"/>
          </p:cNvPicPr>
          <p:nvPr/>
        </p:nvPicPr>
        <p:blipFill>
          <a:blip r:embed="rId4" cstate="print"/>
          <a:srcRect/>
          <a:stretch>
            <a:fillRect/>
          </a:stretch>
        </p:blipFill>
        <p:spPr bwMode="auto">
          <a:xfrm>
            <a:off x="76200" y="0"/>
            <a:ext cx="1600200" cy="1200150"/>
          </a:xfrm>
          <a:prstGeom prst="rect">
            <a:avLst/>
          </a:prstGeom>
          <a:noFill/>
          <a:ln w="9525">
            <a:noFill/>
            <a:miter lim="800000"/>
            <a:headEnd/>
            <a:tailEnd/>
          </a:ln>
        </p:spPr>
      </p:pic>
      <p:pic>
        <p:nvPicPr>
          <p:cNvPr id="100357" name="Picture 5" descr="soyuz"/>
          <p:cNvPicPr>
            <a:picLocks noChangeAspect="1" noChangeArrowheads="1"/>
          </p:cNvPicPr>
          <p:nvPr/>
        </p:nvPicPr>
        <p:blipFill>
          <a:blip r:embed="rId5" cstate="print"/>
          <a:srcRect l="22601" r="9595"/>
          <a:stretch>
            <a:fillRect/>
          </a:stretch>
        </p:blipFill>
        <p:spPr bwMode="auto">
          <a:xfrm>
            <a:off x="1889125" y="2378075"/>
            <a:ext cx="1017588" cy="2205038"/>
          </a:xfrm>
          <a:prstGeom prst="rect">
            <a:avLst/>
          </a:prstGeom>
          <a:noFill/>
          <a:ln w="3175">
            <a:noFill/>
            <a:miter lim="800000"/>
            <a:headEnd/>
            <a:tailEnd/>
          </a:ln>
        </p:spPr>
      </p:pic>
      <p:sp>
        <p:nvSpPr>
          <p:cNvPr id="1340424" name="Text Box 8"/>
          <p:cNvSpPr txBox="1">
            <a:spLocks noChangeArrowheads="1"/>
          </p:cNvSpPr>
          <p:nvPr/>
        </p:nvSpPr>
        <p:spPr bwMode="auto">
          <a:xfrm>
            <a:off x="1674813" y="4670425"/>
            <a:ext cx="1371600" cy="436563"/>
          </a:xfrm>
          <a:prstGeom prst="rect">
            <a:avLst/>
          </a:prstGeom>
          <a:noFill/>
          <a:ln w="9525">
            <a:noFill/>
            <a:miter lim="800000"/>
            <a:headEnd/>
            <a:tailEnd/>
          </a:ln>
          <a:effectLst>
            <a:outerShdw dist="28398" dir="3806097" algn="ctr" rotWithShape="0">
              <a:srgbClr val="292929"/>
            </a:outerShdw>
          </a:effectLst>
        </p:spPr>
        <p:txBody>
          <a:bodyPr lIns="101882" tIns="50941" rIns="101882" bIns="50941">
            <a:spAutoFit/>
          </a:bodyPr>
          <a:lstStyle/>
          <a:p>
            <a:pPr algn="ctr" defTabSz="1019175">
              <a:spcBef>
                <a:spcPct val="50000"/>
              </a:spcBef>
              <a:defRPr/>
            </a:pPr>
            <a:r>
              <a:rPr lang="en-US" sz="2200" b="1" i="1" dirty="0">
                <a:solidFill>
                  <a:srgbClr val="FFCC00"/>
                </a:solidFill>
                <a:latin typeface="Tahoma" pitchFamily="34" charset="0"/>
              </a:rPr>
              <a:t>Soyuz</a:t>
            </a:r>
          </a:p>
        </p:txBody>
      </p:sp>
      <p:pic>
        <p:nvPicPr>
          <p:cNvPr id="100359" name="Picture 9" descr="rasa"/>
          <p:cNvPicPr>
            <a:picLocks noChangeAspect="1" noChangeArrowheads="1"/>
          </p:cNvPicPr>
          <p:nvPr/>
        </p:nvPicPr>
        <p:blipFill>
          <a:blip r:embed="rId6" cstate="print"/>
          <a:srcRect t="742" r="513"/>
          <a:stretch>
            <a:fillRect/>
          </a:stretch>
        </p:blipFill>
        <p:spPr bwMode="auto">
          <a:xfrm>
            <a:off x="1947863" y="1482725"/>
            <a:ext cx="923925" cy="638175"/>
          </a:xfrm>
          <a:prstGeom prst="rect">
            <a:avLst/>
          </a:prstGeom>
          <a:noFill/>
          <a:ln w="9525">
            <a:noFill/>
            <a:miter lim="800000"/>
            <a:headEnd/>
            <a:tailEnd/>
          </a:ln>
        </p:spPr>
      </p:pic>
      <p:pic>
        <p:nvPicPr>
          <p:cNvPr id="100360" name="Picture 10"/>
          <p:cNvPicPr>
            <a:picLocks noChangeArrowheads="1"/>
          </p:cNvPicPr>
          <p:nvPr/>
        </p:nvPicPr>
        <p:blipFill>
          <a:blip r:embed="rId7" cstate="print"/>
          <a:srcRect l="16129" r="19354"/>
          <a:stretch>
            <a:fillRect/>
          </a:stretch>
        </p:blipFill>
        <p:spPr bwMode="auto">
          <a:xfrm>
            <a:off x="160338" y="2354263"/>
            <a:ext cx="1292225" cy="2200275"/>
          </a:xfrm>
          <a:prstGeom prst="rect">
            <a:avLst/>
          </a:prstGeom>
          <a:noFill/>
          <a:ln w="3175">
            <a:noFill/>
            <a:miter lim="800000"/>
            <a:headEnd/>
            <a:tailEnd/>
          </a:ln>
        </p:spPr>
      </p:pic>
      <p:pic>
        <p:nvPicPr>
          <p:cNvPr id="100361" name="Picture 11"/>
          <p:cNvPicPr>
            <a:picLocks noChangeAspect="1" noChangeArrowheads="1"/>
          </p:cNvPicPr>
          <p:nvPr/>
        </p:nvPicPr>
        <p:blipFill>
          <a:blip r:embed="rId8" cstate="print"/>
          <a:srcRect/>
          <a:stretch>
            <a:fillRect/>
          </a:stretch>
        </p:blipFill>
        <p:spPr bwMode="auto">
          <a:xfrm>
            <a:off x="376238" y="1470025"/>
            <a:ext cx="800100" cy="661988"/>
          </a:xfrm>
          <a:prstGeom prst="rect">
            <a:avLst/>
          </a:prstGeom>
          <a:noFill/>
          <a:ln w="9525">
            <a:noFill/>
            <a:miter lim="800000"/>
            <a:headEnd/>
            <a:tailEnd/>
          </a:ln>
        </p:spPr>
      </p:pic>
      <p:sp>
        <p:nvSpPr>
          <p:cNvPr id="1340428" name="Text Box 12"/>
          <p:cNvSpPr txBox="1">
            <a:spLocks noChangeArrowheads="1"/>
          </p:cNvSpPr>
          <p:nvPr/>
        </p:nvSpPr>
        <p:spPr bwMode="auto">
          <a:xfrm>
            <a:off x="84138" y="4670425"/>
            <a:ext cx="1524000" cy="436563"/>
          </a:xfrm>
          <a:prstGeom prst="rect">
            <a:avLst/>
          </a:prstGeom>
          <a:noFill/>
          <a:ln w="9525">
            <a:noFill/>
            <a:miter lim="800000"/>
            <a:headEnd/>
            <a:tailEnd/>
          </a:ln>
          <a:effectLst>
            <a:outerShdw dist="28398" dir="3806097" algn="ctr" rotWithShape="0">
              <a:schemeClr val="tx1"/>
            </a:outerShdw>
          </a:effectLst>
        </p:spPr>
        <p:txBody>
          <a:bodyPr lIns="101882" tIns="50941" rIns="101882" bIns="50941">
            <a:spAutoFit/>
          </a:bodyPr>
          <a:lstStyle/>
          <a:p>
            <a:pPr algn="ctr" defTabSz="1019175">
              <a:spcBef>
                <a:spcPct val="50000"/>
              </a:spcBef>
              <a:defRPr/>
            </a:pPr>
            <a:r>
              <a:rPr lang="en-US" sz="2200" b="1" i="1" dirty="0">
                <a:solidFill>
                  <a:srgbClr val="FFCC00"/>
                </a:solidFill>
                <a:latin typeface="Tahoma" pitchFamily="34" charset="0"/>
              </a:rPr>
              <a:t>Shuttle</a:t>
            </a:r>
          </a:p>
        </p:txBody>
      </p:sp>
      <p:pic>
        <p:nvPicPr>
          <p:cNvPr id="100363" name="Picture 13" descr="Ariane rocket"/>
          <p:cNvPicPr>
            <a:picLocks noChangeAspect="1" noChangeArrowheads="1"/>
          </p:cNvPicPr>
          <p:nvPr/>
        </p:nvPicPr>
        <p:blipFill>
          <a:blip r:embed="rId9" cstate="print"/>
          <a:srcRect l="22188" t="14948" r="25089"/>
          <a:stretch>
            <a:fillRect/>
          </a:stretch>
        </p:blipFill>
        <p:spPr bwMode="auto">
          <a:xfrm>
            <a:off x="3279775" y="2355850"/>
            <a:ext cx="947738" cy="2238375"/>
          </a:xfrm>
          <a:prstGeom prst="rect">
            <a:avLst/>
          </a:prstGeom>
          <a:noFill/>
          <a:ln w="3175">
            <a:noFill/>
            <a:miter lim="800000"/>
            <a:headEnd/>
            <a:tailEnd/>
          </a:ln>
        </p:spPr>
      </p:pic>
      <p:pic>
        <p:nvPicPr>
          <p:cNvPr id="100364" name="Picture 14" descr="H2A"/>
          <p:cNvPicPr>
            <a:picLocks noChangeAspect="1" noChangeArrowheads="1"/>
          </p:cNvPicPr>
          <p:nvPr/>
        </p:nvPicPr>
        <p:blipFill>
          <a:blip r:embed="rId10" cstate="print"/>
          <a:srcRect l="41370" r="13982"/>
          <a:stretch>
            <a:fillRect/>
          </a:stretch>
        </p:blipFill>
        <p:spPr bwMode="auto">
          <a:xfrm>
            <a:off x="4486275" y="2371725"/>
            <a:ext cx="1376363" cy="2236788"/>
          </a:xfrm>
          <a:prstGeom prst="rect">
            <a:avLst/>
          </a:prstGeom>
          <a:noFill/>
          <a:ln w="3175">
            <a:noFill/>
            <a:miter lim="800000"/>
            <a:headEnd/>
            <a:tailEnd/>
          </a:ln>
        </p:spPr>
      </p:pic>
      <p:pic>
        <p:nvPicPr>
          <p:cNvPr id="100365" name="Picture 16" descr="esacolor"/>
          <p:cNvPicPr>
            <a:picLocks noChangeAspect="1" noChangeArrowheads="1"/>
          </p:cNvPicPr>
          <p:nvPr/>
        </p:nvPicPr>
        <p:blipFill>
          <a:blip r:embed="rId11" cstate="print"/>
          <a:srcRect/>
          <a:stretch>
            <a:fillRect/>
          </a:stretch>
        </p:blipFill>
        <p:spPr bwMode="auto">
          <a:xfrm>
            <a:off x="3251200" y="1603375"/>
            <a:ext cx="1014413" cy="396875"/>
          </a:xfrm>
          <a:prstGeom prst="rect">
            <a:avLst/>
          </a:prstGeom>
          <a:noFill/>
          <a:ln w="9525">
            <a:noFill/>
            <a:miter lim="800000"/>
            <a:headEnd/>
            <a:tailEnd/>
          </a:ln>
        </p:spPr>
      </p:pic>
      <p:sp>
        <p:nvSpPr>
          <p:cNvPr id="1340433" name="Text Box 17"/>
          <p:cNvSpPr txBox="1">
            <a:spLocks noChangeArrowheads="1"/>
          </p:cNvSpPr>
          <p:nvPr/>
        </p:nvSpPr>
        <p:spPr bwMode="auto">
          <a:xfrm>
            <a:off x="3141663" y="4670425"/>
            <a:ext cx="1219200" cy="771525"/>
          </a:xfrm>
          <a:prstGeom prst="rect">
            <a:avLst/>
          </a:prstGeom>
          <a:noFill/>
          <a:ln w="9525">
            <a:noFill/>
            <a:miter lim="800000"/>
            <a:headEnd/>
            <a:tailEnd/>
          </a:ln>
          <a:effectLst>
            <a:outerShdw dist="28398" dir="3806097" algn="ctr" rotWithShape="0">
              <a:srgbClr val="292929"/>
            </a:outerShdw>
          </a:effectLst>
        </p:spPr>
        <p:txBody>
          <a:bodyPr lIns="101882" tIns="50941" rIns="101882" bIns="50941">
            <a:spAutoFit/>
          </a:bodyPr>
          <a:lstStyle/>
          <a:p>
            <a:pPr algn="ctr" defTabSz="1019175">
              <a:spcBef>
                <a:spcPct val="50000"/>
              </a:spcBef>
              <a:defRPr/>
            </a:pPr>
            <a:r>
              <a:rPr lang="en-US" sz="2200" b="1" i="1" dirty="0">
                <a:solidFill>
                  <a:srgbClr val="FFCC00"/>
                </a:solidFill>
                <a:latin typeface="Tahoma" pitchFamily="34" charset="0"/>
              </a:rPr>
              <a:t>Ariane&amp; ATV</a:t>
            </a:r>
          </a:p>
        </p:txBody>
      </p:sp>
      <p:sp>
        <p:nvSpPr>
          <p:cNvPr id="1340434" name="Text Box 18"/>
          <p:cNvSpPr txBox="1">
            <a:spLocks noChangeArrowheads="1"/>
          </p:cNvSpPr>
          <p:nvPr/>
        </p:nvSpPr>
        <p:spPr bwMode="auto">
          <a:xfrm>
            <a:off x="4518025" y="4670425"/>
            <a:ext cx="1333500" cy="779463"/>
          </a:xfrm>
          <a:prstGeom prst="rect">
            <a:avLst/>
          </a:prstGeom>
          <a:noFill/>
          <a:ln w="9525">
            <a:noFill/>
            <a:miter lim="800000"/>
            <a:headEnd/>
            <a:tailEnd/>
          </a:ln>
          <a:effectLst>
            <a:outerShdw dist="28398" dir="3806097" algn="ctr" rotWithShape="0">
              <a:srgbClr val="292929"/>
            </a:outerShdw>
          </a:effectLst>
        </p:spPr>
        <p:txBody>
          <a:bodyPr lIns="101882" tIns="50941" rIns="101882" bIns="50941">
            <a:spAutoFit/>
          </a:bodyPr>
          <a:lstStyle/>
          <a:p>
            <a:pPr algn="ctr" defTabSz="1019175">
              <a:spcBef>
                <a:spcPct val="50000"/>
              </a:spcBef>
              <a:defRPr/>
            </a:pPr>
            <a:r>
              <a:rPr lang="en-US" sz="2200" b="1" i="1" dirty="0">
                <a:solidFill>
                  <a:srgbClr val="FFCC00"/>
                </a:solidFill>
                <a:latin typeface="Tahoma" pitchFamily="34" charset="0"/>
              </a:rPr>
              <a:t>HIIA &amp;  HTV</a:t>
            </a:r>
          </a:p>
        </p:txBody>
      </p:sp>
      <p:sp>
        <p:nvSpPr>
          <p:cNvPr id="100368" name="AutoShape 19"/>
          <p:cNvSpPr>
            <a:spLocks noChangeArrowheads="1"/>
          </p:cNvSpPr>
          <p:nvPr/>
        </p:nvSpPr>
        <p:spPr bwMode="auto">
          <a:xfrm>
            <a:off x="96838" y="1247775"/>
            <a:ext cx="1430337" cy="4162425"/>
          </a:xfrm>
          <a:prstGeom prst="roundRect">
            <a:avLst>
              <a:gd name="adj" fmla="val 5255"/>
            </a:avLst>
          </a:prstGeom>
          <a:noFill/>
          <a:ln w="19050">
            <a:solidFill>
              <a:srgbClr val="C0C0C0"/>
            </a:solidFill>
            <a:round/>
            <a:headEnd/>
            <a:tailEnd/>
          </a:ln>
        </p:spPr>
        <p:txBody>
          <a:bodyPr wrap="none" anchor="ctr"/>
          <a:lstStyle/>
          <a:p>
            <a:endParaRPr lang="en-US" dirty="0"/>
          </a:p>
        </p:txBody>
      </p:sp>
      <p:pic>
        <p:nvPicPr>
          <p:cNvPr id="100369" name="Picture 23" descr="JAXA logo_e"/>
          <p:cNvPicPr>
            <a:picLocks noChangeAspect="1" noChangeArrowheads="1"/>
          </p:cNvPicPr>
          <p:nvPr/>
        </p:nvPicPr>
        <p:blipFill>
          <a:blip r:embed="rId12" cstate="print"/>
          <a:srcRect/>
          <a:stretch>
            <a:fillRect/>
          </a:stretch>
        </p:blipFill>
        <p:spPr bwMode="auto">
          <a:xfrm>
            <a:off x="4687888" y="1531938"/>
            <a:ext cx="914400" cy="539750"/>
          </a:xfrm>
          <a:prstGeom prst="rect">
            <a:avLst/>
          </a:prstGeom>
          <a:noFill/>
          <a:ln w="9525">
            <a:noFill/>
            <a:miter lim="800000"/>
            <a:headEnd/>
            <a:tailEnd/>
          </a:ln>
        </p:spPr>
      </p:pic>
      <p:sp>
        <p:nvSpPr>
          <p:cNvPr id="24" name="Text Box 18"/>
          <p:cNvSpPr txBox="1">
            <a:spLocks noChangeArrowheads="1"/>
          </p:cNvSpPr>
          <p:nvPr/>
        </p:nvSpPr>
        <p:spPr bwMode="auto">
          <a:xfrm>
            <a:off x="5957888" y="4670425"/>
            <a:ext cx="1616075" cy="779463"/>
          </a:xfrm>
          <a:prstGeom prst="rect">
            <a:avLst/>
          </a:prstGeom>
          <a:noFill/>
          <a:ln w="9525">
            <a:noFill/>
            <a:miter lim="800000"/>
            <a:headEnd/>
            <a:tailEnd/>
          </a:ln>
          <a:effectLst>
            <a:outerShdw dist="28398" dir="3806097" algn="ctr" rotWithShape="0">
              <a:srgbClr val="292929"/>
            </a:outerShdw>
          </a:effectLst>
        </p:spPr>
        <p:txBody>
          <a:bodyPr lIns="101882" tIns="50941" rIns="101882" bIns="50941">
            <a:spAutoFit/>
          </a:bodyPr>
          <a:lstStyle/>
          <a:p>
            <a:pPr algn="ctr" defTabSz="1019175">
              <a:spcBef>
                <a:spcPct val="50000"/>
              </a:spcBef>
              <a:defRPr/>
            </a:pPr>
            <a:r>
              <a:rPr lang="en-US" sz="2200" b="1" i="1" dirty="0">
                <a:solidFill>
                  <a:srgbClr val="FFCC00"/>
                </a:solidFill>
                <a:latin typeface="Tahoma" pitchFamily="34" charset="0"/>
              </a:rPr>
              <a:t>Falcon 9 &amp; Dragon</a:t>
            </a:r>
          </a:p>
        </p:txBody>
      </p:sp>
      <p:pic>
        <p:nvPicPr>
          <p:cNvPr id="100371" name="Picture 26" descr="SPACEX">
            <a:hlinkClick r:id="rId13"/>
          </p:cNvPr>
          <p:cNvPicPr>
            <a:picLocks noChangeAspect="1" noChangeArrowheads="1"/>
          </p:cNvPicPr>
          <p:nvPr/>
        </p:nvPicPr>
        <p:blipFill>
          <a:blip r:embed="rId14" cstate="print"/>
          <a:srcRect/>
          <a:stretch>
            <a:fillRect/>
          </a:stretch>
        </p:blipFill>
        <p:spPr bwMode="auto">
          <a:xfrm>
            <a:off x="6135688" y="1614488"/>
            <a:ext cx="1312862" cy="374650"/>
          </a:xfrm>
          <a:prstGeom prst="rect">
            <a:avLst/>
          </a:prstGeom>
          <a:noFill/>
          <a:ln w="9525">
            <a:noFill/>
            <a:miter lim="800000"/>
            <a:headEnd/>
            <a:tailEnd/>
          </a:ln>
        </p:spPr>
      </p:pic>
      <p:pic>
        <p:nvPicPr>
          <p:cNvPr id="100372" name="Picture 29"/>
          <p:cNvPicPr>
            <a:picLocks noChangeAspect="1" noChangeArrowheads="1"/>
          </p:cNvPicPr>
          <p:nvPr/>
        </p:nvPicPr>
        <p:blipFill>
          <a:blip r:embed="rId15" cstate="print"/>
          <a:srcRect/>
          <a:stretch>
            <a:fillRect/>
          </a:stretch>
        </p:blipFill>
        <p:spPr bwMode="auto">
          <a:xfrm>
            <a:off x="6180138" y="2344738"/>
            <a:ext cx="1393825" cy="2273300"/>
          </a:xfrm>
          <a:prstGeom prst="rect">
            <a:avLst/>
          </a:prstGeom>
          <a:noFill/>
          <a:ln w="9525">
            <a:noFill/>
            <a:miter lim="800000"/>
            <a:headEnd/>
            <a:tailEnd/>
          </a:ln>
        </p:spPr>
      </p:pic>
      <p:pic>
        <p:nvPicPr>
          <p:cNvPr id="100373" name="Picture 32"/>
          <p:cNvPicPr>
            <a:picLocks noChangeAspect="1" noChangeArrowheads="1"/>
          </p:cNvPicPr>
          <p:nvPr/>
        </p:nvPicPr>
        <p:blipFill>
          <a:blip r:embed="rId16" cstate="print"/>
          <a:srcRect/>
          <a:stretch>
            <a:fillRect/>
          </a:stretch>
        </p:blipFill>
        <p:spPr bwMode="auto">
          <a:xfrm>
            <a:off x="7731125" y="2355850"/>
            <a:ext cx="1217613" cy="2238375"/>
          </a:xfrm>
          <a:prstGeom prst="rect">
            <a:avLst/>
          </a:prstGeom>
          <a:noFill/>
          <a:ln w="9525">
            <a:noFill/>
            <a:miter lim="800000"/>
            <a:headEnd/>
            <a:tailEnd/>
          </a:ln>
        </p:spPr>
      </p:pic>
      <p:sp>
        <p:nvSpPr>
          <p:cNvPr id="31" name="Text Box 18"/>
          <p:cNvSpPr txBox="1">
            <a:spLocks noChangeArrowheads="1"/>
          </p:cNvSpPr>
          <p:nvPr/>
        </p:nvSpPr>
        <p:spPr bwMode="auto">
          <a:xfrm>
            <a:off x="7539038" y="4670425"/>
            <a:ext cx="1616075" cy="779463"/>
          </a:xfrm>
          <a:prstGeom prst="rect">
            <a:avLst/>
          </a:prstGeom>
          <a:noFill/>
          <a:ln w="9525">
            <a:noFill/>
            <a:miter lim="800000"/>
            <a:headEnd/>
            <a:tailEnd/>
          </a:ln>
          <a:effectLst>
            <a:outerShdw dist="28398" dir="3806097" algn="ctr" rotWithShape="0">
              <a:srgbClr val="292929"/>
            </a:outerShdw>
          </a:effectLst>
        </p:spPr>
        <p:txBody>
          <a:bodyPr lIns="101882" tIns="50941" rIns="101882" bIns="50941">
            <a:spAutoFit/>
          </a:bodyPr>
          <a:lstStyle/>
          <a:p>
            <a:pPr algn="ctr" defTabSz="1019175">
              <a:spcBef>
                <a:spcPct val="50000"/>
              </a:spcBef>
              <a:defRPr/>
            </a:pPr>
            <a:r>
              <a:rPr lang="en-US" sz="2200" b="1" i="1" dirty="0">
                <a:solidFill>
                  <a:srgbClr val="FFCC00"/>
                </a:solidFill>
                <a:latin typeface="Tahoma" pitchFamily="34" charset="0"/>
              </a:rPr>
              <a:t>Taurus II &amp; Cygnus</a:t>
            </a:r>
          </a:p>
        </p:txBody>
      </p:sp>
      <p:pic>
        <p:nvPicPr>
          <p:cNvPr id="100375" name="Picture 34" descr="http://www.orbital.com/includes/images/logo.gif">
            <a:hlinkClick r:id="rId17"/>
          </p:cNvPr>
          <p:cNvPicPr>
            <a:picLocks noChangeAspect="1" noChangeArrowheads="1"/>
          </p:cNvPicPr>
          <p:nvPr/>
        </p:nvPicPr>
        <p:blipFill>
          <a:blip r:embed="rId18" cstate="print"/>
          <a:srcRect/>
          <a:stretch>
            <a:fillRect/>
          </a:stretch>
        </p:blipFill>
        <p:spPr bwMode="auto">
          <a:xfrm>
            <a:off x="7724775" y="1616075"/>
            <a:ext cx="1200150" cy="371475"/>
          </a:xfrm>
          <a:prstGeom prst="rect">
            <a:avLst/>
          </a:prstGeom>
          <a:noFill/>
          <a:ln w="9525">
            <a:noFill/>
            <a:miter lim="800000"/>
            <a:headEnd/>
            <a:tailEnd/>
          </a:ln>
        </p:spPr>
      </p:pic>
      <p:sp>
        <p:nvSpPr>
          <p:cNvPr id="100376" name="AutoShape 19"/>
          <p:cNvSpPr>
            <a:spLocks noChangeArrowheads="1"/>
          </p:cNvSpPr>
          <p:nvPr/>
        </p:nvSpPr>
        <p:spPr bwMode="auto">
          <a:xfrm>
            <a:off x="1668463" y="1239838"/>
            <a:ext cx="1431925" cy="4162425"/>
          </a:xfrm>
          <a:prstGeom prst="roundRect">
            <a:avLst>
              <a:gd name="adj" fmla="val 5255"/>
            </a:avLst>
          </a:prstGeom>
          <a:noFill/>
          <a:ln w="19050">
            <a:solidFill>
              <a:srgbClr val="C0C0C0"/>
            </a:solidFill>
            <a:round/>
            <a:headEnd/>
            <a:tailEnd/>
          </a:ln>
        </p:spPr>
        <p:txBody>
          <a:bodyPr wrap="none" anchor="ctr"/>
          <a:lstStyle/>
          <a:p>
            <a:endParaRPr lang="en-US" dirty="0"/>
          </a:p>
        </p:txBody>
      </p:sp>
      <p:sp>
        <p:nvSpPr>
          <p:cNvPr id="100377" name="AutoShape 19"/>
          <p:cNvSpPr>
            <a:spLocks noChangeArrowheads="1"/>
          </p:cNvSpPr>
          <p:nvPr/>
        </p:nvSpPr>
        <p:spPr bwMode="auto">
          <a:xfrm>
            <a:off x="3167063" y="1230313"/>
            <a:ext cx="1189037" cy="4162425"/>
          </a:xfrm>
          <a:prstGeom prst="roundRect">
            <a:avLst>
              <a:gd name="adj" fmla="val 5255"/>
            </a:avLst>
          </a:prstGeom>
          <a:noFill/>
          <a:ln w="19050">
            <a:solidFill>
              <a:srgbClr val="C0C0C0"/>
            </a:solidFill>
            <a:round/>
            <a:headEnd/>
            <a:tailEnd/>
          </a:ln>
        </p:spPr>
        <p:txBody>
          <a:bodyPr wrap="none" anchor="ctr"/>
          <a:lstStyle/>
          <a:p>
            <a:endParaRPr lang="en-US" dirty="0"/>
          </a:p>
        </p:txBody>
      </p:sp>
      <p:sp>
        <p:nvSpPr>
          <p:cNvPr id="100378" name="AutoShape 19"/>
          <p:cNvSpPr>
            <a:spLocks noChangeArrowheads="1"/>
          </p:cNvSpPr>
          <p:nvPr/>
        </p:nvSpPr>
        <p:spPr bwMode="auto">
          <a:xfrm>
            <a:off x="4465638" y="1228725"/>
            <a:ext cx="1431925" cy="4162425"/>
          </a:xfrm>
          <a:prstGeom prst="roundRect">
            <a:avLst>
              <a:gd name="adj" fmla="val 5255"/>
            </a:avLst>
          </a:prstGeom>
          <a:noFill/>
          <a:ln w="19050">
            <a:solidFill>
              <a:srgbClr val="C0C0C0"/>
            </a:solidFill>
            <a:round/>
            <a:headEnd/>
            <a:tailEnd/>
          </a:ln>
        </p:spPr>
        <p:txBody>
          <a:bodyPr wrap="none" anchor="ctr"/>
          <a:lstStyle/>
          <a:p>
            <a:endParaRPr lang="en-US" dirty="0"/>
          </a:p>
        </p:txBody>
      </p:sp>
      <p:sp>
        <p:nvSpPr>
          <p:cNvPr id="100379" name="AutoShape 19"/>
          <p:cNvSpPr>
            <a:spLocks noChangeArrowheads="1"/>
          </p:cNvSpPr>
          <p:nvPr/>
        </p:nvSpPr>
        <p:spPr bwMode="auto">
          <a:xfrm>
            <a:off x="6049963" y="1230313"/>
            <a:ext cx="1430337" cy="4162425"/>
          </a:xfrm>
          <a:prstGeom prst="roundRect">
            <a:avLst>
              <a:gd name="adj" fmla="val 5255"/>
            </a:avLst>
          </a:prstGeom>
          <a:noFill/>
          <a:ln w="19050">
            <a:solidFill>
              <a:srgbClr val="C0C0C0"/>
            </a:solidFill>
            <a:round/>
            <a:headEnd/>
            <a:tailEnd/>
          </a:ln>
        </p:spPr>
        <p:txBody>
          <a:bodyPr wrap="none" anchor="ctr"/>
          <a:lstStyle/>
          <a:p>
            <a:endParaRPr lang="en-US" dirty="0"/>
          </a:p>
        </p:txBody>
      </p:sp>
      <p:sp>
        <p:nvSpPr>
          <p:cNvPr id="100380" name="AutoShape 19"/>
          <p:cNvSpPr>
            <a:spLocks noChangeArrowheads="1"/>
          </p:cNvSpPr>
          <p:nvPr/>
        </p:nvSpPr>
        <p:spPr bwMode="auto">
          <a:xfrm>
            <a:off x="7659688" y="1254125"/>
            <a:ext cx="1430337" cy="4162425"/>
          </a:xfrm>
          <a:prstGeom prst="roundRect">
            <a:avLst>
              <a:gd name="adj" fmla="val 5255"/>
            </a:avLst>
          </a:prstGeom>
          <a:noFill/>
          <a:ln w="19050">
            <a:solidFill>
              <a:srgbClr val="C0C0C0"/>
            </a:solidFill>
            <a:round/>
            <a:headEnd/>
            <a:tailEnd/>
          </a:ln>
        </p:spPr>
        <p:txBody>
          <a:bodyPr wrap="none" anchor="ctr"/>
          <a:lstStyle/>
          <a:p>
            <a:endParaRPr lang="en-US" dirty="0"/>
          </a:p>
        </p:txBody>
      </p:sp>
      <p:sp>
        <p:nvSpPr>
          <p:cNvPr id="100381" name="TextBox 38"/>
          <p:cNvSpPr txBox="1">
            <a:spLocks noChangeArrowheads="1"/>
          </p:cNvSpPr>
          <p:nvPr/>
        </p:nvSpPr>
        <p:spPr bwMode="auto">
          <a:xfrm>
            <a:off x="6734175" y="6454775"/>
            <a:ext cx="312738" cy="246063"/>
          </a:xfrm>
          <a:prstGeom prst="rect">
            <a:avLst/>
          </a:prstGeom>
          <a:noFill/>
          <a:ln w="9525">
            <a:noFill/>
            <a:miter lim="800000"/>
            <a:headEnd/>
            <a:tailEnd/>
          </a:ln>
        </p:spPr>
        <p:txBody>
          <a:bodyPr wrap="none">
            <a:spAutoFit/>
          </a:bodyPr>
          <a:lstStyle/>
          <a:p>
            <a:r>
              <a:rPr lang="en-US" sz="1000" dirty="0"/>
              <a:t>12</a:t>
            </a:r>
          </a:p>
        </p:txBody>
      </p:sp>
      <p:sp>
        <p:nvSpPr>
          <p:cNvPr id="100382" name="TextBox 39"/>
          <p:cNvSpPr txBox="1">
            <a:spLocks noChangeArrowheads="1"/>
          </p:cNvSpPr>
          <p:nvPr/>
        </p:nvSpPr>
        <p:spPr bwMode="auto">
          <a:xfrm>
            <a:off x="8199438" y="6424613"/>
            <a:ext cx="261937" cy="276225"/>
          </a:xfrm>
          <a:prstGeom prst="rect">
            <a:avLst/>
          </a:prstGeom>
          <a:noFill/>
          <a:ln w="9525">
            <a:noFill/>
            <a:miter lim="800000"/>
            <a:headEnd/>
            <a:tailEnd/>
          </a:ln>
        </p:spPr>
        <p:txBody>
          <a:bodyPr wrap="none">
            <a:spAutoFit/>
          </a:bodyPr>
          <a:lstStyle/>
          <a:p>
            <a:r>
              <a:rPr lang="en-US" sz="1200" dirty="0"/>
              <a:t>8</a:t>
            </a:r>
          </a:p>
        </p:txBody>
      </p:sp>
      <p:sp>
        <p:nvSpPr>
          <p:cNvPr id="3" name="Rectangle 2">
            <a:extLst>
              <a:ext uri="{FF2B5EF4-FFF2-40B4-BE49-F238E27FC236}">
                <a16:creationId xmlns:a16="http://schemas.microsoft.com/office/drawing/2014/main" id="{10B826BD-3B34-4185-A954-D1EB09115519}"/>
              </a:ext>
            </a:extLst>
          </p:cNvPr>
          <p:cNvSpPr/>
          <p:nvPr/>
        </p:nvSpPr>
        <p:spPr>
          <a:xfrm>
            <a:off x="76200" y="2612956"/>
            <a:ext cx="1431925" cy="1754326"/>
          </a:xfrm>
          <a:prstGeom prst="rect">
            <a:avLst/>
          </a:prstGeom>
          <a:noFill/>
        </p:spPr>
        <p:txBody>
          <a:bodyPr wrap="square" lIns="91440" tIns="45720" rIns="91440" bIns="45720">
            <a:spAutoFit/>
          </a:bodyPr>
          <a:lstStyle/>
          <a:p>
            <a:pPr algn="ctr"/>
            <a:r>
              <a:rPr lang="en-US" sz="10800" b="1" cap="none" spc="0" dirty="0">
                <a:ln w="12700">
                  <a:solidFill>
                    <a:schemeClr val="accent1"/>
                  </a:solidFill>
                  <a:prstDash val="solid"/>
                </a:ln>
                <a:solidFill>
                  <a:srgbClr val="FF0000"/>
                </a:solidFill>
                <a:effectLst>
                  <a:outerShdw dist="38100" dir="2640000" algn="bl" rotWithShape="0">
                    <a:schemeClr val="accent1"/>
                  </a:outerShdw>
                </a:effectLst>
              </a:rPr>
              <a:t>X</a:t>
            </a:r>
          </a:p>
        </p:txBody>
      </p:sp>
      <p:sp>
        <p:nvSpPr>
          <p:cNvPr id="33" name="Rectangle 32">
            <a:extLst>
              <a:ext uri="{FF2B5EF4-FFF2-40B4-BE49-F238E27FC236}">
                <a16:creationId xmlns:a16="http://schemas.microsoft.com/office/drawing/2014/main" id="{B8A75712-34CF-478C-8E74-7B48618621E7}"/>
              </a:ext>
            </a:extLst>
          </p:cNvPr>
          <p:cNvSpPr/>
          <p:nvPr/>
        </p:nvSpPr>
        <p:spPr>
          <a:xfrm>
            <a:off x="2959615" y="2624862"/>
            <a:ext cx="1431925" cy="1754326"/>
          </a:xfrm>
          <a:prstGeom prst="rect">
            <a:avLst/>
          </a:prstGeom>
          <a:noFill/>
        </p:spPr>
        <p:txBody>
          <a:bodyPr wrap="square" lIns="91440" tIns="45720" rIns="91440" bIns="45720">
            <a:spAutoFit/>
          </a:bodyPr>
          <a:lstStyle/>
          <a:p>
            <a:pPr algn="ctr"/>
            <a:r>
              <a:rPr lang="en-US" sz="10800" b="1" cap="none" spc="0" dirty="0">
                <a:ln w="12700">
                  <a:solidFill>
                    <a:schemeClr val="accent1"/>
                  </a:solidFill>
                  <a:prstDash val="solid"/>
                </a:ln>
                <a:solidFill>
                  <a:srgbClr val="FF0000"/>
                </a:solidFill>
                <a:effectLst>
                  <a:outerShdw dist="38100" dir="2640000" algn="bl" rotWithShape="0">
                    <a:schemeClr val="accent1"/>
                  </a:outerShdw>
                </a:effectLst>
              </a:rPr>
              <a:t>X</a:t>
            </a:r>
          </a:p>
        </p:txBody>
      </p:sp>
    </p:spTree>
  </p:cSld>
  <p:clrMapOvr>
    <a:masterClrMapping/>
  </p:clrMapOvr>
  <p:transition advTm="76144">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8664575" y="6457950"/>
            <a:ext cx="479425" cy="366713"/>
          </a:xfrm>
        </p:spPr>
        <p:txBody>
          <a:bodyPr/>
          <a:lstStyle/>
          <a:p>
            <a:pPr>
              <a:defRPr/>
            </a:pPr>
            <a:fld id="{E84D2CAA-23B5-43A1-B179-28619DB50F53}" type="slidenum">
              <a:rPr lang="en-US" smtClean="0"/>
              <a:pPr>
                <a:defRPr/>
              </a:pPr>
              <a:t>33</a:t>
            </a:fld>
            <a:endParaRPr lang="en-US" dirty="0"/>
          </a:p>
        </p:txBody>
      </p:sp>
      <p:pic>
        <p:nvPicPr>
          <p:cNvPr id="5" name="Picture 4"/>
          <p:cNvPicPr>
            <a:picLocks noChangeAspect="1"/>
          </p:cNvPicPr>
          <p:nvPr/>
        </p:nvPicPr>
        <p:blipFill>
          <a:blip r:embed="rId2"/>
          <a:stretch>
            <a:fillRect/>
          </a:stretch>
        </p:blipFill>
        <p:spPr>
          <a:xfrm>
            <a:off x="3149599" y="1138766"/>
            <a:ext cx="2743200" cy="1837944"/>
          </a:xfrm>
          <a:prstGeom prst="rect">
            <a:avLst/>
          </a:prstGeom>
        </p:spPr>
      </p:pic>
      <p:pic>
        <p:nvPicPr>
          <p:cNvPr id="7" name="Picture 6"/>
          <p:cNvPicPr>
            <a:picLocks noChangeAspect="1"/>
          </p:cNvPicPr>
          <p:nvPr/>
        </p:nvPicPr>
        <p:blipFill>
          <a:blip r:embed="rId3"/>
          <a:stretch>
            <a:fillRect/>
          </a:stretch>
        </p:blipFill>
        <p:spPr>
          <a:xfrm>
            <a:off x="6218768" y="1104899"/>
            <a:ext cx="2743200" cy="1959429"/>
          </a:xfrm>
          <a:prstGeom prst="rect">
            <a:avLst/>
          </a:prstGeom>
        </p:spPr>
      </p:pic>
      <p:pic>
        <p:nvPicPr>
          <p:cNvPr id="8" name="Picture 7"/>
          <p:cNvPicPr>
            <a:picLocks noChangeAspect="1"/>
          </p:cNvPicPr>
          <p:nvPr/>
        </p:nvPicPr>
        <p:blipFill>
          <a:blip r:embed="rId4"/>
          <a:stretch>
            <a:fillRect/>
          </a:stretch>
        </p:blipFill>
        <p:spPr>
          <a:xfrm>
            <a:off x="203202" y="4038600"/>
            <a:ext cx="2743200" cy="1536192"/>
          </a:xfrm>
          <a:prstGeom prst="rect">
            <a:avLst/>
          </a:prstGeom>
        </p:spPr>
      </p:pic>
      <p:pic>
        <p:nvPicPr>
          <p:cNvPr id="9" name="Picture 8"/>
          <p:cNvPicPr>
            <a:picLocks noChangeAspect="1"/>
          </p:cNvPicPr>
          <p:nvPr/>
        </p:nvPicPr>
        <p:blipFill>
          <a:blip r:embed="rId5"/>
          <a:stretch>
            <a:fillRect/>
          </a:stretch>
        </p:blipFill>
        <p:spPr>
          <a:xfrm>
            <a:off x="3196165" y="4030132"/>
            <a:ext cx="2743200" cy="1521975"/>
          </a:xfrm>
          <a:prstGeom prst="rect">
            <a:avLst/>
          </a:prstGeom>
        </p:spPr>
      </p:pic>
      <p:pic>
        <p:nvPicPr>
          <p:cNvPr id="10" name="Picture 9"/>
          <p:cNvPicPr>
            <a:picLocks noChangeAspect="1"/>
          </p:cNvPicPr>
          <p:nvPr/>
        </p:nvPicPr>
        <p:blipFill>
          <a:blip r:embed="rId6"/>
          <a:stretch>
            <a:fillRect/>
          </a:stretch>
        </p:blipFill>
        <p:spPr>
          <a:xfrm>
            <a:off x="6231466" y="4279898"/>
            <a:ext cx="2743200" cy="977630"/>
          </a:xfrm>
          <a:prstGeom prst="rect">
            <a:avLst/>
          </a:prstGeom>
        </p:spPr>
      </p:pic>
      <p:sp>
        <p:nvSpPr>
          <p:cNvPr id="12" name="TextBox 11"/>
          <p:cNvSpPr txBox="1"/>
          <p:nvPr/>
        </p:nvSpPr>
        <p:spPr>
          <a:xfrm>
            <a:off x="3826933" y="3124200"/>
            <a:ext cx="1167006" cy="338554"/>
          </a:xfrm>
          <a:prstGeom prst="rect">
            <a:avLst/>
          </a:prstGeom>
          <a:noFill/>
        </p:spPr>
        <p:txBody>
          <a:bodyPr wrap="none" rtlCol="0">
            <a:spAutoFit/>
          </a:bodyPr>
          <a:lstStyle/>
          <a:p>
            <a:pPr eaLnBrk="1" hangingPunct="1"/>
            <a:r>
              <a:rPr lang="en-US" sz="1600" dirty="0">
                <a:solidFill>
                  <a:srgbClr val="000000"/>
                </a:solidFill>
              </a:rPr>
              <a:t>JAXA HTV</a:t>
            </a:r>
          </a:p>
        </p:txBody>
      </p:sp>
      <p:sp>
        <p:nvSpPr>
          <p:cNvPr id="13" name="TextBox 12"/>
          <p:cNvSpPr txBox="1"/>
          <p:nvPr/>
        </p:nvSpPr>
        <p:spPr>
          <a:xfrm>
            <a:off x="6866468" y="3208866"/>
            <a:ext cx="1592503" cy="338554"/>
          </a:xfrm>
          <a:prstGeom prst="rect">
            <a:avLst/>
          </a:prstGeom>
          <a:noFill/>
        </p:spPr>
        <p:txBody>
          <a:bodyPr wrap="none" rtlCol="0">
            <a:spAutoFit/>
          </a:bodyPr>
          <a:lstStyle/>
          <a:p>
            <a:pPr eaLnBrk="1" hangingPunct="1"/>
            <a:r>
              <a:rPr lang="en-US" sz="1600" dirty="0">
                <a:solidFill>
                  <a:srgbClr val="000000"/>
                </a:solidFill>
              </a:rPr>
              <a:t>Russian Progress</a:t>
            </a:r>
          </a:p>
        </p:txBody>
      </p:sp>
      <p:sp>
        <p:nvSpPr>
          <p:cNvPr id="14" name="TextBox 13"/>
          <p:cNvSpPr txBox="1"/>
          <p:nvPr/>
        </p:nvSpPr>
        <p:spPr>
          <a:xfrm>
            <a:off x="6273800" y="5825067"/>
            <a:ext cx="2583059" cy="338554"/>
          </a:xfrm>
          <a:prstGeom prst="rect">
            <a:avLst/>
          </a:prstGeom>
          <a:noFill/>
        </p:spPr>
        <p:txBody>
          <a:bodyPr wrap="none" rtlCol="0">
            <a:spAutoFit/>
          </a:bodyPr>
          <a:lstStyle/>
          <a:p>
            <a:pPr eaLnBrk="1" hangingPunct="1"/>
            <a:r>
              <a:rPr lang="en-US" sz="1600" dirty="0">
                <a:solidFill>
                  <a:srgbClr val="000000"/>
                </a:solidFill>
              </a:rPr>
              <a:t>Sierra Nevada Dream Chaser</a:t>
            </a:r>
          </a:p>
        </p:txBody>
      </p:sp>
      <p:sp>
        <p:nvSpPr>
          <p:cNvPr id="15" name="TextBox 14"/>
          <p:cNvSpPr txBox="1"/>
          <p:nvPr/>
        </p:nvSpPr>
        <p:spPr>
          <a:xfrm>
            <a:off x="6714067" y="4368800"/>
            <a:ext cx="834483" cy="338554"/>
          </a:xfrm>
          <a:prstGeom prst="rect">
            <a:avLst/>
          </a:prstGeom>
          <a:noFill/>
        </p:spPr>
        <p:txBody>
          <a:bodyPr wrap="none" rtlCol="0">
            <a:spAutoFit/>
          </a:bodyPr>
          <a:lstStyle/>
          <a:p>
            <a:pPr eaLnBrk="1" hangingPunct="1"/>
            <a:r>
              <a:rPr lang="en-US" sz="1600" dirty="0" err="1">
                <a:solidFill>
                  <a:srgbClr val="000000"/>
                </a:solidFill>
              </a:rPr>
              <a:t>Cygnux</a:t>
            </a:r>
            <a:endParaRPr lang="en-US" sz="1600" dirty="0">
              <a:solidFill>
                <a:srgbClr val="000000"/>
              </a:solidFill>
            </a:endParaRPr>
          </a:p>
        </p:txBody>
      </p:sp>
      <p:sp>
        <p:nvSpPr>
          <p:cNvPr id="16" name="TextBox 15"/>
          <p:cNvSpPr txBox="1"/>
          <p:nvPr/>
        </p:nvSpPr>
        <p:spPr>
          <a:xfrm>
            <a:off x="753533" y="5782733"/>
            <a:ext cx="1489410" cy="338554"/>
          </a:xfrm>
          <a:prstGeom prst="rect">
            <a:avLst/>
          </a:prstGeom>
          <a:noFill/>
        </p:spPr>
        <p:txBody>
          <a:bodyPr wrap="none" rtlCol="0">
            <a:spAutoFit/>
          </a:bodyPr>
          <a:lstStyle/>
          <a:p>
            <a:pPr eaLnBrk="1" hangingPunct="1"/>
            <a:r>
              <a:rPr lang="en-US" sz="1600" dirty="0" err="1">
                <a:solidFill>
                  <a:srgbClr val="000000"/>
                </a:solidFill>
              </a:rPr>
              <a:t>SpaceX</a:t>
            </a:r>
            <a:r>
              <a:rPr lang="en-US" sz="1600" dirty="0">
                <a:solidFill>
                  <a:srgbClr val="000000"/>
                </a:solidFill>
              </a:rPr>
              <a:t> Dragon</a:t>
            </a:r>
          </a:p>
        </p:txBody>
      </p:sp>
      <p:sp>
        <p:nvSpPr>
          <p:cNvPr id="17" name="TextBox 16"/>
          <p:cNvSpPr txBox="1"/>
          <p:nvPr/>
        </p:nvSpPr>
        <p:spPr>
          <a:xfrm>
            <a:off x="3733799" y="5833533"/>
            <a:ext cx="1883148" cy="338554"/>
          </a:xfrm>
          <a:prstGeom prst="rect">
            <a:avLst/>
          </a:prstGeom>
          <a:noFill/>
        </p:spPr>
        <p:txBody>
          <a:bodyPr wrap="none" rtlCol="0">
            <a:spAutoFit/>
          </a:bodyPr>
          <a:lstStyle/>
          <a:p>
            <a:pPr eaLnBrk="1" hangingPunct="1"/>
            <a:r>
              <a:rPr lang="en-US" sz="1600" dirty="0">
                <a:solidFill>
                  <a:srgbClr val="000000"/>
                </a:solidFill>
              </a:rPr>
              <a:t>Orbital ATK Cygnus</a:t>
            </a:r>
          </a:p>
        </p:txBody>
      </p:sp>
      <p:sp>
        <p:nvSpPr>
          <p:cNvPr id="2" name="TextBox 1"/>
          <p:cNvSpPr txBox="1"/>
          <p:nvPr/>
        </p:nvSpPr>
        <p:spPr>
          <a:xfrm>
            <a:off x="2819399" y="160343"/>
            <a:ext cx="2797547" cy="461665"/>
          </a:xfrm>
          <a:prstGeom prst="rect">
            <a:avLst/>
          </a:prstGeom>
          <a:noFill/>
        </p:spPr>
        <p:txBody>
          <a:bodyPr wrap="square" rtlCol="0">
            <a:spAutoFit/>
          </a:bodyPr>
          <a:lstStyle/>
          <a:p>
            <a:r>
              <a:rPr lang="en-US" dirty="0"/>
              <a:t>ISS Cargo Vehicles</a:t>
            </a:r>
          </a:p>
        </p:txBody>
      </p:sp>
    </p:spTree>
    <p:extLst>
      <p:ext uri="{BB962C8B-B14F-4D97-AF65-F5344CB8AC3E}">
        <p14:creationId xmlns:p14="http://schemas.microsoft.com/office/powerpoint/2010/main" val="666043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Currently all ISS crew travels to and from ISS aboard the  Russian Soyuz vehicles</a:t>
            </a:r>
          </a:p>
          <a:p>
            <a:r>
              <a:rPr lang="en-US" dirty="0">
                <a:latin typeface="Times New Roman" panose="02020603050405020304" pitchFamily="18" charset="0"/>
                <a:cs typeface="Times New Roman" panose="02020603050405020304" pitchFamily="18" charset="0"/>
              </a:rPr>
              <a:t>The Soyuz launches from </a:t>
            </a:r>
            <a:r>
              <a:rPr lang="en-US" dirty="0" err="1">
                <a:latin typeface="Times New Roman" panose="02020603050405020304" pitchFamily="18" charset="0"/>
                <a:cs typeface="Times New Roman" panose="02020603050405020304" pitchFamily="18" charset="0"/>
              </a:rPr>
              <a:t>Baikonur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Cosmodrome</a:t>
            </a:r>
            <a:r>
              <a:rPr lang="en-US" dirty="0">
                <a:latin typeface="Times New Roman" panose="02020603050405020304" pitchFamily="18" charset="0"/>
                <a:cs typeface="Times New Roman" panose="02020603050405020304" pitchFamily="18" charset="0"/>
              </a:rPr>
              <a:t> in Kazakhstan and lands on land in Kazakhstan </a:t>
            </a:r>
          </a:p>
          <a:p>
            <a:r>
              <a:rPr lang="en-US" dirty="0">
                <a:latin typeface="Times New Roman" panose="02020603050405020304" pitchFamily="18" charset="0"/>
                <a:cs typeface="Times New Roman" panose="02020603050405020304" pitchFamily="18" charset="0"/>
              </a:rPr>
              <a:t> The Soyuz carries three crew members to ISS</a:t>
            </a:r>
          </a:p>
          <a:p>
            <a:endParaRPr lang="en-US" dirty="0">
              <a:latin typeface="Times New Roman" panose="02020603050405020304" pitchFamily="18" charset="0"/>
              <a:cs typeface="Times New Roman" panose="02020603050405020304" pitchFamily="18" charset="0"/>
            </a:endParaRPr>
          </a:p>
        </p:txBody>
      </p:sp>
      <p:sp>
        <p:nvSpPr>
          <p:cNvPr id="4" name="Title 3"/>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Crew To ISS Now</a:t>
            </a:r>
          </a:p>
        </p:txBody>
      </p:sp>
      <p:sp>
        <p:nvSpPr>
          <p:cNvPr id="3" name="Slide Number Placeholder 2"/>
          <p:cNvSpPr>
            <a:spLocks noGrp="1"/>
          </p:cNvSpPr>
          <p:nvPr>
            <p:ph type="sldNum" sz="quarter" idx="10"/>
          </p:nvPr>
        </p:nvSpPr>
        <p:spPr/>
        <p:txBody>
          <a:bodyPr/>
          <a:lstStyle/>
          <a:p>
            <a:pPr>
              <a:defRPr/>
            </a:pPr>
            <a:fld id="{F1F448E9-2D3C-4690-8DE3-F8C8BC3F666F}" type="slidenum">
              <a:rPr lang="en-US" smtClean="0"/>
              <a:pPr>
                <a:defRPr/>
              </a:pPr>
              <a:t>34</a:t>
            </a:fld>
            <a:endParaRPr lang="en-US" dirty="0"/>
          </a:p>
        </p:txBody>
      </p:sp>
      <p:pic>
        <p:nvPicPr>
          <p:cNvPr id="6" name="Picture 5"/>
          <p:cNvPicPr>
            <a:picLocks noChangeAspect="1"/>
          </p:cNvPicPr>
          <p:nvPr/>
        </p:nvPicPr>
        <p:blipFill>
          <a:blip r:embed="rId2"/>
          <a:stretch>
            <a:fillRect/>
          </a:stretch>
        </p:blipFill>
        <p:spPr>
          <a:xfrm>
            <a:off x="135466" y="2277535"/>
            <a:ext cx="2542540" cy="3827145"/>
          </a:xfrm>
          <a:prstGeom prst="rect">
            <a:avLst/>
          </a:prstGeom>
        </p:spPr>
      </p:pic>
      <p:pic>
        <p:nvPicPr>
          <p:cNvPr id="7" name="Picture 6"/>
          <p:cNvPicPr>
            <a:picLocks noChangeAspect="1"/>
          </p:cNvPicPr>
          <p:nvPr/>
        </p:nvPicPr>
        <p:blipFill>
          <a:blip r:embed="rId3"/>
          <a:stretch>
            <a:fillRect/>
          </a:stretch>
        </p:blipFill>
        <p:spPr>
          <a:xfrm>
            <a:off x="2726265" y="2230966"/>
            <a:ext cx="3573221" cy="2366434"/>
          </a:xfrm>
          <a:prstGeom prst="rect">
            <a:avLst/>
          </a:prstGeom>
        </p:spPr>
      </p:pic>
      <p:pic>
        <p:nvPicPr>
          <p:cNvPr id="8" name="Picture 7"/>
          <p:cNvPicPr>
            <a:picLocks noChangeAspect="1"/>
          </p:cNvPicPr>
          <p:nvPr/>
        </p:nvPicPr>
        <p:blipFill>
          <a:blip r:embed="rId4"/>
          <a:stretch>
            <a:fillRect/>
          </a:stretch>
        </p:blipFill>
        <p:spPr>
          <a:xfrm>
            <a:off x="6062133" y="4648200"/>
            <a:ext cx="2912534" cy="1872343"/>
          </a:xfrm>
          <a:prstGeom prst="rect">
            <a:avLst/>
          </a:prstGeom>
        </p:spPr>
      </p:pic>
    </p:spTree>
    <p:extLst>
      <p:ext uri="{BB962C8B-B14F-4D97-AF65-F5344CB8AC3E}">
        <p14:creationId xmlns:p14="http://schemas.microsoft.com/office/powerpoint/2010/main" val="2849645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Beginning in late 2017 along with the Soyuz launches we will begin sending crew to ISS from the US aboard two new commercial vehicles.</a:t>
            </a:r>
          </a:p>
          <a:p>
            <a:r>
              <a:rPr lang="en-US" dirty="0">
                <a:latin typeface="Times New Roman" panose="02020603050405020304" pitchFamily="18" charset="0"/>
                <a:cs typeface="Times New Roman" panose="02020603050405020304" pitchFamily="18" charset="0"/>
              </a:rPr>
              <a:t>The Boeing CST-100 </a:t>
            </a:r>
            <a:r>
              <a:rPr lang="en-US" dirty="0" err="1">
                <a:latin typeface="Times New Roman" panose="02020603050405020304" pitchFamily="18" charset="0"/>
                <a:cs typeface="Times New Roman" panose="02020603050405020304" pitchFamily="18" charset="0"/>
              </a:rPr>
              <a:t>Starliner</a:t>
            </a:r>
            <a:r>
              <a:rPr lang="en-US" dirty="0">
                <a:latin typeface="Times New Roman" panose="02020603050405020304" pitchFamily="18" charset="0"/>
                <a:cs typeface="Times New Roman" panose="02020603050405020304" pitchFamily="18" charset="0"/>
              </a:rPr>
              <a:t> and </a:t>
            </a:r>
            <a:r>
              <a:rPr lang="en-US" dirty="0" err="1">
                <a:latin typeface="Times New Roman" panose="02020603050405020304" pitchFamily="18" charset="0"/>
                <a:cs typeface="Times New Roman" panose="02020603050405020304" pitchFamily="18" charset="0"/>
              </a:rPr>
              <a:t>SpaceX</a:t>
            </a:r>
            <a:r>
              <a:rPr lang="en-US" dirty="0">
                <a:latin typeface="Times New Roman" panose="02020603050405020304" pitchFamily="18" charset="0"/>
                <a:cs typeface="Times New Roman" panose="02020603050405020304" pitchFamily="18" charset="0"/>
              </a:rPr>
              <a:t> Dragon 2 will each launch from the Space Coast and will carry up to 4 crewmembers.  </a:t>
            </a:r>
          </a:p>
          <a:p>
            <a:r>
              <a:rPr lang="en-US" dirty="0">
                <a:solidFill>
                  <a:srgbClr val="FF0000"/>
                </a:solidFill>
                <a:latin typeface="Times New Roman" panose="02020603050405020304" pitchFamily="18" charset="0"/>
                <a:cs typeface="Times New Roman" panose="02020603050405020304" pitchFamily="18" charset="0"/>
              </a:rPr>
              <a:t>First flight for SpaceX to bring astronauts to the ISS was May 2020</a:t>
            </a:r>
          </a:p>
        </p:txBody>
      </p:sp>
      <p:sp>
        <p:nvSpPr>
          <p:cNvPr id="3" name="Title 2"/>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Crew to ISS Soon</a:t>
            </a:r>
          </a:p>
        </p:txBody>
      </p:sp>
      <p:sp>
        <p:nvSpPr>
          <p:cNvPr id="4" name="Slide Number Placeholder 3"/>
          <p:cNvSpPr>
            <a:spLocks noGrp="1"/>
          </p:cNvSpPr>
          <p:nvPr>
            <p:ph type="sldNum" sz="quarter" idx="10"/>
          </p:nvPr>
        </p:nvSpPr>
        <p:spPr/>
        <p:txBody>
          <a:bodyPr/>
          <a:lstStyle/>
          <a:p>
            <a:pPr>
              <a:defRPr/>
            </a:pPr>
            <a:fld id="{E84D2CAA-23B5-43A1-B179-28619DB50F53}" type="slidenum">
              <a:rPr lang="en-US" smtClean="0"/>
              <a:pPr>
                <a:defRPr/>
              </a:pPr>
              <a:t>35</a:t>
            </a:fld>
            <a:endParaRPr lang="en-US" dirty="0"/>
          </a:p>
        </p:txBody>
      </p:sp>
      <p:pic>
        <p:nvPicPr>
          <p:cNvPr id="6" name="Picture 5"/>
          <p:cNvPicPr>
            <a:picLocks noChangeAspect="1"/>
          </p:cNvPicPr>
          <p:nvPr/>
        </p:nvPicPr>
        <p:blipFill>
          <a:blip r:embed="rId2"/>
          <a:stretch>
            <a:fillRect/>
          </a:stretch>
        </p:blipFill>
        <p:spPr>
          <a:xfrm>
            <a:off x="249767" y="2781299"/>
            <a:ext cx="3670300" cy="3670300"/>
          </a:xfrm>
          <a:prstGeom prst="rect">
            <a:avLst/>
          </a:prstGeom>
        </p:spPr>
      </p:pic>
      <p:pic>
        <p:nvPicPr>
          <p:cNvPr id="7" name="Picture 6"/>
          <p:cNvPicPr>
            <a:picLocks noChangeAspect="1"/>
          </p:cNvPicPr>
          <p:nvPr/>
        </p:nvPicPr>
        <p:blipFill>
          <a:blip r:embed="rId3"/>
          <a:stretch>
            <a:fillRect/>
          </a:stretch>
        </p:blipFill>
        <p:spPr>
          <a:xfrm>
            <a:off x="4077945" y="3272368"/>
            <a:ext cx="4812054" cy="2705100"/>
          </a:xfrm>
          <a:prstGeom prst="rect">
            <a:avLst/>
          </a:prstGeom>
        </p:spPr>
      </p:pic>
      <p:sp>
        <p:nvSpPr>
          <p:cNvPr id="5" name="Rectangle 4">
            <a:extLst>
              <a:ext uri="{FF2B5EF4-FFF2-40B4-BE49-F238E27FC236}">
                <a16:creationId xmlns:a16="http://schemas.microsoft.com/office/drawing/2014/main" id="{7CE30A0C-B83B-4393-A52A-3C3C4F5BECA2}"/>
              </a:ext>
            </a:extLst>
          </p:cNvPr>
          <p:cNvSpPr/>
          <p:nvPr/>
        </p:nvSpPr>
        <p:spPr>
          <a:xfrm rot="19182470">
            <a:off x="5699227" y="180944"/>
            <a:ext cx="1223604" cy="400110"/>
          </a:xfrm>
          <a:prstGeom prst="rect">
            <a:avLst/>
          </a:prstGeom>
          <a:noFill/>
        </p:spPr>
        <p:txBody>
          <a:bodyPr wrap="none" lIns="91440" tIns="45720" rIns="91440" bIns="45720">
            <a:spAutoFit/>
          </a:bodyPr>
          <a:lstStyle/>
          <a:p>
            <a:pPr algn="ctr"/>
            <a:r>
              <a:rPr lang="en-US" sz="20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rPr>
              <a:t>UPDATE</a:t>
            </a:r>
          </a:p>
        </p:txBody>
      </p:sp>
    </p:spTree>
    <p:extLst>
      <p:ext uri="{BB962C8B-B14F-4D97-AF65-F5344CB8AC3E}">
        <p14:creationId xmlns:p14="http://schemas.microsoft.com/office/powerpoint/2010/main" val="38685550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descr="EFS_highres_STS51C_STS51C-143-32"/>
          <p:cNvSpPr>
            <a:spLocks noChangeAspect="1" noChangeArrowheads="1"/>
          </p:cNvSpPr>
          <p:nvPr/>
        </p:nvSpPr>
        <p:spPr bwMode="auto">
          <a:xfrm>
            <a:off x="300038" y="85725"/>
            <a:ext cx="8543925" cy="6686550"/>
          </a:xfrm>
          <a:prstGeom prst="rect">
            <a:avLst/>
          </a:prstGeom>
          <a:noFill/>
          <a:ln w="9525">
            <a:noFill/>
            <a:miter lim="800000"/>
            <a:headEnd/>
            <a:tailEnd/>
          </a:ln>
        </p:spPr>
        <p:txBody>
          <a:bodyPr/>
          <a:lstStyle/>
          <a:p>
            <a:endParaRPr lang="en-US" dirty="0"/>
          </a:p>
        </p:txBody>
      </p:sp>
      <p:pic>
        <p:nvPicPr>
          <p:cNvPr id="71683" name="Picture 3" descr="EFS_highres_STS51C_STS51C-143-32"/>
          <p:cNvPicPr>
            <a:picLocks noChangeAspect="1" noChangeArrowheads="1"/>
          </p:cNvPicPr>
          <p:nvPr/>
        </p:nvPicPr>
        <p:blipFill>
          <a:blip r:embed="rId4" cstate="print"/>
          <a:srcRect/>
          <a:stretch>
            <a:fillRect/>
          </a:stretch>
        </p:blipFill>
        <p:spPr bwMode="auto">
          <a:xfrm>
            <a:off x="0" y="0"/>
            <a:ext cx="9458325" cy="7402513"/>
          </a:xfrm>
          <a:prstGeom prst="rect">
            <a:avLst/>
          </a:prstGeom>
          <a:noFill/>
          <a:ln w="9525">
            <a:noFill/>
            <a:miter lim="800000"/>
            <a:headEnd/>
            <a:tailEnd/>
          </a:ln>
        </p:spPr>
      </p:pic>
      <p:sp>
        <p:nvSpPr>
          <p:cNvPr id="2317316" name="Text Box 4"/>
          <p:cNvSpPr txBox="1">
            <a:spLocks noChangeArrowheads="1"/>
          </p:cNvSpPr>
          <p:nvPr/>
        </p:nvSpPr>
        <p:spPr bwMode="auto">
          <a:xfrm>
            <a:off x="293688" y="6278563"/>
            <a:ext cx="4170362" cy="579437"/>
          </a:xfrm>
          <a:prstGeom prst="rect">
            <a:avLst/>
          </a:prstGeom>
          <a:noFill/>
          <a:ln w="9525">
            <a:noFill/>
            <a:miter lim="800000"/>
            <a:headEnd/>
            <a:tailEnd/>
          </a:ln>
        </p:spPr>
        <p:txBody>
          <a:bodyPr wrap="none">
            <a:spAutoFit/>
          </a:bodyPr>
          <a:lstStyle/>
          <a:p>
            <a:r>
              <a:rPr lang="en-US" sz="3200" b="1" dirty="0">
                <a:solidFill>
                  <a:schemeClr val="bg1"/>
                </a:solidFill>
              </a:rPr>
              <a:t>Fires in the Everglades</a:t>
            </a:r>
          </a:p>
        </p:txBody>
      </p:sp>
    </p:spTree>
    <p:custDataLst>
      <p:tags r:id="rId1"/>
    </p:custDataLst>
  </p:cSld>
  <p:clrMapOvr>
    <a:masterClrMapping/>
  </p:clrMapOvr>
  <p:transition advTm="20826">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17316"/>
                                        </p:tgtEl>
                                        <p:attrNameLst>
                                          <p:attrName>style.visibility</p:attrName>
                                        </p:attrNameLst>
                                      </p:cBhvr>
                                      <p:to>
                                        <p:strVal val="visible"/>
                                      </p:to>
                                    </p:set>
                                    <p:animEffect transition="in" filter="dissolve">
                                      <p:cBhvr>
                                        <p:cTn id="7" dur="500"/>
                                        <p:tgtEl>
                                          <p:spTgt spid="2317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73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hidden="1"/>
          <p:cNvSpPr>
            <a:spLocks noGrp="1" noChangeArrowheads="1"/>
          </p:cNvSpPr>
          <p:nvPr>
            <p:ph type="title" idx="4294967295"/>
          </p:nvPr>
        </p:nvSpPr>
        <p:spPr/>
        <p:txBody>
          <a:bodyPr/>
          <a:lstStyle/>
          <a:p>
            <a:endParaRPr lang="en-US" dirty="0"/>
          </a:p>
        </p:txBody>
      </p:sp>
      <p:pic>
        <p:nvPicPr>
          <p:cNvPr id="72707" name="Picture 3" descr="sts083-712-063"/>
          <p:cNvPicPr>
            <a:picLocks noChangeAspect="1" noChangeArrowheads="1"/>
          </p:cNvPicPr>
          <p:nvPr/>
        </p:nvPicPr>
        <p:blipFill>
          <a:blip r:embed="rId3" cstate="print"/>
          <a:srcRect/>
          <a:stretch>
            <a:fillRect/>
          </a:stretch>
        </p:blipFill>
        <p:spPr bwMode="auto">
          <a:xfrm>
            <a:off x="0" y="-906463"/>
            <a:ext cx="7772400" cy="7764463"/>
          </a:xfrm>
          <a:prstGeom prst="rect">
            <a:avLst/>
          </a:prstGeom>
          <a:noFill/>
          <a:ln w="9525">
            <a:noFill/>
            <a:miter lim="800000"/>
            <a:headEnd/>
            <a:tailEnd/>
          </a:ln>
        </p:spPr>
      </p:pic>
      <p:sp>
        <p:nvSpPr>
          <p:cNvPr id="72708" name="Text Box 4"/>
          <p:cNvSpPr txBox="1">
            <a:spLocks noChangeArrowheads="1"/>
          </p:cNvSpPr>
          <p:nvPr/>
        </p:nvSpPr>
        <p:spPr bwMode="auto">
          <a:xfrm>
            <a:off x="7191375" y="546100"/>
            <a:ext cx="1952625" cy="1552575"/>
          </a:xfrm>
          <a:prstGeom prst="rect">
            <a:avLst/>
          </a:prstGeom>
          <a:noFill/>
          <a:ln w="9525">
            <a:noFill/>
            <a:miter lim="800000"/>
            <a:headEnd/>
            <a:tailEnd/>
          </a:ln>
        </p:spPr>
        <p:txBody>
          <a:bodyPr>
            <a:spAutoFit/>
          </a:bodyPr>
          <a:lstStyle/>
          <a:p>
            <a:pPr algn="r"/>
            <a:r>
              <a:rPr lang="en-US" dirty="0">
                <a:solidFill>
                  <a:schemeClr val="bg1"/>
                </a:solidFill>
              </a:rPr>
              <a:t>Northern half of Long Island, Bahamas</a:t>
            </a:r>
          </a:p>
        </p:txBody>
      </p:sp>
    </p:spTree>
  </p:cSld>
  <p:clrMapOvr>
    <a:masterClrMapping/>
  </p:clrMapOvr>
  <p:transition advTm="6911">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Frances"/>
          <p:cNvPicPr>
            <a:picLocks noGrp="1" noChangeAspect="1" noChangeArrowheads="1"/>
          </p:cNvPicPr>
          <p:nvPr>
            <p:ph idx="1"/>
          </p:nvPr>
        </p:nvPicPr>
        <p:blipFill>
          <a:blip r:embed="rId4" cstate="print"/>
          <a:srcRect/>
          <a:stretch>
            <a:fillRect/>
          </a:stretch>
        </p:blipFill>
        <p:spPr>
          <a:xfrm>
            <a:off x="0" y="0"/>
            <a:ext cx="9372600" cy="6858000"/>
          </a:xfrm>
          <a:noFill/>
        </p:spPr>
      </p:pic>
      <p:sp>
        <p:nvSpPr>
          <p:cNvPr id="2319363" name="Text Box 3"/>
          <p:cNvSpPr txBox="1">
            <a:spLocks noChangeArrowheads="1"/>
          </p:cNvSpPr>
          <p:nvPr/>
        </p:nvSpPr>
        <p:spPr bwMode="auto">
          <a:xfrm>
            <a:off x="0" y="31750"/>
            <a:ext cx="3346450" cy="1066800"/>
          </a:xfrm>
          <a:prstGeom prst="rect">
            <a:avLst/>
          </a:prstGeom>
          <a:noFill/>
          <a:ln w="9525">
            <a:noFill/>
            <a:miter lim="800000"/>
            <a:headEnd/>
            <a:tailEnd/>
          </a:ln>
        </p:spPr>
        <p:txBody>
          <a:bodyPr wrap="none">
            <a:spAutoFit/>
          </a:bodyPr>
          <a:lstStyle/>
          <a:p>
            <a:r>
              <a:rPr lang="en-US" sz="3200" b="1" dirty="0">
                <a:solidFill>
                  <a:schemeClr val="bg1"/>
                </a:solidFill>
                <a:latin typeface="Tempus Sans ITC" pitchFamily="82" charset="0"/>
              </a:rPr>
              <a:t>Hurricane Frances </a:t>
            </a:r>
          </a:p>
          <a:p>
            <a:r>
              <a:rPr lang="en-US" sz="3200" b="1" dirty="0">
                <a:solidFill>
                  <a:schemeClr val="bg1"/>
                </a:solidFill>
                <a:latin typeface="Tempus Sans ITC" pitchFamily="82" charset="0"/>
              </a:rPr>
              <a:t>September 2004</a:t>
            </a:r>
          </a:p>
        </p:txBody>
      </p:sp>
    </p:spTree>
    <p:custDataLst>
      <p:tags r:id="rId1"/>
    </p:custDataLst>
  </p:cSld>
  <p:clrMapOvr>
    <a:masterClrMapping/>
  </p:clrMapOvr>
  <p:transition advTm="16583">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19363"/>
                                        </p:tgtEl>
                                        <p:attrNameLst>
                                          <p:attrName>style.visibility</p:attrName>
                                        </p:attrNameLst>
                                      </p:cBhvr>
                                      <p:to>
                                        <p:strVal val="visible"/>
                                      </p:to>
                                    </p:set>
                                    <p:animEffect transition="in" filter="dissolve">
                                      <p:cBhvr>
                                        <p:cTn id="7" dur="500"/>
                                        <p:tgtEl>
                                          <p:spTgt spid="2319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936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endParaRPr lang="en-US" dirty="0"/>
          </a:p>
        </p:txBody>
      </p:sp>
      <p:sp>
        <p:nvSpPr>
          <p:cNvPr id="82947" name="Rectangle 3"/>
          <p:cNvSpPr>
            <a:spLocks noGrp="1" noChangeArrowheads="1"/>
          </p:cNvSpPr>
          <p:nvPr>
            <p:ph type="body" idx="1"/>
          </p:nvPr>
        </p:nvSpPr>
        <p:spPr/>
        <p:txBody>
          <a:bodyPr/>
          <a:lstStyle/>
          <a:p>
            <a:endParaRPr lang="en-US" dirty="0"/>
          </a:p>
        </p:txBody>
      </p:sp>
      <p:pic>
        <p:nvPicPr>
          <p:cNvPr id="82948" name="Picture 4" descr="volcanoplume_iss_big"/>
          <p:cNvPicPr>
            <a:picLocks noChangeAspect="1" noChangeArrowheads="1"/>
          </p:cNvPicPr>
          <p:nvPr/>
        </p:nvPicPr>
        <p:blipFill>
          <a:blip r:embed="rId3" cstate="print"/>
          <a:srcRect/>
          <a:stretch>
            <a:fillRect/>
          </a:stretch>
        </p:blipFill>
        <p:spPr bwMode="auto">
          <a:xfrm>
            <a:off x="-914400" y="0"/>
            <a:ext cx="10515600" cy="6961188"/>
          </a:xfrm>
          <a:prstGeom prst="rect">
            <a:avLst/>
          </a:prstGeom>
          <a:noFill/>
          <a:ln w="9525">
            <a:noFill/>
            <a:miter lim="800000"/>
            <a:headEnd/>
            <a:tailEnd/>
          </a:ln>
        </p:spPr>
      </p:pic>
      <p:sp>
        <p:nvSpPr>
          <p:cNvPr id="82949" name="Text Box 5"/>
          <p:cNvSpPr txBox="1">
            <a:spLocks noChangeArrowheads="1"/>
          </p:cNvSpPr>
          <p:nvPr/>
        </p:nvSpPr>
        <p:spPr bwMode="auto">
          <a:xfrm>
            <a:off x="4267200" y="5410200"/>
            <a:ext cx="4614863" cy="1187450"/>
          </a:xfrm>
          <a:prstGeom prst="rect">
            <a:avLst/>
          </a:prstGeom>
          <a:noFill/>
          <a:ln w="9525">
            <a:noFill/>
            <a:miter lim="800000"/>
            <a:headEnd/>
            <a:tailEnd/>
          </a:ln>
        </p:spPr>
        <p:txBody>
          <a:bodyPr wrap="none">
            <a:spAutoFit/>
          </a:bodyPr>
          <a:lstStyle/>
          <a:p>
            <a:pPr algn="r"/>
            <a:r>
              <a:rPr lang="en-US" b="1" dirty="0">
                <a:solidFill>
                  <a:schemeClr val="bg1"/>
                </a:solidFill>
              </a:rPr>
              <a:t>Alaskan Volcano Erupts</a:t>
            </a:r>
          </a:p>
          <a:p>
            <a:pPr algn="r"/>
            <a:r>
              <a:rPr lang="en-US" b="1" dirty="0">
                <a:solidFill>
                  <a:schemeClr val="bg1"/>
                </a:solidFill>
              </a:rPr>
              <a:t>Taken by ISS Expedition 13 Crew</a:t>
            </a:r>
          </a:p>
          <a:p>
            <a:pPr algn="r"/>
            <a:r>
              <a:rPr lang="en-US" b="1" dirty="0">
                <a:solidFill>
                  <a:schemeClr val="bg1"/>
                </a:solidFill>
              </a:rPr>
              <a:t>May 25, 2006</a:t>
            </a:r>
          </a:p>
        </p:txBody>
      </p:sp>
    </p:spTree>
  </p:cSld>
  <p:clrMapOvr>
    <a:masterClrMapping/>
  </p:clrMapOvr>
  <p:transition advTm="11950">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sunset"/>
          <p:cNvPicPr>
            <a:picLocks noGrp="1" noChangeAspect="1" noChangeArrowheads="1"/>
          </p:cNvPicPr>
          <p:nvPr>
            <p:ph/>
          </p:nvPr>
        </p:nvPicPr>
        <p:blipFill>
          <a:blip r:embed="rId3" cstate="print"/>
          <a:srcRect/>
          <a:stretch>
            <a:fillRect/>
          </a:stretch>
        </p:blipFill>
        <p:spPr>
          <a:xfrm>
            <a:off x="0" y="0"/>
            <a:ext cx="9144000" cy="6858000"/>
          </a:xfrm>
          <a:noFill/>
        </p:spPr>
      </p:pic>
      <p:sp>
        <p:nvSpPr>
          <p:cNvPr id="90115" name="Text Box 3"/>
          <p:cNvSpPr txBox="1">
            <a:spLocks noChangeArrowheads="1"/>
          </p:cNvSpPr>
          <p:nvPr/>
        </p:nvSpPr>
        <p:spPr bwMode="auto">
          <a:xfrm>
            <a:off x="381000" y="5867400"/>
            <a:ext cx="3216275" cy="641350"/>
          </a:xfrm>
          <a:prstGeom prst="rect">
            <a:avLst/>
          </a:prstGeom>
          <a:noFill/>
          <a:ln w="9525" algn="ctr">
            <a:noFill/>
            <a:miter lim="800000"/>
            <a:headEnd/>
            <a:tailEnd/>
          </a:ln>
        </p:spPr>
        <p:txBody>
          <a:bodyPr wrap="none">
            <a:spAutoFit/>
          </a:bodyPr>
          <a:lstStyle/>
          <a:p>
            <a:r>
              <a:rPr lang="en-US" sz="3600" b="1" dirty="0">
                <a:solidFill>
                  <a:schemeClr val="bg1"/>
                </a:solidFill>
                <a:latin typeface="Tempus Sans ITC" pitchFamily="82" charset="0"/>
              </a:rPr>
              <a:t>Sunset on Orbit</a:t>
            </a:r>
          </a:p>
        </p:txBody>
      </p:sp>
    </p:spTree>
  </p:cSld>
  <p:clrMapOvr>
    <a:masterClrMapping/>
  </p:clrMapOvr>
  <p:transition advTm="24227">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freeflyer_nasa_big"/>
          <p:cNvPicPr>
            <a:picLocks noChangeAspect="1" noChangeArrowheads="1"/>
          </p:cNvPicPr>
          <p:nvPr/>
        </p:nvPicPr>
        <p:blipFill>
          <a:blip r:embed="rId3" cstate="print"/>
          <a:srcRect/>
          <a:stretch>
            <a:fillRect/>
          </a:stretch>
        </p:blipFill>
        <p:spPr bwMode="auto">
          <a:xfrm>
            <a:off x="0" y="-431800"/>
            <a:ext cx="9144000" cy="9144000"/>
          </a:xfrm>
          <a:prstGeom prst="rect">
            <a:avLst/>
          </a:prstGeom>
          <a:noFill/>
          <a:ln w="9525">
            <a:noFill/>
            <a:miter lim="800000"/>
            <a:headEnd/>
            <a:tailEnd/>
          </a:ln>
        </p:spPr>
      </p:pic>
      <p:sp>
        <p:nvSpPr>
          <p:cNvPr id="69635" name="AutoShape 3" descr="EFS_highres_STS51C_STS51C-143-32"/>
          <p:cNvSpPr>
            <a:spLocks noChangeAspect="1" noChangeArrowheads="1"/>
          </p:cNvSpPr>
          <p:nvPr/>
        </p:nvSpPr>
        <p:spPr bwMode="auto">
          <a:xfrm>
            <a:off x="300038" y="85725"/>
            <a:ext cx="8543925" cy="6686550"/>
          </a:xfrm>
          <a:prstGeom prst="rect">
            <a:avLst/>
          </a:prstGeom>
          <a:noFill/>
          <a:ln w="9525">
            <a:noFill/>
            <a:miter lim="800000"/>
            <a:headEnd/>
            <a:tailEnd/>
          </a:ln>
        </p:spPr>
        <p:txBody>
          <a:bodyPr/>
          <a:lstStyle/>
          <a:p>
            <a:endParaRPr lang="en-US"/>
          </a:p>
        </p:txBody>
      </p:sp>
    </p:spTree>
  </p:cSld>
  <p:clrMapOvr>
    <a:masterClrMapping/>
  </p:clrMapOvr>
  <p:transition advTm="46769">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p:nvPr>
        </p:nvSpPr>
        <p:spPr>
          <a:xfrm>
            <a:off x="609600" y="2362200"/>
            <a:ext cx="8229600" cy="1143000"/>
          </a:xfrm>
        </p:spPr>
        <p:txBody>
          <a:bodyPr/>
          <a:lstStyle/>
          <a:p>
            <a:pPr algn="ctr">
              <a:buNone/>
            </a:pPr>
            <a:r>
              <a:rPr lang="en-US" sz="6000" dirty="0">
                <a:solidFill>
                  <a:srgbClr val="FF0000"/>
                </a:solidFill>
                <a:latin typeface="Comic Sans MS" pitchFamily="66" charset="0"/>
              </a:rPr>
              <a:t>WE ARE EXPLORERS!</a:t>
            </a:r>
          </a:p>
        </p:txBody>
      </p:sp>
    </p:spTree>
  </p:cSld>
  <p:clrMapOvr>
    <a:masterClrMapping/>
  </p:clrMapOvr>
  <p:transition spd="slow" advTm="12215">
    <p:dissolve/>
    <p:sndAc>
      <p:stSnd>
        <p:snd r:embed="rId3" name="bomb.wav"/>
      </p:stSnd>
    </p:sndAc>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marsglobe_viking_big"/>
          <p:cNvPicPr>
            <a:picLocks noGrp="1" noChangeAspect="1" noChangeArrowheads="1"/>
          </p:cNvPicPr>
          <p:nvPr>
            <p:ph/>
          </p:nvPr>
        </p:nvPicPr>
        <p:blipFill>
          <a:blip r:embed="rId4" cstate="print"/>
          <a:srcRect/>
          <a:stretch>
            <a:fillRect/>
          </a:stretch>
        </p:blipFill>
        <p:spPr>
          <a:xfrm>
            <a:off x="1066800" y="0"/>
            <a:ext cx="6705600" cy="6705600"/>
          </a:xfrm>
          <a:noFill/>
        </p:spPr>
      </p:pic>
      <p:sp>
        <p:nvSpPr>
          <p:cNvPr id="2037763" name="Text Box 3"/>
          <p:cNvSpPr txBox="1">
            <a:spLocks noChangeArrowheads="1"/>
          </p:cNvSpPr>
          <p:nvPr/>
        </p:nvSpPr>
        <p:spPr bwMode="auto">
          <a:xfrm>
            <a:off x="228600" y="76200"/>
            <a:ext cx="1996059" cy="830997"/>
          </a:xfrm>
          <a:prstGeom prst="rect">
            <a:avLst/>
          </a:prstGeom>
          <a:noFill/>
          <a:ln w="9525">
            <a:noFill/>
            <a:miter lim="800000"/>
            <a:headEnd/>
            <a:tailEnd/>
          </a:ln>
        </p:spPr>
        <p:txBody>
          <a:bodyPr wrap="none">
            <a:spAutoFit/>
          </a:bodyPr>
          <a:lstStyle/>
          <a:p>
            <a:r>
              <a:rPr lang="en-US" sz="4800" b="1" dirty="0">
                <a:solidFill>
                  <a:srgbClr val="FF0000"/>
                </a:solidFill>
              </a:rPr>
              <a:t>MARS</a:t>
            </a:r>
          </a:p>
        </p:txBody>
      </p:sp>
    </p:spTree>
    <p:custDataLst>
      <p:tags r:id="rId1"/>
    </p:custDataLst>
  </p:cSld>
  <p:clrMapOvr>
    <a:masterClrMapping/>
  </p:clrMapOvr>
  <p:transition advTm="27222">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37763"/>
                                        </p:tgtEl>
                                        <p:attrNameLst>
                                          <p:attrName>style.visibility</p:attrName>
                                        </p:attrNameLst>
                                      </p:cBhvr>
                                      <p:to>
                                        <p:strVal val="visible"/>
                                      </p:to>
                                    </p:set>
                                    <p:animEffect transition="in" filter="dissolve">
                                      <p:cBhvr>
                                        <p:cTn id="7" dur="500"/>
                                        <p:tgtEl>
                                          <p:spTgt spid="2037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6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5" descr="moon_ESAS_stars"/>
          <p:cNvPicPr>
            <a:picLocks noChangeAspect="1" noChangeArrowheads="1"/>
          </p:cNvPicPr>
          <p:nvPr/>
        </p:nvPicPr>
        <p:blipFill>
          <a:blip r:embed="rId3" cstate="print"/>
          <a:srcRect/>
          <a:stretch>
            <a:fillRect/>
          </a:stretch>
        </p:blipFill>
        <p:spPr bwMode="auto">
          <a:xfrm>
            <a:off x="-33338" y="0"/>
            <a:ext cx="9210676" cy="6859588"/>
          </a:xfrm>
          <a:prstGeom prst="rect">
            <a:avLst/>
          </a:prstGeom>
          <a:noFill/>
          <a:ln w="9525">
            <a:noFill/>
            <a:miter lim="800000"/>
            <a:headEnd/>
            <a:tailEnd/>
          </a:ln>
        </p:spPr>
      </p:pic>
      <p:sp>
        <p:nvSpPr>
          <p:cNvPr id="105475" name="Rectangle 2"/>
          <p:cNvSpPr>
            <a:spLocks noChangeArrowheads="1"/>
          </p:cNvSpPr>
          <p:nvPr/>
        </p:nvSpPr>
        <p:spPr bwMode="auto">
          <a:xfrm>
            <a:off x="3124200" y="152400"/>
            <a:ext cx="2752725" cy="519113"/>
          </a:xfrm>
          <a:prstGeom prst="rect">
            <a:avLst/>
          </a:prstGeom>
          <a:noFill/>
          <a:ln w="12700">
            <a:noFill/>
            <a:miter lim="800000"/>
            <a:headEnd type="none" w="sm" len="sm"/>
            <a:tailEnd type="none" w="sm" len="sm"/>
          </a:ln>
        </p:spPr>
        <p:txBody>
          <a:bodyPr wrap="none">
            <a:spAutoFit/>
          </a:bodyPr>
          <a:lstStyle/>
          <a:p>
            <a:r>
              <a:rPr lang="en-US" altLang="en-US" sz="2800" b="1" dirty="0">
                <a:solidFill>
                  <a:srgbClr val="FFCC00"/>
                </a:solidFill>
                <a:latin typeface="Palatino" pitchFamily="18" charset="0"/>
              </a:rPr>
              <a:t>Mars Fact Sheet</a:t>
            </a:r>
          </a:p>
        </p:txBody>
      </p:sp>
      <p:sp>
        <p:nvSpPr>
          <p:cNvPr id="105476" name="Rectangle 4"/>
          <p:cNvSpPr>
            <a:spLocks noChangeArrowheads="1"/>
          </p:cNvSpPr>
          <p:nvPr/>
        </p:nvSpPr>
        <p:spPr bwMode="auto">
          <a:xfrm>
            <a:off x="457200" y="685800"/>
            <a:ext cx="7762875" cy="5208588"/>
          </a:xfrm>
          <a:prstGeom prst="rect">
            <a:avLst/>
          </a:prstGeom>
          <a:noFill/>
          <a:ln w="9525">
            <a:noFill/>
            <a:miter lim="800000"/>
            <a:headEnd/>
            <a:tailEnd/>
          </a:ln>
        </p:spPr>
        <p:txBody>
          <a:bodyPr/>
          <a:lstStyle/>
          <a:p>
            <a:pPr marL="342900" indent="-342900">
              <a:lnSpc>
                <a:spcPct val="130000"/>
              </a:lnSpc>
              <a:spcBef>
                <a:spcPct val="20000"/>
              </a:spcBef>
              <a:buFontTx/>
              <a:buChar char="•"/>
            </a:pPr>
            <a:r>
              <a:rPr lang="en-US" altLang="en-US" sz="1800" b="1" dirty="0">
                <a:solidFill>
                  <a:schemeClr val="bg1"/>
                </a:solidFill>
                <a:latin typeface="Arial" charset="0"/>
              </a:rPr>
              <a:t>Average Distance from Sun 142 million miles  </a:t>
            </a:r>
          </a:p>
          <a:p>
            <a:pPr marL="342900" indent="-342900">
              <a:lnSpc>
                <a:spcPct val="130000"/>
              </a:lnSpc>
              <a:spcBef>
                <a:spcPct val="20000"/>
              </a:spcBef>
              <a:buFontTx/>
              <a:buChar char="•"/>
            </a:pPr>
            <a:r>
              <a:rPr lang="en-US" altLang="en-US" sz="1800" b="1" dirty="0">
                <a:solidFill>
                  <a:schemeClr val="bg1"/>
                </a:solidFill>
                <a:latin typeface="Arial" charset="0"/>
              </a:rPr>
              <a:t>Mass 0.107 Earth's mass </a:t>
            </a:r>
          </a:p>
          <a:p>
            <a:pPr marL="342900" indent="-342900">
              <a:lnSpc>
                <a:spcPct val="130000"/>
              </a:lnSpc>
              <a:spcBef>
                <a:spcPct val="20000"/>
              </a:spcBef>
              <a:buFontTx/>
              <a:buChar char="•"/>
            </a:pPr>
            <a:r>
              <a:rPr lang="en-US" altLang="en-US" sz="1800" b="1" dirty="0">
                <a:solidFill>
                  <a:schemeClr val="bg1"/>
                </a:solidFill>
                <a:latin typeface="Arial" charset="0"/>
              </a:rPr>
              <a:t>Diameter 4,222 miles (Earth =7,926 m)</a:t>
            </a:r>
            <a:r>
              <a:rPr lang="en-US" altLang="en-US" sz="1800" dirty="0">
                <a:solidFill>
                  <a:schemeClr val="bg1"/>
                </a:solidFill>
                <a:latin typeface="Arial" charset="0"/>
              </a:rPr>
              <a:t> </a:t>
            </a:r>
            <a:endParaRPr lang="en-US" altLang="en-US" sz="1800" b="1" dirty="0">
              <a:solidFill>
                <a:schemeClr val="bg1"/>
              </a:solidFill>
              <a:latin typeface="Arial" charset="0"/>
            </a:endParaRPr>
          </a:p>
          <a:p>
            <a:pPr marL="342900" indent="-342900">
              <a:lnSpc>
                <a:spcPct val="130000"/>
              </a:lnSpc>
              <a:spcBef>
                <a:spcPct val="20000"/>
              </a:spcBef>
              <a:buFontTx/>
              <a:buChar char="•"/>
            </a:pPr>
            <a:r>
              <a:rPr lang="en-US" altLang="en-US" sz="1800" b="1" dirty="0">
                <a:solidFill>
                  <a:schemeClr val="bg1"/>
                </a:solidFill>
                <a:latin typeface="Arial" charset="0"/>
              </a:rPr>
              <a:t>Length of Day 24.6 Earth hours </a:t>
            </a:r>
          </a:p>
          <a:p>
            <a:pPr marL="342900" indent="-342900">
              <a:lnSpc>
                <a:spcPct val="130000"/>
              </a:lnSpc>
              <a:spcBef>
                <a:spcPct val="20000"/>
              </a:spcBef>
              <a:buFontTx/>
              <a:buChar char="•"/>
            </a:pPr>
            <a:r>
              <a:rPr lang="en-US" altLang="en-US" sz="1800" b="1" dirty="0">
                <a:solidFill>
                  <a:schemeClr val="bg1"/>
                </a:solidFill>
                <a:latin typeface="Arial" charset="0"/>
              </a:rPr>
              <a:t>Length of Year 687 Earth days </a:t>
            </a:r>
          </a:p>
          <a:p>
            <a:pPr marL="342900" indent="-342900">
              <a:lnSpc>
                <a:spcPct val="130000"/>
              </a:lnSpc>
              <a:spcBef>
                <a:spcPct val="20000"/>
              </a:spcBef>
              <a:buFontTx/>
              <a:buChar char="•"/>
            </a:pPr>
            <a:r>
              <a:rPr lang="en-US" altLang="en-US" sz="1800" b="1" dirty="0">
                <a:solidFill>
                  <a:schemeClr val="bg1"/>
                </a:solidFill>
                <a:latin typeface="Arial" charset="0"/>
              </a:rPr>
              <a:t>Surface Gravity 0.377 that of Earth (If you weigh 80 pounds, you would weigh about 30 pounds on Mars.) </a:t>
            </a:r>
          </a:p>
          <a:p>
            <a:pPr marL="342900" indent="-342900">
              <a:lnSpc>
                <a:spcPct val="130000"/>
              </a:lnSpc>
              <a:spcBef>
                <a:spcPct val="20000"/>
              </a:spcBef>
              <a:buFontTx/>
              <a:buChar char="•"/>
            </a:pPr>
            <a:r>
              <a:rPr lang="en-US" altLang="en-US" sz="1800" b="1" dirty="0">
                <a:solidFill>
                  <a:schemeClr val="bg1"/>
                </a:solidFill>
                <a:latin typeface="Arial" charset="0"/>
              </a:rPr>
              <a:t>Known Moons 2</a:t>
            </a:r>
            <a:r>
              <a:rPr lang="en-US" altLang="en-US" sz="1800" dirty="0">
                <a:solidFill>
                  <a:schemeClr val="bg1"/>
                </a:solidFill>
                <a:latin typeface="Arial" charset="0"/>
              </a:rPr>
              <a:t>  </a:t>
            </a:r>
            <a:r>
              <a:rPr lang="en-US" altLang="en-US" sz="1800" b="1" dirty="0">
                <a:solidFill>
                  <a:schemeClr val="bg1"/>
                </a:solidFill>
                <a:latin typeface="Arial" charset="0"/>
                <a:hlinkClick r:id="rId4"/>
              </a:rPr>
              <a:t>Phobos</a:t>
            </a:r>
            <a:r>
              <a:rPr lang="en-US" altLang="en-US" sz="1800" b="1" dirty="0">
                <a:solidFill>
                  <a:schemeClr val="bg1"/>
                </a:solidFill>
                <a:latin typeface="Arial" charset="0"/>
              </a:rPr>
              <a:t> &amp; </a:t>
            </a:r>
            <a:r>
              <a:rPr lang="en-US" altLang="en-US" sz="1800" b="1" dirty="0">
                <a:solidFill>
                  <a:schemeClr val="bg1"/>
                </a:solidFill>
                <a:latin typeface="Arial" charset="0"/>
                <a:hlinkClick r:id="rId5"/>
              </a:rPr>
              <a:t>Deimos</a:t>
            </a:r>
            <a:br>
              <a:rPr lang="en-US" altLang="en-US" sz="1800" dirty="0">
                <a:solidFill>
                  <a:schemeClr val="bg1"/>
                </a:solidFill>
                <a:latin typeface="Arial" charset="0"/>
              </a:rPr>
            </a:br>
            <a:r>
              <a:rPr lang="en-US" altLang="en-US" sz="1800" b="1" dirty="0">
                <a:solidFill>
                  <a:schemeClr val="bg1"/>
                </a:solidFill>
                <a:latin typeface="Arial" charset="0"/>
              </a:rPr>
              <a:t>Escape Velocity</a:t>
            </a:r>
            <a:r>
              <a:rPr lang="en-US" altLang="en-US" sz="1800" dirty="0">
                <a:solidFill>
                  <a:schemeClr val="bg1"/>
                </a:solidFill>
                <a:latin typeface="Arial" charset="0"/>
              </a:rPr>
              <a:t> </a:t>
            </a:r>
            <a:r>
              <a:rPr lang="en-US" altLang="en-US" sz="1800" b="1" dirty="0">
                <a:solidFill>
                  <a:schemeClr val="bg1"/>
                </a:solidFill>
                <a:latin typeface="Arial" charset="0"/>
              </a:rPr>
              <a:t>11,229 mph (Earth is 25,022 mph)</a:t>
            </a:r>
          </a:p>
          <a:p>
            <a:pPr marL="342900" indent="-342900">
              <a:lnSpc>
                <a:spcPct val="130000"/>
              </a:lnSpc>
              <a:spcBef>
                <a:spcPct val="20000"/>
              </a:spcBef>
              <a:buFontTx/>
              <a:buChar char="•"/>
            </a:pPr>
            <a:r>
              <a:rPr lang="en-US" altLang="en-US" sz="1800" b="1" dirty="0">
                <a:solidFill>
                  <a:schemeClr val="bg1"/>
                </a:solidFill>
                <a:latin typeface="Arial" charset="0"/>
              </a:rPr>
              <a:t>Temperatures on Mars average about -67 degrees F.  However, temperature's range  from around -207 degrees F. in the wintertime at the poles, to +80 degrees F. over the lower latitudes in the summer.                           (Earth -129 to +136 F)</a:t>
            </a:r>
          </a:p>
        </p:txBody>
      </p:sp>
      <p:sp>
        <p:nvSpPr>
          <p:cNvPr id="105477" name="Rectangle 7"/>
          <p:cNvSpPr>
            <a:spLocks noChangeArrowheads="1"/>
          </p:cNvSpPr>
          <p:nvPr/>
        </p:nvSpPr>
        <p:spPr bwMode="auto">
          <a:xfrm>
            <a:off x="7364413" y="4605338"/>
            <a:ext cx="1779587" cy="1643062"/>
          </a:xfrm>
          <a:prstGeom prst="rect">
            <a:avLst/>
          </a:prstGeom>
          <a:solidFill>
            <a:schemeClr val="tx1"/>
          </a:solidFill>
          <a:ln w="9525">
            <a:noFill/>
            <a:miter lim="800000"/>
            <a:headEnd/>
            <a:tailEnd/>
          </a:ln>
        </p:spPr>
        <p:txBody>
          <a:bodyPr wrap="none" anchor="ctr"/>
          <a:lstStyle/>
          <a:p>
            <a:endParaRPr lang="en-US" dirty="0"/>
          </a:p>
        </p:txBody>
      </p:sp>
      <p:pic>
        <p:nvPicPr>
          <p:cNvPr id="105478" name="Picture 13" descr="BlueMarble2Kx2K"/>
          <p:cNvPicPr>
            <a:picLocks noChangeAspect="1" noChangeArrowheads="1"/>
          </p:cNvPicPr>
          <p:nvPr/>
        </p:nvPicPr>
        <p:blipFill>
          <a:blip r:embed="rId6" cstate="print">
            <a:clrChange>
              <a:clrFrom>
                <a:srgbClr val="070707"/>
              </a:clrFrom>
              <a:clrTo>
                <a:srgbClr val="070707">
                  <a:alpha val="0"/>
                </a:srgbClr>
              </a:clrTo>
            </a:clrChange>
          </a:blip>
          <a:srcRect b="9337"/>
          <a:stretch>
            <a:fillRect/>
          </a:stretch>
        </p:blipFill>
        <p:spPr bwMode="auto">
          <a:xfrm>
            <a:off x="5659438" y="1016000"/>
            <a:ext cx="1760537" cy="1635125"/>
          </a:xfrm>
          <a:prstGeom prst="rect">
            <a:avLst/>
          </a:prstGeom>
          <a:noFill/>
          <a:ln w="9525">
            <a:noFill/>
            <a:miter lim="800000"/>
            <a:headEnd/>
            <a:tailEnd/>
          </a:ln>
        </p:spPr>
      </p:pic>
      <p:pic>
        <p:nvPicPr>
          <p:cNvPr id="105479" name="Picture 14" descr="marsvalmar"/>
          <p:cNvPicPr>
            <a:picLocks noChangeAspect="1" noChangeArrowheads="1"/>
          </p:cNvPicPr>
          <p:nvPr/>
        </p:nvPicPr>
        <p:blipFill>
          <a:blip r:embed="rId7" cstate="print"/>
          <a:srcRect/>
          <a:stretch>
            <a:fillRect/>
          </a:stretch>
        </p:blipFill>
        <p:spPr bwMode="auto">
          <a:xfrm>
            <a:off x="7607300" y="1597025"/>
            <a:ext cx="820738" cy="819150"/>
          </a:xfrm>
          <a:prstGeom prst="rect">
            <a:avLst/>
          </a:prstGeom>
          <a:noFill/>
          <a:ln w="9525">
            <a:noFill/>
            <a:miter lim="800000"/>
            <a:headEnd/>
            <a:tailEnd/>
          </a:ln>
        </p:spPr>
      </p:pic>
      <p:sp>
        <p:nvSpPr>
          <p:cNvPr id="105480" name="Rectangle 17"/>
          <p:cNvSpPr>
            <a:spLocks noChangeArrowheads="1"/>
          </p:cNvSpPr>
          <p:nvPr/>
        </p:nvSpPr>
        <p:spPr bwMode="auto">
          <a:xfrm>
            <a:off x="1725613" y="2003425"/>
            <a:ext cx="103187" cy="130175"/>
          </a:xfrm>
          <a:prstGeom prst="rect">
            <a:avLst/>
          </a:prstGeom>
          <a:solidFill>
            <a:schemeClr val="tx2"/>
          </a:solidFill>
          <a:ln w="28575">
            <a:solidFill>
              <a:srgbClr val="000000"/>
            </a:solidFill>
            <a:miter lim="800000"/>
            <a:headEnd/>
            <a:tailEnd/>
          </a:ln>
        </p:spPr>
        <p:txBody>
          <a:bodyPr wrap="none" anchor="ctr"/>
          <a:lstStyle/>
          <a:p>
            <a:endParaRPr lang="en-US" dirty="0"/>
          </a:p>
        </p:txBody>
      </p:sp>
      <p:sp>
        <p:nvSpPr>
          <p:cNvPr id="105481" name="Rectangle 18"/>
          <p:cNvSpPr>
            <a:spLocks noChangeArrowheads="1"/>
          </p:cNvSpPr>
          <p:nvPr/>
        </p:nvSpPr>
        <p:spPr bwMode="auto">
          <a:xfrm>
            <a:off x="7364413" y="6545263"/>
            <a:ext cx="1779587" cy="312737"/>
          </a:xfrm>
          <a:prstGeom prst="rect">
            <a:avLst/>
          </a:prstGeom>
          <a:gradFill rotWithShape="0">
            <a:gsLst>
              <a:gs pos="0">
                <a:schemeClr val="tx1"/>
              </a:gs>
              <a:gs pos="100000">
                <a:srgbClr val="1404A3"/>
              </a:gs>
            </a:gsLst>
            <a:lin ang="5400000" scaled="1"/>
          </a:gradFill>
          <a:ln w="28575">
            <a:solidFill>
              <a:srgbClr val="000000"/>
            </a:solidFill>
            <a:miter lim="800000"/>
            <a:headEnd/>
            <a:tailEnd/>
          </a:ln>
        </p:spPr>
        <p:txBody>
          <a:bodyPr wrap="none" anchor="ctr"/>
          <a:lstStyle/>
          <a:p>
            <a:endParaRPr lang="en-US" dirty="0"/>
          </a:p>
        </p:txBody>
      </p:sp>
    </p:spTree>
  </p:cSld>
  <p:clrMapOvr>
    <a:masterClrMapping/>
  </p:clrMapOvr>
  <p:transition advTm="0">
    <p:fade thruBlk="1"/>
  </p:transition>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9570" name="Picture 2"/>
          <p:cNvPicPr>
            <a:picLocks noChangeAspect="1" noChangeArrowheads="1"/>
          </p:cNvPicPr>
          <p:nvPr/>
        </p:nvPicPr>
        <p:blipFill>
          <a:blip r:embed="rId4" cstate="print">
            <a:lum bright="20000"/>
          </a:blip>
          <a:srcRect/>
          <a:stretch>
            <a:fillRect/>
          </a:stretch>
        </p:blipFill>
        <p:spPr bwMode="auto">
          <a:xfrm>
            <a:off x="0" y="0"/>
            <a:ext cx="9145588" cy="6859588"/>
          </a:xfrm>
          <a:prstGeom prst="rect">
            <a:avLst/>
          </a:prstGeom>
          <a:noFill/>
          <a:ln w="9525">
            <a:noFill/>
            <a:miter lim="800000"/>
            <a:headEnd/>
            <a:tailEnd/>
          </a:ln>
        </p:spPr>
      </p:pic>
      <p:sp>
        <p:nvSpPr>
          <p:cNvPr id="109571" name="Rectangle 3"/>
          <p:cNvSpPr>
            <a:spLocks noGrp="1" noChangeArrowheads="1"/>
          </p:cNvSpPr>
          <p:nvPr>
            <p:ph type="title"/>
          </p:nvPr>
        </p:nvSpPr>
        <p:spPr>
          <a:xfrm>
            <a:off x="261938" y="-77788"/>
            <a:ext cx="8553450" cy="793751"/>
          </a:xfrm>
        </p:spPr>
        <p:txBody>
          <a:bodyPr/>
          <a:lstStyle/>
          <a:p>
            <a:r>
              <a:rPr lang="en-US" altLang="en-US" dirty="0">
                <a:solidFill>
                  <a:srgbClr val="7E2A00"/>
                </a:solidFill>
              </a:rPr>
              <a:t>2003 Twin Mars Exploration Rovers</a:t>
            </a:r>
          </a:p>
        </p:txBody>
      </p:sp>
      <p:sp>
        <p:nvSpPr>
          <p:cNvPr id="2044932" name="Rectangle 4"/>
          <p:cNvSpPr>
            <a:spLocks noChangeArrowheads="1"/>
          </p:cNvSpPr>
          <p:nvPr/>
        </p:nvSpPr>
        <p:spPr bwMode="auto">
          <a:xfrm>
            <a:off x="5121275" y="5441950"/>
            <a:ext cx="4022725" cy="1416050"/>
          </a:xfrm>
          <a:prstGeom prst="rect">
            <a:avLst/>
          </a:prstGeom>
          <a:noFill/>
          <a:ln w="9525">
            <a:noFill/>
            <a:miter lim="800000"/>
            <a:headEnd/>
            <a:tailEnd/>
          </a:ln>
        </p:spPr>
        <p:txBody>
          <a:bodyPr/>
          <a:lstStyle/>
          <a:p>
            <a:pPr marL="342900" indent="-342900" algn="ctr">
              <a:spcBef>
                <a:spcPct val="20000"/>
              </a:spcBef>
              <a:tabLst>
                <a:tab pos="1139825" algn="l"/>
              </a:tabLst>
            </a:pPr>
            <a:r>
              <a:rPr lang="en-US" altLang="en-US" sz="2800" b="1" u="sng" dirty="0">
                <a:solidFill>
                  <a:srgbClr val="5C1F00"/>
                </a:solidFill>
                <a:latin typeface="Arial" charset="0"/>
              </a:rPr>
              <a:t>Opportunity Rover</a:t>
            </a:r>
            <a:r>
              <a:rPr lang="en-US" altLang="en-US" b="1" u="sng" dirty="0">
                <a:solidFill>
                  <a:srgbClr val="5C1F00"/>
                </a:solidFill>
                <a:latin typeface="Arial" charset="0"/>
              </a:rPr>
              <a:t> </a:t>
            </a:r>
          </a:p>
          <a:p>
            <a:pPr marL="342900" indent="-342900">
              <a:spcBef>
                <a:spcPct val="20000"/>
              </a:spcBef>
              <a:tabLst>
                <a:tab pos="1139825" algn="l"/>
              </a:tabLst>
            </a:pPr>
            <a:r>
              <a:rPr lang="en-US" altLang="en-US" b="1" dirty="0">
                <a:solidFill>
                  <a:srgbClr val="5C1F00"/>
                </a:solidFill>
                <a:latin typeface="Arial" charset="0"/>
              </a:rPr>
              <a:t>Launch:  June 27, 2003</a:t>
            </a:r>
          </a:p>
          <a:p>
            <a:pPr marL="342900" indent="-342900">
              <a:spcBef>
                <a:spcPct val="20000"/>
              </a:spcBef>
              <a:tabLst>
                <a:tab pos="1139825" algn="l"/>
              </a:tabLst>
            </a:pPr>
            <a:r>
              <a:rPr lang="en-US" altLang="en-US" b="1" dirty="0">
                <a:solidFill>
                  <a:srgbClr val="5C1F00"/>
                </a:solidFill>
                <a:latin typeface="Arial" charset="0"/>
              </a:rPr>
              <a:t>Landing: January 25, 2004</a:t>
            </a:r>
          </a:p>
        </p:txBody>
      </p:sp>
      <p:sp>
        <p:nvSpPr>
          <p:cNvPr id="2044933" name="Rectangle 5"/>
          <p:cNvSpPr>
            <a:spLocks noChangeArrowheads="1"/>
          </p:cNvSpPr>
          <p:nvPr/>
        </p:nvSpPr>
        <p:spPr bwMode="auto">
          <a:xfrm>
            <a:off x="0" y="5437188"/>
            <a:ext cx="3857625" cy="1395412"/>
          </a:xfrm>
          <a:prstGeom prst="rect">
            <a:avLst/>
          </a:prstGeom>
          <a:noFill/>
          <a:ln w="12700">
            <a:noFill/>
            <a:miter lim="800000"/>
            <a:headEnd type="none" w="sm" len="sm"/>
            <a:tailEnd type="none" w="sm" len="sm"/>
          </a:ln>
        </p:spPr>
        <p:txBody>
          <a:bodyPr>
            <a:spAutoFit/>
          </a:bodyPr>
          <a:lstStyle/>
          <a:p>
            <a:pPr algn="ctr">
              <a:spcBef>
                <a:spcPct val="20000"/>
              </a:spcBef>
              <a:tabLst>
                <a:tab pos="1139825" algn="l"/>
              </a:tabLst>
            </a:pPr>
            <a:r>
              <a:rPr lang="en-US" altLang="en-US" sz="2800" b="1" u="sng" dirty="0">
                <a:solidFill>
                  <a:srgbClr val="5C1F00"/>
                </a:solidFill>
                <a:latin typeface="Arial" charset="0"/>
              </a:rPr>
              <a:t>Spirit Rover </a:t>
            </a:r>
          </a:p>
          <a:p>
            <a:pPr>
              <a:spcBef>
                <a:spcPct val="20000"/>
              </a:spcBef>
              <a:tabLst>
                <a:tab pos="1139825" algn="l"/>
              </a:tabLst>
            </a:pPr>
            <a:r>
              <a:rPr lang="en-US" altLang="en-US" b="1" dirty="0">
                <a:solidFill>
                  <a:srgbClr val="5C1F00"/>
                </a:solidFill>
                <a:latin typeface="Arial" charset="0"/>
              </a:rPr>
              <a:t>Launch:  May 30, 2003</a:t>
            </a:r>
          </a:p>
          <a:p>
            <a:pPr>
              <a:spcBef>
                <a:spcPct val="20000"/>
              </a:spcBef>
              <a:tabLst>
                <a:tab pos="1139825" algn="l"/>
              </a:tabLst>
            </a:pPr>
            <a:r>
              <a:rPr lang="en-US" altLang="en-US" b="1" dirty="0">
                <a:solidFill>
                  <a:srgbClr val="5C1F00"/>
                </a:solidFill>
                <a:latin typeface="Arial" charset="0"/>
              </a:rPr>
              <a:t>Landing: January 4, 2004</a:t>
            </a:r>
          </a:p>
        </p:txBody>
      </p:sp>
      <p:pic>
        <p:nvPicPr>
          <p:cNvPr id="109574" name="Picture 6"/>
          <p:cNvPicPr>
            <a:picLocks noChangeAspect="1" noChangeArrowheads="1"/>
          </p:cNvPicPr>
          <p:nvPr/>
        </p:nvPicPr>
        <p:blipFill>
          <a:blip r:embed="rId5" cstate="print"/>
          <a:srcRect/>
          <a:stretch>
            <a:fillRect/>
          </a:stretch>
        </p:blipFill>
        <p:spPr bwMode="auto">
          <a:xfrm>
            <a:off x="2251075" y="1165225"/>
            <a:ext cx="2081213" cy="1539875"/>
          </a:xfrm>
          <a:prstGeom prst="rect">
            <a:avLst/>
          </a:prstGeom>
          <a:noFill/>
          <a:ln w="9525">
            <a:solidFill>
              <a:schemeClr val="folHlink"/>
            </a:solidFill>
            <a:miter lim="800000"/>
            <a:headEnd/>
            <a:tailEnd/>
          </a:ln>
        </p:spPr>
      </p:pic>
      <p:grpSp>
        <p:nvGrpSpPr>
          <p:cNvPr id="109575" name="Group 7"/>
          <p:cNvGrpSpPr>
            <a:grpSpLocks/>
          </p:cNvGrpSpPr>
          <p:nvPr/>
        </p:nvGrpSpPr>
        <p:grpSpPr bwMode="auto">
          <a:xfrm>
            <a:off x="0" y="0"/>
            <a:ext cx="4333875" cy="2708275"/>
            <a:chOff x="0" y="0"/>
            <a:chExt cx="2730" cy="1706"/>
          </a:xfrm>
        </p:grpSpPr>
        <p:grpSp>
          <p:nvGrpSpPr>
            <p:cNvPr id="109576" name="Group 8"/>
            <p:cNvGrpSpPr>
              <a:grpSpLocks/>
            </p:cNvGrpSpPr>
            <p:nvPr/>
          </p:nvGrpSpPr>
          <p:grpSpPr bwMode="auto">
            <a:xfrm>
              <a:off x="0" y="0"/>
              <a:ext cx="2160" cy="1520"/>
              <a:chOff x="0" y="0"/>
              <a:chExt cx="2160" cy="1520"/>
            </a:xfrm>
          </p:grpSpPr>
          <p:pic>
            <p:nvPicPr>
              <p:cNvPr id="109578" name="Picture 9"/>
              <p:cNvPicPr>
                <a:picLocks noChangeAspect="1" noChangeArrowheads="1"/>
              </p:cNvPicPr>
              <p:nvPr/>
            </p:nvPicPr>
            <p:blipFill>
              <a:blip r:embed="rId6" cstate="print"/>
              <a:srcRect/>
              <a:stretch>
                <a:fillRect/>
              </a:stretch>
            </p:blipFill>
            <p:spPr bwMode="auto">
              <a:xfrm>
                <a:off x="0" y="0"/>
                <a:ext cx="2160" cy="1520"/>
              </a:xfrm>
              <a:prstGeom prst="rect">
                <a:avLst/>
              </a:prstGeom>
              <a:noFill/>
              <a:ln w="9525">
                <a:noFill/>
                <a:miter lim="800000"/>
                <a:headEnd/>
                <a:tailEnd/>
              </a:ln>
            </p:spPr>
          </p:pic>
          <p:sp>
            <p:nvSpPr>
              <p:cNvPr id="109579" name="Text Box 10"/>
              <p:cNvSpPr txBox="1">
                <a:spLocks noChangeArrowheads="1"/>
              </p:cNvSpPr>
              <p:nvPr/>
            </p:nvSpPr>
            <p:spPr bwMode="auto">
              <a:xfrm>
                <a:off x="83" y="1032"/>
                <a:ext cx="1411" cy="404"/>
              </a:xfrm>
              <a:prstGeom prst="rect">
                <a:avLst/>
              </a:prstGeom>
              <a:noFill/>
              <a:ln w="12700">
                <a:noFill/>
                <a:miter lim="800000"/>
                <a:headEnd type="none" w="sm" len="sm"/>
                <a:tailEnd type="none" w="sm" len="sm"/>
              </a:ln>
            </p:spPr>
            <p:txBody>
              <a:bodyPr>
                <a:spAutoFit/>
              </a:bodyPr>
              <a:lstStyle/>
              <a:p>
                <a:r>
                  <a:rPr lang="en-US" altLang="en-US" sz="1800" b="1" dirty="0">
                    <a:solidFill>
                      <a:srgbClr val="FFFFFF"/>
                    </a:solidFill>
                    <a:latin typeface="Arial" charset="0"/>
                  </a:rPr>
                  <a:t>First microscopic view of Mars</a:t>
                </a:r>
              </a:p>
            </p:txBody>
          </p:sp>
        </p:grpSp>
        <p:pic>
          <p:nvPicPr>
            <p:cNvPr id="109577" name="Picture 11"/>
            <p:cNvPicPr>
              <a:picLocks noChangeAspect="1" noChangeArrowheads="1"/>
            </p:cNvPicPr>
            <p:nvPr/>
          </p:nvPicPr>
          <p:blipFill>
            <a:blip r:embed="rId5" cstate="print"/>
            <a:srcRect/>
            <a:stretch>
              <a:fillRect/>
            </a:stretch>
          </p:blipFill>
          <p:spPr bwMode="auto">
            <a:xfrm>
              <a:off x="1419" y="736"/>
              <a:ext cx="1311" cy="970"/>
            </a:xfrm>
            <a:prstGeom prst="rect">
              <a:avLst/>
            </a:prstGeom>
            <a:noFill/>
            <a:ln w="9525">
              <a:solidFill>
                <a:schemeClr val="folHlink"/>
              </a:solidFill>
              <a:miter lim="800000"/>
              <a:headEnd/>
              <a:tailEnd/>
            </a:ln>
          </p:spPr>
        </p:pic>
      </p:grpSp>
    </p:spTree>
    <p:custDataLst>
      <p:tags r:id="rId1"/>
    </p:custDataLst>
  </p:cSld>
  <p:clrMapOvr>
    <a:masterClrMapping/>
  </p:clrMapOvr>
  <p:transition advTm="16395">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4933"/>
                                        </p:tgtEl>
                                        <p:attrNameLst>
                                          <p:attrName>style.visibility</p:attrName>
                                        </p:attrNameLst>
                                      </p:cBhvr>
                                      <p:to>
                                        <p:strVal val="visible"/>
                                      </p:to>
                                    </p:set>
                                    <p:animEffect transition="in" filter="dissolve">
                                      <p:cBhvr>
                                        <p:cTn id="7" dur="500"/>
                                        <p:tgtEl>
                                          <p:spTgt spid="204493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44932"/>
                                        </p:tgtEl>
                                        <p:attrNameLst>
                                          <p:attrName>style.visibility</p:attrName>
                                        </p:attrNameLst>
                                      </p:cBhvr>
                                      <p:to>
                                        <p:strVal val="visible"/>
                                      </p:to>
                                    </p:set>
                                    <p:animEffect transition="in" filter="dissolve">
                                      <p:cBhvr>
                                        <p:cTn id="10" dur="500"/>
                                        <p:tgtEl>
                                          <p:spTgt spid="2044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4932" grpId="0"/>
      <p:bldP spid="2044933" grpId="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379538" y="0"/>
            <a:ext cx="7073900" cy="793750"/>
          </a:xfrm>
        </p:spPr>
        <p:txBody>
          <a:bodyPr/>
          <a:lstStyle/>
          <a:p>
            <a:pPr algn="ctr"/>
            <a:r>
              <a:rPr lang="en-US" altLang="en-US" dirty="0">
                <a:solidFill>
                  <a:srgbClr val="7E2A00"/>
                </a:solidFill>
              </a:rPr>
              <a:t>Mars Exploration Rover at KSC</a:t>
            </a:r>
            <a:br>
              <a:rPr lang="en-US" altLang="en-US" dirty="0">
                <a:solidFill>
                  <a:srgbClr val="7E2A00"/>
                </a:solidFill>
              </a:rPr>
            </a:br>
            <a:r>
              <a:rPr lang="en-US" altLang="en-US" sz="1800" dirty="0">
                <a:solidFill>
                  <a:srgbClr val="7E2A00"/>
                </a:solidFill>
              </a:rPr>
              <a:t>April 2003</a:t>
            </a:r>
          </a:p>
        </p:txBody>
      </p:sp>
      <p:pic>
        <p:nvPicPr>
          <p:cNvPr id="110595" name="Picture 3" descr="MER at KSC PIA04848"/>
          <p:cNvPicPr>
            <a:picLocks noGrp="1" noChangeAspect="1" noChangeArrowheads="1"/>
          </p:cNvPicPr>
          <p:nvPr>
            <p:ph idx="1"/>
          </p:nvPr>
        </p:nvPicPr>
        <p:blipFill>
          <a:blip r:embed="rId3" cstate="print"/>
          <a:srcRect/>
          <a:stretch>
            <a:fillRect/>
          </a:stretch>
        </p:blipFill>
        <p:spPr>
          <a:xfrm>
            <a:off x="0" y="898525"/>
            <a:ext cx="9144000" cy="5959475"/>
          </a:xfrm>
          <a:noFill/>
        </p:spPr>
      </p:pic>
    </p:spTree>
  </p:cSld>
  <p:clrMapOvr>
    <a:masterClrMapping/>
  </p:clrMapOvr>
  <p:transition advTm="4774">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moon_ESAS_stars"/>
          <p:cNvPicPr>
            <a:picLocks noChangeAspect="1" noChangeArrowheads="1"/>
          </p:cNvPicPr>
          <p:nvPr/>
        </p:nvPicPr>
        <p:blipFill>
          <a:blip r:embed="rId3" cstate="print"/>
          <a:srcRect/>
          <a:stretch>
            <a:fillRect/>
          </a:stretch>
        </p:blipFill>
        <p:spPr bwMode="auto">
          <a:xfrm>
            <a:off x="-33338" y="0"/>
            <a:ext cx="9210676" cy="6859588"/>
          </a:xfrm>
          <a:prstGeom prst="rect">
            <a:avLst/>
          </a:prstGeom>
          <a:noFill/>
          <a:ln w="9525">
            <a:noFill/>
            <a:miter lim="800000"/>
            <a:headEnd/>
            <a:tailEnd/>
          </a:ln>
        </p:spPr>
      </p:pic>
      <p:sp>
        <p:nvSpPr>
          <p:cNvPr id="121859" name="Rectangle 3"/>
          <p:cNvSpPr>
            <a:spLocks noGrp="1" noChangeArrowheads="1"/>
          </p:cNvSpPr>
          <p:nvPr>
            <p:ph type="body" idx="1"/>
          </p:nvPr>
        </p:nvSpPr>
        <p:spPr/>
        <p:txBody>
          <a:bodyPr/>
          <a:lstStyle/>
          <a:p>
            <a:pPr algn="ctr">
              <a:buFontTx/>
              <a:buNone/>
            </a:pPr>
            <a:r>
              <a:rPr lang="en-US" dirty="0"/>
              <a:t>Mars Exploration Rover Mission Profile Video</a:t>
            </a:r>
          </a:p>
        </p:txBody>
      </p:sp>
    </p:spTree>
  </p:cSld>
  <p:clrMapOvr>
    <a:masterClrMapping/>
  </p:clrMapOvr>
  <p:transition advTm="2558">
    <p:fade thruBlk="1"/>
  </p:transition>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Mars Exploration Rover Mission.mpg">
            <a:hlinkClick r:id="" action="ppaction://media"/>
          </p:cNvPr>
          <p:cNvPicPr>
            <a:picLocks noGrp="1" noChangeAspect="1"/>
          </p:cNvPicPr>
          <p:nvPr>
            <p:ph/>
            <a:videoFile r:link="rId3"/>
            <p:extLst>
              <p:ext uri="{DAA4B4D4-6D71-4841-9C94-3DE7FCFB9230}">
                <p14:media xmlns:p14="http://schemas.microsoft.com/office/powerpoint/2010/main" r:link="rId2"/>
              </p:ext>
            </p:extLst>
          </p:nvPr>
        </p:nvPicPr>
        <p:blipFill>
          <a:blip r:embed="rId6" cstate="print"/>
          <a:stretch>
            <a:fillRect/>
          </a:stretch>
        </p:blipFill>
        <p:spPr>
          <a:xfrm>
            <a:off x="0" y="304800"/>
            <a:ext cx="9144000" cy="6305550"/>
          </a:xfrm>
          <a:prstGeom prst="rect">
            <a:avLst/>
          </a:prstGeom>
        </p:spPr>
      </p:pic>
    </p:spTree>
    <p:custDataLst>
      <p:tags r:id="rId1"/>
    </p:custDataLst>
  </p:cSld>
  <p:clrMapOvr>
    <a:masterClrMapping/>
  </p:clrMapOvr>
  <p:transition advTm="305761">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499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MER With Music.wmv">
            <a:hlinkClick r:id="" action="ppaction://media"/>
          </p:cNvPr>
          <p:cNvPicPr>
            <a:picLocks noGrp="1" noChangeAspect="1"/>
          </p:cNvPicPr>
          <p:nvPr>
            <p:ph/>
            <a:videoFile r:link="rId3"/>
            <p:extLst>
              <p:ext uri="{DAA4B4D4-6D71-4841-9C94-3DE7FCFB9230}">
                <p14:media xmlns:p14="http://schemas.microsoft.com/office/powerpoint/2010/main" r:link="rId2"/>
              </p:ext>
            </p:extLst>
          </p:nvPr>
        </p:nvPicPr>
        <p:blipFill>
          <a:blip r:embed="rId6" cstate="print"/>
          <a:stretch>
            <a:fillRect/>
          </a:stretch>
        </p:blipFill>
        <p:spPr>
          <a:xfrm>
            <a:off x="228600" y="38100"/>
            <a:ext cx="8788400" cy="6591300"/>
          </a:xfrm>
          <a:prstGeom prst="rect">
            <a:avLst/>
          </a:prstGeom>
        </p:spPr>
      </p:pic>
    </p:spTree>
    <p:custDataLst>
      <p:tags r:id="rId1"/>
    </p:custDataLst>
  </p:cSld>
  <p:clrMapOvr>
    <a:masterClrMapping/>
  </p:clrMapOvr>
  <p:transition advTm="305761">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7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Earth from Mars PIA05547"/>
          <p:cNvPicPr>
            <a:picLocks noChangeAspect="1" noChangeArrowheads="1"/>
          </p:cNvPicPr>
          <p:nvPr/>
        </p:nvPicPr>
        <p:blipFill>
          <a:blip r:embed="rId3" cstate="print"/>
          <a:srcRect/>
          <a:stretch>
            <a:fillRect/>
          </a:stretch>
        </p:blipFill>
        <p:spPr bwMode="auto">
          <a:xfrm>
            <a:off x="0" y="0"/>
            <a:ext cx="8153400" cy="6875463"/>
          </a:xfrm>
          <a:prstGeom prst="rect">
            <a:avLst/>
          </a:prstGeom>
          <a:noFill/>
          <a:ln w="9525">
            <a:noFill/>
            <a:miter lim="800000"/>
            <a:headEnd/>
            <a:tailEnd/>
          </a:ln>
        </p:spPr>
      </p:pic>
      <p:sp>
        <p:nvSpPr>
          <p:cNvPr id="119811" name="Rectangle 3"/>
          <p:cNvSpPr>
            <a:spLocks noChangeArrowheads="1"/>
          </p:cNvSpPr>
          <p:nvPr/>
        </p:nvSpPr>
        <p:spPr bwMode="auto">
          <a:xfrm>
            <a:off x="7391400" y="760413"/>
            <a:ext cx="1752600" cy="4941887"/>
          </a:xfrm>
          <a:prstGeom prst="rect">
            <a:avLst/>
          </a:prstGeom>
          <a:noFill/>
          <a:ln w="9525">
            <a:noFill/>
            <a:miter lim="800000"/>
            <a:headEnd/>
            <a:tailEnd/>
          </a:ln>
        </p:spPr>
        <p:txBody>
          <a:bodyPr anchor="ctr">
            <a:spAutoFit/>
          </a:bodyPr>
          <a:lstStyle/>
          <a:p>
            <a:pPr algn="ctr"/>
            <a:r>
              <a:rPr lang="en-US" sz="1800" b="1" dirty="0">
                <a:solidFill>
                  <a:srgbClr val="FFCC66"/>
                </a:solidFill>
              </a:rPr>
              <a:t>This is the first image ever taken of Earth from the surface of a planet beyond the Moon. It was taken by the Mars Exploration Rover Spirit one hour before sunrise on the 63rd Martian day, or sol, of its mission.</a:t>
            </a:r>
            <a:r>
              <a:rPr lang="en-US" dirty="0"/>
              <a:t> </a:t>
            </a:r>
            <a:r>
              <a:rPr lang="en-US" b="1" dirty="0">
                <a:solidFill>
                  <a:srgbClr val="FFCC66"/>
                </a:solidFill>
              </a:rPr>
              <a:t> </a:t>
            </a:r>
            <a:br>
              <a:rPr lang="en-US" b="1" dirty="0">
                <a:solidFill>
                  <a:srgbClr val="FFCC66"/>
                </a:solidFill>
              </a:rPr>
            </a:br>
            <a:endParaRPr lang="en-US" b="1" dirty="0">
              <a:solidFill>
                <a:srgbClr val="FFCC66"/>
              </a:solidFill>
            </a:endParaRPr>
          </a:p>
        </p:txBody>
      </p:sp>
      <p:sp>
        <p:nvSpPr>
          <p:cNvPr id="119812" name="Rectangle 4"/>
          <p:cNvSpPr>
            <a:spLocks noChangeArrowheads="1"/>
          </p:cNvSpPr>
          <p:nvPr/>
        </p:nvSpPr>
        <p:spPr bwMode="auto">
          <a:xfrm>
            <a:off x="533400" y="0"/>
            <a:ext cx="8610600" cy="822325"/>
          </a:xfrm>
          <a:prstGeom prst="rect">
            <a:avLst/>
          </a:prstGeom>
          <a:noFill/>
          <a:ln w="9525">
            <a:noFill/>
            <a:miter lim="800000"/>
            <a:headEnd/>
            <a:tailEnd/>
          </a:ln>
        </p:spPr>
        <p:txBody>
          <a:bodyPr anchor="ctr">
            <a:spAutoFit/>
          </a:bodyPr>
          <a:lstStyle/>
          <a:p>
            <a:pPr algn="ctr"/>
            <a:r>
              <a:rPr lang="en-US" b="1" dirty="0">
                <a:solidFill>
                  <a:srgbClr val="FFCC66"/>
                </a:solidFill>
              </a:rPr>
              <a:t>Earth From Mars</a:t>
            </a:r>
          </a:p>
          <a:p>
            <a:pPr algn="ctr"/>
            <a:endParaRPr lang="en-US" b="1" dirty="0">
              <a:solidFill>
                <a:srgbClr val="FFCC66"/>
              </a:solidFill>
            </a:endParaRPr>
          </a:p>
        </p:txBody>
      </p:sp>
    </p:spTree>
  </p:cSld>
  <p:clrMapOvr>
    <a:masterClrMapping/>
  </p:clrMapOvr>
  <p:transition advTm="16411">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4" cstate="print"/>
          <a:srcRect/>
          <a:stretch>
            <a:fillRect/>
          </a:stretch>
        </p:blipFill>
        <p:spPr bwMode="auto">
          <a:xfrm>
            <a:off x="0" y="0"/>
            <a:ext cx="9144000" cy="6846888"/>
          </a:xfrm>
          <a:prstGeom prst="rect">
            <a:avLst/>
          </a:prstGeom>
          <a:noFill/>
          <a:ln w="9525">
            <a:noFill/>
            <a:miter lim="800000"/>
            <a:headEnd/>
            <a:tailEnd/>
          </a:ln>
        </p:spPr>
      </p:pic>
      <p:sp>
        <p:nvSpPr>
          <p:cNvPr id="2035715" name="Text Box 3"/>
          <p:cNvSpPr txBox="1">
            <a:spLocks noChangeArrowheads="1"/>
          </p:cNvSpPr>
          <p:nvPr/>
        </p:nvSpPr>
        <p:spPr bwMode="auto">
          <a:xfrm>
            <a:off x="4267200" y="152400"/>
            <a:ext cx="4876800" cy="2392363"/>
          </a:xfrm>
          <a:prstGeom prst="rect">
            <a:avLst/>
          </a:prstGeom>
          <a:noFill/>
          <a:ln w="9525">
            <a:noFill/>
            <a:miter lim="800000"/>
            <a:headEnd/>
            <a:tailEnd/>
          </a:ln>
        </p:spPr>
        <p:txBody>
          <a:bodyPr>
            <a:spAutoFit/>
          </a:bodyPr>
          <a:lstStyle/>
          <a:p>
            <a:pPr>
              <a:spcBef>
                <a:spcPct val="30000"/>
              </a:spcBef>
            </a:pPr>
            <a:r>
              <a:rPr lang="en-US" u="sng" dirty="0">
                <a:solidFill>
                  <a:schemeClr val="accent2"/>
                </a:solidFill>
              </a:rPr>
              <a:t>Olympus Mons</a:t>
            </a:r>
            <a:r>
              <a:rPr lang="en-US" dirty="0">
                <a:solidFill>
                  <a:schemeClr val="bg1"/>
                </a:solidFill>
              </a:rPr>
              <a:t> 15 miles high, 340 miles in diameter volcano.</a:t>
            </a:r>
          </a:p>
          <a:p>
            <a:pPr>
              <a:spcBef>
                <a:spcPct val="30000"/>
              </a:spcBef>
            </a:pPr>
            <a:r>
              <a:rPr lang="en-US" dirty="0">
                <a:solidFill>
                  <a:schemeClr val="bg1"/>
                </a:solidFill>
              </a:rPr>
              <a:t>By comparison the largest volcano on Earth is </a:t>
            </a:r>
            <a:r>
              <a:rPr lang="en-US" u="sng" dirty="0">
                <a:solidFill>
                  <a:schemeClr val="accent2"/>
                </a:solidFill>
              </a:rPr>
              <a:t>Mauna Loa</a:t>
            </a:r>
            <a:r>
              <a:rPr lang="en-US" dirty="0">
                <a:solidFill>
                  <a:schemeClr val="bg1"/>
                </a:solidFill>
              </a:rPr>
              <a:t> which is 6 miles high 75 miles across. </a:t>
            </a:r>
          </a:p>
          <a:p>
            <a:endParaRPr lang="en-US" dirty="0">
              <a:solidFill>
                <a:schemeClr val="bg1"/>
              </a:solidFill>
            </a:endParaRPr>
          </a:p>
        </p:txBody>
      </p:sp>
    </p:spTree>
    <p:custDataLst>
      <p:tags r:id="rId1"/>
    </p:custDataLst>
  </p:cSld>
  <p:clrMapOvr>
    <a:masterClrMapping/>
  </p:clrMapOvr>
  <p:transition advTm="5460">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35715"/>
                                        </p:tgtEl>
                                        <p:attrNameLst>
                                          <p:attrName>style.visibility</p:attrName>
                                        </p:attrNameLst>
                                      </p:cBhvr>
                                      <p:to>
                                        <p:strVal val="visible"/>
                                      </p:to>
                                    </p:set>
                                    <p:animEffect transition="in" filter="dissolve">
                                      <p:cBhvr>
                                        <p:cTn id="7" dur="500"/>
                                        <p:tgtEl>
                                          <p:spTgt spid="2035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571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0" y="5943600"/>
            <a:ext cx="9144000" cy="914400"/>
          </a:xfrm>
          <a:prstGeom prst="rect">
            <a:avLst/>
          </a:prstGeom>
          <a:gradFill rotWithShape="0">
            <a:gsLst>
              <a:gs pos="0">
                <a:schemeClr val="tx1"/>
              </a:gs>
              <a:gs pos="100000">
                <a:srgbClr val="1404A3"/>
              </a:gs>
            </a:gsLst>
            <a:lin ang="5400000" scaled="1"/>
          </a:gradFill>
          <a:ln w="28575">
            <a:solidFill>
              <a:srgbClr val="000000"/>
            </a:solidFill>
            <a:miter lim="800000"/>
            <a:headEnd/>
            <a:tailEnd/>
          </a:ln>
        </p:spPr>
        <p:txBody>
          <a:bodyPr wrap="none" anchor="ctr"/>
          <a:lstStyle/>
          <a:p>
            <a:endParaRPr lang="en-US">
              <a:solidFill>
                <a:schemeClr val="bg1"/>
              </a:solidFill>
            </a:endParaRPr>
          </a:p>
        </p:txBody>
      </p:sp>
      <p:sp>
        <p:nvSpPr>
          <p:cNvPr id="115715" name="Rectangle 3"/>
          <p:cNvSpPr>
            <a:spLocks noChangeArrowheads="1"/>
          </p:cNvSpPr>
          <p:nvPr/>
        </p:nvSpPr>
        <p:spPr bwMode="auto">
          <a:xfrm>
            <a:off x="2133600" y="3576638"/>
            <a:ext cx="5203825" cy="336550"/>
          </a:xfrm>
          <a:prstGeom prst="rect">
            <a:avLst/>
          </a:prstGeom>
          <a:noFill/>
          <a:ln w="28575">
            <a:noFill/>
            <a:miter lim="800000"/>
            <a:headEnd/>
            <a:tailEnd/>
          </a:ln>
        </p:spPr>
        <p:txBody>
          <a:bodyPr>
            <a:spAutoFit/>
          </a:bodyPr>
          <a:lstStyle/>
          <a:p>
            <a:r>
              <a:rPr lang="en-US" sz="1600" i="1">
                <a:solidFill>
                  <a:schemeClr val="bg1"/>
                </a:solidFill>
                <a:latin typeface="Helvetica" pitchFamily="28" charset="0"/>
              </a:rPr>
              <a:t>McMurdo Panorama</a:t>
            </a:r>
          </a:p>
        </p:txBody>
      </p:sp>
      <p:sp>
        <p:nvSpPr>
          <p:cNvPr id="115716" name="Text Box 6"/>
          <p:cNvSpPr txBox="1">
            <a:spLocks noChangeArrowheads="1"/>
          </p:cNvSpPr>
          <p:nvPr/>
        </p:nvSpPr>
        <p:spPr bwMode="auto">
          <a:xfrm>
            <a:off x="0" y="139700"/>
            <a:ext cx="9144000" cy="692150"/>
          </a:xfrm>
          <a:prstGeom prst="rect">
            <a:avLst/>
          </a:prstGeom>
          <a:noFill/>
          <a:ln w="28575">
            <a:noFill/>
            <a:miter lim="800000"/>
            <a:headEnd/>
            <a:tailEnd/>
          </a:ln>
        </p:spPr>
        <p:txBody>
          <a:bodyPr>
            <a:spAutoFit/>
          </a:bodyPr>
          <a:lstStyle/>
          <a:p>
            <a:r>
              <a:rPr lang="en-US">
                <a:solidFill>
                  <a:schemeClr val="bg1"/>
                </a:solidFill>
                <a:latin typeface="Helvetica" pitchFamily="28" charset="0"/>
              </a:rPr>
              <a:t>2003 Mars Exploration Rover</a:t>
            </a:r>
          </a:p>
          <a:p>
            <a:pPr>
              <a:lnSpc>
                <a:spcPct val="50000"/>
              </a:lnSpc>
            </a:pPr>
            <a:r>
              <a:rPr lang="en-US" i="1">
                <a:solidFill>
                  <a:schemeClr val="bg1"/>
                </a:solidFill>
                <a:latin typeface="Edwardian Script ITC" pitchFamily="66" charset="0"/>
              </a:rPr>
              <a:t>Spirit</a:t>
            </a:r>
            <a:endParaRPr lang="en-US">
              <a:solidFill>
                <a:schemeClr val="bg1"/>
              </a:solidFill>
              <a:latin typeface="Helvetica" pitchFamily="28" charset="0"/>
            </a:endParaRPr>
          </a:p>
        </p:txBody>
      </p:sp>
      <p:pic>
        <p:nvPicPr>
          <p:cNvPr id="115717" name="Picture 8" descr="McMurdo_L257F-A814R1_br2"/>
          <p:cNvPicPr>
            <a:picLocks noChangeAspect="1" noChangeArrowheads="1"/>
          </p:cNvPicPr>
          <p:nvPr/>
        </p:nvPicPr>
        <p:blipFill>
          <a:blip r:embed="rId3" cstate="print"/>
          <a:srcRect t="1984" r="49059" b="43640"/>
          <a:stretch>
            <a:fillRect/>
          </a:stretch>
        </p:blipFill>
        <p:spPr bwMode="auto">
          <a:xfrm>
            <a:off x="1225550" y="1638300"/>
            <a:ext cx="6940550" cy="1914525"/>
          </a:xfrm>
          <a:prstGeom prst="rect">
            <a:avLst/>
          </a:prstGeom>
          <a:noFill/>
          <a:ln w="9525">
            <a:noFill/>
            <a:miter lim="800000"/>
            <a:headEnd/>
            <a:tailEnd/>
          </a:ln>
        </p:spPr>
      </p:pic>
      <p:sp>
        <p:nvSpPr>
          <p:cNvPr id="115718" name="Rectangle 9"/>
          <p:cNvSpPr>
            <a:spLocks noChangeArrowheads="1"/>
          </p:cNvSpPr>
          <p:nvPr/>
        </p:nvSpPr>
        <p:spPr bwMode="auto">
          <a:xfrm>
            <a:off x="6792913" y="1117600"/>
            <a:ext cx="1458912" cy="274638"/>
          </a:xfrm>
          <a:prstGeom prst="rect">
            <a:avLst/>
          </a:prstGeom>
          <a:noFill/>
          <a:ln w="28575">
            <a:noFill/>
            <a:miter lim="800000"/>
            <a:headEnd/>
            <a:tailEnd/>
          </a:ln>
        </p:spPr>
        <p:txBody>
          <a:bodyPr>
            <a:spAutoFit/>
          </a:bodyPr>
          <a:lstStyle/>
          <a:p>
            <a:r>
              <a:rPr lang="en-US" sz="1200">
                <a:solidFill>
                  <a:schemeClr val="bg1"/>
                </a:solidFill>
                <a:latin typeface="Helvetica" pitchFamily="28" charset="0"/>
              </a:rPr>
              <a:t>Silica-rich deposit</a:t>
            </a:r>
          </a:p>
        </p:txBody>
      </p:sp>
      <p:sp>
        <p:nvSpPr>
          <p:cNvPr id="115719" name="Line 10"/>
          <p:cNvSpPr>
            <a:spLocks noChangeShapeType="1"/>
          </p:cNvSpPr>
          <p:nvPr/>
        </p:nvSpPr>
        <p:spPr bwMode="auto">
          <a:xfrm flipH="1">
            <a:off x="5597525" y="1279525"/>
            <a:ext cx="1301750" cy="904875"/>
          </a:xfrm>
          <a:prstGeom prst="line">
            <a:avLst/>
          </a:prstGeom>
          <a:noFill/>
          <a:ln w="9525">
            <a:solidFill>
              <a:srgbClr val="FFFF00"/>
            </a:solidFill>
            <a:round/>
            <a:headEnd/>
            <a:tailEnd type="stealth" w="med" len="med"/>
          </a:ln>
        </p:spPr>
        <p:txBody>
          <a:bodyPr wrap="none" anchor="ctr"/>
          <a:lstStyle/>
          <a:p>
            <a:endParaRPr lang="en-US"/>
          </a:p>
        </p:txBody>
      </p:sp>
      <p:sp>
        <p:nvSpPr>
          <p:cNvPr id="115720" name="Rectangle 9"/>
          <p:cNvSpPr>
            <a:spLocks noChangeArrowheads="1"/>
          </p:cNvSpPr>
          <p:nvPr/>
        </p:nvSpPr>
        <p:spPr bwMode="auto">
          <a:xfrm>
            <a:off x="877888" y="4541838"/>
            <a:ext cx="4572000" cy="1570037"/>
          </a:xfrm>
          <a:prstGeom prst="rect">
            <a:avLst/>
          </a:prstGeom>
          <a:noFill/>
          <a:ln w="9525">
            <a:noFill/>
            <a:miter lim="800000"/>
            <a:headEnd/>
            <a:tailEnd/>
          </a:ln>
        </p:spPr>
        <p:txBody>
          <a:bodyPr>
            <a:spAutoFit/>
          </a:bodyPr>
          <a:lstStyle/>
          <a:p>
            <a:r>
              <a:rPr lang="en-US">
                <a:solidFill>
                  <a:schemeClr val="bg1"/>
                </a:solidFill>
              </a:rPr>
              <a:t>Silica rich deposit. 900 days into a 90 day mission. </a:t>
            </a:r>
          </a:p>
          <a:p>
            <a:r>
              <a:rPr lang="en-US">
                <a:solidFill>
                  <a:schemeClr val="bg1"/>
                </a:solidFill>
              </a:rPr>
              <a:t>Ancient hot springs are only way to have created this</a:t>
            </a:r>
          </a:p>
        </p:txBody>
      </p:sp>
    </p:spTree>
  </p:cSld>
  <p:clrMapOvr>
    <a:masterClrMapping/>
  </p:clrMapOvr>
  <p:transition advTm="6224">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rover-color-close-up2-annot"/>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6499" name="Rectangle 3"/>
          <p:cNvSpPr>
            <a:spLocks noChangeArrowheads="1"/>
          </p:cNvSpPr>
          <p:nvPr/>
        </p:nvSpPr>
        <p:spPr bwMode="auto">
          <a:xfrm>
            <a:off x="0" y="228600"/>
            <a:ext cx="3352800" cy="3013075"/>
          </a:xfrm>
          <a:prstGeom prst="rect">
            <a:avLst/>
          </a:prstGeom>
          <a:noFill/>
          <a:ln w="9525">
            <a:noFill/>
            <a:miter lim="800000"/>
            <a:headEnd/>
            <a:tailEnd/>
          </a:ln>
        </p:spPr>
        <p:txBody>
          <a:bodyPr anchor="ctr">
            <a:spAutoFit/>
          </a:bodyPr>
          <a:lstStyle/>
          <a:p>
            <a:pPr algn="ctr"/>
            <a:r>
              <a:rPr lang="en-US" b="1"/>
              <a:t>An image from NASA's Mars Reconnaissance Orbiter shows the Mars Exploration Rover Opportunity near the rim of "Victoria Crater." </a:t>
            </a:r>
          </a:p>
          <a:p>
            <a:pPr algn="ctr"/>
            <a:r>
              <a:rPr lang="en-US" b="1"/>
              <a:t>October 6, 2006</a:t>
            </a:r>
          </a:p>
        </p:txBody>
      </p:sp>
    </p:spTree>
  </p:cSld>
  <p:clrMapOvr>
    <a:masterClrMapping/>
  </p:clrMapOvr>
  <p:transition advTm="4805">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7" descr="MERB_Sol1674_1"/>
          <p:cNvPicPr>
            <a:picLocks noChangeAspect="1" noChangeArrowheads="1"/>
          </p:cNvPicPr>
          <p:nvPr/>
        </p:nvPicPr>
        <p:blipFill>
          <a:blip r:embed="rId3" cstate="print"/>
          <a:srcRect/>
          <a:stretch>
            <a:fillRect/>
          </a:stretch>
        </p:blipFill>
        <p:spPr bwMode="auto">
          <a:xfrm>
            <a:off x="-3829050" y="0"/>
            <a:ext cx="12973050" cy="7524750"/>
          </a:xfrm>
          <a:prstGeom prst="rect">
            <a:avLst/>
          </a:prstGeom>
          <a:noFill/>
          <a:ln w="9525">
            <a:noFill/>
            <a:miter lim="800000"/>
            <a:headEnd/>
            <a:tailEnd/>
          </a:ln>
        </p:spPr>
      </p:pic>
      <p:sp>
        <p:nvSpPr>
          <p:cNvPr id="107523" name="Text Box 10"/>
          <p:cNvSpPr txBox="1">
            <a:spLocks noChangeArrowheads="1"/>
          </p:cNvSpPr>
          <p:nvPr/>
        </p:nvSpPr>
        <p:spPr bwMode="auto">
          <a:xfrm>
            <a:off x="6553200" y="153988"/>
            <a:ext cx="2590800" cy="6299200"/>
          </a:xfrm>
          <a:prstGeom prst="rect">
            <a:avLst/>
          </a:prstGeom>
          <a:noFill/>
          <a:ln w="9525">
            <a:noFill/>
            <a:miter lim="800000"/>
            <a:headEnd/>
            <a:tailEnd/>
          </a:ln>
        </p:spPr>
        <p:txBody>
          <a:bodyPr>
            <a:spAutoFit/>
          </a:bodyPr>
          <a:lstStyle/>
          <a:p>
            <a:r>
              <a:rPr lang="en-US"/>
              <a:t>High Resolution Imaging Science Experiment on NASA's Mars Reconnaissance Orbiter </a:t>
            </a:r>
          </a:p>
          <a:p>
            <a:endParaRPr lang="en-US"/>
          </a:p>
          <a:p>
            <a:r>
              <a:rPr lang="en-US"/>
              <a:t>October 6, 2006</a:t>
            </a:r>
          </a:p>
          <a:p>
            <a:endParaRPr lang="en-US"/>
          </a:p>
          <a:p>
            <a:r>
              <a:rPr lang="en-US"/>
              <a:t>Victoria crater," an impact crater at Meridiani Planum, near the equator of Mars ½ mile in diameter</a:t>
            </a:r>
          </a:p>
          <a:p>
            <a:endParaRPr lang="en-US"/>
          </a:p>
          <a:p>
            <a:endParaRPr lang="en-US"/>
          </a:p>
        </p:txBody>
      </p:sp>
      <p:sp>
        <p:nvSpPr>
          <p:cNvPr id="107524" name="Text Box 8"/>
          <p:cNvSpPr txBox="1">
            <a:spLocks noChangeArrowheads="1"/>
          </p:cNvSpPr>
          <p:nvPr/>
        </p:nvSpPr>
        <p:spPr bwMode="auto">
          <a:xfrm>
            <a:off x="1627188" y="4608513"/>
            <a:ext cx="1052512" cy="304800"/>
          </a:xfrm>
          <a:prstGeom prst="rect">
            <a:avLst/>
          </a:prstGeom>
          <a:noFill/>
          <a:ln w="9525">
            <a:noFill/>
            <a:miter lim="800000"/>
            <a:headEnd/>
            <a:tailEnd/>
          </a:ln>
        </p:spPr>
        <p:txBody>
          <a:bodyPr wrap="none">
            <a:spAutoFit/>
          </a:bodyPr>
          <a:lstStyle/>
          <a:p>
            <a:r>
              <a:rPr lang="en-US" sz="1400">
                <a:solidFill>
                  <a:schemeClr val="bg1"/>
                </a:solidFill>
              </a:rPr>
              <a:t>Opportunity</a:t>
            </a:r>
          </a:p>
        </p:txBody>
      </p:sp>
      <p:sp>
        <p:nvSpPr>
          <p:cNvPr id="107525" name="Line 9"/>
          <p:cNvSpPr>
            <a:spLocks noChangeShapeType="1"/>
          </p:cNvSpPr>
          <p:nvPr/>
        </p:nvSpPr>
        <p:spPr bwMode="auto">
          <a:xfrm flipV="1">
            <a:off x="1760538" y="3951288"/>
            <a:ext cx="61912" cy="625475"/>
          </a:xfrm>
          <a:prstGeom prst="line">
            <a:avLst/>
          </a:prstGeom>
          <a:noFill/>
          <a:ln w="9525">
            <a:solidFill>
              <a:schemeClr val="bg1"/>
            </a:solidFill>
            <a:round/>
            <a:headEnd/>
            <a:tailEnd type="triangle" w="med" len="med"/>
          </a:ln>
        </p:spPr>
        <p:txBody>
          <a:bodyPr/>
          <a:lstStyle/>
          <a:p>
            <a:endParaRPr lang="en-US"/>
          </a:p>
        </p:txBody>
      </p:sp>
    </p:spTree>
  </p:cSld>
  <p:clrMapOvr>
    <a:masterClrMapping/>
  </p:clrMapOvr>
  <p:transition advTm="6162">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F1F448E9-2D3C-4690-8DE3-F8C8BC3F666F}" type="slidenum">
              <a:rPr lang="en-US" smtClean="0"/>
              <a:pPr>
                <a:defRPr/>
              </a:pPr>
              <a:t>55</a:t>
            </a:fld>
            <a:endParaRPr lang="en-US" dirty="0"/>
          </a:p>
        </p:txBody>
      </p:sp>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903921"/>
            <a:ext cx="8305800" cy="5877879"/>
          </a:xfrm>
        </p:spPr>
      </p:pic>
      <p:sp>
        <p:nvSpPr>
          <p:cNvPr id="9" name="Title 8"/>
          <p:cNvSpPr>
            <a:spLocks noGrp="1"/>
          </p:cNvSpPr>
          <p:nvPr>
            <p:ph type="title"/>
          </p:nvPr>
        </p:nvSpPr>
        <p:spPr/>
        <p:txBody>
          <a:bodyPr/>
          <a:lstStyle/>
          <a:p>
            <a:r>
              <a:rPr lang="en-US" dirty="0"/>
              <a:t>NASA’s Future Launch Vehicle</a:t>
            </a:r>
          </a:p>
        </p:txBody>
      </p:sp>
    </p:spTree>
    <p:extLst>
      <p:ext uri="{BB962C8B-B14F-4D97-AF65-F5344CB8AC3E}">
        <p14:creationId xmlns:p14="http://schemas.microsoft.com/office/powerpoint/2010/main" val="32266252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pPr algn="ctr" eaLnBrk="1" hangingPunct="1"/>
            <a:r>
              <a:rPr lang="en-US" altLang="en-US" sz="2800"/>
              <a:t>Orion System Elements</a:t>
            </a:r>
          </a:p>
        </p:txBody>
      </p:sp>
      <p:sp>
        <p:nvSpPr>
          <p:cNvPr id="251907" name="Rectangle 3"/>
          <p:cNvSpPr>
            <a:spLocks noGrp="1" noChangeArrowheads="1"/>
          </p:cNvSpPr>
          <p:nvPr>
            <p:ph type="body" sz="half" idx="1"/>
          </p:nvPr>
        </p:nvSpPr>
        <p:spPr>
          <a:xfrm>
            <a:off x="3276600" y="6019800"/>
            <a:ext cx="4038600" cy="762000"/>
          </a:xfrm>
        </p:spPr>
        <p:txBody>
          <a:bodyPr/>
          <a:lstStyle/>
          <a:p>
            <a:pPr lvl="1" eaLnBrk="1" hangingPunct="1">
              <a:lnSpc>
                <a:spcPct val="90000"/>
              </a:lnSpc>
              <a:buFontTx/>
              <a:buNone/>
            </a:pPr>
            <a:r>
              <a:rPr lang="en-US" altLang="en-US" sz="1800" i="1" u="sng"/>
              <a:t>Spacecraft Adapter</a:t>
            </a:r>
            <a:r>
              <a:rPr lang="en-US" altLang="en-US" sz="1800"/>
              <a:t> – </a:t>
            </a:r>
          </a:p>
          <a:p>
            <a:pPr lvl="1" eaLnBrk="1" hangingPunct="1">
              <a:lnSpc>
                <a:spcPct val="90000"/>
              </a:lnSpc>
              <a:buFontTx/>
              <a:buNone/>
            </a:pPr>
            <a:r>
              <a:rPr lang="en-US" altLang="en-US" sz="1200"/>
              <a:t>structural transition to launch vehicle</a:t>
            </a:r>
          </a:p>
        </p:txBody>
      </p:sp>
      <p:sp>
        <p:nvSpPr>
          <p:cNvPr id="251908" name="Rectangle 4"/>
          <p:cNvSpPr>
            <a:spLocks noChangeArrowheads="1"/>
          </p:cNvSpPr>
          <p:nvPr/>
        </p:nvSpPr>
        <p:spPr bwMode="auto">
          <a:xfrm>
            <a:off x="228600" y="1295400"/>
            <a:ext cx="3505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20000"/>
              </a:spcBef>
              <a:buClr>
                <a:srgbClr val="FFFFFF"/>
              </a:buClr>
            </a:pPr>
            <a:r>
              <a:rPr lang="en-US" altLang="en-US" b="1">
                <a:solidFill>
                  <a:srgbClr val="FFFF00"/>
                </a:solidFill>
                <a:latin typeface="Arial" panose="020B0604020202020204" pitchFamily="34" charset="0"/>
              </a:rPr>
              <a:t>Orion consists of four </a:t>
            </a:r>
          </a:p>
          <a:p>
            <a:pPr algn="ctr" eaLnBrk="1" hangingPunct="1">
              <a:spcBef>
                <a:spcPct val="20000"/>
              </a:spcBef>
              <a:buClr>
                <a:srgbClr val="FFFFFF"/>
              </a:buClr>
            </a:pPr>
            <a:r>
              <a:rPr lang="en-US" altLang="en-US" b="1">
                <a:solidFill>
                  <a:srgbClr val="FFFF00"/>
                </a:solidFill>
                <a:latin typeface="Arial" panose="020B0604020202020204" pitchFamily="34" charset="0"/>
              </a:rPr>
              <a:t>functional modules</a:t>
            </a:r>
          </a:p>
        </p:txBody>
      </p:sp>
      <p:sp>
        <p:nvSpPr>
          <p:cNvPr id="251909" name="Rectangle 5"/>
          <p:cNvSpPr>
            <a:spLocks noChangeArrowheads="1"/>
          </p:cNvSpPr>
          <p:nvPr/>
        </p:nvSpPr>
        <p:spPr bwMode="auto">
          <a:xfrm>
            <a:off x="5029200" y="2209800"/>
            <a:ext cx="3581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1" hangingPunct="1">
              <a:spcBef>
                <a:spcPct val="20000"/>
              </a:spcBef>
            </a:pPr>
            <a:r>
              <a:rPr lang="en-US" altLang="en-US" sz="2000" b="1" i="1" u="sng">
                <a:solidFill>
                  <a:srgbClr val="FFFF00"/>
                </a:solidFill>
                <a:latin typeface="Arial" panose="020B0604020202020204" pitchFamily="34" charset="0"/>
              </a:rPr>
              <a:t>Launch Abort System</a:t>
            </a:r>
            <a:r>
              <a:rPr lang="en-US" altLang="en-US" sz="1800" b="1">
                <a:solidFill>
                  <a:srgbClr val="FFFF00"/>
                </a:solidFill>
                <a:latin typeface="Arial" panose="020B0604020202020204" pitchFamily="34" charset="0"/>
              </a:rPr>
              <a:t> -- </a:t>
            </a:r>
          </a:p>
          <a:p>
            <a:pPr lvl="1" eaLnBrk="1" hangingPunct="1">
              <a:spcBef>
                <a:spcPct val="20000"/>
              </a:spcBef>
            </a:pPr>
            <a:r>
              <a:rPr lang="en-US" altLang="en-US" sz="1400" b="1">
                <a:solidFill>
                  <a:srgbClr val="FFFF00"/>
                </a:solidFill>
                <a:latin typeface="Arial" panose="020B0604020202020204" pitchFamily="34" charset="0"/>
              </a:rPr>
              <a:t>emergency escape during launch</a:t>
            </a:r>
          </a:p>
        </p:txBody>
      </p:sp>
      <p:sp>
        <p:nvSpPr>
          <p:cNvPr id="251910" name="Rectangle 6"/>
          <p:cNvSpPr>
            <a:spLocks noChangeArrowheads="1"/>
          </p:cNvSpPr>
          <p:nvPr/>
        </p:nvSpPr>
        <p:spPr bwMode="auto">
          <a:xfrm>
            <a:off x="4191000" y="4038600"/>
            <a:ext cx="2971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1" hangingPunct="1">
              <a:spcBef>
                <a:spcPct val="20000"/>
              </a:spcBef>
            </a:pPr>
            <a:r>
              <a:rPr lang="en-US" altLang="en-US" sz="2000" b="1" i="1" u="sng">
                <a:solidFill>
                  <a:srgbClr val="FFFF00"/>
                </a:solidFill>
                <a:latin typeface="Arial" panose="020B0604020202020204" pitchFamily="34" charset="0"/>
              </a:rPr>
              <a:t>Crew Module</a:t>
            </a:r>
            <a:r>
              <a:rPr lang="en-US" altLang="en-US" sz="1800" b="1">
                <a:solidFill>
                  <a:srgbClr val="FFFF00"/>
                </a:solidFill>
                <a:latin typeface="Arial" panose="020B0604020202020204" pitchFamily="34" charset="0"/>
              </a:rPr>
              <a:t> – </a:t>
            </a:r>
          </a:p>
          <a:p>
            <a:pPr lvl="1" eaLnBrk="1" hangingPunct="1">
              <a:spcBef>
                <a:spcPct val="20000"/>
              </a:spcBef>
            </a:pPr>
            <a:r>
              <a:rPr lang="en-US" altLang="en-US" sz="1400" b="1">
                <a:solidFill>
                  <a:srgbClr val="FFFF00"/>
                </a:solidFill>
                <a:latin typeface="Arial" panose="020B0604020202020204" pitchFamily="34" charset="0"/>
              </a:rPr>
              <a:t>crew and cargo transport</a:t>
            </a:r>
          </a:p>
        </p:txBody>
      </p:sp>
      <p:sp>
        <p:nvSpPr>
          <p:cNvPr id="251911" name="Rectangle 7"/>
          <p:cNvSpPr>
            <a:spLocks noChangeArrowheads="1"/>
          </p:cNvSpPr>
          <p:nvPr/>
        </p:nvSpPr>
        <p:spPr bwMode="auto">
          <a:xfrm>
            <a:off x="3733800" y="5029200"/>
            <a:ext cx="4343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1" hangingPunct="1">
              <a:spcBef>
                <a:spcPct val="20000"/>
              </a:spcBef>
            </a:pPr>
            <a:r>
              <a:rPr lang="en-US" altLang="en-US" sz="2000" b="1" i="1" u="sng">
                <a:solidFill>
                  <a:srgbClr val="FFFF00"/>
                </a:solidFill>
                <a:latin typeface="Arial" panose="020B0604020202020204" pitchFamily="34" charset="0"/>
              </a:rPr>
              <a:t>Service Module</a:t>
            </a:r>
            <a:r>
              <a:rPr lang="en-US" altLang="en-US" sz="1800" b="1">
                <a:solidFill>
                  <a:srgbClr val="FFFF00"/>
                </a:solidFill>
                <a:latin typeface="Arial" panose="020B0604020202020204" pitchFamily="34" charset="0"/>
              </a:rPr>
              <a:t> – </a:t>
            </a:r>
          </a:p>
          <a:p>
            <a:pPr lvl="1" eaLnBrk="1" hangingPunct="1">
              <a:spcBef>
                <a:spcPct val="20000"/>
              </a:spcBef>
            </a:pPr>
            <a:r>
              <a:rPr lang="en-US" altLang="en-US" sz="1400" b="1">
                <a:solidFill>
                  <a:srgbClr val="FFFF00"/>
                </a:solidFill>
                <a:latin typeface="Arial" panose="020B0604020202020204" pitchFamily="34" charset="0"/>
              </a:rPr>
              <a:t>propulsion, electrical power, fluids storage</a:t>
            </a:r>
          </a:p>
        </p:txBody>
      </p:sp>
      <p:sp>
        <p:nvSpPr>
          <p:cNvPr id="251912" name="AutoShape 8"/>
          <p:cNvSpPr>
            <a:spLocks/>
          </p:cNvSpPr>
          <p:nvPr/>
        </p:nvSpPr>
        <p:spPr bwMode="auto">
          <a:xfrm rot="1492939">
            <a:off x="4800600" y="1150938"/>
            <a:ext cx="311150" cy="2427287"/>
          </a:xfrm>
          <a:prstGeom prst="rightBrace">
            <a:avLst>
              <a:gd name="adj1" fmla="val 65008"/>
              <a:gd name="adj2" fmla="val 46593"/>
            </a:avLst>
          </a:prstGeom>
          <a:noFill/>
          <a:ln w="3175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solidFill>
                <a:srgbClr val="FFFFFF"/>
              </a:solidFill>
            </a:endParaRPr>
          </a:p>
        </p:txBody>
      </p:sp>
      <p:sp>
        <p:nvSpPr>
          <p:cNvPr id="251913" name="AutoShape 9"/>
          <p:cNvSpPr>
            <a:spLocks/>
          </p:cNvSpPr>
          <p:nvPr/>
        </p:nvSpPr>
        <p:spPr bwMode="auto">
          <a:xfrm rot="1566567">
            <a:off x="3886200" y="3832225"/>
            <a:ext cx="381000" cy="803275"/>
          </a:xfrm>
          <a:prstGeom prst="rightBrace">
            <a:avLst>
              <a:gd name="adj1" fmla="val 17569"/>
              <a:gd name="adj2" fmla="val 46593"/>
            </a:avLst>
          </a:prstGeom>
          <a:noFill/>
          <a:ln w="3175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solidFill>
                <a:srgbClr val="FFFFFF"/>
              </a:solidFill>
            </a:endParaRPr>
          </a:p>
        </p:txBody>
      </p:sp>
      <p:sp>
        <p:nvSpPr>
          <p:cNvPr id="251914" name="AutoShape 10"/>
          <p:cNvSpPr>
            <a:spLocks/>
          </p:cNvSpPr>
          <p:nvPr/>
        </p:nvSpPr>
        <p:spPr bwMode="auto">
          <a:xfrm rot="1430107">
            <a:off x="3429000" y="4724400"/>
            <a:ext cx="304800" cy="1066800"/>
          </a:xfrm>
          <a:prstGeom prst="rightBrace">
            <a:avLst>
              <a:gd name="adj1" fmla="val 29167"/>
              <a:gd name="adj2" fmla="val 46593"/>
            </a:avLst>
          </a:prstGeom>
          <a:noFill/>
          <a:ln w="3175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solidFill>
                <a:srgbClr val="FFFFFF"/>
              </a:solidFill>
            </a:endParaRPr>
          </a:p>
        </p:txBody>
      </p:sp>
      <p:sp>
        <p:nvSpPr>
          <p:cNvPr id="251915" name="AutoShape 11"/>
          <p:cNvSpPr>
            <a:spLocks/>
          </p:cNvSpPr>
          <p:nvPr/>
        </p:nvSpPr>
        <p:spPr bwMode="auto">
          <a:xfrm rot="1466557">
            <a:off x="2971800" y="5789613"/>
            <a:ext cx="301625" cy="838200"/>
          </a:xfrm>
          <a:prstGeom prst="rightBrace">
            <a:avLst>
              <a:gd name="adj1" fmla="val 23158"/>
              <a:gd name="adj2" fmla="val 46593"/>
            </a:avLst>
          </a:prstGeom>
          <a:noFill/>
          <a:ln w="31750">
            <a:solidFill>
              <a:srgbClr val="00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solidFill>
                <a:srgbClr val="FFFFFF"/>
              </a:solidFill>
            </a:endParaRPr>
          </a:p>
        </p:txBody>
      </p:sp>
      <p:pic>
        <p:nvPicPr>
          <p:cNvPr id="251916" name="Picture 12" descr="orthoStackEx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864589">
            <a:off x="610394" y="2994819"/>
            <a:ext cx="5688012"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3893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descr="Saturn 2230_6162_1"/>
          <p:cNvPicPr>
            <a:picLocks noChangeAspect="1" noChangeArrowheads="1"/>
          </p:cNvPicPr>
          <p:nvPr/>
        </p:nvPicPr>
        <p:blipFill>
          <a:blip r:embed="rId3" cstate="print"/>
          <a:srcRect/>
          <a:stretch>
            <a:fillRect/>
          </a:stretch>
        </p:blipFill>
        <p:spPr bwMode="auto">
          <a:xfrm>
            <a:off x="-1806575" y="0"/>
            <a:ext cx="13254038" cy="6535738"/>
          </a:xfrm>
          <a:prstGeom prst="rect">
            <a:avLst/>
          </a:prstGeom>
          <a:noFill/>
          <a:ln w="9525">
            <a:noFill/>
            <a:miter lim="800000"/>
            <a:headEnd/>
            <a:tailEnd/>
          </a:ln>
        </p:spPr>
      </p:pic>
      <p:sp>
        <p:nvSpPr>
          <p:cNvPr id="84995" name="Text Box 5"/>
          <p:cNvSpPr txBox="1">
            <a:spLocks noChangeArrowheads="1"/>
          </p:cNvSpPr>
          <p:nvPr/>
        </p:nvSpPr>
        <p:spPr bwMode="auto">
          <a:xfrm>
            <a:off x="2219325" y="663575"/>
            <a:ext cx="4318000" cy="579438"/>
          </a:xfrm>
          <a:prstGeom prst="rect">
            <a:avLst/>
          </a:prstGeom>
          <a:noFill/>
          <a:ln w="9525">
            <a:noFill/>
            <a:miter lim="800000"/>
            <a:headEnd/>
            <a:tailEnd/>
          </a:ln>
        </p:spPr>
        <p:txBody>
          <a:bodyPr wrap="none">
            <a:spAutoFit/>
          </a:bodyPr>
          <a:lstStyle/>
          <a:p>
            <a:pPr eaLnBrk="1" hangingPunct="1"/>
            <a:r>
              <a:rPr lang="en-US" sz="3200" b="1" dirty="0">
                <a:solidFill>
                  <a:schemeClr val="bg1"/>
                </a:solidFill>
                <a:latin typeface="Tempus Sans ITC" pitchFamily="82" charset="0"/>
              </a:rPr>
              <a:t>In The Shadow of Saturn</a:t>
            </a:r>
          </a:p>
        </p:txBody>
      </p:sp>
      <p:sp>
        <p:nvSpPr>
          <p:cNvPr id="84996" name="Text Box 6"/>
          <p:cNvSpPr txBox="1">
            <a:spLocks noChangeArrowheads="1"/>
          </p:cNvSpPr>
          <p:nvPr/>
        </p:nvSpPr>
        <p:spPr bwMode="auto">
          <a:xfrm>
            <a:off x="209550" y="4281488"/>
            <a:ext cx="2970213" cy="646112"/>
          </a:xfrm>
          <a:prstGeom prst="rect">
            <a:avLst/>
          </a:prstGeom>
          <a:noFill/>
          <a:ln w="9525">
            <a:noFill/>
            <a:miter lim="800000"/>
            <a:headEnd/>
            <a:tailEnd/>
          </a:ln>
        </p:spPr>
        <p:txBody>
          <a:bodyPr wrap="none">
            <a:spAutoFit/>
          </a:bodyPr>
          <a:lstStyle/>
          <a:p>
            <a:pPr eaLnBrk="1" hangingPunct="1"/>
            <a:r>
              <a:rPr lang="en-US" sz="1800" b="1" dirty="0">
                <a:solidFill>
                  <a:schemeClr val="bg1"/>
                </a:solidFill>
                <a:latin typeface="Tempus Sans ITC" pitchFamily="82" charset="0"/>
              </a:rPr>
              <a:t>Earth from 1 Billion </a:t>
            </a:r>
          </a:p>
          <a:p>
            <a:pPr eaLnBrk="1" hangingPunct="1"/>
            <a:r>
              <a:rPr lang="en-US" sz="1800" b="1" dirty="0">
                <a:solidFill>
                  <a:schemeClr val="bg1"/>
                </a:solidFill>
                <a:latin typeface="Tempus Sans ITC" pitchFamily="82" charset="0"/>
              </a:rPr>
              <a:t>Miles Away (1.6  billion Km)</a:t>
            </a:r>
          </a:p>
        </p:txBody>
      </p:sp>
      <p:sp>
        <p:nvSpPr>
          <p:cNvPr id="84997" name="Line 7"/>
          <p:cNvSpPr>
            <a:spLocks noChangeShapeType="1"/>
          </p:cNvSpPr>
          <p:nvPr/>
        </p:nvSpPr>
        <p:spPr bwMode="auto">
          <a:xfrm flipV="1">
            <a:off x="1131888" y="2916238"/>
            <a:ext cx="1146175" cy="1249362"/>
          </a:xfrm>
          <a:prstGeom prst="line">
            <a:avLst/>
          </a:prstGeom>
          <a:noFill/>
          <a:ln w="9525">
            <a:solidFill>
              <a:schemeClr val="bg1"/>
            </a:solidFill>
            <a:round/>
            <a:headEnd/>
            <a:tailEnd type="triangle" w="med" len="med"/>
          </a:ln>
        </p:spPr>
        <p:txBody>
          <a:bodyPr/>
          <a:lstStyle/>
          <a:p>
            <a:endParaRPr lang="en-US" dirty="0"/>
          </a:p>
        </p:txBody>
      </p:sp>
      <p:sp>
        <p:nvSpPr>
          <p:cNvPr id="84998" name="Text Box 7"/>
          <p:cNvSpPr txBox="1">
            <a:spLocks noChangeArrowheads="1"/>
          </p:cNvSpPr>
          <p:nvPr/>
        </p:nvSpPr>
        <p:spPr bwMode="auto">
          <a:xfrm>
            <a:off x="3233738" y="5268913"/>
            <a:ext cx="5705475" cy="915987"/>
          </a:xfrm>
          <a:prstGeom prst="rect">
            <a:avLst/>
          </a:prstGeom>
          <a:noFill/>
          <a:ln w="9525">
            <a:noFill/>
            <a:miter lim="800000"/>
            <a:headEnd/>
            <a:tailEnd/>
          </a:ln>
        </p:spPr>
        <p:txBody>
          <a:bodyPr>
            <a:spAutoFit/>
          </a:bodyPr>
          <a:lstStyle/>
          <a:p>
            <a:pPr algn="r"/>
            <a:r>
              <a:rPr lang="en-US" sz="1800" b="1" i="1" dirty="0">
                <a:solidFill>
                  <a:schemeClr val="bg1"/>
                </a:solidFill>
              </a:rPr>
              <a:t>Cassini–Huygens</a:t>
            </a:r>
            <a:r>
              <a:rPr lang="en-US" sz="1800" b="1" dirty="0">
                <a:solidFill>
                  <a:schemeClr val="bg1"/>
                </a:solidFill>
              </a:rPr>
              <a:t>  studying the planet Saturn and its moons launched October 15, 1997 and entered into orbit around Saturn on July 1 , 2004</a:t>
            </a:r>
          </a:p>
        </p:txBody>
      </p:sp>
    </p:spTree>
  </p:cSld>
  <p:clrMapOvr>
    <a:masterClrMapping/>
  </p:clrMapOvr>
  <p:transition advTm="671">
    <p:fade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17" descr="moon_ESAS_stars"/>
          <p:cNvPicPr>
            <a:picLocks noChangeAspect="1" noChangeArrowheads="1"/>
          </p:cNvPicPr>
          <p:nvPr/>
        </p:nvPicPr>
        <p:blipFill>
          <a:blip r:embed="rId3" cstate="print"/>
          <a:srcRect/>
          <a:stretch>
            <a:fillRect/>
          </a:stretch>
        </p:blipFill>
        <p:spPr bwMode="auto">
          <a:xfrm>
            <a:off x="-33338" y="0"/>
            <a:ext cx="9210676" cy="6859588"/>
          </a:xfrm>
          <a:prstGeom prst="rect">
            <a:avLst/>
          </a:prstGeom>
          <a:noFill/>
          <a:ln w="9525">
            <a:noFill/>
            <a:miter lim="800000"/>
            <a:headEnd/>
            <a:tailEnd/>
          </a:ln>
        </p:spPr>
      </p:pic>
      <p:sp>
        <p:nvSpPr>
          <p:cNvPr id="1439760" name="Text Box 16"/>
          <p:cNvSpPr txBox="1">
            <a:spLocks noChangeArrowheads="1"/>
          </p:cNvSpPr>
          <p:nvPr/>
        </p:nvSpPr>
        <p:spPr bwMode="auto">
          <a:xfrm>
            <a:off x="533400" y="1981200"/>
            <a:ext cx="8001000" cy="769441"/>
          </a:xfrm>
          <a:prstGeom prst="rect">
            <a:avLst/>
          </a:prstGeom>
          <a:noFill/>
          <a:ln w="9525">
            <a:noFill/>
            <a:miter lim="800000"/>
            <a:headEnd/>
            <a:tailEnd/>
          </a:ln>
        </p:spPr>
        <p:txBody>
          <a:bodyPr>
            <a:spAutoFit/>
          </a:bodyPr>
          <a:lstStyle/>
          <a:p>
            <a:pPr algn="ctr"/>
            <a:r>
              <a:rPr lang="en-US" sz="4400" dirty="0">
                <a:solidFill>
                  <a:srgbClr val="FFCC66"/>
                </a:solidFill>
              </a:rPr>
              <a:t>How Big is the Universe?</a:t>
            </a:r>
          </a:p>
        </p:txBody>
      </p:sp>
    </p:spTree>
  </p:cSld>
  <p:clrMapOvr>
    <a:masterClrMapping/>
  </p:clrMapOvr>
  <p:transition advTm="521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439760"/>
                                        </p:tgtEl>
                                        <p:attrNameLst>
                                          <p:attrName>style.visibility</p:attrName>
                                        </p:attrNameLst>
                                      </p:cBhvr>
                                      <p:to>
                                        <p:strVal val="visible"/>
                                      </p:to>
                                    </p:set>
                                    <p:animEffect transition="in" filter="dissolve">
                                      <p:cBhvr>
                                        <p:cTn id="7" dur="2000"/>
                                        <p:tgtEl>
                                          <p:spTgt spid="1439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976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X"/>
          <p:cNvPicPr>
            <a:picLocks noChangeAspect="1" noChangeArrowheads="1"/>
          </p:cNvPicPr>
          <p:nvPr/>
        </p:nvPicPr>
        <p:blipFill>
          <a:blip r:embed="rId3" cstate="print"/>
          <a:srcRect/>
          <a:stretch>
            <a:fillRect/>
          </a:stretch>
        </p:blipFill>
        <p:spPr bwMode="auto">
          <a:xfrm>
            <a:off x="0" y="533400"/>
            <a:ext cx="9144000" cy="5146675"/>
          </a:xfrm>
          <a:prstGeom prst="rect">
            <a:avLst/>
          </a:prstGeom>
          <a:noFill/>
          <a:ln w="9525">
            <a:noFill/>
            <a:miter lim="800000"/>
            <a:headEnd/>
            <a:tailEnd/>
          </a:ln>
        </p:spPr>
      </p:pic>
    </p:spTree>
  </p:cSld>
  <p:clrMapOvr>
    <a:masterClrMapping/>
  </p:clrMapOvr>
  <p:transition advTm="10842">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X"/>
          <p:cNvPicPr>
            <a:picLocks noChangeAspect="1" noChangeArrowheads="1"/>
          </p:cNvPicPr>
          <p:nvPr/>
        </p:nvPicPr>
        <p:blipFill>
          <a:blip r:embed="rId3" cstate="print"/>
          <a:srcRect/>
          <a:stretch>
            <a:fillRect/>
          </a:stretch>
        </p:blipFill>
        <p:spPr bwMode="auto">
          <a:xfrm>
            <a:off x="0" y="1066800"/>
            <a:ext cx="9144000" cy="5130800"/>
          </a:xfrm>
          <a:prstGeom prst="rect">
            <a:avLst/>
          </a:prstGeom>
          <a:noFill/>
          <a:ln w="9525">
            <a:noFill/>
            <a:miter lim="800000"/>
            <a:headEnd/>
            <a:tailEnd/>
          </a:ln>
        </p:spPr>
      </p:pic>
    </p:spTree>
  </p:cSld>
  <p:clrMapOvr>
    <a:masterClrMapping/>
  </p:clrMapOvr>
  <p:transition advTm="7628">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X"/>
          <p:cNvPicPr>
            <a:picLocks noChangeAspect="1" noChangeArrowheads="1"/>
          </p:cNvPicPr>
          <p:nvPr/>
        </p:nvPicPr>
        <p:blipFill>
          <a:blip r:embed="rId3" cstate="print"/>
          <a:srcRect/>
          <a:stretch>
            <a:fillRect/>
          </a:stretch>
        </p:blipFill>
        <p:spPr bwMode="auto">
          <a:xfrm>
            <a:off x="0" y="990600"/>
            <a:ext cx="9144000" cy="5129213"/>
          </a:xfrm>
          <a:prstGeom prst="rect">
            <a:avLst/>
          </a:prstGeom>
          <a:noFill/>
          <a:ln w="9525">
            <a:noFill/>
            <a:miter lim="800000"/>
            <a:headEnd/>
            <a:tailEnd/>
          </a:ln>
        </p:spPr>
      </p:pic>
    </p:spTree>
  </p:cSld>
  <p:clrMapOvr>
    <a:masterClrMapping/>
  </p:clrMapOvr>
  <p:transition advTm="0">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X"/>
          <p:cNvPicPr>
            <a:picLocks noChangeAspect="1" noChangeArrowheads="1"/>
          </p:cNvPicPr>
          <p:nvPr/>
        </p:nvPicPr>
        <p:blipFill>
          <a:blip r:embed="rId3" cstate="print"/>
          <a:srcRect/>
          <a:stretch>
            <a:fillRect/>
          </a:stretch>
        </p:blipFill>
        <p:spPr bwMode="auto">
          <a:xfrm>
            <a:off x="0" y="296863"/>
            <a:ext cx="9144000" cy="6396037"/>
          </a:xfrm>
          <a:prstGeom prst="rect">
            <a:avLst/>
          </a:prstGeom>
          <a:noFill/>
          <a:ln w="9525">
            <a:noFill/>
            <a:miter lim="800000"/>
            <a:headEnd/>
            <a:tailEnd/>
          </a:ln>
        </p:spPr>
      </p:pic>
    </p:spTree>
  </p:cSld>
  <p:clrMapOvr>
    <a:masterClrMapping/>
  </p:clrMapOvr>
  <p:transition advTm="9844">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hubble-1 4-02"/>
          <p:cNvPicPr>
            <a:picLocks noChangeAspect="1" noChangeArrowheads="1"/>
          </p:cNvPicPr>
          <p:nvPr/>
        </p:nvPicPr>
        <p:blipFill>
          <a:blip r:embed="rId3" cstate="print"/>
          <a:srcRect/>
          <a:stretch>
            <a:fillRect/>
          </a:stretch>
        </p:blipFill>
        <p:spPr bwMode="auto">
          <a:xfrm>
            <a:off x="685800" y="0"/>
            <a:ext cx="7848600" cy="6858000"/>
          </a:xfrm>
          <a:prstGeom prst="rect">
            <a:avLst/>
          </a:prstGeom>
          <a:noFill/>
          <a:ln w="9525">
            <a:noFill/>
            <a:miter lim="800000"/>
            <a:headEnd/>
            <a:tailEnd/>
          </a:ln>
        </p:spPr>
      </p:pic>
      <p:sp>
        <p:nvSpPr>
          <p:cNvPr id="145411" name="Text Box 3"/>
          <p:cNvSpPr txBox="1">
            <a:spLocks noChangeArrowheads="1"/>
          </p:cNvSpPr>
          <p:nvPr/>
        </p:nvSpPr>
        <p:spPr bwMode="auto">
          <a:xfrm>
            <a:off x="6553200" y="304800"/>
            <a:ext cx="1524000" cy="830997"/>
          </a:xfrm>
          <a:prstGeom prst="rect">
            <a:avLst/>
          </a:prstGeom>
          <a:noFill/>
          <a:ln w="9525">
            <a:noFill/>
            <a:miter lim="800000"/>
            <a:headEnd/>
            <a:tailEnd/>
          </a:ln>
        </p:spPr>
        <p:txBody>
          <a:bodyPr>
            <a:spAutoFit/>
          </a:bodyPr>
          <a:lstStyle/>
          <a:p>
            <a:r>
              <a:rPr lang="en-US" dirty="0">
                <a:solidFill>
                  <a:schemeClr val="bg1"/>
                </a:solidFill>
              </a:rPr>
              <a:t>Galaxy Collisions</a:t>
            </a:r>
          </a:p>
        </p:txBody>
      </p:sp>
    </p:spTree>
  </p:cSld>
  <p:clrMapOvr>
    <a:masterClrMapping/>
  </p:clrMapOvr>
  <p:transition advTm="12293">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166781main_ssc2007-01b-browse"/>
          <p:cNvPicPr>
            <a:picLocks noChangeAspect="1" noChangeArrowheads="1"/>
          </p:cNvPicPr>
          <p:nvPr/>
        </p:nvPicPr>
        <p:blipFill>
          <a:blip r:embed="rId3" cstate="print"/>
          <a:srcRect/>
          <a:stretch>
            <a:fillRect/>
          </a:stretch>
        </p:blipFill>
        <p:spPr bwMode="auto">
          <a:xfrm>
            <a:off x="492125" y="-304800"/>
            <a:ext cx="6129338" cy="7661275"/>
          </a:xfrm>
          <a:prstGeom prst="rect">
            <a:avLst/>
          </a:prstGeom>
          <a:noFill/>
          <a:ln w="9525">
            <a:noFill/>
            <a:miter lim="800000"/>
            <a:headEnd/>
            <a:tailEnd/>
          </a:ln>
        </p:spPr>
      </p:pic>
      <p:sp>
        <p:nvSpPr>
          <p:cNvPr id="148483" name="Text Box 3"/>
          <p:cNvSpPr txBox="1">
            <a:spLocks noChangeArrowheads="1"/>
          </p:cNvSpPr>
          <p:nvPr/>
        </p:nvSpPr>
        <p:spPr bwMode="auto">
          <a:xfrm>
            <a:off x="6402388" y="2090738"/>
            <a:ext cx="2741612" cy="2528887"/>
          </a:xfrm>
          <a:prstGeom prst="rect">
            <a:avLst/>
          </a:prstGeom>
          <a:noFill/>
          <a:ln w="9525">
            <a:noFill/>
            <a:miter lim="800000"/>
            <a:headEnd/>
            <a:tailEnd/>
          </a:ln>
        </p:spPr>
        <p:txBody>
          <a:bodyPr>
            <a:spAutoFit/>
          </a:bodyPr>
          <a:lstStyle/>
          <a:p>
            <a:pPr algn="ctr"/>
            <a:r>
              <a:rPr lang="en-US" sz="3200" b="1" dirty="0">
                <a:solidFill>
                  <a:srgbClr val="FFCC66"/>
                </a:solidFill>
                <a:latin typeface="Arial" charset="0"/>
              </a:rPr>
              <a:t>Birthplaces of New Planetary Systems</a:t>
            </a:r>
            <a:r>
              <a:rPr lang="en-US" sz="3200" dirty="0">
                <a:solidFill>
                  <a:srgbClr val="FFCC66"/>
                </a:solidFill>
                <a:latin typeface="Arial" charset="0"/>
              </a:rPr>
              <a:t> </a:t>
            </a:r>
            <a:endParaRPr lang="en-US" sz="3200" b="1" dirty="0">
              <a:solidFill>
                <a:srgbClr val="FFCC66"/>
              </a:solidFill>
              <a:latin typeface="Arial" charset="0"/>
            </a:endParaRPr>
          </a:p>
          <a:p>
            <a:pPr algn="ctr"/>
            <a:endParaRPr lang="en-US" sz="3200" b="1" dirty="0">
              <a:solidFill>
                <a:srgbClr val="FFCC66"/>
              </a:solidFill>
              <a:latin typeface="Arial" charset="0"/>
            </a:endParaRPr>
          </a:p>
        </p:txBody>
      </p:sp>
    </p:spTree>
  </p:cSld>
  <p:clrMapOvr>
    <a:masterClrMapping/>
  </p:clrMapOvr>
  <p:transition advTm="0">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endParaRPr lang="en-US"/>
          </a:p>
        </p:txBody>
      </p:sp>
      <p:pic>
        <p:nvPicPr>
          <p:cNvPr id="34819" name="Picture 3" descr="moonflag"/>
          <p:cNvPicPr>
            <a:picLocks noGrp="1" noChangeAspect="1" noChangeArrowheads="1"/>
          </p:cNvPicPr>
          <p:nvPr>
            <p:ph idx="1"/>
          </p:nvPr>
        </p:nvPicPr>
        <p:blipFill>
          <a:blip r:embed="rId3" cstate="print"/>
          <a:srcRect/>
          <a:stretch>
            <a:fillRect/>
          </a:stretch>
        </p:blipFill>
        <p:spPr>
          <a:xfrm>
            <a:off x="0" y="0"/>
            <a:ext cx="9144000" cy="6792913"/>
          </a:xfrm>
          <a:noFill/>
        </p:spPr>
      </p:pic>
    </p:spTree>
  </p:cSld>
  <p:clrMapOvr>
    <a:masterClrMapping/>
  </p:clrMapOvr>
  <p:transition advTm="24898">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oon_ESAS_sta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8" y="0"/>
            <a:ext cx="9210676"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Rectangle 6"/>
          <p:cNvSpPr>
            <a:spLocks noGrp="1" noChangeArrowheads="1"/>
          </p:cNvSpPr>
          <p:nvPr>
            <p:ph type="body" idx="4294967295"/>
          </p:nvPr>
        </p:nvSpPr>
        <p:spPr>
          <a:xfrm>
            <a:off x="855663" y="2103438"/>
            <a:ext cx="7835900" cy="3922712"/>
          </a:xfrm>
          <a:noFill/>
        </p:spPr>
        <p:txBody>
          <a:bodyPr/>
          <a:lstStyle/>
          <a:p>
            <a:pPr marL="230188" indent="-230188">
              <a:lnSpc>
                <a:spcPct val="130000"/>
              </a:lnSpc>
              <a:spcBef>
                <a:spcPct val="40000"/>
              </a:spcBef>
              <a:buFontTx/>
              <a:buNone/>
            </a:pPr>
            <a:r>
              <a:rPr lang="en-US" altLang="en-US" sz="2000" b="1"/>
              <a:t>“If We Can Land A Man On The Moon </a:t>
            </a:r>
          </a:p>
          <a:p>
            <a:pPr marL="230188" indent="-230188">
              <a:lnSpc>
                <a:spcPct val="130000"/>
              </a:lnSpc>
              <a:spcBef>
                <a:spcPct val="40000"/>
              </a:spcBef>
              <a:buFontTx/>
              <a:buNone/>
            </a:pPr>
            <a:r>
              <a:rPr lang="en-US" altLang="en-US" sz="2000" b="1"/>
              <a:t>Why Can’t We . . . . . . . . .” </a:t>
            </a:r>
          </a:p>
        </p:txBody>
      </p:sp>
      <p:pic>
        <p:nvPicPr>
          <p:cNvPr id="58372" name="Picture 3" descr="2009Budge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07963"/>
            <a:ext cx="9212263" cy="665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5975135"/>
      </p:ext>
    </p:extLst>
  </p:cSld>
  <p:clrMapOvr>
    <a:masterClrMapping/>
  </p:clrMapOvr>
  <p:transition advClick="0">
    <p:fade thruBlk="1"/>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529D24-3295-4AC6-810A-B7EDEF1B9BCD}"/>
              </a:ext>
            </a:extLst>
          </p:cNvPr>
          <p:cNvPicPr>
            <a:picLocks noChangeAspect="1"/>
          </p:cNvPicPr>
          <p:nvPr/>
        </p:nvPicPr>
        <p:blipFill>
          <a:blip r:embed="rId2"/>
          <a:stretch>
            <a:fillRect/>
          </a:stretch>
        </p:blipFill>
        <p:spPr>
          <a:xfrm>
            <a:off x="1" y="0"/>
            <a:ext cx="9194652" cy="6858000"/>
          </a:xfrm>
          <a:prstGeom prst="rect">
            <a:avLst/>
          </a:prstGeom>
        </p:spPr>
      </p:pic>
    </p:spTree>
    <p:extLst>
      <p:ext uri="{BB962C8B-B14F-4D97-AF65-F5344CB8AC3E}">
        <p14:creationId xmlns:p14="http://schemas.microsoft.com/office/powerpoint/2010/main" val="3175319655"/>
      </p:ext>
    </p:extLst>
  </p:cSld>
  <p:clrMapOvr>
    <a:masterClrMapping/>
  </p:clrMapOvr>
  <p:transition>
    <p:fade thruBlk="1"/>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D7A481-B2AC-42B6-B65F-64EAF7B94F90}"/>
              </a:ext>
            </a:extLst>
          </p:cNvPr>
          <p:cNvPicPr>
            <a:picLocks noChangeAspect="1"/>
          </p:cNvPicPr>
          <p:nvPr/>
        </p:nvPicPr>
        <p:blipFill>
          <a:blip r:embed="rId2"/>
          <a:stretch>
            <a:fillRect/>
          </a:stretch>
        </p:blipFill>
        <p:spPr>
          <a:xfrm>
            <a:off x="-33865" y="0"/>
            <a:ext cx="9330265" cy="6858000"/>
          </a:xfrm>
          <a:prstGeom prst="rect">
            <a:avLst/>
          </a:prstGeom>
        </p:spPr>
      </p:pic>
    </p:spTree>
    <p:extLst>
      <p:ext uri="{BB962C8B-B14F-4D97-AF65-F5344CB8AC3E}">
        <p14:creationId xmlns:p14="http://schemas.microsoft.com/office/powerpoint/2010/main" val="4185979245"/>
      </p:ext>
    </p:extLst>
  </p:cSld>
  <p:clrMapOvr>
    <a:masterClrMapping/>
  </p:clrMapOvr>
  <p:transition>
    <p:fade thruBlk="1"/>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F47556-7BFD-44AC-8108-D80C1C30AC48}"/>
              </a:ext>
            </a:extLst>
          </p:cNvPr>
          <p:cNvPicPr>
            <a:picLocks noChangeAspect="1"/>
          </p:cNvPicPr>
          <p:nvPr/>
        </p:nvPicPr>
        <p:blipFill>
          <a:blip r:embed="rId2"/>
          <a:stretch>
            <a:fillRect/>
          </a:stretch>
        </p:blipFill>
        <p:spPr>
          <a:xfrm>
            <a:off x="-76199" y="0"/>
            <a:ext cx="9254064" cy="6858000"/>
          </a:xfrm>
          <a:prstGeom prst="rect">
            <a:avLst/>
          </a:prstGeom>
        </p:spPr>
      </p:pic>
    </p:spTree>
    <p:extLst>
      <p:ext uri="{BB962C8B-B14F-4D97-AF65-F5344CB8AC3E}">
        <p14:creationId xmlns:p14="http://schemas.microsoft.com/office/powerpoint/2010/main" val="1558269641"/>
      </p:ext>
    </p:extLst>
  </p:cSld>
  <p:clrMapOvr>
    <a:masterClrMapping/>
  </p:clrMapOvr>
  <p:transition>
    <p:fade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9AB443-FA66-4759-AA30-1816A0CEF50D}"/>
              </a:ext>
            </a:extLst>
          </p:cNvPr>
          <p:cNvPicPr>
            <a:picLocks noChangeAspect="1"/>
          </p:cNvPicPr>
          <p:nvPr/>
        </p:nvPicPr>
        <p:blipFill>
          <a:blip r:embed="rId2"/>
          <a:stretch>
            <a:fillRect/>
          </a:stretch>
        </p:blipFill>
        <p:spPr>
          <a:xfrm>
            <a:off x="-1" y="76200"/>
            <a:ext cx="9177867" cy="6781799"/>
          </a:xfrm>
          <a:prstGeom prst="rect">
            <a:avLst/>
          </a:prstGeom>
        </p:spPr>
      </p:pic>
    </p:spTree>
    <p:extLst>
      <p:ext uri="{BB962C8B-B14F-4D97-AF65-F5344CB8AC3E}">
        <p14:creationId xmlns:p14="http://schemas.microsoft.com/office/powerpoint/2010/main" val="3251003762"/>
      </p:ext>
    </p:extLst>
  </p:cSld>
  <p:clrMapOvr>
    <a:masterClrMapping/>
  </p:clrMapOvr>
  <p:transition>
    <p:fade thruBlk="1"/>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91F733-A0E3-487B-A85A-EAF3C1A3E550}"/>
              </a:ext>
            </a:extLst>
          </p:cNvPr>
          <p:cNvPicPr>
            <a:picLocks noChangeAspect="1"/>
          </p:cNvPicPr>
          <p:nvPr/>
        </p:nvPicPr>
        <p:blipFill>
          <a:blip r:embed="rId2"/>
          <a:stretch>
            <a:fillRect/>
          </a:stretch>
        </p:blipFill>
        <p:spPr>
          <a:xfrm>
            <a:off x="-609600" y="-76200"/>
            <a:ext cx="10767060" cy="6946490"/>
          </a:xfrm>
          <a:prstGeom prst="rect">
            <a:avLst/>
          </a:prstGeom>
        </p:spPr>
      </p:pic>
    </p:spTree>
    <p:extLst>
      <p:ext uri="{BB962C8B-B14F-4D97-AF65-F5344CB8AC3E}">
        <p14:creationId xmlns:p14="http://schemas.microsoft.com/office/powerpoint/2010/main" val="667144734"/>
      </p:ext>
    </p:extLst>
  </p:cSld>
  <p:clrMapOvr>
    <a:masterClrMapping/>
  </p:clrMapOvr>
  <p:transition>
    <p:fade thruBlk="1"/>
  </p:transition>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6F6D7D-19CD-4E62-8F0B-00E266DCF287}"/>
              </a:ext>
            </a:extLst>
          </p:cNvPr>
          <p:cNvPicPr>
            <a:picLocks noChangeAspect="1"/>
          </p:cNvPicPr>
          <p:nvPr/>
        </p:nvPicPr>
        <p:blipFill>
          <a:blip r:embed="rId2"/>
          <a:stretch>
            <a:fillRect/>
          </a:stretch>
        </p:blipFill>
        <p:spPr>
          <a:xfrm>
            <a:off x="0" y="647700"/>
            <a:ext cx="9143999" cy="5562600"/>
          </a:xfrm>
          <a:prstGeom prst="rect">
            <a:avLst/>
          </a:prstGeom>
        </p:spPr>
      </p:pic>
    </p:spTree>
    <p:extLst>
      <p:ext uri="{BB962C8B-B14F-4D97-AF65-F5344CB8AC3E}">
        <p14:creationId xmlns:p14="http://schemas.microsoft.com/office/powerpoint/2010/main" val="3352738171"/>
      </p:ext>
    </p:extLst>
  </p:cSld>
  <p:clrMapOvr>
    <a:masterClrMapping/>
  </p:clrMapOvr>
  <p:transition>
    <p:fade thruBlk="1"/>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9D7F4F-36D3-44DA-92DD-EB73C453B778}"/>
              </a:ext>
            </a:extLst>
          </p:cNvPr>
          <p:cNvPicPr>
            <a:picLocks noChangeAspect="1"/>
          </p:cNvPicPr>
          <p:nvPr/>
        </p:nvPicPr>
        <p:blipFill>
          <a:blip r:embed="rId2"/>
          <a:stretch>
            <a:fillRect/>
          </a:stretch>
        </p:blipFill>
        <p:spPr>
          <a:xfrm>
            <a:off x="0" y="0"/>
            <a:ext cx="9751394" cy="6858000"/>
          </a:xfrm>
          <a:prstGeom prst="rect">
            <a:avLst/>
          </a:prstGeom>
        </p:spPr>
      </p:pic>
    </p:spTree>
    <p:extLst>
      <p:ext uri="{BB962C8B-B14F-4D97-AF65-F5344CB8AC3E}">
        <p14:creationId xmlns:p14="http://schemas.microsoft.com/office/powerpoint/2010/main" val="2470062901"/>
      </p:ext>
    </p:extLst>
  </p:cSld>
  <p:clrMapOvr>
    <a:masterClrMapping/>
  </p:clrMapOvr>
  <p:transition>
    <p:fade thruBlk="1"/>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FB7275-4866-406F-AC7D-3A1DE8ECD10D}"/>
              </a:ext>
            </a:extLst>
          </p:cNvPr>
          <p:cNvPicPr>
            <a:picLocks noChangeAspect="1"/>
          </p:cNvPicPr>
          <p:nvPr/>
        </p:nvPicPr>
        <p:blipFill>
          <a:blip r:embed="rId2"/>
          <a:stretch>
            <a:fillRect/>
          </a:stretch>
        </p:blipFill>
        <p:spPr>
          <a:xfrm>
            <a:off x="-1" y="838200"/>
            <a:ext cx="9144001" cy="5181600"/>
          </a:xfrm>
          <a:prstGeom prst="rect">
            <a:avLst/>
          </a:prstGeom>
        </p:spPr>
      </p:pic>
    </p:spTree>
    <p:extLst>
      <p:ext uri="{BB962C8B-B14F-4D97-AF65-F5344CB8AC3E}">
        <p14:creationId xmlns:p14="http://schemas.microsoft.com/office/powerpoint/2010/main" val="4093109677"/>
      </p:ext>
    </p:extLst>
  </p:cSld>
  <p:clrMapOvr>
    <a:masterClrMapping/>
  </p:clrMapOvr>
  <p:transition>
    <p:fade thruBlk="1"/>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24A3F6-83A5-4457-84FE-535D04B0CB84}"/>
              </a:ext>
            </a:extLst>
          </p:cNvPr>
          <p:cNvPicPr>
            <a:picLocks noChangeAspect="1"/>
          </p:cNvPicPr>
          <p:nvPr/>
        </p:nvPicPr>
        <p:blipFill>
          <a:blip r:embed="rId2"/>
          <a:stretch>
            <a:fillRect/>
          </a:stretch>
        </p:blipFill>
        <p:spPr>
          <a:xfrm>
            <a:off x="33383" y="685800"/>
            <a:ext cx="9082232" cy="5257800"/>
          </a:xfrm>
          <a:prstGeom prst="rect">
            <a:avLst/>
          </a:prstGeom>
        </p:spPr>
      </p:pic>
    </p:spTree>
    <p:extLst>
      <p:ext uri="{BB962C8B-B14F-4D97-AF65-F5344CB8AC3E}">
        <p14:creationId xmlns:p14="http://schemas.microsoft.com/office/powerpoint/2010/main" val="1037669317"/>
      </p:ext>
    </p:extLst>
  </p:cSld>
  <p:clrMapOvr>
    <a:masterClrMapping/>
  </p:clrMapOvr>
  <p:transition>
    <p:fade thruBlk="1"/>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C34168-2E18-41F2-8E2C-AC21D79E882C}"/>
              </a:ext>
            </a:extLst>
          </p:cNvPr>
          <p:cNvPicPr>
            <a:picLocks noChangeAspect="1"/>
          </p:cNvPicPr>
          <p:nvPr/>
        </p:nvPicPr>
        <p:blipFill>
          <a:blip r:embed="rId2"/>
          <a:stretch>
            <a:fillRect/>
          </a:stretch>
        </p:blipFill>
        <p:spPr>
          <a:xfrm>
            <a:off x="52466" y="24808"/>
            <a:ext cx="9039069" cy="6299791"/>
          </a:xfrm>
          <a:prstGeom prst="rect">
            <a:avLst/>
          </a:prstGeom>
        </p:spPr>
      </p:pic>
    </p:spTree>
    <p:extLst>
      <p:ext uri="{BB962C8B-B14F-4D97-AF65-F5344CB8AC3E}">
        <p14:creationId xmlns:p14="http://schemas.microsoft.com/office/powerpoint/2010/main" val="825695043"/>
      </p:ext>
    </p:extLst>
  </p:cSld>
  <p:clrMapOvr>
    <a:masterClrMapping/>
  </p:clrMapOvr>
  <p:transition>
    <p:fade thruBlk="1"/>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BC3F28-9114-4611-A7EE-94BE6135C69B}"/>
              </a:ext>
            </a:extLst>
          </p:cNvPr>
          <p:cNvPicPr>
            <a:picLocks noChangeAspect="1"/>
          </p:cNvPicPr>
          <p:nvPr/>
        </p:nvPicPr>
        <p:blipFill>
          <a:blip r:embed="rId2"/>
          <a:stretch>
            <a:fillRect/>
          </a:stretch>
        </p:blipFill>
        <p:spPr>
          <a:xfrm>
            <a:off x="89453" y="304800"/>
            <a:ext cx="9054547" cy="6310745"/>
          </a:xfrm>
          <a:prstGeom prst="rect">
            <a:avLst/>
          </a:prstGeom>
        </p:spPr>
      </p:pic>
    </p:spTree>
    <p:extLst>
      <p:ext uri="{BB962C8B-B14F-4D97-AF65-F5344CB8AC3E}">
        <p14:creationId xmlns:p14="http://schemas.microsoft.com/office/powerpoint/2010/main" val="53678971"/>
      </p:ext>
    </p:extLst>
  </p:cSld>
  <p:clrMapOvr>
    <a:masterClrMapping/>
  </p:clrMapOvr>
  <p:transition>
    <p:fade thruBlk="1"/>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84CB1F-1D91-4327-8242-50776D83C5A6}"/>
              </a:ext>
            </a:extLst>
          </p:cNvPr>
          <p:cNvPicPr>
            <a:picLocks noChangeAspect="1"/>
          </p:cNvPicPr>
          <p:nvPr/>
        </p:nvPicPr>
        <p:blipFill>
          <a:blip r:embed="rId2"/>
          <a:stretch>
            <a:fillRect/>
          </a:stretch>
        </p:blipFill>
        <p:spPr>
          <a:xfrm>
            <a:off x="118358" y="228600"/>
            <a:ext cx="8949441" cy="5661882"/>
          </a:xfrm>
          <a:prstGeom prst="rect">
            <a:avLst/>
          </a:prstGeom>
        </p:spPr>
      </p:pic>
    </p:spTree>
    <p:extLst>
      <p:ext uri="{BB962C8B-B14F-4D97-AF65-F5344CB8AC3E}">
        <p14:creationId xmlns:p14="http://schemas.microsoft.com/office/powerpoint/2010/main" val="2093882564"/>
      </p:ext>
    </p:extLst>
  </p:cSld>
  <p:clrMapOvr>
    <a:masterClrMapping/>
  </p:clrMapOvr>
  <p:transition>
    <p:fade thruBlk="1"/>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3" name="Picture 3" descr="limb below"/>
          <p:cNvPicPr>
            <a:picLocks noChangeAspect="1" noChangeArrowheads="1"/>
          </p:cNvPicPr>
          <p:nvPr/>
        </p:nvPicPr>
        <p:blipFill>
          <a:blip r:embed="rId3" cstate="print">
            <a:lum contrast="18000"/>
          </a:blip>
          <a:srcRect b="37703"/>
          <a:stretch>
            <a:fillRect/>
          </a:stretch>
        </p:blipFill>
        <p:spPr bwMode="auto">
          <a:xfrm>
            <a:off x="0" y="3810000"/>
            <a:ext cx="9144000" cy="3048000"/>
          </a:xfrm>
          <a:prstGeom prst="rect">
            <a:avLst/>
          </a:prstGeom>
          <a:noFill/>
          <a:ln w="9525">
            <a:noFill/>
            <a:miter lim="800000"/>
            <a:headEnd/>
            <a:tailEnd/>
          </a:ln>
        </p:spPr>
      </p:pic>
      <p:sp>
        <p:nvSpPr>
          <p:cNvPr id="179204" name="Text Box 4"/>
          <p:cNvSpPr txBox="1">
            <a:spLocks noChangeArrowheads="1"/>
          </p:cNvSpPr>
          <p:nvPr/>
        </p:nvSpPr>
        <p:spPr bwMode="auto">
          <a:xfrm>
            <a:off x="609600" y="3581400"/>
            <a:ext cx="8382000" cy="2492990"/>
          </a:xfrm>
          <a:prstGeom prst="rect">
            <a:avLst/>
          </a:prstGeom>
          <a:noFill/>
          <a:ln w="9525">
            <a:noFill/>
            <a:miter lim="800000"/>
            <a:headEnd/>
            <a:tailEnd/>
          </a:ln>
        </p:spPr>
        <p:txBody>
          <a:bodyPr>
            <a:spAutoFit/>
          </a:bodyPr>
          <a:lstStyle/>
          <a:p>
            <a:pPr marL="228600" indent="-228600"/>
            <a:endParaRPr lang="en-US" sz="4400" b="1" dirty="0">
              <a:solidFill>
                <a:schemeClr val="bg1"/>
              </a:solidFill>
              <a:latin typeface="Tahoma" pitchFamily="34" charset="0"/>
              <a:cs typeface="Times New Roman" pitchFamily="18" charset="0"/>
            </a:endParaRPr>
          </a:p>
          <a:p>
            <a:pPr marL="228600" indent="-228600"/>
            <a:endParaRPr lang="en-US" sz="4400" b="1" dirty="0">
              <a:solidFill>
                <a:schemeClr val="bg1"/>
              </a:solidFill>
              <a:latin typeface="Tahoma" pitchFamily="34" charset="0"/>
              <a:cs typeface="Times New Roman" pitchFamily="18" charset="0"/>
            </a:endParaRPr>
          </a:p>
          <a:p>
            <a:pPr marL="228600" indent="-228600"/>
            <a:endParaRPr lang="en-US" b="1" dirty="0">
              <a:solidFill>
                <a:schemeClr val="bg1"/>
              </a:solidFill>
              <a:latin typeface="Tahoma" pitchFamily="34" charset="0"/>
              <a:cs typeface="Times New Roman" pitchFamily="18" charset="0"/>
            </a:endParaRPr>
          </a:p>
          <a:p>
            <a:pPr marL="228600" indent="-228600"/>
            <a:endParaRPr lang="en-US" sz="4400" b="1" dirty="0">
              <a:solidFill>
                <a:schemeClr val="bg1"/>
              </a:solidFill>
            </a:endParaRPr>
          </a:p>
        </p:txBody>
      </p:sp>
      <p:pic>
        <p:nvPicPr>
          <p:cNvPr id="2" name="Picture 1">
            <a:extLst>
              <a:ext uri="{FF2B5EF4-FFF2-40B4-BE49-F238E27FC236}">
                <a16:creationId xmlns:a16="http://schemas.microsoft.com/office/drawing/2014/main" id="{457543A7-B2C4-4F34-8342-A1B43BA0B4B2}"/>
              </a:ext>
            </a:extLst>
          </p:cNvPr>
          <p:cNvPicPr>
            <a:picLocks noChangeAspect="1"/>
          </p:cNvPicPr>
          <p:nvPr/>
        </p:nvPicPr>
        <p:blipFill>
          <a:blip r:embed="rId4"/>
          <a:stretch>
            <a:fillRect/>
          </a:stretch>
        </p:blipFill>
        <p:spPr>
          <a:xfrm>
            <a:off x="2667000" y="442032"/>
            <a:ext cx="4128098" cy="3405182"/>
          </a:xfrm>
          <a:prstGeom prst="rect">
            <a:avLst/>
          </a:prstGeom>
        </p:spPr>
      </p:pic>
      <p:sp>
        <p:nvSpPr>
          <p:cNvPr id="179202" name="Rectangle 2"/>
          <p:cNvSpPr>
            <a:spLocks noChangeArrowheads="1"/>
          </p:cNvSpPr>
          <p:nvPr/>
        </p:nvSpPr>
        <p:spPr bwMode="auto">
          <a:xfrm>
            <a:off x="2667000" y="4140936"/>
            <a:ext cx="5029200" cy="1193064"/>
          </a:xfrm>
          <a:prstGeom prst="rect">
            <a:avLst/>
          </a:prstGeom>
          <a:noFill/>
          <a:ln w="28575">
            <a:noFill/>
            <a:miter lim="800000"/>
            <a:headEnd/>
            <a:tailEnd/>
          </a:ln>
        </p:spPr>
        <p:txBody>
          <a:bodyPr lIns="92075" tIns="46038" rIns="92075" bIns="46038" anchor="ctr"/>
          <a:lstStyle/>
          <a:p>
            <a:endParaRPr lang="en-US" altLang="en-US" sz="4800" b="1" i="1" dirty="0">
              <a:solidFill>
                <a:schemeClr val="bg1"/>
              </a:solidFill>
              <a:latin typeface="Tahoma" pitchFamily="34" charset="0"/>
            </a:endParaRPr>
          </a:p>
          <a:p>
            <a:r>
              <a:rPr lang="en-US" altLang="en-US" sz="4800" b="1" i="1" dirty="0">
                <a:solidFill>
                  <a:srgbClr val="FF0000"/>
                </a:solidFill>
                <a:latin typeface="Tahoma" pitchFamily="34" charset="0"/>
              </a:rPr>
              <a:t>Questions</a:t>
            </a:r>
          </a:p>
          <a:p>
            <a:endParaRPr lang="en-US" altLang="en-US" sz="4800" b="1" i="1" dirty="0">
              <a:solidFill>
                <a:schemeClr val="bg1"/>
              </a:solidFill>
              <a:latin typeface="Tahoma" pitchFamily="34" charset="0"/>
            </a:endParaRPr>
          </a:p>
          <a:p>
            <a:endParaRPr lang="en-US" altLang="en-US" sz="4800" b="1" i="1" dirty="0">
              <a:solidFill>
                <a:schemeClr val="bg1"/>
              </a:solidFill>
              <a:latin typeface="Tahoma" pitchFamily="34" charset="0"/>
            </a:endParaRPr>
          </a:p>
        </p:txBody>
      </p:sp>
    </p:spTree>
  </p:cSld>
  <p:clrMapOvr>
    <a:masterClrMapping/>
  </p:clrMapOvr>
  <p:transition advTm="3151">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TIMING" val="|3.9"/>
</p:tagLst>
</file>

<file path=ppt/tags/tag2.xml><?xml version="1.0" encoding="utf-8"?>
<p:tagLst xmlns:a="http://schemas.openxmlformats.org/drawingml/2006/main" xmlns:r="http://schemas.openxmlformats.org/officeDocument/2006/relationships" xmlns:p="http://schemas.openxmlformats.org/presentationml/2006/main">
  <p:tag name="TIMING" val="|1.3"/>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TIMING" val="|0.8"/>
</p:tagLst>
</file>

<file path=ppt/tags/tag6.xml><?xml version="1.0" encoding="utf-8"?>
<p:tagLst xmlns:a="http://schemas.openxmlformats.org/drawingml/2006/main" xmlns:r="http://schemas.openxmlformats.org/officeDocument/2006/relationships" xmlns:p="http://schemas.openxmlformats.org/presentationml/2006/main">
  <p:tag name="TIMING" val="|1.2"/>
</p:tagLst>
</file>

<file path=ppt/tags/tag7.xml><?xml version="1.0" encoding="utf-8"?>
<p:tagLst xmlns:a="http://schemas.openxmlformats.org/drawingml/2006/main" xmlns:r="http://schemas.openxmlformats.org/officeDocument/2006/relationships" xmlns:p="http://schemas.openxmlformats.org/presentationml/2006/main">
  <p:tag name="TIMING" val="|16.4"/>
</p:tagLst>
</file>

<file path=ppt/tags/tag8.xml><?xml version="1.0" encoding="utf-8"?>
<p:tagLst xmlns:a="http://schemas.openxmlformats.org/drawingml/2006/main" xmlns:r="http://schemas.openxmlformats.org/officeDocument/2006/relationships" xmlns:p="http://schemas.openxmlformats.org/presentationml/2006/main">
  <p:tag name="TIMING" val="|2.8"/>
</p:tagLst>
</file>

<file path=ppt/tags/tag9.xml><?xml version="1.0" encoding="utf-8"?>
<p:tagLst xmlns:a="http://schemas.openxmlformats.org/drawingml/2006/main" xmlns:r="http://schemas.openxmlformats.org/officeDocument/2006/relationships" xmlns:p="http://schemas.openxmlformats.org/presentationml/2006/main">
  <p:tag name="TIMING" val="|19.9"/>
</p:tagLst>
</file>

<file path=ppt/tags/tag10.xml><?xml version="1.0" encoding="utf-8"?>
<p:tagLst xmlns:a="http://schemas.openxmlformats.org/drawingml/2006/main" xmlns:r="http://schemas.openxmlformats.org/officeDocument/2006/relationships" xmlns:p="http://schemas.openxmlformats.org/presentationml/2006/main">
  <p:tag name="TIMING" val="|6.4"/>
</p:tagLst>
</file>

<file path=ppt/tags/tag11.xml><?xml version="1.0" encoding="utf-8"?>
<p:tagLst xmlns:a="http://schemas.openxmlformats.org/drawingml/2006/main" xmlns:r="http://schemas.openxmlformats.org/officeDocument/2006/relationships" xmlns:p="http://schemas.openxmlformats.org/presentationml/2006/main">
  <p:tag name="TIMING" val="|11.6"/>
</p:tagLst>
</file>

<file path=ppt/tags/tag12.xml><?xml version="1.0" encoding="utf-8"?>
<p:tagLst xmlns:a="http://schemas.openxmlformats.org/drawingml/2006/main" xmlns:r="http://schemas.openxmlformats.org/officeDocument/2006/relationships" xmlns:p="http://schemas.openxmlformats.org/presentationml/2006/main">
  <p:tag name="TIMING" val="|11.5"/>
</p:tagLst>
</file>

<file path=ppt/tags/tag13.xml><?xml version="1.0" encoding="utf-8"?>
<p:tagLst xmlns:a="http://schemas.openxmlformats.org/drawingml/2006/main" xmlns:r="http://schemas.openxmlformats.org/officeDocument/2006/relationships" xmlns:p="http://schemas.openxmlformats.org/presentationml/2006/main">
  <p:tag name="TIMING" val="|303.4"/>
</p:tagLst>
</file>

<file path=ppt/tags/tag14.xml><?xml version="1.0" encoding="utf-8"?>
<p:tagLst xmlns:a="http://schemas.openxmlformats.org/drawingml/2006/main" xmlns:r="http://schemas.openxmlformats.org/officeDocument/2006/relationships" xmlns:p="http://schemas.openxmlformats.org/presentationml/2006/main">
  <p:tag name="TIMING" val="|303.4"/>
</p:tagLst>
</file>

<file path=ppt/tags/tag15.xml><?xml version="1.0" encoding="utf-8"?>
<p:tagLst xmlns:a="http://schemas.openxmlformats.org/drawingml/2006/main" xmlns:r="http://schemas.openxmlformats.org/officeDocument/2006/relationships" xmlns:p="http://schemas.openxmlformats.org/presentationml/2006/main">
  <p:tag name="TIMING" val="|3.8"/>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CC"/>
        </a:dk1>
        <a:lt1>
          <a:srgbClr val="FFFFFF"/>
        </a:lt1>
        <a:dk2>
          <a:srgbClr val="000000"/>
        </a:dk2>
        <a:lt2>
          <a:srgbClr val="FFCC66"/>
        </a:lt2>
        <a:accent1>
          <a:srgbClr val="6666FF"/>
        </a:accent1>
        <a:accent2>
          <a:srgbClr val="33CCCC"/>
        </a:accent2>
        <a:accent3>
          <a:srgbClr val="AAAAAA"/>
        </a:accent3>
        <a:accent4>
          <a:srgbClr val="DADADA"/>
        </a:accent4>
        <a:accent5>
          <a:srgbClr val="B8B8FF"/>
        </a:accent5>
        <a:accent6>
          <a:srgbClr val="2DB9B9"/>
        </a:accent6>
        <a:hlink>
          <a:srgbClr val="FF0066"/>
        </a:hlink>
        <a:folHlink>
          <a:srgbClr val="99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ostShuttle_Template">
  <a:themeElements>
    <a:clrScheme name="Custom 2">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3333CC"/>
      </a:hlink>
      <a:folHlink>
        <a:srgbClr val="3333CC"/>
      </a:folHlink>
    </a:clrScheme>
    <a:fontScheme name="NASA_KSC">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NASA_KSC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ASA_KS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NASA_KSC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ASA_KSC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ASA_KSC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ASA_KSC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NASA_KSC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CC"/>
        </a:dk1>
        <a:lt1>
          <a:srgbClr val="FFFFFF"/>
        </a:lt1>
        <a:dk2>
          <a:srgbClr val="000000"/>
        </a:dk2>
        <a:lt2>
          <a:srgbClr val="FFCC66"/>
        </a:lt2>
        <a:accent1>
          <a:srgbClr val="6666FF"/>
        </a:accent1>
        <a:accent2>
          <a:srgbClr val="33CCCC"/>
        </a:accent2>
        <a:accent3>
          <a:srgbClr val="AAAAAA"/>
        </a:accent3>
        <a:accent4>
          <a:srgbClr val="DADADA"/>
        </a:accent4>
        <a:accent5>
          <a:srgbClr val="B8B8FF"/>
        </a:accent5>
        <a:accent6>
          <a:srgbClr val="2DB9B9"/>
        </a:accent6>
        <a:hlink>
          <a:srgbClr val="FF0066"/>
        </a:hlink>
        <a:folHlink>
          <a:srgbClr val="99CCFF"/>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BUR Overview Template[1]">
  <a:themeElements>
    <a:clrScheme name="BUR Overview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BUR Overview Template[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UR Overview Template[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R Overview Template[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R Overview Template[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R Overview Template[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R Overview Template[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R Overview Template[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R Overview Template[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R Overview Template[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R Overview Template[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R Overview Template[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R Overview Template[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R Overview Template[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12184</TotalTime>
  <Words>14022</Words>
  <Application>Microsoft Office PowerPoint</Application>
  <PresentationFormat>On-screen Show (4:3)</PresentationFormat>
  <Paragraphs>669</Paragraphs>
  <Slides>79</Slides>
  <Notes>63</Notes>
  <HiddenSlides>0</HiddenSlides>
  <MMClips>2</MMClips>
  <ScaleCrop>false</ScaleCrop>
  <HeadingPairs>
    <vt:vector size="10" baseType="variant">
      <vt:variant>
        <vt:lpstr>Fonts Used</vt:lpstr>
      </vt:variant>
      <vt:variant>
        <vt:i4>12</vt:i4>
      </vt:variant>
      <vt:variant>
        <vt:lpstr>Theme</vt:lpstr>
      </vt:variant>
      <vt:variant>
        <vt:i4>5</vt:i4>
      </vt:variant>
      <vt:variant>
        <vt:lpstr>Embedded OLE Servers</vt:lpstr>
      </vt:variant>
      <vt:variant>
        <vt:i4>1</vt:i4>
      </vt:variant>
      <vt:variant>
        <vt:lpstr>Slide Titles</vt:lpstr>
      </vt:variant>
      <vt:variant>
        <vt:i4>79</vt:i4>
      </vt:variant>
      <vt:variant>
        <vt:lpstr>Custom Shows</vt:lpstr>
      </vt:variant>
      <vt:variant>
        <vt:i4>2</vt:i4>
      </vt:variant>
    </vt:vector>
  </HeadingPairs>
  <TitlesOfParts>
    <vt:vector size="99" baseType="lpstr">
      <vt:lpstr>Arial</vt:lpstr>
      <vt:lpstr>Arial Black</vt:lpstr>
      <vt:lpstr>Calibri</vt:lpstr>
      <vt:lpstr>Comic Sans MS</vt:lpstr>
      <vt:lpstr>Edwardian Script ITC</vt:lpstr>
      <vt:lpstr>Helvetica</vt:lpstr>
      <vt:lpstr>Palatino</vt:lpstr>
      <vt:lpstr>Symbol</vt:lpstr>
      <vt:lpstr>Tahoma</vt:lpstr>
      <vt:lpstr>Tempus Sans ITC</vt:lpstr>
      <vt:lpstr>Times New Roman</vt:lpstr>
      <vt:lpstr>Wingdings</vt:lpstr>
      <vt:lpstr>Blank Presentation</vt:lpstr>
      <vt:lpstr>Default Design</vt:lpstr>
      <vt:lpstr>PostShuttle_Template</vt:lpstr>
      <vt:lpstr>1_Blank Presentation</vt:lpstr>
      <vt:lpstr>BUR Overview Template[1]</vt:lpstr>
      <vt:lpstr>Designer Drawing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Crew To ISS Now</vt:lpstr>
      <vt:lpstr>Crew to ISS Soon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2003 Twin Mars Exploration Rovers</vt:lpstr>
      <vt:lpstr>Mars Exploration Rover at KSC April 2003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NASA’s Future Launch Vehicle</vt:lpstr>
      <vt:lpstr>Orion System Elements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lpstr>Custom Show 2</vt:lpstr>
    </vt:vector>
  </TitlesOfParts>
  <Company>Kennedy Space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ODIN User</dc:creator>
  <cp:lastModifiedBy>Horanic, George C. (KSC-UBC00)</cp:lastModifiedBy>
  <cp:revision>624</cp:revision>
  <dcterms:created xsi:type="dcterms:W3CDTF">1999-10-26T13:48:45Z</dcterms:created>
  <dcterms:modified xsi:type="dcterms:W3CDTF">2021-11-29T14:40:05Z</dcterms:modified>
</cp:coreProperties>
</file>