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7"/>
  </p:notesMasterIdLst>
  <p:sldIdLst>
    <p:sldId id="269" r:id="rId3"/>
    <p:sldId id="274" r:id="rId4"/>
    <p:sldId id="277" r:id="rId5"/>
    <p:sldId id="278" r:id="rId6"/>
    <p:sldId id="345" r:id="rId7"/>
    <p:sldId id="599" r:id="rId8"/>
    <p:sldId id="600" r:id="rId9"/>
    <p:sldId id="603" r:id="rId10"/>
    <p:sldId id="604" r:id="rId11"/>
    <p:sldId id="601" r:id="rId12"/>
    <p:sldId id="605" r:id="rId13"/>
    <p:sldId id="608" r:id="rId14"/>
    <p:sldId id="60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Amber R. (MSFC-ST11)[SSAI DEVELOP]" initials="WAR(D" lastIdx="2" clrIdx="0">
    <p:extLst>
      <p:ext uri="{19B8F6BF-5375-455C-9EA6-DF929625EA0E}">
        <p15:presenceInfo xmlns:p15="http://schemas.microsoft.com/office/powerpoint/2012/main" userId="S::arwilli7@ndc.nasa.gov::c265dbf4-2943-44e7-9b93-4388750ece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94B8"/>
    <a:srgbClr val="4B72B5"/>
    <a:srgbClr val="91CCCB"/>
    <a:srgbClr val="BAC677"/>
    <a:srgbClr val="96BDA0"/>
    <a:srgbClr val="DD9C74"/>
    <a:srgbClr val="EB7024"/>
    <a:srgbClr val="BD5C6C"/>
    <a:srgbClr val="FCB5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74"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2161979514516"/>
          <c:y val="8.1387581998652439E-2"/>
          <c:w val="0.70911117874252483"/>
          <c:h val="0.80688397563567105"/>
        </c:manualLayout>
      </c:layout>
      <c:doughnutChart>
        <c:varyColors val="1"/>
        <c:ser>
          <c:idx val="0"/>
          <c:order val="0"/>
          <c:tx>
            <c:strRef>
              <c:f>Sheet1!$B$1</c:f>
              <c:strCache>
                <c:ptCount val="1"/>
                <c:pt idx="0">
                  <c:v>Column1</c:v>
                </c:pt>
              </c:strCache>
            </c:strRef>
          </c:tx>
          <c:dPt>
            <c:idx val="0"/>
            <c:bubble3D val="0"/>
            <c:spPr>
              <a:solidFill>
                <a:srgbClr val="BA5D7C"/>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A26-4A40-99D6-21D801FD214C}"/>
              </c:ext>
            </c:extLst>
          </c:dPt>
          <c:dPt>
            <c:idx val="1"/>
            <c:bubble3D val="0"/>
            <c:spPr>
              <a:solidFill>
                <a:srgbClr val="EB702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A26-4A40-99D6-21D801FD214C}"/>
              </c:ext>
            </c:extLst>
          </c:dPt>
          <c:dPt>
            <c:idx val="2"/>
            <c:bubble3D val="0"/>
            <c:spPr>
              <a:solidFill>
                <a:srgbClr val="DD9C7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A26-4A40-99D6-21D801FD214C}"/>
              </c:ext>
            </c:extLst>
          </c:dPt>
          <c:dPt>
            <c:idx val="3"/>
            <c:bubble3D val="0"/>
            <c:spPr>
              <a:solidFill>
                <a:srgbClr val="BAC67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A26-4A40-99D6-21D801FD214C}"/>
              </c:ext>
            </c:extLst>
          </c:dPt>
          <c:dPt>
            <c:idx val="4"/>
            <c:bubble3D val="0"/>
            <c:spPr>
              <a:solidFill>
                <a:srgbClr val="96BD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A26-4A40-99D6-21D801FD214C}"/>
              </c:ext>
            </c:extLst>
          </c:dPt>
          <c:dPt>
            <c:idx val="5"/>
            <c:bubble3D val="0"/>
            <c:spPr>
              <a:solidFill>
                <a:srgbClr val="91CCC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A26-4A40-99D6-21D801FD214C}"/>
              </c:ext>
            </c:extLst>
          </c:dPt>
          <c:dPt>
            <c:idx val="6"/>
            <c:bubble3D val="0"/>
            <c:spPr>
              <a:solidFill>
                <a:srgbClr val="4B72B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A26-4A40-99D6-21D801FD214C}"/>
              </c:ext>
            </c:extLst>
          </c:dPt>
          <c:dPt>
            <c:idx val="7"/>
            <c:bubble3D val="0"/>
            <c:spPr>
              <a:solidFill>
                <a:srgbClr val="AF94B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A26-4A40-99D6-21D801FD214C}"/>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Sheet1!$A$2:$A$9</c:f>
              <c:strCache>
                <c:ptCount val="8"/>
                <c:pt idx="0">
                  <c:v>Local</c:v>
                </c:pt>
                <c:pt idx="1">
                  <c:v>State</c:v>
                </c:pt>
                <c:pt idx="2">
                  <c:v>Federal</c:v>
                </c:pt>
                <c:pt idx="3">
                  <c:v>Non-Profit</c:v>
                </c:pt>
                <c:pt idx="4">
                  <c:v>For-Profit</c:v>
                </c:pt>
                <c:pt idx="5">
                  <c:v>Consortia</c:v>
                </c:pt>
                <c:pt idx="6">
                  <c:v>Academic</c:v>
                </c:pt>
                <c:pt idx="7">
                  <c:v>International</c:v>
                </c:pt>
              </c:strCache>
            </c:strRef>
          </c:cat>
          <c:val>
            <c:numRef>
              <c:f>Sheet1!$B$2:$B$9</c:f>
              <c:numCache>
                <c:formatCode>General</c:formatCode>
                <c:ptCount val="8"/>
                <c:pt idx="0">
                  <c:v>5</c:v>
                </c:pt>
                <c:pt idx="1">
                  <c:v>9</c:v>
                </c:pt>
                <c:pt idx="2">
                  <c:v>15</c:v>
                </c:pt>
                <c:pt idx="3">
                  <c:v>8</c:v>
                </c:pt>
                <c:pt idx="4">
                  <c:v>3</c:v>
                </c:pt>
                <c:pt idx="5">
                  <c:v>4</c:v>
                </c:pt>
                <c:pt idx="6">
                  <c:v>5</c:v>
                </c:pt>
                <c:pt idx="7">
                  <c:v>15</c:v>
                </c:pt>
              </c:numCache>
            </c:numRef>
          </c:val>
          <c:extLst>
            <c:ext xmlns:c16="http://schemas.microsoft.com/office/drawing/2014/chart" uri="{C3380CC4-5D6E-409C-BE32-E72D297353CC}">
              <c16:uniqueId val="{00000010-6A26-4A40-99D6-21D801FD214C}"/>
            </c:ext>
          </c:extLst>
        </c:ser>
        <c:dLbls>
          <c:showLegendKey val="0"/>
          <c:showVal val="0"/>
          <c:showCatName val="0"/>
          <c:showSerName val="0"/>
          <c:showPercent val="1"/>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E22AC-C18C-4250-BAC5-069F03D458B2}" type="doc">
      <dgm:prSet loTypeId="urn:microsoft.com/office/officeart/2008/layout/IncreasingCircleProcess" loCatId="list" qsTypeId="urn:microsoft.com/office/officeart/2005/8/quickstyle/simple1" qsCatId="simple" csTypeId="urn:microsoft.com/office/officeart/2005/8/colors/colorful1" csCatId="colorful" phldr="1"/>
      <dgm:spPr/>
      <dgm:t>
        <a:bodyPr/>
        <a:lstStyle/>
        <a:p>
          <a:endParaRPr lang="en-US"/>
        </a:p>
      </dgm:t>
    </dgm:pt>
    <dgm:pt modelId="{7CA0D1BF-C6BC-4B28-AFE3-88914156F29A}">
      <dgm:prSet phldrT="[Text]"/>
      <dgm:spPr/>
      <dgm:t>
        <a:bodyPr/>
        <a:lstStyle/>
        <a:p>
          <a:r>
            <a:rPr lang="en-US"/>
            <a:t>Idea Generation &amp; Partner Engagement</a:t>
          </a:r>
        </a:p>
      </dgm:t>
    </dgm:pt>
    <dgm:pt modelId="{A2EDFCE9-9CBF-4C5F-AF5B-6CBF5EBF850D}" type="parTrans" cxnId="{95A9531F-189A-4CD2-A95B-E562CF612225}">
      <dgm:prSet/>
      <dgm:spPr/>
      <dgm:t>
        <a:bodyPr/>
        <a:lstStyle/>
        <a:p>
          <a:endParaRPr lang="en-US"/>
        </a:p>
      </dgm:t>
    </dgm:pt>
    <dgm:pt modelId="{2E6CF70D-1A2A-44AE-B7DE-B0114E8321FE}" type="sibTrans" cxnId="{95A9531F-189A-4CD2-A95B-E562CF612225}">
      <dgm:prSet/>
      <dgm:spPr/>
      <dgm:t>
        <a:bodyPr/>
        <a:lstStyle/>
        <a:p>
          <a:endParaRPr lang="en-US"/>
        </a:p>
      </dgm:t>
    </dgm:pt>
    <dgm:pt modelId="{5EA875D1-A103-4B44-85B1-715158FCC9ED}">
      <dgm:prSet phldrT="[Text]"/>
      <dgm:spPr/>
      <dgm:t>
        <a:bodyPr/>
        <a:lstStyle/>
        <a:p>
          <a:r>
            <a:rPr lang="en-US"/>
            <a:t>Proposal Writing &amp; Approvals</a:t>
          </a:r>
        </a:p>
      </dgm:t>
    </dgm:pt>
    <dgm:pt modelId="{5772E7E7-4256-4E28-96CC-34F6A549DDEF}" type="parTrans" cxnId="{550AD55A-3CB9-4443-962A-F0E5E1D10911}">
      <dgm:prSet/>
      <dgm:spPr/>
      <dgm:t>
        <a:bodyPr/>
        <a:lstStyle/>
        <a:p>
          <a:endParaRPr lang="en-US"/>
        </a:p>
      </dgm:t>
    </dgm:pt>
    <dgm:pt modelId="{0B655C37-2B80-4E35-A4BC-0EDC8DD41895}" type="sibTrans" cxnId="{550AD55A-3CB9-4443-962A-F0E5E1D10911}">
      <dgm:prSet/>
      <dgm:spPr/>
      <dgm:t>
        <a:bodyPr/>
        <a:lstStyle/>
        <a:p>
          <a:endParaRPr lang="en-US"/>
        </a:p>
      </dgm:t>
    </dgm:pt>
    <dgm:pt modelId="{DD5B47FE-5184-47BC-8A06-D8DCFB87D036}">
      <dgm:prSet phldrT="[Text]"/>
      <dgm:spPr/>
      <dgm:t>
        <a:bodyPr/>
        <a:lstStyle/>
        <a:p>
          <a:r>
            <a:rPr lang="en-US"/>
            <a:t>Project Execution &amp; More Iteration</a:t>
          </a:r>
        </a:p>
      </dgm:t>
    </dgm:pt>
    <dgm:pt modelId="{5AED25C9-2138-4676-A9CD-57D7F3A79917}" type="parTrans" cxnId="{6A501863-AB9B-4A04-A5E1-7C7290525A26}">
      <dgm:prSet/>
      <dgm:spPr/>
      <dgm:t>
        <a:bodyPr/>
        <a:lstStyle/>
        <a:p>
          <a:endParaRPr lang="en-US"/>
        </a:p>
      </dgm:t>
    </dgm:pt>
    <dgm:pt modelId="{FC134873-420C-46E4-B961-FBD4824DF26E}" type="sibTrans" cxnId="{6A501863-AB9B-4A04-A5E1-7C7290525A26}">
      <dgm:prSet/>
      <dgm:spPr/>
      <dgm:t>
        <a:bodyPr/>
        <a:lstStyle/>
        <a:p>
          <a:endParaRPr lang="en-US"/>
        </a:p>
      </dgm:t>
    </dgm:pt>
    <dgm:pt modelId="{4A6C5D9B-A051-4482-93B1-5CD88F660DE2}" type="pres">
      <dgm:prSet presAssocID="{35EE22AC-C18C-4250-BAC5-069F03D458B2}" presName="Name0" presStyleCnt="0">
        <dgm:presLayoutVars>
          <dgm:chMax val="7"/>
          <dgm:chPref val="7"/>
          <dgm:dir/>
          <dgm:animOne val="branch"/>
          <dgm:animLvl val="lvl"/>
        </dgm:presLayoutVars>
      </dgm:prSet>
      <dgm:spPr/>
    </dgm:pt>
    <dgm:pt modelId="{6DA8C42F-4417-4446-BA84-D98DCC6A0508}" type="pres">
      <dgm:prSet presAssocID="{7CA0D1BF-C6BC-4B28-AFE3-88914156F29A}" presName="composite" presStyleCnt="0"/>
      <dgm:spPr/>
    </dgm:pt>
    <dgm:pt modelId="{581057F4-13C2-40A6-A9C0-E0B541D59F86}" type="pres">
      <dgm:prSet presAssocID="{7CA0D1BF-C6BC-4B28-AFE3-88914156F29A}" presName="BackAccent" presStyleLbl="bgShp" presStyleIdx="0" presStyleCnt="3"/>
      <dgm:spPr/>
    </dgm:pt>
    <dgm:pt modelId="{A416300D-DE4E-4D54-97AB-0919F6CDE4C6}" type="pres">
      <dgm:prSet presAssocID="{7CA0D1BF-C6BC-4B28-AFE3-88914156F29A}" presName="Accent" presStyleLbl="alignNode1" presStyleIdx="0" presStyleCnt="3"/>
      <dgm:spPr/>
    </dgm:pt>
    <dgm:pt modelId="{9E103B9C-ABCE-4B80-8199-BB84E5CB08AC}" type="pres">
      <dgm:prSet presAssocID="{7CA0D1BF-C6BC-4B28-AFE3-88914156F29A}" presName="Child" presStyleLbl="revTx" presStyleIdx="0" presStyleCnt="3">
        <dgm:presLayoutVars>
          <dgm:chMax val="0"/>
          <dgm:chPref val="0"/>
          <dgm:bulletEnabled val="1"/>
        </dgm:presLayoutVars>
      </dgm:prSet>
      <dgm:spPr/>
    </dgm:pt>
    <dgm:pt modelId="{6F720670-C45B-4C5A-BC4C-36105BE4353B}" type="pres">
      <dgm:prSet presAssocID="{7CA0D1BF-C6BC-4B28-AFE3-88914156F29A}" presName="Parent" presStyleLbl="revTx" presStyleIdx="0" presStyleCnt="3">
        <dgm:presLayoutVars>
          <dgm:chMax val="1"/>
          <dgm:chPref val="1"/>
          <dgm:bulletEnabled val="1"/>
        </dgm:presLayoutVars>
      </dgm:prSet>
      <dgm:spPr/>
    </dgm:pt>
    <dgm:pt modelId="{E8F9B467-C729-4B08-A1A6-6FC85FBDB0AA}" type="pres">
      <dgm:prSet presAssocID="{2E6CF70D-1A2A-44AE-B7DE-B0114E8321FE}" presName="sibTrans" presStyleCnt="0"/>
      <dgm:spPr/>
    </dgm:pt>
    <dgm:pt modelId="{3C53779D-6E63-48A1-9C4A-1172A4282A55}" type="pres">
      <dgm:prSet presAssocID="{5EA875D1-A103-4B44-85B1-715158FCC9ED}" presName="composite" presStyleCnt="0"/>
      <dgm:spPr/>
    </dgm:pt>
    <dgm:pt modelId="{DC4A8C9F-887A-48F5-A876-8AFF17A22F57}" type="pres">
      <dgm:prSet presAssocID="{5EA875D1-A103-4B44-85B1-715158FCC9ED}" presName="BackAccent" presStyleLbl="bgShp" presStyleIdx="1" presStyleCnt="3"/>
      <dgm:spPr/>
    </dgm:pt>
    <dgm:pt modelId="{5DE1DDBF-F204-4FDF-824C-9F535590C923}" type="pres">
      <dgm:prSet presAssocID="{5EA875D1-A103-4B44-85B1-715158FCC9ED}" presName="Accent" presStyleLbl="alignNode1" presStyleIdx="1" presStyleCnt="3"/>
      <dgm:spPr/>
    </dgm:pt>
    <dgm:pt modelId="{8A46C5D7-3A8D-4867-A720-EE6B44426DA4}" type="pres">
      <dgm:prSet presAssocID="{5EA875D1-A103-4B44-85B1-715158FCC9ED}" presName="Child" presStyleLbl="revTx" presStyleIdx="0" presStyleCnt="3">
        <dgm:presLayoutVars>
          <dgm:chMax val="0"/>
          <dgm:chPref val="0"/>
          <dgm:bulletEnabled val="1"/>
        </dgm:presLayoutVars>
      </dgm:prSet>
      <dgm:spPr/>
    </dgm:pt>
    <dgm:pt modelId="{7B68D865-0370-4160-8A31-6A17941A0A9E}" type="pres">
      <dgm:prSet presAssocID="{5EA875D1-A103-4B44-85B1-715158FCC9ED}" presName="Parent" presStyleLbl="revTx" presStyleIdx="1" presStyleCnt="3">
        <dgm:presLayoutVars>
          <dgm:chMax val="1"/>
          <dgm:chPref val="1"/>
          <dgm:bulletEnabled val="1"/>
        </dgm:presLayoutVars>
      </dgm:prSet>
      <dgm:spPr/>
    </dgm:pt>
    <dgm:pt modelId="{7A9CCBB4-306C-4B16-9C89-8A0BC430699A}" type="pres">
      <dgm:prSet presAssocID="{0B655C37-2B80-4E35-A4BC-0EDC8DD41895}" presName="sibTrans" presStyleCnt="0"/>
      <dgm:spPr/>
    </dgm:pt>
    <dgm:pt modelId="{A98B5BB4-01C0-465B-A41B-53B0D336E96F}" type="pres">
      <dgm:prSet presAssocID="{DD5B47FE-5184-47BC-8A06-D8DCFB87D036}" presName="composite" presStyleCnt="0"/>
      <dgm:spPr/>
    </dgm:pt>
    <dgm:pt modelId="{961EFAA9-C3C2-430F-A974-C165078A4333}" type="pres">
      <dgm:prSet presAssocID="{DD5B47FE-5184-47BC-8A06-D8DCFB87D036}" presName="BackAccent" presStyleLbl="bgShp" presStyleIdx="2" presStyleCnt="3"/>
      <dgm:spPr/>
    </dgm:pt>
    <dgm:pt modelId="{55510579-324C-4CEF-9AB4-E1AE8BBECEB6}" type="pres">
      <dgm:prSet presAssocID="{DD5B47FE-5184-47BC-8A06-D8DCFB87D036}" presName="Accent" presStyleLbl="alignNode1" presStyleIdx="2" presStyleCnt="3"/>
      <dgm:spPr/>
    </dgm:pt>
    <dgm:pt modelId="{572885BD-0B9D-49C1-BE08-FDB81C35E92E}" type="pres">
      <dgm:prSet presAssocID="{DD5B47FE-5184-47BC-8A06-D8DCFB87D036}" presName="Child" presStyleLbl="revTx" presStyleIdx="1" presStyleCnt="3">
        <dgm:presLayoutVars>
          <dgm:chMax val="0"/>
          <dgm:chPref val="0"/>
          <dgm:bulletEnabled val="1"/>
        </dgm:presLayoutVars>
      </dgm:prSet>
      <dgm:spPr/>
    </dgm:pt>
    <dgm:pt modelId="{72DB33AA-AB09-40E8-9B30-F6B5FF807175}" type="pres">
      <dgm:prSet presAssocID="{DD5B47FE-5184-47BC-8A06-D8DCFB87D036}" presName="Parent" presStyleLbl="revTx" presStyleIdx="2" presStyleCnt="3">
        <dgm:presLayoutVars>
          <dgm:chMax val="1"/>
          <dgm:chPref val="1"/>
          <dgm:bulletEnabled val="1"/>
        </dgm:presLayoutVars>
      </dgm:prSet>
      <dgm:spPr/>
    </dgm:pt>
  </dgm:ptLst>
  <dgm:cxnLst>
    <dgm:cxn modelId="{95A9531F-189A-4CD2-A95B-E562CF612225}" srcId="{35EE22AC-C18C-4250-BAC5-069F03D458B2}" destId="{7CA0D1BF-C6BC-4B28-AFE3-88914156F29A}" srcOrd="0" destOrd="0" parTransId="{A2EDFCE9-9CBF-4C5F-AF5B-6CBF5EBF850D}" sibTransId="{2E6CF70D-1A2A-44AE-B7DE-B0114E8321FE}"/>
    <dgm:cxn modelId="{BEDCBD1F-93A3-45C7-A193-234E6D77181A}" type="presOf" srcId="{35EE22AC-C18C-4250-BAC5-069F03D458B2}" destId="{4A6C5D9B-A051-4482-93B1-5CD88F660DE2}" srcOrd="0" destOrd="0" presId="urn:microsoft.com/office/officeart/2008/layout/IncreasingCircleProcess"/>
    <dgm:cxn modelId="{18519D26-E2D5-41CF-A20C-466B2782014D}" type="presOf" srcId="{5EA875D1-A103-4B44-85B1-715158FCC9ED}" destId="{7B68D865-0370-4160-8A31-6A17941A0A9E}" srcOrd="0" destOrd="0" presId="urn:microsoft.com/office/officeart/2008/layout/IncreasingCircleProcess"/>
    <dgm:cxn modelId="{6A501863-AB9B-4A04-A5E1-7C7290525A26}" srcId="{35EE22AC-C18C-4250-BAC5-069F03D458B2}" destId="{DD5B47FE-5184-47BC-8A06-D8DCFB87D036}" srcOrd="2" destOrd="0" parTransId="{5AED25C9-2138-4676-A9CD-57D7F3A79917}" sibTransId="{FC134873-420C-46E4-B961-FBD4824DF26E}"/>
    <dgm:cxn modelId="{596C7C68-10F6-4758-8F89-E4DC35FD2E1E}" type="presOf" srcId="{7CA0D1BF-C6BC-4B28-AFE3-88914156F29A}" destId="{6F720670-C45B-4C5A-BC4C-36105BE4353B}" srcOrd="0" destOrd="0" presId="urn:microsoft.com/office/officeart/2008/layout/IncreasingCircleProcess"/>
    <dgm:cxn modelId="{550AD55A-3CB9-4443-962A-F0E5E1D10911}" srcId="{35EE22AC-C18C-4250-BAC5-069F03D458B2}" destId="{5EA875D1-A103-4B44-85B1-715158FCC9ED}" srcOrd="1" destOrd="0" parTransId="{5772E7E7-4256-4E28-96CC-34F6A549DDEF}" sibTransId="{0B655C37-2B80-4E35-A4BC-0EDC8DD41895}"/>
    <dgm:cxn modelId="{4E64EFEE-FF71-4908-B30B-130B67EE4DD2}" type="presOf" srcId="{DD5B47FE-5184-47BC-8A06-D8DCFB87D036}" destId="{72DB33AA-AB09-40E8-9B30-F6B5FF807175}" srcOrd="0" destOrd="0" presId="urn:microsoft.com/office/officeart/2008/layout/IncreasingCircleProcess"/>
    <dgm:cxn modelId="{93D64EF9-EECB-45D7-AC9B-83A58CBF616C}" type="presParOf" srcId="{4A6C5D9B-A051-4482-93B1-5CD88F660DE2}" destId="{6DA8C42F-4417-4446-BA84-D98DCC6A0508}" srcOrd="0" destOrd="0" presId="urn:microsoft.com/office/officeart/2008/layout/IncreasingCircleProcess"/>
    <dgm:cxn modelId="{39C4DFDA-89B7-443E-AB16-A8D1AF10B4F9}" type="presParOf" srcId="{6DA8C42F-4417-4446-BA84-D98DCC6A0508}" destId="{581057F4-13C2-40A6-A9C0-E0B541D59F86}" srcOrd="0" destOrd="0" presId="urn:microsoft.com/office/officeart/2008/layout/IncreasingCircleProcess"/>
    <dgm:cxn modelId="{9EB1A75C-BDDC-4CEF-A294-E46BAD1CC565}" type="presParOf" srcId="{6DA8C42F-4417-4446-BA84-D98DCC6A0508}" destId="{A416300D-DE4E-4D54-97AB-0919F6CDE4C6}" srcOrd="1" destOrd="0" presId="urn:microsoft.com/office/officeart/2008/layout/IncreasingCircleProcess"/>
    <dgm:cxn modelId="{51AEEF98-D034-4BF8-A284-7844EEA6A4F5}" type="presParOf" srcId="{6DA8C42F-4417-4446-BA84-D98DCC6A0508}" destId="{9E103B9C-ABCE-4B80-8199-BB84E5CB08AC}" srcOrd="2" destOrd="0" presId="urn:microsoft.com/office/officeart/2008/layout/IncreasingCircleProcess"/>
    <dgm:cxn modelId="{5AC6503F-E0B2-491B-ADC8-60AAA5174939}" type="presParOf" srcId="{6DA8C42F-4417-4446-BA84-D98DCC6A0508}" destId="{6F720670-C45B-4C5A-BC4C-36105BE4353B}" srcOrd="3" destOrd="0" presId="urn:microsoft.com/office/officeart/2008/layout/IncreasingCircleProcess"/>
    <dgm:cxn modelId="{A21B33FD-DA9C-4E63-90BD-DBD849AB52E7}" type="presParOf" srcId="{4A6C5D9B-A051-4482-93B1-5CD88F660DE2}" destId="{E8F9B467-C729-4B08-A1A6-6FC85FBDB0AA}" srcOrd="1" destOrd="0" presId="urn:microsoft.com/office/officeart/2008/layout/IncreasingCircleProcess"/>
    <dgm:cxn modelId="{E183B1F6-4295-464D-8F88-527A5A25EC8C}" type="presParOf" srcId="{4A6C5D9B-A051-4482-93B1-5CD88F660DE2}" destId="{3C53779D-6E63-48A1-9C4A-1172A4282A55}" srcOrd="2" destOrd="0" presId="urn:microsoft.com/office/officeart/2008/layout/IncreasingCircleProcess"/>
    <dgm:cxn modelId="{10F3A58B-5B56-41DD-8EC8-5F90B7AD5992}" type="presParOf" srcId="{3C53779D-6E63-48A1-9C4A-1172A4282A55}" destId="{DC4A8C9F-887A-48F5-A876-8AFF17A22F57}" srcOrd="0" destOrd="0" presId="urn:microsoft.com/office/officeart/2008/layout/IncreasingCircleProcess"/>
    <dgm:cxn modelId="{773E2618-A02A-4D82-8FC2-55E126451953}" type="presParOf" srcId="{3C53779D-6E63-48A1-9C4A-1172A4282A55}" destId="{5DE1DDBF-F204-4FDF-824C-9F535590C923}" srcOrd="1" destOrd="0" presId="urn:microsoft.com/office/officeart/2008/layout/IncreasingCircleProcess"/>
    <dgm:cxn modelId="{3DCF974B-6452-4171-AACD-B6F532FF213C}" type="presParOf" srcId="{3C53779D-6E63-48A1-9C4A-1172A4282A55}" destId="{8A46C5D7-3A8D-4867-A720-EE6B44426DA4}" srcOrd="2" destOrd="0" presId="urn:microsoft.com/office/officeart/2008/layout/IncreasingCircleProcess"/>
    <dgm:cxn modelId="{90F34E63-8862-43D3-8B7E-90BB935EE9DF}" type="presParOf" srcId="{3C53779D-6E63-48A1-9C4A-1172A4282A55}" destId="{7B68D865-0370-4160-8A31-6A17941A0A9E}" srcOrd="3" destOrd="0" presId="urn:microsoft.com/office/officeart/2008/layout/IncreasingCircleProcess"/>
    <dgm:cxn modelId="{8BA22FFA-8370-4C82-9862-2D0B962825FD}" type="presParOf" srcId="{4A6C5D9B-A051-4482-93B1-5CD88F660DE2}" destId="{7A9CCBB4-306C-4B16-9C89-8A0BC430699A}" srcOrd="3" destOrd="0" presId="urn:microsoft.com/office/officeart/2008/layout/IncreasingCircleProcess"/>
    <dgm:cxn modelId="{8BE31033-2D4D-4E8E-8250-FE6B2DF40470}" type="presParOf" srcId="{4A6C5D9B-A051-4482-93B1-5CD88F660DE2}" destId="{A98B5BB4-01C0-465B-A41B-53B0D336E96F}" srcOrd="4" destOrd="0" presId="urn:microsoft.com/office/officeart/2008/layout/IncreasingCircleProcess"/>
    <dgm:cxn modelId="{BC6E9DDB-8AC1-4753-9B86-1ED95CCD9A03}" type="presParOf" srcId="{A98B5BB4-01C0-465B-A41B-53B0D336E96F}" destId="{961EFAA9-C3C2-430F-A974-C165078A4333}" srcOrd="0" destOrd="0" presId="urn:microsoft.com/office/officeart/2008/layout/IncreasingCircleProcess"/>
    <dgm:cxn modelId="{E3EA638F-FDD4-43C7-A343-F6910228F6AB}" type="presParOf" srcId="{A98B5BB4-01C0-465B-A41B-53B0D336E96F}" destId="{55510579-324C-4CEF-9AB4-E1AE8BBECEB6}" srcOrd="1" destOrd="0" presId="urn:microsoft.com/office/officeart/2008/layout/IncreasingCircleProcess"/>
    <dgm:cxn modelId="{2FAB0AB8-D208-4679-8CE8-FEC05948A138}" type="presParOf" srcId="{A98B5BB4-01C0-465B-A41B-53B0D336E96F}" destId="{572885BD-0B9D-49C1-BE08-FDB81C35E92E}" srcOrd="2" destOrd="0" presId="urn:microsoft.com/office/officeart/2008/layout/IncreasingCircleProcess"/>
    <dgm:cxn modelId="{7F828936-D32C-48AD-A811-72BDFD3602B2}" type="presParOf" srcId="{A98B5BB4-01C0-465B-A41B-53B0D336E96F}" destId="{72DB33AA-AB09-40E8-9B30-F6B5FF80717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057F4-13C2-40A6-A9C0-E0B541D59F86}">
      <dsp:nvSpPr>
        <dsp:cNvPr id="0" name=""/>
        <dsp:cNvSpPr/>
      </dsp:nvSpPr>
      <dsp:spPr>
        <a:xfrm>
          <a:off x="4892" y="0"/>
          <a:ext cx="821129" cy="8211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6300D-DE4E-4D54-97AB-0919F6CDE4C6}">
      <dsp:nvSpPr>
        <dsp:cNvPr id="0" name=""/>
        <dsp:cNvSpPr/>
      </dsp:nvSpPr>
      <dsp:spPr>
        <a:xfrm>
          <a:off x="87005" y="82112"/>
          <a:ext cx="656903" cy="656903"/>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20670-C45B-4C5A-BC4C-36105BE4353B}">
      <dsp:nvSpPr>
        <dsp:cNvPr id="0" name=""/>
        <dsp:cNvSpPr/>
      </dsp:nvSpPr>
      <dsp:spPr>
        <a:xfrm>
          <a:off x="997090"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Idea Generation &amp; Partner Engagement</a:t>
          </a:r>
        </a:p>
      </dsp:txBody>
      <dsp:txXfrm>
        <a:off x="997090" y="0"/>
        <a:ext cx="2429174" cy="821129"/>
      </dsp:txXfrm>
    </dsp:sp>
    <dsp:sp modelId="{DC4A8C9F-887A-48F5-A876-8AFF17A22F57}">
      <dsp:nvSpPr>
        <dsp:cNvPr id="0" name=""/>
        <dsp:cNvSpPr/>
      </dsp:nvSpPr>
      <dsp:spPr>
        <a:xfrm>
          <a:off x="3597332" y="0"/>
          <a:ext cx="821129" cy="8211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1DDBF-F204-4FDF-824C-9F535590C923}">
      <dsp:nvSpPr>
        <dsp:cNvPr id="0" name=""/>
        <dsp:cNvSpPr/>
      </dsp:nvSpPr>
      <dsp:spPr>
        <a:xfrm>
          <a:off x="3679445" y="82112"/>
          <a:ext cx="656903" cy="656903"/>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8D865-0370-4160-8A31-6A17941A0A9E}">
      <dsp:nvSpPr>
        <dsp:cNvPr id="0" name=""/>
        <dsp:cNvSpPr/>
      </dsp:nvSpPr>
      <dsp:spPr>
        <a:xfrm>
          <a:off x="4589530"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Proposal Writing &amp; Approvals</a:t>
          </a:r>
        </a:p>
      </dsp:txBody>
      <dsp:txXfrm>
        <a:off x="4589530" y="0"/>
        <a:ext cx="2429174" cy="821129"/>
      </dsp:txXfrm>
    </dsp:sp>
    <dsp:sp modelId="{961EFAA9-C3C2-430F-A974-C165078A4333}">
      <dsp:nvSpPr>
        <dsp:cNvPr id="0" name=""/>
        <dsp:cNvSpPr/>
      </dsp:nvSpPr>
      <dsp:spPr>
        <a:xfrm>
          <a:off x="7189773" y="0"/>
          <a:ext cx="821129" cy="8211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10579-324C-4CEF-9AB4-E1AE8BBECEB6}">
      <dsp:nvSpPr>
        <dsp:cNvPr id="0" name=""/>
        <dsp:cNvSpPr/>
      </dsp:nvSpPr>
      <dsp:spPr>
        <a:xfrm>
          <a:off x="7271886" y="82112"/>
          <a:ext cx="656903" cy="656903"/>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B33AA-AB09-40E8-9B30-F6B5FF807175}">
      <dsp:nvSpPr>
        <dsp:cNvPr id="0" name=""/>
        <dsp:cNvSpPr/>
      </dsp:nvSpPr>
      <dsp:spPr>
        <a:xfrm>
          <a:off x="8181971" y="0"/>
          <a:ext cx="2429174" cy="82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en-US" sz="1800" kern="1200"/>
            <a:t>Project Execution &amp; More Iteration</a:t>
          </a:r>
        </a:p>
      </dsp:txBody>
      <dsp:txXfrm>
        <a:off x="8181971" y="0"/>
        <a:ext cx="2429174" cy="821129"/>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0B241-05E5-4437-BDE8-18C0458B5077}"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0744A-F745-4DAA-B23B-A72DC2A6D41A}" type="slidenum">
              <a:rPr lang="en-US" smtClean="0"/>
              <a:t>‹#›</a:t>
            </a:fld>
            <a:endParaRPr lang="en-US"/>
          </a:p>
        </p:txBody>
      </p:sp>
    </p:spTree>
    <p:extLst>
      <p:ext uri="{BB962C8B-B14F-4D97-AF65-F5344CB8AC3E}">
        <p14:creationId xmlns:p14="http://schemas.microsoft.com/office/powerpoint/2010/main" val="113095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My name is Rochelle Williams I am a Senior Fellow with the NASA DEVELOP National Program and today I will be talk about NASA DEVELOP’s Approach to Co-Production and Collaborative STEM Engagement</a:t>
            </a:r>
          </a:p>
          <a:p>
            <a:endParaRPr lang="en-US"/>
          </a:p>
          <a:p>
            <a:endParaRPr lang="en-US"/>
          </a:p>
        </p:txBody>
      </p:sp>
      <p:sp>
        <p:nvSpPr>
          <p:cNvPr id="4" name="Slide Number Placeholder 3"/>
          <p:cNvSpPr>
            <a:spLocks noGrp="1"/>
          </p:cNvSpPr>
          <p:nvPr>
            <p:ph type="sldNum" sz="quarter" idx="5"/>
          </p:nvPr>
        </p:nvSpPr>
        <p:spPr/>
        <p:txBody>
          <a:bodyPr/>
          <a:lstStyle/>
          <a:p>
            <a:fld id="{0230744A-F745-4DAA-B23B-A72DC2A6D41A}" type="slidenum">
              <a:rPr lang="en-US" smtClean="0"/>
              <a:t>1</a:t>
            </a:fld>
            <a:endParaRPr lang="en-US"/>
          </a:p>
        </p:txBody>
      </p:sp>
    </p:spTree>
    <p:extLst>
      <p:ext uri="{BB962C8B-B14F-4D97-AF65-F5344CB8AC3E}">
        <p14:creationId xmlns:p14="http://schemas.microsoft.com/office/powerpoint/2010/main" val="215789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a:p>
        </p:txBody>
      </p:sp>
    </p:spTree>
    <p:extLst>
      <p:ext uri="{BB962C8B-B14F-4D97-AF65-F5344CB8AC3E}">
        <p14:creationId xmlns:p14="http://schemas.microsoft.com/office/powerpoint/2010/main" val="213273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your time. </a:t>
            </a:r>
          </a:p>
        </p:txBody>
      </p:sp>
      <p:sp>
        <p:nvSpPr>
          <p:cNvPr id="4" name="Slide Number Placeholder 3"/>
          <p:cNvSpPr>
            <a:spLocks noGrp="1"/>
          </p:cNvSpPr>
          <p:nvPr>
            <p:ph type="sldNum" sz="quarter" idx="5"/>
          </p:nvPr>
        </p:nvSpPr>
        <p:spPr/>
        <p:txBody>
          <a:bodyPr/>
          <a:lstStyle/>
          <a:p>
            <a:fld id="{0230744A-F745-4DAA-B23B-A72DC2A6D41A}" type="slidenum">
              <a:rPr lang="en-US" smtClean="0"/>
              <a:t>14</a:t>
            </a:fld>
            <a:endParaRPr lang="en-US"/>
          </a:p>
        </p:txBody>
      </p:sp>
    </p:spTree>
    <p:extLst>
      <p:ext uri="{BB962C8B-B14F-4D97-AF65-F5344CB8AC3E}">
        <p14:creationId xmlns:p14="http://schemas.microsoft.com/office/powerpoint/2010/main" val="163582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a:p>
        </p:txBody>
      </p:sp>
    </p:spTree>
    <p:extLst>
      <p:ext uri="{BB962C8B-B14F-4D97-AF65-F5344CB8AC3E}">
        <p14:creationId xmlns:p14="http://schemas.microsoft.com/office/powerpoint/2010/main" val="155030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a:p>
        </p:txBody>
      </p:sp>
    </p:spTree>
    <p:extLst>
      <p:ext uri="{BB962C8B-B14F-4D97-AF65-F5344CB8AC3E}">
        <p14:creationId xmlns:p14="http://schemas.microsoft.com/office/powerpoint/2010/main" val="410094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a:p>
        </p:txBody>
      </p:sp>
    </p:spTree>
    <p:extLst>
      <p:ext uri="{BB962C8B-B14F-4D97-AF65-F5344CB8AC3E}">
        <p14:creationId xmlns:p14="http://schemas.microsoft.com/office/powerpoint/2010/main" val="271796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a:p>
        </p:txBody>
      </p:sp>
    </p:spTree>
    <p:extLst>
      <p:ext uri="{BB962C8B-B14F-4D97-AF65-F5344CB8AC3E}">
        <p14:creationId xmlns:p14="http://schemas.microsoft.com/office/powerpoint/2010/main" val="250576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a:p>
        </p:txBody>
      </p:sp>
    </p:spTree>
    <p:extLst>
      <p:ext uri="{BB962C8B-B14F-4D97-AF65-F5344CB8AC3E}">
        <p14:creationId xmlns:p14="http://schemas.microsoft.com/office/powerpoint/2010/main" val="305977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a:p>
        </p:txBody>
      </p:sp>
    </p:spTree>
    <p:extLst>
      <p:ext uri="{BB962C8B-B14F-4D97-AF65-F5344CB8AC3E}">
        <p14:creationId xmlns:p14="http://schemas.microsoft.com/office/powerpoint/2010/main" val="416705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a:p>
        </p:txBody>
      </p:sp>
    </p:spTree>
    <p:extLst>
      <p:ext uri="{BB962C8B-B14F-4D97-AF65-F5344CB8AC3E}">
        <p14:creationId xmlns:p14="http://schemas.microsoft.com/office/powerpoint/2010/main" val="416441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a:p>
        </p:txBody>
      </p:sp>
    </p:spTree>
    <p:extLst>
      <p:ext uri="{BB962C8B-B14F-4D97-AF65-F5344CB8AC3E}">
        <p14:creationId xmlns:p14="http://schemas.microsoft.com/office/powerpoint/2010/main" val="2212250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BB2C3B4-60DC-4B71-9B9C-C5FB4B6F37D9}"/>
              </a:ext>
            </a:extLst>
          </p:cNvPr>
          <p:cNvSpPr>
            <a:spLocks noGrp="1"/>
          </p:cNvSpPr>
          <p:nvPr>
            <p:ph type="pic" sz="quarter" idx="10"/>
          </p:nvPr>
        </p:nvSpPr>
        <p:spPr>
          <a:xfrm>
            <a:off x="0" y="0"/>
            <a:ext cx="5176838" cy="6316468"/>
          </a:xfrm>
          <a:prstGeom prst="rect">
            <a:avLst/>
          </a:prstGeom>
        </p:spPr>
        <p:txBody>
          <a:bodyPr/>
          <a:lstStyle>
            <a:lvl1pPr marL="0" indent="0">
              <a:buNone/>
              <a:defRPr>
                <a:solidFill>
                  <a:schemeClr val="tx1">
                    <a:lumMod val="75000"/>
                    <a:lumOff val="25000"/>
                  </a:schemeClr>
                </a:solidFill>
              </a:defRPr>
            </a:lvl1pPr>
          </a:lstStyle>
          <a:p>
            <a:endParaRPr lang="en-US"/>
          </a:p>
        </p:txBody>
      </p:sp>
      <p:pic>
        <p:nvPicPr>
          <p:cNvPr id="20" name="nasa logo">
            <a:extLst>
              <a:ext uri="{FF2B5EF4-FFF2-40B4-BE49-F238E27FC236}">
                <a16:creationId xmlns:a16="http://schemas.microsoft.com/office/drawing/2014/main" id="{441F50FB-D7D5-4CFB-837B-7B0E3F719F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1061050" y="284323"/>
            <a:ext cx="863356" cy="71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083481-2F09-48CE-9F12-67D10B77F607}"/>
              </a:ext>
            </a:extLst>
          </p:cNvPr>
          <p:cNvSpPr>
            <a:spLocks noGrp="1"/>
          </p:cNvSpPr>
          <p:nvPr>
            <p:ph type="ctrTitle" hasCustomPrompt="1"/>
          </p:nvPr>
        </p:nvSpPr>
        <p:spPr>
          <a:xfrm>
            <a:off x="5481034" y="1600200"/>
            <a:ext cx="5872766" cy="2403135"/>
          </a:xfrm>
          <a:prstGeom prst="rect">
            <a:avLst/>
          </a:prstGeom>
        </p:spPr>
        <p:txBody>
          <a:bodyPr anchor="ctr"/>
          <a:lstStyle>
            <a:lvl1pPr algn="l">
              <a:defRPr sz="3600">
                <a:solidFill>
                  <a:schemeClr val="tx1">
                    <a:lumMod val="75000"/>
                    <a:lumOff val="25000"/>
                  </a:schemeClr>
                </a:solidFill>
              </a:defRPr>
            </a:lvl1pPr>
          </a:lstStyle>
          <a:p>
            <a:r>
              <a:rPr lang="en-US"/>
              <a:t>Click to edit title</a:t>
            </a:r>
          </a:p>
        </p:txBody>
      </p:sp>
      <p:sp>
        <p:nvSpPr>
          <p:cNvPr id="3" name="Subtitle 2">
            <a:extLst>
              <a:ext uri="{FF2B5EF4-FFF2-40B4-BE49-F238E27FC236}">
                <a16:creationId xmlns:a16="http://schemas.microsoft.com/office/drawing/2014/main" id="{281F5332-3FAE-415D-B0AC-66E4D79D8191}"/>
              </a:ext>
            </a:extLst>
          </p:cNvPr>
          <p:cNvSpPr>
            <a:spLocks noGrp="1"/>
          </p:cNvSpPr>
          <p:nvPr>
            <p:ph type="subTitle" idx="1" hasCustomPrompt="1"/>
          </p:nvPr>
        </p:nvSpPr>
        <p:spPr>
          <a:xfrm>
            <a:off x="5481033" y="4146996"/>
            <a:ext cx="5872765" cy="1110803"/>
          </a:xfrm>
          <a:prstGeom prst="rect">
            <a:avLst/>
          </a:prstGeo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5" name="TextBox 14">
            <a:extLst>
              <a:ext uri="{FF2B5EF4-FFF2-40B4-BE49-F238E27FC236}">
                <a16:creationId xmlns:a16="http://schemas.microsoft.com/office/drawing/2014/main" id="{EE42EBC4-A066-49CA-85B0-28EC78249EB0}"/>
              </a:ext>
            </a:extLst>
          </p:cNvPr>
          <p:cNvSpPr txBox="1"/>
          <p:nvPr userDrawn="1"/>
        </p:nvSpPr>
        <p:spPr>
          <a:xfrm>
            <a:off x="9010173" y="460670"/>
            <a:ext cx="1748364" cy="400110"/>
          </a:xfrm>
          <a:prstGeom prst="rect">
            <a:avLst/>
          </a:prstGeom>
          <a:noFill/>
        </p:spPr>
        <p:txBody>
          <a:bodyPr wrap="square" rtlCol="0">
            <a:spAutoFit/>
          </a:bodyPr>
          <a:lstStyle/>
          <a:p>
            <a:pPr algn="r"/>
            <a:r>
              <a:rPr lang="en-US" sz="1000" b="1">
                <a:solidFill>
                  <a:srgbClr val="003C92"/>
                </a:solidFill>
                <a:latin typeface="Arial" panose="020B0604020202020204" pitchFamily="34" charset="0"/>
                <a:cs typeface="Arial" panose="020B0604020202020204" pitchFamily="34" charset="0"/>
              </a:rPr>
              <a:t>National Aeronautics and Space Administration</a:t>
            </a:r>
          </a:p>
        </p:txBody>
      </p:sp>
      <p:cxnSp>
        <p:nvCxnSpPr>
          <p:cNvPr id="16" name="Straight Connector 15">
            <a:extLst>
              <a:ext uri="{FF2B5EF4-FFF2-40B4-BE49-F238E27FC236}">
                <a16:creationId xmlns:a16="http://schemas.microsoft.com/office/drawing/2014/main" id="{590C0323-EB69-4D10-880B-7C0F7D2E31DF}"/>
              </a:ext>
            </a:extLst>
          </p:cNvPr>
          <p:cNvCxnSpPr/>
          <p:nvPr userDrawn="1"/>
        </p:nvCxnSpPr>
        <p:spPr>
          <a:xfrm>
            <a:off x="10897086" y="286559"/>
            <a:ext cx="0" cy="717882"/>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xt Placeholder 17">
            <a:extLst>
              <a:ext uri="{FF2B5EF4-FFF2-40B4-BE49-F238E27FC236}">
                <a16:creationId xmlns:a16="http://schemas.microsoft.com/office/drawing/2014/main" id="{BF5A1D5F-ACAC-4888-BE1C-299F41A7251B}"/>
              </a:ext>
            </a:extLst>
          </p:cNvPr>
          <p:cNvSpPr>
            <a:spLocks noGrp="1"/>
          </p:cNvSpPr>
          <p:nvPr>
            <p:ph type="body" sz="quarter" idx="11" hasCustomPrompt="1"/>
          </p:nvPr>
        </p:nvSpPr>
        <p:spPr>
          <a:xfrm>
            <a:off x="5481032" y="5421313"/>
            <a:ext cx="5872766" cy="566276"/>
          </a:xfrm>
          <a:prstGeom prst="rect">
            <a:avLst/>
          </a:prstGeom>
        </p:spPr>
        <p:txBody>
          <a:bodyPr/>
          <a:lstStyle>
            <a:lvl1pPr marL="0" indent="0">
              <a:buNone/>
              <a:defRPr sz="1800">
                <a:solidFill>
                  <a:schemeClr val="tx1">
                    <a:lumMod val="75000"/>
                    <a:lumOff val="2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authors</a:t>
            </a:r>
          </a:p>
        </p:txBody>
      </p:sp>
      <p:grpSp>
        <p:nvGrpSpPr>
          <p:cNvPr id="21" name="Group 20">
            <a:extLst>
              <a:ext uri="{FF2B5EF4-FFF2-40B4-BE49-F238E27FC236}">
                <a16:creationId xmlns:a16="http://schemas.microsoft.com/office/drawing/2014/main" id="{9DB6D307-70E4-4E08-8E82-6F000FC550E1}"/>
              </a:ext>
            </a:extLst>
          </p:cNvPr>
          <p:cNvGrpSpPr>
            <a:grpSpLocks noChangeAspect="1"/>
          </p:cNvGrpSpPr>
          <p:nvPr userDrawn="1"/>
        </p:nvGrpSpPr>
        <p:grpSpPr>
          <a:xfrm>
            <a:off x="0" y="6316469"/>
            <a:ext cx="12192000" cy="278255"/>
            <a:chOff x="0" y="6316469"/>
            <a:chExt cx="12192000" cy="278255"/>
          </a:xfrm>
        </p:grpSpPr>
        <p:sp>
          <p:nvSpPr>
            <p:cNvPr id="11" name="Rectangle 10">
              <a:extLst>
                <a:ext uri="{FF2B5EF4-FFF2-40B4-BE49-F238E27FC236}">
                  <a16:creationId xmlns:a16="http://schemas.microsoft.com/office/drawing/2014/main" id="{9260110E-C01D-40C5-A30D-FE0C804670FB}"/>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8E62C903-94D0-46E7-AD2C-83DD58B1613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2477801908"/>
      </p:ext>
    </p:extLst>
  </p:cSld>
  <p:clrMapOvr>
    <a:masterClrMapping/>
  </p:clrMapOvr>
  <p:extLst>
    <p:ext uri="{DCECCB84-F9BA-43D5-87BE-67443E8EF086}">
      <p15:sldGuideLst xmlns:p15="http://schemas.microsoft.com/office/powerpoint/2012/main">
        <p15:guide id="1" pos="384" userDrawn="1">
          <p15:clr>
            <a:srgbClr val="FBAE40"/>
          </p15:clr>
        </p15:guide>
        <p15:guide id="2" pos="7296" userDrawn="1">
          <p15:clr>
            <a:srgbClr val="FBAE40"/>
          </p15:clr>
        </p15:guide>
        <p15:guide id="3" pos="7512" userDrawn="1">
          <p15:clr>
            <a:srgbClr val="FBAE40"/>
          </p15:clr>
        </p15:guide>
        <p15:guide id="4" pos="168" userDrawn="1">
          <p15:clr>
            <a:srgbClr val="FBAE40"/>
          </p15:clr>
        </p15:guide>
        <p15:guide id="5" orient="horz" pos="168" userDrawn="1">
          <p15:clr>
            <a:srgbClr val="FBAE40"/>
          </p15:clr>
        </p15:guide>
        <p15:guide id="6" orient="horz" pos="4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BB2C3B4-60DC-4B71-9B9C-C5FB4B6F37D9}"/>
              </a:ext>
            </a:extLst>
          </p:cNvPr>
          <p:cNvSpPr>
            <a:spLocks noGrp="1"/>
          </p:cNvSpPr>
          <p:nvPr>
            <p:ph type="pic" sz="quarter" idx="10"/>
          </p:nvPr>
        </p:nvSpPr>
        <p:spPr>
          <a:xfrm>
            <a:off x="0" y="0"/>
            <a:ext cx="5176838" cy="6316468"/>
          </a:xfrm>
          <a:prstGeom prst="rect">
            <a:avLst/>
          </a:prstGeom>
        </p:spPr>
        <p:txBody>
          <a:bodyPr/>
          <a:lstStyle>
            <a:lvl1pPr marL="0" indent="0">
              <a:buNone/>
              <a:defRPr>
                <a:solidFill>
                  <a:schemeClr val="tx1">
                    <a:lumMod val="75000"/>
                    <a:lumOff val="25000"/>
                  </a:schemeClr>
                </a:solidFill>
              </a:defRPr>
            </a:lvl1pPr>
          </a:lstStyle>
          <a:p>
            <a:endParaRPr lang="en-US"/>
          </a:p>
        </p:txBody>
      </p:sp>
      <p:pic>
        <p:nvPicPr>
          <p:cNvPr id="20" name="nasa logo">
            <a:extLst>
              <a:ext uri="{FF2B5EF4-FFF2-40B4-BE49-F238E27FC236}">
                <a16:creationId xmlns:a16="http://schemas.microsoft.com/office/drawing/2014/main" id="{441F50FB-D7D5-4CFB-837B-7B0E3F719F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1061050" y="284323"/>
            <a:ext cx="863356" cy="71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083481-2F09-48CE-9F12-67D10B77F607}"/>
              </a:ext>
            </a:extLst>
          </p:cNvPr>
          <p:cNvSpPr>
            <a:spLocks noGrp="1"/>
          </p:cNvSpPr>
          <p:nvPr>
            <p:ph type="ctrTitle" hasCustomPrompt="1"/>
          </p:nvPr>
        </p:nvSpPr>
        <p:spPr>
          <a:xfrm>
            <a:off x="5481034" y="1600200"/>
            <a:ext cx="5872766" cy="2403135"/>
          </a:xfrm>
          <a:prstGeom prst="rect">
            <a:avLst/>
          </a:prstGeom>
        </p:spPr>
        <p:txBody>
          <a:bodyPr anchor="ctr"/>
          <a:lstStyle>
            <a:lvl1pPr algn="l">
              <a:defRPr sz="3600">
                <a:solidFill>
                  <a:schemeClr val="tx1">
                    <a:lumMod val="75000"/>
                    <a:lumOff val="25000"/>
                  </a:schemeClr>
                </a:solidFill>
              </a:defRPr>
            </a:lvl1pPr>
          </a:lstStyle>
          <a:p>
            <a:r>
              <a:rPr lang="en-US"/>
              <a:t>Click to edit title</a:t>
            </a:r>
          </a:p>
        </p:txBody>
      </p:sp>
      <p:sp>
        <p:nvSpPr>
          <p:cNvPr id="3" name="Subtitle 2">
            <a:extLst>
              <a:ext uri="{FF2B5EF4-FFF2-40B4-BE49-F238E27FC236}">
                <a16:creationId xmlns:a16="http://schemas.microsoft.com/office/drawing/2014/main" id="{281F5332-3FAE-415D-B0AC-66E4D79D8191}"/>
              </a:ext>
            </a:extLst>
          </p:cNvPr>
          <p:cNvSpPr>
            <a:spLocks noGrp="1"/>
          </p:cNvSpPr>
          <p:nvPr>
            <p:ph type="subTitle" idx="1" hasCustomPrompt="1"/>
          </p:nvPr>
        </p:nvSpPr>
        <p:spPr>
          <a:xfrm>
            <a:off x="5481033" y="4146996"/>
            <a:ext cx="5872765" cy="1110803"/>
          </a:xfrm>
          <a:prstGeom prst="rect">
            <a:avLst/>
          </a:prstGeo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5" name="TextBox 14">
            <a:extLst>
              <a:ext uri="{FF2B5EF4-FFF2-40B4-BE49-F238E27FC236}">
                <a16:creationId xmlns:a16="http://schemas.microsoft.com/office/drawing/2014/main" id="{EE42EBC4-A066-49CA-85B0-28EC78249EB0}"/>
              </a:ext>
            </a:extLst>
          </p:cNvPr>
          <p:cNvSpPr txBox="1"/>
          <p:nvPr userDrawn="1"/>
        </p:nvSpPr>
        <p:spPr>
          <a:xfrm>
            <a:off x="9010173" y="460670"/>
            <a:ext cx="1748364" cy="400110"/>
          </a:xfrm>
          <a:prstGeom prst="rect">
            <a:avLst/>
          </a:prstGeom>
          <a:noFill/>
        </p:spPr>
        <p:txBody>
          <a:bodyPr wrap="square" rtlCol="0">
            <a:spAutoFit/>
          </a:bodyPr>
          <a:lstStyle/>
          <a:p>
            <a:pPr algn="r"/>
            <a:r>
              <a:rPr lang="en-US" sz="1000" b="1">
                <a:solidFill>
                  <a:srgbClr val="003C92"/>
                </a:solidFill>
                <a:latin typeface="Arial" panose="020B0604020202020204" pitchFamily="34" charset="0"/>
                <a:cs typeface="Arial" panose="020B0604020202020204" pitchFamily="34" charset="0"/>
              </a:rPr>
              <a:t>National Aeronautics and Space Administration</a:t>
            </a:r>
          </a:p>
        </p:txBody>
      </p:sp>
      <p:cxnSp>
        <p:nvCxnSpPr>
          <p:cNvPr id="16" name="Straight Connector 15">
            <a:extLst>
              <a:ext uri="{FF2B5EF4-FFF2-40B4-BE49-F238E27FC236}">
                <a16:creationId xmlns:a16="http://schemas.microsoft.com/office/drawing/2014/main" id="{590C0323-EB69-4D10-880B-7C0F7D2E31DF}"/>
              </a:ext>
            </a:extLst>
          </p:cNvPr>
          <p:cNvCxnSpPr/>
          <p:nvPr userDrawn="1"/>
        </p:nvCxnSpPr>
        <p:spPr>
          <a:xfrm>
            <a:off x="10897086" y="286559"/>
            <a:ext cx="0" cy="717882"/>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xt Placeholder 17">
            <a:extLst>
              <a:ext uri="{FF2B5EF4-FFF2-40B4-BE49-F238E27FC236}">
                <a16:creationId xmlns:a16="http://schemas.microsoft.com/office/drawing/2014/main" id="{BF5A1D5F-ACAC-4888-BE1C-299F41A7251B}"/>
              </a:ext>
            </a:extLst>
          </p:cNvPr>
          <p:cNvSpPr>
            <a:spLocks noGrp="1"/>
          </p:cNvSpPr>
          <p:nvPr>
            <p:ph type="body" sz="quarter" idx="11" hasCustomPrompt="1"/>
          </p:nvPr>
        </p:nvSpPr>
        <p:spPr>
          <a:xfrm>
            <a:off x="5481032" y="5421313"/>
            <a:ext cx="5872766" cy="566276"/>
          </a:xfrm>
          <a:prstGeom prst="rect">
            <a:avLst/>
          </a:prstGeom>
        </p:spPr>
        <p:txBody>
          <a:bodyPr/>
          <a:lstStyle>
            <a:lvl1pPr marL="0" indent="0">
              <a:buNone/>
              <a:defRPr sz="1800">
                <a:solidFill>
                  <a:schemeClr val="tx1">
                    <a:lumMod val="75000"/>
                    <a:lumOff val="25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authors</a:t>
            </a:r>
          </a:p>
        </p:txBody>
      </p:sp>
      <p:grpSp>
        <p:nvGrpSpPr>
          <p:cNvPr id="21" name="Group 20">
            <a:extLst>
              <a:ext uri="{FF2B5EF4-FFF2-40B4-BE49-F238E27FC236}">
                <a16:creationId xmlns:a16="http://schemas.microsoft.com/office/drawing/2014/main" id="{9DB6D307-70E4-4E08-8E82-6F000FC550E1}"/>
              </a:ext>
            </a:extLst>
          </p:cNvPr>
          <p:cNvGrpSpPr>
            <a:grpSpLocks noChangeAspect="1"/>
          </p:cNvGrpSpPr>
          <p:nvPr userDrawn="1"/>
        </p:nvGrpSpPr>
        <p:grpSpPr>
          <a:xfrm>
            <a:off x="0" y="6316469"/>
            <a:ext cx="12192000" cy="278255"/>
            <a:chOff x="0" y="6316469"/>
            <a:chExt cx="12192000" cy="278255"/>
          </a:xfrm>
        </p:grpSpPr>
        <p:sp>
          <p:nvSpPr>
            <p:cNvPr id="11" name="Rectangle 10">
              <a:extLst>
                <a:ext uri="{FF2B5EF4-FFF2-40B4-BE49-F238E27FC236}">
                  <a16:creationId xmlns:a16="http://schemas.microsoft.com/office/drawing/2014/main" id="{9260110E-C01D-40C5-A30D-FE0C804670FB}"/>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8E62C903-94D0-46E7-AD2C-83DD58B1613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178906636"/>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guide id="3" pos="7512">
          <p15:clr>
            <a:srgbClr val="FBAE40"/>
          </p15:clr>
        </p15:guide>
        <p15:guide id="4" pos="168">
          <p15:clr>
            <a:srgbClr val="FBAE40"/>
          </p15:clr>
        </p15:guide>
        <p15:guide id="5" orient="horz" pos="168">
          <p15:clr>
            <a:srgbClr val="FBAE40"/>
          </p15:clr>
        </p15:guide>
        <p15:guide id="6" orient="horz" pos="41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A98E-70B4-4804-B10B-4FD444193899}"/>
              </a:ext>
            </a:extLst>
          </p:cNvPr>
          <p:cNvSpPr>
            <a:spLocks noGrp="1"/>
          </p:cNvSpPr>
          <p:nvPr>
            <p:ph type="title" hasCustomPrompt="1"/>
          </p:nvPr>
        </p:nvSpPr>
        <p:spPr>
          <a:xfrm>
            <a:off x="831850" y="1709738"/>
            <a:ext cx="10515600" cy="2852737"/>
          </a:xfrm>
          <a:prstGeom prst="rect">
            <a:avLst/>
          </a:prstGeom>
        </p:spPr>
        <p:txBody>
          <a:bodyPr anchor="b"/>
          <a:lstStyle>
            <a:lvl1pPr>
              <a:defRPr sz="6000">
                <a:solidFill>
                  <a:srgbClr val="003C92"/>
                </a:solidFill>
              </a:defRPr>
            </a:lvl1pPr>
          </a:lstStyle>
          <a:p>
            <a:r>
              <a:rPr lang="en-US"/>
              <a:t>Click to edit title</a:t>
            </a:r>
          </a:p>
        </p:txBody>
      </p:sp>
      <p:sp>
        <p:nvSpPr>
          <p:cNvPr id="3" name="Text Placeholder 2">
            <a:extLst>
              <a:ext uri="{FF2B5EF4-FFF2-40B4-BE49-F238E27FC236}">
                <a16:creationId xmlns:a16="http://schemas.microsoft.com/office/drawing/2014/main" id="{320B9B37-F154-4ECA-ABE8-19118DD261F6}"/>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grpSp>
        <p:nvGrpSpPr>
          <p:cNvPr id="7" name="Group 6">
            <a:extLst>
              <a:ext uri="{FF2B5EF4-FFF2-40B4-BE49-F238E27FC236}">
                <a16:creationId xmlns:a16="http://schemas.microsoft.com/office/drawing/2014/main" id="{EA4BC46F-F704-443D-8A88-93FA5532C7EB}"/>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D0BC6D51-6F9F-4199-ADCC-3C21B2F1E9D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F7FFCF6-AE24-4517-A83A-37D2A2F69A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318327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346480"/>
            <a:ext cx="11654051"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26814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346480"/>
            <a:ext cx="5673275"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
        <p:nvSpPr>
          <p:cNvPr id="5" name="Text Placeholder 4">
            <a:extLst>
              <a:ext uri="{FF2B5EF4-FFF2-40B4-BE49-F238E27FC236}">
                <a16:creationId xmlns:a16="http://schemas.microsoft.com/office/drawing/2014/main" id="{57FB5238-FF7E-4EDF-BB42-854C799FB973}"/>
              </a:ext>
            </a:extLst>
          </p:cNvPr>
          <p:cNvSpPr>
            <a:spLocks noGrp="1"/>
          </p:cNvSpPr>
          <p:nvPr>
            <p:ph type="body" sz="quarter" idx="10"/>
          </p:nvPr>
        </p:nvSpPr>
        <p:spPr>
          <a:xfrm>
            <a:off x="6235337" y="1346480"/>
            <a:ext cx="5673275"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56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lumns w/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750423"/>
            <a:ext cx="5673275" cy="4426540"/>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
        <p:nvSpPr>
          <p:cNvPr id="5" name="Text Placeholder 4">
            <a:extLst>
              <a:ext uri="{FF2B5EF4-FFF2-40B4-BE49-F238E27FC236}">
                <a16:creationId xmlns:a16="http://schemas.microsoft.com/office/drawing/2014/main" id="{57FB5238-FF7E-4EDF-BB42-854C799FB973}"/>
              </a:ext>
            </a:extLst>
          </p:cNvPr>
          <p:cNvSpPr>
            <a:spLocks noGrp="1"/>
          </p:cNvSpPr>
          <p:nvPr>
            <p:ph type="body" sz="quarter" idx="10"/>
          </p:nvPr>
        </p:nvSpPr>
        <p:spPr>
          <a:xfrm>
            <a:off x="6235337" y="1750423"/>
            <a:ext cx="5673275" cy="4426540"/>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B9B8FC4-C31B-4EE2-BF82-DFC7725C52BB}"/>
              </a:ext>
            </a:extLst>
          </p:cNvPr>
          <p:cNvSpPr>
            <a:spLocks noGrp="1"/>
          </p:cNvSpPr>
          <p:nvPr>
            <p:ph type="body" sz="quarter" idx="11" hasCustomPrompt="1"/>
          </p:nvPr>
        </p:nvSpPr>
        <p:spPr>
          <a:xfrm>
            <a:off x="283387" y="1388841"/>
            <a:ext cx="5673275" cy="353545"/>
          </a:xfrm>
          <a:prstGeom prst="rect">
            <a:avLst/>
          </a:prstGeom>
        </p:spPr>
        <p:txBody>
          <a:bodyPr/>
          <a:lstStyle>
            <a:lvl1pPr marL="0" indent="0" algn="ctr">
              <a:buNone/>
              <a:defRPr sz="2400" b="1">
                <a:solidFill>
                  <a:srgbClr val="003C92"/>
                </a:solidFill>
              </a:defRPr>
            </a:lvl1pPr>
          </a:lstStyle>
          <a:p>
            <a:pPr lvl="0"/>
            <a:r>
              <a:rPr lang="en-US"/>
              <a:t>Click to edit title</a:t>
            </a:r>
          </a:p>
        </p:txBody>
      </p:sp>
      <p:sp>
        <p:nvSpPr>
          <p:cNvPr id="11" name="Text Placeholder 5">
            <a:extLst>
              <a:ext uri="{FF2B5EF4-FFF2-40B4-BE49-F238E27FC236}">
                <a16:creationId xmlns:a16="http://schemas.microsoft.com/office/drawing/2014/main" id="{7ADE39F9-4656-4A24-AF07-1F6F4D2BDEE5}"/>
              </a:ext>
            </a:extLst>
          </p:cNvPr>
          <p:cNvSpPr>
            <a:spLocks noGrp="1"/>
          </p:cNvSpPr>
          <p:nvPr>
            <p:ph type="body" sz="quarter" idx="12" hasCustomPrompt="1"/>
          </p:nvPr>
        </p:nvSpPr>
        <p:spPr>
          <a:xfrm>
            <a:off x="6235336" y="1388841"/>
            <a:ext cx="5673275" cy="353545"/>
          </a:xfrm>
          <a:prstGeom prst="rect">
            <a:avLst/>
          </a:prstGeom>
        </p:spPr>
        <p:txBody>
          <a:bodyPr/>
          <a:lstStyle>
            <a:lvl1pPr marL="0" indent="0" algn="ctr">
              <a:buNone/>
              <a:defRPr sz="2400" b="1">
                <a:solidFill>
                  <a:srgbClr val="003C92"/>
                </a:solidFill>
              </a:defRPr>
            </a:lvl1pPr>
          </a:lstStyle>
          <a:p>
            <a:pPr lvl="0"/>
            <a:r>
              <a:rPr lang="en-US"/>
              <a:t>Click to edit title</a:t>
            </a:r>
          </a:p>
        </p:txBody>
      </p:sp>
    </p:spTree>
    <p:extLst>
      <p:ext uri="{BB962C8B-B14F-4D97-AF65-F5344CB8AC3E}">
        <p14:creationId xmlns:p14="http://schemas.microsoft.com/office/powerpoint/2010/main" val="405503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F218-DD9A-433D-A65A-0F775667CCD9}"/>
              </a:ext>
            </a:extLst>
          </p:cNvPr>
          <p:cNvSpPr>
            <a:spLocks noGrp="1"/>
          </p:cNvSpPr>
          <p:nvPr>
            <p:ph type="title"/>
          </p:nvPr>
        </p:nvSpPr>
        <p:spPr>
          <a:xfrm>
            <a:off x="296092" y="457200"/>
            <a:ext cx="4475934" cy="1600200"/>
          </a:xfrm>
          <a:prstGeom prst="rect">
            <a:avLst/>
          </a:prstGeom>
        </p:spPr>
        <p:txBody>
          <a:bodyPr anchor="b"/>
          <a:lstStyle>
            <a:lvl1pPr>
              <a:defRPr sz="3200">
                <a:solidFill>
                  <a:srgbClr val="003C9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C3EACB-F550-4774-BC5D-18099412E874}"/>
              </a:ext>
            </a:extLst>
          </p:cNvPr>
          <p:cNvSpPr>
            <a:spLocks noGrp="1"/>
          </p:cNvSpPr>
          <p:nvPr>
            <p:ph idx="1"/>
          </p:nvPr>
        </p:nvSpPr>
        <p:spPr>
          <a:xfrm>
            <a:off x="5016137" y="457200"/>
            <a:ext cx="6792686" cy="5734593"/>
          </a:xfrm>
          <a:prstGeom prst="rect">
            <a:avLst/>
          </a:prstGeom>
        </p:spPr>
        <p:txBody>
          <a:bodyPr/>
          <a:lstStyle>
            <a:lvl1pPr marL="457200" indent="-457200">
              <a:buFont typeface="Arial" panose="020B0604020202020204" pitchFamily="34" charset="0"/>
              <a:buChar char="•"/>
              <a:defRPr sz="2800">
                <a:solidFill>
                  <a:schemeClr val="tx1">
                    <a:lumMod val="75000"/>
                    <a:lumOff val="25000"/>
                  </a:schemeClr>
                </a:solidFill>
              </a:defRPr>
            </a:lvl1pPr>
            <a:lvl2pPr marL="914400" indent="-457200">
              <a:buFont typeface="Arial" panose="020B0604020202020204" pitchFamily="34" charset="0"/>
              <a:buChar char="•"/>
              <a:defRPr sz="2400">
                <a:solidFill>
                  <a:schemeClr val="tx1">
                    <a:lumMod val="75000"/>
                    <a:lumOff val="25000"/>
                  </a:schemeClr>
                </a:solidFill>
              </a:defRPr>
            </a:lvl2pPr>
            <a:lvl3pPr marL="1257300" indent="-342900">
              <a:buFont typeface="Arial" panose="020B0604020202020204" pitchFamily="34" charset="0"/>
              <a:buChar char="•"/>
              <a:defRPr sz="2000">
                <a:solidFill>
                  <a:schemeClr val="tx1">
                    <a:lumMod val="75000"/>
                    <a:lumOff val="25000"/>
                  </a:schemeClr>
                </a:solidFill>
              </a:defRPr>
            </a:lvl3pPr>
            <a:lvl4pPr marL="1714500" indent="-342900">
              <a:buFont typeface="Arial" panose="020B0604020202020204" pitchFamily="34" charset="0"/>
              <a:buChar char="•"/>
              <a:defRPr sz="1800">
                <a:solidFill>
                  <a:schemeClr val="tx1">
                    <a:lumMod val="75000"/>
                    <a:lumOff val="25000"/>
                  </a:schemeClr>
                </a:solidFill>
              </a:defRPr>
            </a:lvl4pPr>
            <a:lvl5pPr marL="2171700" indent="-342900">
              <a:buFont typeface="Arial" panose="020B0604020202020204" pitchFamily="34" charset="0"/>
              <a:buChar cha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19321-3EE5-4645-A0CB-958ED33DF7A5}"/>
              </a:ext>
            </a:extLst>
          </p:cNvPr>
          <p:cNvSpPr>
            <a:spLocks noGrp="1"/>
          </p:cNvSpPr>
          <p:nvPr>
            <p:ph type="body" sz="half" idx="2"/>
          </p:nvPr>
        </p:nvSpPr>
        <p:spPr>
          <a:xfrm>
            <a:off x="296092" y="2057400"/>
            <a:ext cx="4475934" cy="4134394"/>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 name="Group 8">
            <a:extLst>
              <a:ext uri="{FF2B5EF4-FFF2-40B4-BE49-F238E27FC236}">
                <a16:creationId xmlns:a16="http://schemas.microsoft.com/office/drawing/2014/main" id="{0457B866-5E45-4EF8-932F-8E5E151677FB}"/>
              </a:ext>
            </a:extLst>
          </p:cNvPr>
          <p:cNvGrpSpPr>
            <a:grpSpLocks noChangeAspect="1"/>
          </p:cNvGrpSpPr>
          <p:nvPr userDrawn="1"/>
        </p:nvGrpSpPr>
        <p:grpSpPr>
          <a:xfrm>
            <a:off x="0" y="6316469"/>
            <a:ext cx="12192000" cy="278255"/>
            <a:chOff x="0" y="6316469"/>
            <a:chExt cx="12192000" cy="278255"/>
          </a:xfrm>
        </p:grpSpPr>
        <p:sp>
          <p:nvSpPr>
            <p:cNvPr id="10" name="Rectangle 9">
              <a:extLst>
                <a:ext uri="{FF2B5EF4-FFF2-40B4-BE49-F238E27FC236}">
                  <a16:creationId xmlns:a16="http://schemas.microsoft.com/office/drawing/2014/main" id="{24EEF064-0726-406F-B038-DAF2AD4251EC}"/>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55EC528C-7D46-43E1-8461-844A1CCE3CB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126774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42275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26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BB2C3B4-60DC-4B71-9B9C-C5FB4B6F37D9}"/>
              </a:ext>
            </a:extLst>
          </p:cNvPr>
          <p:cNvSpPr>
            <a:spLocks noGrp="1"/>
          </p:cNvSpPr>
          <p:nvPr>
            <p:ph type="pic" sz="quarter" idx="10"/>
          </p:nvPr>
        </p:nvSpPr>
        <p:spPr>
          <a:xfrm>
            <a:off x="6106274" y="0"/>
            <a:ext cx="6091238" cy="6316468"/>
          </a:xfrm>
          <a:prstGeom prst="rect">
            <a:avLst/>
          </a:prstGeom>
        </p:spPr>
        <p:txBody>
          <a:bodyPr/>
          <a:lstStyle>
            <a:lvl1pPr marL="0" indent="0">
              <a:buNone/>
              <a:defRPr>
                <a:solidFill>
                  <a:schemeClr val="tx1">
                    <a:lumMod val="75000"/>
                    <a:lumOff val="25000"/>
                  </a:schemeClr>
                </a:solidFill>
              </a:defRPr>
            </a:lvl1pPr>
          </a:lstStyle>
          <a:p>
            <a:endParaRPr lang="en-US"/>
          </a:p>
        </p:txBody>
      </p:sp>
      <p:sp>
        <p:nvSpPr>
          <p:cNvPr id="2" name="Title 1">
            <a:extLst>
              <a:ext uri="{FF2B5EF4-FFF2-40B4-BE49-F238E27FC236}">
                <a16:creationId xmlns:a16="http://schemas.microsoft.com/office/drawing/2014/main" id="{4E083481-2F09-48CE-9F12-67D10B77F607}"/>
              </a:ext>
            </a:extLst>
          </p:cNvPr>
          <p:cNvSpPr>
            <a:spLocks noGrp="1"/>
          </p:cNvSpPr>
          <p:nvPr>
            <p:ph type="ctrTitle" hasCustomPrompt="1"/>
          </p:nvPr>
        </p:nvSpPr>
        <p:spPr>
          <a:xfrm>
            <a:off x="785209" y="2057401"/>
            <a:ext cx="4053491" cy="952500"/>
          </a:xfrm>
          <a:prstGeom prst="rect">
            <a:avLst/>
          </a:prstGeom>
        </p:spPr>
        <p:txBody>
          <a:bodyPr anchor="ctr"/>
          <a:lstStyle>
            <a:lvl1pPr algn="l">
              <a:defRPr sz="3600">
                <a:solidFill>
                  <a:schemeClr val="tx1">
                    <a:lumMod val="75000"/>
                    <a:lumOff val="25000"/>
                  </a:schemeClr>
                </a:solidFill>
              </a:defRPr>
            </a:lvl1pPr>
          </a:lstStyle>
          <a:p>
            <a:r>
              <a:rPr lang="en-US"/>
              <a:t>Thank you.</a:t>
            </a:r>
          </a:p>
        </p:txBody>
      </p:sp>
      <p:sp>
        <p:nvSpPr>
          <p:cNvPr id="3" name="Subtitle 2">
            <a:extLst>
              <a:ext uri="{FF2B5EF4-FFF2-40B4-BE49-F238E27FC236}">
                <a16:creationId xmlns:a16="http://schemas.microsoft.com/office/drawing/2014/main" id="{281F5332-3FAE-415D-B0AC-66E4D79D8191}"/>
              </a:ext>
            </a:extLst>
          </p:cNvPr>
          <p:cNvSpPr>
            <a:spLocks noGrp="1"/>
          </p:cNvSpPr>
          <p:nvPr>
            <p:ph type="subTitle" idx="1" hasCustomPrompt="1"/>
          </p:nvPr>
        </p:nvSpPr>
        <p:spPr>
          <a:xfrm>
            <a:off x="785211" y="3158234"/>
            <a:ext cx="4053490" cy="2642491"/>
          </a:xfrm>
          <a:prstGeom prst="rect">
            <a:avLst/>
          </a:prstGeo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email addresses for speakers</a:t>
            </a:r>
          </a:p>
        </p:txBody>
      </p:sp>
      <p:grpSp>
        <p:nvGrpSpPr>
          <p:cNvPr id="21" name="Group 20">
            <a:extLst>
              <a:ext uri="{FF2B5EF4-FFF2-40B4-BE49-F238E27FC236}">
                <a16:creationId xmlns:a16="http://schemas.microsoft.com/office/drawing/2014/main" id="{9DB6D307-70E4-4E08-8E82-6F000FC550E1}"/>
              </a:ext>
            </a:extLst>
          </p:cNvPr>
          <p:cNvGrpSpPr>
            <a:grpSpLocks noChangeAspect="1"/>
          </p:cNvGrpSpPr>
          <p:nvPr userDrawn="1"/>
        </p:nvGrpSpPr>
        <p:grpSpPr>
          <a:xfrm>
            <a:off x="0" y="6316469"/>
            <a:ext cx="12192000" cy="278255"/>
            <a:chOff x="0" y="6316469"/>
            <a:chExt cx="12192000" cy="278255"/>
          </a:xfrm>
        </p:grpSpPr>
        <p:sp>
          <p:nvSpPr>
            <p:cNvPr id="11" name="Rectangle 10">
              <a:extLst>
                <a:ext uri="{FF2B5EF4-FFF2-40B4-BE49-F238E27FC236}">
                  <a16:creationId xmlns:a16="http://schemas.microsoft.com/office/drawing/2014/main" id="{9260110E-C01D-40C5-A30D-FE0C804670FB}"/>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8E62C903-94D0-46E7-AD2C-83DD58B161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342945" y="6320404"/>
              <a:ext cx="1391821" cy="274320"/>
            </a:xfrm>
            <a:prstGeom prst="rect">
              <a:avLst/>
            </a:prstGeom>
          </p:spPr>
        </p:pic>
      </p:grpSp>
      <p:grpSp>
        <p:nvGrpSpPr>
          <p:cNvPr id="6" name="Group 5">
            <a:extLst>
              <a:ext uri="{FF2B5EF4-FFF2-40B4-BE49-F238E27FC236}">
                <a16:creationId xmlns:a16="http://schemas.microsoft.com/office/drawing/2014/main" id="{78358B32-7696-4AA0-B744-305B08C9B5B9}"/>
              </a:ext>
            </a:extLst>
          </p:cNvPr>
          <p:cNvGrpSpPr/>
          <p:nvPr userDrawn="1"/>
        </p:nvGrpSpPr>
        <p:grpSpPr>
          <a:xfrm>
            <a:off x="857141" y="1226472"/>
            <a:ext cx="1994658" cy="556958"/>
            <a:chOff x="929059" y="1226472"/>
            <a:chExt cx="1994658" cy="556958"/>
          </a:xfrm>
        </p:grpSpPr>
        <p:pic>
          <p:nvPicPr>
            <p:cNvPr id="12" name="Picture 11">
              <a:extLst>
                <a:ext uri="{FF2B5EF4-FFF2-40B4-BE49-F238E27FC236}">
                  <a16:creationId xmlns:a16="http://schemas.microsoft.com/office/drawing/2014/main" id="{D5766272-4CC8-4273-B7E3-937913D784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3426"/>
            <a:stretch/>
          </p:blipFill>
          <p:spPr>
            <a:xfrm>
              <a:off x="1500027" y="1226472"/>
              <a:ext cx="1423690" cy="556958"/>
            </a:xfrm>
            <a:prstGeom prst="rect">
              <a:avLst/>
            </a:prstGeom>
          </p:spPr>
        </p:pic>
        <p:pic>
          <p:nvPicPr>
            <p:cNvPr id="5" name="Picture 4" descr="A blue and red logo&#10;&#10;Description automatically generated with low confidence">
              <a:extLst>
                <a:ext uri="{FF2B5EF4-FFF2-40B4-BE49-F238E27FC236}">
                  <a16:creationId xmlns:a16="http://schemas.microsoft.com/office/drawing/2014/main" id="{689BFF94-C51E-4E96-84B7-C0F215090B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9059" y="1285503"/>
              <a:ext cx="517278" cy="430118"/>
            </a:xfrm>
            <a:prstGeom prst="rect">
              <a:avLst/>
            </a:prstGeom>
          </p:spPr>
        </p:pic>
      </p:grpSp>
    </p:spTree>
    <p:extLst>
      <p:ext uri="{BB962C8B-B14F-4D97-AF65-F5344CB8AC3E}">
        <p14:creationId xmlns:p14="http://schemas.microsoft.com/office/powerpoint/2010/main" val="3164717346"/>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guide id="3" pos="7512">
          <p15:clr>
            <a:srgbClr val="FBAE40"/>
          </p15:clr>
        </p15:guide>
        <p15:guide id="4" pos="168">
          <p15:clr>
            <a:srgbClr val="FBAE40"/>
          </p15:clr>
        </p15:guide>
        <p15:guide id="5" orient="horz" pos="168">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A98E-70B4-4804-B10B-4FD444193899}"/>
              </a:ext>
            </a:extLst>
          </p:cNvPr>
          <p:cNvSpPr>
            <a:spLocks noGrp="1"/>
          </p:cNvSpPr>
          <p:nvPr>
            <p:ph type="title" hasCustomPrompt="1"/>
          </p:nvPr>
        </p:nvSpPr>
        <p:spPr>
          <a:xfrm>
            <a:off x="831850" y="1709738"/>
            <a:ext cx="10515600" cy="2852737"/>
          </a:xfrm>
          <a:prstGeom prst="rect">
            <a:avLst/>
          </a:prstGeom>
        </p:spPr>
        <p:txBody>
          <a:bodyPr anchor="b"/>
          <a:lstStyle>
            <a:lvl1pPr>
              <a:defRPr sz="6000">
                <a:solidFill>
                  <a:srgbClr val="003C92"/>
                </a:solidFill>
              </a:defRPr>
            </a:lvl1pPr>
          </a:lstStyle>
          <a:p>
            <a:r>
              <a:rPr lang="en-US"/>
              <a:t>Click to edit title</a:t>
            </a:r>
          </a:p>
        </p:txBody>
      </p:sp>
      <p:sp>
        <p:nvSpPr>
          <p:cNvPr id="3" name="Text Placeholder 2">
            <a:extLst>
              <a:ext uri="{FF2B5EF4-FFF2-40B4-BE49-F238E27FC236}">
                <a16:creationId xmlns:a16="http://schemas.microsoft.com/office/drawing/2014/main" id="{320B9B37-F154-4ECA-ABE8-19118DD261F6}"/>
              </a:ext>
            </a:extLst>
          </p:cNvPr>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grpSp>
        <p:nvGrpSpPr>
          <p:cNvPr id="7" name="Group 6">
            <a:extLst>
              <a:ext uri="{FF2B5EF4-FFF2-40B4-BE49-F238E27FC236}">
                <a16:creationId xmlns:a16="http://schemas.microsoft.com/office/drawing/2014/main" id="{EA4BC46F-F704-443D-8A88-93FA5532C7EB}"/>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D0BC6D51-6F9F-4199-ADCC-3C21B2F1E9D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F7FFCF6-AE24-4517-A83A-37D2A2F69A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193222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346480"/>
            <a:ext cx="11654051"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282840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346480"/>
            <a:ext cx="5673275"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
        <p:nvSpPr>
          <p:cNvPr id="5" name="Text Placeholder 4">
            <a:extLst>
              <a:ext uri="{FF2B5EF4-FFF2-40B4-BE49-F238E27FC236}">
                <a16:creationId xmlns:a16="http://schemas.microsoft.com/office/drawing/2014/main" id="{57FB5238-FF7E-4EDF-BB42-854C799FB973}"/>
              </a:ext>
            </a:extLst>
          </p:cNvPr>
          <p:cNvSpPr>
            <a:spLocks noGrp="1"/>
          </p:cNvSpPr>
          <p:nvPr>
            <p:ph type="body" sz="quarter" idx="10"/>
          </p:nvPr>
        </p:nvSpPr>
        <p:spPr>
          <a:xfrm>
            <a:off x="6235337" y="1346480"/>
            <a:ext cx="5673275" cy="4830483"/>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3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wo Columns w/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sp>
        <p:nvSpPr>
          <p:cNvPr id="3" name="Content Placeholder 2">
            <a:extLst>
              <a:ext uri="{FF2B5EF4-FFF2-40B4-BE49-F238E27FC236}">
                <a16:creationId xmlns:a16="http://schemas.microsoft.com/office/drawing/2014/main" id="{9B4670FE-DE8A-454F-BDE5-82F9608B6EF2}"/>
              </a:ext>
            </a:extLst>
          </p:cNvPr>
          <p:cNvSpPr>
            <a:spLocks noGrp="1"/>
          </p:cNvSpPr>
          <p:nvPr>
            <p:ph idx="1"/>
          </p:nvPr>
        </p:nvSpPr>
        <p:spPr>
          <a:xfrm>
            <a:off x="283388" y="1750423"/>
            <a:ext cx="5673275" cy="4426540"/>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
        <p:nvSpPr>
          <p:cNvPr id="5" name="Text Placeholder 4">
            <a:extLst>
              <a:ext uri="{FF2B5EF4-FFF2-40B4-BE49-F238E27FC236}">
                <a16:creationId xmlns:a16="http://schemas.microsoft.com/office/drawing/2014/main" id="{57FB5238-FF7E-4EDF-BB42-854C799FB973}"/>
              </a:ext>
            </a:extLst>
          </p:cNvPr>
          <p:cNvSpPr>
            <a:spLocks noGrp="1"/>
          </p:cNvSpPr>
          <p:nvPr>
            <p:ph type="body" sz="quarter" idx="10"/>
          </p:nvPr>
        </p:nvSpPr>
        <p:spPr>
          <a:xfrm>
            <a:off x="6235337" y="1750423"/>
            <a:ext cx="5673275" cy="4426540"/>
          </a:xfrm>
          <a:prstGeom prst="rect">
            <a:avLst/>
          </a:prstGeo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B9B8FC4-C31B-4EE2-BF82-DFC7725C52BB}"/>
              </a:ext>
            </a:extLst>
          </p:cNvPr>
          <p:cNvSpPr>
            <a:spLocks noGrp="1"/>
          </p:cNvSpPr>
          <p:nvPr>
            <p:ph type="body" sz="quarter" idx="11" hasCustomPrompt="1"/>
          </p:nvPr>
        </p:nvSpPr>
        <p:spPr>
          <a:xfrm>
            <a:off x="283387" y="1388841"/>
            <a:ext cx="5673275" cy="353545"/>
          </a:xfrm>
          <a:prstGeom prst="rect">
            <a:avLst/>
          </a:prstGeom>
        </p:spPr>
        <p:txBody>
          <a:bodyPr/>
          <a:lstStyle>
            <a:lvl1pPr marL="0" indent="0" algn="ctr">
              <a:buNone/>
              <a:defRPr sz="2400" b="1">
                <a:solidFill>
                  <a:srgbClr val="003C92"/>
                </a:solidFill>
              </a:defRPr>
            </a:lvl1pPr>
          </a:lstStyle>
          <a:p>
            <a:pPr lvl="0"/>
            <a:r>
              <a:rPr lang="en-US"/>
              <a:t>Click to edit title</a:t>
            </a:r>
          </a:p>
        </p:txBody>
      </p:sp>
      <p:sp>
        <p:nvSpPr>
          <p:cNvPr id="11" name="Text Placeholder 5">
            <a:extLst>
              <a:ext uri="{FF2B5EF4-FFF2-40B4-BE49-F238E27FC236}">
                <a16:creationId xmlns:a16="http://schemas.microsoft.com/office/drawing/2014/main" id="{7ADE39F9-4656-4A24-AF07-1F6F4D2BDEE5}"/>
              </a:ext>
            </a:extLst>
          </p:cNvPr>
          <p:cNvSpPr>
            <a:spLocks noGrp="1"/>
          </p:cNvSpPr>
          <p:nvPr>
            <p:ph type="body" sz="quarter" idx="12" hasCustomPrompt="1"/>
          </p:nvPr>
        </p:nvSpPr>
        <p:spPr>
          <a:xfrm>
            <a:off x="6235336" y="1388841"/>
            <a:ext cx="5673275" cy="353545"/>
          </a:xfrm>
          <a:prstGeom prst="rect">
            <a:avLst/>
          </a:prstGeom>
        </p:spPr>
        <p:txBody>
          <a:bodyPr/>
          <a:lstStyle>
            <a:lvl1pPr marL="0" indent="0" algn="ctr">
              <a:buNone/>
              <a:defRPr sz="2400" b="1">
                <a:solidFill>
                  <a:srgbClr val="003C92"/>
                </a:solidFill>
              </a:defRPr>
            </a:lvl1pPr>
          </a:lstStyle>
          <a:p>
            <a:pPr lvl="0"/>
            <a:r>
              <a:rPr lang="en-US"/>
              <a:t>Click to edit title</a:t>
            </a:r>
          </a:p>
        </p:txBody>
      </p:sp>
    </p:spTree>
    <p:extLst>
      <p:ext uri="{BB962C8B-B14F-4D97-AF65-F5344CB8AC3E}">
        <p14:creationId xmlns:p14="http://schemas.microsoft.com/office/powerpoint/2010/main" val="62297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F218-DD9A-433D-A65A-0F775667CCD9}"/>
              </a:ext>
            </a:extLst>
          </p:cNvPr>
          <p:cNvSpPr>
            <a:spLocks noGrp="1"/>
          </p:cNvSpPr>
          <p:nvPr>
            <p:ph type="title"/>
          </p:nvPr>
        </p:nvSpPr>
        <p:spPr>
          <a:xfrm>
            <a:off x="296092" y="457200"/>
            <a:ext cx="4475934" cy="1600200"/>
          </a:xfrm>
          <a:prstGeom prst="rect">
            <a:avLst/>
          </a:prstGeom>
        </p:spPr>
        <p:txBody>
          <a:bodyPr anchor="b"/>
          <a:lstStyle>
            <a:lvl1pPr>
              <a:defRPr sz="3200">
                <a:solidFill>
                  <a:srgbClr val="003C9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C3EACB-F550-4774-BC5D-18099412E874}"/>
              </a:ext>
            </a:extLst>
          </p:cNvPr>
          <p:cNvSpPr>
            <a:spLocks noGrp="1"/>
          </p:cNvSpPr>
          <p:nvPr>
            <p:ph idx="1"/>
          </p:nvPr>
        </p:nvSpPr>
        <p:spPr>
          <a:xfrm>
            <a:off x="5016137" y="457200"/>
            <a:ext cx="6792686" cy="5734593"/>
          </a:xfrm>
          <a:prstGeom prst="rect">
            <a:avLst/>
          </a:prstGeom>
        </p:spPr>
        <p:txBody>
          <a:bodyPr/>
          <a:lstStyle>
            <a:lvl1pPr marL="457200" indent="-457200">
              <a:buFont typeface="Arial" panose="020B0604020202020204" pitchFamily="34" charset="0"/>
              <a:buChar char="•"/>
              <a:defRPr sz="2800">
                <a:solidFill>
                  <a:schemeClr val="tx1">
                    <a:lumMod val="75000"/>
                    <a:lumOff val="25000"/>
                  </a:schemeClr>
                </a:solidFill>
              </a:defRPr>
            </a:lvl1pPr>
            <a:lvl2pPr marL="914400" indent="-457200">
              <a:buFont typeface="Arial" panose="020B0604020202020204" pitchFamily="34" charset="0"/>
              <a:buChar char="•"/>
              <a:defRPr sz="2400">
                <a:solidFill>
                  <a:schemeClr val="tx1">
                    <a:lumMod val="75000"/>
                    <a:lumOff val="25000"/>
                  </a:schemeClr>
                </a:solidFill>
              </a:defRPr>
            </a:lvl2pPr>
            <a:lvl3pPr marL="1257300" indent="-342900">
              <a:buFont typeface="Arial" panose="020B0604020202020204" pitchFamily="34" charset="0"/>
              <a:buChar char="•"/>
              <a:defRPr sz="2000">
                <a:solidFill>
                  <a:schemeClr val="tx1">
                    <a:lumMod val="75000"/>
                    <a:lumOff val="25000"/>
                  </a:schemeClr>
                </a:solidFill>
              </a:defRPr>
            </a:lvl3pPr>
            <a:lvl4pPr marL="1714500" indent="-342900">
              <a:buFont typeface="Arial" panose="020B0604020202020204" pitchFamily="34" charset="0"/>
              <a:buChar char="•"/>
              <a:defRPr sz="1800">
                <a:solidFill>
                  <a:schemeClr val="tx1">
                    <a:lumMod val="75000"/>
                    <a:lumOff val="25000"/>
                  </a:schemeClr>
                </a:solidFill>
              </a:defRPr>
            </a:lvl4pPr>
            <a:lvl5pPr marL="2171700" indent="-342900">
              <a:buFont typeface="Arial" panose="020B0604020202020204" pitchFamily="34" charset="0"/>
              <a:buChar cha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19321-3EE5-4645-A0CB-958ED33DF7A5}"/>
              </a:ext>
            </a:extLst>
          </p:cNvPr>
          <p:cNvSpPr>
            <a:spLocks noGrp="1"/>
          </p:cNvSpPr>
          <p:nvPr>
            <p:ph type="body" sz="half" idx="2"/>
          </p:nvPr>
        </p:nvSpPr>
        <p:spPr>
          <a:xfrm>
            <a:off x="296092" y="2057400"/>
            <a:ext cx="4475934" cy="4134394"/>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 name="Group 8">
            <a:extLst>
              <a:ext uri="{FF2B5EF4-FFF2-40B4-BE49-F238E27FC236}">
                <a16:creationId xmlns:a16="http://schemas.microsoft.com/office/drawing/2014/main" id="{0457B866-5E45-4EF8-932F-8E5E151677FB}"/>
              </a:ext>
            </a:extLst>
          </p:cNvPr>
          <p:cNvGrpSpPr>
            <a:grpSpLocks noChangeAspect="1"/>
          </p:cNvGrpSpPr>
          <p:nvPr userDrawn="1"/>
        </p:nvGrpSpPr>
        <p:grpSpPr>
          <a:xfrm>
            <a:off x="0" y="6316469"/>
            <a:ext cx="12192000" cy="278255"/>
            <a:chOff x="0" y="6316469"/>
            <a:chExt cx="12192000" cy="278255"/>
          </a:xfrm>
        </p:grpSpPr>
        <p:sp>
          <p:nvSpPr>
            <p:cNvPr id="10" name="Rectangle 9">
              <a:extLst>
                <a:ext uri="{FF2B5EF4-FFF2-40B4-BE49-F238E27FC236}">
                  <a16:creationId xmlns:a16="http://schemas.microsoft.com/office/drawing/2014/main" id="{24EEF064-0726-406F-B038-DAF2AD4251EC}"/>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55EC528C-7D46-43E1-8461-844A1CCE3CB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83275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ED6-9EF9-4ADB-8B9E-8039A712DDD5}"/>
              </a:ext>
            </a:extLst>
          </p:cNvPr>
          <p:cNvSpPr>
            <a:spLocks noGrp="1"/>
          </p:cNvSpPr>
          <p:nvPr>
            <p:ph type="title" hasCustomPrompt="1"/>
          </p:nvPr>
        </p:nvSpPr>
        <p:spPr>
          <a:xfrm>
            <a:off x="283388" y="365126"/>
            <a:ext cx="11654051" cy="981354"/>
          </a:xfrm>
          <a:prstGeom prst="rect">
            <a:avLst/>
          </a:prstGeom>
        </p:spPr>
        <p:txBody>
          <a:bodyPr/>
          <a:lstStyle>
            <a:lvl1pPr>
              <a:defRPr sz="3600">
                <a:solidFill>
                  <a:srgbClr val="003C92"/>
                </a:solidFill>
              </a:defRPr>
            </a:lvl1pPr>
          </a:lstStyle>
          <a:p>
            <a:r>
              <a:rPr lang="en-US"/>
              <a:t>Click to edit title</a:t>
            </a:r>
          </a:p>
        </p:txBody>
      </p:sp>
      <p:grpSp>
        <p:nvGrpSpPr>
          <p:cNvPr id="7" name="Group 6">
            <a:extLst>
              <a:ext uri="{FF2B5EF4-FFF2-40B4-BE49-F238E27FC236}">
                <a16:creationId xmlns:a16="http://schemas.microsoft.com/office/drawing/2014/main" id="{B0DC61C3-4662-4CAE-BDA4-88B25DC68854}"/>
              </a:ext>
            </a:extLst>
          </p:cNvPr>
          <p:cNvGrpSpPr>
            <a:grpSpLocks noChangeAspect="1"/>
          </p:cNvGrpSpPr>
          <p:nvPr userDrawn="1"/>
        </p:nvGrpSpPr>
        <p:grpSpPr>
          <a:xfrm>
            <a:off x="0" y="6316469"/>
            <a:ext cx="12192000" cy="278255"/>
            <a:chOff x="0" y="6316469"/>
            <a:chExt cx="12192000" cy="278255"/>
          </a:xfrm>
        </p:grpSpPr>
        <p:sp>
          <p:nvSpPr>
            <p:cNvPr id="8" name="Rectangle 7">
              <a:extLst>
                <a:ext uri="{FF2B5EF4-FFF2-40B4-BE49-F238E27FC236}">
                  <a16:creationId xmlns:a16="http://schemas.microsoft.com/office/drawing/2014/main" id="{40888DFE-B4C3-49E7-8A87-0A228F386A44}"/>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C4C5575-AE15-42FA-AAD3-076319942C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33149" y="6320404"/>
              <a:ext cx="1391821" cy="274320"/>
            </a:xfrm>
            <a:prstGeom prst="rect">
              <a:avLst/>
            </a:prstGeom>
          </p:spPr>
        </p:pic>
      </p:grpSp>
    </p:spTree>
    <p:extLst>
      <p:ext uri="{BB962C8B-B14F-4D97-AF65-F5344CB8AC3E}">
        <p14:creationId xmlns:p14="http://schemas.microsoft.com/office/powerpoint/2010/main" val="119531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81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BB2C3B4-60DC-4B71-9B9C-C5FB4B6F37D9}"/>
              </a:ext>
            </a:extLst>
          </p:cNvPr>
          <p:cNvSpPr>
            <a:spLocks noGrp="1"/>
          </p:cNvSpPr>
          <p:nvPr>
            <p:ph type="pic" sz="quarter" idx="10"/>
          </p:nvPr>
        </p:nvSpPr>
        <p:spPr>
          <a:xfrm>
            <a:off x="6106274" y="0"/>
            <a:ext cx="6091238" cy="6316468"/>
          </a:xfrm>
          <a:prstGeom prst="rect">
            <a:avLst/>
          </a:prstGeom>
        </p:spPr>
        <p:txBody>
          <a:bodyPr/>
          <a:lstStyle>
            <a:lvl1pPr marL="0" indent="0">
              <a:buNone/>
              <a:defRPr>
                <a:solidFill>
                  <a:schemeClr val="tx1">
                    <a:lumMod val="75000"/>
                    <a:lumOff val="25000"/>
                  </a:schemeClr>
                </a:solidFill>
              </a:defRPr>
            </a:lvl1pPr>
          </a:lstStyle>
          <a:p>
            <a:endParaRPr lang="en-US"/>
          </a:p>
        </p:txBody>
      </p:sp>
      <p:sp>
        <p:nvSpPr>
          <p:cNvPr id="2" name="Title 1">
            <a:extLst>
              <a:ext uri="{FF2B5EF4-FFF2-40B4-BE49-F238E27FC236}">
                <a16:creationId xmlns:a16="http://schemas.microsoft.com/office/drawing/2014/main" id="{4E083481-2F09-48CE-9F12-67D10B77F607}"/>
              </a:ext>
            </a:extLst>
          </p:cNvPr>
          <p:cNvSpPr>
            <a:spLocks noGrp="1"/>
          </p:cNvSpPr>
          <p:nvPr>
            <p:ph type="ctrTitle" hasCustomPrompt="1"/>
          </p:nvPr>
        </p:nvSpPr>
        <p:spPr>
          <a:xfrm>
            <a:off x="785209" y="2057401"/>
            <a:ext cx="4053491" cy="952500"/>
          </a:xfrm>
          <a:prstGeom prst="rect">
            <a:avLst/>
          </a:prstGeom>
        </p:spPr>
        <p:txBody>
          <a:bodyPr anchor="ctr"/>
          <a:lstStyle>
            <a:lvl1pPr algn="l">
              <a:defRPr sz="3600">
                <a:solidFill>
                  <a:schemeClr val="tx1">
                    <a:lumMod val="75000"/>
                    <a:lumOff val="25000"/>
                  </a:schemeClr>
                </a:solidFill>
              </a:defRPr>
            </a:lvl1pPr>
          </a:lstStyle>
          <a:p>
            <a:r>
              <a:rPr lang="en-US"/>
              <a:t>Thank you.</a:t>
            </a:r>
          </a:p>
        </p:txBody>
      </p:sp>
      <p:sp>
        <p:nvSpPr>
          <p:cNvPr id="3" name="Subtitle 2">
            <a:extLst>
              <a:ext uri="{FF2B5EF4-FFF2-40B4-BE49-F238E27FC236}">
                <a16:creationId xmlns:a16="http://schemas.microsoft.com/office/drawing/2014/main" id="{281F5332-3FAE-415D-B0AC-66E4D79D8191}"/>
              </a:ext>
            </a:extLst>
          </p:cNvPr>
          <p:cNvSpPr>
            <a:spLocks noGrp="1"/>
          </p:cNvSpPr>
          <p:nvPr>
            <p:ph type="subTitle" idx="1" hasCustomPrompt="1"/>
          </p:nvPr>
        </p:nvSpPr>
        <p:spPr>
          <a:xfrm>
            <a:off x="785211" y="3158234"/>
            <a:ext cx="4053490" cy="2642491"/>
          </a:xfrm>
          <a:prstGeom prst="rect">
            <a:avLst/>
          </a:prstGeo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email addresses for speakers</a:t>
            </a:r>
          </a:p>
        </p:txBody>
      </p:sp>
      <p:grpSp>
        <p:nvGrpSpPr>
          <p:cNvPr id="21" name="Group 20">
            <a:extLst>
              <a:ext uri="{FF2B5EF4-FFF2-40B4-BE49-F238E27FC236}">
                <a16:creationId xmlns:a16="http://schemas.microsoft.com/office/drawing/2014/main" id="{9DB6D307-70E4-4E08-8E82-6F000FC550E1}"/>
              </a:ext>
            </a:extLst>
          </p:cNvPr>
          <p:cNvGrpSpPr>
            <a:grpSpLocks noChangeAspect="1"/>
          </p:cNvGrpSpPr>
          <p:nvPr userDrawn="1"/>
        </p:nvGrpSpPr>
        <p:grpSpPr>
          <a:xfrm>
            <a:off x="0" y="6316469"/>
            <a:ext cx="12192000" cy="278255"/>
            <a:chOff x="0" y="6316469"/>
            <a:chExt cx="12192000" cy="278255"/>
          </a:xfrm>
        </p:grpSpPr>
        <p:sp>
          <p:nvSpPr>
            <p:cNvPr id="11" name="Rectangle 10">
              <a:extLst>
                <a:ext uri="{FF2B5EF4-FFF2-40B4-BE49-F238E27FC236}">
                  <a16:creationId xmlns:a16="http://schemas.microsoft.com/office/drawing/2014/main" id="{9260110E-C01D-40C5-A30D-FE0C804670FB}"/>
                </a:ext>
              </a:extLst>
            </p:cNvPr>
            <p:cNvSpPr/>
            <p:nvPr userDrawn="1"/>
          </p:nvSpPr>
          <p:spPr>
            <a:xfrm rot="16200000">
              <a:off x="5958840" y="357629"/>
              <a:ext cx="274320" cy="12192000"/>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8E62C903-94D0-46E7-AD2C-83DD58B161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342945" y="6320404"/>
              <a:ext cx="1391821" cy="274320"/>
            </a:xfrm>
            <a:prstGeom prst="rect">
              <a:avLst/>
            </a:prstGeom>
          </p:spPr>
        </p:pic>
      </p:grpSp>
      <p:grpSp>
        <p:nvGrpSpPr>
          <p:cNvPr id="6" name="Group 5">
            <a:extLst>
              <a:ext uri="{FF2B5EF4-FFF2-40B4-BE49-F238E27FC236}">
                <a16:creationId xmlns:a16="http://schemas.microsoft.com/office/drawing/2014/main" id="{78358B32-7696-4AA0-B744-305B08C9B5B9}"/>
              </a:ext>
            </a:extLst>
          </p:cNvPr>
          <p:cNvGrpSpPr/>
          <p:nvPr userDrawn="1"/>
        </p:nvGrpSpPr>
        <p:grpSpPr>
          <a:xfrm>
            <a:off x="857141" y="1226472"/>
            <a:ext cx="1994658" cy="556958"/>
            <a:chOff x="929059" y="1226472"/>
            <a:chExt cx="1994658" cy="556958"/>
          </a:xfrm>
        </p:grpSpPr>
        <p:pic>
          <p:nvPicPr>
            <p:cNvPr id="12" name="Picture 11">
              <a:extLst>
                <a:ext uri="{FF2B5EF4-FFF2-40B4-BE49-F238E27FC236}">
                  <a16:creationId xmlns:a16="http://schemas.microsoft.com/office/drawing/2014/main" id="{D5766272-4CC8-4273-B7E3-937913D784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3426"/>
            <a:stretch/>
          </p:blipFill>
          <p:spPr>
            <a:xfrm>
              <a:off x="1500027" y="1226472"/>
              <a:ext cx="1423690" cy="556958"/>
            </a:xfrm>
            <a:prstGeom prst="rect">
              <a:avLst/>
            </a:prstGeom>
          </p:spPr>
        </p:pic>
        <p:pic>
          <p:nvPicPr>
            <p:cNvPr id="5" name="Picture 4" descr="A blue and red logo&#10;&#10;Description automatically generated with low confidence">
              <a:extLst>
                <a:ext uri="{FF2B5EF4-FFF2-40B4-BE49-F238E27FC236}">
                  <a16:creationId xmlns:a16="http://schemas.microsoft.com/office/drawing/2014/main" id="{689BFF94-C51E-4E96-84B7-C0F215090B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29059" y="1285503"/>
              <a:ext cx="517278" cy="430118"/>
            </a:xfrm>
            <a:prstGeom prst="rect">
              <a:avLst/>
            </a:prstGeom>
          </p:spPr>
        </p:pic>
      </p:grpSp>
    </p:spTree>
    <p:extLst>
      <p:ext uri="{BB962C8B-B14F-4D97-AF65-F5344CB8AC3E}">
        <p14:creationId xmlns:p14="http://schemas.microsoft.com/office/powerpoint/2010/main" val="921731817"/>
      </p:ext>
    </p:extLst>
  </p:cSld>
  <p:clrMapOvr>
    <a:masterClrMapping/>
  </p:clrMapOvr>
  <p:extLst>
    <p:ext uri="{DCECCB84-F9BA-43D5-87BE-67443E8EF086}">
      <p15:sldGuideLst xmlns:p15="http://schemas.microsoft.com/office/powerpoint/2012/main">
        <p15:guide id="1" pos="384" userDrawn="1">
          <p15:clr>
            <a:srgbClr val="FBAE40"/>
          </p15:clr>
        </p15:guide>
        <p15:guide id="2" pos="7296" userDrawn="1">
          <p15:clr>
            <a:srgbClr val="FBAE40"/>
          </p15:clr>
        </p15:guide>
        <p15:guide id="3" pos="7512" userDrawn="1">
          <p15:clr>
            <a:srgbClr val="FBAE40"/>
          </p15:clr>
        </p15:guide>
        <p15:guide id="4" pos="168" userDrawn="1">
          <p15:clr>
            <a:srgbClr val="FBAE40"/>
          </p15:clr>
        </p15:guide>
        <p15:guide id="5" orient="horz" pos="168" userDrawn="1">
          <p15:clr>
            <a:srgbClr val="FBAE40"/>
          </p15:clr>
        </p15:guide>
        <p15:guide id="6" orient="horz" pos="41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108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3" r:id="rId4"/>
    <p:sldLayoutId id="2147483664" r:id="rId5"/>
    <p:sldLayoutId id="2147483656" r:id="rId6"/>
    <p:sldLayoutId id="2147483662" r:id="rId7"/>
    <p:sldLayoutId id="2147483655" r:id="rId8"/>
    <p:sldLayoutId id="214748366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4624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mailto:amber.r.williams@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0A25C-397F-4557-B349-08DC3AFC8BC4}"/>
              </a:ext>
            </a:extLst>
          </p:cNvPr>
          <p:cNvSpPr>
            <a:spLocks noGrp="1"/>
          </p:cNvSpPr>
          <p:nvPr>
            <p:ph type="ctrTitle"/>
          </p:nvPr>
        </p:nvSpPr>
        <p:spPr>
          <a:xfrm>
            <a:off x="5332981" y="2141651"/>
            <a:ext cx="6145657" cy="2403135"/>
          </a:xfrm>
        </p:spPr>
        <p:txBody>
          <a:bodyPr/>
          <a:lstStyle/>
          <a:p>
            <a:r>
              <a:rPr lang="en-US" sz="3450">
                <a:solidFill>
                  <a:srgbClr val="003C92"/>
                </a:solidFill>
              </a:rPr>
              <a:t>NASA DEVELOP’s Approach to Co-Production and Collaborative STEM Engagement</a:t>
            </a:r>
          </a:p>
        </p:txBody>
      </p:sp>
      <p:sp>
        <p:nvSpPr>
          <p:cNvPr id="4" name="Subtitle 3">
            <a:extLst>
              <a:ext uri="{FF2B5EF4-FFF2-40B4-BE49-F238E27FC236}">
                <a16:creationId xmlns:a16="http://schemas.microsoft.com/office/drawing/2014/main" id="{1762B88B-1CF2-4CB1-A127-6E5AE33D5E45}"/>
              </a:ext>
            </a:extLst>
          </p:cNvPr>
          <p:cNvSpPr>
            <a:spLocks noGrp="1"/>
          </p:cNvSpPr>
          <p:nvPr>
            <p:ph type="subTitle" idx="1"/>
          </p:nvPr>
        </p:nvSpPr>
        <p:spPr>
          <a:xfrm>
            <a:off x="5332981" y="4550229"/>
            <a:ext cx="6291572" cy="1354463"/>
          </a:xfrm>
        </p:spPr>
        <p:txBody>
          <a:bodyPr/>
          <a:lstStyle/>
          <a:p>
            <a:r>
              <a:rPr lang="en-US" sz="2000" b="1">
                <a:solidFill>
                  <a:srgbClr val="262626"/>
                </a:solidFill>
                <a:latin typeface="Century Gothic" panose="020B0502020202020204" pitchFamily="34" charset="0"/>
              </a:rPr>
              <a:t>Rochelle Williams</a:t>
            </a:r>
            <a:r>
              <a:rPr lang="en-US" sz="2000">
                <a:solidFill>
                  <a:srgbClr val="262626"/>
                </a:solidFill>
                <a:latin typeface="Century Gothic" panose="020B0502020202020204" pitchFamily="34" charset="0"/>
              </a:rPr>
              <a:t>, Lauren Childs-Gleason, Amanda Clayton, Kent Ross, Michael Ruiz,    Karen Allsbrook, Stephanie Burke, R. Cecil Byles, Celeste Gambino, and Hayley Pippin</a:t>
            </a:r>
            <a:endParaRPr lang="en-US" sz="2000" baseline="30000">
              <a:solidFill>
                <a:srgbClr val="262626"/>
              </a:solidFill>
              <a:latin typeface="Century Gothic" panose="020B0502020202020204" pitchFamily="34" charset="0"/>
            </a:endParaRPr>
          </a:p>
        </p:txBody>
      </p:sp>
      <p:pic>
        <p:nvPicPr>
          <p:cNvPr id="13" name="Picture Placeholder 12" descr="Map&#10;&#10;Description automatically generated">
            <a:extLst>
              <a:ext uri="{FF2B5EF4-FFF2-40B4-BE49-F238E27FC236}">
                <a16:creationId xmlns:a16="http://schemas.microsoft.com/office/drawing/2014/main" id="{FEBF0287-AAA7-451C-9A04-42CFEC82663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b="-203"/>
          <a:stretch/>
        </p:blipFill>
        <p:spPr>
          <a:xfrm>
            <a:off x="-1" y="0"/>
            <a:ext cx="5187067" cy="6337738"/>
          </a:xfrm>
        </p:spPr>
      </p:pic>
      <p:sp>
        <p:nvSpPr>
          <p:cNvPr id="5" name="Subtitle 3">
            <a:extLst>
              <a:ext uri="{FF2B5EF4-FFF2-40B4-BE49-F238E27FC236}">
                <a16:creationId xmlns:a16="http://schemas.microsoft.com/office/drawing/2014/main" id="{CEA489F2-0736-4D65-A1E8-6BB5AB8B92BE}"/>
              </a:ext>
            </a:extLst>
          </p:cNvPr>
          <p:cNvSpPr txBox="1">
            <a:spLocks/>
          </p:cNvSpPr>
          <p:nvPr/>
        </p:nvSpPr>
        <p:spPr>
          <a:xfrm>
            <a:off x="5332981" y="1832421"/>
            <a:ext cx="6020815" cy="5662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ED41B-02</a:t>
            </a:r>
          </a:p>
        </p:txBody>
      </p:sp>
      <p:sp>
        <p:nvSpPr>
          <p:cNvPr id="6" name="TextBox 5">
            <a:extLst>
              <a:ext uri="{FF2B5EF4-FFF2-40B4-BE49-F238E27FC236}">
                <a16:creationId xmlns:a16="http://schemas.microsoft.com/office/drawing/2014/main" id="{196D832B-AD52-4AF4-A847-824B5726AEB4}"/>
              </a:ext>
            </a:extLst>
          </p:cNvPr>
          <p:cNvSpPr txBox="1"/>
          <p:nvPr/>
        </p:nvSpPr>
        <p:spPr>
          <a:xfrm>
            <a:off x="9648908" y="6553144"/>
            <a:ext cx="2246128" cy="261610"/>
          </a:xfrm>
          <a:prstGeom prst="rect">
            <a:avLst/>
          </a:prstGeom>
          <a:noFill/>
        </p:spPr>
        <p:txBody>
          <a:bodyPr wrap="none" rtlCol="0">
            <a:spAutoFit/>
          </a:bodyPr>
          <a:lstStyle/>
          <a:p>
            <a:r>
              <a:rPr lang="en-US" sz="1100" dirty="0"/>
              <a:t>Image credit: NASA DEVELOP</a:t>
            </a:r>
          </a:p>
        </p:txBody>
      </p:sp>
    </p:spTree>
    <p:extLst>
      <p:ext uri="{BB962C8B-B14F-4D97-AF65-F5344CB8AC3E}">
        <p14:creationId xmlns:p14="http://schemas.microsoft.com/office/powerpoint/2010/main" val="260419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09600" y="365126"/>
            <a:ext cx="11327839" cy="981354"/>
          </a:xfrm>
        </p:spPr>
        <p:txBody>
          <a:bodyPr anchor="ctr">
            <a:normAutofit/>
          </a:bodyPr>
          <a:lstStyle/>
          <a:p>
            <a:r>
              <a:rPr lang="en-US" sz="3600">
                <a:solidFill>
                  <a:srgbClr val="003C92"/>
                </a:solidFill>
              </a:rPr>
              <a:t>Project Development Process</a:t>
            </a:r>
          </a:p>
        </p:txBody>
      </p:sp>
      <p:graphicFrame>
        <p:nvGraphicFramePr>
          <p:cNvPr id="42" name="Diagram 41">
            <a:extLst>
              <a:ext uri="{FF2B5EF4-FFF2-40B4-BE49-F238E27FC236}">
                <a16:creationId xmlns:a16="http://schemas.microsoft.com/office/drawing/2014/main" id="{6865BA7E-8EB9-44E0-B3B3-474E8C4A3CB8}"/>
              </a:ext>
            </a:extLst>
          </p:cNvPr>
          <p:cNvGraphicFramePr/>
          <p:nvPr>
            <p:extLst>
              <p:ext uri="{D42A27DB-BD31-4B8C-83A1-F6EECF244321}">
                <p14:modId xmlns:p14="http://schemas.microsoft.com/office/powerpoint/2010/main" val="4249738235"/>
              </p:ext>
            </p:extLst>
          </p:nvPr>
        </p:nvGraphicFramePr>
        <p:xfrm>
          <a:off x="703026" y="1485371"/>
          <a:ext cx="10616038" cy="4496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Content Placeholder 50">
            <a:extLst>
              <a:ext uri="{FF2B5EF4-FFF2-40B4-BE49-F238E27FC236}">
                <a16:creationId xmlns:a16="http://schemas.microsoft.com/office/drawing/2014/main" id="{838F9386-8720-46B6-8B6D-1667FE24A34B}"/>
              </a:ext>
            </a:extLst>
          </p:cNvPr>
          <p:cNvSpPr txBox="1">
            <a:spLocks/>
          </p:cNvSpPr>
          <p:nvPr/>
        </p:nvSpPr>
        <p:spPr>
          <a:xfrm>
            <a:off x="971383" y="2459405"/>
            <a:ext cx="3230217" cy="38480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A72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A72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A72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A72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solidFill>
                  <a:schemeClr val="tx1">
                    <a:lumMod val="75000"/>
                    <a:lumOff val="25000"/>
                  </a:schemeClr>
                </a:solidFill>
              </a:rPr>
              <a:t>Initial engagement w/potential partner – listen to their interests, priorities, needs, and understand their decision-making process.</a:t>
            </a:r>
          </a:p>
          <a:p>
            <a:pPr marL="285750" indent="-285750">
              <a:buFont typeface="Arial" panose="020B0604020202020204" pitchFamily="34" charset="0"/>
              <a:buChar char="•"/>
            </a:pPr>
            <a:r>
              <a:rPr lang="en-US">
                <a:solidFill>
                  <a:schemeClr val="tx1">
                    <a:lumMod val="75000"/>
                    <a:lumOff val="25000"/>
                  </a:schemeClr>
                </a:solidFill>
              </a:rPr>
              <a:t>Generate project idea – identify: study area, thematic focus area, actionable decision, potential end-products</a:t>
            </a:r>
          </a:p>
        </p:txBody>
      </p:sp>
      <p:sp>
        <p:nvSpPr>
          <p:cNvPr id="44" name="Content Placeholder 50">
            <a:extLst>
              <a:ext uri="{FF2B5EF4-FFF2-40B4-BE49-F238E27FC236}">
                <a16:creationId xmlns:a16="http://schemas.microsoft.com/office/drawing/2014/main" id="{93DC73C6-990E-46C6-B954-97889984E520}"/>
              </a:ext>
            </a:extLst>
          </p:cNvPr>
          <p:cNvSpPr txBox="1">
            <a:spLocks/>
          </p:cNvSpPr>
          <p:nvPr/>
        </p:nvSpPr>
        <p:spPr>
          <a:xfrm>
            <a:off x="4549469" y="2459404"/>
            <a:ext cx="3230217" cy="38480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solidFill>
                  <a:schemeClr val="tx1">
                    <a:lumMod val="75000"/>
                    <a:lumOff val="25000"/>
                  </a:schemeClr>
                </a:solidFill>
                <a:latin typeface="+mn-lt"/>
              </a:rPr>
              <a:t>Initial ideas reviewed by DEVELOP.</a:t>
            </a:r>
          </a:p>
          <a:p>
            <a:pPr marL="285750" indent="-285750">
              <a:buFont typeface="Arial" panose="020B0604020202020204" pitchFamily="34" charset="0"/>
              <a:buChar char="•"/>
            </a:pPr>
            <a:r>
              <a:rPr lang="en-US">
                <a:solidFill>
                  <a:schemeClr val="tx1">
                    <a:lumMod val="75000"/>
                    <a:lumOff val="25000"/>
                  </a:schemeClr>
                </a:solidFill>
                <a:latin typeface="+mn-lt"/>
              </a:rPr>
              <a:t>Fellows draft a proposal – including the partner in review and iteration.</a:t>
            </a:r>
          </a:p>
          <a:p>
            <a:pPr marL="285750" indent="-285750">
              <a:buFont typeface="Arial" panose="020B0604020202020204" pitchFamily="34" charset="0"/>
              <a:buChar char="•"/>
            </a:pPr>
            <a:r>
              <a:rPr lang="en-US">
                <a:solidFill>
                  <a:schemeClr val="tx1">
                    <a:lumMod val="75000"/>
                    <a:lumOff val="25000"/>
                  </a:schemeClr>
                </a:solidFill>
                <a:latin typeface="+mn-lt"/>
              </a:rPr>
              <a:t>Approved proposals are scheduled for a specific term and listed in the DEVELOP application.</a:t>
            </a:r>
          </a:p>
          <a:p>
            <a:pPr marL="285750" indent="-285750">
              <a:buFont typeface="Arial" panose="020B0604020202020204" pitchFamily="34" charset="0"/>
              <a:buChar char="•"/>
            </a:pPr>
            <a:endParaRPr lang="en-US">
              <a:solidFill>
                <a:schemeClr val="tx1">
                  <a:lumMod val="75000"/>
                  <a:lumOff val="25000"/>
                </a:schemeClr>
              </a:solidFill>
              <a:latin typeface="+mn-lt"/>
            </a:endParaRPr>
          </a:p>
        </p:txBody>
      </p:sp>
      <p:sp>
        <p:nvSpPr>
          <p:cNvPr id="45" name="Content Placeholder 50">
            <a:extLst>
              <a:ext uri="{FF2B5EF4-FFF2-40B4-BE49-F238E27FC236}">
                <a16:creationId xmlns:a16="http://schemas.microsoft.com/office/drawing/2014/main" id="{1C2ACCA0-F642-40D9-BCC2-108432F666FC}"/>
              </a:ext>
            </a:extLst>
          </p:cNvPr>
          <p:cNvSpPr txBox="1">
            <a:spLocks/>
          </p:cNvSpPr>
          <p:nvPr/>
        </p:nvSpPr>
        <p:spPr>
          <a:xfrm>
            <a:off x="8197129" y="2459404"/>
            <a:ext cx="3390292" cy="38480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solidFill>
                  <a:schemeClr val="tx1">
                    <a:lumMod val="75000"/>
                    <a:lumOff val="25000"/>
                  </a:schemeClr>
                </a:solidFill>
                <a:latin typeface="+mn-lt"/>
              </a:rPr>
              <a:t>Communication lines are reopened with partners following approvals.</a:t>
            </a:r>
          </a:p>
          <a:p>
            <a:pPr marL="285750" indent="-285750">
              <a:buFont typeface="Arial" panose="020B0604020202020204" pitchFamily="34" charset="0"/>
              <a:buChar char="•"/>
            </a:pPr>
            <a:r>
              <a:rPr lang="en-US">
                <a:solidFill>
                  <a:schemeClr val="tx1">
                    <a:lumMod val="75000"/>
                    <a:lumOff val="25000"/>
                  </a:schemeClr>
                </a:solidFill>
                <a:latin typeface="+mn-lt"/>
              </a:rPr>
              <a:t>Partners regularly meet with DEVELOP team during the term to discuss progress and results.</a:t>
            </a:r>
          </a:p>
          <a:p>
            <a:pPr marL="285750" indent="-285750">
              <a:buFont typeface="Arial" panose="020B0604020202020204" pitchFamily="34" charset="0"/>
              <a:buChar char="•"/>
            </a:pPr>
            <a:r>
              <a:rPr lang="en-US">
                <a:solidFill>
                  <a:schemeClr val="tx1">
                    <a:lumMod val="75000"/>
                    <a:lumOff val="25000"/>
                  </a:schemeClr>
                </a:solidFill>
                <a:latin typeface="+mn-lt"/>
              </a:rPr>
              <a:t>Project results and methods are handed off at the end of the term. </a:t>
            </a:r>
          </a:p>
        </p:txBody>
      </p:sp>
    </p:spTree>
    <p:extLst>
      <p:ext uri="{BB962C8B-B14F-4D97-AF65-F5344CB8AC3E}">
        <p14:creationId xmlns:p14="http://schemas.microsoft.com/office/powerpoint/2010/main" val="384660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5"/>
            <a:ext cx="5809268" cy="4804712"/>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b="1" dirty="0">
                <a:solidFill>
                  <a:schemeClr val="tx1">
                    <a:lumMod val="75000"/>
                    <a:lumOff val="25000"/>
                  </a:schemeClr>
                </a:solidFill>
                <a:latin typeface="+mn-lt"/>
              </a:rPr>
              <a:t>Project Partners complete:</a:t>
            </a:r>
          </a:p>
          <a:p>
            <a:pPr>
              <a:lnSpc>
                <a:spcPct val="110000"/>
              </a:lnSpc>
              <a:spcBef>
                <a:spcPts val="600"/>
              </a:spcBef>
            </a:pPr>
            <a:r>
              <a:rPr lang="en-US" sz="2000" dirty="0">
                <a:solidFill>
                  <a:schemeClr val="tx1">
                    <a:lumMod val="75000"/>
                    <a:lumOff val="25000"/>
                  </a:schemeClr>
                </a:solidFill>
                <a:latin typeface="+mn-lt"/>
              </a:rPr>
              <a:t>Pre- and post-project forms that further clarify need (pre) and outcomes (post).</a:t>
            </a:r>
          </a:p>
          <a:p>
            <a:pPr>
              <a:lnSpc>
                <a:spcPct val="110000"/>
              </a:lnSpc>
              <a:spcBef>
                <a:spcPts val="600"/>
              </a:spcBef>
            </a:pPr>
            <a:endParaRPr lang="en-US" sz="2000" dirty="0">
              <a:solidFill>
                <a:schemeClr val="tx1">
                  <a:lumMod val="75000"/>
                  <a:lumOff val="25000"/>
                </a:schemeClr>
              </a:solidFill>
              <a:latin typeface="+mn-lt"/>
            </a:endParaRPr>
          </a:p>
          <a:p>
            <a:pPr>
              <a:lnSpc>
                <a:spcPct val="110000"/>
              </a:lnSpc>
              <a:spcBef>
                <a:spcPts val="600"/>
              </a:spcBef>
            </a:pPr>
            <a:r>
              <a:rPr lang="en-US" sz="2000" b="1" dirty="0">
                <a:solidFill>
                  <a:schemeClr val="tx1">
                    <a:lumMod val="75000"/>
                    <a:lumOff val="25000"/>
                  </a:schemeClr>
                </a:solidFill>
                <a:latin typeface="+mn-lt"/>
              </a:rPr>
              <a:t>Participants complete:</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Self-assessed Entrance &amp; Exit Personal Growth Assessment (PGA), which identify skill levels in select areas.</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Exit surveys that provide insights into programmatic structure and activities.</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Project Feedback Forms that gather teams’ insights on datasets used and partner interactions.</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Monitoring, Evaluation &amp; Learning</a:t>
            </a:r>
          </a:p>
        </p:txBody>
      </p:sp>
      <p:pic>
        <p:nvPicPr>
          <p:cNvPr id="3" name="Picture 2">
            <a:extLst>
              <a:ext uri="{FF2B5EF4-FFF2-40B4-BE49-F238E27FC236}">
                <a16:creationId xmlns:a16="http://schemas.microsoft.com/office/drawing/2014/main" id="{72AB83FD-D69B-4FD8-A35E-8DF27B93573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589825" y="1614836"/>
            <a:ext cx="5347614" cy="4010711"/>
          </a:xfrm>
          <a:prstGeom prst="rect">
            <a:avLst/>
          </a:prstGeom>
        </p:spPr>
      </p:pic>
      <p:sp>
        <p:nvSpPr>
          <p:cNvPr id="5" name="TextBox 4">
            <a:extLst>
              <a:ext uri="{FF2B5EF4-FFF2-40B4-BE49-F238E27FC236}">
                <a16:creationId xmlns:a16="http://schemas.microsoft.com/office/drawing/2014/main" id="{778A350D-9302-492F-B537-BA6B3F23C1CB}"/>
              </a:ext>
            </a:extLst>
          </p:cNvPr>
          <p:cNvSpPr txBox="1"/>
          <p:nvPr/>
        </p:nvSpPr>
        <p:spPr>
          <a:xfrm>
            <a:off x="9223234" y="6553144"/>
            <a:ext cx="2246128" cy="261610"/>
          </a:xfrm>
          <a:prstGeom prst="rect">
            <a:avLst/>
          </a:prstGeom>
          <a:noFill/>
        </p:spPr>
        <p:txBody>
          <a:bodyPr wrap="none" rtlCol="0">
            <a:spAutoFit/>
          </a:bodyPr>
          <a:lstStyle/>
          <a:p>
            <a:r>
              <a:rPr lang="en-US" sz="1100" dirty="0"/>
              <a:t>Image credits: NASA DEVELOP</a:t>
            </a:r>
          </a:p>
        </p:txBody>
      </p:sp>
    </p:spTree>
    <p:extLst>
      <p:ext uri="{BB962C8B-B14F-4D97-AF65-F5344CB8AC3E}">
        <p14:creationId xmlns:p14="http://schemas.microsoft.com/office/powerpoint/2010/main" val="422150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4" y="1375955"/>
            <a:ext cx="11021107" cy="4804712"/>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b="1" dirty="0">
                <a:solidFill>
                  <a:srgbClr val="003C92"/>
                </a:solidFill>
                <a:latin typeface="+mn-lt"/>
              </a:rPr>
              <a:t>DEVELOP Node Partnering:</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Successful partnerships with node hosts are driven by a champion with influence, vision, and a long-term position at the host location. </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Site visits (pre-COVID) or virtual check-ins (during pandemic) are important early on </a:t>
            </a:r>
            <a:r>
              <a:rPr lang="en-US" sz="2000">
                <a:solidFill>
                  <a:schemeClr val="tx1">
                    <a:lumMod val="75000"/>
                    <a:lumOff val="25000"/>
                  </a:schemeClr>
                </a:solidFill>
                <a:latin typeface="+mn-lt"/>
              </a:rPr>
              <a:t>in establishing the </a:t>
            </a:r>
            <a:r>
              <a:rPr lang="en-US" sz="2000" dirty="0">
                <a:solidFill>
                  <a:schemeClr val="tx1">
                    <a:lumMod val="75000"/>
                    <a:lumOff val="25000"/>
                  </a:schemeClr>
                </a:solidFill>
                <a:latin typeface="+mn-lt"/>
              </a:rPr>
              <a:t>nodes and generally happen three times a year (if not more).</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Initial conversations need to outline all the potential “deal-breakers” otherwise they can pop up as an issue after significant time (and even resource) investments.</a:t>
            </a:r>
          </a:p>
          <a:p>
            <a:pPr>
              <a:lnSpc>
                <a:spcPct val="110000"/>
              </a:lnSpc>
              <a:spcBef>
                <a:spcPts val="600"/>
              </a:spcBef>
            </a:pPr>
            <a:endParaRPr lang="en-US" sz="2000" dirty="0">
              <a:solidFill>
                <a:schemeClr val="tx1">
                  <a:lumMod val="75000"/>
                  <a:lumOff val="25000"/>
                </a:schemeClr>
              </a:solidFill>
              <a:latin typeface="+mn-lt"/>
            </a:endParaRPr>
          </a:p>
          <a:p>
            <a:pPr>
              <a:lnSpc>
                <a:spcPct val="110000"/>
              </a:lnSpc>
              <a:spcBef>
                <a:spcPts val="600"/>
              </a:spcBef>
            </a:pPr>
            <a:r>
              <a:rPr lang="en-US" sz="2000" b="1" dirty="0">
                <a:solidFill>
                  <a:srgbClr val="003C92"/>
                </a:solidFill>
                <a:latin typeface="+mn-lt"/>
              </a:rPr>
              <a:t>DEVELOP Project Partnering:</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The most successful partnerships occur when the partner organization clearly understands expectations, constraints, and timelines.</a:t>
            </a:r>
          </a:p>
          <a:p>
            <a:pPr marL="342900" indent="-342900">
              <a:lnSpc>
                <a:spcPct val="110000"/>
              </a:lnSpc>
              <a:spcBef>
                <a:spcPts val="600"/>
              </a:spcBef>
              <a:buFont typeface="Arial" panose="020B0604020202020204" pitchFamily="34" charset="0"/>
              <a:buChar char="•"/>
            </a:pPr>
            <a:r>
              <a:rPr lang="en-US" sz="2000" dirty="0">
                <a:solidFill>
                  <a:schemeClr val="tx1">
                    <a:lumMod val="75000"/>
                    <a:lumOff val="25000"/>
                  </a:schemeClr>
                </a:solidFill>
                <a:latin typeface="+mn-lt"/>
              </a:rPr>
              <a:t>Don’t stray from the model – hold all projects to the same standard characteristic requirements and communicate those from the beginning.</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dirty="0">
                <a:solidFill>
                  <a:srgbClr val="003C92"/>
                </a:solidFill>
              </a:rPr>
              <a:t>Lessons Learned</a:t>
            </a:r>
          </a:p>
        </p:txBody>
      </p:sp>
    </p:spTree>
    <p:extLst>
      <p:ext uri="{BB962C8B-B14F-4D97-AF65-F5344CB8AC3E}">
        <p14:creationId xmlns:p14="http://schemas.microsoft.com/office/powerpoint/2010/main" val="354440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5"/>
            <a:ext cx="5109768" cy="480471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b="1">
                <a:solidFill>
                  <a:schemeClr val="tx1">
                    <a:lumMod val="75000"/>
                    <a:lumOff val="25000"/>
                  </a:schemeClr>
                </a:solidFill>
                <a:latin typeface="+mn-lt"/>
              </a:rPr>
              <a:t>Challenges</a:t>
            </a:r>
          </a:p>
          <a:p>
            <a:pPr>
              <a:lnSpc>
                <a:spcPct val="110000"/>
              </a:lnSpc>
              <a:spcBef>
                <a:spcPts val="600"/>
              </a:spcBef>
            </a:pPr>
            <a:r>
              <a:rPr lang="en-US" sz="2000">
                <a:solidFill>
                  <a:srgbClr val="003C92"/>
                </a:solidFill>
                <a:latin typeface="+mn-lt"/>
              </a:rPr>
              <a:t>Communication</a:t>
            </a:r>
            <a:r>
              <a:rPr lang="en-US" sz="2000">
                <a:solidFill>
                  <a:schemeClr val="tx1">
                    <a:lumMod val="75000"/>
                    <a:lumOff val="25000"/>
                  </a:schemeClr>
                </a:solidFill>
                <a:latin typeface="+mn-lt"/>
              </a:rPr>
              <a:t>: w/participants and partners after projects can be limited.</a:t>
            </a:r>
          </a:p>
          <a:p>
            <a:pPr>
              <a:lnSpc>
                <a:spcPct val="110000"/>
              </a:lnSpc>
              <a:spcBef>
                <a:spcPts val="600"/>
              </a:spcBef>
            </a:pPr>
            <a:r>
              <a:rPr lang="en-US" sz="2000">
                <a:solidFill>
                  <a:srgbClr val="003C92"/>
                </a:solidFill>
                <a:latin typeface="+mn-lt"/>
              </a:rPr>
              <a:t>In-person vs Virtual</a:t>
            </a:r>
            <a:r>
              <a:rPr lang="en-US" sz="2000">
                <a:solidFill>
                  <a:schemeClr val="tx1">
                    <a:lumMod val="75000"/>
                    <a:lumOff val="25000"/>
                  </a:schemeClr>
                </a:solidFill>
                <a:latin typeface="+mn-lt"/>
              </a:rPr>
              <a:t>: The virtual environment allows for broader interaction but adds complexity to team interactions. Missing the “watercooler chat” and small personal interactions that build camaraderie. Can’t meet with local partners or give final presentations in-person, which can limit project handoff options.</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Challenges &amp; Looking Ahead</a:t>
            </a:r>
          </a:p>
        </p:txBody>
      </p:sp>
      <p:sp>
        <p:nvSpPr>
          <p:cNvPr id="4" name="Content Placeholder 18">
            <a:extLst>
              <a:ext uri="{FF2B5EF4-FFF2-40B4-BE49-F238E27FC236}">
                <a16:creationId xmlns:a16="http://schemas.microsoft.com/office/drawing/2014/main" id="{7693386C-3DB0-43CE-B958-538949F20AC1}"/>
              </a:ext>
            </a:extLst>
          </p:cNvPr>
          <p:cNvSpPr txBox="1">
            <a:spLocks/>
          </p:cNvSpPr>
          <p:nvPr/>
        </p:nvSpPr>
        <p:spPr>
          <a:xfrm>
            <a:off x="6234545" y="1375955"/>
            <a:ext cx="5702894" cy="480471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b="1">
                <a:solidFill>
                  <a:schemeClr val="tx1">
                    <a:lumMod val="75000"/>
                    <a:lumOff val="25000"/>
                  </a:schemeClr>
                </a:solidFill>
                <a:latin typeface="+mn-lt"/>
              </a:rPr>
              <a:t>Looking Ahead</a:t>
            </a:r>
          </a:p>
          <a:p>
            <a:pPr>
              <a:lnSpc>
                <a:spcPct val="110000"/>
              </a:lnSpc>
              <a:spcBef>
                <a:spcPts val="600"/>
              </a:spcBef>
            </a:pPr>
            <a:r>
              <a:rPr lang="en-US" sz="2000">
                <a:solidFill>
                  <a:srgbClr val="003C92"/>
                </a:solidFill>
                <a:latin typeface="+mn-lt"/>
              </a:rPr>
              <a:t>Return to In-Person</a:t>
            </a:r>
            <a:r>
              <a:rPr lang="en-US" sz="2000">
                <a:solidFill>
                  <a:schemeClr val="tx1">
                    <a:lumMod val="75000"/>
                    <a:lumOff val="25000"/>
                  </a:schemeClr>
                </a:solidFill>
                <a:latin typeface="+mn-lt"/>
              </a:rPr>
              <a:t>: phasing back a return to working in-person by the end of 2022.</a:t>
            </a:r>
          </a:p>
          <a:p>
            <a:pPr>
              <a:lnSpc>
                <a:spcPct val="110000"/>
              </a:lnSpc>
              <a:spcBef>
                <a:spcPts val="600"/>
              </a:spcBef>
            </a:pPr>
            <a:r>
              <a:rPr lang="en-US" sz="2000">
                <a:solidFill>
                  <a:srgbClr val="003C92"/>
                </a:solidFill>
                <a:latin typeface="+mn-lt"/>
              </a:rPr>
              <a:t>Maintaining Some Virtual</a:t>
            </a:r>
            <a:r>
              <a:rPr lang="en-US" sz="2000">
                <a:solidFill>
                  <a:schemeClr val="tx1">
                    <a:lumMod val="75000"/>
                    <a:lumOff val="25000"/>
                  </a:schemeClr>
                </a:solidFill>
                <a:latin typeface="+mn-lt"/>
              </a:rPr>
              <a:t>: DEVELOP has seen the benefits of virtual participation and will continue to offer some virtual opportunities for perpetuity. </a:t>
            </a:r>
          </a:p>
          <a:p>
            <a:pPr>
              <a:lnSpc>
                <a:spcPct val="110000"/>
              </a:lnSpc>
              <a:spcBef>
                <a:spcPts val="600"/>
              </a:spcBef>
            </a:pPr>
            <a:r>
              <a:rPr lang="en-US" sz="2000">
                <a:solidFill>
                  <a:srgbClr val="003C92"/>
                </a:solidFill>
                <a:latin typeface="+mn-lt"/>
              </a:rPr>
              <a:t>New Project Types</a:t>
            </a:r>
            <a:r>
              <a:rPr lang="en-US" sz="2000">
                <a:solidFill>
                  <a:schemeClr val="tx1">
                    <a:lumMod val="75000"/>
                    <a:lumOff val="25000"/>
                  </a:schemeClr>
                </a:solidFill>
                <a:latin typeface="+mn-lt"/>
              </a:rPr>
              <a:t>: exploring new project models – “listening projects” and “technology &amp; innovation projects”, which have the same 10-week timeline but different workflows, deliverables, and milestone schedules.</a:t>
            </a:r>
          </a:p>
          <a:p>
            <a:pPr>
              <a:lnSpc>
                <a:spcPct val="110000"/>
              </a:lnSpc>
              <a:spcBef>
                <a:spcPts val="600"/>
              </a:spcBef>
            </a:pPr>
            <a:endParaRPr lang="en-US" sz="2000">
              <a:solidFill>
                <a:schemeClr val="tx1">
                  <a:lumMod val="75000"/>
                  <a:lumOff val="25000"/>
                </a:schemeClr>
              </a:solidFill>
              <a:latin typeface="+mn-lt"/>
            </a:endParaRPr>
          </a:p>
        </p:txBody>
      </p:sp>
    </p:spTree>
    <p:extLst>
      <p:ext uri="{BB962C8B-B14F-4D97-AF65-F5344CB8AC3E}">
        <p14:creationId xmlns:p14="http://schemas.microsoft.com/office/powerpoint/2010/main" val="229533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0A8CB1-B032-4F9D-8AA2-0B488AF0D46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D4E88668-735A-459B-8AE8-EEF45D67A3FF}"/>
              </a:ext>
            </a:extLst>
          </p:cNvPr>
          <p:cNvSpPr>
            <a:spLocks noGrp="1"/>
          </p:cNvSpPr>
          <p:nvPr>
            <p:ph type="ctrTitle"/>
          </p:nvPr>
        </p:nvSpPr>
        <p:spPr/>
        <p:txBody>
          <a:bodyPr/>
          <a:lstStyle/>
          <a:p>
            <a:r>
              <a:rPr lang="en-US"/>
              <a:t>Thank you!</a:t>
            </a:r>
          </a:p>
        </p:txBody>
      </p:sp>
      <p:sp>
        <p:nvSpPr>
          <p:cNvPr id="4" name="Subtitle 3">
            <a:extLst>
              <a:ext uri="{FF2B5EF4-FFF2-40B4-BE49-F238E27FC236}">
                <a16:creationId xmlns:a16="http://schemas.microsoft.com/office/drawing/2014/main" id="{B1628EA3-C890-4779-8432-3D2E1604D7C7}"/>
              </a:ext>
            </a:extLst>
          </p:cNvPr>
          <p:cNvSpPr>
            <a:spLocks noGrp="1"/>
          </p:cNvSpPr>
          <p:nvPr>
            <p:ph type="subTitle" idx="1"/>
          </p:nvPr>
        </p:nvSpPr>
        <p:spPr>
          <a:xfrm>
            <a:off x="601325" y="3673978"/>
            <a:ext cx="4421258" cy="952500"/>
          </a:xfrm>
        </p:spPr>
        <p:txBody>
          <a:bodyPr/>
          <a:lstStyle/>
          <a:p>
            <a:r>
              <a:rPr lang="en-US">
                <a:hlinkClick r:id="rId4"/>
              </a:rPr>
              <a:t>amber.r.williams@nasa.gov</a:t>
            </a:r>
            <a:endParaRPr lang="en-US"/>
          </a:p>
          <a:p>
            <a:endParaRPr lang="en-US"/>
          </a:p>
        </p:txBody>
      </p:sp>
      <p:sp>
        <p:nvSpPr>
          <p:cNvPr id="5" name="TextBox 4">
            <a:extLst>
              <a:ext uri="{FF2B5EF4-FFF2-40B4-BE49-F238E27FC236}">
                <a16:creationId xmlns:a16="http://schemas.microsoft.com/office/drawing/2014/main" id="{86CA2B7C-33A9-489C-BC0F-02A7666B2E75}"/>
              </a:ext>
            </a:extLst>
          </p:cNvPr>
          <p:cNvSpPr txBox="1"/>
          <p:nvPr/>
        </p:nvSpPr>
        <p:spPr>
          <a:xfrm>
            <a:off x="89991" y="6596390"/>
            <a:ext cx="2246128" cy="261610"/>
          </a:xfrm>
          <a:prstGeom prst="rect">
            <a:avLst/>
          </a:prstGeom>
          <a:noFill/>
        </p:spPr>
        <p:txBody>
          <a:bodyPr wrap="none" rtlCol="0">
            <a:spAutoFit/>
          </a:bodyPr>
          <a:lstStyle/>
          <a:p>
            <a:r>
              <a:rPr lang="en-US" sz="1100" dirty="0"/>
              <a:t>Image credits: NASA DEVELOP</a:t>
            </a:r>
          </a:p>
        </p:txBody>
      </p:sp>
    </p:spTree>
    <p:extLst>
      <p:ext uri="{BB962C8B-B14F-4D97-AF65-F5344CB8AC3E}">
        <p14:creationId xmlns:p14="http://schemas.microsoft.com/office/powerpoint/2010/main" val="190200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3629-E27E-4FCA-99E3-372DE877F34B}"/>
              </a:ext>
            </a:extLst>
          </p:cNvPr>
          <p:cNvSpPr>
            <a:spLocks noGrp="1"/>
          </p:cNvSpPr>
          <p:nvPr>
            <p:ph type="title"/>
          </p:nvPr>
        </p:nvSpPr>
        <p:spPr>
          <a:xfrm>
            <a:off x="521225" y="612775"/>
            <a:ext cx="8080908" cy="1018009"/>
          </a:xfrm>
        </p:spPr>
        <p:txBody>
          <a:bodyPr/>
          <a:lstStyle/>
          <a:p>
            <a:r>
              <a:rPr lang="en-US" dirty="0"/>
              <a:t>Making Earth Science Information Accessible to All</a:t>
            </a:r>
          </a:p>
        </p:txBody>
      </p:sp>
      <p:sp>
        <p:nvSpPr>
          <p:cNvPr id="3" name="Content Placeholder 2">
            <a:extLst>
              <a:ext uri="{FF2B5EF4-FFF2-40B4-BE49-F238E27FC236}">
                <a16:creationId xmlns:a16="http://schemas.microsoft.com/office/drawing/2014/main" id="{8377C9E4-3EB8-4111-9F1B-734154FDA495}"/>
              </a:ext>
            </a:extLst>
          </p:cNvPr>
          <p:cNvSpPr>
            <a:spLocks noGrp="1"/>
          </p:cNvSpPr>
          <p:nvPr>
            <p:ph idx="1"/>
          </p:nvPr>
        </p:nvSpPr>
        <p:spPr>
          <a:xfrm>
            <a:off x="521225" y="1998133"/>
            <a:ext cx="6367255" cy="3996661"/>
          </a:xfrm>
        </p:spPr>
        <p:txBody>
          <a:bodyPr/>
          <a:lstStyle/>
          <a:p>
            <a:pPr marL="0" indent="0">
              <a:lnSpc>
                <a:spcPct val="100000"/>
              </a:lnSpc>
              <a:spcBef>
                <a:spcPts val="0"/>
              </a:spcBef>
              <a:spcAft>
                <a:spcPts val="1800"/>
              </a:spcAft>
              <a:buNone/>
            </a:pPr>
            <a:r>
              <a:rPr lang="en-US" altLang="en-US" sz="2000" dirty="0"/>
              <a:t>Part of NASA’s Earth Applied Sciences, the Capacity Building Program provides individuals and institutions with workforce development, training activities, and collaborative projects to strengthen understanding of Earth observations and expand their use around the world. </a:t>
            </a:r>
          </a:p>
          <a:p>
            <a:pPr marL="0" indent="0">
              <a:lnSpc>
                <a:spcPct val="100000"/>
              </a:lnSpc>
              <a:spcBef>
                <a:spcPts val="0"/>
              </a:spcBef>
              <a:spcAft>
                <a:spcPts val="1800"/>
              </a:spcAft>
              <a:buNone/>
            </a:pPr>
            <a:r>
              <a:rPr lang="en-US" altLang="en-US" sz="2000" dirty="0"/>
              <a:t>Through ARSET, DEVELOP, and SERVIR, we work with everyone at every level — from first-time users to long-time professional users of Earth observation data.</a:t>
            </a:r>
          </a:p>
        </p:txBody>
      </p:sp>
      <p:pic>
        <p:nvPicPr>
          <p:cNvPr id="7" name="Picture 6">
            <a:extLst>
              <a:ext uri="{FF2B5EF4-FFF2-40B4-BE49-F238E27FC236}">
                <a16:creationId xmlns:a16="http://schemas.microsoft.com/office/drawing/2014/main" id="{F14138DE-F76B-42F4-A2B0-AC80888A984C}"/>
              </a:ext>
            </a:extLst>
          </p:cNvPr>
          <p:cNvPicPr>
            <a:picLocks noChangeAspect="1"/>
          </p:cNvPicPr>
          <p:nvPr/>
        </p:nvPicPr>
        <p:blipFill>
          <a:blip r:embed="rId2"/>
          <a:stretch>
            <a:fillRect/>
          </a:stretch>
        </p:blipFill>
        <p:spPr>
          <a:xfrm>
            <a:off x="8865442" y="358646"/>
            <a:ext cx="2960436" cy="2919319"/>
          </a:xfrm>
          <a:prstGeom prst="rect">
            <a:avLst/>
          </a:prstGeom>
        </p:spPr>
      </p:pic>
      <p:pic>
        <p:nvPicPr>
          <p:cNvPr id="8" name="Picture 7">
            <a:extLst>
              <a:ext uri="{FF2B5EF4-FFF2-40B4-BE49-F238E27FC236}">
                <a16:creationId xmlns:a16="http://schemas.microsoft.com/office/drawing/2014/main" id="{001F9EB9-4908-46C8-A67F-EB08D56F8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655" y="1630786"/>
            <a:ext cx="2454755" cy="4364009"/>
          </a:xfrm>
          <a:prstGeom prst="rect">
            <a:avLst/>
          </a:prstGeom>
        </p:spPr>
      </p:pic>
      <p:pic>
        <p:nvPicPr>
          <p:cNvPr id="9" name="Picture 8">
            <a:extLst>
              <a:ext uri="{FF2B5EF4-FFF2-40B4-BE49-F238E27FC236}">
                <a16:creationId xmlns:a16="http://schemas.microsoft.com/office/drawing/2014/main" id="{010DED35-A031-4B53-969F-0872B5185A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648" b="6043"/>
          <a:stretch/>
        </p:blipFill>
        <p:spPr>
          <a:xfrm>
            <a:off x="8865442" y="1630786"/>
            <a:ext cx="1138038" cy="1647179"/>
          </a:xfrm>
          <a:prstGeom prst="rect">
            <a:avLst/>
          </a:prstGeom>
          <a:ln>
            <a:noFill/>
          </a:ln>
        </p:spPr>
      </p:pic>
      <p:sp>
        <p:nvSpPr>
          <p:cNvPr id="4" name="TextBox 3">
            <a:extLst>
              <a:ext uri="{FF2B5EF4-FFF2-40B4-BE49-F238E27FC236}">
                <a16:creationId xmlns:a16="http://schemas.microsoft.com/office/drawing/2014/main" id="{D06B194C-DD48-467A-B65B-1A4557D0A88C}"/>
              </a:ext>
            </a:extLst>
          </p:cNvPr>
          <p:cNvSpPr txBox="1"/>
          <p:nvPr/>
        </p:nvSpPr>
        <p:spPr>
          <a:xfrm>
            <a:off x="9223234" y="6553144"/>
            <a:ext cx="2752677" cy="261610"/>
          </a:xfrm>
          <a:prstGeom prst="rect">
            <a:avLst/>
          </a:prstGeom>
          <a:noFill/>
        </p:spPr>
        <p:txBody>
          <a:bodyPr wrap="none" rtlCol="0">
            <a:spAutoFit/>
          </a:bodyPr>
          <a:lstStyle/>
          <a:p>
            <a:r>
              <a:rPr lang="en-US" sz="1100" dirty="0"/>
              <a:t>Image credit: NASA Applied Sciences</a:t>
            </a:r>
          </a:p>
        </p:txBody>
      </p:sp>
    </p:spTree>
    <p:extLst>
      <p:ext uri="{BB962C8B-B14F-4D97-AF65-F5344CB8AC3E}">
        <p14:creationId xmlns:p14="http://schemas.microsoft.com/office/powerpoint/2010/main" val="397734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3629-E27E-4FCA-99E3-372DE877F34B}"/>
              </a:ext>
            </a:extLst>
          </p:cNvPr>
          <p:cNvSpPr>
            <a:spLocks noGrp="1"/>
          </p:cNvSpPr>
          <p:nvPr>
            <p:ph type="title"/>
          </p:nvPr>
        </p:nvSpPr>
        <p:spPr>
          <a:xfrm>
            <a:off x="4056905" y="612776"/>
            <a:ext cx="7880534" cy="701674"/>
          </a:xfrm>
        </p:spPr>
        <p:txBody>
          <a:bodyPr/>
          <a:lstStyle/>
          <a:p>
            <a:r>
              <a:rPr lang="en-US"/>
              <a:t>About DEVELOP</a:t>
            </a:r>
          </a:p>
        </p:txBody>
      </p:sp>
      <p:sp>
        <p:nvSpPr>
          <p:cNvPr id="3" name="Content Placeholder 2">
            <a:extLst>
              <a:ext uri="{FF2B5EF4-FFF2-40B4-BE49-F238E27FC236}">
                <a16:creationId xmlns:a16="http://schemas.microsoft.com/office/drawing/2014/main" id="{8377C9E4-3EB8-4111-9F1B-734154FDA495}"/>
              </a:ext>
            </a:extLst>
          </p:cNvPr>
          <p:cNvSpPr>
            <a:spLocks noGrp="1"/>
          </p:cNvSpPr>
          <p:nvPr>
            <p:ph idx="1"/>
          </p:nvPr>
        </p:nvSpPr>
        <p:spPr>
          <a:xfrm>
            <a:off x="4056904" y="1438275"/>
            <a:ext cx="7982695" cy="4630106"/>
          </a:xfrm>
        </p:spPr>
        <p:txBody>
          <a:bodyPr/>
          <a:lstStyle/>
          <a:p>
            <a:pPr marL="0" indent="0">
              <a:lnSpc>
                <a:spcPct val="100000"/>
              </a:lnSpc>
              <a:spcBef>
                <a:spcPts val="0"/>
              </a:spcBef>
              <a:spcAft>
                <a:spcPts val="1800"/>
              </a:spcAft>
              <a:buNone/>
            </a:pPr>
            <a:r>
              <a:rPr lang="en-US" altLang="en-US" sz="2000" dirty="0"/>
              <a:t>Addresses environmental and public policy issues through interdisciplinary feasibility studies that apply the lens of NASA Earth observations (EO) to community concerns around the globe </a:t>
            </a:r>
          </a:p>
          <a:p>
            <a:pPr marL="0" indent="0">
              <a:lnSpc>
                <a:spcPct val="100000"/>
              </a:lnSpc>
              <a:spcBef>
                <a:spcPts val="0"/>
              </a:spcBef>
              <a:spcAft>
                <a:spcPts val="1800"/>
              </a:spcAft>
              <a:buNone/>
            </a:pPr>
            <a:r>
              <a:rPr lang="en-US" altLang="en-US" sz="2000" dirty="0"/>
              <a:t>Hands-on exploration of how NASA EO can be applied and integrated into organizational decision making, with a focus on end-user decision making needs and processes</a:t>
            </a:r>
          </a:p>
          <a:p>
            <a:pPr marL="0" indent="0">
              <a:lnSpc>
                <a:spcPct val="100000"/>
              </a:lnSpc>
              <a:spcBef>
                <a:spcPts val="0"/>
              </a:spcBef>
              <a:spcAft>
                <a:spcPts val="1800"/>
              </a:spcAft>
              <a:buNone/>
            </a:pPr>
            <a:r>
              <a:rPr lang="en-US" altLang="en-US" sz="2000" dirty="0"/>
              <a:t>Engage participants (anyone over 18 – students, recent graduates, early and transitioning professionals) and partner organizations (e.g., state, local and federal governments, NGOs) in a co-production model</a:t>
            </a:r>
          </a:p>
          <a:p>
            <a:pPr marL="0" indent="0">
              <a:lnSpc>
                <a:spcPct val="100000"/>
              </a:lnSpc>
              <a:spcBef>
                <a:spcPts val="0"/>
              </a:spcBef>
              <a:spcAft>
                <a:spcPts val="1800"/>
              </a:spcAft>
              <a:buNone/>
            </a:pPr>
            <a:r>
              <a:rPr lang="en-US" altLang="en-US" sz="2000" dirty="0"/>
              <a:t>Rapid… projects are only 10 weeks!</a:t>
            </a:r>
          </a:p>
        </p:txBody>
      </p:sp>
      <p:pic>
        <p:nvPicPr>
          <p:cNvPr id="20" name="Picture 19">
            <a:extLst>
              <a:ext uri="{FF2B5EF4-FFF2-40B4-BE49-F238E27FC236}">
                <a16:creationId xmlns:a16="http://schemas.microsoft.com/office/drawing/2014/main" id="{511CAC69-1F2B-4C9D-823E-18574CF4A3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459" y="4308162"/>
            <a:ext cx="2927544" cy="1645920"/>
          </a:xfrm>
          <a:prstGeom prst="rect">
            <a:avLst/>
          </a:prstGeom>
        </p:spPr>
      </p:pic>
      <p:pic>
        <p:nvPicPr>
          <p:cNvPr id="21" name="Picture 20" descr="A group of people sitting at a desk with computers&#10;&#10;Description automatically generated with low confidence">
            <a:extLst>
              <a:ext uri="{FF2B5EF4-FFF2-40B4-BE49-F238E27FC236}">
                <a16:creationId xmlns:a16="http://schemas.microsoft.com/office/drawing/2014/main" id="{A3B4E392-75F2-4328-81A6-DF3B9113E47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8459" y="414938"/>
            <a:ext cx="2927544" cy="1645920"/>
          </a:xfrm>
          <a:prstGeom prst="rect">
            <a:avLst/>
          </a:prstGeom>
        </p:spPr>
      </p:pic>
      <p:pic>
        <p:nvPicPr>
          <p:cNvPr id="22" name="Picture 21" descr="A group of people working in a forest&#10;&#10;Description automatically generated with medium confidence">
            <a:extLst>
              <a:ext uri="{FF2B5EF4-FFF2-40B4-BE49-F238E27FC236}">
                <a16:creationId xmlns:a16="http://schemas.microsoft.com/office/drawing/2014/main" id="{EE83A47A-1B5F-49BA-89C8-F18BEDE60B8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8459" y="2361550"/>
            <a:ext cx="2927544" cy="1645920"/>
          </a:xfrm>
          <a:prstGeom prst="rect">
            <a:avLst/>
          </a:prstGeom>
        </p:spPr>
      </p:pic>
      <p:sp>
        <p:nvSpPr>
          <p:cNvPr id="7" name="TextBox 6">
            <a:extLst>
              <a:ext uri="{FF2B5EF4-FFF2-40B4-BE49-F238E27FC236}">
                <a16:creationId xmlns:a16="http://schemas.microsoft.com/office/drawing/2014/main" id="{C7F18CF2-BB10-48D9-9938-D91A9B2AEB71}"/>
              </a:ext>
            </a:extLst>
          </p:cNvPr>
          <p:cNvSpPr txBox="1"/>
          <p:nvPr/>
        </p:nvSpPr>
        <p:spPr>
          <a:xfrm>
            <a:off x="9223234" y="6553144"/>
            <a:ext cx="2246128" cy="261610"/>
          </a:xfrm>
          <a:prstGeom prst="rect">
            <a:avLst/>
          </a:prstGeom>
          <a:noFill/>
        </p:spPr>
        <p:txBody>
          <a:bodyPr wrap="none" rtlCol="0">
            <a:spAutoFit/>
          </a:bodyPr>
          <a:lstStyle/>
          <a:p>
            <a:r>
              <a:rPr lang="en-US" sz="1100" dirty="0"/>
              <a:t>Image credits: NASA DEVELOP</a:t>
            </a:r>
          </a:p>
        </p:txBody>
      </p:sp>
    </p:spTree>
    <p:extLst>
      <p:ext uri="{BB962C8B-B14F-4D97-AF65-F5344CB8AC3E}">
        <p14:creationId xmlns:p14="http://schemas.microsoft.com/office/powerpoint/2010/main" val="216968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B0AC-5651-47C6-BE12-B585D9B88B29}"/>
              </a:ext>
            </a:extLst>
          </p:cNvPr>
          <p:cNvSpPr>
            <a:spLocks noGrp="1"/>
          </p:cNvSpPr>
          <p:nvPr>
            <p:ph type="title"/>
          </p:nvPr>
        </p:nvSpPr>
        <p:spPr>
          <a:xfrm>
            <a:off x="628192" y="365126"/>
            <a:ext cx="11309247" cy="981354"/>
          </a:xfrm>
        </p:spPr>
        <p:txBody>
          <a:bodyPr/>
          <a:lstStyle/>
          <a:p>
            <a:r>
              <a:rPr lang="en-US"/>
              <a:t>DEVELOP Office Locations* (AKA nodes)</a:t>
            </a:r>
          </a:p>
        </p:txBody>
      </p:sp>
      <p:pic>
        <p:nvPicPr>
          <p:cNvPr id="5" name="Picture 4">
            <a:extLst>
              <a:ext uri="{FF2B5EF4-FFF2-40B4-BE49-F238E27FC236}">
                <a16:creationId xmlns:a16="http://schemas.microsoft.com/office/drawing/2014/main" id="{A358187A-8CA3-4A24-B4DC-A9CC96CBB2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192" y="1246836"/>
            <a:ext cx="8158416" cy="5045980"/>
          </a:xfrm>
          <a:prstGeom prst="rect">
            <a:avLst/>
          </a:prstGeom>
        </p:spPr>
      </p:pic>
      <p:sp>
        <p:nvSpPr>
          <p:cNvPr id="6" name="Oval 5">
            <a:extLst>
              <a:ext uri="{FF2B5EF4-FFF2-40B4-BE49-F238E27FC236}">
                <a16:creationId xmlns:a16="http://schemas.microsoft.com/office/drawing/2014/main" id="{19A8C8FF-418F-4B24-8AC4-7D559D398694}"/>
              </a:ext>
            </a:extLst>
          </p:cNvPr>
          <p:cNvSpPr/>
          <p:nvPr/>
        </p:nvSpPr>
        <p:spPr>
          <a:xfrm>
            <a:off x="6215987" y="4130480"/>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9E4ABDC-4536-4EFE-80BC-EAB13A28F6A4}"/>
              </a:ext>
            </a:extLst>
          </p:cNvPr>
          <p:cNvSpPr/>
          <p:nvPr/>
        </p:nvSpPr>
        <p:spPr>
          <a:xfrm>
            <a:off x="957109" y="321363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F8AD4A-32CC-49BC-9845-50B9082FCE52}"/>
              </a:ext>
            </a:extLst>
          </p:cNvPr>
          <p:cNvSpPr/>
          <p:nvPr/>
        </p:nvSpPr>
        <p:spPr>
          <a:xfrm>
            <a:off x="7715445" y="3444209"/>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A183D1-EB8F-40B7-AF6A-495EBED518F7}"/>
              </a:ext>
            </a:extLst>
          </p:cNvPr>
          <p:cNvSpPr/>
          <p:nvPr/>
        </p:nvSpPr>
        <p:spPr>
          <a:xfrm>
            <a:off x="7595493" y="3089800"/>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10C5272-2A8E-4C14-A597-60C3A16129FE}"/>
              </a:ext>
            </a:extLst>
          </p:cNvPr>
          <p:cNvSpPr/>
          <p:nvPr/>
        </p:nvSpPr>
        <p:spPr>
          <a:xfrm>
            <a:off x="1348732" y="395454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8D50A4B-8B18-40F0-BE1E-6F4AD2691BE0}"/>
              </a:ext>
            </a:extLst>
          </p:cNvPr>
          <p:cNvSpPr/>
          <p:nvPr/>
        </p:nvSpPr>
        <p:spPr>
          <a:xfrm>
            <a:off x="2517533" y="2431992"/>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654439-B974-43FF-9E4A-3B742EE45178}"/>
              </a:ext>
            </a:extLst>
          </p:cNvPr>
          <p:cNvSpPr/>
          <p:nvPr/>
        </p:nvSpPr>
        <p:spPr>
          <a:xfrm>
            <a:off x="6848478" y="3853493"/>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D8B6B5-F74C-4E5E-9262-A58C33A945CB}"/>
              </a:ext>
            </a:extLst>
          </p:cNvPr>
          <p:cNvSpPr/>
          <p:nvPr/>
        </p:nvSpPr>
        <p:spPr>
          <a:xfrm>
            <a:off x="6735183" y="4208974"/>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448250-9A5A-468B-BF1D-9D3BC470494C}"/>
              </a:ext>
            </a:extLst>
          </p:cNvPr>
          <p:cNvSpPr/>
          <p:nvPr/>
        </p:nvSpPr>
        <p:spPr>
          <a:xfrm>
            <a:off x="8169189" y="2220581"/>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87522D-D5A4-4EBE-9EE7-726B0EF29B5B}"/>
              </a:ext>
            </a:extLst>
          </p:cNvPr>
          <p:cNvSpPr/>
          <p:nvPr/>
        </p:nvSpPr>
        <p:spPr>
          <a:xfrm>
            <a:off x="2259097" y="4208971"/>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AA8B91B-792F-416F-A9CD-C5497CF43FAB}"/>
              </a:ext>
            </a:extLst>
          </p:cNvPr>
          <p:cNvSpPr/>
          <p:nvPr/>
        </p:nvSpPr>
        <p:spPr>
          <a:xfrm>
            <a:off x="3469943" y="3084353"/>
            <a:ext cx="333214" cy="33321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9865899-7D8C-4EC9-AA11-E38EBDB943C0}"/>
              </a:ext>
            </a:extLst>
          </p:cNvPr>
          <p:cNvSpPr txBox="1"/>
          <p:nvPr/>
        </p:nvSpPr>
        <p:spPr>
          <a:xfrm>
            <a:off x="6228488" y="4112421"/>
            <a:ext cx="356462" cy="369332"/>
          </a:xfrm>
          <a:prstGeom prst="rect">
            <a:avLst/>
          </a:prstGeom>
          <a:noFill/>
        </p:spPr>
        <p:txBody>
          <a:bodyPr wrap="square" rtlCol="0">
            <a:spAutoFit/>
          </a:bodyPr>
          <a:lstStyle/>
          <a:p>
            <a:r>
              <a:rPr lang="en-US" b="1">
                <a:latin typeface="Century Gothic" panose="020B0502020202020204" pitchFamily="34" charset="0"/>
              </a:rPr>
              <a:t>1</a:t>
            </a:r>
          </a:p>
        </p:txBody>
      </p:sp>
      <p:sp>
        <p:nvSpPr>
          <p:cNvPr id="18" name="TextBox 17">
            <a:extLst>
              <a:ext uri="{FF2B5EF4-FFF2-40B4-BE49-F238E27FC236}">
                <a16:creationId xmlns:a16="http://schemas.microsoft.com/office/drawing/2014/main" id="{B34F3D95-FFFF-48D9-A92E-17BFF8CDE5B6}"/>
              </a:ext>
            </a:extLst>
          </p:cNvPr>
          <p:cNvSpPr txBox="1"/>
          <p:nvPr/>
        </p:nvSpPr>
        <p:spPr>
          <a:xfrm>
            <a:off x="2266819" y="4192905"/>
            <a:ext cx="356462" cy="369332"/>
          </a:xfrm>
          <a:prstGeom prst="rect">
            <a:avLst/>
          </a:prstGeom>
          <a:noFill/>
          <a:ln>
            <a:noFill/>
          </a:ln>
        </p:spPr>
        <p:txBody>
          <a:bodyPr wrap="square" rtlCol="0">
            <a:spAutoFit/>
          </a:bodyPr>
          <a:lstStyle/>
          <a:p>
            <a:r>
              <a:rPr lang="en-US" b="1">
                <a:latin typeface="Century Gothic" panose="020B0502020202020204" pitchFamily="34" charset="0"/>
              </a:rPr>
              <a:t>2</a:t>
            </a:r>
          </a:p>
        </p:txBody>
      </p:sp>
      <p:sp>
        <p:nvSpPr>
          <p:cNvPr id="19" name="TextBox 18">
            <a:extLst>
              <a:ext uri="{FF2B5EF4-FFF2-40B4-BE49-F238E27FC236}">
                <a16:creationId xmlns:a16="http://schemas.microsoft.com/office/drawing/2014/main" id="{FE5E953C-58E3-4F27-926D-901D941DACC0}"/>
              </a:ext>
            </a:extLst>
          </p:cNvPr>
          <p:cNvSpPr txBox="1"/>
          <p:nvPr/>
        </p:nvSpPr>
        <p:spPr>
          <a:xfrm>
            <a:off x="957109" y="3195577"/>
            <a:ext cx="356462" cy="369332"/>
          </a:xfrm>
          <a:prstGeom prst="rect">
            <a:avLst/>
          </a:prstGeom>
          <a:noFill/>
        </p:spPr>
        <p:txBody>
          <a:bodyPr wrap="square" rtlCol="0">
            <a:spAutoFit/>
          </a:bodyPr>
          <a:lstStyle/>
          <a:p>
            <a:r>
              <a:rPr lang="en-US" b="1">
                <a:latin typeface="Century Gothic" panose="020B0502020202020204" pitchFamily="34" charset="0"/>
              </a:rPr>
              <a:t>3</a:t>
            </a:r>
          </a:p>
        </p:txBody>
      </p:sp>
      <p:sp>
        <p:nvSpPr>
          <p:cNvPr id="20" name="TextBox 19">
            <a:extLst>
              <a:ext uri="{FF2B5EF4-FFF2-40B4-BE49-F238E27FC236}">
                <a16:creationId xmlns:a16="http://schemas.microsoft.com/office/drawing/2014/main" id="{F0461A9C-511C-4965-A521-E78F087FDCF2}"/>
              </a:ext>
            </a:extLst>
          </p:cNvPr>
          <p:cNvSpPr txBox="1"/>
          <p:nvPr/>
        </p:nvSpPr>
        <p:spPr>
          <a:xfrm>
            <a:off x="1358390" y="3936487"/>
            <a:ext cx="356462" cy="369332"/>
          </a:xfrm>
          <a:prstGeom prst="rect">
            <a:avLst/>
          </a:prstGeom>
          <a:noFill/>
        </p:spPr>
        <p:txBody>
          <a:bodyPr wrap="square" rtlCol="0">
            <a:spAutoFit/>
          </a:bodyPr>
          <a:lstStyle/>
          <a:p>
            <a:r>
              <a:rPr lang="en-US" b="1">
                <a:latin typeface="Century Gothic" panose="020B0502020202020204" pitchFamily="34" charset="0"/>
              </a:rPr>
              <a:t>4</a:t>
            </a:r>
          </a:p>
        </p:txBody>
      </p:sp>
      <p:sp>
        <p:nvSpPr>
          <p:cNvPr id="21" name="TextBox 20">
            <a:extLst>
              <a:ext uri="{FF2B5EF4-FFF2-40B4-BE49-F238E27FC236}">
                <a16:creationId xmlns:a16="http://schemas.microsoft.com/office/drawing/2014/main" id="{BD8452D2-A106-43E6-80A2-01786CABE9CC}"/>
              </a:ext>
            </a:extLst>
          </p:cNvPr>
          <p:cNvSpPr txBox="1"/>
          <p:nvPr/>
        </p:nvSpPr>
        <p:spPr>
          <a:xfrm>
            <a:off x="3478975" y="3069069"/>
            <a:ext cx="356462" cy="369332"/>
          </a:xfrm>
          <a:prstGeom prst="rect">
            <a:avLst/>
          </a:prstGeom>
          <a:noFill/>
          <a:ln>
            <a:noFill/>
          </a:ln>
        </p:spPr>
        <p:txBody>
          <a:bodyPr wrap="square" rtlCol="0">
            <a:spAutoFit/>
          </a:bodyPr>
          <a:lstStyle/>
          <a:p>
            <a:r>
              <a:rPr lang="en-US" b="1" dirty="0">
                <a:latin typeface="Century Gothic" panose="020B0502020202020204" pitchFamily="34" charset="0"/>
              </a:rPr>
              <a:t>5</a:t>
            </a:r>
          </a:p>
        </p:txBody>
      </p:sp>
      <p:sp>
        <p:nvSpPr>
          <p:cNvPr id="22" name="TextBox 21">
            <a:extLst>
              <a:ext uri="{FF2B5EF4-FFF2-40B4-BE49-F238E27FC236}">
                <a16:creationId xmlns:a16="http://schemas.microsoft.com/office/drawing/2014/main" id="{9E19B4AD-0B6E-4DB8-9DDD-419974C788EF}"/>
              </a:ext>
            </a:extLst>
          </p:cNvPr>
          <p:cNvSpPr txBox="1"/>
          <p:nvPr/>
        </p:nvSpPr>
        <p:spPr>
          <a:xfrm>
            <a:off x="6728426" y="4199395"/>
            <a:ext cx="356462" cy="369332"/>
          </a:xfrm>
          <a:prstGeom prst="rect">
            <a:avLst/>
          </a:prstGeom>
          <a:noFill/>
          <a:ln>
            <a:noFill/>
          </a:ln>
        </p:spPr>
        <p:txBody>
          <a:bodyPr wrap="square" rtlCol="0">
            <a:spAutoFit/>
          </a:bodyPr>
          <a:lstStyle/>
          <a:p>
            <a:r>
              <a:rPr lang="en-US" b="1" dirty="0">
                <a:latin typeface="Century Gothic" panose="020B0502020202020204" pitchFamily="34" charset="0"/>
              </a:rPr>
              <a:t>6</a:t>
            </a:r>
          </a:p>
        </p:txBody>
      </p:sp>
      <p:sp>
        <p:nvSpPr>
          <p:cNvPr id="23" name="TextBox 22">
            <a:extLst>
              <a:ext uri="{FF2B5EF4-FFF2-40B4-BE49-F238E27FC236}">
                <a16:creationId xmlns:a16="http://schemas.microsoft.com/office/drawing/2014/main" id="{80ADE23B-8325-4427-B3FF-7624F6114DF3}"/>
              </a:ext>
            </a:extLst>
          </p:cNvPr>
          <p:cNvSpPr txBox="1"/>
          <p:nvPr/>
        </p:nvSpPr>
        <p:spPr>
          <a:xfrm>
            <a:off x="2539974" y="2421222"/>
            <a:ext cx="356462" cy="369332"/>
          </a:xfrm>
          <a:prstGeom prst="rect">
            <a:avLst/>
          </a:prstGeom>
          <a:noFill/>
          <a:ln>
            <a:noFill/>
          </a:ln>
        </p:spPr>
        <p:txBody>
          <a:bodyPr wrap="square" rtlCol="0">
            <a:spAutoFit/>
          </a:bodyPr>
          <a:lstStyle/>
          <a:p>
            <a:r>
              <a:rPr lang="en-US" b="1" dirty="0">
                <a:latin typeface="Century Gothic" panose="020B0502020202020204" pitchFamily="34" charset="0"/>
              </a:rPr>
              <a:t>7</a:t>
            </a:r>
          </a:p>
        </p:txBody>
      </p:sp>
      <p:sp>
        <p:nvSpPr>
          <p:cNvPr id="24" name="TextBox 23">
            <a:extLst>
              <a:ext uri="{FF2B5EF4-FFF2-40B4-BE49-F238E27FC236}">
                <a16:creationId xmlns:a16="http://schemas.microsoft.com/office/drawing/2014/main" id="{43FEF8FE-BD0B-43B1-A4AC-99380A1E295F}"/>
              </a:ext>
            </a:extLst>
          </p:cNvPr>
          <p:cNvSpPr txBox="1"/>
          <p:nvPr/>
        </p:nvSpPr>
        <p:spPr>
          <a:xfrm>
            <a:off x="8079758" y="2214699"/>
            <a:ext cx="505606" cy="369332"/>
          </a:xfrm>
          <a:prstGeom prst="rect">
            <a:avLst/>
          </a:prstGeom>
          <a:noFill/>
          <a:ln>
            <a:noFill/>
          </a:ln>
        </p:spPr>
        <p:txBody>
          <a:bodyPr wrap="square" rtlCol="0">
            <a:spAutoFit/>
          </a:bodyPr>
          <a:lstStyle/>
          <a:p>
            <a:pPr algn="ctr"/>
            <a:r>
              <a:rPr lang="en-US" b="1" dirty="0">
                <a:latin typeface="Century Gothic" panose="020B0502020202020204" pitchFamily="34" charset="0"/>
              </a:rPr>
              <a:t>9</a:t>
            </a:r>
          </a:p>
        </p:txBody>
      </p:sp>
      <p:sp>
        <p:nvSpPr>
          <p:cNvPr id="25" name="TextBox 24">
            <a:extLst>
              <a:ext uri="{FF2B5EF4-FFF2-40B4-BE49-F238E27FC236}">
                <a16:creationId xmlns:a16="http://schemas.microsoft.com/office/drawing/2014/main" id="{6B8CA4EA-B0E9-4F22-99CF-6131A821DF95}"/>
              </a:ext>
            </a:extLst>
          </p:cNvPr>
          <p:cNvSpPr txBox="1"/>
          <p:nvPr/>
        </p:nvSpPr>
        <p:spPr>
          <a:xfrm>
            <a:off x="7599688" y="3069069"/>
            <a:ext cx="356462" cy="369332"/>
          </a:xfrm>
          <a:prstGeom prst="rect">
            <a:avLst/>
          </a:prstGeom>
          <a:noFill/>
        </p:spPr>
        <p:txBody>
          <a:bodyPr wrap="square" rtlCol="0">
            <a:spAutoFit/>
          </a:bodyPr>
          <a:lstStyle/>
          <a:p>
            <a:r>
              <a:rPr lang="en-US" b="1">
                <a:latin typeface="Century Gothic" panose="020B0502020202020204" pitchFamily="34" charset="0"/>
              </a:rPr>
              <a:t>8</a:t>
            </a:r>
          </a:p>
        </p:txBody>
      </p:sp>
      <p:sp>
        <p:nvSpPr>
          <p:cNvPr id="26" name="TextBox 25">
            <a:extLst>
              <a:ext uri="{FF2B5EF4-FFF2-40B4-BE49-F238E27FC236}">
                <a16:creationId xmlns:a16="http://schemas.microsoft.com/office/drawing/2014/main" id="{9A3E3181-B6C9-4C2E-B9E4-80F8971BB0BA}"/>
              </a:ext>
            </a:extLst>
          </p:cNvPr>
          <p:cNvSpPr txBox="1"/>
          <p:nvPr/>
        </p:nvSpPr>
        <p:spPr>
          <a:xfrm>
            <a:off x="6775016" y="3856601"/>
            <a:ext cx="490106" cy="369332"/>
          </a:xfrm>
          <a:prstGeom prst="rect">
            <a:avLst/>
          </a:prstGeom>
          <a:noFill/>
          <a:ln>
            <a:noFill/>
          </a:ln>
        </p:spPr>
        <p:txBody>
          <a:bodyPr wrap="square" rtlCol="0">
            <a:spAutoFit/>
          </a:bodyPr>
          <a:lstStyle/>
          <a:p>
            <a:r>
              <a:rPr lang="en-US" b="1" dirty="0">
                <a:latin typeface="Century Gothic" panose="020B0502020202020204" pitchFamily="34" charset="0"/>
              </a:rPr>
              <a:t>10</a:t>
            </a:r>
          </a:p>
        </p:txBody>
      </p:sp>
      <p:sp>
        <p:nvSpPr>
          <p:cNvPr id="27" name="TextBox 26">
            <a:extLst>
              <a:ext uri="{FF2B5EF4-FFF2-40B4-BE49-F238E27FC236}">
                <a16:creationId xmlns:a16="http://schemas.microsoft.com/office/drawing/2014/main" id="{6344A677-581E-4764-90BB-A9E48CEAF15B}"/>
              </a:ext>
            </a:extLst>
          </p:cNvPr>
          <p:cNvSpPr txBox="1"/>
          <p:nvPr/>
        </p:nvSpPr>
        <p:spPr>
          <a:xfrm>
            <a:off x="7669897" y="3426149"/>
            <a:ext cx="449452" cy="369332"/>
          </a:xfrm>
          <a:prstGeom prst="rect">
            <a:avLst/>
          </a:prstGeom>
          <a:noFill/>
        </p:spPr>
        <p:txBody>
          <a:bodyPr wrap="square" rtlCol="0">
            <a:spAutoFit/>
          </a:bodyPr>
          <a:lstStyle/>
          <a:p>
            <a:r>
              <a:rPr lang="en-US" b="1">
                <a:latin typeface="Century Gothic" panose="020B0502020202020204" pitchFamily="34" charset="0"/>
              </a:rPr>
              <a:t>11</a:t>
            </a:r>
          </a:p>
        </p:txBody>
      </p:sp>
      <p:sp>
        <p:nvSpPr>
          <p:cNvPr id="28" name="TextBox 27">
            <a:extLst>
              <a:ext uri="{FF2B5EF4-FFF2-40B4-BE49-F238E27FC236}">
                <a16:creationId xmlns:a16="http://schemas.microsoft.com/office/drawing/2014/main" id="{19127FCB-14DF-47AC-846A-CFC78A147AD9}"/>
              </a:ext>
            </a:extLst>
          </p:cNvPr>
          <p:cNvSpPr txBox="1"/>
          <p:nvPr/>
        </p:nvSpPr>
        <p:spPr>
          <a:xfrm>
            <a:off x="8877985" y="1592469"/>
            <a:ext cx="3151128" cy="3908762"/>
          </a:xfrm>
          <a:prstGeom prst="rect">
            <a:avLst/>
          </a:prstGeom>
          <a:noFill/>
          <a:ln>
            <a:solidFill>
              <a:schemeClr val="tx1">
                <a:lumMod val="50000"/>
                <a:lumOff val="50000"/>
              </a:schemeClr>
            </a:solidFill>
          </a:ln>
        </p:spPr>
        <p:txBody>
          <a:bodyPr wrap="square" rtlCol="0">
            <a:spAutoFit/>
          </a:bodyPr>
          <a:lstStyle/>
          <a:p>
            <a:pPr marL="342900" indent="-342900">
              <a:spcAft>
                <a:spcPts val="600"/>
              </a:spcAft>
              <a:buFontTx/>
              <a:buAutoNum type="arabicPeriod"/>
            </a:pPr>
            <a:r>
              <a:rPr lang="en-US"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dirty="0">
                <a:solidFill>
                  <a:srgbClr val="FCB504"/>
                </a:solidFill>
                <a:latin typeface="Century Gothic" panose="020B0502020202020204" pitchFamily="34" charset="0"/>
              </a:rPr>
              <a:t>Arizona – Tempe</a:t>
            </a:r>
          </a:p>
          <a:p>
            <a:pPr marL="342900" indent="-342900">
              <a:spcAft>
                <a:spcPts val="600"/>
              </a:spcAft>
              <a:buAutoNum type="arabicPeriod"/>
            </a:pPr>
            <a:r>
              <a:rPr lang="en-US" dirty="0">
                <a:solidFill>
                  <a:srgbClr val="0061AA"/>
                </a:solidFill>
                <a:latin typeface="Century Gothic" panose="020B0502020202020204" pitchFamily="34" charset="0"/>
              </a:rPr>
              <a:t>California – Ames</a:t>
            </a:r>
          </a:p>
          <a:p>
            <a:pPr marL="342900" indent="-342900">
              <a:spcAft>
                <a:spcPts val="600"/>
              </a:spcAft>
              <a:buAutoNum type="arabicPeriod"/>
            </a:pPr>
            <a:r>
              <a:rPr lang="en-US"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dirty="0">
                <a:solidFill>
                  <a:srgbClr val="FCB504"/>
                </a:solidFill>
                <a:latin typeface="Century Gothic" panose="020B0502020202020204" pitchFamily="34" charset="0"/>
              </a:rPr>
              <a:t>Colorado – Fort Collins</a:t>
            </a:r>
          </a:p>
          <a:p>
            <a:pPr marL="342900" indent="-342900">
              <a:spcAft>
                <a:spcPts val="600"/>
              </a:spcAft>
              <a:buFontTx/>
              <a:buAutoNum type="arabicPeriod"/>
            </a:pPr>
            <a:r>
              <a:rPr lang="en-US" dirty="0">
                <a:solidFill>
                  <a:srgbClr val="FCB504"/>
                </a:solidFill>
                <a:latin typeface="Century Gothic" panose="020B0502020202020204" pitchFamily="34" charset="0"/>
              </a:rPr>
              <a:t>Georgia – Athens</a:t>
            </a:r>
          </a:p>
          <a:p>
            <a:pPr marL="342900" indent="-342900">
              <a:spcAft>
                <a:spcPts val="600"/>
              </a:spcAft>
              <a:buAutoNum type="arabicPeriod"/>
            </a:pPr>
            <a:r>
              <a:rPr lang="en-US" dirty="0">
                <a:solidFill>
                  <a:srgbClr val="FCB504"/>
                </a:solidFill>
                <a:latin typeface="Century Gothic" panose="020B0502020202020204" pitchFamily="34" charset="0"/>
              </a:rPr>
              <a:t>Idaho – Pocatello</a:t>
            </a:r>
          </a:p>
          <a:p>
            <a:pPr marL="342900" indent="-342900">
              <a:spcAft>
                <a:spcPts val="600"/>
              </a:spcAft>
              <a:buFontTx/>
              <a:buAutoNum type="arabicPeriod"/>
            </a:pPr>
            <a:r>
              <a:rPr lang="en-US"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dirty="0">
                <a:solidFill>
                  <a:srgbClr val="FCB504"/>
                </a:solidFill>
                <a:latin typeface="Century Gothic" panose="020B0502020202020204" pitchFamily="34" charset="0"/>
              </a:rPr>
              <a:t>Massachusetts – Boston </a:t>
            </a:r>
          </a:p>
          <a:p>
            <a:pPr marL="342900" indent="-342900">
              <a:spcAft>
                <a:spcPts val="600"/>
              </a:spcAft>
              <a:buAutoNum type="arabicPeriod"/>
            </a:pPr>
            <a:r>
              <a:rPr lang="en-US" dirty="0">
                <a:solidFill>
                  <a:srgbClr val="FCB504"/>
                </a:solidFill>
                <a:latin typeface="Century Gothic" panose="020B0502020202020204" pitchFamily="34" charset="0"/>
              </a:rPr>
              <a:t>North Carolina – NCEI</a:t>
            </a:r>
          </a:p>
          <a:p>
            <a:pPr marL="342900" indent="-342900">
              <a:spcAft>
                <a:spcPts val="600"/>
              </a:spcAft>
              <a:buFontTx/>
              <a:buAutoNum type="arabicPeriod"/>
            </a:pPr>
            <a:r>
              <a:rPr lang="en-US" dirty="0">
                <a:solidFill>
                  <a:srgbClr val="0061AA"/>
                </a:solidFill>
                <a:latin typeface="Century Gothic" panose="020B0502020202020204" pitchFamily="34" charset="0"/>
              </a:rPr>
              <a:t>Virginia – Langley</a:t>
            </a:r>
          </a:p>
        </p:txBody>
      </p:sp>
      <p:sp>
        <p:nvSpPr>
          <p:cNvPr id="29" name="Content Placeholder 17">
            <a:extLst>
              <a:ext uri="{FF2B5EF4-FFF2-40B4-BE49-F238E27FC236}">
                <a16:creationId xmlns:a16="http://schemas.microsoft.com/office/drawing/2014/main" id="{F8545CBB-C8C7-48C8-81F2-8B242ABD9DB5}"/>
              </a:ext>
            </a:extLst>
          </p:cNvPr>
          <p:cNvSpPr txBox="1">
            <a:spLocks/>
          </p:cNvSpPr>
          <p:nvPr/>
        </p:nvSpPr>
        <p:spPr>
          <a:xfrm>
            <a:off x="8600232" y="994103"/>
            <a:ext cx="3428881" cy="50546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2000">
                <a:solidFill>
                  <a:schemeClr val="tx1">
                    <a:lumMod val="75000"/>
                    <a:lumOff val="25000"/>
                  </a:schemeClr>
                </a:solidFill>
                <a:latin typeface="+mn-lt"/>
              </a:rPr>
              <a:t>*virtual since spring 2020</a:t>
            </a:r>
            <a:endParaRPr lang="en-US" sz="2000">
              <a:solidFill>
                <a:schemeClr val="tx1">
                  <a:lumMod val="75000"/>
                  <a:lumOff val="25000"/>
                </a:schemeClr>
              </a:solidFill>
              <a:latin typeface="+mn-lt"/>
            </a:endParaRPr>
          </a:p>
        </p:txBody>
      </p:sp>
      <p:sp>
        <p:nvSpPr>
          <p:cNvPr id="31" name="Content Placeholder 17">
            <a:extLst>
              <a:ext uri="{FF2B5EF4-FFF2-40B4-BE49-F238E27FC236}">
                <a16:creationId xmlns:a16="http://schemas.microsoft.com/office/drawing/2014/main" id="{A07659FC-4160-4BE1-8A82-C01D635850EA}"/>
              </a:ext>
            </a:extLst>
          </p:cNvPr>
          <p:cNvSpPr txBox="1">
            <a:spLocks/>
          </p:cNvSpPr>
          <p:nvPr/>
        </p:nvSpPr>
        <p:spPr>
          <a:xfrm>
            <a:off x="7595493" y="5865802"/>
            <a:ext cx="4561279" cy="50546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solidFill>
                  <a:srgbClr val="0070C0"/>
                </a:solidFill>
                <a:latin typeface="+mn-lt"/>
              </a:rPr>
              <a:t>Blue</a:t>
            </a:r>
            <a:r>
              <a:rPr lang="en-US" sz="1400" dirty="0">
                <a:solidFill>
                  <a:schemeClr val="tx1">
                    <a:lumMod val="75000"/>
                    <a:lumOff val="25000"/>
                  </a:schemeClr>
                </a:solidFill>
                <a:latin typeface="+mn-lt"/>
              </a:rPr>
              <a:t> = NASA Nodes | </a:t>
            </a:r>
            <a:r>
              <a:rPr lang="en-US" sz="1400" dirty="0">
                <a:solidFill>
                  <a:srgbClr val="FCB504"/>
                </a:solidFill>
                <a:latin typeface="+mn-lt"/>
              </a:rPr>
              <a:t>Orange</a:t>
            </a:r>
            <a:r>
              <a:rPr lang="en-US" sz="1400" dirty="0">
                <a:solidFill>
                  <a:schemeClr val="tx1">
                    <a:lumMod val="75000"/>
                    <a:lumOff val="25000"/>
                  </a:schemeClr>
                </a:solidFill>
                <a:latin typeface="+mn-lt"/>
              </a:rPr>
              <a:t> = Regional Nodes</a:t>
            </a:r>
          </a:p>
        </p:txBody>
      </p:sp>
    </p:spTree>
    <p:extLst>
      <p:ext uri="{BB962C8B-B14F-4D97-AF65-F5344CB8AC3E}">
        <p14:creationId xmlns:p14="http://schemas.microsoft.com/office/powerpoint/2010/main" val="142905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4"/>
            <a:ext cx="10891051" cy="49220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400">
                <a:solidFill>
                  <a:schemeClr val="tx1">
                    <a:lumMod val="75000"/>
                    <a:lumOff val="25000"/>
                  </a:schemeClr>
                </a:solidFill>
                <a:latin typeface="+mn-lt"/>
              </a:rPr>
              <a:t>50+ projects take place each year – at their core they share these characteristics: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Partner with organizations who can benefit from using NASA Earth observations to enhance decision making by providing decision support tools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Highlight the applications and capabilities of NASA Earth observations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Address community concerns relating to decision-making for real-world environmental issues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Conducted in 10-week terms (spring, summer, and fall) by small teams with diverse backgrounds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Align with at least one of the eight NASA Applied Sciences Program’s National Application Areas</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Create a consistent set of deliverables </a:t>
            </a:r>
          </a:p>
          <a:p>
            <a:pPr marL="285750" indent="-225425">
              <a:lnSpc>
                <a:spcPct val="110000"/>
              </a:lnSpc>
              <a:spcBef>
                <a:spcPts val="600"/>
              </a:spcBef>
              <a:buFont typeface="Arial" panose="020B0604020202020204" pitchFamily="34" charset="0"/>
              <a:buChar char="•"/>
            </a:pPr>
            <a:r>
              <a:rPr lang="en-US">
                <a:solidFill>
                  <a:schemeClr val="tx1">
                    <a:lumMod val="75000"/>
                    <a:lumOff val="25000"/>
                  </a:schemeClr>
                </a:solidFill>
                <a:latin typeface="+mn-lt"/>
              </a:rPr>
              <a:t>Research is conducted under the guidance of Science Advisors and mentors from NASA and partner organizations</a:t>
            </a:r>
          </a:p>
        </p:txBody>
      </p:sp>
      <p:grpSp>
        <p:nvGrpSpPr>
          <p:cNvPr id="5" name="Group 4">
            <a:extLst>
              <a:ext uri="{FF2B5EF4-FFF2-40B4-BE49-F238E27FC236}">
                <a16:creationId xmlns:a16="http://schemas.microsoft.com/office/drawing/2014/main" id="{3E4192D4-37E8-4E70-855F-26A904EBA408}"/>
              </a:ext>
            </a:extLst>
          </p:cNvPr>
          <p:cNvGrpSpPr/>
          <p:nvPr/>
        </p:nvGrpSpPr>
        <p:grpSpPr>
          <a:xfrm>
            <a:off x="1678274" y="5356110"/>
            <a:ext cx="8835452" cy="840669"/>
            <a:chOff x="838200" y="2954718"/>
            <a:chExt cx="10571408" cy="1005840"/>
          </a:xfrm>
        </p:grpSpPr>
        <p:pic>
          <p:nvPicPr>
            <p:cNvPr id="6" name="Picture 5" descr="A picture containing text, clipart&#10;&#10;Description automatically generated">
              <a:extLst>
                <a:ext uri="{FF2B5EF4-FFF2-40B4-BE49-F238E27FC236}">
                  <a16:creationId xmlns:a16="http://schemas.microsoft.com/office/drawing/2014/main" id="{99682CA1-D16A-4AFB-B86D-F708CB276A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94456" y="3000438"/>
              <a:ext cx="914400" cy="914400"/>
            </a:xfrm>
            <a:prstGeom prst="rect">
              <a:avLst/>
            </a:prstGeom>
          </p:spPr>
        </p:pic>
        <p:pic>
          <p:nvPicPr>
            <p:cNvPr id="7" name="Picture 6" descr="A picture containing text, outdoor, clipart&#10;&#10;Description automatically generated">
              <a:extLst>
                <a:ext uri="{FF2B5EF4-FFF2-40B4-BE49-F238E27FC236}">
                  <a16:creationId xmlns:a16="http://schemas.microsoft.com/office/drawing/2014/main" id="{FC49D26B-C9A8-4936-AD37-2A2161DC95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42812" y="3000438"/>
              <a:ext cx="914400" cy="914400"/>
            </a:xfrm>
            <a:prstGeom prst="rect">
              <a:avLst/>
            </a:prstGeom>
          </p:spPr>
        </p:pic>
        <p:pic>
          <p:nvPicPr>
            <p:cNvPr id="8" name="Picture 7" descr="Icon&#10;&#10;Description automatically generated">
              <a:extLst>
                <a:ext uri="{FF2B5EF4-FFF2-40B4-BE49-F238E27FC236}">
                  <a16:creationId xmlns:a16="http://schemas.microsoft.com/office/drawing/2014/main" id="{17871D2D-2FD8-4CBA-9C7F-77AACF401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0" y="3000438"/>
              <a:ext cx="914400" cy="914400"/>
            </a:xfrm>
            <a:prstGeom prst="rect">
              <a:avLst/>
            </a:prstGeom>
          </p:spPr>
        </p:pic>
        <p:pic>
          <p:nvPicPr>
            <p:cNvPr id="9" name="Picture 8" descr="Icon&#10;&#10;Description automatically generated">
              <a:extLst>
                <a:ext uri="{FF2B5EF4-FFF2-40B4-BE49-F238E27FC236}">
                  <a16:creationId xmlns:a16="http://schemas.microsoft.com/office/drawing/2014/main" id="{1F9E0BDD-44F7-45DC-BEAB-6F5849833B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6556" y="2954718"/>
              <a:ext cx="973944" cy="1005840"/>
            </a:xfrm>
            <a:prstGeom prst="rect">
              <a:avLst/>
            </a:prstGeom>
          </p:spPr>
        </p:pic>
        <p:pic>
          <p:nvPicPr>
            <p:cNvPr id="10" name="Picture 9" descr="Icon&#10;&#10;Description automatically generated">
              <a:extLst>
                <a:ext uri="{FF2B5EF4-FFF2-40B4-BE49-F238E27FC236}">
                  <a16:creationId xmlns:a16="http://schemas.microsoft.com/office/drawing/2014/main" id="{F10E38FE-2E16-485A-B0CD-E32A4F4CBD2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91168" y="3000438"/>
              <a:ext cx="914400" cy="914400"/>
            </a:xfrm>
            <a:prstGeom prst="rect">
              <a:avLst/>
            </a:prstGeom>
          </p:spPr>
        </p:pic>
        <p:pic>
          <p:nvPicPr>
            <p:cNvPr id="11" name="Picture 10" descr="Icon&#10;&#10;Description automatically generated">
              <a:extLst>
                <a:ext uri="{FF2B5EF4-FFF2-40B4-BE49-F238E27FC236}">
                  <a16:creationId xmlns:a16="http://schemas.microsoft.com/office/drawing/2014/main" id="{23B9EB65-D500-4491-8992-3D8AFC8EF4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14275" y="2954718"/>
              <a:ext cx="995333" cy="1005840"/>
            </a:xfrm>
            <a:prstGeom prst="rect">
              <a:avLst/>
            </a:prstGeom>
          </p:spPr>
        </p:pic>
        <p:pic>
          <p:nvPicPr>
            <p:cNvPr id="12" name="Picture 11" descr="Icon&#10;&#10;Description automatically generated">
              <a:extLst>
                <a:ext uri="{FF2B5EF4-FFF2-40B4-BE49-F238E27FC236}">
                  <a16:creationId xmlns:a16="http://schemas.microsoft.com/office/drawing/2014/main" id="{E1B02CB5-A347-4314-B80A-32F89C4A6DF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39524" y="2954718"/>
              <a:ext cx="992441" cy="1005840"/>
            </a:xfrm>
            <a:prstGeom prst="rect">
              <a:avLst/>
            </a:prstGeom>
          </p:spPr>
        </p:pic>
        <p:pic>
          <p:nvPicPr>
            <p:cNvPr id="14" name="Picture 13" descr="Icon&#10;&#10;Description automatically generated">
              <a:extLst>
                <a:ext uri="{FF2B5EF4-FFF2-40B4-BE49-F238E27FC236}">
                  <a16:creationId xmlns:a16="http://schemas.microsoft.com/office/drawing/2014/main" id="{B17CE362-7E98-440E-8224-66F8A67802A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065921" y="3000438"/>
              <a:ext cx="914400" cy="914400"/>
            </a:xfrm>
            <a:prstGeom prst="rect">
              <a:avLst/>
            </a:prstGeom>
          </p:spPr>
        </p:pic>
      </p:gr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Project Characteristics</a:t>
            </a:r>
          </a:p>
        </p:txBody>
      </p:sp>
    </p:spTree>
    <p:extLst>
      <p:ext uri="{BB962C8B-B14F-4D97-AF65-F5344CB8AC3E}">
        <p14:creationId xmlns:p14="http://schemas.microsoft.com/office/powerpoint/2010/main" val="35751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4"/>
            <a:ext cx="10931844" cy="23669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a:solidFill>
                  <a:schemeClr val="tx1">
                    <a:lumMod val="75000"/>
                    <a:lumOff val="25000"/>
                  </a:schemeClr>
                </a:solidFill>
                <a:latin typeface="+mn-lt"/>
              </a:rPr>
              <a:t>10-Week Participants = anyone 18+ (students, recent graduates, and early &amp; transitioning career  professionals)</a:t>
            </a:r>
          </a:p>
          <a:p>
            <a:pPr>
              <a:lnSpc>
                <a:spcPct val="110000"/>
              </a:lnSpc>
              <a:spcBef>
                <a:spcPts val="600"/>
              </a:spcBef>
            </a:pPr>
            <a:r>
              <a:rPr lang="en-US" sz="2000">
                <a:solidFill>
                  <a:schemeClr val="tx1">
                    <a:lumMod val="75000"/>
                    <a:lumOff val="25000"/>
                  </a:schemeClr>
                </a:solidFill>
                <a:latin typeface="+mn-lt"/>
              </a:rPr>
              <a:t>DEVELOP also offers enhanced opportunities for building capacity to use Earth observations and deeper professional development. Fellow and Senior Fellow positions utilize skills built as participants and provide opportunities to strengthen both technical and leadership skills while contributing to the program. </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Participants &amp; Fellows</a:t>
            </a:r>
          </a:p>
        </p:txBody>
      </p:sp>
      <p:sp>
        <p:nvSpPr>
          <p:cNvPr id="15" name="Rectangle 14">
            <a:extLst>
              <a:ext uri="{FF2B5EF4-FFF2-40B4-BE49-F238E27FC236}">
                <a16:creationId xmlns:a16="http://schemas.microsoft.com/office/drawing/2014/main" id="{4DEBD395-2AD2-4A59-B28D-A86CE9C13B8A}"/>
              </a:ext>
            </a:extLst>
          </p:cNvPr>
          <p:cNvSpPr/>
          <p:nvPr/>
        </p:nvSpPr>
        <p:spPr>
          <a:xfrm>
            <a:off x="966219" y="3982639"/>
            <a:ext cx="3169920" cy="820004"/>
          </a:xfrm>
          <a:prstGeom prst="rect">
            <a:avLst/>
          </a:prstGeom>
          <a:solidFill>
            <a:srgbClr val="96BDA0"/>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Participants</a:t>
            </a:r>
          </a:p>
        </p:txBody>
      </p:sp>
      <p:sp>
        <p:nvSpPr>
          <p:cNvPr id="17" name="Rectangle 16">
            <a:extLst>
              <a:ext uri="{FF2B5EF4-FFF2-40B4-BE49-F238E27FC236}">
                <a16:creationId xmlns:a16="http://schemas.microsoft.com/office/drawing/2014/main" id="{CE750842-DAE7-4AFC-98A4-2F176AD56486}"/>
              </a:ext>
            </a:extLst>
          </p:cNvPr>
          <p:cNvSpPr/>
          <p:nvPr/>
        </p:nvSpPr>
        <p:spPr>
          <a:xfrm>
            <a:off x="4486656" y="3701019"/>
            <a:ext cx="3169920" cy="1106332"/>
          </a:xfrm>
          <a:prstGeom prst="rect">
            <a:avLst/>
          </a:prstGeom>
          <a:solidFill>
            <a:srgbClr val="5496A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Fellows</a:t>
            </a:r>
          </a:p>
        </p:txBody>
      </p:sp>
      <p:sp>
        <p:nvSpPr>
          <p:cNvPr id="18" name="Rectangle 17">
            <a:extLst>
              <a:ext uri="{FF2B5EF4-FFF2-40B4-BE49-F238E27FC236}">
                <a16:creationId xmlns:a16="http://schemas.microsoft.com/office/drawing/2014/main" id="{3041AA83-287D-4757-8B91-95DD3DBB19AB}"/>
              </a:ext>
            </a:extLst>
          </p:cNvPr>
          <p:cNvSpPr/>
          <p:nvPr/>
        </p:nvSpPr>
        <p:spPr>
          <a:xfrm>
            <a:off x="7984160" y="3507800"/>
            <a:ext cx="3169920" cy="1299551"/>
          </a:xfrm>
          <a:prstGeom prst="rect">
            <a:avLst/>
          </a:prstGeom>
          <a:solidFill>
            <a:srgbClr val="4B72B5"/>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Senior Fellows</a:t>
            </a:r>
          </a:p>
        </p:txBody>
      </p:sp>
      <p:sp>
        <p:nvSpPr>
          <p:cNvPr id="19" name="Content Placeholder 18">
            <a:extLst>
              <a:ext uri="{FF2B5EF4-FFF2-40B4-BE49-F238E27FC236}">
                <a16:creationId xmlns:a16="http://schemas.microsoft.com/office/drawing/2014/main" id="{2F1C3AD5-281C-4E5F-9D2B-8B905872AD95}"/>
              </a:ext>
            </a:extLst>
          </p:cNvPr>
          <p:cNvSpPr txBox="1">
            <a:spLocks/>
          </p:cNvSpPr>
          <p:nvPr/>
        </p:nvSpPr>
        <p:spPr>
          <a:xfrm>
            <a:off x="966219" y="4802643"/>
            <a:ext cx="3169921" cy="110633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6075" indent="-285750">
              <a:lnSpc>
                <a:spcPct val="110000"/>
              </a:lnSpc>
              <a:spcBef>
                <a:spcPts val="600"/>
              </a:spcBef>
              <a:buFont typeface="Arial" panose="020B0604020202020204" pitchFamily="34" charset="0"/>
              <a:buChar char="•"/>
            </a:pPr>
            <a:r>
              <a:rPr lang="en-US">
                <a:latin typeface="+mn-lt"/>
              </a:rPr>
              <a:t>10 Week Term</a:t>
            </a:r>
          </a:p>
          <a:p>
            <a:pPr marL="346075" indent="-285750">
              <a:lnSpc>
                <a:spcPct val="110000"/>
              </a:lnSpc>
              <a:spcBef>
                <a:spcPts val="600"/>
              </a:spcBef>
              <a:buFont typeface="Arial" panose="020B0604020202020204" pitchFamily="34" charset="0"/>
              <a:buChar char="•"/>
            </a:pPr>
            <a:r>
              <a:rPr lang="en-US">
                <a:latin typeface="+mn-lt"/>
              </a:rPr>
              <a:t>Conduct projects</a:t>
            </a:r>
          </a:p>
          <a:p>
            <a:pPr marL="285750" indent="-225425">
              <a:buFont typeface="Arial" panose="020B0604020202020204" pitchFamily="34" charset="0"/>
              <a:buChar char="•"/>
            </a:pPr>
            <a:endParaRPr lang="en-US">
              <a:latin typeface="+mn-lt"/>
            </a:endParaRPr>
          </a:p>
        </p:txBody>
      </p:sp>
      <p:sp>
        <p:nvSpPr>
          <p:cNvPr id="20" name="Content Placeholder 18">
            <a:extLst>
              <a:ext uri="{FF2B5EF4-FFF2-40B4-BE49-F238E27FC236}">
                <a16:creationId xmlns:a16="http://schemas.microsoft.com/office/drawing/2014/main" id="{26ED2A7C-E66F-4D9D-BB29-9572F9C39380}"/>
              </a:ext>
            </a:extLst>
          </p:cNvPr>
          <p:cNvSpPr txBox="1">
            <a:spLocks/>
          </p:cNvSpPr>
          <p:nvPr/>
        </p:nvSpPr>
        <p:spPr>
          <a:xfrm>
            <a:off x="4336869" y="4807352"/>
            <a:ext cx="3647288" cy="150509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6075" indent="-285750">
              <a:lnSpc>
                <a:spcPct val="110000"/>
              </a:lnSpc>
              <a:spcBef>
                <a:spcPts val="600"/>
              </a:spcBef>
              <a:buFont typeface="Arial" panose="020B0604020202020204" pitchFamily="34" charset="0"/>
              <a:buChar char="•"/>
            </a:pPr>
            <a:r>
              <a:rPr lang="en-US">
                <a:latin typeface="+mn-lt"/>
              </a:rPr>
              <a:t>1 Year Term (2 </a:t>
            </a:r>
            <a:r>
              <a:rPr lang="en-US" err="1">
                <a:latin typeface="+mn-lt"/>
              </a:rPr>
              <a:t>yr</a:t>
            </a:r>
            <a:r>
              <a:rPr lang="en-US">
                <a:latin typeface="+mn-lt"/>
              </a:rPr>
              <a:t> max)</a:t>
            </a:r>
          </a:p>
          <a:p>
            <a:pPr marL="346075" indent="-285750">
              <a:lnSpc>
                <a:spcPct val="110000"/>
              </a:lnSpc>
              <a:spcBef>
                <a:spcPts val="600"/>
              </a:spcBef>
              <a:buFont typeface="Arial" panose="020B0604020202020204" pitchFamily="34" charset="0"/>
              <a:buChar char="•"/>
            </a:pPr>
            <a:r>
              <a:rPr lang="en-US">
                <a:latin typeface="+mn-lt"/>
              </a:rPr>
              <a:t>Lead participants</a:t>
            </a:r>
          </a:p>
          <a:p>
            <a:pPr marL="346075" indent="-285750">
              <a:lnSpc>
                <a:spcPct val="110000"/>
              </a:lnSpc>
              <a:spcBef>
                <a:spcPts val="600"/>
              </a:spcBef>
              <a:buFont typeface="Arial" panose="020B0604020202020204" pitchFamily="34" charset="0"/>
              <a:buChar char="•"/>
            </a:pPr>
            <a:r>
              <a:rPr lang="en-US">
                <a:latin typeface="+mn-lt"/>
              </a:rPr>
              <a:t>Manage projects</a:t>
            </a:r>
          </a:p>
          <a:p>
            <a:pPr marL="346075" indent="-285750">
              <a:lnSpc>
                <a:spcPct val="110000"/>
              </a:lnSpc>
              <a:spcBef>
                <a:spcPts val="600"/>
              </a:spcBef>
              <a:buFont typeface="Arial" panose="020B0604020202020204" pitchFamily="34" charset="0"/>
              <a:buChar char="•"/>
            </a:pPr>
            <a:r>
              <a:rPr lang="en-US">
                <a:latin typeface="+mn-lt"/>
              </a:rPr>
              <a:t>Support programmatic priorities</a:t>
            </a:r>
          </a:p>
          <a:p>
            <a:pPr marL="285750" indent="-225425">
              <a:buFont typeface="Arial" panose="020B0604020202020204" pitchFamily="34" charset="0"/>
              <a:buChar char="•"/>
            </a:pPr>
            <a:endParaRPr lang="en-US">
              <a:latin typeface="+mn-lt"/>
            </a:endParaRPr>
          </a:p>
        </p:txBody>
      </p:sp>
      <p:sp>
        <p:nvSpPr>
          <p:cNvPr id="21" name="Content Placeholder 18">
            <a:extLst>
              <a:ext uri="{FF2B5EF4-FFF2-40B4-BE49-F238E27FC236}">
                <a16:creationId xmlns:a16="http://schemas.microsoft.com/office/drawing/2014/main" id="{E14EC78A-2646-4CD9-88DE-9AE2EDBA4EDD}"/>
              </a:ext>
            </a:extLst>
          </p:cNvPr>
          <p:cNvSpPr txBox="1">
            <a:spLocks/>
          </p:cNvSpPr>
          <p:nvPr/>
        </p:nvSpPr>
        <p:spPr>
          <a:xfrm>
            <a:off x="7984158" y="4756262"/>
            <a:ext cx="3499809" cy="147145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6075" indent="-285750">
              <a:lnSpc>
                <a:spcPct val="110000"/>
              </a:lnSpc>
              <a:spcBef>
                <a:spcPts val="600"/>
              </a:spcBef>
              <a:buFont typeface="Arial" panose="020B0604020202020204" pitchFamily="34" charset="0"/>
              <a:buChar char="•"/>
            </a:pPr>
            <a:r>
              <a:rPr lang="en-US">
                <a:latin typeface="+mn-lt"/>
              </a:rPr>
              <a:t>1 Year Term (3 </a:t>
            </a:r>
            <a:r>
              <a:rPr lang="en-US" err="1">
                <a:latin typeface="+mn-lt"/>
              </a:rPr>
              <a:t>yr</a:t>
            </a:r>
            <a:r>
              <a:rPr lang="en-US">
                <a:latin typeface="+mn-lt"/>
              </a:rPr>
              <a:t> max)</a:t>
            </a:r>
          </a:p>
          <a:p>
            <a:pPr marL="346075" indent="-285750">
              <a:lnSpc>
                <a:spcPct val="110000"/>
              </a:lnSpc>
              <a:spcBef>
                <a:spcPts val="600"/>
              </a:spcBef>
              <a:buFont typeface="Arial" panose="020B0604020202020204" pitchFamily="34" charset="0"/>
              <a:buChar char="•"/>
            </a:pPr>
            <a:r>
              <a:rPr lang="en-US">
                <a:latin typeface="+mn-lt"/>
              </a:rPr>
              <a:t>Lead Fellows</a:t>
            </a:r>
          </a:p>
          <a:p>
            <a:pPr marL="346075" indent="-285750">
              <a:lnSpc>
                <a:spcPct val="110000"/>
              </a:lnSpc>
              <a:spcBef>
                <a:spcPts val="600"/>
              </a:spcBef>
              <a:buFont typeface="Arial" panose="020B0604020202020204" pitchFamily="34" charset="0"/>
              <a:buChar char="•"/>
            </a:pPr>
            <a:r>
              <a:rPr lang="en-US">
                <a:latin typeface="+mn-lt"/>
              </a:rPr>
              <a:t>Lead programmatic priorities &amp; initiatives</a:t>
            </a:r>
          </a:p>
          <a:p>
            <a:pPr marL="285750" indent="-225425">
              <a:buFont typeface="Arial" panose="020B0604020202020204" pitchFamily="34" charset="0"/>
              <a:buChar char="•"/>
            </a:pPr>
            <a:endParaRPr lang="en-US">
              <a:latin typeface="+mn-lt"/>
            </a:endParaRPr>
          </a:p>
        </p:txBody>
      </p:sp>
      <p:sp>
        <p:nvSpPr>
          <p:cNvPr id="22" name="Arrow: Right 21">
            <a:extLst>
              <a:ext uri="{FF2B5EF4-FFF2-40B4-BE49-F238E27FC236}">
                <a16:creationId xmlns:a16="http://schemas.microsoft.com/office/drawing/2014/main" id="{F8756AB1-A23A-48EC-BFBF-6315872BA697}"/>
              </a:ext>
            </a:extLst>
          </p:cNvPr>
          <p:cNvSpPr/>
          <p:nvPr/>
        </p:nvSpPr>
        <p:spPr>
          <a:xfrm>
            <a:off x="3896069" y="4186901"/>
            <a:ext cx="978408" cy="484632"/>
          </a:xfrm>
          <a:prstGeom prst="rightArrow">
            <a:avLst/>
          </a:prstGeom>
          <a:solidFill>
            <a:srgbClr val="DD9C75"/>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DA62F4E-35FD-490D-950B-9967A99C3F27}"/>
              </a:ext>
            </a:extLst>
          </p:cNvPr>
          <p:cNvSpPr/>
          <p:nvPr/>
        </p:nvSpPr>
        <p:spPr>
          <a:xfrm>
            <a:off x="7409610" y="4186901"/>
            <a:ext cx="978408" cy="484632"/>
          </a:xfrm>
          <a:prstGeom prst="rightArrow">
            <a:avLst/>
          </a:prstGeom>
          <a:solidFill>
            <a:srgbClr val="DD9C75"/>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90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4"/>
            <a:ext cx="10931844" cy="49220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a:solidFill>
                  <a:schemeClr val="tx1">
                    <a:lumMod val="75000"/>
                    <a:lumOff val="25000"/>
                  </a:schemeClr>
                </a:solidFill>
                <a:latin typeface="+mn-lt"/>
              </a:rPr>
              <a:t>Any organization can partner with DEVELOP – state &amp; local governments, federal agencies, tribal governments, non-profits, for-profits, international organizations, academia, etc.</a:t>
            </a:r>
          </a:p>
          <a:p>
            <a:pPr>
              <a:lnSpc>
                <a:spcPct val="110000"/>
              </a:lnSpc>
              <a:spcBef>
                <a:spcPts val="600"/>
              </a:spcBef>
            </a:pPr>
            <a:r>
              <a:rPr lang="en-US" sz="2000">
                <a:solidFill>
                  <a:schemeClr val="tx1">
                    <a:lumMod val="75000"/>
                    <a:lumOff val="25000"/>
                  </a:schemeClr>
                </a:solidFill>
                <a:latin typeface="+mn-lt"/>
              </a:rPr>
              <a:t>Each project is tailored to a specific end user that is making an environmental decision.</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Project Partners</a:t>
            </a:r>
          </a:p>
        </p:txBody>
      </p:sp>
      <p:graphicFrame>
        <p:nvGraphicFramePr>
          <p:cNvPr id="12" name="Chart 11">
            <a:extLst>
              <a:ext uri="{FF2B5EF4-FFF2-40B4-BE49-F238E27FC236}">
                <a16:creationId xmlns:a16="http://schemas.microsoft.com/office/drawing/2014/main" id="{52935FE2-093D-4B19-9448-E2FB71D4D8EC}"/>
              </a:ext>
            </a:extLst>
          </p:cNvPr>
          <p:cNvGraphicFramePr/>
          <p:nvPr>
            <p:extLst>
              <p:ext uri="{D42A27DB-BD31-4B8C-83A1-F6EECF244321}">
                <p14:modId xmlns:p14="http://schemas.microsoft.com/office/powerpoint/2010/main" val="4222234259"/>
              </p:ext>
            </p:extLst>
          </p:nvPr>
        </p:nvGraphicFramePr>
        <p:xfrm>
          <a:off x="3515897" y="2961030"/>
          <a:ext cx="3579284"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99F35E59-6093-4AE1-AD29-981F6C54E067}"/>
              </a:ext>
            </a:extLst>
          </p:cNvPr>
          <p:cNvGrpSpPr/>
          <p:nvPr/>
        </p:nvGrpSpPr>
        <p:grpSpPr>
          <a:xfrm>
            <a:off x="1156351" y="3243638"/>
            <a:ext cx="2665078" cy="2723011"/>
            <a:chOff x="122039" y="4034168"/>
            <a:chExt cx="2665078" cy="2723011"/>
          </a:xfrm>
        </p:grpSpPr>
        <p:sp>
          <p:nvSpPr>
            <p:cNvPr id="24" name="TextBox 23">
              <a:extLst>
                <a:ext uri="{FF2B5EF4-FFF2-40B4-BE49-F238E27FC236}">
                  <a16:creationId xmlns:a16="http://schemas.microsoft.com/office/drawing/2014/main" id="{D0DE6056-F9DD-4A9C-9423-203331EE5A04}"/>
                </a:ext>
              </a:extLst>
            </p:cNvPr>
            <p:cNvSpPr txBox="1"/>
            <p:nvPr/>
          </p:nvSpPr>
          <p:spPr>
            <a:xfrm>
              <a:off x="141511" y="4034168"/>
              <a:ext cx="2353247"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LOCAL GOVERNMENT</a:t>
              </a:r>
            </a:p>
          </p:txBody>
        </p:sp>
        <p:sp>
          <p:nvSpPr>
            <p:cNvPr id="25" name="TextBox 24">
              <a:extLst>
                <a:ext uri="{FF2B5EF4-FFF2-40B4-BE49-F238E27FC236}">
                  <a16:creationId xmlns:a16="http://schemas.microsoft.com/office/drawing/2014/main" id="{3344536D-8245-45FB-A71D-9B636272F4B0}"/>
                </a:ext>
              </a:extLst>
            </p:cNvPr>
            <p:cNvSpPr txBox="1"/>
            <p:nvPr/>
          </p:nvSpPr>
          <p:spPr>
            <a:xfrm>
              <a:off x="122039" y="4374632"/>
              <a:ext cx="2353247"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STATE GOVERNMENT</a:t>
              </a:r>
            </a:p>
          </p:txBody>
        </p:sp>
        <p:sp>
          <p:nvSpPr>
            <p:cNvPr id="26" name="TextBox 25">
              <a:extLst>
                <a:ext uri="{FF2B5EF4-FFF2-40B4-BE49-F238E27FC236}">
                  <a16:creationId xmlns:a16="http://schemas.microsoft.com/office/drawing/2014/main" id="{3B2EB316-AAE5-48D9-A7D5-3EB0F170CE60}"/>
                </a:ext>
              </a:extLst>
            </p:cNvPr>
            <p:cNvSpPr txBox="1"/>
            <p:nvPr/>
          </p:nvSpPr>
          <p:spPr>
            <a:xfrm>
              <a:off x="122039" y="4717672"/>
              <a:ext cx="2353247"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FEDERAL GOVERNMENT</a:t>
              </a:r>
            </a:p>
          </p:txBody>
        </p:sp>
        <p:sp>
          <p:nvSpPr>
            <p:cNvPr id="27" name="TextBox 26">
              <a:extLst>
                <a:ext uri="{FF2B5EF4-FFF2-40B4-BE49-F238E27FC236}">
                  <a16:creationId xmlns:a16="http://schemas.microsoft.com/office/drawing/2014/main" id="{93157692-5EE4-41C0-8A90-DAB80C3ED3CD}"/>
                </a:ext>
              </a:extLst>
            </p:cNvPr>
            <p:cNvSpPr txBox="1"/>
            <p:nvPr/>
          </p:nvSpPr>
          <p:spPr>
            <a:xfrm>
              <a:off x="250566" y="5060713"/>
              <a:ext cx="2224720"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NON-PROFIT</a:t>
              </a:r>
            </a:p>
          </p:txBody>
        </p:sp>
        <p:sp>
          <p:nvSpPr>
            <p:cNvPr id="28" name="TextBox 27">
              <a:extLst>
                <a:ext uri="{FF2B5EF4-FFF2-40B4-BE49-F238E27FC236}">
                  <a16:creationId xmlns:a16="http://schemas.microsoft.com/office/drawing/2014/main" id="{32446FE2-7A60-4850-8F24-2D245ED1208D}"/>
                </a:ext>
              </a:extLst>
            </p:cNvPr>
            <p:cNvSpPr txBox="1"/>
            <p:nvPr/>
          </p:nvSpPr>
          <p:spPr>
            <a:xfrm>
              <a:off x="141511" y="5403752"/>
              <a:ext cx="2333776"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FOR-PROFIT</a:t>
              </a:r>
            </a:p>
          </p:txBody>
        </p:sp>
        <p:sp>
          <p:nvSpPr>
            <p:cNvPr id="29" name="TextBox 28">
              <a:extLst>
                <a:ext uri="{FF2B5EF4-FFF2-40B4-BE49-F238E27FC236}">
                  <a16:creationId xmlns:a16="http://schemas.microsoft.com/office/drawing/2014/main" id="{D98D005E-76BC-44AB-BEB9-9C1C47D4B86D}"/>
                </a:ext>
              </a:extLst>
            </p:cNvPr>
            <p:cNvSpPr txBox="1"/>
            <p:nvPr/>
          </p:nvSpPr>
          <p:spPr>
            <a:xfrm>
              <a:off x="961240" y="5746792"/>
              <a:ext cx="1514046"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CONSORTIA</a:t>
              </a:r>
            </a:p>
          </p:txBody>
        </p:sp>
        <p:sp>
          <p:nvSpPr>
            <p:cNvPr id="30" name="TextBox 29">
              <a:extLst>
                <a:ext uri="{FF2B5EF4-FFF2-40B4-BE49-F238E27FC236}">
                  <a16:creationId xmlns:a16="http://schemas.microsoft.com/office/drawing/2014/main" id="{AE1F31CE-8982-44BA-BD0C-EBE478D5F9B8}"/>
                </a:ext>
              </a:extLst>
            </p:cNvPr>
            <p:cNvSpPr txBox="1"/>
            <p:nvPr/>
          </p:nvSpPr>
          <p:spPr>
            <a:xfrm>
              <a:off x="961240" y="6089832"/>
              <a:ext cx="1514046"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ACADEMIA</a:t>
              </a:r>
            </a:p>
          </p:txBody>
        </p:sp>
        <p:sp>
          <p:nvSpPr>
            <p:cNvPr id="31" name="TextBox 30">
              <a:extLst>
                <a:ext uri="{FF2B5EF4-FFF2-40B4-BE49-F238E27FC236}">
                  <a16:creationId xmlns:a16="http://schemas.microsoft.com/office/drawing/2014/main" id="{D51DDEF0-A437-4A87-9E22-4806CB98C505}"/>
                </a:ext>
              </a:extLst>
            </p:cNvPr>
            <p:cNvSpPr txBox="1"/>
            <p:nvPr/>
          </p:nvSpPr>
          <p:spPr>
            <a:xfrm>
              <a:off x="691314" y="6449402"/>
              <a:ext cx="1821483" cy="307777"/>
            </a:xfrm>
            <a:prstGeom prst="rect">
              <a:avLst/>
            </a:prstGeom>
            <a:noFill/>
          </p:spPr>
          <p:txBody>
            <a:bodyPr wrap="square" rtlCol="0">
              <a:spAutoFit/>
            </a:bodyPr>
            <a:lstStyle/>
            <a:p>
              <a:pPr algn="r"/>
              <a:r>
                <a:rPr lang="en-US" sz="1400" spc="140">
                  <a:solidFill>
                    <a:schemeClr val="tx1">
                      <a:lumMod val="75000"/>
                      <a:lumOff val="25000"/>
                    </a:schemeClr>
                  </a:solidFill>
                  <a:latin typeface="Arial Narrow" panose="020B0606020202030204" pitchFamily="34" charset="0"/>
                </a:rPr>
                <a:t>INTERNATIONAL</a:t>
              </a:r>
            </a:p>
          </p:txBody>
        </p:sp>
        <p:sp>
          <p:nvSpPr>
            <p:cNvPr id="32" name="Oval 31">
              <a:extLst>
                <a:ext uri="{FF2B5EF4-FFF2-40B4-BE49-F238E27FC236}">
                  <a16:creationId xmlns:a16="http://schemas.microsoft.com/office/drawing/2014/main" id="{B0729BCB-12E6-4D8B-9F9C-E1CFAED76818}"/>
                </a:ext>
              </a:extLst>
            </p:cNvPr>
            <p:cNvSpPr/>
            <p:nvPr/>
          </p:nvSpPr>
          <p:spPr>
            <a:xfrm>
              <a:off x="2512797" y="4050896"/>
              <a:ext cx="274320" cy="274320"/>
            </a:xfrm>
            <a:prstGeom prst="ellipse">
              <a:avLst/>
            </a:prstGeom>
            <a:solidFill>
              <a:srgbClr val="BD5C6C"/>
            </a:solidFill>
            <a:ln w="19050">
              <a:solidFill>
                <a:srgbClr val="BD5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911F424-EF6E-4286-928B-F7D988F92AF9}"/>
                </a:ext>
              </a:extLst>
            </p:cNvPr>
            <p:cNvSpPr/>
            <p:nvPr/>
          </p:nvSpPr>
          <p:spPr>
            <a:xfrm>
              <a:off x="2512797" y="4391360"/>
              <a:ext cx="274320" cy="274320"/>
            </a:xfrm>
            <a:prstGeom prst="ellipse">
              <a:avLst/>
            </a:prstGeom>
            <a:solidFill>
              <a:srgbClr val="EB7024"/>
            </a:solidFill>
            <a:ln w="19050">
              <a:solidFill>
                <a:srgbClr val="EB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919A296-E47E-4B9E-AFC5-726874659095}"/>
                </a:ext>
              </a:extLst>
            </p:cNvPr>
            <p:cNvSpPr/>
            <p:nvPr/>
          </p:nvSpPr>
          <p:spPr>
            <a:xfrm>
              <a:off x="2512797" y="4734400"/>
              <a:ext cx="274320" cy="274320"/>
            </a:xfrm>
            <a:prstGeom prst="ellipse">
              <a:avLst/>
            </a:prstGeom>
            <a:solidFill>
              <a:srgbClr val="DD9C74"/>
            </a:solidFill>
            <a:ln w="19050">
              <a:solidFill>
                <a:srgbClr val="DD9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3A0E8FF-EA64-45E6-83D0-DF6B2FE04F7F}"/>
                </a:ext>
              </a:extLst>
            </p:cNvPr>
            <p:cNvSpPr/>
            <p:nvPr/>
          </p:nvSpPr>
          <p:spPr>
            <a:xfrm>
              <a:off x="2512797" y="5077440"/>
              <a:ext cx="274320" cy="274320"/>
            </a:xfrm>
            <a:prstGeom prst="ellipse">
              <a:avLst/>
            </a:prstGeom>
            <a:solidFill>
              <a:srgbClr val="BAC677"/>
            </a:solidFill>
            <a:ln w="19050">
              <a:solidFill>
                <a:srgbClr val="BAC6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7FEC5BF-4B00-469D-9AE5-E4BF7A683C88}"/>
                </a:ext>
              </a:extLst>
            </p:cNvPr>
            <p:cNvSpPr/>
            <p:nvPr/>
          </p:nvSpPr>
          <p:spPr>
            <a:xfrm>
              <a:off x="2512797" y="5420480"/>
              <a:ext cx="274320" cy="274320"/>
            </a:xfrm>
            <a:prstGeom prst="ellipse">
              <a:avLst/>
            </a:prstGeom>
            <a:solidFill>
              <a:srgbClr val="96BDA0"/>
            </a:solidFill>
            <a:ln w="19050">
              <a:solidFill>
                <a:srgbClr val="96B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4AFC807-A866-4089-877C-1D118587146F}"/>
                </a:ext>
              </a:extLst>
            </p:cNvPr>
            <p:cNvSpPr/>
            <p:nvPr/>
          </p:nvSpPr>
          <p:spPr>
            <a:xfrm>
              <a:off x="2512797" y="5763520"/>
              <a:ext cx="274320" cy="274320"/>
            </a:xfrm>
            <a:prstGeom prst="ellipse">
              <a:avLst/>
            </a:prstGeom>
            <a:solidFill>
              <a:srgbClr val="91CCCB"/>
            </a:solidFill>
            <a:ln w="19050">
              <a:solidFill>
                <a:srgbClr val="85C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3357FC3-B2FC-4299-8EFB-FACA1B42962B}"/>
                </a:ext>
              </a:extLst>
            </p:cNvPr>
            <p:cNvSpPr/>
            <p:nvPr/>
          </p:nvSpPr>
          <p:spPr>
            <a:xfrm>
              <a:off x="2512797" y="6106560"/>
              <a:ext cx="274320" cy="274320"/>
            </a:xfrm>
            <a:prstGeom prst="ellipse">
              <a:avLst/>
            </a:prstGeom>
            <a:solidFill>
              <a:srgbClr val="4B72B5"/>
            </a:solidFill>
            <a:ln w="19050">
              <a:solidFill>
                <a:srgbClr val="4B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3AB19A9-4E6E-457C-BA92-7CA92F97603F}"/>
                </a:ext>
              </a:extLst>
            </p:cNvPr>
            <p:cNvSpPr/>
            <p:nvPr/>
          </p:nvSpPr>
          <p:spPr>
            <a:xfrm>
              <a:off x="2512797" y="6449402"/>
              <a:ext cx="274320" cy="274320"/>
            </a:xfrm>
            <a:prstGeom prst="ellipse">
              <a:avLst/>
            </a:prstGeom>
            <a:solidFill>
              <a:srgbClr val="AF94B8"/>
            </a:solidFill>
            <a:ln w="19050">
              <a:solidFill>
                <a:srgbClr val="A48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3FDB3CA7-E565-4FE3-9E74-5BEDAE07199D}"/>
              </a:ext>
            </a:extLst>
          </p:cNvPr>
          <p:cNvSpPr txBox="1"/>
          <p:nvPr/>
        </p:nvSpPr>
        <p:spPr>
          <a:xfrm>
            <a:off x="4157896" y="4305741"/>
            <a:ext cx="2129338" cy="523220"/>
          </a:xfrm>
          <a:prstGeom prst="rect">
            <a:avLst/>
          </a:prstGeom>
          <a:noFill/>
        </p:spPr>
        <p:txBody>
          <a:bodyPr wrap="square" rtlCol="0">
            <a:spAutoFit/>
          </a:bodyPr>
          <a:lstStyle/>
          <a:p>
            <a:pPr algn="ctr"/>
            <a:r>
              <a:rPr lang="en-US" sz="1400" spc="140">
                <a:solidFill>
                  <a:schemeClr val="tx1">
                    <a:lumMod val="75000"/>
                    <a:lumOff val="25000"/>
                  </a:schemeClr>
                </a:solidFill>
                <a:latin typeface="Arial Narrow" panose="020B0606020202030204" pitchFamily="34" charset="0"/>
              </a:rPr>
              <a:t>INSTITUTIONAL SECTOR</a:t>
            </a:r>
          </a:p>
        </p:txBody>
      </p:sp>
      <p:sp>
        <p:nvSpPr>
          <p:cNvPr id="41" name="Content Placeholder 17">
            <a:extLst>
              <a:ext uri="{FF2B5EF4-FFF2-40B4-BE49-F238E27FC236}">
                <a16:creationId xmlns:a16="http://schemas.microsoft.com/office/drawing/2014/main" id="{8D8F6140-E13C-47DA-A660-4927AC8BED5B}"/>
              </a:ext>
            </a:extLst>
          </p:cNvPr>
          <p:cNvSpPr txBox="1">
            <a:spLocks/>
          </p:cNvSpPr>
          <p:nvPr/>
        </p:nvSpPr>
        <p:spPr>
          <a:xfrm>
            <a:off x="6864124" y="3864048"/>
            <a:ext cx="5216366" cy="130343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a:latin typeface="+mn-lt"/>
              </a:rPr>
              <a:t>2021 Summer Term</a:t>
            </a:r>
          </a:p>
          <a:p>
            <a:r>
              <a:rPr lang="en-US" altLang="en-US" sz="3200">
                <a:latin typeface="+mn-lt"/>
              </a:rPr>
              <a:t>Partner Sectors</a:t>
            </a:r>
            <a:endParaRPr lang="en-US" sz="3200">
              <a:latin typeface="+mn-lt"/>
            </a:endParaRPr>
          </a:p>
        </p:txBody>
      </p:sp>
    </p:spTree>
    <p:extLst>
      <p:ext uri="{BB962C8B-B14F-4D97-AF65-F5344CB8AC3E}">
        <p14:creationId xmlns:p14="http://schemas.microsoft.com/office/powerpoint/2010/main" val="41624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5"/>
            <a:ext cx="10931844" cy="255161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a:solidFill>
                  <a:schemeClr val="tx1">
                    <a:lumMod val="75000"/>
                    <a:lumOff val="25000"/>
                  </a:schemeClr>
                </a:solidFill>
                <a:latin typeface="+mn-lt"/>
              </a:rPr>
              <a:t>All DEVELOP projects begin with a conversation. DEVELOP introduces how it works and listens to the potential partners priorities and needs, asks questions about their decision-making process, and begins to discuss the types of NASA Earth science information that are applicable to the issues at hand.</a:t>
            </a:r>
          </a:p>
          <a:p>
            <a:pPr>
              <a:lnSpc>
                <a:spcPct val="110000"/>
              </a:lnSpc>
              <a:spcBef>
                <a:spcPts val="600"/>
              </a:spcBef>
            </a:pPr>
            <a:r>
              <a:rPr lang="en-US" sz="2000">
                <a:solidFill>
                  <a:schemeClr val="tx1">
                    <a:lumMod val="75000"/>
                    <a:lumOff val="25000"/>
                  </a:schemeClr>
                </a:solidFill>
                <a:latin typeface="+mn-lt"/>
              </a:rPr>
              <a:t>If interests and Earth observations align, then an iterative project development process begins, which leads to a 10-week engagement through the project.</a:t>
            </a: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Collaboration w/Partners</a:t>
            </a:r>
          </a:p>
        </p:txBody>
      </p:sp>
      <p:pic>
        <p:nvPicPr>
          <p:cNvPr id="3" name="Picture 2" descr="A group of people sitting at a table with laptops&#10;&#10;Description automatically generated with low confidence">
            <a:extLst>
              <a:ext uri="{FF2B5EF4-FFF2-40B4-BE49-F238E27FC236}">
                <a16:creationId xmlns:a16="http://schemas.microsoft.com/office/drawing/2014/main" id="{2C69033A-2747-4520-BA0A-291D713CF4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5433" y="3709917"/>
            <a:ext cx="3710609" cy="2283379"/>
          </a:xfrm>
          <a:prstGeom prst="rect">
            <a:avLst/>
          </a:prstGeom>
        </p:spPr>
      </p:pic>
      <p:pic>
        <p:nvPicPr>
          <p:cNvPr id="5" name="Picture 4" descr="A group of people sitting in a room&#10;&#10;Description automatically generated with medium confidence">
            <a:extLst>
              <a:ext uri="{FF2B5EF4-FFF2-40B4-BE49-F238E27FC236}">
                <a16:creationId xmlns:a16="http://schemas.microsoft.com/office/drawing/2014/main" id="{C322E5CE-311C-41D5-98FF-E61D7AC04D9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24432" y="3709917"/>
            <a:ext cx="3495230" cy="2287964"/>
          </a:xfrm>
          <a:prstGeom prst="rect">
            <a:avLst/>
          </a:prstGeom>
        </p:spPr>
      </p:pic>
      <p:pic>
        <p:nvPicPr>
          <p:cNvPr id="7" name="Picture 6" descr="A group of people sitting in a room&#10;&#10;Description automatically generated with medium confidence">
            <a:extLst>
              <a:ext uri="{FF2B5EF4-FFF2-40B4-BE49-F238E27FC236}">
                <a16:creationId xmlns:a16="http://schemas.microsoft.com/office/drawing/2014/main" id="{8666086A-AAF2-4E13-B516-D8FDA97A68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88052" y="3709917"/>
            <a:ext cx="3044683" cy="2283512"/>
          </a:xfrm>
          <a:prstGeom prst="rect">
            <a:avLst/>
          </a:prstGeom>
        </p:spPr>
      </p:pic>
      <p:sp>
        <p:nvSpPr>
          <p:cNvPr id="8" name="TextBox 7">
            <a:extLst>
              <a:ext uri="{FF2B5EF4-FFF2-40B4-BE49-F238E27FC236}">
                <a16:creationId xmlns:a16="http://schemas.microsoft.com/office/drawing/2014/main" id="{DFD33ECB-34C2-4AB6-A879-9B2CEF7266C5}"/>
              </a:ext>
            </a:extLst>
          </p:cNvPr>
          <p:cNvSpPr txBox="1"/>
          <p:nvPr/>
        </p:nvSpPr>
        <p:spPr>
          <a:xfrm>
            <a:off x="9223234" y="6553144"/>
            <a:ext cx="2246128" cy="261610"/>
          </a:xfrm>
          <a:prstGeom prst="rect">
            <a:avLst/>
          </a:prstGeom>
          <a:noFill/>
        </p:spPr>
        <p:txBody>
          <a:bodyPr wrap="none" rtlCol="0">
            <a:spAutoFit/>
          </a:bodyPr>
          <a:lstStyle/>
          <a:p>
            <a:r>
              <a:rPr lang="en-US" sz="1100" dirty="0"/>
              <a:t>Image credits: NASA DEVELOP</a:t>
            </a:r>
          </a:p>
        </p:txBody>
      </p:sp>
    </p:spTree>
    <p:extLst>
      <p:ext uri="{BB962C8B-B14F-4D97-AF65-F5344CB8AC3E}">
        <p14:creationId xmlns:p14="http://schemas.microsoft.com/office/powerpoint/2010/main" val="227234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59265" y="1375955"/>
            <a:ext cx="5304213" cy="457758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600"/>
              </a:spcBef>
            </a:pPr>
            <a:r>
              <a:rPr lang="en-US" sz="2000">
                <a:solidFill>
                  <a:schemeClr val="tx1">
                    <a:lumMod val="75000"/>
                    <a:lumOff val="25000"/>
                  </a:schemeClr>
                </a:solidFill>
                <a:latin typeface="+mn-lt"/>
              </a:rPr>
              <a:t>The Program uses its model and a regimented approach to teaming that helps spark project teams to advance their projects from A to Z in just 10 weeks.</a:t>
            </a:r>
          </a:p>
          <a:p>
            <a:pPr>
              <a:lnSpc>
                <a:spcPct val="110000"/>
              </a:lnSpc>
              <a:spcBef>
                <a:spcPts val="600"/>
              </a:spcBef>
            </a:pPr>
            <a:endParaRPr lang="en-US" sz="2000">
              <a:solidFill>
                <a:schemeClr val="tx1">
                  <a:lumMod val="75000"/>
                  <a:lumOff val="25000"/>
                </a:schemeClr>
              </a:solidFill>
              <a:latin typeface="+mn-lt"/>
            </a:endParaRPr>
          </a:p>
          <a:p>
            <a:pPr marL="342900" indent="-342900">
              <a:lnSpc>
                <a:spcPct val="110000"/>
              </a:lnSpc>
              <a:spcBef>
                <a:spcPts val="600"/>
              </a:spcBef>
              <a:buFont typeface="Arial" panose="020B0604020202020204" pitchFamily="34" charset="0"/>
              <a:buChar char="•"/>
            </a:pPr>
            <a:r>
              <a:rPr lang="en-US" sz="2000" b="1">
                <a:solidFill>
                  <a:schemeClr val="tx1">
                    <a:lumMod val="75000"/>
                    <a:lumOff val="25000"/>
                  </a:schemeClr>
                </a:solidFill>
                <a:latin typeface="+mn-lt"/>
              </a:rPr>
              <a:t>Personality Assessments</a:t>
            </a:r>
            <a:r>
              <a:rPr lang="en-US" sz="2000">
                <a:solidFill>
                  <a:schemeClr val="tx1">
                    <a:lumMod val="75000"/>
                    <a:lumOff val="25000"/>
                  </a:schemeClr>
                </a:solidFill>
                <a:latin typeface="+mn-lt"/>
              </a:rPr>
              <a:t>: NASA 4D System, Myers-Briggs Type Indicators</a:t>
            </a:r>
          </a:p>
          <a:p>
            <a:pPr marL="342900" indent="-342900">
              <a:lnSpc>
                <a:spcPct val="110000"/>
              </a:lnSpc>
              <a:spcBef>
                <a:spcPts val="600"/>
              </a:spcBef>
              <a:buFont typeface="Arial" panose="020B0604020202020204" pitchFamily="34" charset="0"/>
              <a:buChar char="•"/>
            </a:pPr>
            <a:r>
              <a:rPr lang="en-US" sz="2000" b="1">
                <a:solidFill>
                  <a:schemeClr val="tx1">
                    <a:lumMod val="75000"/>
                    <a:lumOff val="25000"/>
                  </a:schemeClr>
                </a:solidFill>
                <a:latin typeface="+mn-lt"/>
              </a:rPr>
              <a:t>Orientation Modules</a:t>
            </a:r>
            <a:r>
              <a:rPr lang="en-US" sz="2000">
                <a:solidFill>
                  <a:schemeClr val="tx1">
                    <a:lumMod val="75000"/>
                    <a:lumOff val="25000"/>
                  </a:schemeClr>
                </a:solidFill>
                <a:latin typeface="+mn-lt"/>
              </a:rPr>
              <a:t>:  cover all aspects of the 10 weeks (and beyond) – expectations &amp; how things will work</a:t>
            </a:r>
          </a:p>
          <a:p>
            <a:pPr marL="342900" indent="-342900">
              <a:lnSpc>
                <a:spcPct val="110000"/>
              </a:lnSpc>
              <a:spcBef>
                <a:spcPts val="600"/>
              </a:spcBef>
              <a:buFont typeface="Arial" panose="020B0604020202020204" pitchFamily="34" charset="0"/>
              <a:buChar char="•"/>
            </a:pPr>
            <a:r>
              <a:rPr lang="en-US" sz="2000" b="1">
                <a:solidFill>
                  <a:schemeClr val="tx1">
                    <a:lumMod val="75000"/>
                    <a:lumOff val="25000"/>
                  </a:schemeClr>
                </a:solidFill>
                <a:latin typeface="+mn-lt"/>
              </a:rPr>
              <a:t>Robust Schedules</a:t>
            </a:r>
            <a:r>
              <a:rPr lang="en-US" sz="2000">
                <a:solidFill>
                  <a:schemeClr val="tx1">
                    <a:lumMod val="75000"/>
                    <a:lumOff val="25000"/>
                  </a:schemeClr>
                </a:solidFill>
                <a:latin typeface="+mn-lt"/>
              </a:rPr>
              <a:t>: map out the 10-week timeline w/milestones</a:t>
            </a:r>
          </a:p>
          <a:p>
            <a:pPr>
              <a:lnSpc>
                <a:spcPct val="110000"/>
              </a:lnSpc>
              <a:spcBef>
                <a:spcPts val="600"/>
              </a:spcBef>
            </a:pPr>
            <a:endParaRPr lang="en-US" sz="2000">
              <a:solidFill>
                <a:schemeClr val="tx1">
                  <a:lumMod val="75000"/>
                  <a:lumOff val="25000"/>
                </a:schemeClr>
              </a:solidFill>
              <a:latin typeface="+mn-lt"/>
            </a:endParaRPr>
          </a:p>
        </p:txBody>
      </p:sp>
      <p:sp>
        <p:nvSpPr>
          <p:cNvPr id="16" name="Title 1">
            <a:extLst>
              <a:ext uri="{FF2B5EF4-FFF2-40B4-BE49-F238E27FC236}">
                <a16:creationId xmlns:a16="http://schemas.microsoft.com/office/drawing/2014/main" id="{89B246A1-DB0E-4D8E-B055-D19502802420}"/>
              </a:ext>
            </a:extLst>
          </p:cNvPr>
          <p:cNvSpPr>
            <a:spLocks noGrp="1"/>
          </p:cNvSpPr>
          <p:nvPr>
            <p:ph type="title"/>
          </p:nvPr>
        </p:nvSpPr>
        <p:spPr>
          <a:xfrm>
            <a:off x="659265" y="365126"/>
            <a:ext cx="11278174" cy="981354"/>
          </a:xfrm>
        </p:spPr>
        <p:txBody>
          <a:bodyPr anchor="ctr">
            <a:normAutofit/>
          </a:bodyPr>
          <a:lstStyle/>
          <a:p>
            <a:r>
              <a:rPr lang="en-US" sz="3600">
                <a:solidFill>
                  <a:srgbClr val="003C92"/>
                </a:solidFill>
              </a:rPr>
              <a:t>DEVELOP’s Approach to Teaming</a:t>
            </a:r>
          </a:p>
        </p:txBody>
      </p:sp>
      <p:pic>
        <p:nvPicPr>
          <p:cNvPr id="8" name="Picture 7">
            <a:extLst>
              <a:ext uri="{FF2B5EF4-FFF2-40B4-BE49-F238E27FC236}">
                <a16:creationId xmlns:a16="http://schemas.microsoft.com/office/drawing/2014/main" id="{06250877-CF70-43E6-9CBC-F35769D264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39726" y="1475586"/>
            <a:ext cx="5128814" cy="2092638"/>
          </a:xfrm>
          <a:prstGeom prst="rect">
            <a:avLst/>
          </a:prstGeom>
        </p:spPr>
      </p:pic>
      <p:pic>
        <p:nvPicPr>
          <p:cNvPr id="10" name="Picture 9" descr="A group of people posing for a photo&#10;&#10;Description automatically generated with medium confidence">
            <a:extLst>
              <a:ext uri="{FF2B5EF4-FFF2-40B4-BE49-F238E27FC236}">
                <a16:creationId xmlns:a16="http://schemas.microsoft.com/office/drawing/2014/main" id="{FCE3D1BF-219D-456B-8EFD-803C4C3F9A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39725" y="3766903"/>
            <a:ext cx="5128815" cy="2222950"/>
          </a:xfrm>
          <a:prstGeom prst="rect">
            <a:avLst/>
          </a:prstGeom>
        </p:spPr>
      </p:pic>
      <p:sp>
        <p:nvSpPr>
          <p:cNvPr id="6" name="TextBox 5">
            <a:extLst>
              <a:ext uri="{FF2B5EF4-FFF2-40B4-BE49-F238E27FC236}">
                <a16:creationId xmlns:a16="http://schemas.microsoft.com/office/drawing/2014/main" id="{949E3725-42A4-495D-835A-902E36D2EDA4}"/>
              </a:ext>
            </a:extLst>
          </p:cNvPr>
          <p:cNvSpPr txBox="1"/>
          <p:nvPr/>
        </p:nvSpPr>
        <p:spPr>
          <a:xfrm>
            <a:off x="9223234" y="6553144"/>
            <a:ext cx="2246128" cy="261610"/>
          </a:xfrm>
          <a:prstGeom prst="rect">
            <a:avLst/>
          </a:prstGeom>
          <a:noFill/>
        </p:spPr>
        <p:txBody>
          <a:bodyPr wrap="none" rtlCol="0">
            <a:spAutoFit/>
          </a:bodyPr>
          <a:lstStyle/>
          <a:p>
            <a:r>
              <a:rPr lang="en-US" sz="1100" dirty="0"/>
              <a:t>Image credits: NASA DEVELOP</a:t>
            </a:r>
          </a:p>
        </p:txBody>
      </p:sp>
    </p:spTree>
    <p:extLst>
      <p:ext uri="{BB962C8B-B14F-4D97-AF65-F5344CB8AC3E}">
        <p14:creationId xmlns:p14="http://schemas.microsoft.com/office/powerpoint/2010/main" val="234283125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1303</Words>
  <Application>Microsoft Office PowerPoint</Application>
  <PresentationFormat>Widescreen</PresentationFormat>
  <Paragraphs>142</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Narrow</vt:lpstr>
      <vt:lpstr>Calibri</vt:lpstr>
      <vt:lpstr>Century Gothic</vt:lpstr>
      <vt:lpstr>Office Theme</vt:lpstr>
      <vt:lpstr>1_Office Theme</vt:lpstr>
      <vt:lpstr>NASA DEVELOP’s Approach to Co-Production and Collaborative STEM Engagement</vt:lpstr>
      <vt:lpstr>Making Earth Science Information Accessible to All</vt:lpstr>
      <vt:lpstr>About DEVELOP</vt:lpstr>
      <vt:lpstr>DEVELOP Office Locations* (AKA nodes)</vt:lpstr>
      <vt:lpstr>Project Characteristics</vt:lpstr>
      <vt:lpstr>Participants &amp; Fellows</vt:lpstr>
      <vt:lpstr>Project Partners</vt:lpstr>
      <vt:lpstr>Collaboration w/Partners</vt:lpstr>
      <vt:lpstr>DEVELOP’s Approach to Teaming</vt:lpstr>
      <vt:lpstr>Project Development Process</vt:lpstr>
      <vt:lpstr>Monitoring, Evaluation &amp; Learning</vt:lpstr>
      <vt:lpstr>Lessons Learned</vt:lpstr>
      <vt:lpstr>Challenges &amp; Looking Ahead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Childs, Lauren M. (LARC-E3)[DEVELOP]</cp:lastModifiedBy>
  <cp:revision>5</cp:revision>
  <dcterms:created xsi:type="dcterms:W3CDTF">2021-11-05T14:23:47Z</dcterms:created>
  <dcterms:modified xsi:type="dcterms:W3CDTF">2021-11-30T21:28:32Z</dcterms:modified>
</cp:coreProperties>
</file>