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Lst>
  <p:sldSz cx="51206400" cy="38404800"/>
  <p:notesSz cx="6858000" cy="9144000"/>
  <p:defaultText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ext uri="{19B8F6BF-5375-455C-9EA6-DF929625EA0E}">
        <p15:presenceInfo xmlns:p15="http://schemas.microsoft.com/office/powerpoint/2012/main" userId="S::alclayt1@ndc.nasa.gov::bd45d00a-0375-4579-a58c-94f9a1ccd0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ADB2"/>
    <a:srgbClr val="266E98"/>
    <a:srgbClr val="67A478"/>
    <a:srgbClr val="939292"/>
    <a:srgbClr val="8B8580"/>
    <a:srgbClr val="003C92"/>
    <a:srgbClr val="E6E6E6"/>
    <a:srgbClr val="9DB13E"/>
    <a:srgbClr val="0A7C5D"/>
    <a:srgbClr val="A5C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FA218-7F80-4F2B-8401-999B4412A69C}" v="2" dt="2021-11-29T18:43:40.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p:scale>
          <a:sx n="86" d="100"/>
          <a:sy n="86" d="100"/>
        </p:scale>
        <p:origin x="-20752" y="-178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A4164C-E21A-45D5-9425-BD8921700A47}"/>
              </a:ext>
            </a:extLst>
          </p:cNvPr>
          <p:cNvSpPr/>
          <p:nvPr userDrawn="1"/>
        </p:nvSpPr>
        <p:spPr>
          <a:xfrm rot="16200000">
            <a:off x="25382360" y="11352751"/>
            <a:ext cx="441684" cy="51206401"/>
          </a:xfrm>
          <a:prstGeom prst="rect">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ED36DE4-13DA-49B7-BF84-CEA290BC5CC2}"/>
              </a:ext>
            </a:extLst>
          </p:cNvPr>
          <p:cNvSpPr/>
          <p:nvPr userDrawn="1"/>
        </p:nvSpPr>
        <p:spPr>
          <a:xfrm>
            <a:off x="24616372" y="35915097"/>
            <a:ext cx="1973655" cy="2064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B5D9BD4-B78D-415D-B6D3-F851A6CC9E1C}"/>
              </a:ext>
            </a:extLst>
          </p:cNvPr>
          <p:cNvSpPr txBox="1"/>
          <p:nvPr userDrawn="1"/>
        </p:nvSpPr>
        <p:spPr>
          <a:xfrm>
            <a:off x="33473570" y="37238842"/>
            <a:ext cx="16655143" cy="461665"/>
          </a:xfrm>
          <a:prstGeom prst="rect">
            <a:avLst/>
          </a:prstGeom>
          <a:noFill/>
        </p:spPr>
        <p:txBody>
          <a:bodyPr wrap="square" rtlCol="0">
            <a:spAutoFit/>
          </a:bodyPr>
          <a:lstStyle/>
          <a:p>
            <a:pPr algn="r"/>
            <a:r>
              <a:rPr lang="en-US" sz="1200" i="1" dirty="0"/>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a:t>
            </a:r>
          </a:p>
        </p:txBody>
      </p:sp>
      <p:pic>
        <p:nvPicPr>
          <p:cNvPr id="5" name="nasa logo">
            <a:extLst>
              <a:ext uri="{FF2B5EF4-FFF2-40B4-BE49-F238E27FC236}">
                <a16:creationId xmlns:a16="http://schemas.microsoft.com/office/drawing/2014/main" id="{76CE69A4-2D33-4C32-B0D0-4558DC2AEB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7765271" y="938397"/>
            <a:ext cx="2969183"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F10776B-543F-41A6-887D-FFAA1A5039F1}"/>
              </a:ext>
            </a:extLst>
          </p:cNvPr>
          <p:cNvSpPr/>
          <p:nvPr userDrawn="1"/>
        </p:nvSpPr>
        <p:spPr>
          <a:xfrm>
            <a:off x="1050053" y="37134933"/>
            <a:ext cx="24406158" cy="584775"/>
          </a:xfrm>
          <a:prstGeom prst="rect">
            <a:avLst/>
          </a:prstGeom>
        </p:spPr>
        <p:txBody>
          <a:bodyPr wrap="square">
            <a:spAutoFit/>
          </a:bodyPr>
          <a:lstStyle/>
          <a:p>
            <a:pPr lvl="0"/>
            <a:r>
              <a:rPr lang="en-US" sz="3200" b="1" dirty="0">
                <a:solidFill>
                  <a:srgbClr val="003C92"/>
                </a:solidFill>
              </a:rPr>
              <a:t>NASA Earth Applied Sciences | Capacity Building Program | DEVELOP National Program </a:t>
            </a:r>
          </a:p>
        </p:txBody>
      </p:sp>
      <p:pic>
        <p:nvPicPr>
          <p:cNvPr id="9" name="Picture 8" descr="A picture containing text, sign, device, meter&#10;&#10;Description automatically generated">
            <a:extLst>
              <a:ext uri="{FF2B5EF4-FFF2-40B4-BE49-F238E27FC236}">
                <a16:creationId xmlns:a16="http://schemas.microsoft.com/office/drawing/2014/main" id="{9E3333F6-0885-4AAB-AF4D-B8546CDA3D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99255" y="36041551"/>
            <a:ext cx="1807890" cy="1828800"/>
          </a:xfrm>
          <a:prstGeom prst="rect">
            <a:avLst/>
          </a:prstGeom>
        </p:spPr>
      </p:pic>
    </p:spTree>
    <p:extLst>
      <p:ext uri="{BB962C8B-B14F-4D97-AF65-F5344CB8AC3E}">
        <p14:creationId xmlns:p14="http://schemas.microsoft.com/office/powerpoint/2010/main" val="2967845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0150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128" userDrawn="1">
          <p15:clr>
            <a:srgbClr val="F26B43"/>
          </p15:clr>
        </p15:guide>
        <p15:guide id="2" pos="576" userDrawn="1">
          <p15:clr>
            <a:srgbClr val="F26B43"/>
          </p15:clr>
        </p15:guide>
        <p15:guide id="3" pos="31680" userDrawn="1">
          <p15:clr>
            <a:srgbClr val="F26B43"/>
          </p15:clr>
        </p15:guide>
        <p15:guide id="4" pos="8064" userDrawn="1">
          <p15:clr>
            <a:srgbClr val="A4A3A4"/>
          </p15:clr>
        </p15:guide>
        <p15:guide id="5" pos="8448" userDrawn="1">
          <p15:clr>
            <a:srgbClr val="A4A3A4"/>
          </p15:clr>
        </p15:guide>
        <p15:guide id="6" pos="23808" userDrawn="1">
          <p15:clr>
            <a:srgbClr val="A4A3A4"/>
          </p15:clr>
        </p15:guide>
        <p15:guide id="7" pos="24192" userDrawn="1">
          <p15:clr>
            <a:srgbClr val="A4A3A4"/>
          </p15:clr>
        </p15:guide>
        <p15:guide id="8" orient="horz" pos="12096" userDrawn="1">
          <p15:clr>
            <a:srgbClr val="F26B43"/>
          </p15:clr>
        </p15:guide>
        <p15:guide id="9" orient="horz" pos="4176" userDrawn="1">
          <p15:clr>
            <a:srgbClr val="F26B43"/>
          </p15:clr>
        </p15:guide>
        <p15:guide id="10" orient="horz" pos="22752" userDrawn="1">
          <p15:clr>
            <a:srgbClr val="F26B43"/>
          </p15:clr>
        </p15:guide>
        <p15:guide id="11" pos="15936" userDrawn="1">
          <p15:clr>
            <a:srgbClr val="A4A3A4"/>
          </p15:clr>
        </p15:guide>
        <p15:guide id="12" pos="16320" userDrawn="1">
          <p15:clr>
            <a:srgbClr val="A4A3A4"/>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4.tiff"/><Relationship Id="rId18" Type="http://schemas.openxmlformats.org/officeDocument/2006/relationships/image" Target="../media/image9.jpeg"/><Relationship Id="rId26" Type="http://schemas.openxmlformats.org/officeDocument/2006/relationships/image" Target="../media/image17.png"/><Relationship Id="rId3" Type="http://schemas.openxmlformats.org/officeDocument/2006/relationships/hyperlink" Target="mailto:kenton.w.ross@nasa.gov" TargetMode="External"/><Relationship Id="rId21" Type="http://schemas.openxmlformats.org/officeDocument/2006/relationships/image" Target="../media/image12.jpeg"/><Relationship Id="rId7" Type="http://schemas.openxmlformats.org/officeDocument/2006/relationships/hyperlink" Target="mailto:karen.n.allsbrook@nasa.gov" TargetMode="External"/><Relationship Id="rId12" Type="http://schemas.openxmlformats.org/officeDocument/2006/relationships/image" Target="../media/image3.jpeg"/><Relationship Id="rId17" Type="http://schemas.openxmlformats.org/officeDocument/2006/relationships/image" Target="../media/image8.png"/><Relationship Id="rId25" Type="http://schemas.openxmlformats.org/officeDocument/2006/relationships/image" Target="../media/image16.png"/><Relationship Id="rId33" Type="http://schemas.openxmlformats.org/officeDocument/2006/relationships/image" Target="../media/image24.png"/><Relationship Id="rId2" Type="http://schemas.openxmlformats.org/officeDocument/2006/relationships/hyperlink" Target="mailto:hayley.a.pippin@nasa.gov" TargetMode="External"/><Relationship Id="rId16" Type="http://schemas.openxmlformats.org/officeDocument/2006/relationships/image" Target="../media/image7.jpeg"/><Relationship Id="rId20" Type="http://schemas.openxmlformats.org/officeDocument/2006/relationships/image" Target="../media/image11.jpeg"/><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mailto:michael.l.ruiz@nasa.gov" TargetMode="External"/><Relationship Id="rId11" Type="http://schemas.openxmlformats.org/officeDocument/2006/relationships/hyperlink" Target="mailto:amber.williams@ssaihq.com" TargetMode="External"/><Relationship Id="rId24" Type="http://schemas.openxmlformats.org/officeDocument/2006/relationships/image" Target="../media/image15.png"/><Relationship Id="rId32" Type="http://schemas.openxmlformats.org/officeDocument/2006/relationships/image" Target="../media/image23.png"/><Relationship Id="rId5" Type="http://schemas.openxmlformats.org/officeDocument/2006/relationships/hyperlink" Target="mailto:lauren.m.childs@nasa.gov" TargetMode="External"/><Relationship Id="rId15" Type="http://schemas.openxmlformats.org/officeDocument/2006/relationships/image" Target="../media/image6.jpeg"/><Relationship Id="rId23" Type="http://schemas.openxmlformats.org/officeDocument/2006/relationships/image" Target="../media/image14.png"/><Relationship Id="rId28" Type="http://schemas.openxmlformats.org/officeDocument/2006/relationships/image" Target="../media/image19.png"/><Relationship Id="rId10" Type="http://schemas.openxmlformats.org/officeDocument/2006/relationships/hyperlink" Target="mailto:robert.c.byles@nasa.gov" TargetMode="External"/><Relationship Id="rId19" Type="http://schemas.openxmlformats.org/officeDocument/2006/relationships/image" Target="../media/image10.jpeg"/><Relationship Id="rId31" Type="http://schemas.openxmlformats.org/officeDocument/2006/relationships/image" Target="../media/image22.png"/><Relationship Id="rId4" Type="http://schemas.openxmlformats.org/officeDocument/2006/relationships/hyperlink" Target="mailto:amana.l.clayton@nasa.gov" TargetMode="External"/><Relationship Id="rId9" Type="http://schemas.openxmlformats.org/officeDocument/2006/relationships/hyperlink" Target="mailto:celeste.gambino@ssaihq.com" TargetMode="External"/><Relationship Id="rId14" Type="http://schemas.openxmlformats.org/officeDocument/2006/relationships/image" Target="../media/image5.jpeg"/><Relationship Id="rId22" Type="http://schemas.openxmlformats.org/officeDocument/2006/relationships/image" Target="../media/image13.jpeg"/><Relationship Id="rId27" Type="http://schemas.openxmlformats.org/officeDocument/2006/relationships/image" Target="../media/image18.png"/><Relationship Id="rId30" Type="http://schemas.openxmlformats.org/officeDocument/2006/relationships/image" Target="../media/image21.png"/><Relationship Id="rId8" Type="http://schemas.openxmlformats.org/officeDocument/2006/relationships/hyperlink" Target="mailto:stephanie.l.burke@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3A52593-2E13-448B-A7BF-7161A39AE295}"/>
              </a:ext>
            </a:extLst>
          </p:cNvPr>
          <p:cNvSpPr/>
          <p:nvPr/>
        </p:nvSpPr>
        <p:spPr>
          <a:xfrm>
            <a:off x="22521825" y="5969750"/>
            <a:ext cx="5194488" cy="7367153"/>
          </a:xfrm>
          <a:prstGeom prst="roundRect">
            <a:avLst/>
          </a:prstGeom>
          <a:solidFill>
            <a:srgbClr val="56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DEVELOP addresses environmental and public policy issues through interdisciplinary feasibility studies that apply the lens of NASA Earth observations to community concerns around the globe. Bridging the gap between NASA Earth Science and society, DEVELOP projects build capacity in both participants and partner organizations to better prepare them to address the challenges that face our society and future generations. </a:t>
            </a:r>
          </a:p>
          <a:p>
            <a:pPr algn="ctr"/>
            <a:endParaRPr lang="en-US" sz="2400" dirty="0"/>
          </a:p>
        </p:txBody>
      </p:sp>
      <p:sp>
        <p:nvSpPr>
          <p:cNvPr id="27" name="Text Placeholder 26"/>
          <p:cNvSpPr>
            <a:spLocks noGrp="1"/>
          </p:cNvSpPr>
          <p:nvPr>
            <p:ph type="body" sz="quarter" idx="4294967295"/>
          </p:nvPr>
        </p:nvSpPr>
        <p:spPr>
          <a:xfrm>
            <a:off x="886766" y="2204180"/>
            <a:ext cx="45121992" cy="2647384"/>
          </a:xfrm>
          <a:prstGeom prst="rect">
            <a:avLst/>
          </a:prstGeom>
        </p:spPr>
        <p:txBody>
          <a:bodyPr/>
          <a:lstStyle/>
          <a:p>
            <a:pPr marL="0" indent="0" algn="l">
              <a:buNone/>
            </a:pPr>
            <a:r>
              <a:rPr lang="en-US" sz="8800" b="1" dirty="0">
                <a:solidFill>
                  <a:srgbClr val="003C92"/>
                </a:solidFill>
                <a:latin typeface="+mj-lt"/>
              </a:rPr>
              <a:t>NASA DEVELOP’s Approach to Building Capacity to Apply Earth Observations for Coastal and Marine Decision Making</a:t>
            </a:r>
          </a:p>
        </p:txBody>
      </p:sp>
      <p:sp>
        <p:nvSpPr>
          <p:cNvPr id="172" name="Rectangle 171"/>
          <p:cNvSpPr/>
          <p:nvPr/>
        </p:nvSpPr>
        <p:spPr>
          <a:xfrm>
            <a:off x="47714659" y="4235116"/>
            <a:ext cx="2400657" cy="31959310"/>
          </a:xfrm>
          <a:prstGeom prst="rect">
            <a:avLst/>
          </a:prstGeom>
        </p:spPr>
        <p:txBody>
          <a:bodyPr vert="vert270" wrap="square">
            <a:spAutoFit/>
          </a:bodyPr>
          <a:lstStyle/>
          <a:p>
            <a:pPr lvl="0" indent="-222250">
              <a:spcBef>
                <a:spcPts val="0"/>
              </a:spcBef>
              <a:buClr>
                <a:srgbClr val="E9A14A"/>
              </a:buClr>
              <a:buSzPct val="25000"/>
            </a:pPr>
            <a:r>
              <a:rPr lang="en-US" sz="14400" b="1" dirty="0">
                <a:solidFill>
                  <a:srgbClr val="003C92"/>
                </a:solidFill>
                <a:ea typeface="Century Gothic"/>
                <a:cs typeface="Century Gothic"/>
                <a:sym typeface="Century Gothic"/>
              </a:rPr>
              <a:t>NASA </a:t>
            </a:r>
            <a:r>
              <a:rPr lang="en-US" sz="14400" dirty="0">
                <a:solidFill>
                  <a:srgbClr val="003C92"/>
                </a:solidFill>
                <a:ea typeface="Century Gothic"/>
                <a:cs typeface="Century Gothic"/>
                <a:sym typeface="Century Gothic"/>
              </a:rPr>
              <a:t>DEVELOP Program</a:t>
            </a:r>
          </a:p>
        </p:txBody>
      </p:sp>
      <p:sp>
        <p:nvSpPr>
          <p:cNvPr id="184" name="TextBox 183"/>
          <p:cNvSpPr txBox="1"/>
          <p:nvPr/>
        </p:nvSpPr>
        <p:spPr>
          <a:xfrm>
            <a:off x="886766" y="7289892"/>
            <a:ext cx="20878787" cy="4423644"/>
          </a:xfrm>
          <a:prstGeom prst="rect">
            <a:avLst/>
          </a:prstGeom>
          <a:noFill/>
        </p:spPr>
        <p:txBody>
          <a:bodyPr wrap="square" rtlCol="0">
            <a:noAutofit/>
          </a:bodyPr>
          <a:lstStyle/>
          <a:p>
            <a:pPr algn="just"/>
            <a:r>
              <a:rPr lang="en-US" sz="2800" dirty="0">
                <a:solidFill>
                  <a:srgbClr val="333131"/>
                </a:solidFill>
              </a:rPr>
              <a:t>Part of NASA’s Applied Sciences, the DEVELOP Program builds capacity through 10-week interdisciplinary feasibility studies that identify how NASA Earth observations can be integrated into decision making processes. The program is a dual capacity building effort that fosters programmatic participants (early and transitioning career professionals, students, and recent graduates) to apply Earth observations to partner organizations’ decision making needs. The program conducts 50-60 projects annually, with about 10-15% of those focused on coastal and marine community concerns. These projects explore the use of satellite data and model outputs for measuring and mapping shoreline delineation, barrier island transgression, mangrove health and extent, sedimentation and water quality, and tropical cyclone impacts to coastal regions. This presentation will introduce DEVELOP and a series of project case studies, an overview of the organizations engaged and Earth observations utilized, and lessons learned.</a:t>
            </a:r>
          </a:p>
        </p:txBody>
      </p:sp>
      <p:sp>
        <p:nvSpPr>
          <p:cNvPr id="185" name="Text Placeholder 26"/>
          <p:cNvSpPr>
            <a:spLocks noGrp="1"/>
          </p:cNvSpPr>
          <p:nvPr>
            <p:ph type="body" sz="quarter" idx="4294967295"/>
          </p:nvPr>
        </p:nvSpPr>
        <p:spPr>
          <a:xfrm>
            <a:off x="1004069" y="4747779"/>
            <a:ext cx="21094568" cy="1719495"/>
          </a:xfrm>
          <a:prstGeom prst="rect">
            <a:avLst/>
          </a:prstGeom>
        </p:spPr>
        <p:txBody>
          <a:bodyPr anchor="t"/>
          <a:lstStyle/>
          <a:p>
            <a:pPr marL="0" indent="0">
              <a:spcBef>
                <a:spcPts val="0"/>
              </a:spcBef>
              <a:buNone/>
            </a:pPr>
            <a:r>
              <a:rPr lang="en-US" sz="2400" dirty="0">
                <a:solidFill>
                  <a:srgbClr val="333131"/>
                </a:solidFill>
              </a:rPr>
              <a:t>Hayley Pippin</a:t>
            </a:r>
            <a:r>
              <a:rPr lang="en-US" sz="2400" baseline="30000" dirty="0">
                <a:solidFill>
                  <a:srgbClr val="333131"/>
                </a:solidFill>
              </a:rPr>
              <a:t>1,2</a:t>
            </a:r>
            <a:r>
              <a:rPr lang="en-US" sz="2400" dirty="0">
                <a:solidFill>
                  <a:srgbClr val="333131"/>
                </a:solidFill>
              </a:rPr>
              <a:t> </a:t>
            </a:r>
            <a:r>
              <a:rPr lang="en-US" sz="2400" b="0" dirty="0">
                <a:solidFill>
                  <a:srgbClr val="333131"/>
                </a:solidFill>
              </a:rPr>
              <a:t>(</a:t>
            </a:r>
            <a:r>
              <a:rPr lang="en-US" sz="2400" u="sng" dirty="0">
                <a:solidFill>
                  <a:srgbClr val="56ADB2"/>
                </a:solidFill>
                <a:hlinkClick r:id="rId2">
                  <a:extLst>
                    <a:ext uri="{A12FA001-AC4F-418D-AE19-62706E023703}">
                      <ahyp:hlinkClr xmlns:ahyp="http://schemas.microsoft.com/office/drawing/2018/hyperlinkcolor" val="tx"/>
                    </a:ext>
                  </a:extLst>
                </a:hlinkClick>
              </a:rPr>
              <a:t>hayley.a.pippin@nasa.gov</a:t>
            </a:r>
            <a:r>
              <a:rPr lang="en-US" sz="2400" b="0" dirty="0">
                <a:solidFill>
                  <a:srgbClr val="333131"/>
                </a:solidFill>
              </a:rPr>
              <a:t>), Kenton W. Ross</a:t>
            </a:r>
            <a:r>
              <a:rPr lang="en-US" sz="2400" baseline="30000" dirty="0">
                <a:solidFill>
                  <a:srgbClr val="333131"/>
                </a:solidFill>
              </a:rPr>
              <a:t>1,3</a:t>
            </a:r>
            <a:r>
              <a:rPr lang="en-US" sz="2400" dirty="0">
                <a:solidFill>
                  <a:srgbClr val="333131"/>
                </a:solidFill>
              </a:rPr>
              <a:t> </a:t>
            </a:r>
            <a:r>
              <a:rPr lang="en-US" sz="2400" b="0" dirty="0">
                <a:solidFill>
                  <a:srgbClr val="333131"/>
                </a:solidFill>
              </a:rPr>
              <a:t>(</a:t>
            </a:r>
            <a:r>
              <a:rPr lang="en-US" sz="2400" u="sng" dirty="0">
                <a:solidFill>
                  <a:srgbClr val="56ADB2"/>
                </a:solidFill>
                <a:hlinkClick r:id="rId3">
                  <a:extLst>
                    <a:ext uri="{A12FA001-AC4F-418D-AE19-62706E023703}">
                      <ahyp:hlinkClr xmlns:ahyp="http://schemas.microsoft.com/office/drawing/2018/hyperlinkcolor" val="tx"/>
                    </a:ext>
                  </a:extLst>
                </a:hlinkClick>
              </a:rPr>
              <a:t>kenton.w.ross@nasa.gov</a:t>
            </a:r>
            <a:r>
              <a:rPr lang="en-US" sz="2400" b="0" dirty="0">
                <a:solidFill>
                  <a:srgbClr val="333131"/>
                </a:solidFill>
              </a:rPr>
              <a:t>), </a:t>
            </a:r>
            <a:r>
              <a:rPr lang="en-US" sz="2400" dirty="0">
                <a:solidFill>
                  <a:srgbClr val="333131"/>
                </a:solidFill>
              </a:rPr>
              <a:t>Amanda Clayton</a:t>
            </a:r>
            <a:r>
              <a:rPr lang="en-US" sz="2400" baseline="30000" dirty="0">
                <a:solidFill>
                  <a:srgbClr val="333131"/>
                </a:solidFill>
              </a:rPr>
              <a:t>1,2</a:t>
            </a:r>
            <a:r>
              <a:rPr lang="en-US" sz="2400" dirty="0">
                <a:solidFill>
                  <a:srgbClr val="333131"/>
                </a:solidFill>
              </a:rPr>
              <a:t> </a:t>
            </a:r>
            <a:r>
              <a:rPr lang="en-US" sz="2400" b="0" dirty="0">
                <a:solidFill>
                  <a:srgbClr val="333131"/>
                </a:solidFill>
              </a:rPr>
              <a:t>(</a:t>
            </a:r>
            <a:r>
              <a:rPr lang="en-US" sz="2400" u="sng" dirty="0">
                <a:solidFill>
                  <a:srgbClr val="56ADB2"/>
                </a:solidFill>
                <a:hlinkClick r:id="rId4">
                  <a:extLst>
                    <a:ext uri="{A12FA001-AC4F-418D-AE19-62706E023703}">
                      <ahyp:hlinkClr xmlns:ahyp="http://schemas.microsoft.com/office/drawing/2018/hyperlinkcolor" val="tx"/>
                    </a:ext>
                  </a:extLst>
                </a:hlinkClick>
              </a:rPr>
              <a:t>amana.l.clayton@nasa.gov</a:t>
            </a:r>
            <a:r>
              <a:rPr lang="en-US" sz="2400" b="0" dirty="0">
                <a:solidFill>
                  <a:srgbClr val="333131"/>
                </a:solidFill>
              </a:rPr>
              <a:t>), Lauren M. Childs-Gleason</a:t>
            </a:r>
            <a:r>
              <a:rPr lang="en-US" sz="2400" b="0" baseline="30000" dirty="0">
                <a:solidFill>
                  <a:srgbClr val="333131"/>
                </a:solidFill>
              </a:rPr>
              <a:t>1,3</a:t>
            </a:r>
            <a:r>
              <a:rPr lang="en-US" sz="2400" b="0" dirty="0">
                <a:solidFill>
                  <a:srgbClr val="333131"/>
                </a:solidFill>
              </a:rPr>
              <a:t> (</a:t>
            </a:r>
            <a:r>
              <a:rPr lang="en-US" sz="2400" b="0" dirty="0">
                <a:solidFill>
                  <a:srgbClr val="56ADB2"/>
                </a:solidFill>
                <a:hlinkClick r:id="rId5">
                  <a:extLst>
                    <a:ext uri="{A12FA001-AC4F-418D-AE19-62706E023703}">
                      <ahyp:hlinkClr xmlns:ahyp="http://schemas.microsoft.com/office/drawing/2018/hyperlinkcolor" val="tx"/>
                    </a:ext>
                  </a:extLst>
                </a:hlinkClick>
              </a:rPr>
              <a:t>lauren.m.childs@nasa.gov</a:t>
            </a:r>
            <a:r>
              <a:rPr lang="en-US" sz="2400" dirty="0">
                <a:solidFill>
                  <a:srgbClr val="333131"/>
                </a:solidFill>
              </a:rPr>
              <a:t>), Michael L. Ruiz</a:t>
            </a:r>
            <a:r>
              <a:rPr lang="en-US" sz="2400" baseline="30000" dirty="0">
                <a:solidFill>
                  <a:srgbClr val="333131"/>
                </a:solidFill>
              </a:rPr>
              <a:t>1,3</a:t>
            </a:r>
            <a:r>
              <a:rPr lang="en-US" sz="2400" dirty="0">
                <a:solidFill>
                  <a:srgbClr val="333131"/>
                </a:solidFill>
              </a:rPr>
              <a:t> (</a:t>
            </a:r>
            <a:r>
              <a:rPr lang="en-US" sz="2400" dirty="0">
                <a:solidFill>
                  <a:srgbClr val="56ADB2"/>
                </a:solidFill>
                <a:hlinkClick r:id="rId6">
                  <a:extLst>
                    <a:ext uri="{A12FA001-AC4F-418D-AE19-62706E023703}">
                      <ahyp:hlinkClr xmlns:ahyp="http://schemas.microsoft.com/office/drawing/2018/hyperlinkcolor" val="tx"/>
                    </a:ext>
                  </a:extLst>
                </a:hlinkClick>
              </a:rPr>
              <a:t>michael.l.ruiz@nasa.gov</a:t>
            </a:r>
            <a:r>
              <a:rPr lang="en-US" sz="2400" dirty="0">
                <a:solidFill>
                  <a:srgbClr val="333131"/>
                </a:solidFill>
              </a:rPr>
              <a:t>), Karen N. Allsbrook</a:t>
            </a:r>
            <a:r>
              <a:rPr lang="en-US" sz="2400" baseline="30000" dirty="0">
                <a:solidFill>
                  <a:srgbClr val="333131"/>
                </a:solidFill>
              </a:rPr>
              <a:t>1,3</a:t>
            </a:r>
            <a:r>
              <a:rPr lang="en-US" sz="2400" dirty="0">
                <a:solidFill>
                  <a:srgbClr val="333131"/>
                </a:solidFill>
              </a:rPr>
              <a:t> (</a:t>
            </a:r>
            <a:r>
              <a:rPr lang="en-US" sz="2400" dirty="0">
                <a:solidFill>
                  <a:srgbClr val="56ADB2"/>
                </a:solidFill>
                <a:hlinkClick r:id="rId7">
                  <a:extLst>
                    <a:ext uri="{A12FA001-AC4F-418D-AE19-62706E023703}">
                      <ahyp:hlinkClr xmlns:ahyp="http://schemas.microsoft.com/office/drawing/2018/hyperlinkcolor" val="tx"/>
                    </a:ext>
                  </a:extLst>
                </a:hlinkClick>
              </a:rPr>
              <a:t>karen.n.allsbrook@nasa.gov</a:t>
            </a:r>
            <a:r>
              <a:rPr lang="en-US" sz="2400" dirty="0">
                <a:solidFill>
                  <a:srgbClr val="333131"/>
                </a:solidFill>
              </a:rPr>
              <a:t>), Stephanie L. Burke</a:t>
            </a:r>
            <a:r>
              <a:rPr lang="en-US" sz="2400" baseline="30000" dirty="0">
                <a:solidFill>
                  <a:srgbClr val="333131"/>
                </a:solidFill>
              </a:rPr>
              <a:t>1,2</a:t>
            </a:r>
            <a:r>
              <a:rPr lang="en-US" sz="2400" dirty="0">
                <a:solidFill>
                  <a:srgbClr val="333131"/>
                </a:solidFill>
              </a:rPr>
              <a:t> (</a:t>
            </a:r>
            <a:r>
              <a:rPr lang="en-US" sz="2400" dirty="0">
                <a:solidFill>
                  <a:srgbClr val="56ADB2"/>
                </a:solidFill>
                <a:hlinkClick r:id="rId8">
                  <a:extLst>
                    <a:ext uri="{A12FA001-AC4F-418D-AE19-62706E023703}">
                      <ahyp:hlinkClr xmlns:ahyp="http://schemas.microsoft.com/office/drawing/2018/hyperlinkcolor" val="tx"/>
                    </a:ext>
                  </a:extLst>
                </a:hlinkClick>
              </a:rPr>
              <a:t>stephanie.l.burke@nasa.gov</a:t>
            </a:r>
            <a:r>
              <a:rPr lang="en-US" sz="2400" dirty="0">
                <a:solidFill>
                  <a:srgbClr val="333131"/>
                </a:solidFill>
              </a:rPr>
              <a:t>), Celeste Gambino</a:t>
            </a:r>
            <a:r>
              <a:rPr lang="en-US" sz="2400" baseline="30000" dirty="0">
                <a:solidFill>
                  <a:srgbClr val="333131"/>
                </a:solidFill>
              </a:rPr>
              <a:t>1,2</a:t>
            </a:r>
            <a:r>
              <a:rPr lang="en-US" sz="2400" dirty="0">
                <a:solidFill>
                  <a:srgbClr val="333131"/>
                </a:solidFill>
              </a:rPr>
              <a:t> (</a:t>
            </a:r>
            <a:r>
              <a:rPr lang="en-US" sz="2400" dirty="0">
                <a:solidFill>
                  <a:srgbClr val="56ADB2"/>
                </a:solidFill>
                <a:hlinkClick r:id="rId9">
                  <a:extLst>
                    <a:ext uri="{A12FA001-AC4F-418D-AE19-62706E023703}">
                      <ahyp:hlinkClr xmlns:ahyp="http://schemas.microsoft.com/office/drawing/2018/hyperlinkcolor" val="tx"/>
                    </a:ext>
                  </a:extLst>
                </a:hlinkClick>
              </a:rPr>
              <a:t>celeste.gambino@ssaihq.com</a:t>
            </a:r>
            <a:r>
              <a:rPr lang="en-US" sz="2400" dirty="0">
                <a:solidFill>
                  <a:srgbClr val="333131"/>
                </a:solidFill>
              </a:rPr>
              <a:t>), Robert Cecil Byles</a:t>
            </a:r>
            <a:r>
              <a:rPr lang="en-US" sz="2400" baseline="30000" dirty="0">
                <a:solidFill>
                  <a:srgbClr val="333131"/>
                </a:solidFill>
              </a:rPr>
              <a:t>1,2</a:t>
            </a:r>
            <a:r>
              <a:rPr lang="en-US" sz="2400" dirty="0">
                <a:solidFill>
                  <a:srgbClr val="333131"/>
                </a:solidFill>
              </a:rPr>
              <a:t> (</a:t>
            </a:r>
            <a:r>
              <a:rPr lang="en-US" sz="2400" dirty="0">
                <a:solidFill>
                  <a:srgbClr val="56ADB2"/>
                </a:solidFill>
                <a:hlinkClick r:id="rId10">
                  <a:extLst>
                    <a:ext uri="{A12FA001-AC4F-418D-AE19-62706E023703}">
                      <ahyp:hlinkClr xmlns:ahyp="http://schemas.microsoft.com/office/drawing/2018/hyperlinkcolor" val="tx"/>
                    </a:ext>
                  </a:extLst>
                </a:hlinkClick>
              </a:rPr>
              <a:t>robert.c.byles@nasa.gov</a:t>
            </a:r>
            <a:r>
              <a:rPr lang="en-US" sz="2400" dirty="0">
                <a:solidFill>
                  <a:srgbClr val="333131"/>
                </a:solidFill>
              </a:rPr>
              <a:t>), Amber Rochelle Williams</a:t>
            </a:r>
            <a:r>
              <a:rPr lang="en-US" sz="2400" baseline="30000" dirty="0">
                <a:solidFill>
                  <a:srgbClr val="333131"/>
                </a:solidFill>
              </a:rPr>
              <a:t>1,2</a:t>
            </a:r>
            <a:r>
              <a:rPr lang="en-US" sz="2400" dirty="0">
                <a:solidFill>
                  <a:srgbClr val="333131"/>
                </a:solidFill>
              </a:rPr>
              <a:t> (</a:t>
            </a:r>
            <a:r>
              <a:rPr lang="en-US" sz="2400" dirty="0">
                <a:solidFill>
                  <a:srgbClr val="56ADB2"/>
                </a:solidFill>
                <a:hlinkClick r:id="rId11">
                  <a:extLst>
                    <a:ext uri="{A12FA001-AC4F-418D-AE19-62706E023703}">
                      <ahyp:hlinkClr xmlns:ahyp="http://schemas.microsoft.com/office/drawing/2018/hyperlinkcolor" val="tx"/>
                    </a:ext>
                  </a:extLst>
                </a:hlinkClick>
              </a:rPr>
              <a:t>amber.williams@ssaihq.com</a:t>
            </a:r>
            <a:r>
              <a:rPr lang="en-US" sz="2400" dirty="0">
                <a:solidFill>
                  <a:srgbClr val="333131"/>
                </a:solidFill>
              </a:rPr>
              <a:t>) </a:t>
            </a:r>
          </a:p>
          <a:p>
            <a:pPr marL="0" indent="0">
              <a:spcBef>
                <a:spcPts val="0"/>
              </a:spcBef>
              <a:buNone/>
            </a:pPr>
            <a:r>
              <a:rPr lang="en-US" sz="2400" b="0" baseline="30000" dirty="0">
                <a:solidFill>
                  <a:srgbClr val="333131"/>
                </a:solidFill>
              </a:rPr>
              <a:t>1 </a:t>
            </a:r>
            <a:r>
              <a:rPr lang="en-US" sz="2400" b="0" dirty="0">
                <a:solidFill>
                  <a:srgbClr val="333131"/>
                </a:solidFill>
              </a:rPr>
              <a:t>NASA DEVELOP National Program, </a:t>
            </a:r>
            <a:r>
              <a:rPr lang="en-US" sz="2400" b="0" baseline="30000" dirty="0">
                <a:solidFill>
                  <a:srgbClr val="333131"/>
                </a:solidFill>
              </a:rPr>
              <a:t>2 </a:t>
            </a:r>
            <a:r>
              <a:rPr lang="en-US" sz="2400" b="0" dirty="0">
                <a:solidFill>
                  <a:srgbClr val="333131"/>
                </a:solidFill>
              </a:rPr>
              <a:t>Science Systems and Applications, Inc., </a:t>
            </a:r>
            <a:r>
              <a:rPr lang="en-US" sz="2400" b="0" baseline="30000" dirty="0">
                <a:solidFill>
                  <a:srgbClr val="333131"/>
                </a:solidFill>
              </a:rPr>
              <a:t>3 </a:t>
            </a:r>
            <a:r>
              <a:rPr lang="en-US" sz="2400" b="0" dirty="0">
                <a:solidFill>
                  <a:srgbClr val="333131"/>
                </a:solidFill>
              </a:rPr>
              <a:t>NASA Langley Research Center</a:t>
            </a:r>
          </a:p>
          <a:p>
            <a:pPr algn="l">
              <a:spcBef>
                <a:spcPts val="0"/>
              </a:spcBef>
            </a:pPr>
            <a:endParaRPr lang="en-US" sz="2400" b="0" dirty="0">
              <a:solidFill>
                <a:schemeClr val="accent2"/>
              </a:solidFill>
            </a:endParaRPr>
          </a:p>
          <a:p>
            <a:pPr algn="l">
              <a:spcBef>
                <a:spcPts val="0"/>
              </a:spcBef>
            </a:pPr>
            <a:endParaRPr lang="en-US" sz="2400" b="0" dirty="0">
              <a:solidFill>
                <a:schemeClr val="accent2"/>
              </a:solidFill>
            </a:endParaRPr>
          </a:p>
          <a:p>
            <a:pPr algn="l">
              <a:spcBef>
                <a:spcPts val="0"/>
              </a:spcBef>
            </a:pPr>
            <a:endParaRPr lang="en-US" sz="2400" b="0" dirty="0">
              <a:solidFill>
                <a:schemeClr val="accent2"/>
              </a:solidFill>
            </a:endParaRPr>
          </a:p>
        </p:txBody>
      </p:sp>
      <p:sp>
        <p:nvSpPr>
          <p:cNvPr id="186" name="Text Placeholder 26"/>
          <p:cNvSpPr>
            <a:spLocks noGrp="1"/>
          </p:cNvSpPr>
          <p:nvPr>
            <p:ph type="body" sz="quarter" idx="4294967295"/>
          </p:nvPr>
        </p:nvSpPr>
        <p:spPr>
          <a:xfrm>
            <a:off x="886766" y="866413"/>
            <a:ext cx="5879615" cy="1270205"/>
          </a:xfrm>
          <a:prstGeom prst="rect">
            <a:avLst/>
          </a:prstGeom>
          <a:solidFill>
            <a:srgbClr val="003C92"/>
          </a:solidFill>
          <a:ln>
            <a:noFill/>
          </a:ln>
        </p:spPr>
        <p:txBody>
          <a:bodyPr anchor="ctr"/>
          <a:lstStyle/>
          <a:p>
            <a:pPr marL="0" indent="0" algn="ctr">
              <a:buNone/>
            </a:pPr>
            <a:r>
              <a:rPr lang="en-US" sz="7200" dirty="0">
                <a:solidFill>
                  <a:schemeClr val="bg1"/>
                </a:solidFill>
              </a:rPr>
              <a:t>SY54C-0798</a:t>
            </a:r>
          </a:p>
        </p:txBody>
      </p:sp>
      <p:sp>
        <p:nvSpPr>
          <p:cNvPr id="187" name="Text Placeholder 26"/>
          <p:cNvSpPr>
            <a:spLocks noGrp="1"/>
          </p:cNvSpPr>
          <p:nvPr>
            <p:ph type="body" sz="quarter" idx="4294967295"/>
          </p:nvPr>
        </p:nvSpPr>
        <p:spPr>
          <a:xfrm>
            <a:off x="886766" y="6527017"/>
            <a:ext cx="11033091" cy="887568"/>
          </a:xfrm>
          <a:prstGeom prst="rect">
            <a:avLst/>
          </a:prstGeom>
        </p:spPr>
        <p:txBody>
          <a:bodyPr/>
          <a:lstStyle/>
          <a:p>
            <a:pPr marL="0" indent="0" algn="l">
              <a:buNone/>
            </a:pPr>
            <a:r>
              <a:rPr lang="en-US" sz="4800" b="1" dirty="0">
                <a:solidFill>
                  <a:srgbClr val="003C92"/>
                </a:solidFill>
              </a:rPr>
              <a:t>ABSTRACT</a:t>
            </a:r>
          </a:p>
        </p:txBody>
      </p:sp>
      <p:sp>
        <p:nvSpPr>
          <p:cNvPr id="54" name="Text Placeholder 26">
            <a:extLst>
              <a:ext uri="{FF2B5EF4-FFF2-40B4-BE49-F238E27FC236}">
                <a16:creationId xmlns:a16="http://schemas.microsoft.com/office/drawing/2014/main" id="{32FC79AB-21A3-4CAD-99CE-47317833A739}"/>
              </a:ext>
            </a:extLst>
          </p:cNvPr>
          <p:cNvSpPr txBox="1">
            <a:spLocks/>
          </p:cNvSpPr>
          <p:nvPr/>
        </p:nvSpPr>
        <p:spPr>
          <a:xfrm>
            <a:off x="22637010" y="5034714"/>
            <a:ext cx="5486400"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03C92"/>
                </a:solidFill>
              </a:rPr>
              <a:t>ABOUT DEVELOP</a:t>
            </a:r>
          </a:p>
        </p:txBody>
      </p:sp>
      <p:grpSp>
        <p:nvGrpSpPr>
          <p:cNvPr id="55" name="Group 54">
            <a:extLst>
              <a:ext uri="{FF2B5EF4-FFF2-40B4-BE49-F238E27FC236}">
                <a16:creationId xmlns:a16="http://schemas.microsoft.com/office/drawing/2014/main" id="{AD882674-A083-4345-B955-9D9E861F2B43}"/>
              </a:ext>
            </a:extLst>
          </p:cNvPr>
          <p:cNvGrpSpPr/>
          <p:nvPr/>
        </p:nvGrpSpPr>
        <p:grpSpPr>
          <a:xfrm>
            <a:off x="886766" y="11554349"/>
            <a:ext cx="20878787" cy="2257225"/>
            <a:chOff x="25603199" y="23316836"/>
            <a:chExt cx="45394081" cy="2257225"/>
          </a:xfrm>
        </p:grpSpPr>
        <p:sp>
          <p:nvSpPr>
            <p:cNvPr id="56" name="Rectangle 55">
              <a:extLst>
                <a:ext uri="{FF2B5EF4-FFF2-40B4-BE49-F238E27FC236}">
                  <a16:creationId xmlns:a16="http://schemas.microsoft.com/office/drawing/2014/main" id="{C566ECAA-74AE-4900-9951-D62AFE705F0F}"/>
                </a:ext>
              </a:extLst>
            </p:cNvPr>
            <p:cNvSpPr/>
            <p:nvPr/>
          </p:nvSpPr>
          <p:spPr>
            <a:xfrm>
              <a:off x="25603199" y="24204403"/>
              <a:ext cx="45394081" cy="1369658"/>
            </a:xfrm>
            <a:prstGeom prst="rect">
              <a:avLst/>
            </a:prstGeom>
          </p:spPr>
          <p:txBody>
            <a:bodyPr wrap="square">
              <a:noAutofit/>
            </a:bodyPr>
            <a:lstStyle/>
            <a:p>
              <a:pPr>
                <a:spcAft>
                  <a:spcPts val="1200"/>
                </a:spcAft>
                <a:buClr>
                  <a:srgbClr val="003C92"/>
                </a:buClr>
              </a:pPr>
              <a:r>
                <a:rPr lang="en-US" sz="2800" dirty="0">
                  <a:solidFill>
                    <a:schemeClr val="tx1">
                      <a:lumMod val="75000"/>
                      <a:lumOff val="25000"/>
                    </a:schemeClr>
                  </a:solidFill>
                </a:rPr>
                <a:t>DEVELOP builds capacity to use Earth observations in both participants (students, recent graduates, early career professionals, and transitioning career professionals) and project end-users (organizations making environmental decisions) through co-developed 10-week feasibility studies.</a:t>
              </a:r>
            </a:p>
          </p:txBody>
        </p:sp>
        <p:sp>
          <p:nvSpPr>
            <p:cNvPr id="57" name="Text Placeholder 26">
              <a:extLst>
                <a:ext uri="{FF2B5EF4-FFF2-40B4-BE49-F238E27FC236}">
                  <a16:creationId xmlns:a16="http://schemas.microsoft.com/office/drawing/2014/main" id="{81B8C352-43AE-4828-8E54-2016EFFA2B6F}"/>
                </a:ext>
              </a:extLst>
            </p:cNvPr>
            <p:cNvSpPr txBox="1">
              <a:spLocks/>
            </p:cNvSpPr>
            <p:nvPr/>
          </p:nvSpPr>
          <p:spPr>
            <a:xfrm>
              <a:off x="25603199" y="23316836"/>
              <a:ext cx="38362018"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03C92"/>
                  </a:solidFill>
                </a:rPr>
                <a:t>THE DEVELOP DUAL CAPACITY BUILDING MODEL</a:t>
              </a:r>
            </a:p>
          </p:txBody>
        </p:sp>
      </p:grpSp>
      <p:grpSp>
        <p:nvGrpSpPr>
          <p:cNvPr id="4" name="Group 3">
            <a:extLst>
              <a:ext uri="{FF2B5EF4-FFF2-40B4-BE49-F238E27FC236}">
                <a16:creationId xmlns:a16="http://schemas.microsoft.com/office/drawing/2014/main" id="{198B08F9-FEEE-408F-A4F0-98BACE948DF8}"/>
              </a:ext>
            </a:extLst>
          </p:cNvPr>
          <p:cNvGrpSpPr/>
          <p:nvPr/>
        </p:nvGrpSpPr>
        <p:grpSpPr>
          <a:xfrm>
            <a:off x="913578" y="14241184"/>
            <a:ext cx="46126798" cy="2810499"/>
            <a:chOff x="913578" y="13207885"/>
            <a:chExt cx="46126798" cy="2810499"/>
          </a:xfrm>
        </p:grpSpPr>
        <p:sp>
          <p:nvSpPr>
            <p:cNvPr id="77" name="study area head">
              <a:extLst>
                <a:ext uri="{FF2B5EF4-FFF2-40B4-BE49-F238E27FC236}">
                  <a16:creationId xmlns:a16="http://schemas.microsoft.com/office/drawing/2014/main" id="{F2E0F56C-67F3-45B6-94B5-42406EF3C475}"/>
                </a:ext>
              </a:extLst>
            </p:cNvPr>
            <p:cNvSpPr txBox="1"/>
            <p:nvPr/>
          </p:nvSpPr>
          <p:spPr>
            <a:xfrm>
              <a:off x="3875356" y="13938898"/>
              <a:ext cx="4927856" cy="707886"/>
            </a:xfrm>
            <a:prstGeom prst="rect">
              <a:avLst/>
            </a:prstGeom>
            <a:noFill/>
            <a:ln>
              <a:noFill/>
            </a:ln>
            <a:effectLst/>
          </p:spPr>
          <p:txBody>
            <a:bodyPr wrap="square" rtlCol="0">
              <a:spAutoFit/>
            </a:bodyPr>
            <a:lstStyle/>
            <a:p>
              <a:r>
                <a:rPr lang="en-US" sz="4000" b="1" dirty="0">
                  <a:solidFill>
                    <a:srgbClr val="266E98"/>
                  </a:solidFill>
                  <a:latin typeface="Century Gothic" panose="020B0502020202020204" pitchFamily="34" charset="0"/>
                </a:rPr>
                <a:t>Identify Partners</a:t>
              </a:r>
            </a:p>
          </p:txBody>
        </p:sp>
        <p:sp>
          <p:nvSpPr>
            <p:cNvPr id="78" name="study area head">
              <a:extLst>
                <a:ext uri="{FF2B5EF4-FFF2-40B4-BE49-F238E27FC236}">
                  <a16:creationId xmlns:a16="http://schemas.microsoft.com/office/drawing/2014/main" id="{222AB30C-87BB-42BA-AC54-A119AF2D78FB}"/>
                </a:ext>
              </a:extLst>
            </p:cNvPr>
            <p:cNvSpPr txBox="1"/>
            <p:nvPr/>
          </p:nvSpPr>
          <p:spPr>
            <a:xfrm>
              <a:off x="12648912" y="13962972"/>
              <a:ext cx="5882278" cy="707886"/>
            </a:xfrm>
            <a:prstGeom prst="rect">
              <a:avLst/>
            </a:prstGeom>
            <a:noFill/>
            <a:ln>
              <a:noFill/>
            </a:ln>
            <a:effectLst/>
          </p:spPr>
          <p:txBody>
            <a:bodyPr wrap="square" rtlCol="0">
              <a:spAutoFit/>
            </a:bodyPr>
            <a:lstStyle/>
            <a:p>
              <a:r>
                <a:rPr lang="en-US" sz="4000" b="1" dirty="0">
                  <a:solidFill>
                    <a:srgbClr val="56ADB2"/>
                  </a:solidFill>
                  <a:latin typeface="Century Gothic" panose="020B0502020202020204" pitchFamily="34" charset="0"/>
                </a:rPr>
                <a:t>Needs Assessment</a:t>
              </a:r>
            </a:p>
          </p:txBody>
        </p:sp>
        <p:sp>
          <p:nvSpPr>
            <p:cNvPr id="79" name="study area head">
              <a:extLst>
                <a:ext uri="{FF2B5EF4-FFF2-40B4-BE49-F238E27FC236}">
                  <a16:creationId xmlns:a16="http://schemas.microsoft.com/office/drawing/2014/main" id="{8436C1E8-84AB-488B-8F13-4E441A537D80}"/>
                </a:ext>
              </a:extLst>
            </p:cNvPr>
            <p:cNvSpPr txBox="1"/>
            <p:nvPr/>
          </p:nvSpPr>
          <p:spPr>
            <a:xfrm>
              <a:off x="22103413" y="13912221"/>
              <a:ext cx="5577840" cy="707886"/>
            </a:xfrm>
            <a:prstGeom prst="rect">
              <a:avLst/>
            </a:prstGeom>
            <a:noFill/>
            <a:ln>
              <a:noFill/>
            </a:ln>
            <a:effectLst/>
          </p:spPr>
          <p:txBody>
            <a:bodyPr wrap="square" rtlCol="0">
              <a:spAutoFit/>
            </a:bodyPr>
            <a:lstStyle/>
            <a:p>
              <a:r>
                <a:rPr lang="en-US" sz="4000" b="1" dirty="0">
                  <a:solidFill>
                    <a:srgbClr val="266E98"/>
                  </a:solidFill>
                  <a:latin typeface="Century Gothic" panose="020B0502020202020204" pitchFamily="34" charset="0"/>
                </a:rPr>
                <a:t>Earth Observations</a:t>
              </a:r>
            </a:p>
          </p:txBody>
        </p:sp>
        <p:sp>
          <p:nvSpPr>
            <p:cNvPr id="80" name="study area head">
              <a:extLst>
                <a:ext uri="{FF2B5EF4-FFF2-40B4-BE49-F238E27FC236}">
                  <a16:creationId xmlns:a16="http://schemas.microsoft.com/office/drawing/2014/main" id="{56171EE5-399C-458A-8ADB-D0B67E8FBFB2}"/>
                </a:ext>
              </a:extLst>
            </p:cNvPr>
            <p:cNvSpPr txBox="1"/>
            <p:nvPr/>
          </p:nvSpPr>
          <p:spPr>
            <a:xfrm>
              <a:off x="31145490" y="13912221"/>
              <a:ext cx="4663440" cy="707886"/>
            </a:xfrm>
            <a:prstGeom prst="rect">
              <a:avLst/>
            </a:prstGeom>
            <a:noFill/>
            <a:ln>
              <a:noFill/>
            </a:ln>
            <a:effectLst/>
          </p:spPr>
          <p:txBody>
            <a:bodyPr wrap="square" rtlCol="0">
              <a:spAutoFit/>
            </a:bodyPr>
            <a:lstStyle/>
            <a:p>
              <a:r>
                <a:rPr lang="en-US" sz="4000" b="1" dirty="0">
                  <a:solidFill>
                    <a:srgbClr val="56ADB2"/>
                  </a:solidFill>
                  <a:latin typeface="Century Gothic" panose="020B0502020202020204" pitchFamily="34" charset="0"/>
                </a:rPr>
                <a:t>Lessons Learned</a:t>
              </a:r>
            </a:p>
          </p:txBody>
        </p:sp>
        <p:sp>
          <p:nvSpPr>
            <p:cNvPr id="81" name="study area head">
              <a:extLst>
                <a:ext uri="{FF2B5EF4-FFF2-40B4-BE49-F238E27FC236}">
                  <a16:creationId xmlns:a16="http://schemas.microsoft.com/office/drawing/2014/main" id="{7983A807-3515-4536-A248-2FAF72D89FD1}"/>
                </a:ext>
              </a:extLst>
            </p:cNvPr>
            <p:cNvSpPr txBox="1"/>
            <p:nvPr/>
          </p:nvSpPr>
          <p:spPr>
            <a:xfrm>
              <a:off x="39914322" y="13912221"/>
              <a:ext cx="4951541" cy="707886"/>
            </a:xfrm>
            <a:prstGeom prst="rect">
              <a:avLst/>
            </a:prstGeom>
            <a:noFill/>
            <a:ln>
              <a:noFill/>
            </a:ln>
            <a:effectLst/>
          </p:spPr>
          <p:txBody>
            <a:bodyPr wrap="square" rtlCol="0">
              <a:spAutoFit/>
            </a:bodyPr>
            <a:lstStyle/>
            <a:p>
              <a:r>
                <a:rPr lang="en-US" sz="4000" b="1" dirty="0">
                  <a:solidFill>
                    <a:srgbClr val="266E98"/>
                  </a:solidFill>
                  <a:latin typeface="Century Gothic" panose="020B0502020202020204" pitchFamily="34" charset="0"/>
                </a:rPr>
                <a:t>Communication</a:t>
              </a:r>
            </a:p>
          </p:txBody>
        </p:sp>
        <p:grpSp>
          <p:nvGrpSpPr>
            <p:cNvPr id="3" name="Group 2">
              <a:extLst>
                <a:ext uri="{FF2B5EF4-FFF2-40B4-BE49-F238E27FC236}">
                  <a16:creationId xmlns:a16="http://schemas.microsoft.com/office/drawing/2014/main" id="{0815233A-AED7-4F8D-B7BD-0A08993D5671}"/>
                </a:ext>
              </a:extLst>
            </p:cNvPr>
            <p:cNvGrpSpPr/>
            <p:nvPr/>
          </p:nvGrpSpPr>
          <p:grpSpPr>
            <a:xfrm>
              <a:off x="913578" y="13207885"/>
              <a:ext cx="46126798" cy="2810499"/>
              <a:chOff x="913578" y="13207885"/>
              <a:chExt cx="46126798" cy="2810499"/>
            </a:xfrm>
          </p:grpSpPr>
          <p:sp>
            <p:nvSpPr>
              <p:cNvPr id="72" name="Right Arrow 289">
                <a:extLst>
                  <a:ext uri="{FF2B5EF4-FFF2-40B4-BE49-F238E27FC236}">
                    <a16:creationId xmlns:a16="http://schemas.microsoft.com/office/drawing/2014/main" id="{2CB14D27-A0BA-4E82-915C-43197A10515F}"/>
                  </a:ext>
                </a:extLst>
              </p:cNvPr>
              <p:cNvSpPr/>
              <p:nvPr/>
            </p:nvSpPr>
            <p:spPr>
              <a:xfrm>
                <a:off x="39725176" y="14484620"/>
                <a:ext cx="7315200" cy="658640"/>
              </a:xfrm>
              <a:prstGeom prst="rightArrow">
                <a:avLst/>
              </a:prstGeom>
              <a:solidFill>
                <a:srgbClr val="04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0" dirty="0"/>
              </a:p>
            </p:txBody>
          </p:sp>
          <p:sp>
            <p:nvSpPr>
              <p:cNvPr id="73" name="Right Arrow 288">
                <a:extLst>
                  <a:ext uri="{FF2B5EF4-FFF2-40B4-BE49-F238E27FC236}">
                    <a16:creationId xmlns:a16="http://schemas.microsoft.com/office/drawing/2014/main" id="{01B498D3-0F93-4211-9D84-19A268193BB0}"/>
                  </a:ext>
                </a:extLst>
              </p:cNvPr>
              <p:cNvSpPr/>
              <p:nvPr/>
            </p:nvSpPr>
            <p:spPr>
              <a:xfrm>
                <a:off x="29929027" y="14484620"/>
                <a:ext cx="7040880" cy="658640"/>
              </a:xfrm>
              <a:prstGeom prst="rightArrow">
                <a:avLst/>
              </a:prstGeom>
              <a:solidFill>
                <a:srgbClr val="04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0" dirty="0"/>
              </a:p>
            </p:txBody>
          </p:sp>
          <p:sp>
            <p:nvSpPr>
              <p:cNvPr id="74" name="Right Arrow 287">
                <a:extLst>
                  <a:ext uri="{FF2B5EF4-FFF2-40B4-BE49-F238E27FC236}">
                    <a16:creationId xmlns:a16="http://schemas.microsoft.com/office/drawing/2014/main" id="{5DC4C9EB-7C76-4D37-BD3A-3C9A0E517D97}"/>
                  </a:ext>
                </a:extLst>
              </p:cNvPr>
              <p:cNvSpPr/>
              <p:nvPr/>
            </p:nvSpPr>
            <p:spPr>
              <a:xfrm>
                <a:off x="21052182" y="14484620"/>
                <a:ext cx="7040880" cy="658640"/>
              </a:xfrm>
              <a:prstGeom prst="rightArrow">
                <a:avLst/>
              </a:prstGeom>
              <a:solidFill>
                <a:srgbClr val="04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0" dirty="0"/>
              </a:p>
            </p:txBody>
          </p:sp>
          <p:sp>
            <p:nvSpPr>
              <p:cNvPr id="75" name="Right Arrow 286">
                <a:extLst>
                  <a:ext uri="{FF2B5EF4-FFF2-40B4-BE49-F238E27FC236}">
                    <a16:creationId xmlns:a16="http://schemas.microsoft.com/office/drawing/2014/main" id="{3EAEBC39-8874-478E-93AB-040242D3A372}"/>
                  </a:ext>
                </a:extLst>
              </p:cNvPr>
              <p:cNvSpPr/>
              <p:nvPr/>
            </p:nvSpPr>
            <p:spPr>
              <a:xfrm>
                <a:off x="12051356" y="14484620"/>
                <a:ext cx="7040880" cy="658640"/>
              </a:xfrm>
              <a:prstGeom prst="rightArrow">
                <a:avLst/>
              </a:prstGeom>
              <a:solidFill>
                <a:srgbClr val="04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0" dirty="0"/>
              </a:p>
            </p:txBody>
          </p:sp>
          <p:sp>
            <p:nvSpPr>
              <p:cNvPr id="76" name="Right Arrow 285">
                <a:extLst>
                  <a:ext uri="{FF2B5EF4-FFF2-40B4-BE49-F238E27FC236}">
                    <a16:creationId xmlns:a16="http://schemas.microsoft.com/office/drawing/2014/main" id="{38E3D539-F8FC-46B0-8310-D4A38942C30D}"/>
                  </a:ext>
                </a:extLst>
              </p:cNvPr>
              <p:cNvSpPr/>
              <p:nvPr/>
            </p:nvSpPr>
            <p:spPr>
              <a:xfrm>
                <a:off x="2624653" y="14484620"/>
                <a:ext cx="7040880" cy="658640"/>
              </a:xfrm>
              <a:prstGeom prst="rightArrow">
                <a:avLst/>
              </a:prstGeom>
              <a:solidFill>
                <a:srgbClr val="04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00" dirty="0"/>
              </a:p>
            </p:txBody>
          </p:sp>
          <p:pic>
            <p:nvPicPr>
              <p:cNvPr id="82" name="Picture 81">
                <a:extLst>
                  <a:ext uri="{FF2B5EF4-FFF2-40B4-BE49-F238E27FC236}">
                    <a16:creationId xmlns:a16="http://schemas.microsoft.com/office/drawing/2014/main" id="{6BC9012C-68AE-4C59-AA6A-BD0383DC567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989746" y="13275184"/>
                <a:ext cx="2754849" cy="2743200"/>
              </a:xfrm>
              <a:prstGeom prst="ellipse">
                <a:avLst/>
              </a:prstGeom>
              <a:ln>
                <a:noFill/>
              </a:ln>
              <a:effectLst>
                <a:outerShdw blurRad="292100" dist="139700" dir="2700000" algn="tl" rotWithShape="0">
                  <a:srgbClr val="333333">
                    <a:alpha val="65000"/>
                  </a:srgbClr>
                </a:outerShdw>
              </a:effectLst>
            </p:spPr>
          </p:pic>
          <p:pic>
            <p:nvPicPr>
              <p:cNvPr id="83" name="Picture 82">
                <a:extLst>
                  <a:ext uri="{FF2B5EF4-FFF2-40B4-BE49-F238E27FC236}">
                    <a16:creationId xmlns:a16="http://schemas.microsoft.com/office/drawing/2014/main" id="{07002C8D-CEF8-45F3-9ACB-63CEEDC216E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9741338" y="13230788"/>
                <a:ext cx="2737847" cy="2743200"/>
              </a:xfrm>
              <a:prstGeom prst="ellipse">
                <a:avLst/>
              </a:prstGeom>
              <a:ln>
                <a:noFill/>
              </a:ln>
              <a:effectLst>
                <a:outerShdw blurRad="292100" dist="139700" dir="2700000" algn="tl" rotWithShape="0">
                  <a:srgbClr val="333333">
                    <a:alpha val="65000"/>
                  </a:srgbClr>
                </a:outerShdw>
              </a:effectLst>
            </p:spPr>
          </p:pic>
          <p:pic>
            <p:nvPicPr>
              <p:cNvPr id="84" name="Picture 83">
                <a:extLst>
                  <a:ext uri="{FF2B5EF4-FFF2-40B4-BE49-F238E27FC236}">
                    <a16:creationId xmlns:a16="http://schemas.microsoft.com/office/drawing/2014/main" id="{694D3AE9-4CAE-48B9-B8A5-6EF38CE2B2C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13578" y="13220398"/>
                <a:ext cx="2743200" cy="2763981"/>
              </a:xfrm>
              <a:prstGeom prst="ellipse">
                <a:avLst/>
              </a:prstGeom>
              <a:ln>
                <a:noFill/>
              </a:ln>
              <a:effectLst>
                <a:outerShdw blurRad="292100" dist="139700" dir="2700000" algn="tl" rotWithShape="0">
                  <a:srgbClr val="333333">
                    <a:alpha val="65000"/>
                  </a:srgbClr>
                </a:outerShdw>
              </a:effectLst>
            </p:spPr>
          </p:pic>
          <p:pic>
            <p:nvPicPr>
              <p:cNvPr id="85" name="Picture 84">
                <a:extLst>
                  <a:ext uri="{FF2B5EF4-FFF2-40B4-BE49-F238E27FC236}">
                    <a16:creationId xmlns:a16="http://schemas.microsoft.com/office/drawing/2014/main" id="{60B3CF92-DA10-4C87-85B1-C82BC14D1B0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8161987" y="13210477"/>
                <a:ext cx="2743200" cy="2755127"/>
              </a:xfrm>
              <a:prstGeom prst="ellipse">
                <a:avLst/>
              </a:prstGeom>
              <a:ln>
                <a:noFill/>
              </a:ln>
              <a:effectLst>
                <a:outerShdw blurRad="292100" dist="139700" dir="2700000" algn="tl" rotWithShape="0">
                  <a:srgbClr val="333333">
                    <a:alpha val="65000"/>
                  </a:srgbClr>
                </a:outerShdw>
              </a:effectLst>
            </p:spPr>
          </p:pic>
          <p:pic>
            <p:nvPicPr>
              <p:cNvPr id="86" name="Picture 85">
                <a:extLst>
                  <a:ext uri="{FF2B5EF4-FFF2-40B4-BE49-F238E27FC236}">
                    <a16:creationId xmlns:a16="http://schemas.microsoft.com/office/drawing/2014/main" id="{1A4EEC4C-18B3-4F9F-9260-B05A0A4BFCE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9141261" y="13207885"/>
                <a:ext cx="2743662" cy="2743200"/>
              </a:xfrm>
              <a:prstGeom prst="ellipse">
                <a:avLst/>
              </a:prstGeom>
              <a:ln>
                <a:noFill/>
              </a:ln>
              <a:effectLst>
                <a:outerShdw blurRad="292100" dist="139700" dir="2700000" algn="tl" rotWithShape="0">
                  <a:srgbClr val="333333">
                    <a:alpha val="65000"/>
                  </a:srgbClr>
                </a:outerShdw>
              </a:effectLst>
            </p:spPr>
          </p:pic>
        </p:grpSp>
      </p:grpSp>
      <p:sp>
        <p:nvSpPr>
          <p:cNvPr id="87" name="Rectangle 86">
            <a:extLst>
              <a:ext uri="{FF2B5EF4-FFF2-40B4-BE49-F238E27FC236}">
                <a16:creationId xmlns:a16="http://schemas.microsoft.com/office/drawing/2014/main" id="{8BD9F77A-5DBD-43B3-A128-404661ABB553}"/>
              </a:ext>
            </a:extLst>
          </p:cNvPr>
          <p:cNvSpPr/>
          <p:nvPr/>
        </p:nvSpPr>
        <p:spPr>
          <a:xfrm>
            <a:off x="2026719" y="16941620"/>
            <a:ext cx="8953394" cy="4518428"/>
          </a:xfrm>
          <a:prstGeom prst="rect">
            <a:avLst/>
          </a:prstGeom>
        </p:spPr>
        <p:txBody>
          <a:bodyPr wrap="square">
            <a:noAutofit/>
          </a:bodyPr>
          <a:lstStyle/>
          <a:p>
            <a:pPr marL="280988" indent="-280988">
              <a:spcAft>
                <a:spcPts val="1200"/>
              </a:spcAft>
              <a:buClr>
                <a:srgbClr val="003C92"/>
              </a:buClr>
              <a:buFont typeface="Arial" panose="020B0604020202020204" pitchFamily="34" charset="0"/>
              <a:buChar char="•"/>
            </a:pPr>
            <a:r>
              <a:rPr lang="en-US" sz="2400" b="1" dirty="0">
                <a:solidFill>
                  <a:srgbClr val="266E98"/>
                </a:solidFill>
              </a:rPr>
              <a:t>State Government</a:t>
            </a:r>
            <a:r>
              <a:rPr lang="en-US" sz="2400" dirty="0">
                <a:solidFill>
                  <a:schemeClr val="tx1">
                    <a:lumMod val="75000"/>
                    <a:lumOff val="25000"/>
                  </a:schemeClr>
                </a:solidFill>
              </a:rPr>
              <a:t>: Delaware Dept of Natural Resources &amp; Environmental Control; Louisiana Dept of Natural Resources, Office of Coastal Management; Louisiana Coastal Protection and Restoration Authority </a:t>
            </a:r>
          </a:p>
          <a:p>
            <a:pPr marL="280988" indent="-280988">
              <a:spcAft>
                <a:spcPts val="1200"/>
              </a:spcAft>
              <a:buClr>
                <a:srgbClr val="003C92"/>
              </a:buClr>
              <a:buFont typeface="Arial" panose="020B0604020202020204" pitchFamily="34" charset="0"/>
              <a:buChar char="•"/>
            </a:pPr>
            <a:r>
              <a:rPr lang="en-US" sz="2400" b="1" dirty="0">
                <a:solidFill>
                  <a:srgbClr val="266E98"/>
                </a:solidFill>
              </a:rPr>
              <a:t>Federal Agencies</a:t>
            </a:r>
            <a:r>
              <a:rPr lang="en-US" sz="2400" dirty="0">
                <a:solidFill>
                  <a:schemeClr val="tx1">
                    <a:lumMod val="75000"/>
                    <a:lumOff val="25000"/>
                  </a:schemeClr>
                </a:solidFill>
              </a:rPr>
              <a:t>: U.S. Army Corps of Engineers; NOAA Marine Fisheries Service; Jobos Bay National Estuarine Research Reserves; National Park Service</a:t>
            </a:r>
          </a:p>
          <a:p>
            <a:pPr marL="280988" indent="-280988">
              <a:spcAft>
                <a:spcPts val="1200"/>
              </a:spcAft>
              <a:buClr>
                <a:srgbClr val="003C92"/>
              </a:buClr>
              <a:buFont typeface="Arial" panose="020B0604020202020204" pitchFamily="34" charset="0"/>
              <a:buChar char="•"/>
            </a:pPr>
            <a:r>
              <a:rPr lang="en-US" sz="2400" b="1" dirty="0">
                <a:solidFill>
                  <a:srgbClr val="266E98"/>
                </a:solidFill>
              </a:rPr>
              <a:t>NGOs</a:t>
            </a:r>
            <a:r>
              <a:rPr lang="en-US" sz="2400" dirty="0">
                <a:solidFill>
                  <a:schemeClr val="tx1">
                    <a:lumMod val="75000"/>
                    <a:lumOff val="25000"/>
                  </a:schemeClr>
                </a:solidFill>
              </a:rPr>
              <a:t>: Ocean Protection Council; So. California Coastal Water Research Project; Moss Landing Marine Labs</a:t>
            </a:r>
          </a:p>
          <a:p>
            <a:pPr marL="280988" indent="-280988">
              <a:spcAft>
                <a:spcPts val="1200"/>
              </a:spcAft>
              <a:buClr>
                <a:srgbClr val="003C92"/>
              </a:buClr>
              <a:buFont typeface="Arial" panose="020B0604020202020204" pitchFamily="34" charset="0"/>
              <a:buChar char="•"/>
            </a:pPr>
            <a:r>
              <a:rPr lang="en-US" sz="2400" b="1" dirty="0">
                <a:solidFill>
                  <a:srgbClr val="266E98"/>
                </a:solidFill>
              </a:rPr>
              <a:t>Academia</a:t>
            </a:r>
            <a:r>
              <a:rPr lang="en-US" sz="2400" dirty="0">
                <a:solidFill>
                  <a:schemeClr val="tx1">
                    <a:lumMod val="75000"/>
                    <a:lumOff val="25000"/>
                  </a:schemeClr>
                </a:solidFill>
              </a:rPr>
              <a:t>: UC Los Angeles; UC Davis</a:t>
            </a:r>
          </a:p>
        </p:txBody>
      </p:sp>
      <p:sp>
        <p:nvSpPr>
          <p:cNvPr id="88" name="Rectangle 87">
            <a:extLst>
              <a:ext uri="{FF2B5EF4-FFF2-40B4-BE49-F238E27FC236}">
                <a16:creationId xmlns:a16="http://schemas.microsoft.com/office/drawing/2014/main" id="{576012E7-05D9-4807-8B9E-BBD241FEFA00}"/>
              </a:ext>
            </a:extLst>
          </p:cNvPr>
          <p:cNvSpPr/>
          <p:nvPr/>
        </p:nvSpPr>
        <p:spPr>
          <a:xfrm>
            <a:off x="11505428" y="16941619"/>
            <a:ext cx="8567914" cy="1369658"/>
          </a:xfrm>
          <a:prstGeom prst="rect">
            <a:avLst/>
          </a:prstGeom>
        </p:spPr>
        <p:txBody>
          <a:bodyPr wrap="square">
            <a:noAutofit/>
          </a:bodyPr>
          <a:lstStyle/>
          <a:p>
            <a:pPr>
              <a:spcAft>
                <a:spcPts val="1200"/>
              </a:spcAft>
              <a:buClr>
                <a:srgbClr val="003C92"/>
              </a:buClr>
            </a:pPr>
            <a:r>
              <a:rPr lang="en-US" sz="2400" dirty="0">
                <a:solidFill>
                  <a:schemeClr val="tx1">
                    <a:lumMod val="75000"/>
                    <a:lumOff val="25000"/>
                  </a:schemeClr>
                </a:solidFill>
              </a:rPr>
              <a:t>DEVELOP’s coastal projects respond to partner needs by support decisions related to both land to water and water to land. The program explores monitoring topics such as:</a:t>
            </a:r>
          </a:p>
        </p:txBody>
      </p:sp>
      <p:sp>
        <p:nvSpPr>
          <p:cNvPr id="89" name="Rectangle 88">
            <a:extLst>
              <a:ext uri="{FF2B5EF4-FFF2-40B4-BE49-F238E27FC236}">
                <a16:creationId xmlns:a16="http://schemas.microsoft.com/office/drawing/2014/main" id="{0E24860A-FBA9-46B4-95B9-A33AC714B237}"/>
              </a:ext>
            </a:extLst>
          </p:cNvPr>
          <p:cNvSpPr/>
          <p:nvPr/>
        </p:nvSpPr>
        <p:spPr>
          <a:xfrm>
            <a:off x="21479143" y="16941619"/>
            <a:ext cx="6617599" cy="3113771"/>
          </a:xfrm>
          <a:prstGeom prst="rect">
            <a:avLst/>
          </a:prstGeom>
        </p:spPr>
        <p:txBody>
          <a:bodyPr wrap="square" numCol="2">
            <a:noAutofit/>
          </a:bodyPr>
          <a:lstStyle/>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Landsat 5 TM</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Landsat 7 ETM+</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Landsat 8 OLI</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Sentinel-2 MSI</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Aqua MODIS</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Terra MODIS</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Sentinel-1 C-SAR</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GPM IMERG</a:t>
            </a:r>
          </a:p>
          <a:p>
            <a:pPr marL="342900" indent="-342900">
              <a:spcAft>
                <a:spcPts val="1200"/>
              </a:spcAft>
              <a:buClr>
                <a:srgbClr val="003C92"/>
              </a:buClr>
              <a:buFont typeface="Arial" panose="020B0604020202020204" pitchFamily="34" charset="0"/>
              <a:buChar char="•"/>
            </a:pPr>
            <a:r>
              <a:rPr lang="en-US" sz="2400" dirty="0" err="1">
                <a:solidFill>
                  <a:schemeClr val="tx1">
                    <a:lumMod val="75000"/>
                    <a:lumOff val="25000"/>
                  </a:schemeClr>
                </a:solidFill>
              </a:rPr>
              <a:t>PlanetScope</a:t>
            </a:r>
            <a:r>
              <a:rPr lang="en-US" sz="2400" dirty="0">
                <a:solidFill>
                  <a:schemeClr val="tx1">
                    <a:lumMod val="75000"/>
                    <a:lumOff val="25000"/>
                  </a:schemeClr>
                </a:solidFill>
              </a:rPr>
              <a:t> &amp; </a:t>
            </a:r>
            <a:r>
              <a:rPr lang="en-US" sz="2400" dirty="0" err="1">
                <a:solidFill>
                  <a:schemeClr val="tx1">
                    <a:lumMod val="75000"/>
                    <a:lumOff val="25000"/>
                  </a:schemeClr>
                </a:solidFill>
              </a:rPr>
              <a:t>RapidEye</a:t>
            </a:r>
            <a:r>
              <a:rPr lang="en-US" sz="2400" dirty="0">
                <a:solidFill>
                  <a:schemeClr val="tx1">
                    <a:lumMod val="75000"/>
                    <a:lumOff val="25000"/>
                  </a:schemeClr>
                </a:solidFill>
              </a:rPr>
              <a:t> Imagery</a:t>
            </a:r>
          </a:p>
        </p:txBody>
      </p:sp>
      <p:sp>
        <p:nvSpPr>
          <p:cNvPr id="90" name="Rectangle 89">
            <a:extLst>
              <a:ext uri="{FF2B5EF4-FFF2-40B4-BE49-F238E27FC236}">
                <a16:creationId xmlns:a16="http://schemas.microsoft.com/office/drawing/2014/main" id="{94EBE99C-5775-4A6B-B882-88C6B152F72F}"/>
              </a:ext>
            </a:extLst>
          </p:cNvPr>
          <p:cNvSpPr/>
          <p:nvPr/>
        </p:nvSpPr>
        <p:spPr>
          <a:xfrm>
            <a:off x="29449182" y="16941619"/>
            <a:ext cx="8585541" cy="4518428"/>
          </a:xfrm>
          <a:prstGeom prst="rect">
            <a:avLst/>
          </a:prstGeom>
        </p:spPr>
        <p:txBody>
          <a:bodyPr wrap="square">
            <a:noAutofit/>
          </a:bodyPr>
          <a:lstStyle/>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More</a:t>
            </a:r>
            <a:r>
              <a:rPr lang="en-US" sz="2400" i="1" dirty="0">
                <a:solidFill>
                  <a:schemeClr val="tx1">
                    <a:lumMod val="75000"/>
                    <a:lumOff val="25000"/>
                  </a:schemeClr>
                </a:solidFill>
              </a:rPr>
              <a:t> </a:t>
            </a:r>
            <a:r>
              <a:rPr lang="en-US" sz="2400" b="1" i="1" dirty="0">
                <a:solidFill>
                  <a:srgbClr val="56ADB2"/>
                </a:solidFill>
              </a:rPr>
              <a:t>in situ </a:t>
            </a:r>
            <a:r>
              <a:rPr lang="en-US" sz="2400" b="1" dirty="0">
                <a:solidFill>
                  <a:srgbClr val="56ADB2"/>
                </a:solidFill>
              </a:rPr>
              <a:t>data is needed to validate </a:t>
            </a:r>
            <a:r>
              <a:rPr lang="en-US" sz="2400" dirty="0">
                <a:solidFill>
                  <a:schemeClr val="tx1">
                    <a:lumMod val="75000"/>
                    <a:lumOff val="25000"/>
                  </a:schemeClr>
                </a:solidFill>
              </a:rPr>
              <a:t>the water quality parameter algorithms used in coastal projects. </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Earth observations with </a:t>
            </a:r>
            <a:r>
              <a:rPr lang="en-US" sz="2400" b="1" dirty="0">
                <a:solidFill>
                  <a:srgbClr val="56ADB2"/>
                </a:solidFill>
              </a:rPr>
              <a:t>moderate to coarse spatial resolution fail to capture smaller water bodies and coastal variability</a:t>
            </a:r>
            <a:r>
              <a:rPr lang="en-US" sz="2400" dirty="0">
                <a:solidFill>
                  <a:schemeClr val="tx1">
                    <a:lumMod val="75000"/>
                    <a:lumOff val="25000"/>
                  </a:schemeClr>
                </a:solidFill>
              </a:rPr>
              <a:t>, particularly in complex ecosystems. </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More </a:t>
            </a:r>
            <a:r>
              <a:rPr lang="en-US" sz="2400" b="1" dirty="0">
                <a:solidFill>
                  <a:srgbClr val="56ADB2"/>
                </a:solidFill>
              </a:rPr>
              <a:t>rigorous cloud filtration methods</a:t>
            </a:r>
            <a:r>
              <a:rPr lang="en-US" sz="2400" dirty="0">
                <a:solidFill>
                  <a:schemeClr val="tx1">
                    <a:lumMod val="75000"/>
                    <a:lumOff val="25000"/>
                  </a:schemeClr>
                </a:solidFill>
              </a:rPr>
              <a:t> would improve the accuracy of results in cloudy coastal areas.</a:t>
            </a:r>
          </a:p>
          <a:p>
            <a:pPr marL="342900" indent="-342900">
              <a:spcAft>
                <a:spcPts val="1200"/>
              </a:spcAft>
              <a:buClr>
                <a:srgbClr val="003C92"/>
              </a:buClr>
              <a:buFont typeface="Arial" panose="020B0604020202020204" pitchFamily="34" charset="0"/>
              <a:buChar char="•"/>
            </a:pPr>
            <a:r>
              <a:rPr lang="en-US" sz="2400" b="1" dirty="0">
                <a:solidFill>
                  <a:srgbClr val="56ADB2"/>
                </a:solidFill>
              </a:rPr>
              <a:t>In-depth historical analyses and examination of extreme weather events</a:t>
            </a:r>
            <a:r>
              <a:rPr lang="en-US" sz="2400" dirty="0">
                <a:solidFill>
                  <a:schemeClr val="tx1">
                    <a:lumMod val="75000"/>
                    <a:lumOff val="25000"/>
                  </a:schemeClr>
                </a:solidFill>
              </a:rPr>
              <a:t> would help track and forecast shoreline change over time.</a:t>
            </a:r>
          </a:p>
        </p:txBody>
      </p:sp>
      <p:sp>
        <p:nvSpPr>
          <p:cNvPr id="91" name="Rectangle 90">
            <a:extLst>
              <a:ext uri="{FF2B5EF4-FFF2-40B4-BE49-F238E27FC236}">
                <a16:creationId xmlns:a16="http://schemas.microsoft.com/office/drawing/2014/main" id="{567EC832-3319-42CE-944C-A0F40D97F126}"/>
              </a:ext>
            </a:extLst>
          </p:cNvPr>
          <p:cNvSpPr/>
          <p:nvPr/>
        </p:nvSpPr>
        <p:spPr>
          <a:xfrm>
            <a:off x="38488164" y="16941619"/>
            <a:ext cx="8719753" cy="4228743"/>
          </a:xfrm>
          <a:prstGeom prst="rect">
            <a:avLst/>
          </a:prstGeom>
        </p:spPr>
        <p:txBody>
          <a:bodyPr wrap="square">
            <a:noAutofit/>
          </a:bodyPr>
          <a:lstStyle/>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Each project team conducts a “handoff” of project results and methodologies to their partner organization at the end of each project term. </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DEVELOP teams use a wide variety of methods for communicating project results:  technical reports, presentations, tutorials, videos, </a:t>
            </a:r>
            <a:r>
              <a:rPr lang="en-US" sz="2400" dirty="0" err="1">
                <a:solidFill>
                  <a:schemeClr val="tx1">
                    <a:lumMod val="75000"/>
                    <a:lumOff val="25000"/>
                  </a:schemeClr>
                </a:solidFill>
              </a:rPr>
              <a:t>StoryMaps</a:t>
            </a:r>
            <a:r>
              <a:rPr lang="en-US" sz="2400" dirty="0">
                <a:solidFill>
                  <a:schemeClr val="tx1">
                    <a:lumMod val="75000"/>
                    <a:lumOff val="25000"/>
                  </a:schemeClr>
                </a:solidFill>
              </a:rPr>
              <a:t>, and posters.</a:t>
            </a:r>
          </a:p>
          <a:p>
            <a:pPr marL="342900" indent="-342900">
              <a:spcAft>
                <a:spcPts val="1200"/>
              </a:spcAft>
              <a:buClr>
                <a:srgbClr val="003C92"/>
              </a:buClr>
              <a:buFont typeface="Arial" panose="020B0604020202020204" pitchFamily="34" charset="0"/>
              <a:buChar char="•"/>
            </a:pPr>
            <a:r>
              <a:rPr lang="en-US" sz="2400" dirty="0">
                <a:solidFill>
                  <a:schemeClr val="tx1">
                    <a:lumMod val="75000"/>
                    <a:lumOff val="25000"/>
                  </a:schemeClr>
                </a:solidFill>
              </a:rPr>
              <a:t>The program actively looks for new partner organizations to collaborate with at science and policy conferences, meetings, workshops, through the DEVELOP website, and word of mouth.</a:t>
            </a:r>
          </a:p>
        </p:txBody>
      </p:sp>
      <p:sp>
        <p:nvSpPr>
          <p:cNvPr id="92" name="study area head">
            <a:extLst>
              <a:ext uri="{FF2B5EF4-FFF2-40B4-BE49-F238E27FC236}">
                <a16:creationId xmlns:a16="http://schemas.microsoft.com/office/drawing/2014/main" id="{61310215-F866-4C94-A7E2-AACBB6B7D839}"/>
              </a:ext>
            </a:extLst>
          </p:cNvPr>
          <p:cNvSpPr txBox="1"/>
          <p:nvPr/>
        </p:nvSpPr>
        <p:spPr>
          <a:xfrm>
            <a:off x="3815665" y="16130026"/>
            <a:ext cx="5574519" cy="584775"/>
          </a:xfrm>
          <a:prstGeom prst="rect">
            <a:avLst/>
          </a:prstGeom>
          <a:noFill/>
          <a:ln>
            <a:noFill/>
          </a:ln>
          <a:effectLst/>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2021 Coastal Partners</a:t>
            </a:r>
          </a:p>
        </p:txBody>
      </p:sp>
      <p:sp>
        <p:nvSpPr>
          <p:cNvPr id="93" name="study area head">
            <a:extLst>
              <a:ext uri="{FF2B5EF4-FFF2-40B4-BE49-F238E27FC236}">
                <a16:creationId xmlns:a16="http://schemas.microsoft.com/office/drawing/2014/main" id="{342AEA51-4DE8-4C6C-B991-7BBE036455D3}"/>
              </a:ext>
            </a:extLst>
          </p:cNvPr>
          <p:cNvSpPr txBox="1"/>
          <p:nvPr/>
        </p:nvSpPr>
        <p:spPr>
          <a:xfrm>
            <a:off x="12644972" y="16130026"/>
            <a:ext cx="4927856" cy="584775"/>
          </a:xfrm>
          <a:prstGeom prst="rect">
            <a:avLst/>
          </a:prstGeom>
          <a:noFill/>
          <a:ln>
            <a:noFill/>
          </a:ln>
          <a:effectLst/>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Community Concerns</a:t>
            </a:r>
          </a:p>
        </p:txBody>
      </p:sp>
      <p:sp>
        <p:nvSpPr>
          <p:cNvPr id="94" name="study area head">
            <a:extLst>
              <a:ext uri="{FF2B5EF4-FFF2-40B4-BE49-F238E27FC236}">
                <a16:creationId xmlns:a16="http://schemas.microsoft.com/office/drawing/2014/main" id="{F1B06270-8DFF-48AD-9CB4-E4276936D0E4}"/>
              </a:ext>
            </a:extLst>
          </p:cNvPr>
          <p:cNvSpPr txBox="1"/>
          <p:nvPr/>
        </p:nvSpPr>
        <p:spPr>
          <a:xfrm>
            <a:off x="22108694" y="16130026"/>
            <a:ext cx="4927856" cy="584775"/>
          </a:xfrm>
          <a:prstGeom prst="rect">
            <a:avLst/>
          </a:prstGeom>
          <a:noFill/>
          <a:ln>
            <a:noFill/>
          </a:ln>
          <a:effectLst/>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EO Resources Utilized</a:t>
            </a:r>
          </a:p>
        </p:txBody>
      </p:sp>
      <p:sp>
        <p:nvSpPr>
          <p:cNvPr id="95" name="study area head">
            <a:extLst>
              <a:ext uri="{FF2B5EF4-FFF2-40B4-BE49-F238E27FC236}">
                <a16:creationId xmlns:a16="http://schemas.microsoft.com/office/drawing/2014/main" id="{281753C9-5EF6-4C54-8AEB-211E03125A82}"/>
              </a:ext>
            </a:extLst>
          </p:cNvPr>
          <p:cNvSpPr txBox="1"/>
          <p:nvPr/>
        </p:nvSpPr>
        <p:spPr>
          <a:xfrm>
            <a:off x="31018557" y="16130026"/>
            <a:ext cx="6378499" cy="584775"/>
          </a:xfrm>
          <a:prstGeom prst="rect">
            <a:avLst/>
          </a:prstGeom>
          <a:noFill/>
          <a:ln>
            <a:noFill/>
          </a:ln>
          <a:effectLst/>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Challenges &amp; Lessons Learned</a:t>
            </a:r>
          </a:p>
        </p:txBody>
      </p:sp>
      <p:sp>
        <p:nvSpPr>
          <p:cNvPr id="96" name="study area head">
            <a:extLst>
              <a:ext uri="{FF2B5EF4-FFF2-40B4-BE49-F238E27FC236}">
                <a16:creationId xmlns:a16="http://schemas.microsoft.com/office/drawing/2014/main" id="{A40F3817-27D7-4436-957B-A32321D7090B}"/>
              </a:ext>
            </a:extLst>
          </p:cNvPr>
          <p:cNvSpPr txBox="1"/>
          <p:nvPr/>
        </p:nvSpPr>
        <p:spPr>
          <a:xfrm>
            <a:off x="39905758" y="16130026"/>
            <a:ext cx="5923395" cy="584775"/>
          </a:xfrm>
          <a:prstGeom prst="rect">
            <a:avLst/>
          </a:prstGeom>
          <a:noFill/>
          <a:ln>
            <a:noFill/>
          </a:ln>
          <a:effectLst/>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Partner Communications</a:t>
            </a:r>
          </a:p>
        </p:txBody>
      </p:sp>
      <p:grpSp>
        <p:nvGrpSpPr>
          <p:cNvPr id="132" name="Group 131">
            <a:extLst>
              <a:ext uri="{FF2B5EF4-FFF2-40B4-BE49-F238E27FC236}">
                <a16:creationId xmlns:a16="http://schemas.microsoft.com/office/drawing/2014/main" id="{F5535A58-43C0-4C56-8C6E-DAEF84DC0EDB}"/>
              </a:ext>
            </a:extLst>
          </p:cNvPr>
          <p:cNvGrpSpPr/>
          <p:nvPr/>
        </p:nvGrpSpPr>
        <p:grpSpPr>
          <a:xfrm>
            <a:off x="38237884" y="5041564"/>
            <a:ext cx="9662202" cy="8075372"/>
            <a:chOff x="25603200" y="23316836"/>
            <a:chExt cx="9662202" cy="8075372"/>
          </a:xfrm>
        </p:grpSpPr>
        <p:sp>
          <p:nvSpPr>
            <p:cNvPr id="133" name="Rectangle 132">
              <a:extLst>
                <a:ext uri="{FF2B5EF4-FFF2-40B4-BE49-F238E27FC236}">
                  <a16:creationId xmlns:a16="http://schemas.microsoft.com/office/drawing/2014/main" id="{3690C7B9-EA19-41C7-B2C9-DF865F2AC732}"/>
                </a:ext>
              </a:extLst>
            </p:cNvPr>
            <p:cNvSpPr/>
            <p:nvPr/>
          </p:nvSpPr>
          <p:spPr>
            <a:xfrm>
              <a:off x="25603200" y="24204404"/>
              <a:ext cx="9530291" cy="7187804"/>
            </a:xfrm>
            <a:prstGeom prst="rect">
              <a:avLst/>
            </a:prstGeom>
          </p:spPr>
          <p:txBody>
            <a:bodyPr wrap="square">
              <a:noAutofit/>
            </a:bodyPr>
            <a:lstStyle/>
            <a:p>
              <a:r>
                <a:rPr lang="en-US" sz="2800" dirty="0">
                  <a:solidFill>
                    <a:srgbClr val="404040"/>
                  </a:solidFill>
                </a:rPr>
                <a:t>DEVELOP’s 10-week feasibility studies utilize NASA Earth observations in innovative and fresh applications that demonstrate to state and local governments how Earth observations can be utilized in their decision-making processes to save resources such as money and time.</a:t>
              </a:r>
            </a:p>
            <a:p>
              <a:pPr marL="0" indent="0">
                <a:spcBef>
                  <a:spcPts val="1200"/>
                </a:spcBef>
                <a:spcAft>
                  <a:spcPts val="600"/>
                </a:spcAft>
                <a:buClr>
                  <a:srgbClr val="1F7EC1"/>
                </a:buClr>
                <a:buNone/>
              </a:pPr>
              <a:r>
                <a:rPr lang="en-US" sz="3200" b="1" dirty="0">
                  <a:solidFill>
                    <a:srgbClr val="266E98"/>
                  </a:solidFill>
                </a:rPr>
                <a:t>Project Characteristics:</a:t>
              </a:r>
              <a:endParaRPr lang="en-US" sz="3200" dirty="0">
                <a:solidFill>
                  <a:srgbClr val="266E98"/>
                </a:solidFill>
              </a:endParaRPr>
            </a:p>
            <a:p>
              <a:pPr marL="457200" indent="-346075">
                <a:spcBef>
                  <a:spcPts val="0"/>
                </a:spcBef>
                <a:spcAft>
                  <a:spcPts val="600"/>
                </a:spcAft>
                <a:buClr>
                  <a:srgbClr val="1F7EC1"/>
                </a:buClr>
                <a:buFont typeface="Arial" panose="020B0604020202020204" pitchFamily="34" charset="0"/>
                <a:buChar char="•"/>
              </a:pPr>
              <a:r>
                <a:rPr lang="en-US" sz="2800" dirty="0">
                  <a:solidFill>
                    <a:srgbClr val="404040"/>
                  </a:solidFill>
                </a:rPr>
                <a:t>Highlight the applications and capabilities of NASA Earth observations</a:t>
              </a:r>
            </a:p>
            <a:p>
              <a:pPr marL="457200" indent="-346075">
                <a:spcBef>
                  <a:spcPts val="0"/>
                </a:spcBef>
                <a:spcAft>
                  <a:spcPts val="600"/>
                </a:spcAft>
                <a:buClr>
                  <a:srgbClr val="1F7EC1"/>
                </a:buClr>
                <a:buFont typeface="Arial" panose="020B0604020202020204" pitchFamily="34" charset="0"/>
                <a:buChar char="•"/>
              </a:pPr>
              <a:r>
                <a:rPr lang="en-US" sz="2800" dirty="0">
                  <a:solidFill>
                    <a:srgbClr val="404040"/>
                  </a:solidFill>
                </a:rPr>
                <a:t>Address real-world environmental issues</a:t>
              </a:r>
            </a:p>
            <a:p>
              <a:pPr marL="457200" indent="-346075">
                <a:spcBef>
                  <a:spcPts val="0"/>
                </a:spcBef>
                <a:spcAft>
                  <a:spcPts val="600"/>
                </a:spcAft>
                <a:buClr>
                  <a:srgbClr val="1F7EC1"/>
                </a:buClr>
                <a:buFont typeface="Arial" panose="020B0604020202020204" pitchFamily="34" charset="0"/>
                <a:buChar char="•"/>
              </a:pPr>
              <a:r>
                <a:rPr lang="en-US" sz="2800" dirty="0">
                  <a:solidFill>
                    <a:srgbClr val="404040"/>
                  </a:solidFill>
                </a:rPr>
                <a:t>Partner with decision-making organizations</a:t>
              </a:r>
            </a:p>
            <a:p>
              <a:pPr marL="457200" indent="-346075">
                <a:spcBef>
                  <a:spcPts val="0"/>
                </a:spcBef>
                <a:spcAft>
                  <a:spcPts val="600"/>
                </a:spcAft>
                <a:buClr>
                  <a:srgbClr val="1F7EC1"/>
                </a:buClr>
                <a:buFont typeface="Arial" panose="020B0604020202020204" pitchFamily="34" charset="0"/>
                <a:buChar char="•"/>
              </a:pPr>
              <a:r>
                <a:rPr lang="en-US" sz="2800" dirty="0">
                  <a:solidFill>
                    <a:srgbClr val="404040"/>
                  </a:solidFill>
                </a:rPr>
                <a:t>Create a comprehensive set of deliverables: Technical Report, Poster, Presentation, and creative communications materials like videos, </a:t>
              </a:r>
              <a:r>
                <a:rPr lang="en-US" sz="2800" dirty="0" err="1">
                  <a:solidFill>
                    <a:srgbClr val="404040"/>
                  </a:solidFill>
                </a:rPr>
                <a:t>StoryMaps</a:t>
              </a:r>
              <a:r>
                <a:rPr lang="en-US" sz="2800" dirty="0">
                  <a:solidFill>
                    <a:srgbClr val="404040"/>
                  </a:solidFill>
                </a:rPr>
                <a:t>, and posters</a:t>
              </a:r>
            </a:p>
            <a:p>
              <a:pPr marL="457200" indent="-346075">
                <a:spcBef>
                  <a:spcPts val="0"/>
                </a:spcBef>
                <a:spcAft>
                  <a:spcPts val="600"/>
                </a:spcAft>
                <a:buClr>
                  <a:srgbClr val="1F7EC1"/>
                </a:buClr>
                <a:buFont typeface="Arial" panose="020B0604020202020204" pitchFamily="34" charset="0"/>
                <a:buChar char="•"/>
              </a:pPr>
              <a:r>
                <a:rPr lang="en-US" sz="2800" dirty="0">
                  <a:solidFill>
                    <a:srgbClr val="404040"/>
                  </a:solidFill>
                </a:rPr>
                <a:t>Interdisciplinary teams conduct the study under the scientific guidance of DEVELOP Science Advisors </a:t>
              </a:r>
            </a:p>
          </p:txBody>
        </p:sp>
        <p:sp>
          <p:nvSpPr>
            <p:cNvPr id="134" name="Text Placeholder 26">
              <a:extLst>
                <a:ext uri="{FF2B5EF4-FFF2-40B4-BE49-F238E27FC236}">
                  <a16:creationId xmlns:a16="http://schemas.microsoft.com/office/drawing/2014/main" id="{9A5FFE99-E207-484C-933B-1549E4F032F6}"/>
                </a:ext>
              </a:extLst>
            </p:cNvPr>
            <p:cNvSpPr txBox="1">
              <a:spLocks/>
            </p:cNvSpPr>
            <p:nvPr/>
          </p:nvSpPr>
          <p:spPr>
            <a:xfrm>
              <a:off x="25603200" y="23316836"/>
              <a:ext cx="9662202"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03C92"/>
                  </a:solidFill>
                </a:rPr>
                <a:t>DEVELOP FEASIBILITY STUDIES</a:t>
              </a:r>
            </a:p>
          </p:txBody>
        </p:sp>
      </p:grpSp>
      <p:sp>
        <p:nvSpPr>
          <p:cNvPr id="136" name="Text Placeholder 26">
            <a:extLst>
              <a:ext uri="{FF2B5EF4-FFF2-40B4-BE49-F238E27FC236}">
                <a16:creationId xmlns:a16="http://schemas.microsoft.com/office/drawing/2014/main" id="{62E3E3F9-B17E-4F29-B669-BFB1A981F3B8}"/>
              </a:ext>
            </a:extLst>
          </p:cNvPr>
          <p:cNvSpPr txBox="1">
            <a:spLocks/>
          </p:cNvSpPr>
          <p:nvPr/>
        </p:nvSpPr>
        <p:spPr>
          <a:xfrm>
            <a:off x="29187725" y="6008619"/>
            <a:ext cx="7330108"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solidFill>
                  <a:srgbClr val="56ADB2"/>
                </a:solidFill>
              </a:rPr>
              <a:t>2021 By The Numbers</a:t>
            </a:r>
          </a:p>
        </p:txBody>
      </p:sp>
      <p:grpSp>
        <p:nvGrpSpPr>
          <p:cNvPr id="140" name="Group 139">
            <a:extLst>
              <a:ext uri="{FF2B5EF4-FFF2-40B4-BE49-F238E27FC236}">
                <a16:creationId xmlns:a16="http://schemas.microsoft.com/office/drawing/2014/main" id="{F289C2B8-1803-4B1F-A6EB-288A56E5361E}"/>
              </a:ext>
            </a:extLst>
          </p:cNvPr>
          <p:cNvGrpSpPr/>
          <p:nvPr/>
        </p:nvGrpSpPr>
        <p:grpSpPr>
          <a:xfrm>
            <a:off x="1033481" y="29304531"/>
            <a:ext cx="14173940" cy="1888940"/>
            <a:chOff x="32841475" y="6527017"/>
            <a:chExt cx="14173940" cy="1888940"/>
          </a:xfrm>
        </p:grpSpPr>
        <p:sp>
          <p:nvSpPr>
            <p:cNvPr id="142" name="TextBox 141">
              <a:extLst>
                <a:ext uri="{FF2B5EF4-FFF2-40B4-BE49-F238E27FC236}">
                  <a16:creationId xmlns:a16="http://schemas.microsoft.com/office/drawing/2014/main" id="{18B3ED7B-798D-46C6-B92C-569FEE1FD2E9}"/>
                </a:ext>
              </a:extLst>
            </p:cNvPr>
            <p:cNvSpPr txBox="1"/>
            <p:nvPr/>
          </p:nvSpPr>
          <p:spPr>
            <a:xfrm>
              <a:off x="32841475" y="7414584"/>
              <a:ext cx="14173940" cy="1001373"/>
            </a:xfrm>
            <a:prstGeom prst="rect">
              <a:avLst/>
            </a:prstGeom>
            <a:noFill/>
          </p:spPr>
          <p:txBody>
            <a:bodyPr wrap="square" rtlCol="0">
              <a:noAutofit/>
            </a:bodyPr>
            <a:lstStyle/>
            <a:p>
              <a:pPr algn="just"/>
              <a:r>
                <a:rPr lang="en-US" sz="2800" b="1" i="1" dirty="0">
                  <a:solidFill>
                    <a:srgbClr val="333131"/>
                  </a:solidFill>
                </a:rPr>
                <a:t>Characterizing Nearshore Suspended Sediments and Land Cover Change Relative to Sediment Bypassing and Catastrophic Events</a:t>
              </a:r>
            </a:p>
          </p:txBody>
        </p:sp>
        <p:sp>
          <p:nvSpPr>
            <p:cNvPr id="144" name="Text Placeholder 26">
              <a:extLst>
                <a:ext uri="{FF2B5EF4-FFF2-40B4-BE49-F238E27FC236}">
                  <a16:creationId xmlns:a16="http://schemas.microsoft.com/office/drawing/2014/main" id="{540378EC-4836-4C6E-942E-D93F55A79902}"/>
                </a:ext>
              </a:extLst>
            </p:cNvPr>
            <p:cNvSpPr txBox="1">
              <a:spLocks/>
            </p:cNvSpPr>
            <p:nvPr/>
          </p:nvSpPr>
          <p:spPr>
            <a:xfrm>
              <a:off x="32841475" y="6527017"/>
              <a:ext cx="14173940"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266E98"/>
                  </a:solidFill>
                </a:rPr>
                <a:t>SUSPENDED SEDIMENT</a:t>
              </a:r>
            </a:p>
          </p:txBody>
        </p:sp>
      </p:grpSp>
      <p:grpSp>
        <p:nvGrpSpPr>
          <p:cNvPr id="148" name="Group 147">
            <a:extLst>
              <a:ext uri="{FF2B5EF4-FFF2-40B4-BE49-F238E27FC236}">
                <a16:creationId xmlns:a16="http://schemas.microsoft.com/office/drawing/2014/main" id="{3D66E3A7-390C-4AEF-87AE-CABAC6E2A6A5}"/>
              </a:ext>
            </a:extLst>
          </p:cNvPr>
          <p:cNvGrpSpPr/>
          <p:nvPr/>
        </p:nvGrpSpPr>
        <p:grpSpPr>
          <a:xfrm>
            <a:off x="16937478" y="22115547"/>
            <a:ext cx="14173940" cy="1888940"/>
            <a:chOff x="16360792" y="6527017"/>
            <a:chExt cx="14173940" cy="1888940"/>
          </a:xfrm>
        </p:grpSpPr>
        <p:sp>
          <p:nvSpPr>
            <p:cNvPr id="149" name="TextBox 148">
              <a:extLst>
                <a:ext uri="{FF2B5EF4-FFF2-40B4-BE49-F238E27FC236}">
                  <a16:creationId xmlns:a16="http://schemas.microsoft.com/office/drawing/2014/main" id="{0AA2FA47-8F9A-4ECF-A094-F47EBB7D8BF1}"/>
                </a:ext>
              </a:extLst>
            </p:cNvPr>
            <p:cNvSpPr txBox="1"/>
            <p:nvPr/>
          </p:nvSpPr>
          <p:spPr>
            <a:xfrm>
              <a:off x="16360792" y="7414584"/>
              <a:ext cx="14173940" cy="1001373"/>
            </a:xfrm>
            <a:prstGeom prst="rect">
              <a:avLst/>
            </a:prstGeom>
            <a:noFill/>
          </p:spPr>
          <p:txBody>
            <a:bodyPr wrap="square" rtlCol="0">
              <a:noAutofit/>
            </a:bodyPr>
            <a:lstStyle/>
            <a:p>
              <a:pPr algn="just"/>
              <a:r>
                <a:rPr lang="en-US" sz="2800" b="1" i="1" dirty="0">
                  <a:solidFill>
                    <a:srgbClr val="333131"/>
                  </a:solidFill>
                </a:rPr>
                <a:t>Using NASA Earth Observations to Monitor Historical Changes in the Extension of Seagrass Meadows in the Breton National Wildlife Refuge in Louisiana</a:t>
              </a:r>
            </a:p>
          </p:txBody>
        </p:sp>
        <p:sp>
          <p:nvSpPr>
            <p:cNvPr id="150" name="Text Placeholder 26">
              <a:extLst>
                <a:ext uri="{FF2B5EF4-FFF2-40B4-BE49-F238E27FC236}">
                  <a16:creationId xmlns:a16="http://schemas.microsoft.com/office/drawing/2014/main" id="{310EA6A6-D069-44F4-BEA0-BD07BF41FAB3}"/>
                </a:ext>
              </a:extLst>
            </p:cNvPr>
            <p:cNvSpPr txBox="1">
              <a:spLocks/>
            </p:cNvSpPr>
            <p:nvPr/>
          </p:nvSpPr>
          <p:spPr>
            <a:xfrm>
              <a:off x="16360792" y="6527017"/>
              <a:ext cx="14173940"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266E98"/>
                  </a:solidFill>
                </a:rPr>
                <a:t>SEAGRASS MEADOWS</a:t>
              </a:r>
            </a:p>
          </p:txBody>
        </p:sp>
      </p:grpSp>
      <p:grpSp>
        <p:nvGrpSpPr>
          <p:cNvPr id="151" name="Group 150">
            <a:extLst>
              <a:ext uri="{FF2B5EF4-FFF2-40B4-BE49-F238E27FC236}">
                <a16:creationId xmlns:a16="http://schemas.microsoft.com/office/drawing/2014/main" id="{91F859C6-6069-4738-B7BA-E9BEA6EE1931}"/>
              </a:ext>
            </a:extLst>
          </p:cNvPr>
          <p:cNvGrpSpPr/>
          <p:nvPr/>
        </p:nvGrpSpPr>
        <p:grpSpPr>
          <a:xfrm>
            <a:off x="32832918" y="22115547"/>
            <a:ext cx="14215650" cy="1918372"/>
            <a:chOff x="32832918" y="6527017"/>
            <a:chExt cx="14215650" cy="1918372"/>
          </a:xfrm>
        </p:grpSpPr>
        <p:sp>
          <p:nvSpPr>
            <p:cNvPr id="152" name="TextBox 151">
              <a:extLst>
                <a:ext uri="{FF2B5EF4-FFF2-40B4-BE49-F238E27FC236}">
                  <a16:creationId xmlns:a16="http://schemas.microsoft.com/office/drawing/2014/main" id="{FB0D2695-BBF5-407C-9905-64B0D2EE33EB}"/>
                </a:ext>
              </a:extLst>
            </p:cNvPr>
            <p:cNvSpPr txBox="1"/>
            <p:nvPr/>
          </p:nvSpPr>
          <p:spPr>
            <a:xfrm>
              <a:off x="32832918" y="7441926"/>
              <a:ext cx="14215650" cy="1003463"/>
            </a:xfrm>
            <a:prstGeom prst="rect">
              <a:avLst/>
            </a:prstGeom>
            <a:noFill/>
          </p:spPr>
          <p:txBody>
            <a:bodyPr wrap="square" rtlCol="0">
              <a:noAutofit/>
            </a:bodyPr>
            <a:lstStyle/>
            <a:p>
              <a:pPr algn="just"/>
              <a:r>
                <a:rPr lang="en-US" sz="2800" b="1" i="1" dirty="0">
                  <a:solidFill>
                    <a:srgbClr val="333131"/>
                  </a:solidFill>
                </a:rPr>
                <a:t>Assessing Land Cover and Soil to Identify Suitable Sites for Tidal Marsh Migration in Delaware</a:t>
              </a:r>
            </a:p>
          </p:txBody>
        </p:sp>
        <p:sp>
          <p:nvSpPr>
            <p:cNvPr id="153" name="Text Placeholder 26">
              <a:extLst>
                <a:ext uri="{FF2B5EF4-FFF2-40B4-BE49-F238E27FC236}">
                  <a16:creationId xmlns:a16="http://schemas.microsoft.com/office/drawing/2014/main" id="{75FCE066-8572-415A-92EB-32B8B495EC97}"/>
                </a:ext>
              </a:extLst>
            </p:cNvPr>
            <p:cNvSpPr txBox="1">
              <a:spLocks/>
            </p:cNvSpPr>
            <p:nvPr/>
          </p:nvSpPr>
          <p:spPr>
            <a:xfrm>
              <a:off x="32841475" y="6527017"/>
              <a:ext cx="14173940"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266E98"/>
                  </a:solidFill>
                </a:rPr>
                <a:t>TIDAL MARSH MIGRATION</a:t>
              </a:r>
            </a:p>
          </p:txBody>
        </p:sp>
      </p:grpSp>
      <p:grpSp>
        <p:nvGrpSpPr>
          <p:cNvPr id="154" name="Group 153">
            <a:extLst>
              <a:ext uri="{FF2B5EF4-FFF2-40B4-BE49-F238E27FC236}">
                <a16:creationId xmlns:a16="http://schemas.microsoft.com/office/drawing/2014/main" id="{94EDB8F5-1A81-44A1-A100-B9E910AC5635}"/>
              </a:ext>
            </a:extLst>
          </p:cNvPr>
          <p:cNvGrpSpPr/>
          <p:nvPr/>
        </p:nvGrpSpPr>
        <p:grpSpPr>
          <a:xfrm>
            <a:off x="1033481" y="22115547"/>
            <a:ext cx="14173940" cy="6925691"/>
            <a:chOff x="16360792" y="6527017"/>
            <a:chExt cx="14173940" cy="6925691"/>
          </a:xfrm>
        </p:grpSpPr>
        <p:sp>
          <p:nvSpPr>
            <p:cNvPr id="155" name="TextBox 154">
              <a:extLst>
                <a:ext uri="{FF2B5EF4-FFF2-40B4-BE49-F238E27FC236}">
                  <a16:creationId xmlns:a16="http://schemas.microsoft.com/office/drawing/2014/main" id="{0013640D-6638-4F42-AA4B-266AA2F217A7}"/>
                </a:ext>
              </a:extLst>
            </p:cNvPr>
            <p:cNvSpPr txBox="1"/>
            <p:nvPr/>
          </p:nvSpPr>
          <p:spPr>
            <a:xfrm>
              <a:off x="16360792" y="7414584"/>
              <a:ext cx="14173940" cy="6038124"/>
            </a:xfrm>
            <a:prstGeom prst="rect">
              <a:avLst/>
            </a:prstGeom>
            <a:noFill/>
          </p:spPr>
          <p:txBody>
            <a:bodyPr wrap="square" rtlCol="0">
              <a:noAutofit/>
            </a:bodyPr>
            <a:lstStyle/>
            <a:p>
              <a:pPr algn="just"/>
              <a:r>
                <a:rPr lang="en-US" sz="2800" b="1" i="1" dirty="0">
                  <a:solidFill>
                    <a:srgbClr val="333131"/>
                  </a:solidFill>
                </a:rPr>
                <a:t>Using Earth Observations to Analyze Shoreline Changes and Understand the Effects of Sea Level Rise in Southern Puerto Rico</a:t>
              </a:r>
            </a:p>
          </p:txBody>
        </p:sp>
        <p:sp>
          <p:nvSpPr>
            <p:cNvPr id="156" name="Text Placeholder 26">
              <a:extLst>
                <a:ext uri="{FF2B5EF4-FFF2-40B4-BE49-F238E27FC236}">
                  <a16:creationId xmlns:a16="http://schemas.microsoft.com/office/drawing/2014/main" id="{0E91C709-E4F7-4B79-B4F4-DD9853D9E000}"/>
                </a:ext>
              </a:extLst>
            </p:cNvPr>
            <p:cNvSpPr txBox="1">
              <a:spLocks/>
            </p:cNvSpPr>
            <p:nvPr/>
          </p:nvSpPr>
          <p:spPr>
            <a:xfrm>
              <a:off x="16360792" y="6527017"/>
              <a:ext cx="14173940"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266E98"/>
                  </a:solidFill>
                </a:rPr>
                <a:t>SHORELINE CHANGE &amp; SEA LEVEL RISE</a:t>
              </a:r>
            </a:p>
          </p:txBody>
        </p:sp>
      </p:grpSp>
      <p:grpSp>
        <p:nvGrpSpPr>
          <p:cNvPr id="157" name="Group 156">
            <a:extLst>
              <a:ext uri="{FF2B5EF4-FFF2-40B4-BE49-F238E27FC236}">
                <a16:creationId xmlns:a16="http://schemas.microsoft.com/office/drawing/2014/main" id="{EF06C231-3480-4E89-83BF-C414C526A23E}"/>
              </a:ext>
            </a:extLst>
          </p:cNvPr>
          <p:cNvGrpSpPr/>
          <p:nvPr/>
        </p:nvGrpSpPr>
        <p:grpSpPr>
          <a:xfrm>
            <a:off x="16937477" y="29304531"/>
            <a:ext cx="15204753" cy="1888940"/>
            <a:chOff x="32841475" y="6527017"/>
            <a:chExt cx="14173940" cy="1888940"/>
          </a:xfrm>
        </p:grpSpPr>
        <p:sp>
          <p:nvSpPr>
            <p:cNvPr id="158" name="TextBox 157">
              <a:extLst>
                <a:ext uri="{FF2B5EF4-FFF2-40B4-BE49-F238E27FC236}">
                  <a16:creationId xmlns:a16="http://schemas.microsoft.com/office/drawing/2014/main" id="{4DF1D96D-74A5-4718-A5C9-B3F1E96325F2}"/>
                </a:ext>
              </a:extLst>
            </p:cNvPr>
            <p:cNvSpPr txBox="1"/>
            <p:nvPr/>
          </p:nvSpPr>
          <p:spPr>
            <a:xfrm>
              <a:off x="32841475" y="7414584"/>
              <a:ext cx="13864852" cy="1001373"/>
            </a:xfrm>
            <a:prstGeom prst="rect">
              <a:avLst/>
            </a:prstGeom>
            <a:noFill/>
          </p:spPr>
          <p:txBody>
            <a:bodyPr wrap="square" rtlCol="0">
              <a:noAutofit/>
            </a:bodyPr>
            <a:lstStyle/>
            <a:p>
              <a:pPr algn="just"/>
              <a:r>
                <a:rPr lang="en-US" sz="2800" b="1" i="1" dirty="0">
                  <a:solidFill>
                    <a:srgbClr val="333131"/>
                  </a:solidFill>
                </a:rPr>
                <a:t>Utilizing NASA Earth Observations to Detect and Assess the Impacts of Estuarine Breach Events for Improved Coastal Wetland Monitoring and Management</a:t>
              </a:r>
            </a:p>
          </p:txBody>
        </p:sp>
        <p:sp>
          <p:nvSpPr>
            <p:cNvPr id="159" name="Text Placeholder 26">
              <a:extLst>
                <a:ext uri="{FF2B5EF4-FFF2-40B4-BE49-F238E27FC236}">
                  <a16:creationId xmlns:a16="http://schemas.microsoft.com/office/drawing/2014/main" id="{6C165FB8-6378-48CD-AE78-21C4E486C743}"/>
                </a:ext>
              </a:extLst>
            </p:cNvPr>
            <p:cNvSpPr txBox="1">
              <a:spLocks/>
            </p:cNvSpPr>
            <p:nvPr/>
          </p:nvSpPr>
          <p:spPr>
            <a:xfrm>
              <a:off x="32841475" y="6527017"/>
              <a:ext cx="14173940"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266E98"/>
                  </a:solidFill>
                </a:rPr>
                <a:t>ESTUARINE BREACH EVENTS</a:t>
              </a:r>
            </a:p>
          </p:txBody>
        </p:sp>
      </p:grpSp>
      <p:grpSp>
        <p:nvGrpSpPr>
          <p:cNvPr id="160" name="Group 159">
            <a:extLst>
              <a:ext uri="{FF2B5EF4-FFF2-40B4-BE49-F238E27FC236}">
                <a16:creationId xmlns:a16="http://schemas.microsoft.com/office/drawing/2014/main" id="{08D841B3-98BF-4099-B286-8D3B141767CF}"/>
              </a:ext>
            </a:extLst>
          </p:cNvPr>
          <p:cNvGrpSpPr/>
          <p:nvPr/>
        </p:nvGrpSpPr>
        <p:grpSpPr>
          <a:xfrm>
            <a:off x="32841475" y="29304528"/>
            <a:ext cx="14848223" cy="3250631"/>
            <a:chOff x="32841475" y="6527017"/>
            <a:chExt cx="14848223" cy="887568"/>
          </a:xfrm>
        </p:grpSpPr>
        <p:sp>
          <p:nvSpPr>
            <p:cNvPr id="161" name="TextBox 160">
              <a:extLst>
                <a:ext uri="{FF2B5EF4-FFF2-40B4-BE49-F238E27FC236}">
                  <a16:creationId xmlns:a16="http://schemas.microsoft.com/office/drawing/2014/main" id="{C9A69A9F-C78A-4E48-86B3-87CEDBF8C5EC}"/>
                </a:ext>
              </a:extLst>
            </p:cNvPr>
            <p:cNvSpPr txBox="1"/>
            <p:nvPr/>
          </p:nvSpPr>
          <p:spPr>
            <a:xfrm>
              <a:off x="32892214" y="6757277"/>
              <a:ext cx="14797484" cy="278471"/>
            </a:xfrm>
            <a:prstGeom prst="rect">
              <a:avLst/>
            </a:prstGeom>
            <a:noFill/>
          </p:spPr>
          <p:txBody>
            <a:bodyPr wrap="square" rtlCol="0">
              <a:noAutofit/>
            </a:bodyPr>
            <a:lstStyle/>
            <a:p>
              <a:pPr algn="just"/>
              <a:r>
                <a:rPr lang="en-US" sz="2800" b="1" i="1" dirty="0">
                  <a:solidFill>
                    <a:srgbClr val="333131"/>
                  </a:solidFill>
                </a:rPr>
                <a:t>Monitoring Water Quality Along Southern Florida Seaports to Assess Impact on Coral Reef Tracts from Harbor Deepening Projects</a:t>
              </a:r>
            </a:p>
          </p:txBody>
        </p:sp>
        <p:sp>
          <p:nvSpPr>
            <p:cNvPr id="162" name="Text Placeholder 26">
              <a:extLst>
                <a:ext uri="{FF2B5EF4-FFF2-40B4-BE49-F238E27FC236}">
                  <a16:creationId xmlns:a16="http://schemas.microsoft.com/office/drawing/2014/main" id="{2F53DE51-9449-4989-897D-B4C358DF6A90}"/>
                </a:ext>
              </a:extLst>
            </p:cNvPr>
            <p:cNvSpPr txBox="1">
              <a:spLocks/>
            </p:cNvSpPr>
            <p:nvPr/>
          </p:nvSpPr>
          <p:spPr>
            <a:xfrm>
              <a:off x="32841475" y="6527017"/>
              <a:ext cx="14173940" cy="887568"/>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266E98"/>
                  </a:solidFill>
                </a:rPr>
                <a:t>WATER QUALITY &amp; CORAL REEFS</a:t>
              </a:r>
            </a:p>
          </p:txBody>
        </p:sp>
      </p:grpSp>
      <p:sp>
        <p:nvSpPr>
          <p:cNvPr id="116" name="Text Placeholder 26">
            <a:extLst>
              <a:ext uri="{FF2B5EF4-FFF2-40B4-BE49-F238E27FC236}">
                <a16:creationId xmlns:a16="http://schemas.microsoft.com/office/drawing/2014/main" id="{E5769EC7-074E-491A-ACD7-D4E1A46111C1}"/>
              </a:ext>
            </a:extLst>
          </p:cNvPr>
          <p:cNvSpPr txBox="1">
            <a:spLocks/>
          </p:cNvSpPr>
          <p:nvPr/>
        </p:nvSpPr>
        <p:spPr>
          <a:xfrm>
            <a:off x="1187336" y="21047608"/>
            <a:ext cx="45924329" cy="1168392"/>
          </a:xfrm>
          <a:prstGeom prst="rect">
            <a:avLst/>
          </a:prstGeom>
        </p:spPr>
        <p:txBody>
          <a:bodyPr/>
          <a:lst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a:solidFill>
                  <a:srgbClr val="003C92"/>
                </a:solidFill>
                <a:latin typeface="+mj-lt"/>
              </a:rPr>
              <a:t>2021 COASTAL PROJECTS</a:t>
            </a:r>
          </a:p>
        </p:txBody>
      </p:sp>
      <p:cxnSp>
        <p:nvCxnSpPr>
          <p:cNvPr id="7" name="Straight Connector 6">
            <a:extLst>
              <a:ext uri="{FF2B5EF4-FFF2-40B4-BE49-F238E27FC236}">
                <a16:creationId xmlns:a16="http://schemas.microsoft.com/office/drawing/2014/main" id="{5D2C1E39-4748-4210-8A57-1950D4A2A049}"/>
              </a:ext>
            </a:extLst>
          </p:cNvPr>
          <p:cNvCxnSpPr>
            <a:cxnSpLocks/>
          </p:cNvCxnSpPr>
          <p:nvPr/>
        </p:nvCxnSpPr>
        <p:spPr>
          <a:xfrm flipH="1">
            <a:off x="1091084" y="21470440"/>
            <a:ext cx="18013680" cy="0"/>
          </a:xfrm>
          <a:prstGeom prst="line">
            <a:avLst/>
          </a:prstGeom>
          <a:ln>
            <a:solidFill>
              <a:srgbClr val="56ADB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85B8C3E-CCB1-40B3-B60B-2EC0B9AFB486}"/>
              </a:ext>
            </a:extLst>
          </p:cNvPr>
          <p:cNvCxnSpPr>
            <a:cxnSpLocks/>
          </p:cNvCxnSpPr>
          <p:nvPr/>
        </p:nvCxnSpPr>
        <p:spPr>
          <a:xfrm flipH="1">
            <a:off x="29052474" y="21470440"/>
            <a:ext cx="18013680" cy="0"/>
          </a:xfrm>
          <a:prstGeom prst="line">
            <a:avLst/>
          </a:prstGeom>
          <a:ln>
            <a:solidFill>
              <a:srgbClr val="56ADB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0DB5A20-B9D0-4811-82A9-7350B8E2B717}"/>
              </a:ext>
            </a:extLst>
          </p:cNvPr>
          <p:cNvPicPr>
            <a:picLocks noChangeAspect="1"/>
          </p:cNvPicPr>
          <p:nvPr/>
        </p:nvPicPr>
        <p:blipFill>
          <a:blip r:embed="rId17"/>
          <a:stretch>
            <a:fillRect/>
          </a:stretch>
        </p:blipFill>
        <p:spPr>
          <a:xfrm>
            <a:off x="32910519" y="24004487"/>
            <a:ext cx="6502400" cy="3657600"/>
          </a:xfrm>
          <a:prstGeom prst="rect">
            <a:avLst/>
          </a:prstGeom>
        </p:spPr>
      </p:pic>
      <p:pic>
        <p:nvPicPr>
          <p:cNvPr id="1026" name="Picture 2" descr="Nearshore turbidity created with 2020 Landsat 8 OLI red band (B3). Assateague Island, our study site, is located off the coast of Virginia and Maryland. Red shades suggest high turbidity, light green and yellow shades suggest moderate turbidity and blue and purple shades show low turbidity. Knowing the extent of turbidity allows the team to examine how natural longshore currents are moving sediment deposited by the US Army Corps of Engineers. This is important for both the geological integrity of the island and threatened species depend on sediment replenishment.&#10;&#10;Keywords: Turbidity, ORCAA, ocean color, bathymetry, sediment transport">
            <a:extLst>
              <a:ext uri="{FF2B5EF4-FFF2-40B4-BE49-F238E27FC236}">
                <a16:creationId xmlns:a16="http://schemas.microsoft.com/office/drawing/2014/main" id="{242370FA-08AA-42C3-8D7D-5152336D791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87336" y="31201632"/>
            <a:ext cx="640614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turbidity algorithm was applied to visualize plume and estuary conditions in Landsat 8 OLI imagery taken on 01/23/2021 for the Russian River bar-built estuary, California. In areas of water, light orange indicates high turbidity and dark violet indicates low turbidity. Land is displayed with a true color band combination. Turbid waters can indicate poor water quality, as these conditions reduce the amount of sunlight available for photosynthesis in phytoplankton and algae that live in the water. As such, the visualization of turbidity informs conservation agencies on estuary conditions. Image created by Karina Alvarez, Rachel Darling, and Alexander Gunnerson.&#10;&#10;Keywords: turbidity, water">
            <a:extLst>
              <a:ext uri="{FF2B5EF4-FFF2-40B4-BE49-F238E27FC236}">
                <a16:creationId xmlns:a16="http://schemas.microsoft.com/office/drawing/2014/main" id="{FFD34CB4-E89B-4C3C-AE8A-0149A9EA6BB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004915" y="31193471"/>
            <a:ext cx="6477191"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ffuse Light Attenuation Coefficient (Kd(490)) processed image utilizing 2020 Landsat 8 OLI remote sensing data, showcasing turbidity within Port Everglades. Port Everglades is located along the Eastern Coast of Florida, south of Fort Lauderdale. Darker shades of blue represent lower levels of Kd(490), implying clearer, and generally healthier, water. Brown and orange represent high levels of Kd(490), generally indicating cloudier water conditions, which pose a threat to coral and coral reef health.&#10;&#10;Keywords: Kd(490), Landsat 8 OLI, Coral, Port, Florida">
            <a:extLst>
              <a:ext uri="{FF2B5EF4-FFF2-40B4-BE49-F238E27FC236}">
                <a16:creationId xmlns:a16="http://schemas.microsoft.com/office/drawing/2014/main" id="{1042E414-4F34-47A4-838C-AB30E4A9EAF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030094" y="31193471"/>
            <a:ext cx="639311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ified Normalized Difference Water Index (MNDWI)-processed imagery of Jobos Bay, Puerto Rico, using Landsat 8 OLI data from 2020. In order to detect shoreline change over time, MNDWI was used with thresholding techniques to classify water and land in the area from 1997 to 2020. Dark purple areas show water and yellow represents land. Classifying water and land over the study period allows partners to quantify change and potential impacts of sea level rise.&#10;&#10;Keywords: Landsat, MNDWI">
            <a:extLst>
              <a:ext uri="{FF2B5EF4-FFF2-40B4-BE49-F238E27FC236}">
                <a16:creationId xmlns:a16="http://schemas.microsoft.com/office/drawing/2014/main" id="{B3B605EC-ADB4-4A13-BC89-75D3D5A04F5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91084" y="23993966"/>
            <a:ext cx="6502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urbidity processed imagery using 2020 Landsat 8 OLI/TIRS data. The Chandeleur Islands located on the southeastern coast of Louisiana are displayed. Shades of yellow indicate areas with high turbidity and darker shades of blue indicate areas with low turbidity. Concentrating on areas with higher turbidity allows the coastal restoration experts to know where land erosion occurs and identify ideal areas for seagrass revegetation.&#10;&#10;Keywords: Water Resources, Turbidity, Seagrass, Breton National Wildlife Refuge (BNWR), Chandeleur Islands, Louisiana">
            <a:extLst>
              <a:ext uri="{FF2B5EF4-FFF2-40B4-BE49-F238E27FC236}">
                <a16:creationId xmlns:a16="http://schemas.microsoft.com/office/drawing/2014/main" id="{FD7CE7E5-71CE-4358-AA99-7244EAE8B75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004915" y="24036393"/>
            <a:ext cx="6502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DDBE78E7-1DC9-49F7-86FA-71412C83E16F}"/>
              </a:ext>
            </a:extLst>
          </p:cNvPr>
          <p:cNvSpPr/>
          <p:nvPr/>
        </p:nvSpPr>
        <p:spPr>
          <a:xfrm>
            <a:off x="11429316" y="18498504"/>
            <a:ext cx="8567914" cy="2603550"/>
          </a:xfrm>
          <a:prstGeom prst="rect">
            <a:avLst/>
          </a:prstGeom>
        </p:spPr>
        <p:txBody>
          <a:bodyPr wrap="square" numCol="2">
            <a:noAutofit/>
          </a:bodyPr>
          <a:lstStyle/>
          <a:p>
            <a:pPr marL="342900" indent="-342900">
              <a:spcAft>
                <a:spcPts val="600"/>
              </a:spcAft>
              <a:buClr>
                <a:srgbClr val="003C92"/>
              </a:buClr>
              <a:buFont typeface="Arial" panose="020B0604020202020204" pitchFamily="34" charset="0"/>
              <a:buChar char="•"/>
            </a:pPr>
            <a:r>
              <a:rPr lang="en-US" sz="2400" b="1" dirty="0">
                <a:solidFill>
                  <a:srgbClr val="56ADB2"/>
                </a:solidFill>
              </a:rPr>
              <a:t>Mangroves</a:t>
            </a:r>
          </a:p>
          <a:p>
            <a:pPr marL="342900" indent="-342900">
              <a:spcAft>
                <a:spcPts val="600"/>
              </a:spcAft>
              <a:buClr>
                <a:srgbClr val="003C92"/>
              </a:buClr>
              <a:buFont typeface="Arial" panose="020B0604020202020204" pitchFamily="34" charset="0"/>
              <a:buChar char="•"/>
            </a:pPr>
            <a:r>
              <a:rPr lang="en-US" sz="2400" b="1" dirty="0">
                <a:solidFill>
                  <a:srgbClr val="56ADB2"/>
                </a:solidFill>
              </a:rPr>
              <a:t>Wetlands</a:t>
            </a:r>
          </a:p>
          <a:p>
            <a:pPr marL="342900" indent="-342900">
              <a:spcAft>
                <a:spcPts val="600"/>
              </a:spcAft>
              <a:buClr>
                <a:srgbClr val="003C92"/>
              </a:buClr>
              <a:buFont typeface="Arial" panose="020B0604020202020204" pitchFamily="34" charset="0"/>
              <a:buChar char="•"/>
            </a:pPr>
            <a:r>
              <a:rPr lang="en-US" sz="2400" b="1" dirty="0">
                <a:solidFill>
                  <a:srgbClr val="56ADB2"/>
                </a:solidFill>
              </a:rPr>
              <a:t>Tidal Marshes</a:t>
            </a:r>
          </a:p>
          <a:p>
            <a:pPr marL="342900" indent="-342900">
              <a:spcAft>
                <a:spcPts val="600"/>
              </a:spcAft>
              <a:buClr>
                <a:srgbClr val="003C92"/>
              </a:buClr>
              <a:buFont typeface="Arial" panose="020B0604020202020204" pitchFamily="34" charset="0"/>
              <a:buChar char="•"/>
            </a:pPr>
            <a:r>
              <a:rPr lang="en-US" sz="2400" b="1" dirty="0">
                <a:solidFill>
                  <a:srgbClr val="56ADB2"/>
                </a:solidFill>
              </a:rPr>
              <a:t>Sediment &amp; Turbidity</a:t>
            </a:r>
          </a:p>
          <a:p>
            <a:pPr marL="342900" indent="-342900">
              <a:spcAft>
                <a:spcPts val="600"/>
              </a:spcAft>
              <a:buClr>
                <a:srgbClr val="003C92"/>
              </a:buClr>
              <a:buFont typeface="Arial" panose="020B0604020202020204" pitchFamily="34" charset="0"/>
              <a:buChar char="•"/>
            </a:pPr>
            <a:r>
              <a:rPr lang="en-US" sz="2400" b="1" dirty="0">
                <a:solidFill>
                  <a:srgbClr val="56ADB2"/>
                </a:solidFill>
              </a:rPr>
              <a:t>Stormwater Discharge</a:t>
            </a:r>
          </a:p>
          <a:p>
            <a:pPr marL="342900" indent="-342900">
              <a:spcAft>
                <a:spcPts val="600"/>
              </a:spcAft>
              <a:buClr>
                <a:srgbClr val="003C92"/>
              </a:buClr>
              <a:buFont typeface="Arial" panose="020B0604020202020204" pitchFamily="34" charset="0"/>
              <a:buChar char="•"/>
            </a:pPr>
            <a:r>
              <a:rPr lang="en-US" sz="2400" b="1" dirty="0">
                <a:solidFill>
                  <a:srgbClr val="56ADB2"/>
                </a:solidFill>
              </a:rPr>
              <a:t>Seagrass / Submerged Aquatic Vegetation</a:t>
            </a:r>
          </a:p>
          <a:p>
            <a:pPr marL="342900" indent="-342900">
              <a:spcAft>
                <a:spcPts val="600"/>
              </a:spcAft>
              <a:buClr>
                <a:srgbClr val="003C92"/>
              </a:buClr>
              <a:buFont typeface="Arial" panose="020B0604020202020204" pitchFamily="34" charset="0"/>
              <a:buChar char="•"/>
            </a:pPr>
            <a:r>
              <a:rPr lang="en-US" sz="2400" b="1" dirty="0">
                <a:solidFill>
                  <a:srgbClr val="56ADB2"/>
                </a:solidFill>
              </a:rPr>
              <a:t>Salinity</a:t>
            </a:r>
          </a:p>
          <a:p>
            <a:pPr marL="342900" indent="-342900">
              <a:spcAft>
                <a:spcPts val="600"/>
              </a:spcAft>
              <a:buClr>
                <a:srgbClr val="003C92"/>
              </a:buClr>
              <a:buFont typeface="Arial" panose="020B0604020202020204" pitchFamily="34" charset="0"/>
              <a:buChar char="•"/>
            </a:pPr>
            <a:r>
              <a:rPr lang="en-US" sz="2400" b="1" dirty="0">
                <a:solidFill>
                  <a:srgbClr val="56ADB2"/>
                </a:solidFill>
              </a:rPr>
              <a:t>Shoreline Change</a:t>
            </a:r>
          </a:p>
          <a:p>
            <a:pPr marL="342900" indent="-342900">
              <a:spcAft>
                <a:spcPts val="600"/>
              </a:spcAft>
              <a:buClr>
                <a:srgbClr val="003C92"/>
              </a:buClr>
              <a:buFont typeface="Arial" panose="020B0604020202020204" pitchFamily="34" charset="0"/>
              <a:buChar char="•"/>
            </a:pPr>
            <a:r>
              <a:rPr lang="en-US" sz="2400" b="1" dirty="0">
                <a:solidFill>
                  <a:srgbClr val="56ADB2"/>
                </a:solidFill>
              </a:rPr>
              <a:t>Sea Level Rise</a:t>
            </a:r>
          </a:p>
          <a:p>
            <a:pPr marL="342900" indent="-342900">
              <a:spcAft>
                <a:spcPts val="1200"/>
              </a:spcAft>
              <a:buClr>
                <a:srgbClr val="003C92"/>
              </a:buClr>
              <a:buFont typeface="Arial" panose="020B0604020202020204" pitchFamily="34" charset="0"/>
              <a:buChar char="•"/>
            </a:pPr>
            <a:endParaRPr lang="en-US" sz="2400" dirty="0">
              <a:solidFill>
                <a:schemeClr val="tx1">
                  <a:lumMod val="75000"/>
                  <a:lumOff val="25000"/>
                </a:schemeClr>
              </a:solidFill>
            </a:endParaRPr>
          </a:p>
        </p:txBody>
      </p:sp>
      <p:pic>
        <p:nvPicPr>
          <p:cNvPr id="10" name="Picture 9">
            <a:extLst>
              <a:ext uri="{FF2B5EF4-FFF2-40B4-BE49-F238E27FC236}">
                <a16:creationId xmlns:a16="http://schemas.microsoft.com/office/drawing/2014/main" id="{BD5F4CF1-88E8-4CEC-803F-9712494EA79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024448" y="18841508"/>
            <a:ext cx="3900888" cy="2194900"/>
          </a:xfrm>
          <a:prstGeom prst="rect">
            <a:avLst/>
          </a:prstGeom>
        </p:spPr>
      </p:pic>
      <p:sp>
        <p:nvSpPr>
          <p:cNvPr id="124" name="TextBox 123">
            <a:extLst>
              <a:ext uri="{FF2B5EF4-FFF2-40B4-BE49-F238E27FC236}">
                <a16:creationId xmlns:a16="http://schemas.microsoft.com/office/drawing/2014/main" id="{988D3672-D5D1-9F46-8DC1-EBF452AA791C}"/>
              </a:ext>
            </a:extLst>
          </p:cNvPr>
          <p:cNvSpPr txBox="1"/>
          <p:nvPr/>
        </p:nvSpPr>
        <p:spPr>
          <a:xfrm>
            <a:off x="39540566" y="31151295"/>
            <a:ext cx="8149132" cy="3699776"/>
          </a:xfrm>
          <a:prstGeom prst="rect">
            <a:avLst/>
          </a:prstGeom>
          <a:noFill/>
        </p:spPr>
        <p:txBody>
          <a:bodyPr wrap="square" rtlCol="0">
            <a:noAutofit/>
          </a:bodyPr>
          <a:lstStyle/>
          <a:p>
            <a:pPr algn="just"/>
            <a:r>
              <a:rPr lang="en-US" sz="2400" dirty="0">
                <a:solidFill>
                  <a:srgbClr val="333131"/>
                </a:solidFill>
              </a:rPr>
              <a:t>This project aimed to get a better understanding about the potential impacts from a harbor deepening project in Port Everglades on the nearby Florida reef tract. The team created an interactive Google Earth Engine tool to help establish a historical baseline of water quality parameters and assist monitoring these parameters more frequently than traditional sampling. By combining Landsat, Sentinel-2, and MODIS Earth observations, the tool allows users to view true color images and calculate water quality</a:t>
            </a:r>
          </a:p>
        </p:txBody>
      </p:sp>
      <p:sp>
        <p:nvSpPr>
          <p:cNvPr id="131" name="TextBox 130">
            <a:extLst>
              <a:ext uri="{FF2B5EF4-FFF2-40B4-BE49-F238E27FC236}">
                <a16:creationId xmlns:a16="http://schemas.microsoft.com/office/drawing/2014/main" id="{404B73D8-F9F1-D947-A669-B5A11E1320EF}"/>
              </a:ext>
            </a:extLst>
          </p:cNvPr>
          <p:cNvSpPr txBox="1"/>
          <p:nvPr/>
        </p:nvSpPr>
        <p:spPr>
          <a:xfrm>
            <a:off x="32920814" y="34889861"/>
            <a:ext cx="14768884" cy="1270000"/>
          </a:xfrm>
          <a:prstGeom prst="rect">
            <a:avLst/>
          </a:prstGeom>
          <a:noFill/>
        </p:spPr>
        <p:txBody>
          <a:bodyPr wrap="square" rtlCol="0">
            <a:noAutofit/>
          </a:bodyPr>
          <a:lstStyle/>
          <a:p>
            <a:pPr algn="just"/>
            <a:r>
              <a:rPr lang="en-US" sz="2400" dirty="0">
                <a:solidFill>
                  <a:srgbClr val="333131"/>
                </a:solidFill>
              </a:rPr>
              <a:t>parameters, like turbidity and chlorophyll-a, for any given study area and time period from 1984 onward. The team established a historical baseline turbidity level from 2000 – 2020, which can assist in future decision-making for determining thresholds for turbidity in the area.</a:t>
            </a:r>
          </a:p>
        </p:txBody>
      </p:sp>
      <p:pic>
        <p:nvPicPr>
          <p:cNvPr id="11" name="Picture 10" descr="Qr code&#10;&#10;Description automatically generated">
            <a:extLst>
              <a:ext uri="{FF2B5EF4-FFF2-40B4-BE49-F238E27FC236}">
                <a16:creationId xmlns:a16="http://schemas.microsoft.com/office/drawing/2014/main" id="{011B0576-C782-BB46-BF64-2891B1BB73F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8017195" y="33463618"/>
            <a:ext cx="1270000" cy="1270000"/>
          </a:xfrm>
          <a:prstGeom prst="rect">
            <a:avLst/>
          </a:prstGeom>
        </p:spPr>
      </p:pic>
      <p:sp>
        <p:nvSpPr>
          <p:cNvPr id="135" name="TextBox 134">
            <a:extLst>
              <a:ext uri="{FF2B5EF4-FFF2-40B4-BE49-F238E27FC236}">
                <a16:creationId xmlns:a16="http://schemas.microsoft.com/office/drawing/2014/main" id="{9C83A964-427C-1146-AB07-05E63F630B6C}"/>
              </a:ext>
            </a:extLst>
          </p:cNvPr>
          <p:cNvSpPr txBox="1"/>
          <p:nvPr/>
        </p:nvSpPr>
        <p:spPr>
          <a:xfrm>
            <a:off x="35965275" y="33985889"/>
            <a:ext cx="2061201" cy="865182"/>
          </a:xfrm>
          <a:prstGeom prst="rect">
            <a:avLst/>
          </a:prstGeom>
          <a:noFill/>
        </p:spPr>
        <p:txBody>
          <a:bodyPr wrap="square" rtlCol="0">
            <a:noAutofit/>
          </a:bodyPr>
          <a:lstStyle/>
          <a:p>
            <a:pPr algn="r"/>
            <a:r>
              <a:rPr lang="en-US" sz="2400" b="1" i="1" dirty="0">
                <a:solidFill>
                  <a:schemeClr val="bg1"/>
                </a:solidFill>
              </a:rPr>
              <a:t>For more information:</a:t>
            </a:r>
          </a:p>
        </p:txBody>
      </p:sp>
      <p:sp>
        <p:nvSpPr>
          <p:cNvPr id="138" name="TextBox 137">
            <a:extLst>
              <a:ext uri="{FF2B5EF4-FFF2-40B4-BE49-F238E27FC236}">
                <a16:creationId xmlns:a16="http://schemas.microsoft.com/office/drawing/2014/main" id="{55D0F092-4F7C-8647-B2B3-008C7D4D6ACC}"/>
              </a:ext>
            </a:extLst>
          </p:cNvPr>
          <p:cNvSpPr txBox="1"/>
          <p:nvPr/>
        </p:nvSpPr>
        <p:spPr>
          <a:xfrm>
            <a:off x="23641747" y="31159456"/>
            <a:ext cx="8149132" cy="3699776"/>
          </a:xfrm>
          <a:prstGeom prst="rect">
            <a:avLst/>
          </a:prstGeom>
          <a:noFill/>
        </p:spPr>
        <p:txBody>
          <a:bodyPr wrap="square" rtlCol="0">
            <a:noAutofit/>
          </a:bodyPr>
          <a:lstStyle/>
          <a:p>
            <a:pPr algn="just"/>
            <a:r>
              <a:rPr lang="en-US" sz="2400" dirty="0">
                <a:solidFill>
                  <a:srgbClr val="333131"/>
                </a:solidFill>
              </a:rPr>
              <a:t>Aiming to alleviate the time- and resource-intensive process of in situ data collection in California’s estuarine ecosystems, this project used remote sensing to gather data that examined the health and dynamics of California EMPAs in order to supplement ground-based field measurements. The team used Google Earth Engine to create the California Estuary Assessment (CEA) tool, which analyzes Landsat 8 OLI / TIRS, Sentinel-2 MSI, and Sentinel-1 C-SAR observations to analyze estuary mouth state, inundation, and</a:t>
            </a:r>
          </a:p>
        </p:txBody>
      </p:sp>
      <p:sp>
        <p:nvSpPr>
          <p:cNvPr id="139" name="TextBox 138">
            <a:extLst>
              <a:ext uri="{FF2B5EF4-FFF2-40B4-BE49-F238E27FC236}">
                <a16:creationId xmlns:a16="http://schemas.microsoft.com/office/drawing/2014/main" id="{73E6F08A-9BD2-9A4E-8286-C50B5F616724}"/>
              </a:ext>
            </a:extLst>
          </p:cNvPr>
          <p:cNvSpPr txBox="1"/>
          <p:nvPr/>
        </p:nvSpPr>
        <p:spPr>
          <a:xfrm>
            <a:off x="16940604" y="34860967"/>
            <a:ext cx="14768884" cy="965622"/>
          </a:xfrm>
          <a:prstGeom prst="rect">
            <a:avLst/>
          </a:prstGeom>
          <a:noFill/>
        </p:spPr>
        <p:txBody>
          <a:bodyPr wrap="square" rtlCol="0">
            <a:noAutofit/>
          </a:bodyPr>
          <a:lstStyle/>
          <a:p>
            <a:pPr algn="just"/>
            <a:r>
              <a:rPr lang="en-US" sz="2400" dirty="0">
                <a:solidFill>
                  <a:srgbClr val="333131"/>
                </a:solidFill>
              </a:rPr>
              <a:t>water quality. CEA allows partners to easily access NASA Earth observations to better understand estuary dynamics and more effectively conduct in situ estuary monitoring.</a:t>
            </a:r>
          </a:p>
        </p:txBody>
      </p:sp>
      <p:pic>
        <p:nvPicPr>
          <p:cNvPr id="13" name="Picture 12" descr="Qr code&#10;&#10;Description automatically generated">
            <a:extLst>
              <a:ext uri="{FF2B5EF4-FFF2-40B4-BE49-F238E27FC236}">
                <a16:creationId xmlns:a16="http://schemas.microsoft.com/office/drawing/2014/main" id="{A913058C-2CA4-3449-8199-C40C184DADA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075466" y="33448082"/>
            <a:ext cx="1270000" cy="1270000"/>
          </a:xfrm>
          <a:prstGeom prst="rect">
            <a:avLst/>
          </a:prstGeom>
        </p:spPr>
      </p:pic>
      <p:sp>
        <p:nvSpPr>
          <p:cNvPr id="141" name="TextBox 140">
            <a:extLst>
              <a:ext uri="{FF2B5EF4-FFF2-40B4-BE49-F238E27FC236}">
                <a16:creationId xmlns:a16="http://schemas.microsoft.com/office/drawing/2014/main" id="{3702FF90-092A-C642-A9E9-C51DF19F935E}"/>
              </a:ext>
            </a:extLst>
          </p:cNvPr>
          <p:cNvSpPr txBox="1"/>
          <p:nvPr/>
        </p:nvSpPr>
        <p:spPr>
          <a:xfrm>
            <a:off x="19980546" y="33934307"/>
            <a:ext cx="2061201" cy="865182"/>
          </a:xfrm>
          <a:prstGeom prst="rect">
            <a:avLst/>
          </a:prstGeom>
          <a:noFill/>
        </p:spPr>
        <p:txBody>
          <a:bodyPr wrap="square" rtlCol="0">
            <a:noAutofit/>
          </a:bodyPr>
          <a:lstStyle/>
          <a:p>
            <a:pPr algn="r"/>
            <a:r>
              <a:rPr lang="en-US" sz="2400" b="1" i="1" dirty="0">
                <a:solidFill>
                  <a:schemeClr val="bg1"/>
                </a:solidFill>
              </a:rPr>
              <a:t>For more information:</a:t>
            </a:r>
          </a:p>
        </p:txBody>
      </p:sp>
      <p:sp>
        <p:nvSpPr>
          <p:cNvPr id="143" name="TextBox 142">
            <a:extLst>
              <a:ext uri="{FF2B5EF4-FFF2-40B4-BE49-F238E27FC236}">
                <a16:creationId xmlns:a16="http://schemas.microsoft.com/office/drawing/2014/main" id="{BFF2DA0E-F528-6844-B9D7-AA1F8FD223B8}"/>
              </a:ext>
            </a:extLst>
          </p:cNvPr>
          <p:cNvSpPr txBox="1"/>
          <p:nvPr/>
        </p:nvSpPr>
        <p:spPr>
          <a:xfrm>
            <a:off x="7715823" y="31183379"/>
            <a:ext cx="8149132" cy="3850610"/>
          </a:xfrm>
          <a:prstGeom prst="rect">
            <a:avLst/>
          </a:prstGeom>
          <a:noFill/>
        </p:spPr>
        <p:txBody>
          <a:bodyPr wrap="square" rtlCol="0">
            <a:noAutofit/>
          </a:bodyPr>
          <a:lstStyle/>
          <a:p>
            <a:pPr algn="just"/>
            <a:r>
              <a:rPr lang="en-US" sz="2400" dirty="0">
                <a:solidFill>
                  <a:srgbClr val="333131"/>
                </a:solidFill>
              </a:rPr>
              <a:t>The United States Army Corps of Engineers initiated semiannual sediment bypassing operations in 2004 to reinforce the natural sediment transport processes of Assateague Island. This project used Landsat and Sentinel Earth observations to evaluate whether or not the operations were providing their intended benefits. Time series analyses conducted from 2004 to 2020 and a landcover change analysis from 2006 to 2018 indicated that suspended sediment levels are seasonally dependent. The team also predicted</a:t>
            </a:r>
          </a:p>
        </p:txBody>
      </p:sp>
      <p:sp>
        <p:nvSpPr>
          <p:cNvPr id="145" name="TextBox 144">
            <a:extLst>
              <a:ext uri="{FF2B5EF4-FFF2-40B4-BE49-F238E27FC236}">
                <a16:creationId xmlns:a16="http://schemas.microsoft.com/office/drawing/2014/main" id="{91EC0055-1D96-E645-AE8A-26FA94D8462F}"/>
              </a:ext>
            </a:extLst>
          </p:cNvPr>
          <p:cNvSpPr txBox="1"/>
          <p:nvPr/>
        </p:nvSpPr>
        <p:spPr>
          <a:xfrm>
            <a:off x="1033480" y="34891147"/>
            <a:ext cx="14831475" cy="1578721"/>
          </a:xfrm>
          <a:prstGeom prst="rect">
            <a:avLst/>
          </a:prstGeom>
          <a:noFill/>
        </p:spPr>
        <p:txBody>
          <a:bodyPr wrap="square" rtlCol="0">
            <a:noAutofit/>
          </a:bodyPr>
          <a:lstStyle/>
          <a:p>
            <a:pPr algn="just"/>
            <a:r>
              <a:rPr lang="en-US" sz="2400" dirty="0">
                <a:solidFill>
                  <a:srgbClr val="333131"/>
                </a:solidFill>
              </a:rPr>
              <a:t>the most drastic land cover changes in the southern portion and the least on the eastern foreshore of the island. These results indicate that NASA Earth observations can successfully be used to understand the impact of sediment bypassing operations and inform island management decisions.</a:t>
            </a:r>
          </a:p>
        </p:txBody>
      </p:sp>
      <p:pic>
        <p:nvPicPr>
          <p:cNvPr id="15" name="Picture 14" descr="Qr code&#10;&#10;Description automatically generated">
            <a:extLst>
              <a:ext uri="{FF2B5EF4-FFF2-40B4-BE49-F238E27FC236}">
                <a16:creationId xmlns:a16="http://schemas.microsoft.com/office/drawing/2014/main" id="{84A660B3-DDC6-8040-BA62-6BECC04D51A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213783" y="33463625"/>
            <a:ext cx="1270000" cy="1270000"/>
          </a:xfrm>
          <a:prstGeom prst="rect">
            <a:avLst/>
          </a:prstGeom>
        </p:spPr>
      </p:pic>
      <p:sp>
        <p:nvSpPr>
          <p:cNvPr id="146" name="TextBox 145">
            <a:extLst>
              <a:ext uri="{FF2B5EF4-FFF2-40B4-BE49-F238E27FC236}">
                <a16:creationId xmlns:a16="http://schemas.microsoft.com/office/drawing/2014/main" id="{7E26191F-AA96-D64D-A47C-2B0C7CEDF8D5}"/>
              </a:ext>
            </a:extLst>
          </p:cNvPr>
          <p:cNvSpPr txBox="1"/>
          <p:nvPr/>
        </p:nvSpPr>
        <p:spPr>
          <a:xfrm>
            <a:off x="3083442" y="33934307"/>
            <a:ext cx="3115967" cy="865182"/>
          </a:xfrm>
          <a:prstGeom prst="rect">
            <a:avLst/>
          </a:prstGeom>
          <a:noFill/>
        </p:spPr>
        <p:txBody>
          <a:bodyPr wrap="square" rtlCol="0">
            <a:noAutofit/>
          </a:bodyPr>
          <a:lstStyle/>
          <a:p>
            <a:pPr algn="r"/>
            <a:r>
              <a:rPr lang="en-US" sz="2400" b="1" i="1" dirty="0">
                <a:solidFill>
                  <a:schemeClr val="bg1"/>
                </a:solidFill>
              </a:rPr>
              <a:t>For more information:</a:t>
            </a:r>
          </a:p>
        </p:txBody>
      </p:sp>
      <p:sp>
        <p:nvSpPr>
          <p:cNvPr id="147" name="TextBox 146">
            <a:extLst>
              <a:ext uri="{FF2B5EF4-FFF2-40B4-BE49-F238E27FC236}">
                <a16:creationId xmlns:a16="http://schemas.microsoft.com/office/drawing/2014/main" id="{E30D954F-5D6E-F54F-9F72-0EB76CA6E20C}"/>
              </a:ext>
            </a:extLst>
          </p:cNvPr>
          <p:cNvSpPr txBox="1"/>
          <p:nvPr/>
        </p:nvSpPr>
        <p:spPr>
          <a:xfrm>
            <a:off x="39540566" y="23972878"/>
            <a:ext cx="8149132" cy="3699776"/>
          </a:xfrm>
          <a:prstGeom prst="rect">
            <a:avLst/>
          </a:prstGeom>
          <a:noFill/>
        </p:spPr>
        <p:txBody>
          <a:bodyPr wrap="square" rtlCol="0">
            <a:noAutofit/>
          </a:bodyPr>
          <a:lstStyle/>
          <a:p>
            <a:pPr algn="just"/>
            <a:r>
              <a:rPr lang="en-US" sz="2400" dirty="0">
                <a:solidFill>
                  <a:srgbClr val="333131"/>
                </a:solidFill>
              </a:rPr>
              <a:t>In response to the nearly 5,000 acres of wetlands the state of Delaware has lost over the past 30 years, this project aimed to develop a methodology for monitoring recent changes in wetland cover and forecast landward marsh migration due to sea-level rise, changes to climate, and human development. It utilized Landsat, MODIS, and GPM IMERG data to conduct a trend analysis of current and past climate conditions in precipitation and temperature and visualize landcover shifts over the last 20 years. </a:t>
            </a:r>
          </a:p>
        </p:txBody>
      </p:sp>
      <p:sp>
        <p:nvSpPr>
          <p:cNvPr id="164" name="TextBox 163">
            <a:extLst>
              <a:ext uri="{FF2B5EF4-FFF2-40B4-BE49-F238E27FC236}">
                <a16:creationId xmlns:a16="http://schemas.microsoft.com/office/drawing/2014/main" id="{94705A64-FC78-2B47-AED2-052BAEE3C82E}"/>
              </a:ext>
            </a:extLst>
          </p:cNvPr>
          <p:cNvSpPr txBox="1"/>
          <p:nvPr/>
        </p:nvSpPr>
        <p:spPr>
          <a:xfrm>
            <a:off x="32849929" y="27703986"/>
            <a:ext cx="14768884" cy="1284175"/>
          </a:xfrm>
          <a:prstGeom prst="rect">
            <a:avLst/>
          </a:prstGeom>
          <a:noFill/>
        </p:spPr>
        <p:txBody>
          <a:bodyPr wrap="square" rtlCol="0">
            <a:noAutofit/>
          </a:bodyPr>
          <a:lstStyle/>
          <a:p>
            <a:pPr algn="just"/>
            <a:r>
              <a:rPr lang="en-US" sz="2400" dirty="0">
                <a:solidFill>
                  <a:srgbClr val="333131"/>
                </a:solidFill>
              </a:rPr>
              <a:t>Additionally, the team identified locations where marsh migration could potentially occur in the future. NASA Earth </a:t>
            </a:r>
            <a:r>
              <a:rPr lang="en-US" sz="2400">
                <a:solidFill>
                  <a:srgbClr val="333131"/>
                </a:solidFill>
              </a:rPr>
              <a:t>observations were </a:t>
            </a:r>
            <a:r>
              <a:rPr lang="en-US" sz="2400" dirty="0">
                <a:solidFill>
                  <a:srgbClr val="333131"/>
                </a:solidFill>
              </a:rPr>
              <a:t>used to give real-time insight into wetland health as well as inform decision-making to preserve ecosystem functions in the future.</a:t>
            </a:r>
          </a:p>
        </p:txBody>
      </p:sp>
      <p:sp>
        <p:nvSpPr>
          <p:cNvPr id="165" name="TextBox 164">
            <a:extLst>
              <a:ext uri="{FF2B5EF4-FFF2-40B4-BE49-F238E27FC236}">
                <a16:creationId xmlns:a16="http://schemas.microsoft.com/office/drawing/2014/main" id="{813DCD30-8FF2-144F-A941-12E84FBC4463}"/>
              </a:ext>
            </a:extLst>
          </p:cNvPr>
          <p:cNvSpPr txBox="1"/>
          <p:nvPr/>
        </p:nvSpPr>
        <p:spPr>
          <a:xfrm>
            <a:off x="23601613" y="23972878"/>
            <a:ext cx="8149132" cy="3699776"/>
          </a:xfrm>
          <a:prstGeom prst="rect">
            <a:avLst/>
          </a:prstGeom>
          <a:noFill/>
        </p:spPr>
        <p:txBody>
          <a:bodyPr wrap="square" rtlCol="0">
            <a:noAutofit/>
          </a:bodyPr>
          <a:lstStyle/>
          <a:p>
            <a:pPr algn="just"/>
            <a:r>
              <a:rPr lang="en-US" sz="2400" dirty="0">
                <a:solidFill>
                  <a:srgbClr val="333131"/>
                </a:solidFill>
              </a:rPr>
              <a:t>Seagrass beds protect the barrier islands in Louisiana’s Breton National Wildlife Refuge from erosion, serving as vitally important pieces of the ecosystem in the area. This project examined how the surrounding land area and seagrass beds have responded to destructive weather events from 1984 to 2021. The team created the Tool for Coastal Remote Ecological Observations in Louisiana in Google Earth Engine, which accesses Landsat and MODIS Earth observations to generate maps and time</a:t>
            </a:r>
          </a:p>
        </p:txBody>
      </p:sp>
      <p:sp>
        <p:nvSpPr>
          <p:cNvPr id="166" name="TextBox 165">
            <a:extLst>
              <a:ext uri="{FF2B5EF4-FFF2-40B4-BE49-F238E27FC236}">
                <a16:creationId xmlns:a16="http://schemas.microsoft.com/office/drawing/2014/main" id="{A6F0961C-E803-5B46-B537-0326090E5227}"/>
              </a:ext>
            </a:extLst>
          </p:cNvPr>
          <p:cNvSpPr txBox="1"/>
          <p:nvPr/>
        </p:nvSpPr>
        <p:spPr>
          <a:xfrm>
            <a:off x="16940604" y="27693993"/>
            <a:ext cx="14768884" cy="1168392"/>
          </a:xfrm>
          <a:prstGeom prst="rect">
            <a:avLst/>
          </a:prstGeom>
          <a:noFill/>
        </p:spPr>
        <p:txBody>
          <a:bodyPr wrap="square" rtlCol="0">
            <a:noAutofit/>
          </a:bodyPr>
          <a:lstStyle/>
          <a:p>
            <a:pPr algn="just"/>
            <a:r>
              <a:rPr lang="en-US" sz="2400" dirty="0">
                <a:solidFill>
                  <a:srgbClr val="333131"/>
                </a:solidFill>
              </a:rPr>
              <a:t>series charts that illustrate the change in land area and seagrass extent over time. This project highlights how NASA Earth observations can be used to provide an up-to-date monitoring system that can assist in restoration and revegetation efforts in coastal areas.</a:t>
            </a:r>
          </a:p>
        </p:txBody>
      </p:sp>
      <p:sp>
        <p:nvSpPr>
          <p:cNvPr id="167" name="TextBox 166">
            <a:extLst>
              <a:ext uri="{FF2B5EF4-FFF2-40B4-BE49-F238E27FC236}">
                <a16:creationId xmlns:a16="http://schemas.microsoft.com/office/drawing/2014/main" id="{49B9C36A-77EE-034F-89D8-BE12B64E84CD}"/>
              </a:ext>
            </a:extLst>
          </p:cNvPr>
          <p:cNvSpPr txBox="1"/>
          <p:nvPr/>
        </p:nvSpPr>
        <p:spPr>
          <a:xfrm>
            <a:off x="7715823" y="24002387"/>
            <a:ext cx="8149132" cy="3699776"/>
          </a:xfrm>
          <a:prstGeom prst="rect">
            <a:avLst/>
          </a:prstGeom>
          <a:noFill/>
        </p:spPr>
        <p:txBody>
          <a:bodyPr wrap="square" rtlCol="0">
            <a:noAutofit/>
          </a:bodyPr>
          <a:lstStyle/>
          <a:p>
            <a:pPr algn="just"/>
            <a:r>
              <a:rPr lang="en-US" sz="2400" dirty="0">
                <a:solidFill>
                  <a:srgbClr val="333131"/>
                </a:solidFill>
              </a:rPr>
              <a:t>This project evaluated coastal shoreline change due to sea level rise in Jobos Bay, Puerto Rico. Using Landsat- and Sentinel-2-derived Earth observations, the team analyzed land use land cover change (LULC), mangrove forest extent, and water quality in the study area. Specifically, utilized Google Earth Engine to create historical LULC maps from 1997 and examine long term trends in turbidity, chlorophyll-a, sea surface temperature, and colored dissolved organic matter concentrations. This study, the first</a:t>
            </a:r>
          </a:p>
        </p:txBody>
      </p:sp>
      <p:sp>
        <p:nvSpPr>
          <p:cNvPr id="168" name="TextBox 167">
            <a:extLst>
              <a:ext uri="{FF2B5EF4-FFF2-40B4-BE49-F238E27FC236}">
                <a16:creationId xmlns:a16="http://schemas.microsoft.com/office/drawing/2014/main" id="{8B3D34D7-121B-6A4F-A1FB-457AC76391E4}"/>
              </a:ext>
            </a:extLst>
          </p:cNvPr>
          <p:cNvSpPr txBox="1"/>
          <p:nvPr/>
        </p:nvSpPr>
        <p:spPr>
          <a:xfrm>
            <a:off x="1031279" y="27651566"/>
            <a:ext cx="14768884" cy="951267"/>
          </a:xfrm>
          <a:prstGeom prst="rect">
            <a:avLst/>
          </a:prstGeom>
          <a:noFill/>
        </p:spPr>
        <p:txBody>
          <a:bodyPr wrap="square" rtlCol="0">
            <a:noAutofit/>
          </a:bodyPr>
          <a:lstStyle/>
          <a:p>
            <a:pPr algn="just"/>
            <a:r>
              <a:rPr lang="en-US" sz="2400" dirty="0">
                <a:solidFill>
                  <a:srgbClr val="333131"/>
                </a:solidFill>
              </a:rPr>
              <a:t>comprehensive study to be done in the estuary in nearly a decade, serves as a baseline for future conservation efforts and research in the estuary.</a:t>
            </a:r>
          </a:p>
        </p:txBody>
      </p:sp>
      <p:pic>
        <p:nvPicPr>
          <p:cNvPr id="17" name="Picture 16" descr="Qr code&#10;&#10;Description automatically generated">
            <a:extLst>
              <a:ext uri="{FF2B5EF4-FFF2-40B4-BE49-F238E27FC236}">
                <a16:creationId xmlns:a16="http://schemas.microsoft.com/office/drawing/2014/main" id="{5C986064-F4C0-574D-B9DA-29E8305854B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8017195" y="26275803"/>
            <a:ext cx="1270000" cy="1270000"/>
          </a:xfrm>
          <a:prstGeom prst="rect">
            <a:avLst/>
          </a:prstGeom>
        </p:spPr>
      </p:pic>
      <p:pic>
        <p:nvPicPr>
          <p:cNvPr id="19" name="Picture 18" descr="Qr code&#10;&#10;Description automatically generated">
            <a:extLst>
              <a:ext uri="{FF2B5EF4-FFF2-40B4-BE49-F238E27FC236}">
                <a16:creationId xmlns:a16="http://schemas.microsoft.com/office/drawing/2014/main" id="{18C19CF9-5526-1D4F-8062-A8FE93CAAC5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2078242" y="26275803"/>
            <a:ext cx="1270000" cy="1270000"/>
          </a:xfrm>
          <a:prstGeom prst="rect">
            <a:avLst/>
          </a:prstGeom>
        </p:spPr>
      </p:pic>
      <p:pic>
        <p:nvPicPr>
          <p:cNvPr id="21" name="Picture 20" descr="Qr code&#10;&#10;Description automatically generated">
            <a:extLst>
              <a:ext uri="{FF2B5EF4-FFF2-40B4-BE49-F238E27FC236}">
                <a16:creationId xmlns:a16="http://schemas.microsoft.com/office/drawing/2014/main" id="{C71B033F-2F8F-074C-93EC-DD90ED4A92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182130" y="26256321"/>
            <a:ext cx="1270000" cy="1270000"/>
          </a:xfrm>
          <a:prstGeom prst="rect">
            <a:avLst/>
          </a:prstGeom>
        </p:spPr>
      </p:pic>
      <p:sp>
        <p:nvSpPr>
          <p:cNvPr id="169" name="TextBox 168">
            <a:extLst>
              <a:ext uri="{FF2B5EF4-FFF2-40B4-BE49-F238E27FC236}">
                <a16:creationId xmlns:a16="http://schemas.microsoft.com/office/drawing/2014/main" id="{D9003A03-7FE1-1D47-BA06-3E213851BD63}"/>
              </a:ext>
            </a:extLst>
          </p:cNvPr>
          <p:cNvSpPr txBox="1"/>
          <p:nvPr/>
        </p:nvSpPr>
        <p:spPr>
          <a:xfrm>
            <a:off x="35892170" y="26774563"/>
            <a:ext cx="2061201" cy="865182"/>
          </a:xfrm>
          <a:prstGeom prst="rect">
            <a:avLst/>
          </a:prstGeom>
          <a:noFill/>
        </p:spPr>
        <p:txBody>
          <a:bodyPr wrap="square" rtlCol="0">
            <a:noAutofit/>
          </a:bodyPr>
          <a:lstStyle/>
          <a:p>
            <a:pPr algn="r"/>
            <a:r>
              <a:rPr lang="en-US" sz="2400" b="1" i="1" dirty="0">
                <a:solidFill>
                  <a:schemeClr val="bg1"/>
                </a:solidFill>
              </a:rPr>
              <a:t>For more information:</a:t>
            </a:r>
          </a:p>
        </p:txBody>
      </p:sp>
      <p:sp>
        <p:nvSpPr>
          <p:cNvPr id="170" name="TextBox 169">
            <a:extLst>
              <a:ext uri="{FF2B5EF4-FFF2-40B4-BE49-F238E27FC236}">
                <a16:creationId xmlns:a16="http://schemas.microsoft.com/office/drawing/2014/main" id="{497020DC-C5F7-EB43-A72C-445C80EBB2C6}"/>
              </a:ext>
            </a:extLst>
          </p:cNvPr>
          <p:cNvSpPr txBox="1"/>
          <p:nvPr/>
        </p:nvSpPr>
        <p:spPr>
          <a:xfrm>
            <a:off x="19984885" y="26796905"/>
            <a:ext cx="2061201" cy="865182"/>
          </a:xfrm>
          <a:prstGeom prst="rect">
            <a:avLst/>
          </a:prstGeom>
          <a:noFill/>
        </p:spPr>
        <p:txBody>
          <a:bodyPr wrap="square" rtlCol="0">
            <a:noAutofit/>
          </a:bodyPr>
          <a:lstStyle/>
          <a:p>
            <a:pPr algn="r"/>
            <a:r>
              <a:rPr lang="en-US" sz="2400" b="1" i="1" dirty="0">
                <a:solidFill>
                  <a:schemeClr val="bg1"/>
                </a:solidFill>
              </a:rPr>
              <a:t>For more information:</a:t>
            </a:r>
          </a:p>
        </p:txBody>
      </p:sp>
      <p:sp>
        <p:nvSpPr>
          <p:cNvPr id="171" name="TextBox 170">
            <a:extLst>
              <a:ext uri="{FF2B5EF4-FFF2-40B4-BE49-F238E27FC236}">
                <a16:creationId xmlns:a16="http://schemas.microsoft.com/office/drawing/2014/main" id="{18625CA8-C293-9A45-9CB3-AD7E3372EF55}"/>
              </a:ext>
            </a:extLst>
          </p:cNvPr>
          <p:cNvSpPr txBox="1"/>
          <p:nvPr/>
        </p:nvSpPr>
        <p:spPr>
          <a:xfrm>
            <a:off x="3048748" y="26770427"/>
            <a:ext cx="3115967" cy="865182"/>
          </a:xfrm>
          <a:prstGeom prst="rect">
            <a:avLst/>
          </a:prstGeom>
          <a:noFill/>
        </p:spPr>
        <p:txBody>
          <a:bodyPr wrap="square" rtlCol="0">
            <a:noAutofit/>
          </a:bodyPr>
          <a:lstStyle/>
          <a:p>
            <a:pPr algn="r"/>
            <a:r>
              <a:rPr lang="en-US" sz="2400" b="1" i="1" dirty="0">
                <a:solidFill>
                  <a:schemeClr val="bg1"/>
                </a:solidFill>
              </a:rPr>
              <a:t>For more information:</a:t>
            </a:r>
          </a:p>
        </p:txBody>
      </p:sp>
      <p:grpSp>
        <p:nvGrpSpPr>
          <p:cNvPr id="126" name="Group 125">
            <a:extLst>
              <a:ext uri="{FF2B5EF4-FFF2-40B4-BE49-F238E27FC236}">
                <a16:creationId xmlns:a16="http://schemas.microsoft.com/office/drawing/2014/main" id="{624F8E9F-13FF-479F-9EEC-A25725032290}"/>
              </a:ext>
            </a:extLst>
          </p:cNvPr>
          <p:cNvGrpSpPr/>
          <p:nvPr/>
        </p:nvGrpSpPr>
        <p:grpSpPr>
          <a:xfrm>
            <a:off x="28287544" y="6673565"/>
            <a:ext cx="9090748" cy="6765592"/>
            <a:chOff x="34771085" y="4944240"/>
            <a:chExt cx="9090748" cy="6765592"/>
          </a:xfrm>
        </p:grpSpPr>
        <p:pic>
          <p:nvPicPr>
            <p:cNvPr id="128" name="Picture 127">
              <a:extLst>
                <a:ext uri="{FF2B5EF4-FFF2-40B4-BE49-F238E27FC236}">
                  <a16:creationId xmlns:a16="http://schemas.microsoft.com/office/drawing/2014/main" id="{2D003A4E-F488-4409-87F6-19E563F08C3F}"/>
                </a:ext>
              </a:extLst>
            </p:cNvPr>
            <p:cNvPicPr>
              <a:picLocks noChangeAspect="1"/>
            </p:cNvPicPr>
            <p:nvPr/>
          </p:nvPicPr>
          <p:blipFill rotWithShape="1">
            <a:blip r:embed="rId30">
              <a:extLst>
                <a:ext uri="{28A0092B-C50C-407E-A947-70E740481C1C}">
                  <a14:useLocalDpi xmlns:a14="http://schemas.microsoft.com/office/drawing/2010/main" val="0"/>
                </a:ext>
              </a:extLst>
            </a:blip>
            <a:srcRect l="4694" r="5244"/>
            <a:stretch/>
          </p:blipFill>
          <p:spPr>
            <a:xfrm>
              <a:off x="35050442" y="6886541"/>
              <a:ext cx="8811391" cy="4291109"/>
            </a:xfrm>
            <a:prstGeom prst="rect">
              <a:avLst/>
            </a:prstGeom>
          </p:spPr>
        </p:pic>
        <p:pic>
          <p:nvPicPr>
            <p:cNvPr id="129" name="Picture 128">
              <a:extLst>
                <a:ext uri="{FF2B5EF4-FFF2-40B4-BE49-F238E27FC236}">
                  <a16:creationId xmlns:a16="http://schemas.microsoft.com/office/drawing/2014/main" id="{3386F44A-EC84-4796-A3AA-AC8D8492139B}"/>
                </a:ext>
              </a:extLst>
            </p:cNvPr>
            <p:cNvPicPr>
              <a:picLocks noChangeAspect="1"/>
            </p:cNvPicPr>
            <p:nvPr/>
          </p:nvPicPr>
          <p:blipFill>
            <a:blip r:embed="rId3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645828" y="5194479"/>
              <a:ext cx="820771" cy="822960"/>
            </a:xfrm>
            <a:prstGeom prst="rect">
              <a:avLst/>
            </a:prstGeom>
          </p:spPr>
        </p:pic>
        <p:sp>
          <p:nvSpPr>
            <p:cNvPr id="130" name="TextBox 129">
              <a:extLst>
                <a:ext uri="{FF2B5EF4-FFF2-40B4-BE49-F238E27FC236}">
                  <a16:creationId xmlns:a16="http://schemas.microsoft.com/office/drawing/2014/main" id="{F9A241B9-A11C-4C15-ABBD-F4D5BD37E6E5}"/>
                </a:ext>
              </a:extLst>
            </p:cNvPr>
            <p:cNvSpPr txBox="1"/>
            <p:nvPr/>
          </p:nvSpPr>
          <p:spPr>
            <a:xfrm>
              <a:off x="38081320" y="4944240"/>
              <a:ext cx="1322798" cy="1323439"/>
            </a:xfrm>
            <a:prstGeom prst="rect">
              <a:avLst/>
            </a:prstGeom>
            <a:noFill/>
          </p:spPr>
          <p:txBody>
            <a:bodyPr wrap="none" rtlCol="0">
              <a:spAutoFit/>
            </a:bodyPr>
            <a:lstStyle/>
            <a:p>
              <a:r>
                <a:rPr lang="en-US" sz="8000" dirty="0">
                  <a:solidFill>
                    <a:srgbClr val="404040"/>
                  </a:solidFill>
                </a:rPr>
                <a:t>58</a:t>
              </a:r>
            </a:p>
          </p:txBody>
        </p:sp>
        <p:sp>
          <p:nvSpPr>
            <p:cNvPr id="137" name="TextBox 136">
              <a:extLst>
                <a:ext uri="{FF2B5EF4-FFF2-40B4-BE49-F238E27FC236}">
                  <a16:creationId xmlns:a16="http://schemas.microsoft.com/office/drawing/2014/main" id="{BC4B5E60-A282-487F-BF22-B95E55799602}"/>
                </a:ext>
              </a:extLst>
            </p:cNvPr>
            <p:cNvSpPr txBox="1"/>
            <p:nvPr/>
          </p:nvSpPr>
          <p:spPr>
            <a:xfrm>
              <a:off x="38127338" y="6093400"/>
              <a:ext cx="2335896" cy="400110"/>
            </a:xfrm>
            <a:prstGeom prst="rect">
              <a:avLst/>
            </a:prstGeom>
            <a:noFill/>
          </p:spPr>
          <p:txBody>
            <a:bodyPr wrap="none" rtlCol="0">
              <a:spAutoFit/>
            </a:bodyPr>
            <a:lstStyle/>
            <a:p>
              <a:r>
                <a:rPr lang="en-US" sz="2000" b="1" dirty="0">
                  <a:solidFill>
                    <a:srgbClr val="003C92"/>
                  </a:solidFill>
                  <a:latin typeface="+mj-lt"/>
                </a:rPr>
                <a:t>Feasibility Studies</a:t>
              </a:r>
            </a:p>
          </p:txBody>
        </p:sp>
        <p:pic>
          <p:nvPicPr>
            <p:cNvPr id="163" name="Picture 162">
              <a:extLst>
                <a:ext uri="{FF2B5EF4-FFF2-40B4-BE49-F238E27FC236}">
                  <a16:creationId xmlns:a16="http://schemas.microsoft.com/office/drawing/2014/main" id="{5B67AD2A-524C-4C27-BE0D-26DEA3123423}"/>
                </a:ext>
              </a:extLst>
            </p:cNvPr>
            <p:cNvPicPr>
              <a:picLocks noChangeAspect="1"/>
            </p:cNvPicPr>
            <p:nvPr/>
          </p:nvPicPr>
          <p:blipFill>
            <a:blip r:embed="rId3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777452" y="5194479"/>
              <a:ext cx="820771" cy="822960"/>
            </a:xfrm>
            <a:prstGeom prst="rect">
              <a:avLst/>
            </a:prstGeom>
          </p:spPr>
        </p:pic>
        <p:sp>
          <p:nvSpPr>
            <p:cNvPr id="173" name="TextBox 172">
              <a:extLst>
                <a:ext uri="{FF2B5EF4-FFF2-40B4-BE49-F238E27FC236}">
                  <a16:creationId xmlns:a16="http://schemas.microsoft.com/office/drawing/2014/main" id="{D0F423D6-54BA-493F-B977-2A682498B290}"/>
                </a:ext>
              </a:extLst>
            </p:cNvPr>
            <p:cNvSpPr txBox="1"/>
            <p:nvPr/>
          </p:nvSpPr>
          <p:spPr>
            <a:xfrm>
              <a:off x="40944879" y="4944240"/>
              <a:ext cx="1891865" cy="1323439"/>
            </a:xfrm>
            <a:prstGeom prst="rect">
              <a:avLst/>
            </a:prstGeom>
            <a:noFill/>
          </p:spPr>
          <p:txBody>
            <a:bodyPr wrap="none" rtlCol="0">
              <a:spAutoFit/>
            </a:bodyPr>
            <a:lstStyle/>
            <a:p>
              <a:r>
                <a:rPr lang="en-US" sz="8000" dirty="0">
                  <a:solidFill>
                    <a:srgbClr val="404040"/>
                  </a:solidFill>
                </a:rPr>
                <a:t>173</a:t>
              </a:r>
            </a:p>
          </p:txBody>
        </p:sp>
        <p:sp>
          <p:nvSpPr>
            <p:cNvPr id="174" name="TextBox 173">
              <a:extLst>
                <a:ext uri="{FF2B5EF4-FFF2-40B4-BE49-F238E27FC236}">
                  <a16:creationId xmlns:a16="http://schemas.microsoft.com/office/drawing/2014/main" id="{6E4F246C-7D69-4495-8719-F842C99B5EDA}"/>
                </a:ext>
              </a:extLst>
            </p:cNvPr>
            <p:cNvSpPr txBox="1"/>
            <p:nvPr/>
          </p:nvSpPr>
          <p:spPr>
            <a:xfrm>
              <a:off x="40875267" y="6093400"/>
              <a:ext cx="2836033" cy="400110"/>
            </a:xfrm>
            <a:prstGeom prst="rect">
              <a:avLst/>
            </a:prstGeom>
            <a:noFill/>
          </p:spPr>
          <p:txBody>
            <a:bodyPr wrap="none" rtlCol="0">
              <a:spAutoFit/>
            </a:bodyPr>
            <a:lstStyle/>
            <a:p>
              <a:r>
                <a:rPr lang="en-US" sz="2000" b="1" dirty="0">
                  <a:solidFill>
                    <a:srgbClr val="003C92"/>
                  </a:solidFill>
                  <a:latin typeface="+mj-lt"/>
                </a:rPr>
                <a:t>Partner Organizations</a:t>
              </a:r>
            </a:p>
          </p:txBody>
        </p:sp>
        <p:pic>
          <p:nvPicPr>
            <p:cNvPr id="175" name="Picture 174">
              <a:extLst>
                <a:ext uri="{FF2B5EF4-FFF2-40B4-BE49-F238E27FC236}">
                  <a16:creationId xmlns:a16="http://schemas.microsoft.com/office/drawing/2014/main" id="{16412B48-6C17-49BC-A5E0-B49BF3341F00}"/>
                </a:ext>
              </a:extLst>
            </p:cNvPr>
            <p:cNvPicPr>
              <a:picLocks noChangeAspect="1"/>
            </p:cNvPicPr>
            <p:nvPr/>
          </p:nvPicPr>
          <p:blipFill>
            <a:blip r:embed="rId3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6722162" y="5194479"/>
              <a:ext cx="822960" cy="822960"/>
            </a:xfrm>
            <a:prstGeom prst="rect">
              <a:avLst/>
            </a:prstGeom>
          </p:spPr>
        </p:pic>
        <p:sp>
          <p:nvSpPr>
            <p:cNvPr id="176" name="TextBox 175">
              <a:extLst>
                <a:ext uri="{FF2B5EF4-FFF2-40B4-BE49-F238E27FC236}">
                  <a16:creationId xmlns:a16="http://schemas.microsoft.com/office/drawing/2014/main" id="{CFEAC058-078F-4101-9309-167BB0215C11}"/>
                </a:ext>
              </a:extLst>
            </p:cNvPr>
            <p:cNvSpPr txBox="1"/>
            <p:nvPr/>
          </p:nvSpPr>
          <p:spPr>
            <a:xfrm>
              <a:off x="34776279" y="4944240"/>
              <a:ext cx="1891865" cy="1323439"/>
            </a:xfrm>
            <a:prstGeom prst="rect">
              <a:avLst/>
            </a:prstGeom>
            <a:noFill/>
          </p:spPr>
          <p:txBody>
            <a:bodyPr wrap="none" rtlCol="0">
              <a:spAutoFit/>
            </a:bodyPr>
            <a:lstStyle/>
            <a:p>
              <a:r>
                <a:rPr lang="en-US" sz="8000" dirty="0">
                  <a:solidFill>
                    <a:srgbClr val="404040"/>
                  </a:solidFill>
                </a:rPr>
                <a:t>272</a:t>
              </a:r>
            </a:p>
          </p:txBody>
        </p:sp>
        <p:sp>
          <p:nvSpPr>
            <p:cNvPr id="177" name="TextBox 176">
              <a:extLst>
                <a:ext uri="{FF2B5EF4-FFF2-40B4-BE49-F238E27FC236}">
                  <a16:creationId xmlns:a16="http://schemas.microsoft.com/office/drawing/2014/main" id="{46275EA3-E567-400C-BE3E-1F3C0E024CC0}"/>
                </a:ext>
              </a:extLst>
            </p:cNvPr>
            <p:cNvSpPr txBox="1"/>
            <p:nvPr/>
          </p:nvSpPr>
          <p:spPr>
            <a:xfrm>
              <a:off x="34868173" y="6093400"/>
              <a:ext cx="1636987" cy="400110"/>
            </a:xfrm>
            <a:prstGeom prst="rect">
              <a:avLst/>
            </a:prstGeom>
            <a:noFill/>
          </p:spPr>
          <p:txBody>
            <a:bodyPr wrap="none" rtlCol="0">
              <a:spAutoFit/>
            </a:bodyPr>
            <a:lstStyle/>
            <a:p>
              <a:pPr algn="ctr"/>
              <a:r>
                <a:rPr lang="en-US" sz="2000" b="1" dirty="0">
                  <a:solidFill>
                    <a:srgbClr val="003C92"/>
                  </a:solidFill>
                  <a:latin typeface="+mj-lt"/>
                </a:rPr>
                <a:t>Participants</a:t>
              </a:r>
            </a:p>
          </p:txBody>
        </p:sp>
        <p:grpSp>
          <p:nvGrpSpPr>
            <p:cNvPr id="178" name="Group 177">
              <a:extLst>
                <a:ext uri="{FF2B5EF4-FFF2-40B4-BE49-F238E27FC236}">
                  <a16:creationId xmlns:a16="http://schemas.microsoft.com/office/drawing/2014/main" id="{925F58EA-4DB0-41E8-AADC-0C55C1566F71}"/>
                </a:ext>
              </a:extLst>
            </p:cNvPr>
            <p:cNvGrpSpPr/>
            <p:nvPr/>
          </p:nvGrpSpPr>
          <p:grpSpPr>
            <a:xfrm>
              <a:off x="34771085" y="8780656"/>
              <a:ext cx="1183336" cy="1120259"/>
              <a:chOff x="28871648" y="13606687"/>
              <a:chExt cx="1183336" cy="1120259"/>
            </a:xfrm>
          </p:grpSpPr>
          <p:sp>
            <p:nvSpPr>
              <p:cNvPr id="191" name="TextBox 190">
                <a:extLst>
                  <a:ext uri="{FF2B5EF4-FFF2-40B4-BE49-F238E27FC236}">
                    <a16:creationId xmlns:a16="http://schemas.microsoft.com/office/drawing/2014/main" id="{8D4F80BC-5EB4-4892-A677-877CC2DDD2C3}"/>
                  </a:ext>
                </a:extLst>
              </p:cNvPr>
              <p:cNvSpPr txBox="1"/>
              <p:nvPr/>
            </p:nvSpPr>
            <p:spPr>
              <a:xfrm>
                <a:off x="28911217" y="13606687"/>
                <a:ext cx="1037463" cy="1015663"/>
              </a:xfrm>
              <a:prstGeom prst="rect">
                <a:avLst/>
              </a:prstGeom>
              <a:noFill/>
            </p:spPr>
            <p:txBody>
              <a:bodyPr wrap="none" rtlCol="0">
                <a:spAutoFit/>
              </a:bodyPr>
              <a:lstStyle/>
              <a:p>
                <a:r>
                  <a:rPr lang="en-US" sz="6000" dirty="0">
                    <a:solidFill>
                      <a:srgbClr val="404040"/>
                    </a:solidFill>
                  </a:rPr>
                  <a:t>47</a:t>
                </a:r>
                <a:endParaRPr lang="en-US" dirty="0">
                  <a:solidFill>
                    <a:srgbClr val="404040"/>
                  </a:solidFill>
                </a:endParaRPr>
              </a:p>
            </p:txBody>
          </p:sp>
          <p:sp>
            <p:nvSpPr>
              <p:cNvPr id="192" name="TextBox 191">
                <a:extLst>
                  <a:ext uri="{FF2B5EF4-FFF2-40B4-BE49-F238E27FC236}">
                    <a16:creationId xmlns:a16="http://schemas.microsoft.com/office/drawing/2014/main" id="{D474CD64-F2BB-404E-B972-72511DB040A0}"/>
                  </a:ext>
                </a:extLst>
              </p:cNvPr>
              <p:cNvSpPr txBox="1"/>
              <p:nvPr/>
            </p:nvSpPr>
            <p:spPr>
              <a:xfrm>
                <a:off x="28871648" y="14388392"/>
                <a:ext cx="1183336" cy="338554"/>
              </a:xfrm>
              <a:prstGeom prst="rect">
                <a:avLst/>
              </a:prstGeom>
              <a:noFill/>
            </p:spPr>
            <p:txBody>
              <a:bodyPr wrap="none" rtlCol="0">
                <a:spAutoFit/>
              </a:bodyPr>
              <a:lstStyle/>
              <a:p>
                <a:pPr algn="ctr"/>
                <a:r>
                  <a:rPr lang="en-US" sz="1600" b="1" dirty="0">
                    <a:solidFill>
                      <a:srgbClr val="003C92"/>
                    </a:solidFill>
                    <a:latin typeface="+mj-lt"/>
                  </a:rPr>
                  <a:t>U.S. States</a:t>
                </a:r>
              </a:p>
            </p:txBody>
          </p:sp>
        </p:grpSp>
        <p:grpSp>
          <p:nvGrpSpPr>
            <p:cNvPr id="179" name="Group 178">
              <a:extLst>
                <a:ext uri="{FF2B5EF4-FFF2-40B4-BE49-F238E27FC236}">
                  <a16:creationId xmlns:a16="http://schemas.microsoft.com/office/drawing/2014/main" id="{7FC37E03-D3A5-44C4-B0DC-E6EB84A357A9}"/>
                </a:ext>
              </a:extLst>
            </p:cNvPr>
            <p:cNvGrpSpPr/>
            <p:nvPr/>
          </p:nvGrpSpPr>
          <p:grpSpPr>
            <a:xfrm>
              <a:off x="35903856" y="10601730"/>
              <a:ext cx="1120820" cy="1108102"/>
              <a:chOff x="30459734" y="14901087"/>
              <a:chExt cx="1120820" cy="1108102"/>
            </a:xfrm>
          </p:grpSpPr>
          <p:sp>
            <p:nvSpPr>
              <p:cNvPr id="189" name="TextBox 188">
                <a:extLst>
                  <a:ext uri="{FF2B5EF4-FFF2-40B4-BE49-F238E27FC236}">
                    <a16:creationId xmlns:a16="http://schemas.microsoft.com/office/drawing/2014/main" id="{752E9B8A-B84C-42A6-8A23-A1E562379084}"/>
                  </a:ext>
                </a:extLst>
              </p:cNvPr>
              <p:cNvSpPr txBox="1"/>
              <p:nvPr/>
            </p:nvSpPr>
            <p:spPr>
              <a:xfrm>
                <a:off x="30466108" y="14901087"/>
                <a:ext cx="1037463" cy="1015663"/>
              </a:xfrm>
              <a:prstGeom prst="rect">
                <a:avLst/>
              </a:prstGeom>
              <a:noFill/>
            </p:spPr>
            <p:txBody>
              <a:bodyPr wrap="none" rtlCol="0">
                <a:spAutoFit/>
              </a:bodyPr>
              <a:lstStyle/>
              <a:p>
                <a:r>
                  <a:rPr lang="en-US" sz="6000" dirty="0">
                    <a:solidFill>
                      <a:srgbClr val="404040"/>
                    </a:solidFill>
                  </a:rPr>
                  <a:t>21</a:t>
                </a:r>
                <a:endParaRPr lang="en-US" sz="9600" dirty="0">
                  <a:solidFill>
                    <a:srgbClr val="404040"/>
                  </a:solidFill>
                </a:endParaRPr>
              </a:p>
            </p:txBody>
          </p:sp>
          <p:sp>
            <p:nvSpPr>
              <p:cNvPr id="190" name="TextBox 189">
                <a:extLst>
                  <a:ext uri="{FF2B5EF4-FFF2-40B4-BE49-F238E27FC236}">
                    <a16:creationId xmlns:a16="http://schemas.microsoft.com/office/drawing/2014/main" id="{545EA474-47C8-44E3-998E-15412842C2AF}"/>
                  </a:ext>
                </a:extLst>
              </p:cNvPr>
              <p:cNvSpPr txBox="1"/>
              <p:nvPr/>
            </p:nvSpPr>
            <p:spPr>
              <a:xfrm>
                <a:off x="30459734" y="15670635"/>
                <a:ext cx="1120820" cy="338554"/>
              </a:xfrm>
              <a:prstGeom prst="rect">
                <a:avLst/>
              </a:prstGeom>
              <a:noFill/>
            </p:spPr>
            <p:txBody>
              <a:bodyPr wrap="none" rtlCol="0">
                <a:spAutoFit/>
              </a:bodyPr>
              <a:lstStyle/>
              <a:p>
                <a:pPr algn="ctr"/>
                <a:r>
                  <a:rPr lang="en-US" sz="1600" b="1" dirty="0">
                    <a:solidFill>
                      <a:srgbClr val="003C92"/>
                    </a:solidFill>
                    <a:latin typeface="+mj-lt"/>
                  </a:rPr>
                  <a:t>Countries</a:t>
                </a:r>
              </a:p>
            </p:txBody>
          </p:sp>
        </p:grpSp>
        <p:sp>
          <p:nvSpPr>
            <p:cNvPr id="180" name="TextBox 179">
              <a:extLst>
                <a:ext uri="{FF2B5EF4-FFF2-40B4-BE49-F238E27FC236}">
                  <a16:creationId xmlns:a16="http://schemas.microsoft.com/office/drawing/2014/main" id="{3434EC09-0FD7-4AEC-88B6-3C647501071D}"/>
                </a:ext>
              </a:extLst>
            </p:cNvPr>
            <p:cNvSpPr txBox="1"/>
            <p:nvPr/>
          </p:nvSpPr>
          <p:spPr>
            <a:xfrm>
              <a:off x="35667343" y="9851623"/>
              <a:ext cx="651140" cy="830997"/>
            </a:xfrm>
            <a:prstGeom prst="rect">
              <a:avLst/>
            </a:prstGeom>
            <a:noFill/>
          </p:spPr>
          <p:txBody>
            <a:bodyPr wrap="none" rtlCol="0">
              <a:spAutoFit/>
            </a:bodyPr>
            <a:lstStyle/>
            <a:p>
              <a:r>
                <a:rPr lang="en-US" sz="4800" dirty="0">
                  <a:solidFill>
                    <a:schemeClr val="tx1">
                      <a:lumMod val="60000"/>
                      <a:lumOff val="40000"/>
                    </a:schemeClr>
                  </a:solidFill>
                </a:rPr>
                <a:t>&amp;</a:t>
              </a:r>
            </a:p>
          </p:txBody>
        </p:sp>
        <p:sp>
          <p:nvSpPr>
            <p:cNvPr id="181" name="Oval 180">
              <a:extLst>
                <a:ext uri="{FF2B5EF4-FFF2-40B4-BE49-F238E27FC236}">
                  <a16:creationId xmlns:a16="http://schemas.microsoft.com/office/drawing/2014/main" id="{E05C9334-9C27-4AF2-A5B1-9FFBB3646914}"/>
                </a:ext>
              </a:extLst>
            </p:cNvPr>
            <p:cNvSpPr/>
            <p:nvPr/>
          </p:nvSpPr>
          <p:spPr>
            <a:xfrm>
              <a:off x="38445084" y="11108432"/>
              <a:ext cx="365760" cy="365760"/>
            </a:xfrm>
            <a:prstGeom prst="ellipse">
              <a:avLst/>
            </a:prstGeom>
            <a:solidFill>
              <a:srgbClr val="003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p>
          </p:txBody>
        </p:sp>
        <p:sp>
          <p:nvSpPr>
            <p:cNvPr id="182" name="Oval 181">
              <a:extLst>
                <a:ext uri="{FF2B5EF4-FFF2-40B4-BE49-F238E27FC236}">
                  <a16:creationId xmlns:a16="http://schemas.microsoft.com/office/drawing/2014/main" id="{213841ED-02F2-4002-8AA9-DD5008746337}"/>
                </a:ext>
              </a:extLst>
            </p:cNvPr>
            <p:cNvSpPr/>
            <p:nvPr/>
          </p:nvSpPr>
          <p:spPr>
            <a:xfrm>
              <a:off x="40535567" y="11108432"/>
              <a:ext cx="365760" cy="365760"/>
            </a:xfrm>
            <a:prstGeom prst="ellipse">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p>
          </p:txBody>
        </p:sp>
        <p:sp>
          <p:nvSpPr>
            <p:cNvPr id="183" name="Rectangle 182">
              <a:extLst>
                <a:ext uri="{FF2B5EF4-FFF2-40B4-BE49-F238E27FC236}">
                  <a16:creationId xmlns:a16="http://schemas.microsoft.com/office/drawing/2014/main" id="{30FC1C83-7F4D-442D-9EE2-D03380BC3527}"/>
                </a:ext>
              </a:extLst>
            </p:cNvPr>
            <p:cNvSpPr/>
            <p:nvPr/>
          </p:nvSpPr>
          <p:spPr>
            <a:xfrm>
              <a:off x="38822017" y="11152813"/>
              <a:ext cx="1627369" cy="276999"/>
            </a:xfrm>
            <a:prstGeom prst="rect">
              <a:avLst/>
            </a:prstGeom>
          </p:spPr>
          <p:txBody>
            <a:bodyPr wrap="none">
              <a:spAutoFit/>
            </a:bodyPr>
            <a:lstStyle/>
            <a:p>
              <a:pPr>
                <a:buClr>
                  <a:srgbClr val="003C92"/>
                </a:buClr>
              </a:pPr>
              <a:r>
                <a:rPr lang="en-US" sz="1200" dirty="0">
                  <a:solidFill>
                    <a:schemeClr val="tx1">
                      <a:lumMod val="75000"/>
                    </a:schemeClr>
                  </a:solidFill>
                </a:rPr>
                <a:t>Countries Reached</a:t>
              </a:r>
            </a:p>
          </p:txBody>
        </p:sp>
        <p:sp>
          <p:nvSpPr>
            <p:cNvPr id="188" name="Rectangle 187">
              <a:extLst>
                <a:ext uri="{FF2B5EF4-FFF2-40B4-BE49-F238E27FC236}">
                  <a16:creationId xmlns:a16="http://schemas.microsoft.com/office/drawing/2014/main" id="{F7C8283F-20FD-4EFA-ACE1-50A699728AB0}"/>
                </a:ext>
              </a:extLst>
            </p:cNvPr>
            <p:cNvSpPr/>
            <p:nvPr/>
          </p:nvSpPr>
          <p:spPr>
            <a:xfrm>
              <a:off x="40912500" y="11152813"/>
              <a:ext cx="984565" cy="276999"/>
            </a:xfrm>
            <a:prstGeom prst="rect">
              <a:avLst/>
            </a:prstGeom>
          </p:spPr>
          <p:txBody>
            <a:bodyPr wrap="none">
              <a:spAutoFit/>
            </a:bodyPr>
            <a:lstStyle/>
            <a:p>
              <a:pPr>
                <a:buClr>
                  <a:srgbClr val="003C92"/>
                </a:buClr>
              </a:pPr>
              <a:r>
                <a:rPr lang="en-US" sz="1200" dirty="0">
                  <a:solidFill>
                    <a:schemeClr val="tx1">
                      <a:lumMod val="75000"/>
                    </a:schemeClr>
                  </a:solidFill>
                </a:rPr>
                <a:t>No Impact</a:t>
              </a:r>
            </a:p>
          </p:txBody>
        </p:sp>
      </p:grpSp>
    </p:spTree>
    <p:extLst>
      <p:ext uri="{BB962C8B-B14F-4D97-AF65-F5344CB8AC3E}">
        <p14:creationId xmlns:p14="http://schemas.microsoft.com/office/powerpoint/2010/main" val="105180997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7036</TotalTime>
  <Words>1788</Words>
  <Application>Microsoft Office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Baize, Wanda M Hickson (LARC-B702)[LAMPS 2]</cp:lastModifiedBy>
  <cp:revision>248</cp:revision>
  <dcterms:created xsi:type="dcterms:W3CDTF">2015-08-05T18:47:59Z</dcterms:created>
  <dcterms:modified xsi:type="dcterms:W3CDTF">2021-12-06T18:29:46Z</dcterms:modified>
</cp:coreProperties>
</file>