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44" r:id="rId4"/>
  </p:sldMasterIdLst>
  <p:notesMasterIdLst>
    <p:notesMasterId r:id="rId9"/>
  </p:notesMasterIdLst>
  <p:handoutMasterIdLst>
    <p:handoutMasterId r:id="rId10"/>
  </p:handoutMasterIdLst>
  <p:sldIdLst>
    <p:sldId id="362" r:id="rId5"/>
    <p:sldId id="463" r:id="rId6"/>
    <p:sldId id="464" r:id="rId7"/>
    <p:sldId id="465" r:id="rId8"/>
  </p:sldIdLst>
  <p:sldSz cx="9144000" cy="5143500" type="screen16x9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9272284-0535-734B-88C8-927C524C6C6B}">
          <p14:sldIdLst>
            <p14:sldId id="362"/>
            <p14:sldId id="463"/>
            <p14:sldId id="464"/>
            <p14:sldId id="4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6" userDrawn="1">
          <p15:clr>
            <a:srgbClr val="A4A3A4"/>
          </p15:clr>
        </p15:guide>
        <p15:guide id="2" pos="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rosoft Office User" initials="Office [12]" lastIdx="1" clrIdx="6"/>
  <p:cmAuthor id="1" name="Microsoft Office User" initials="Office" lastIdx="14" clrIdx="0"/>
  <p:cmAuthor id="8" name="Microsoft Office User" initials="MOU" lastIdx="1" clrIdx="7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Microsoft Office User" initials="Office [4]" lastIdx="1" clrIdx="1"/>
  <p:cmAuthor id="3" name="Microsoft Office User" initials="Office [5]" lastIdx="1" clrIdx="2"/>
  <p:cmAuthor id="4" name="Microsoft Office User" initials="Office [6]" lastIdx="1" clrIdx="3"/>
  <p:cmAuthor id="5" name="Microsoft Office User" initials="Office [10]" lastIdx="1" clrIdx="4"/>
  <p:cmAuthor id="6" name="Microsoft Office User" initials="Office [11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2A1"/>
    <a:srgbClr val="00CAE1"/>
    <a:srgbClr val="8AB0D2"/>
    <a:srgbClr val="3A9836"/>
    <a:srgbClr val="1C4F1F"/>
    <a:srgbClr val="474715"/>
    <a:srgbClr val="F9D359"/>
    <a:srgbClr val="007EBE"/>
    <a:srgbClr val="5789BA"/>
    <a:srgbClr val="629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50"/>
    <p:restoredTop sz="85170" autoAdjust="0"/>
  </p:normalViewPr>
  <p:slideViewPr>
    <p:cSldViewPr snapToGrid="0">
      <p:cViewPr varScale="1">
        <p:scale>
          <a:sx n="133" d="100"/>
          <a:sy n="133" d="100"/>
        </p:scale>
        <p:origin x="208" y="272"/>
      </p:cViewPr>
      <p:guideLst>
        <p:guide orient="horz" pos="396"/>
        <p:guide pos="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9" d="100"/>
        <a:sy n="159" d="100"/>
      </p:scale>
      <p:origin x="0" y="0"/>
    </p:cViewPr>
  </p:sorterViewPr>
  <p:notesViewPr>
    <p:cSldViewPr snapToGrid="0">
      <p:cViewPr varScale="1">
        <p:scale>
          <a:sx n="187" d="100"/>
          <a:sy n="187" d="100"/>
        </p:scale>
        <p:origin x="17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A8B5723F-F14F-AA46-986E-112904F5C519}" type="datetimeFigureOut">
              <a:rPr lang="en-US"/>
              <a:pPr>
                <a:defRPr/>
              </a:pPr>
              <a:t>11/24/21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5E824854-BE98-284D-9E15-7697A6AF47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480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FA322D1-43A3-7E43-B451-B80F7106B8BB}" type="datetimeFigureOut">
              <a:rPr lang="en-US"/>
              <a:pPr>
                <a:defRPr/>
              </a:pPr>
              <a:t>11/24/21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3330419"/>
            <a:ext cx="7435436" cy="31544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C27A87ED-E98E-0447-BD3C-01CD494A19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660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45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9CEE59-CD88-F145-990A-47936EE14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62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bg1"/>
                </a:solidFill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20" name="Picture 19" descr=" NASA Logo 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520" y="217488"/>
            <a:ext cx="791009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199508" y="459823"/>
            <a:ext cx="2317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209668" y="2381271"/>
            <a:ext cx="8337432" cy="76972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9668" y="3513936"/>
            <a:ext cx="2528944" cy="78031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rgbClr val="15A4F5"/>
                </a:solidFill>
                <a:effectLst>
                  <a:outerShdw blurRad="454025" dist="114300" dir="2700000" algn="tl" rotWithShape="0">
                    <a:srgbClr val="000000">
                      <a:alpha val="86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51" y="937349"/>
            <a:ext cx="3399049" cy="8914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DAB4F29-2FD5-4541-9954-DCE415CD598B}"/>
              </a:ext>
            </a:extLst>
          </p:cNvPr>
          <p:cNvSpPr txBox="1">
            <a:spLocks/>
          </p:cNvSpPr>
          <p:nvPr userDrawn="1"/>
        </p:nvSpPr>
        <p:spPr>
          <a:xfrm>
            <a:off x="212326" y="2381272"/>
            <a:ext cx="8337432" cy="769721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kern="0"/>
              <a:t>   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464492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8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8899" y="0"/>
            <a:ext cx="923128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tx1"/>
                </a:solidFill>
                <a:effectLst/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20" name="Picture 19" descr=" NASA Logo 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520" y="217488"/>
            <a:ext cx="791009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199508" y="459823"/>
            <a:ext cx="2317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209668" y="2742060"/>
            <a:ext cx="8337432" cy="76972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9668" y="4013200"/>
            <a:ext cx="2528944" cy="60737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51" y="937349"/>
            <a:ext cx="3399049" cy="89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31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8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line/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885571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4905" y="657402"/>
            <a:ext cx="6904721" cy="4166054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="1" baseline="0">
                <a:solidFill>
                  <a:srgbClr val="666666"/>
                </a:solidFill>
                <a:latin typeface="Arial"/>
              </a:defRPr>
            </a:lvl1pPr>
            <a:lvl2pPr marL="274320" indent="0">
              <a:spcBef>
                <a:spcPts val="600"/>
              </a:spcBef>
              <a:buFontTx/>
              <a:buNone/>
              <a:defRPr sz="14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890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901837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0599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7" y="655412"/>
            <a:ext cx="8739271" cy="4238663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="1" baseline="0">
                <a:solidFill>
                  <a:schemeClr val="accent2"/>
                </a:solidFill>
              </a:defRPr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5921638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trics Quad Chart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4584700" y="663906"/>
            <a:ext cx="14596" cy="4126458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77800" y="2657189"/>
            <a:ext cx="8763000" cy="19050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4" y="82154"/>
            <a:ext cx="6915485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5611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etrics Quad 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559300" y="671513"/>
            <a:ext cx="1588" cy="4200525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77800" y="2752725"/>
            <a:ext cx="8763000" cy="20638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79388" y="1462088"/>
            <a:ext cx="438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79388" y="3549650"/>
            <a:ext cx="438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5" y="82154"/>
            <a:ext cx="6779008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551364" y="678657"/>
            <a:ext cx="4410075" cy="2080022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2000" baseline="0"/>
            </a:lvl1pPr>
            <a:lvl2pPr marL="457200" indent="-182880">
              <a:spcBef>
                <a:spcPts val="0"/>
              </a:spcBef>
              <a:buFont typeface="Arial"/>
              <a:buChar char="•"/>
              <a:defRPr sz="1600" baseline="0"/>
            </a:lvl2pPr>
            <a:lvl3pPr marL="640080" indent="-18288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sz="1600" baseline="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4626" y="66913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74626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564298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310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30423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09367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5 level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939605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chemeClr val="accent2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9096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361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98662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171388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620673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165100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14384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633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261938" y="193675"/>
            <a:ext cx="461962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17467" y="84379"/>
            <a:ext cx="6394546" cy="706019"/>
          </a:xfrm>
          <a:prstGeom prst="rect">
            <a:avLst/>
          </a:prstGeom>
        </p:spPr>
        <p:txBody>
          <a:bodyPr vert="horz"/>
          <a:lstStyle>
            <a:lvl1pPr algn="l"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7475" y="4547506"/>
            <a:ext cx="5457640" cy="236934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600" baseline="0"/>
            </a:lvl1pPr>
            <a:lvl2pPr marL="0" indent="0">
              <a:spcBef>
                <a:spcPts val="0"/>
              </a:spcBef>
              <a:buNone/>
              <a:defRPr sz="1600" baseline="0"/>
            </a:lvl2pPr>
            <a:lvl3pPr marL="0" indent="0">
              <a:spcBef>
                <a:spcPts val="0"/>
              </a:spcBef>
              <a:buNone/>
              <a:defRPr sz="1600" baseline="0"/>
            </a:lvl3pPr>
            <a:lvl4pPr marL="0" indent="0">
              <a:spcBef>
                <a:spcPts val="0"/>
              </a:spcBef>
              <a:buNone/>
              <a:defRPr sz="1600" baseline="0"/>
            </a:lvl4pPr>
            <a:lvl5pPr marL="0" indent="0"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/>
          </p:nvPr>
        </p:nvSpPr>
        <p:spPr>
          <a:xfrm>
            <a:off x="198439" y="2621395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5"/>
          </p:nvPr>
        </p:nvSpPr>
        <p:spPr>
          <a:xfrm>
            <a:off x="198439" y="797399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6"/>
          </p:nvPr>
        </p:nvSpPr>
        <p:spPr>
          <a:xfrm>
            <a:off x="198439" y="1013222"/>
            <a:ext cx="431389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7"/>
          </p:nvPr>
        </p:nvSpPr>
        <p:spPr>
          <a:xfrm>
            <a:off x="225425" y="2836793"/>
            <a:ext cx="4286906" cy="1696641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8"/>
          </p:nvPr>
        </p:nvSpPr>
        <p:spPr>
          <a:xfrm>
            <a:off x="4746795" y="797399"/>
            <a:ext cx="4205814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19"/>
          </p:nvPr>
        </p:nvSpPr>
        <p:spPr>
          <a:xfrm>
            <a:off x="4746797" y="1013222"/>
            <a:ext cx="425985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287247" y="4553563"/>
            <a:ext cx="2768384" cy="261250"/>
            <a:chOff x="5985406" y="4524375"/>
            <a:chExt cx="3070225" cy="289734"/>
          </a:xfrm>
        </p:grpSpPr>
        <p:sp>
          <p:nvSpPr>
            <p:cNvPr id="19" name="Slide Number Placeholder 5"/>
            <p:cNvSpPr txBox="1">
              <a:spLocks/>
            </p:cNvSpPr>
            <p:nvPr/>
          </p:nvSpPr>
          <p:spPr bwMode="auto">
            <a:xfrm>
              <a:off x="6922031" y="4524375"/>
              <a:ext cx="2133600" cy="2730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fld id="{CCB65DFE-1488-9E42-B9A2-8870912F5D43}" type="slidenum">
                <a:rPr lang="en-US" sz="1050" b="1">
                  <a:solidFill>
                    <a:srgbClr val="898989"/>
                  </a:solidFill>
                  <a:cs typeface="MS PGothic" charset="0"/>
                </a:rPr>
                <a:pPr eaLnBrk="1" hangingPunct="1"/>
                <a:t>‹#›</a:t>
              </a:fld>
              <a:endParaRPr lang="en-US" sz="1050" b="1" dirty="0">
                <a:solidFill>
                  <a:srgbClr val="898989"/>
                </a:solidFill>
                <a:cs typeface="MS PGothic" charset="0"/>
              </a:endParaRPr>
            </a:p>
          </p:txBody>
        </p:sp>
        <p:sp>
          <p:nvSpPr>
            <p:cNvPr id="20" name="TextBox 5"/>
            <p:cNvSpPr txBox="1">
              <a:spLocks noChangeArrowheads="1"/>
            </p:cNvSpPr>
            <p:nvPr/>
          </p:nvSpPr>
          <p:spPr bwMode="auto">
            <a:xfrm>
              <a:off x="6617231" y="4575175"/>
              <a:ext cx="787400" cy="238934"/>
            </a:xfrm>
            <a:prstGeom prst="rect">
              <a:avLst/>
            </a:prstGeom>
            <a:solidFill>
              <a:srgbClr val="3DA238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On Track</a:t>
              </a:r>
            </a:p>
          </p:txBody>
        </p:sp>
        <p:sp>
          <p:nvSpPr>
            <p:cNvPr id="21" name="TextBox 6"/>
            <p:cNvSpPr txBox="1">
              <a:spLocks noChangeArrowheads="1"/>
            </p:cNvSpPr>
            <p:nvPr/>
          </p:nvSpPr>
          <p:spPr bwMode="auto">
            <a:xfrm>
              <a:off x="7398281" y="4575175"/>
              <a:ext cx="738187" cy="238934"/>
            </a:xfrm>
            <a:prstGeom prst="rect">
              <a:avLst/>
            </a:prstGeom>
            <a:solidFill>
              <a:srgbClr val="FED656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latin typeface="Arial"/>
                  <a:ea typeface="MS PGothic" pitchFamily="34" charset="-128"/>
                  <a:cs typeface="Arial"/>
                </a:rPr>
                <a:t>Concerns</a:t>
              </a:r>
            </a:p>
          </p:txBody>
        </p:sp>
        <p:sp>
          <p:nvSpPr>
            <p:cNvPr id="22" name="TextBox 7"/>
            <p:cNvSpPr txBox="1">
              <a:spLocks noChangeArrowheads="1"/>
            </p:cNvSpPr>
            <p:nvPr/>
          </p:nvSpPr>
          <p:spPr bwMode="auto">
            <a:xfrm>
              <a:off x="8126942" y="4575175"/>
              <a:ext cx="801688" cy="238934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Need Help</a:t>
              </a:r>
            </a:p>
          </p:txBody>
        </p:sp>
        <p:sp>
          <p:nvSpPr>
            <p:cNvPr id="23" name="TextBox 8"/>
            <p:cNvSpPr txBox="1">
              <a:spLocks noChangeArrowheads="1"/>
            </p:cNvSpPr>
            <p:nvPr/>
          </p:nvSpPr>
          <p:spPr bwMode="auto">
            <a:xfrm>
              <a:off x="5985406" y="4573588"/>
              <a:ext cx="660401" cy="2389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476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alpha val="30000"/>
              </a:schemeClr>
            </a:gs>
            <a:gs pos="0">
              <a:schemeClr val="bg1">
                <a:lumMod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8223" y="150659"/>
            <a:ext cx="2016427" cy="46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4"/>
          <p:cNvSpPr txBox="1">
            <a:spLocks/>
          </p:cNvSpPr>
          <p:nvPr/>
        </p:nvSpPr>
        <p:spPr>
          <a:xfrm>
            <a:off x="100389" y="4822825"/>
            <a:ext cx="30861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>
              <a:defRPr/>
            </a:pPr>
            <a:r>
              <a:rPr lang="en-US" sz="10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Bringing NASA Technology Down to Earth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662988" y="4854793"/>
            <a:ext cx="400050" cy="2190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algn="r">
              <a:defRPr/>
            </a:pPr>
            <a:fld id="{967C1C55-7B3B-A242-8826-54FF4567D98D}" type="slidenum">
              <a:rPr lang="en-US" sz="900" smtClean="0"/>
              <a:pPr algn="r">
                <a:defRPr/>
              </a:pPr>
              <a:t>‹#›</a:t>
            </a:fld>
            <a:endParaRPr lang="en-US" sz="900" dirty="0"/>
          </a:p>
        </p:txBody>
      </p:sp>
      <p:sp>
        <p:nvSpPr>
          <p:cNvPr id="11" name="Date Placeholder 3"/>
          <p:cNvSpPr txBox="1">
            <a:spLocks/>
          </p:cNvSpPr>
          <p:nvPr/>
        </p:nvSpPr>
        <p:spPr>
          <a:xfrm>
            <a:off x="4338638" y="4824009"/>
            <a:ext cx="8382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>
              <a:defRPr/>
            </a:pPr>
            <a:r>
              <a:rPr lang="en-US" sz="900" dirty="0"/>
              <a:t>2021</a:t>
            </a:r>
          </a:p>
          <a:p>
            <a:pPr>
              <a:defRPr/>
            </a:pPr>
            <a:endParaRPr lang="en-US" sz="900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5576888" y="4825677"/>
            <a:ext cx="30861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technology.nasa.gov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3" r:id="rId2"/>
    <p:sldLayoutId id="2147483970" r:id="rId3"/>
    <p:sldLayoutId id="2147483971" r:id="rId4"/>
    <p:sldLayoutId id="2147483976" r:id="rId5"/>
    <p:sldLayoutId id="2147483977" r:id="rId6"/>
    <p:sldLayoutId id="2147483972" r:id="rId7"/>
    <p:sldLayoutId id="2147483973" r:id="rId8"/>
    <p:sldLayoutId id="2147483974" r:id="rId9"/>
    <p:sldLayoutId id="2147483979" r:id="rId10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3352910928">
            <a:extLst>
              <a:ext uri="{FF2B5EF4-FFF2-40B4-BE49-F238E27FC236}">
                <a16:creationId xmlns:a16="http://schemas.microsoft.com/office/drawing/2014/main" id="{5A95E0B0-76B2-E244-9BE2-DAE2EBBF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70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BB13B-67D9-824A-B87D-AE398DD7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68" y="2418979"/>
            <a:ext cx="8337432" cy="769721"/>
          </a:xfrm>
        </p:spPr>
        <p:txBody>
          <a:bodyPr/>
          <a:lstStyle/>
          <a:p>
            <a:r>
              <a:rPr lang="en-US" dirty="0"/>
              <a:t>Optimum Strategies for Selecting Descent Flight-Path Angles Overview</a:t>
            </a:r>
            <a:br>
              <a:rPr lang="en-US" dirty="0"/>
            </a:br>
            <a:r>
              <a:rPr lang="en-US" dirty="0"/>
              <a:t>NASA Ames Patented Aerospace Technologies Webinar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17969-E118-DA49-8A71-5DE96EAC95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668" y="3513936"/>
            <a:ext cx="5433750" cy="769721"/>
          </a:xfrm>
        </p:spPr>
        <p:txBody>
          <a:bodyPr/>
          <a:lstStyle/>
          <a:p>
            <a:r>
              <a:rPr lang="en-US" dirty="0"/>
              <a:t>Gilbert Wu</a:t>
            </a:r>
          </a:p>
          <a:p>
            <a:r>
              <a:rPr lang="en-US" dirty="0"/>
              <a:t>Optimum Strategies for Selecting Descent Flight-Path Angles</a:t>
            </a:r>
          </a:p>
          <a:p>
            <a:r>
              <a:rPr lang="en-US" dirty="0"/>
              <a:t>NASA Ames Research Center</a:t>
            </a:r>
          </a:p>
          <a:p>
            <a:r>
              <a:rPr lang="en-US" dirty="0"/>
              <a:t>12/8/21</a:t>
            </a:r>
          </a:p>
        </p:txBody>
      </p:sp>
    </p:spTree>
    <p:extLst>
      <p:ext uri="{BB962C8B-B14F-4D97-AF65-F5344CB8AC3E}">
        <p14:creationId xmlns:p14="http://schemas.microsoft.com/office/powerpoint/2010/main" val="1928664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13379-F95B-244A-91F0-550BEAAE5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79" y="123563"/>
            <a:ext cx="6885571" cy="510778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Motivation</a:t>
            </a:r>
            <a:br>
              <a:rPr lang="en-US" dirty="0">
                <a:solidFill>
                  <a:srgbClr val="000000"/>
                </a:solidFill>
                <a:latin typeface="Calibri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2DC28-7E30-CD49-9AEE-49F64C4C5E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906" y="657402"/>
            <a:ext cx="6090404" cy="416605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Efficient and safe arrival operations under challenging traffic conditions is a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key objective for air transportation modernization efforts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Trajectory predictability issues often prevent Air Traffic Control (ATC) from allowing continuous descent approach in congested airspaces.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An arrival procedure with a fixed-flight-path angle provides high trajectory predictability for air traffic management and can potentially increase throughput of the arrival operations.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Such a procedure is already supported by current avionics in almost all “small” (regional, business, and light) jets and a fraction of large jets such as Boeing and Airbus types.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AC2C97E-34D9-814E-B4A9-885209349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739" y="123563"/>
            <a:ext cx="1125762" cy="516674"/>
          </a:xfrm>
          <a:prstGeom prst="rect">
            <a:avLst/>
          </a:prstGeom>
        </p:spPr>
      </p:pic>
      <p:sp>
        <p:nvSpPr>
          <p:cNvPr id="5" name="CustomShape 12">
            <a:extLst>
              <a:ext uri="{FF2B5EF4-FFF2-40B4-BE49-F238E27FC236}">
                <a16:creationId xmlns:a16="http://schemas.microsoft.com/office/drawing/2014/main" id="{A161A534-BED5-8C40-B1F1-63F0FFD9D1DE}"/>
              </a:ext>
            </a:extLst>
          </p:cNvPr>
          <p:cNvSpPr/>
          <p:nvPr/>
        </p:nvSpPr>
        <p:spPr>
          <a:xfrm>
            <a:off x="6342549" y="3729930"/>
            <a:ext cx="2435692" cy="505186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Small jet arrival tracks into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Dallas Fort Worth, Texas</a:t>
            </a:r>
            <a:endParaRPr sz="1600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AB283B5C-CA29-C64E-9E3B-EC11257DDF4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342549" y="2096386"/>
            <a:ext cx="2208240" cy="15584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8940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13379-F95B-244A-91F0-550BEAAE5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79" y="123563"/>
            <a:ext cx="6885571" cy="510778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Technology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2DC28-7E30-CD49-9AEE-49F64C4C5E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906" y="657401"/>
            <a:ext cx="8874188" cy="249968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Selection of a descent profile (by an algorithm)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with a fixed flight-path angle or a fixed descent rate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for one or a group of arrival flights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Three selection strategies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 Minimum fuel: achieves most fuel benefit but requires communication of the profile in real time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 Descent-speed-based profile 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Universal profile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2 and 3 can be customized by route and period of time</a:t>
            </a:r>
          </a:p>
          <a:p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AC2C97E-34D9-814E-B4A9-885209349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739" y="123563"/>
            <a:ext cx="1125762" cy="51667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AF6A6B3-23C8-5D46-8B18-13F58BEC7452}"/>
              </a:ext>
            </a:extLst>
          </p:cNvPr>
          <p:cNvGrpSpPr/>
          <p:nvPr/>
        </p:nvGrpSpPr>
        <p:grpSpPr>
          <a:xfrm>
            <a:off x="4572000" y="3080084"/>
            <a:ext cx="4437094" cy="1838424"/>
            <a:chOff x="4073746" y="2299360"/>
            <a:chExt cx="4935348" cy="218673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BF05A95-68F7-C34F-A9F1-155FDF565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3746" y="2299360"/>
              <a:ext cx="4935348" cy="2186739"/>
            </a:xfrm>
            <a:prstGeom prst="rect">
              <a:avLst/>
            </a:prstGeom>
          </p:spPr>
        </p:pic>
        <p:pic>
          <p:nvPicPr>
            <p:cNvPr id="10" name="Picture 9" descr="Diagram&#10;&#10;Description automatically generated with medium confidence">
              <a:extLst>
                <a:ext uri="{FF2B5EF4-FFF2-40B4-BE49-F238E27FC236}">
                  <a16:creationId xmlns:a16="http://schemas.microsoft.com/office/drawing/2014/main" id="{C30651ED-0104-E34D-AC7E-1A3899D84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5678" y="2387334"/>
              <a:ext cx="1224095" cy="368832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D21B708-5889-974B-832B-6AA4623E14AA}"/>
              </a:ext>
            </a:extLst>
          </p:cNvPr>
          <p:cNvSpPr/>
          <p:nvPr/>
        </p:nvSpPr>
        <p:spPr>
          <a:xfrm>
            <a:off x="183032" y="3174250"/>
            <a:ext cx="4572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>
              <a:spcBef>
                <a:spcPts val="600"/>
              </a:spcBef>
              <a:spcAft>
                <a:spcPts val="0"/>
              </a:spcAft>
              <a:buClr>
                <a:srgbClr val="BB3249"/>
              </a:buClr>
              <a:buSzPct val="130000"/>
              <a:buFont typeface="Wingdings" charset="2"/>
              <a:buChar char="§"/>
            </a:pPr>
            <a:r>
              <a:rPr lang="en-US" sz="1800" b="1" kern="0" dirty="0">
                <a:solidFill>
                  <a:srgbClr val="000000"/>
                </a:solidFill>
                <a:latin typeface="Calibri"/>
                <a:ea typeface="ＭＳ Ｐゴシック" pitchFamily="-109" charset="-128"/>
              </a:rPr>
              <a:t>Key Input data</a:t>
            </a:r>
          </a:p>
          <a:p>
            <a:pPr marL="557784" lvl="1" indent="-285750">
              <a:spcBef>
                <a:spcPts val="600"/>
              </a:spcBef>
              <a:spcAft>
                <a:spcPts val="0"/>
              </a:spcAft>
              <a:buClr>
                <a:srgbClr val="BB3249"/>
              </a:buClr>
              <a:buSzPct val="130000"/>
              <a:buFont typeface="Courier New" panose="02070309020205020404" pitchFamily="49" charset="0"/>
              <a:buChar char="o"/>
            </a:pPr>
            <a:r>
              <a:rPr lang="en-US" sz="1400" b="1" kern="0" dirty="0">
                <a:solidFill>
                  <a:srgbClr val="000000"/>
                </a:solidFill>
                <a:latin typeface="Calibri"/>
                <a:ea typeface="ＭＳ Ｐゴシック" pitchFamily="-109" charset="-128"/>
              </a:rPr>
              <a:t>airlines' preferred speeds</a:t>
            </a:r>
          </a:p>
          <a:p>
            <a:pPr marL="557784" lvl="1" indent="-285750">
              <a:spcBef>
                <a:spcPts val="600"/>
              </a:spcBef>
              <a:spcAft>
                <a:spcPts val="0"/>
              </a:spcAft>
              <a:buClr>
                <a:srgbClr val="BB3249"/>
              </a:buClr>
              <a:buSzPct val="130000"/>
              <a:buFont typeface="Courier New" panose="02070309020205020404" pitchFamily="49" charset="0"/>
              <a:buChar char="o"/>
            </a:pPr>
            <a:r>
              <a:rPr lang="en-US" sz="1400" b="1" kern="0" dirty="0">
                <a:solidFill>
                  <a:srgbClr val="000000"/>
                </a:solidFill>
                <a:latin typeface="Calibri"/>
                <a:ea typeface="ＭＳ Ｐゴシック" pitchFamily="-109" charset="-128"/>
              </a:rPr>
              <a:t>aircraft performance data</a:t>
            </a:r>
          </a:p>
          <a:p>
            <a:pPr marL="557784" lvl="1" indent="-285750">
              <a:spcBef>
                <a:spcPts val="600"/>
              </a:spcBef>
              <a:spcAft>
                <a:spcPts val="0"/>
              </a:spcAft>
              <a:buClr>
                <a:srgbClr val="BB3249"/>
              </a:buClr>
              <a:buSzPct val="130000"/>
              <a:buFont typeface="Courier New" panose="02070309020205020404" pitchFamily="49" charset="0"/>
              <a:buChar char="o"/>
            </a:pPr>
            <a:r>
              <a:rPr lang="en-US" sz="1400" b="1" kern="0" dirty="0">
                <a:solidFill>
                  <a:srgbClr val="000000"/>
                </a:solidFill>
                <a:latin typeface="Calibri"/>
                <a:ea typeface="ＭＳ Ｐゴシック" pitchFamily="-109" charset="-128"/>
              </a:rPr>
              <a:t>predicted prevailing wind</a:t>
            </a:r>
          </a:p>
          <a:p>
            <a:pPr marL="557784" lvl="1" indent="-285750">
              <a:spcBef>
                <a:spcPts val="600"/>
              </a:spcBef>
              <a:spcAft>
                <a:spcPts val="0"/>
              </a:spcAft>
              <a:buClr>
                <a:srgbClr val="BB3249"/>
              </a:buClr>
              <a:buSzPct val="130000"/>
              <a:buFont typeface="Courier New" panose="02070309020205020404" pitchFamily="49" charset="0"/>
              <a:buChar char="o"/>
            </a:pPr>
            <a:r>
              <a:rPr lang="en-US" sz="1400" b="1" kern="0" dirty="0">
                <a:solidFill>
                  <a:srgbClr val="000000"/>
                </a:solidFill>
                <a:latin typeface="Calibri"/>
                <a:ea typeface="ＭＳ Ｐゴシック" pitchFamily="-109" charset="-128"/>
              </a:rPr>
              <a:t>arrival direction/route</a:t>
            </a:r>
          </a:p>
        </p:txBody>
      </p:sp>
    </p:spTree>
    <p:extLst>
      <p:ext uri="{BB962C8B-B14F-4D97-AF65-F5344CB8AC3E}">
        <p14:creationId xmlns:p14="http://schemas.microsoft.com/office/powerpoint/2010/main" val="388251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13379-F95B-244A-91F0-550BEAAE5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79" y="123563"/>
            <a:ext cx="6885571" cy="510778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Application and Benefits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2DC28-7E30-CD49-9AEE-49F64C4C5E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905" y="657402"/>
            <a:ext cx="8739587" cy="416605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Application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Airline operations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</a:rPr>
              <a:t>Air traffic management (by the Federal Aviation Administration)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rgbClr val="000000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Benefits</a:t>
            </a:r>
          </a:p>
          <a:p>
            <a:pPr lvl="0">
              <a:buClr>
                <a:srgbClr val="BB3249"/>
              </a:buClr>
            </a:pPr>
            <a:r>
              <a:rPr lang="en-US" dirty="0">
                <a:solidFill>
                  <a:srgbClr val="000000"/>
                </a:solidFill>
                <a:latin typeface="Calibri"/>
              </a:rPr>
              <a:t>For airlines</a:t>
            </a:r>
          </a:p>
          <a:p>
            <a:pPr marL="560070" lvl="1" indent="-285750">
              <a:buClr>
                <a:srgbClr val="BB3249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Reduction of operational costs with improved arrival trajectory efficiencies</a:t>
            </a:r>
          </a:p>
          <a:p>
            <a:pPr lvl="0">
              <a:buClr>
                <a:srgbClr val="BB3249"/>
              </a:buClr>
            </a:pPr>
            <a:r>
              <a:rPr lang="en-US" dirty="0">
                <a:solidFill>
                  <a:srgbClr val="000000"/>
                </a:solidFill>
                <a:latin typeface="Calibri"/>
              </a:rPr>
              <a:t>For air traffic management</a:t>
            </a:r>
          </a:p>
          <a:p>
            <a:pPr marL="560070" lvl="1" indent="-285750">
              <a:buClr>
                <a:srgbClr val="BB3249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Better efficiency with improved trajectory predictability</a:t>
            </a:r>
          </a:p>
          <a:p>
            <a:pPr marL="560070" lvl="1" indent="-285750">
              <a:buClr>
                <a:srgbClr val="BB3249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Better accommodation of small jets’ avionics limitation</a:t>
            </a:r>
          </a:p>
          <a:p>
            <a:pPr marL="560070" indent="-285750">
              <a:buClr>
                <a:srgbClr val="BB3249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rgbClr val="000000"/>
              </a:solidFill>
              <a:latin typeface="Calibri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AC2C97E-34D9-814E-B4A9-885209349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739" y="123563"/>
            <a:ext cx="1125762" cy="5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78278"/>
      </p:ext>
    </p:extLst>
  </p:cSld>
  <p:clrMapOvr>
    <a:masterClrMapping/>
  </p:clrMapOvr>
</p:sld>
</file>

<file path=ppt/theme/theme1.xml><?xml version="1.0" encoding="utf-8"?>
<a:theme xmlns:a="http://schemas.openxmlformats.org/drawingml/2006/main" name="T2 Widescreen Template 201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666666"/>
      </a:lt2>
      <a:accent1>
        <a:srgbClr val="BB3249"/>
      </a:accent1>
      <a:accent2>
        <a:srgbClr val="0662A1"/>
      </a:accent2>
      <a:accent3>
        <a:srgbClr val="A200D7"/>
      </a:accent3>
      <a:accent4>
        <a:srgbClr val="44B140"/>
      </a:accent4>
      <a:accent5>
        <a:srgbClr val="FCD156"/>
      </a:accent5>
      <a:accent6>
        <a:srgbClr val="F0620B"/>
      </a:accent6>
      <a:hlink>
        <a:srgbClr val="2369BF"/>
      </a:hlink>
      <a:folHlink>
        <a:srgbClr val="7129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sz="2800" b="1" dirty="0" smtClean="0">
            <a:solidFill>
              <a:srgbClr val="00599B"/>
            </a:solidFill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>
        <a:noAutofit/>
      </a:bodyPr>
      <a:lstStyle>
        <a:defPPr marL="342900" indent="-342900" eaLnBrk="1" fontAlgn="auto" hangingPunct="1">
          <a:spcBef>
            <a:spcPts val="0"/>
          </a:spcBef>
          <a:spcAft>
            <a:spcPts val="600"/>
          </a:spcAft>
          <a:defRPr sz="1400" b="1" dirty="0">
            <a:solidFill>
              <a:schemeClr val="accent2"/>
            </a:solidFill>
            <a:latin typeface="Arial"/>
            <a:cs typeface="Arial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2.Template.2019" id="{FA3924BC-9B2C-C14E-ACD9-7EC80EA2A50A}" vid="{82E3049F-2D56-8248-9065-0F8E74D362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6FC9B9873D8140A510BADEEE04A91C" ma:contentTypeVersion="0" ma:contentTypeDescription="Create a new document." ma:contentTypeScope="" ma:versionID="e7417bc14ddd2481e32ffccc1c1f85b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C4B96D-0E35-4286-B266-46AE34680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09830E7-30CC-4D65-AD89-0AE3801789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12ECAA-33A8-4F75-B4AC-AB3A7B7F744C}">
  <ds:schemaRefs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T2 Widescreen Template 2017</Template>
  <TotalTime>4306</TotalTime>
  <Words>275</Words>
  <Application>Microsoft Macintosh PowerPoint</Application>
  <PresentationFormat>On-screen Show (16:9)</PresentationFormat>
  <Paragraphs>40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HelveticaNeueLT Std Med</vt:lpstr>
      <vt:lpstr>Arial</vt:lpstr>
      <vt:lpstr>Calibri</vt:lpstr>
      <vt:lpstr>Courier New</vt:lpstr>
      <vt:lpstr>Wingdings</vt:lpstr>
      <vt:lpstr>T2 Widescreen Template 2017</vt:lpstr>
      <vt:lpstr>Optimum Strategies for Selecting Descent Flight-Path Angles Overview NASA Ames Patented Aerospace Technologies Webinar </vt:lpstr>
      <vt:lpstr>Motivation </vt:lpstr>
      <vt:lpstr>Technology</vt:lpstr>
      <vt:lpstr>Application and Benefits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FY2018 Accomplishments and FY2019 Program Plan</dc:title>
  <dc:creator>Kimberly Minafra</dc:creator>
  <cp:lastModifiedBy>Wu, Gilbert (ARC-AFO)</cp:lastModifiedBy>
  <cp:revision>125</cp:revision>
  <cp:lastPrinted>2019-10-29T21:01:28Z</cp:lastPrinted>
  <dcterms:created xsi:type="dcterms:W3CDTF">2019-07-09T18:24:48Z</dcterms:created>
  <dcterms:modified xsi:type="dcterms:W3CDTF">2021-11-24T19:49:21Z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0x010100786FC9B9873D8140A510BADEEE04A91C</vt:lpwstr>
  </property>
</Properties>
</file>