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8" r:id="rId1"/>
  </p:sldMasterIdLst>
  <p:notesMasterIdLst>
    <p:notesMasterId r:id="rId20"/>
  </p:notesMasterIdLst>
  <p:sldIdLst>
    <p:sldId id="256" r:id="rId2"/>
    <p:sldId id="304" r:id="rId3"/>
    <p:sldId id="299" r:id="rId4"/>
    <p:sldId id="259" r:id="rId5"/>
    <p:sldId id="324" r:id="rId6"/>
    <p:sldId id="325" r:id="rId7"/>
    <p:sldId id="326" r:id="rId8"/>
    <p:sldId id="260" r:id="rId9"/>
    <p:sldId id="306" r:id="rId10"/>
    <p:sldId id="280" r:id="rId11"/>
    <p:sldId id="312" r:id="rId12"/>
    <p:sldId id="313" r:id="rId13"/>
    <p:sldId id="296" r:id="rId14"/>
    <p:sldId id="270" r:id="rId15"/>
    <p:sldId id="282" r:id="rId16"/>
    <p:sldId id="316" r:id="rId17"/>
    <p:sldId id="293" r:id="rId18"/>
    <p:sldId id="2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65A7DFF-0AAA-6942-8090-C6D613506264}">
          <p14:sldIdLst>
            <p14:sldId id="256"/>
            <p14:sldId id="304"/>
            <p14:sldId id="299"/>
            <p14:sldId id="259"/>
            <p14:sldId id="324"/>
            <p14:sldId id="325"/>
            <p14:sldId id="326"/>
            <p14:sldId id="260"/>
            <p14:sldId id="306"/>
            <p14:sldId id="280"/>
            <p14:sldId id="312"/>
            <p14:sldId id="313"/>
            <p14:sldId id="296"/>
            <p14:sldId id="270"/>
            <p14:sldId id="282"/>
            <p14:sldId id="316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50FF"/>
    <a:srgbClr val="AA4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92"/>
    <p:restoredTop sz="96190"/>
  </p:normalViewPr>
  <p:slideViewPr>
    <p:cSldViewPr snapToGrid="0" snapToObjects="1">
      <p:cViewPr varScale="1">
        <p:scale>
          <a:sx n="123" d="100"/>
          <a:sy n="123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8CF17-C12A-A542-B836-5B91570317D9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550BD-4AA2-AD44-BB7C-C130B13B45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53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Bruce’s photo #289 from 204Cow fire, 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50BD-4AA2-AD44-BB7C-C130B13B45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26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50BD-4AA2-AD44-BB7C-C130B13B45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00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50BD-4AA2-AD44-BB7C-C130B13B45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29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50BD-4AA2-AD44-BB7C-C130B13B45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51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50BD-4AA2-AD44-BB7C-C130B13B45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23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50BD-4AA2-AD44-BB7C-C130B13B45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0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Bruce’s photo #289 from 204Cow fire, 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50BD-4AA2-AD44-BB7C-C130B13B45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68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50BD-4AA2-AD44-BB7C-C130B13B45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35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50BD-4AA2-AD44-BB7C-C130B13B45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26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50BD-4AA2-AD44-BB7C-C130B13B45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45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50BD-4AA2-AD44-BB7C-C130B13B45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43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50BD-4AA2-AD44-BB7C-C130B13B45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77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50BD-4AA2-AD44-BB7C-C130B13B45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42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50BD-4AA2-AD44-BB7C-C130B13B45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3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73691-62B1-B44D-B939-EDAC334DD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0B5D02-85B3-0F4A-B9CF-1617D480E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A6443-B21E-0B42-B8F6-11ED05BAD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F980-B410-604A-A55B-9643AE04E38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F98A6-52FA-8740-A21E-A234CE8B4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242E7-2202-F844-9C0D-41CFB202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C03-FE00-B147-8F0F-222F8192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9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89BA-0C85-9248-893F-1AED77627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024BB-4AC3-4641-9EFC-42757865B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1CECA-0B93-0045-A5BD-4F20A6FAB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F980-B410-604A-A55B-9643AE04E38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13ED4-382D-9445-B645-F572B46C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5F68E-6D70-5145-B592-47A6D9529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C03-FE00-B147-8F0F-222F8192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0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C0D872-D1AC-9144-8716-CB1E46D2D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BCF0D-CAE3-2F47-8C68-F62C3563F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A8AD9-92B4-764C-9348-F1294020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F980-B410-604A-A55B-9643AE04E38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93BB4-2CEB-BF4A-865A-47FA991F7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834EE-5C0C-DD43-9528-C93DF96C9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C03-FE00-B147-8F0F-222F8192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4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33D78-3C83-0841-8F46-DC0F0BB2C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1E3AC-3438-4A40-83DD-09FA84B7A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0C83E-EF39-6C45-829D-7552FB44C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F980-B410-604A-A55B-9643AE04E38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63791-5069-E94F-9233-2F4F3CCE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0A33C-7597-E744-9759-D5EA3F33F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C03-FE00-B147-8F0F-222F8192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327DC-215A-E54E-9ED1-460200920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D7663-EA86-E148-B7EC-F7C591CD0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89160-1488-8D42-B2C7-BD8D5624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F980-B410-604A-A55B-9643AE04E38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1359B-32DB-E64B-B559-D99D3EF9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DEC62-2507-2A42-899F-ABEA772E0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C03-FE00-B147-8F0F-222F8192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8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3D20D-5700-F448-A0A8-0BDF6823B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9414F-4C33-B048-9014-C11A984B5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72BB08-92FD-5645-B3E6-68FD635F5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AC0E51-B3BD-1643-AED0-88696C77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F980-B410-604A-A55B-9643AE04E38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F0D4A-A3E3-C64B-9041-D0AE3543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822B7F-2772-F04B-A79E-B6EA884D8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C03-FE00-B147-8F0F-222F8192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5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5DE6-2DEB-C442-B54E-194B0CAB1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B0866-9A4F-7B47-94FE-39FF82326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3CE868-F614-9641-9F63-5B8DA58E2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EE2058-DE19-E744-9664-EF4492F2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95434C-6238-4940-B9E2-B3224D0C7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61199-CDCE-594B-AD8B-B45C048BD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F980-B410-604A-A55B-9643AE04E38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63A5AC-019E-1347-BC05-46B2D454A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AEE753-0C6D-1141-96DA-72CA4D93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C03-FE00-B147-8F0F-222F8192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7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0433B-EF1F-F246-A1ED-86D240EC9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EF4404-6D4D-2247-8348-20160EB01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F980-B410-604A-A55B-9643AE04E38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4A0B9F-3AEE-D741-A9A8-6C75C1A4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F5DC39-E6B0-8042-94B3-4F71BF23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C03-FE00-B147-8F0F-222F8192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35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FD9945-610E-144E-A353-91DF58D60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F980-B410-604A-A55B-9643AE04E38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6432CA-6D41-714A-B700-E7A98D49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AF9F9-2291-3342-9EB1-D426396F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C03-FE00-B147-8F0F-222F8192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7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8F6BA-71E9-B24D-8AC6-002242B0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79742-F000-624D-B01B-D6126AFAC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D70A7-3377-9143-BC50-93E4D600F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50EB73-0D3B-6E4D-ABD2-87E8476A6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F980-B410-604A-A55B-9643AE04E38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67CD2-6620-B94B-A1FC-EE40E9F2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F47BF-B5DD-6946-BA2C-DF2B9D882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C03-FE00-B147-8F0F-222F8192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1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B7BD3-1D4A-5547-9CE1-6CD44E9FA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CCA96F-6575-BE44-AB70-12A32E873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86CC2-DA2B-3A43-A43E-6B0C53655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DE31D1-2A21-B042-BBD5-BCCB1361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CF980-B410-604A-A55B-9643AE04E38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DC23B-87FD-F949-935C-13D36518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D0754-8A87-9A48-B073-A71B53B0A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77C03-FE00-B147-8F0F-222F8192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0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FA4A13-564D-E74A-B5D9-BFB6975F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880B8-9D7C-3349-BB42-1ACBEDD8A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6BB72-F618-454F-9AC8-9B27D5456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CF980-B410-604A-A55B-9643AE04E38E}" type="datetimeFigureOut">
              <a:rPr lang="en-US" smtClean="0"/>
              <a:t>11/30/21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62FEB-E2B4-5347-97DE-CA745FFB1F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AF364-045C-E74F-83A8-C4F4E79C4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77C03-FE00-B147-8F0F-222F81920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8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7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4.emf"/><Relationship Id="rId10" Type="http://schemas.openxmlformats.org/officeDocument/2006/relationships/image" Target="../media/image30.emf"/><Relationship Id="rId4" Type="http://schemas.openxmlformats.org/officeDocument/2006/relationships/image" Target="../media/image23.emf"/><Relationship Id="rId9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33.emf"/><Relationship Id="rId3" Type="http://schemas.openxmlformats.org/officeDocument/2006/relationships/image" Target="../media/image27.emf"/><Relationship Id="rId7" Type="http://schemas.openxmlformats.org/officeDocument/2006/relationships/image" Target="../media/image25.emf"/><Relationship Id="rId12" Type="http://schemas.openxmlformats.org/officeDocument/2006/relationships/image" Target="../media/image3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image" Target="../media/image31.emf"/><Relationship Id="rId5" Type="http://schemas.openxmlformats.org/officeDocument/2006/relationships/image" Target="../media/image24.emf"/><Relationship Id="rId10" Type="http://schemas.openxmlformats.org/officeDocument/2006/relationships/image" Target="../media/image30.emf"/><Relationship Id="rId4" Type="http://schemas.openxmlformats.org/officeDocument/2006/relationships/image" Target="../media/image23.emf"/><Relationship Id="rId9" Type="http://schemas.openxmlformats.org/officeDocument/2006/relationships/image" Target="../media/image26.emf"/><Relationship Id="rId14" Type="http://schemas.openxmlformats.org/officeDocument/2006/relationships/image" Target="../media/image3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7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image" Target="../media/image32.emf"/><Relationship Id="rId5" Type="http://schemas.openxmlformats.org/officeDocument/2006/relationships/image" Target="../media/image24.emf"/><Relationship Id="rId10" Type="http://schemas.openxmlformats.org/officeDocument/2006/relationships/image" Target="../media/image30.emf"/><Relationship Id="rId4" Type="http://schemas.openxmlformats.org/officeDocument/2006/relationships/image" Target="../media/image23.emf"/><Relationship Id="rId9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-air.larc.nasa.gov/cgi-bin/ArcView/firexaq?MOBILE=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5741F7-48DA-3144-9476-3D2BB0E46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r>
              <a:rPr lang="en-US" sz="3800" b="1" dirty="0">
                <a:solidFill>
                  <a:schemeClr val="bg1"/>
                </a:solidFill>
                <a:latin typeface="Optima" panose="02000503060000020004" pitchFamily="2" charset="0"/>
              </a:rPr>
              <a:t>Examination of the information in the spectral curvature of in situ aerosol hyperspectral (300-700 nm) optical properties measured from wildfire aerosols from a ground-based mobile lab during FIREX-AQ</a:t>
            </a:r>
            <a:endParaRPr lang="en-US" sz="3800" dirty="0">
              <a:solidFill>
                <a:schemeClr val="bg1"/>
              </a:solidFill>
              <a:latin typeface="Optima" panose="02000503060000020004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6A186-7724-EA49-98CE-DE0B7C9EF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637" y="4351194"/>
            <a:ext cx="9588588" cy="1458258"/>
          </a:xfrm>
        </p:spPr>
        <p:txBody>
          <a:bodyPr anchor="ctr">
            <a:normAutofit/>
          </a:bodyPr>
          <a:lstStyle/>
          <a:p>
            <a:pPr algn="l"/>
            <a:r>
              <a:rPr lang="en-US" sz="1600" dirty="0">
                <a:latin typeface="Optima" panose="02000503060000020004" pitchFamily="2" charset="0"/>
              </a:rPr>
              <a:t>Carolyn E. Jordan</a:t>
            </a:r>
            <a:r>
              <a:rPr lang="en-US" sz="1600" baseline="30000" dirty="0">
                <a:latin typeface="Optima" panose="02000503060000020004" pitchFamily="2" charset="0"/>
              </a:rPr>
              <a:t>1,2</a:t>
            </a:r>
            <a:r>
              <a:rPr lang="en-US" sz="1600" dirty="0">
                <a:latin typeface="Optima" panose="02000503060000020004" pitchFamily="2" charset="0"/>
              </a:rPr>
              <a:t>, Bruce E. Anderson</a:t>
            </a:r>
            <a:r>
              <a:rPr lang="en-US" sz="1600" baseline="30000" dirty="0">
                <a:latin typeface="Optima" panose="02000503060000020004" pitchFamily="2" charset="0"/>
              </a:rPr>
              <a:t>2</a:t>
            </a:r>
            <a:r>
              <a:rPr lang="en-US" sz="1600" dirty="0">
                <a:latin typeface="Optima" panose="02000503060000020004" pitchFamily="2" charset="0"/>
              </a:rPr>
              <a:t>, John D. Barrick</a:t>
            </a:r>
            <a:r>
              <a:rPr lang="en-US" sz="1600" baseline="30000" dirty="0">
                <a:latin typeface="Optima" panose="02000503060000020004" pitchFamily="2" charset="0"/>
              </a:rPr>
              <a:t>2,3</a:t>
            </a:r>
            <a:r>
              <a:rPr lang="en-US" sz="1600" dirty="0">
                <a:latin typeface="Optima" panose="02000503060000020004" pitchFamily="2" charset="0"/>
              </a:rPr>
              <a:t>, Dani Blum</a:t>
            </a:r>
            <a:r>
              <a:rPr lang="en-US" sz="1600" baseline="30000" dirty="0">
                <a:latin typeface="Optima" panose="02000503060000020004" pitchFamily="2" charset="0"/>
              </a:rPr>
              <a:t>4</a:t>
            </a:r>
            <a:r>
              <a:rPr lang="en-US" sz="1600" dirty="0">
                <a:latin typeface="Optima" panose="02000503060000020004" pitchFamily="2" charset="0"/>
              </a:rPr>
              <a:t>, Kathleen Brunke</a:t>
            </a:r>
            <a:r>
              <a:rPr lang="en-US" sz="1600" baseline="30000" dirty="0">
                <a:latin typeface="Optima" panose="02000503060000020004" pitchFamily="2" charset="0"/>
              </a:rPr>
              <a:t>5</a:t>
            </a:r>
            <a:r>
              <a:rPr lang="en-US" sz="1600" dirty="0">
                <a:latin typeface="Optima" panose="02000503060000020004" pitchFamily="2" charset="0"/>
              </a:rPr>
              <a:t>, </a:t>
            </a:r>
            <a:r>
              <a:rPr lang="en-US" sz="1600" dirty="0" err="1">
                <a:latin typeface="Optima" panose="02000503060000020004" pitchFamily="2" charset="0"/>
              </a:rPr>
              <a:t>Jiajue</a:t>
            </a:r>
            <a:r>
              <a:rPr lang="en-US" sz="1600" dirty="0">
                <a:latin typeface="Optima" panose="02000503060000020004" pitchFamily="2" charset="0"/>
              </a:rPr>
              <a:t> Chai</a:t>
            </a:r>
            <a:r>
              <a:rPr lang="en-US" sz="1600" baseline="30000" dirty="0">
                <a:latin typeface="Optima" panose="02000503060000020004" pitchFamily="2" charset="0"/>
              </a:rPr>
              <a:t>4</a:t>
            </a:r>
            <a:r>
              <a:rPr lang="en-US" sz="1600" dirty="0">
                <a:latin typeface="Optima" panose="02000503060000020004" pitchFamily="2" charset="0"/>
              </a:rPr>
              <a:t>, Gao Chen</a:t>
            </a:r>
            <a:r>
              <a:rPr lang="en-US" sz="1600" baseline="30000" dirty="0">
                <a:latin typeface="Optima" panose="02000503060000020004" pitchFamily="2" charset="0"/>
              </a:rPr>
              <a:t>2</a:t>
            </a:r>
            <a:r>
              <a:rPr lang="en-US" sz="1600" dirty="0">
                <a:latin typeface="Optima" panose="02000503060000020004" pitchFamily="2" charset="0"/>
              </a:rPr>
              <a:t>, Ewan C. Crosbie</a:t>
            </a:r>
            <a:r>
              <a:rPr lang="en-US" sz="1600" baseline="30000" dirty="0">
                <a:latin typeface="Optima" panose="02000503060000020004" pitchFamily="2" charset="0"/>
              </a:rPr>
              <a:t>2,3</a:t>
            </a:r>
            <a:r>
              <a:rPr lang="en-US" sz="1600" dirty="0">
                <a:latin typeface="Optima" panose="02000503060000020004" pitchFamily="2" charset="0"/>
              </a:rPr>
              <a:t>, Jack E. Dibb</a:t>
            </a:r>
            <a:r>
              <a:rPr lang="en-US" sz="1600" baseline="30000" dirty="0">
                <a:latin typeface="Optima" panose="02000503060000020004" pitchFamily="2" charset="0"/>
              </a:rPr>
              <a:t>6</a:t>
            </a:r>
            <a:r>
              <a:rPr lang="en-US" sz="1600" dirty="0">
                <a:latin typeface="Optima" panose="02000503060000020004" pitchFamily="2" charset="0"/>
              </a:rPr>
              <a:t>, Ann M. Dillner</a:t>
            </a:r>
            <a:r>
              <a:rPr lang="en-US" sz="1600" baseline="30000" dirty="0">
                <a:latin typeface="Optima" panose="02000503060000020004" pitchFamily="2" charset="0"/>
              </a:rPr>
              <a:t>7</a:t>
            </a:r>
            <a:r>
              <a:rPr lang="en-US" sz="1600" dirty="0">
                <a:latin typeface="Optima" panose="02000503060000020004" pitchFamily="2" charset="0"/>
              </a:rPr>
              <a:t>, Emily Gargulinski</a:t>
            </a:r>
            <a:r>
              <a:rPr lang="en-US" sz="1600" baseline="30000" dirty="0">
                <a:latin typeface="Optima" panose="02000503060000020004" pitchFamily="2" charset="0"/>
              </a:rPr>
              <a:t>1,2</a:t>
            </a:r>
            <a:r>
              <a:rPr lang="en-US" sz="1600" dirty="0">
                <a:latin typeface="Optima" panose="02000503060000020004" pitchFamily="2" charset="0"/>
              </a:rPr>
              <a:t>, Charles H. Hudgins</a:t>
            </a:r>
            <a:r>
              <a:rPr lang="en-US" sz="1600" baseline="30000" dirty="0">
                <a:latin typeface="Optima" panose="02000503060000020004" pitchFamily="2" charset="0"/>
              </a:rPr>
              <a:t>2,3</a:t>
            </a:r>
            <a:r>
              <a:rPr lang="en-US" sz="1600" dirty="0">
                <a:latin typeface="Optima" panose="02000503060000020004" pitchFamily="2" charset="0"/>
              </a:rPr>
              <a:t>, Emily Joyce</a:t>
            </a:r>
            <a:r>
              <a:rPr lang="en-US" sz="1600" baseline="30000" dirty="0">
                <a:latin typeface="Optima" panose="02000503060000020004" pitchFamily="2" charset="0"/>
              </a:rPr>
              <a:t>4</a:t>
            </a:r>
            <a:r>
              <a:rPr lang="en-US" sz="1600" dirty="0">
                <a:latin typeface="Optima" panose="02000503060000020004" pitchFamily="2" charset="0"/>
              </a:rPr>
              <a:t>, Jackson Kaspari</a:t>
            </a:r>
            <a:r>
              <a:rPr lang="en-US" sz="1600" baseline="30000" dirty="0">
                <a:latin typeface="Optima" panose="02000503060000020004" pitchFamily="2" charset="0"/>
              </a:rPr>
              <a:t>6</a:t>
            </a:r>
            <a:r>
              <a:rPr lang="en-US" sz="1600" dirty="0">
                <a:latin typeface="Optima" panose="02000503060000020004" pitchFamily="2" charset="0"/>
              </a:rPr>
              <a:t>, Robert F. Martin</a:t>
            </a:r>
            <a:r>
              <a:rPr lang="en-US" sz="1600" baseline="30000" dirty="0">
                <a:latin typeface="Optima" panose="02000503060000020004" pitchFamily="2" charset="0"/>
              </a:rPr>
              <a:t>2</a:t>
            </a:r>
            <a:r>
              <a:rPr lang="en-US" sz="1600" dirty="0">
                <a:latin typeface="Optima" panose="02000503060000020004" pitchFamily="2" charset="0"/>
              </a:rPr>
              <a:t>, Richard H. Moore</a:t>
            </a:r>
            <a:r>
              <a:rPr lang="en-US" sz="1600" baseline="30000" dirty="0">
                <a:latin typeface="Optima" panose="02000503060000020004" pitchFamily="2" charset="0"/>
              </a:rPr>
              <a:t>2</a:t>
            </a:r>
            <a:r>
              <a:rPr lang="en-US" sz="1600" dirty="0">
                <a:latin typeface="Optima" panose="02000503060000020004" pitchFamily="2" charset="0"/>
              </a:rPr>
              <a:t>, Rachel O’Brien</a:t>
            </a:r>
            <a:r>
              <a:rPr lang="en-US" sz="1600" baseline="30000" dirty="0">
                <a:latin typeface="Optima" panose="02000503060000020004" pitchFamily="2" charset="0"/>
              </a:rPr>
              <a:t>8</a:t>
            </a:r>
            <a:r>
              <a:rPr lang="en-US" sz="1600" dirty="0">
                <a:latin typeface="Optima" panose="02000503060000020004" pitchFamily="2" charset="0"/>
              </a:rPr>
              <a:t>, Claire E. Robinson</a:t>
            </a:r>
            <a:r>
              <a:rPr lang="en-US" sz="1600" baseline="30000" dirty="0">
                <a:latin typeface="Optima" panose="02000503060000020004" pitchFamily="2" charset="0"/>
              </a:rPr>
              <a:t>2,3,8</a:t>
            </a:r>
            <a:r>
              <a:rPr lang="en-US" sz="1600" dirty="0">
                <a:latin typeface="Optima" panose="02000503060000020004" pitchFamily="2" charset="0"/>
              </a:rPr>
              <a:t>, Gregory L. Schuster</a:t>
            </a:r>
            <a:r>
              <a:rPr lang="en-US" sz="1600" baseline="30000" dirty="0">
                <a:latin typeface="Optima" panose="02000503060000020004" pitchFamily="2" charset="0"/>
              </a:rPr>
              <a:t>2</a:t>
            </a:r>
            <a:r>
              <a:rPr lang="en-US" sz="1600" dirty="0">
                <a:latin typeface="Optima" panose="02000503060000020004" pitchFamily="2" charset="0"/>
              </a:rPr>
              <a:t>, Taylor J. Shingler</a:t>
            </a:r>
            <a:r>
              <a:rPr lang="en-US" sz="1600" baseline="30000" dirty="0">
                <a:latin typeface="Optima" panose="02000503060000020004" pitchFamily="2" charset="0"/>
              </a:rPr>
              <a:t>2</a:t>
            </a:r>
            <a:r>
              <a:rPr lang="en-US" sz="1600" dirty="0">
                <a:latin typeface="Optima" panose="02000503060000020004" pitchFamily="2" charset="0"/>
              </a:rPr>
              <a:t>, Michael A. Shook</a:t>
            </a:r>
            <a:r>
              <a:rPr lang="en-US" sz="1600" baseline="30000" dirty="0">
                <a:latin typeface="Optima" panose="02000503060000020004" pitchFamily="2" charset="0"/>
              </a:rPr>
              <a:t>2</a:t>
            </a:r>
            <a:r>
              <a:rPr lang="en-US" sz="1600" dirty="0">
                <a:latin typeface="Optima" panose="02000503060000020004" pitchFamily="2" charset="0"/>
              </a:rPr>
              <a:t>, Amber J. Soja</a:t>
            </a:r>
            <a:r>
              <a:rPr lang="en-US" sz="1600" baseline="30000" dirty="0">
                <a:latin typeface="Optima" panose="02000503060000020004" pitchFamily="2" charset="0"/>
              </a:rPr>
              <a:t>1,2</a:t>
            </a:r>
            <a:r>
              <a:rPr lang="en-US" sz="1600" dirty="0">
                <a:latin typeface="Optima" panose="02000503060000020004" pitchFamily="2" charset="0"/>
              </a:rPr>
              <a:t>, Kenneth L. Thornhill</a:t>
            </a:r>
            <a:r>
              <a:rPr lang="en-US" sz="1600" baseline="30000" dirty="0">
                <a:latin typeface="Optima" panose="02000503060000020004" pitchFamily="2" charset="0"/>
              </a:rPr>
              <a:t>2,3</a:t>
            </a:r>
            <a:r>
              <a:rPr lang="en-US" sz="1600" dirty="0">
                <a:latin typeface="Optima" panose="02000503060000020004" pitchFamily="2" charset="0"/>
              </a:rPr>
              <a:t>, Andrew T. Weakley</a:t>
            </a:r>
            <a:r>
              <a:rPr lang="en-US" sz="1600" baseline="30000" dirty="0">
                <a:latin typeface="Optima" panose="02000503060000020004" pitchFamily="2" charset="0"/>
              </a:rPr>
              <a:t>7</a:t>
            </a:r>
            <a:r>
              <a:rPr lang="en-US" sz="1600" dirty="0">
                <a:latin typeface="Optima" panose="02000503060000020004" pitchFamily="2" charset="0"/>
              </a:rPr>
              <a:t>, Elizabeth B. Wiggins</a:t>
            </a:r>
            <a:r>
              <a:rPr lang="en-US" sz="1600" baseline="30000" dirty="0">
                <a:latin typeface="Optima" panose="02000503060000020004" pitchFamily="2" charset="0"/>
              </a:rPr>
              <a:t>2</a:t>
            </a:r>
            <a:r>
              <a:rPr lang="en-US" sz="1600" dirty="0">
                <a:latin typeface="Optima" panose="02000503060000020004" pitchFamily="2" charset="0"/>
              </a:rPr>
              <a:t>, Edward L. Winstead</a:t>
            </a:r>
            <a:r>
              <a:rPr lang="en-US" sz="1600" baseline="30000" dirty="0">
                <a:latin typeface="Optima" panose="02000503060000020004" pitchFamily="2" charset="0"/>
              </a:rPr>
              <a:t>2,3</a:t>
            </a:r>
            <a:r>
              <a:rPr lang="en-US" sz="1600" dirty="0">
                <a:latin typeface="Optima" panose="02000503060000020004" pitchFamily="2" charset="0"/>
              </a:rPr>
              <a:t>, and Luke D. Ziemba</a:t>
            </a:r>
            <a:r>
              <a:rPr lang="en-US" sz="1600" baseline="30000" dirty="0">
                <a:latin typeface="Optima" panose="02000503060000020004" pitchFamily="2" charset="0"/>
              </a:rPr>
              <a:t>2</a:t>
            </a:r>
            <a:endParaRPr lang="en-US" sz="1600" dirty="0">
              <a:latin typeface="Optima" panose="02000503060000020004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AEDDB7-67DD-6649-BEA7-527648646558}"/>
              </a:ext>
            </a:extLst>
          </p:cNvPr>
          <p:cNvSpPr txBox="1"/>
          <p:nvPr/>
        </p:nvSpPr>
        <p:spPr>
          <a:xfrm>
            <a:off x="4394249" y="3910560"/>
            <a:ext cx="3403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Optima" panose="02000503060000020004" pitchFamily="2" charset="0"/>
              </a:rPr>
              <a:t>AGU A53D-04 	17 Dec. 2021</a:t>
            </a:r>
          </a:p>
        </p:txBody>
      </p:sp>
      <p:pic>
        <p:nvPicPr>
          <p:cNvPr id="11" name="Picture 2" descr="C:\Users\abeyersd\AppData\Local\Microsoft\Windows\Temporary Internet Files\Content.Outlook\88H4FCBU\LARGE_Logo2-06 (2).png">
            <a:extLst>
              <a:ext uri="{FF2B5EF4-FFF2-40B4-BE49-F238E27FC236}">
                <a16:creationId xmlns:a16="http://schemas.microsoft.com/office/drawing/2014/main" id="{F1520C61-8A56-EA4F-ABE7-23C2F7779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225" y="4366363"/>
            <a:ext cx="1289488" cy="129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38733238-62F9-C145-84C9-0D6B4C372C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641"/>
          <a:stretch/>
        </p:blipFill>
        <p:spPr>
          <a:xfrm>
            <a:off x="174770" y="4549127"/>
            <a:ext cx="1014933" cy="927334"/>
          </a:xfrm>
          <a:prstGeom prst="rect">
            <a:avLst/>
          </a:prstGeom>
        </p:spPr>
      </p:pic>
      <p:pic>
        <p:nvPicPr>
          <p:cNvPr id="15" name="Picture 14" descr="NIA-logo-Landscape.jpg">
            <a:extLst>
              <a:ext uri="{FF2B5EF4-FFF2-40B4-BE49-F238E27FC236}">
                <a16:creationId xmlns:a16="http://schemas.microsoft.com/office/drawing/2014/main" id="{6F756CBE-502F-2640-876D-18BBEB510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049" y="5933603"/>
            <a:ext cx="1546566" cy="861042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6B0F8D9-358D-F640-B7E7-C8E74F9C8A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816" y="5700567"/>
            <a:ext cx="939004" cy="9333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416F2CB-3947-0044-AFF3-E2BA36D38B62}"/>
              </a:ext>
            </a:extLst>
          </p:cNvPr>
          <p:cNvSpPr txBox="1">
            <a:spLocks noChangeAspect="1"/>
          </p:cNvSpPr>
          <p:nvPr/>
        </p:nvSpPr>
        <p:spPr>
          <a:xfrm>
            <a:off x="1362636" y="5687394"/>
            <a:ext cx="9335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>
                <a:latin typeface="Optima" panose="02000503060000020004" pitchFamily="2" charset="0"/>
              </a:rPr>
              <a:t>1</a:t>
            </a:r>
            <a:r>
              <a:rPr lang="en-US" sz="1200" dirty="0">
                <a:latin typeface="Optima" panose="02000503060000020004" pitchFamily="2" charset="0"/>
              </a:rPr>
              <a:t>National Institute of Aerospace, Hampton, VA, </a:t>
            </a:r>
            <a:r>
              <a:rPr lang="en-US" sz="1200" baseline="30000" dirty="0">
                <a:latin typeface="Optima" panose="02000503060000020004" pitchFamily="2" charset="0"/>
              </a:rPr>
              <a:t>2</a:t>
            </a:r>
            <a:r>
              <a:rPr lang="en-US" sz="1200" dirty="0">
                <a:latin typeface="Optima" panose="02000503060000020004" pitchFamily="2" charset="0"/>
              </a:rPr>
              <a:t>NASA Langley Research Center, Hampton, VA, </a:t>
            </a:r>
            <a:r>
              <a:rPr lang="en-US" sz="1200" baseline="30000" dirty="0">
                <a:latin typeface="Optima" panose="02000503060000020004" pitchFamily="2" charset="0"/>
              </a:rPr>
              <a:t>3</a:t>
            </a:r>
            <a:r>
              <a:rPr lang="en-US" sz="1200" dirty="0">
                <a:latin typeface="Optima" panose="02000503060000020004" pitchFamily="2" charset="0"/>
              </a:rPr>
              <a:t>Science Systems and Applications Inc., Hampton, VA, </a:t>
            </a:r>
            <a:r>
              <a:rPr lang="en-US" sz="1200" baseline="30000" dirty="0">
                <a:latin typeface="Optima" panose="02000503060000020004" pitchFamily="2" charset="0"/>
              </a:rPr>
              <a:t>4</a:t>
            </a:r>
            <a:r>
              <a:rPr lang="en-US" sz="1200" dirty="0">
                <a:latin typeface="Optima" panose="02000503060000020004" pitchFamily="2" charset="0"/>
              </a:rPr>
              <a:t>Brown University, Providence, RI, </a:t>
            </a:r>
            <a:r>
              <a:rPr lang="en-US" sz="1200" baseline="30000" dirty="0">
                <a:latin typeface="Optima" panose="02000503060000020004" pitchFamily="2" charset="0"/>
              </a:rPr>
              <a:t>5</a:t>
            </a:r>
            <a:r>
              <a:rPr lang="en-US" sz="1200" dirty="0">
                <a:latin typeface="Optima" panose="02000503060000020004" pitchFamily="2" charset="0"/>
              </a:rPr>
              <a:t>Christopher Newport University, Hampton, VA, </a:t>
            </a:r>
            <a:r>
              <a:rPr lang="en-US" sz="1200" baseline="30000" dirty="0">
                <a:latin typeface="Optima" panose="02000503060000020004" pitchFamily="2" charset="0"/>
              </a:rPr>
              <a:t>6</a:t>
            </a:r>
            <a:r>
              <a:rPr lang="en-US" sz="1200" dirty="0">
                <a:latin typeface="Optima" panose="02000503060000020004" pitchFamily="2" charset="0"/>
              </a:rPr>
              <a:t>University of New Hampshire, Durham, NH, </a:t>
            </a:r>
            <a:r>
              <a:rPr lang="en-US" sz="1200" baseline="30000" dirty="0">
                <a:latin typeface="Optima" panose="02000503060000020004" pitchFamily="2" charset="0"/>
              </a:rPr>
              <a:t>7</a:t>
            </a:r>
            <a:r>
              <a:rPr lang="en-US" sz="1200" dirty="0">
                <a:latin typeface="Optima" panose="02000503060000020004" pitchFamily="2" charset="0"/>
              </a:rPr>
              <a:t>University of California – Davis, CA, </a:t>
            </a:r>
            <a:r>
              <a:rPr lang="en-US" sz="1200" baseline="30000" dirty="0">
                <a:latin typeface="Optima" panose="02000503060000020004" pitchFamily="2" charset="0"/>
              </a:rPr>
              <a:t>8</a:t>
            </a:r>
            <a:r>
              <a:rPr lang="en-US" sz="1200" dirty="0">
                <a:latin typeface="Optima" panose="02000503060000020004" pitchFamily="2" charset="0"/>
              </a:rPr>
              <a:t>William &amp; Mary, Williamsburg, VA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95D72-C493-274C-BF2B-589D66A63D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3130" y="6403222"/>
            <a:ext cx="1098052" cy="385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CE7CBB-6482-C34A-AD03-1405ED032C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1037" y="6395101"/>
            <a:ext cx="2039723" cy="3852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8B55BC4-5C7B-364C-B3BC-216D31F4F8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9500" y="6378000"/>
            <a:ext cx="767504" cy="4166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1AB530-5D78-FD4A-9814-F7A1DA050F7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88067" y="6401417"/>
            <a:ext cx="1602769" cy="3852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3AF1E27-3C9B-804F-89EA-676BDF7960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5258" y="6386038"/>
            <a:ext cx="2158205" cy="4160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FC2A017-3F6B-E648-A9F7-34E52C0F51A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8226" t="-1769" r="19733" b="-1"/>
          <a:stretch/>
        </p:blipFill>
        <p:spPr>
          <a:xfrm>
            <a:off x="7171391" y="6334656"/>
            <a:ext cx="939005" cy="47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1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76"/>
    </mc:Choice>
    <mc:Fallback xmlns="">
      <p:transition spd="slow" advTm="4657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9428-09B8-AB41-93B4-94B68B84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83" y="37070"/>
            <a:ext cx="10515600" cy="92333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Optima" panose="02000503060000020004" pitchFamily="2" charset="0"/>
              </a:rPr>
              <a:t>All Measured Spectra Better Fit by 2</a:t>
            </a:r>
            <a:r>
              <a:rPr lang="en-US" sz="3200" baseline="30000" dirty="0">
                <a:latin typeface="Optima" panose="02000503060000020004" pitchFamily="2" charset="0"/>
              </a:rPr>
              <a:t>nd</a:t>
            </a:r>
            <a:r>
              <a:rPr lang="en-US" sz="3200" dirty="0">
                <a:latin typeface="Optima" panose="02000503060000020004" pitchFamily="2" charset="0"/>
              </a:rPr>
              <a:t> order Polynomial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992950-DDBB-234B-AC78-B8A0BF6C653C}"/>
              </a:ext>
            </a:extLst>
          </p:cNvPr>
          <p:cNvSpPr txBox="1"/>
          <p:nvPr/>
        </p:nvSpPr>
        <p:spPr>
          <a:xfrm>
            <a:off x="1137734" y="1127267"/>
            <a:ext cx="1416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tima" panose="02000503060000020004" pitchFamily="2" charset="0"/>
              </a:rPr>
              <a:t>Extinction Fits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198CDA-9DC3-EE46-B97A-0EF9262D476E}"/>
              </a:ext>
            </a:extLst>
          </p:cNvPr>
          <p:cNvSpPr txBox="1"/>
          <p:nvPr/>
        </p:nvSpPr>
        <p:spPr>
          <a:xfrm>
            <a:off x="3697342" y="1126548"/>
            <a:ext cx="2073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tima" panose="02000503060000020004" pitchFamily="2" charset="0"/>
              </a:rPr>
              <a:t>Total Absorption Fits*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61B065-B8A2-F647-A13D-2D91025DBE1E}"/>
              </a:ext>
            </a:extLst>
          </p:cNvPr>
          <p:cNvSpPr txBox="1"/>
          <p:nvPr/>
        </p:nvSpPr>
        <p:spPr>
          <a:xfrm>
            <a:off x="6421400" y="1126548"/>
            <a:ext cx="2173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tima" panose="02000503060000020004" pitchFamily="2" charset="0"/>
              </a:rPr>
              <a:t>MeOH Absorption Fits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88D5A9-9B3D-1645-84E3-659C1BE81F26}"/>
              </a:ext>
            </a:extLst>
          </p:cNvPr>
          <p:cNvSpPr txBox="1"/>
          <p:nvPr/>
        </p:nvSpPr>
        <p:spPr>
          <a:xfrm>
            <a:off x="9506875" y="1107602"/>
            <a:ext cx="1774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tima" panose="02000503060000020004" pitchFamily="2" charset="0"/>
              </a:rPr>
              <a:t>DI Absorption Fits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189564F-EF5F-7E42-A4F6-A33A20263C22}"/>
              </a:ext>
            </a:extLst>
          </p:cNvPr>
          <p:cNvSpPr txBox="1"/>
          <p:nvPr/>
        </p:nvSpPr>
        <p:spPr>
          <a:xfrm>
            <a:off x="1797733" y="766569"/>
            <a:ext cx="8596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Optima" panose="02000503060000020004" pitchFamily="2" charset="0"/>
              </a:rPr>
              <a:t>Example (Little Bear filter #25) Linear (top row) &amp; 2</a:t>
            </a:r>
            <a:r>
              <a:rPr lang="en-US" sz="1600" i="1" baseline="30000" dirty="0">
                <a:latin typeface="Optima" panose="02000503060000020004" pitchFamily="2" charset="0"/>
              </a:rPr>
              <a:t>nd</a:t>
            </a:r>
            <a:r>
              <a:rPr lang="en-US" sz="1600" i="1" dirty="0">
                <a:latin typeface="Optima" panose="02000503060000020004" pitchFamily="2" charset="0"/>
              </a:rPr>
              <a:t> order Polynomial (2</a:t>
            </a:r>
            <a:r>
              <a:rPr lang="en-US" sz="1600" i="1" baseline="30000" dirty="0">
                <a:latin typeface="Optima" panose="02000503060000020004" pitchFamily="2" charset="0"/>
              </a:rPr>
              <a:t>nd</a:t>
            </a:r>
            <a:r>
              <a:rPr lang="en-US" sz="1600" i="1" dirty="0">
                <a:latin typeface="Optima" panose="02000503060000020004" pitchFamily="2" charset="0"/>
              </a:rPr>
              <a:t> row) Fits to Spectra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E3EC1AE-B4AD-2F49-B204-B4B8614D7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455" y="1450610"/>
            <a:ext cx="2926080" cy="15434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C2F7CB-F7BD-8640-AB7B-6EECF8AD70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6015" y="1469658"/>
            <a:ext cx="2926080" cy="15434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76CED51-826A-B94A-8EEB-56227A6A1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064" y="1456959"/>
            <a:ext cx="2926080" cy="15434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399B313-84AF-B542-98C0-175843B18D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693" y="1456960"/>
            <a:ext cx="2926080" cy="1543427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83303CD-0826-D645-B35F-E002CC8817B0}"/>
              </a:ext>
            </a:extLst>
          </p:cNvPr>
          <p:cNvCxnSpPr>
            <a:cxnSpLocks/>
          </p:cNvCxnSpPr>
          <p:nvPr/>
        </p:nvCxnSpPr>
        <p:spPr>
          <a:xfrm>
            <a:off x="5966455" y="1126548"/>
            <a:ext cx="0" cy="34172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DCA27F2-8ABD-164F-8581-D295C9F9AFDD}"/>
              </a:ext>
            </a:extLst>
          </p:cNvPr>
          <p:cNvCxnSpPr>
            <a:cxnSpLocks/>
          </p:cNvCxnSpPr>
          <p:nvPr/>
        </p:nvCxnSpPr>
        <p:spPr>
          <a:xfrm>
            <a:off x="8779205" y="1126548"/>
            <a:ext cx="0" cy="34172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BA48E41-D1CD-EA4F-B810-FD1216BCAA3A}"/>
              </a:ext>
            </a:extLst>
          </p:cNvPr>
          <p:cNvCxnSpPr>
            <a:cxnSpLocks/>
          </p:cNvCxnSpPr>
          <p:nvPr/>
        </p:nvCxnSpPr>
        <p:spPr>
          <a:xfrm>
            <a:off x="3169920" y="1126548"/>
            <a:ext cx="0" cy="34172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8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88"/>
    </mc:Choice>
    <mc:Fallback xmlns="">
      <p:transition spd="slow" advTm="4718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9428-09B8-AB41-93B4-94B68B84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83" y="37070"/>
            <a:ext cx="10515600" cy="92333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Optima" panose="02000503060000020004" pitchFamily="2" charset="0"/>
              </a:rPr>
              <a:t>All Measured Spectra Better Fit by 2</a:t>
            </a:r>
            <a:r>
              <a:rPr lang="en-US" sz="3200" baseline="30000" dirty="0">
                <a:latin typeface="Optima" panose="02000503060000020004" pitchFamily="2" charset="0"/>
              </a:rPr>
              <a:t>nd</a:t>
            </a:r>
            <a:r>
              <a:rPr lang="en-US" sz="3200" dirty="0">
                <a:latin typeface="Optima" panose="02000503060000020004" pitchFamily="2" charset="0"/>
              </a:rPr>
              <a:t> order Polynomial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992950-DDBB-234B-AC78-B8A0BF6C653C}"/>
              </a:ext>
            </a:extLst>
          </p:cNvPr>
          <p:cNvSpPr txBox="1"/>
          <p:nvPr/>
        </p:nvSpPr>
        <p:spPr>
          <a:xfrm>
            <a:off x="1137734" y="1127267"/>
            <a:ext cx="1416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tima" panose="02000503060000020004" pitchFamily="2" charset="0"/>
              </a:rPr>
              <a:t>Extinction Fits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198CDA-9DC3-EE46-B97A-0EF9262D476E}"/>
              </a:ext>
            </a:extLst>
          </p:cNvPr>
          <p:cNvSpPr txBox="1"/>
          <p:nvPr/>
        </p:nvSpPr>
        <p:spPr>
          <a:xfrm>
            <a:off x="3697342" y="1126548"/>
            <a:ext cx="2073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tima" panose="02000503060000020004" pitchFamily="2" charset="0"/>
              </a:rPr>
              <a:t>Total Absorption Fits*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61B065-B8A2-F647-A13D-2D91025DBE1E}"/>
              </a:ext>
            </a:extLst>
          </p:cNvPr>
          <p:cNvSpPr txBox="1"/>
          <p:nvPr/>
        </p:nvSpPr>
        <p:spPr>
          <a:xfrm>
            <a:off x="6421400" y="1126548"/>
            <a:ext cx="2173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tima" panose="02000503060000020004" pitchFamily="2" charset="0"/>
              </a:rPr>
              <a:t>MeOH Absorption Fits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88D5A9-9B3D-1645-84E3-659C1BE81F26}"/>
              </a:ext>
            </a:extLst>
          </p:cNvPr>
          <p:cNvSpPr txBox="1"/>
          <p:nvPr/>
        </p:nvSpPr>
        <p:spPr>
          <a:xfrm>
            <a:off x="9506875" y="1107602"/>
            <a:ext cx="1774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tima" panose="02000503060000020004" pitchFamily="2" charset="0"/>
              </a:rPr>
              <a:t>DI Absorption Fits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189564F-EF5F-7E42-A4F6-A33A20263C22}"/>
              </a:ext>
            </a:extLst>
          </p:cNvPr>
          <p:cNvSpPr txBox="1"/>
          <p:nvPr/>
        </p:nvSpPr>
        <p:spPr>
          <a:xfrm>
            <a:off x="1797733" y="766569"/>
            <a:ext cx="8596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Optima" panose="02000503060000020004" pitchFamily="2" charset="0"/>
              </a:rPr>
              <a:t>Example (Little Bear filter #25) Linear (top row) &amp; 2</a:t>
            </a:r>
            <a:r>
              <a:rPr lang="en-US" sz="1600" i="1" baseline="30000" dirty="0">
                <a:latin typeface="Optima" panose="02000503060000020004" pitchFamily="2" charset="0"/>
              </a:rPr>
              <a:t>nd</a:t>
            </a:r>
            <a:r>
              <a:rPr lang="en-US" sz="1600" i="1" dirty="0">
                <a:latin typeface="Optima" panose="02000503060000020004" pitchFamily="2" charset="0"/>
              </a:rPr>
              <a:t> order Polynomial (2</a:t>
            </a:r>
            <a:r>
              <a:rPr lang="en-US" sz="1600" i="1" baseline="30000" dirty="0">
                <a:latin typeface="Optima" panose="02000503060000020004" pitchFamily="2" charset="0"/>
              </a:rPr>
              <a:t>nd</a:t>
            </a:r>
            <a:r>
              <a:rPr lang="en-US" sz="1600" i="1" dirty="0">
                <a:latin typeface="Optima" panose="02000503060000020004" pitchFamily="2" charset="0"/>
              </a:rPr>
              <a:t> row) Fits to Spectra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FB2A4E6-AF1A-5640-9708-6F95C2BC5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455" y="3000386"/>
            <a:ext cx="2926080" cy="15434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3EC1AE-B4AD-2F49-B204-B4B8614D7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455" y="1450610"/>
            <a:ext cx="2926080" cy="15434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C2F7CB-F7BD-8640-AB7B-6EECF8AD7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015" y="1469658"/>
            <a:ext cx="2926080" cy="15434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B197EA-7B79-9D48-9F70-F6A782B89D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15" y="3000386"/>
            <a:ext cx="2926080" cy="15434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76CED51-826A-B94A-8EEB-56227A6A15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6064" y="1456959"/>
            <a:ext cx="2926080" cy="15434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B655D2C-AF1D-3947-A824-9DA49317FF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574" y="3000387"/>
            <a:ext cx="2926080" cy="15434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399B313-84AF-B542-98C0-175843B18D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93" y="1456960"/>
            <a:ext cx="2926080" cy="154342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30EC275-C082-424B-BAEB-9E06225F3E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93" y="3000386"/>
            <a:ext cx="2926080" cy="1543427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83303CD-0826-D645-B35F-E002CC8817B0}"/>
              </a:ext>
            </a:extLst>
          </p:cNvPr>
          <p:cNvCxnSpPr>
            <a:cxnSpLocks/>
          </p:cNvCxnSpPr>
          <p:nvPr/>
        </p:nvCxnSpPr>
        <p:spPr>
          <a:xfrm>
            <a:off x="5966455" y="1126548"/>
            <a:ext cx="0" cy="34172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DCA27F2-8ABD-164F-8581-D295C9F9AFDD}"/>
              </a:ext>
            </a:extLst>
          </p:cNvPr>
          <p:cNvCxnSpPr>
            <a:cxnSpLocks/>
          </p:cNvCxnSpPr>
          <p:nvPr/>
        </p:nvCxnSpPr>
        <p:spPr>
          <a:xfrm>
            <a:off x="8779205" y="1126548"/>
            <a:ext cx="0" cy="34172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BA48E41-D1CD-EA4F-B810-FD1216BCAA3A}"/>
              </a:ext>
            </a:extLst>
          </p:cNvPr>
          <p:cNvCxnSpPr>
            <a:cxnSpLocks/>
          </p:cNvCxnSpPr>
          <p:nvPr/>
        </p:nvCxnSpPr>
        <p:spPr>
          <a:xfrm>
            <a:off x="3169920" y="1126548"/>
            <a:ext cx="0" cy="34172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93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82"/>
    </mc:Choice>
    <mc:Fallback xmlns="">
      <p:transition spd="slow" advTm="1428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9428-09B8-AB41-93B4-94B68B84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83" y="37070"/>
            <a:ext cx="10515600" cy="92333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Optima" panose="02000503060000020004" pitchFamily="2" charset="0"/>
              </a:rPr>
              <a:t>All Measured Spectra Better Fit by 2</a:t>
            </a:r>
            <a:r>
              <a:rPr lang="en-US" sz="3200" baseline="30000" dirty="0">
                <a:latin typeface="Optima" panose="02000503060000020004" pitchFamily="2" charset="0"/>
              </a:rPr>
              <a:t>nd</a:t>
            </a:r>
            <a:r>
              <a:rPr lang="en-US" sz="3200" dirty="0">
                <a:latin typeface="Optima" panose="02000503060000020004" pitchFamily="2" charset="0"/>
              </a:rPr>
              <a:t> order Polynomial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992950-DDBB-234B-AC78-B8A0BF6C653C}"/>
              </a:ext>
            </a:extLst>
          </p:cNvPr>
          <p:cNvSpPr txBox="1"/>
          <p:nvPr/>
        </p:nvSpPr>
        <p:spPr>
          <a:xfrm>
            <a:off x="1137734" y="1127267"/>
            <a:ext cx="1416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tima" panose="02000503060000020004" pitchFamily="2" charset="0"/>
              </a:rPr>
              <a:t>Extinction Fits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198CDA-9DC3-EE46-B97A-0EF9262D476E}"/>
              </a:ext>
            </a:extLst>
          </p:cNvPr>
          <p:cNvSpPr txBox="1"/>
          <p:nvPr/>
        </p:nvSpPr>
        <p:spPr>
          <a:xfrm>
            <a:off x="3697342" y="1126548"/>
            <a:ext cx="2073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tima" panose="02000503060000020004" pitchFamily="2" charset="0"/>
              </a:rPr>
              <a:t>Total Absorption Fits*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61B065-B8A2-F647-A13D-2D91025DBE1E}"/>
              </a:ext>
            </a:extLst>
          </p:cNvPr>
          <p:cNvSpPr txBox="1"/>
          <p:nvPr/>
        </p:nvSpPr>
        <p:spPr>
          <a:xfrm>
            <a:off x="6421400" y="1126548"/>
            <a:ext cx="2173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tima" panose="02000503060000020004" pitchFamily="2" charset="0"/>
              </a:rPr>
              <a:t>MeOH Absorption Fits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88D5A9-9B3D-1645-84E3-659C1BE81F26}"/>
              </a:ext>
            </a:extLst>
          </p:cNvPr>
          <p:cNvSpPr txBox="1"/>
          <p:nvPr/>
        </p:nvSpPr>
        <p:spPr>
          <a:xfrm>
            <a:off x="9506875" y="1107602"/>
            <a:ext cx="1774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tima" panose="02000503060000020004" pitchFamily="2" charset="0"/>
              </a:rPr>
              <a:t>DI Absorption Fits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0E575B0-E07F-DE4A-83C0-49B43C2BEE5E}"/>
              </a:ext>
            </a:extLst>
          </p:cNvPr>
          <p:cNvSpPr txBox="1"/>
          <p:nvPr/>
        </p:nvSpPr>
        <p:spPr>
          <a:xfrm>
            <a:off x="4792475" y="4710592"/>
            <a:ext cx="29687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Optima" panose="02000503060000020004" pitchFamily="2" charset="0"/>
              </a:rPr>
              <a:t>Fit Residuals from All Spectra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189564F-EF5F-7E42-A4F6-A33A20263C22}"/>
              </a:ext>
            </a:extLst>
          </p:cNvPr>
          <p:cNvSpPr txBox="1"/>
          <p:nvPr/>
        </p:nvSpPr>
        <p:spPr>
          <a:xfrm>
            <a:off x="1797733" y="766569"/>
            <a:ext cx="8596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Optima" panose="02000503060000020004" pitchFamily="2" charset="0"/>
              </a:rPr>
              <a:t>Example (Little Bear filter #25) Linear (top row) &amp; 2</a:t>
            </a:r>
            <a:r>
              <a:rPr lang="en-US" sz="1600" i="1" baseline="30000" dirty="0">
                <a:latin typeface="Optima" panose="02000503060000020004" pitchFamily="2" charset="0"/>
              </a:rPr>
              <a:t>nd</a:t>
            </a:r>
            <a:r>
              <a:rPr lang="en-US" sz="1600" i="1" dirty="0">
                <a:latin typeface="Optima" panose="02000503060000020004" pitchFamily="2" charset="0"/>
              </a:rPr>
              <a:t> order Polynomial (2</a:t>
            </a:r>
            <a:r>
              <a:rPr lang="en-US" sz="1600" i="1" baseline="30000" dirty="0">
                <a:latin typeface="Optima" panose="02000503060000020004" pitchFamily="2" charset="0"/>
              </a:rPr>
              <a:t>nd</a:t>
            </a:r>
            <a:r>
              <a:rPr lang="en-US" sz="1600" i="1" dirty="0">
                <a:latin typeface="Optima" panose="02000503060000020004" pitchFamily="2" charset="0"/>
              </a:rPr>
              <a:t> row) Fits to Spectra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FB2A4E6-AF1A-5640-9708-6F95C2BC54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455" y="3000386"/>
            <a:ext cx="2926080" cy="154342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E3EC1AE-B4AD-2F49-B204-B4B8614D7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455" y="1450610"/>
            <a:ext cx="2926080" cy="15434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C2F7CB-F7BD-8640-AB7B-6EECF8AD7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015" y="1469658"/>
            <a:ext cx="2926080" cy="154342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B197EA-7B79-9D48-9F70-F6A782B89D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15" y="3000386"/>
            <a:ext cx="2926080" cy="15434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76CED51-826A-B94A-8EEB-56227A6A15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6064" y="1456959"/>
            <a:ext cx="2926080" cy="154342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B655D2C-AF1D-3947-A824-9DA49317FF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574" y="3000387"/>
            <a:ext cx="2926080" cy="15434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399B313-84AF-B542-98C0-175843B18D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93" y="1456960"/>
            <a:ext cx="2926080" cy="154342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30EC275-C082-424B-BAEB-9E06225F3E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93" y="3000386"/>
            <a:ext cx="2926080" cy="15434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2BCA6B-1B96-C248-8F64-DEABDBF4E6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69920" y="5052651"/>
            <a:ext cx="2926080" cy="1543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82D773-4CF1-744D-A35C-6BAC6312C5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8441" y="5052651"/>
            <a:ext cx="2926080" cy="15434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9212CA-087E-D747-B068-B33A427155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29183" y="5098724"/>
            <a:ext cx="2926080" cy="14973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02556F-B258-BF4A-A1F7-78AA27443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91870" y="5049146"/>
            <a:ext cx="2926080" cy="1497354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83303CD-0826-D645-B35F-E002CC8817B0}"/>
              </a:ext>
            </a:extLst>
          </p:cNvPr>
          <p:cNvCxnSpPr>
            <a:cxnSpLocks/>
          </p:cNvCxnSpPr>
          <p:nvPr/>
        </p:nvCxnSpPr>
        <p:spPr>
          <a:xfrm>
            <a:off x="5966455" y="1126548"/>
            <a:ext cx="0" cy="34172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DCA27F2-8ABD-164F-8581-D295C9F9AFDD}"/>
              </a:ext>
            </a:extLst>
          </p:cNvPr>
          <p:cNvCxnSpPr>
            <a:cxnSpLocks/>
          </p:cNvCxnSpPr>
          <p:nvPr/>
        </p:nvCxnSpPr>
        <p:spPr>
          <a:xfrm>
            <a:off x="8779205" y="1126548"/>
            <a:ext cx="0" cy="34172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BA48E41-D1CD-EA4F-B810-FD1216BCAA3A}"/>
              </a:ext>
            </a:extLst>
          </p:cNvPr>
          <p:cNvCxnSpPr>
            <a:cxnSpLocks/>
          </p:cNvCxnSpPr>
          <p:nvPr/>
        </p:nvCxnSpPr>
        <p:spPr>
          <a:xfrm>
            <a:off x="3169920" y="1126548"/>
            <a:ext cx="0" cy="34172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7277A80-6A78-4E46-A145-234EF74FFCA3}"/>
              </a:ext>
            </a:extLst>
          </p:cNvPr>
          <p:cNvSpPr txBox="1"/>
          <p:nvPr/>
        </p:nvSpPr>
        <p:spPr>
          <a:xfrm>
            <a:off x="592613" y="4543813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Optima" panose="02000503060000020004" pitchFamily="2" charset="0"/>
              </a:rPr>
              <a:t>(0.3)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C647A5E-A02C-4941-B2AD-99D9BAC1AD17}"/>
              </a:ext>
            </a:extLst>
          </p:cNvPr>
          <p:cNvSpPr txBox="1"/>
          <p:nvPr/>
        </p:nvSpPr>
        <p:spPr>
          <a:xfrm>
            <a:off x="290004" y="4543813"/>
            <a:ext cx="4235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Optima" panose="02000503060000020004" pitchFamily="2" charset="0"/>
              </a:rPr>
              <a:t>(µm):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A0C356-CCBD-C241-92A3-FDF92B0A15A1}"/>
              </a:ext>
            </a:extLst>
          </p:cNvPr>
          <p:cNvSpPr txBox="1"/>
          <p:nvPr/>
        </p:nvSpPr>
        <p:spPr>
          <a:xfrm>
            <a:off x="1101856" y="4549493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Optima" panose="02000503060000020004" pitchFamily="2" charset="0"/>
              </a:rPr>
              <a:t>(0.37)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ED2FEB1-C2AA-B645-8DF7-B443CFAE8D67}"/>
              </a:ext>
            </a:extLst>
          </p:cNvPr>
          <p:cNvSpPr txBox="1"/>
          <p:nvPr/>
        </p:nvSpPr>
        <p:spPr>
          <a:xfrm>
            <a:off x="1648756" y="4543813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Optima" panose="02000503060000020004" pitchFamily="2" charset="0"/>
              </a:rPr>
              <a:t>(0.45)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483456-350D-794C-BC57-81C90A63E8A7}"/>
              </a:ext>
            </a:extLst>
          </p:cNvPr>
          <p:cNvSpPr txBox="1"/>
          <p:nvPr/>
        </p:nvSpPr>
        <p:spPr>
          <a:xfrm>
            <a:off x="2182353" y="4552256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Optima" panose="02000503060000020004" pitchFamily="2" charset="0"/>
              </a:rPr>
              <a:t>(0.55)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2C4CEDB-01F5-3742-B7FB-16D6BD19DD88}"/>
              </a:ext>
            </a:extLst>
          </p:cNvPr>
          <p:cNvSpPr txBox="1"/>
          <p:nvPr/>
        </p:nvSpPr>
        <p:spPr>
          <a:xfrm>
            <a:off x="2724411" y="4556748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Optima" panose="02000503060000020004" pitchFamily="2" charset="0"/>
              </a:rPr>
              <a:t>(0.67)</a:t>
            </a:r>
          </a:p>
        </p:txBody>
      </p:sp>
    </p:spTree>
    <p:extLst>
      <p:ext uri="{BB962C8B-B14F-4D97-AF65-F5344CB8AC3E}">
        <p14:creationId xmlns:p14="http://schemas.microsoft.com/office/powerpoint/2010/main" val="238340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15"/>
    </mc:Choice>
    <mc:Fallback xmlns="">
      <p:transition spd="slow" advTm="5161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9428-09B8-AB41-93B4-94B68B84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83" y="37070"/>
            <a:ext cx="10515600" cy="92333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Optima" panose="02000503060000020004" pitchFamily="2" charset="0"/>
              </a:rPr>
              <a:t>All Measured Spectra Better Fit by 2</a:t>
            </a:r>
            <a:r>
              <a:rPr lang="en-US" sz="3200" baseline="30000" dirty="0">
                <a:latin typeface="Optima" panose="02000503060000020004" pitchFamily="2" charset="0"/>
              </a:rPr>
              <a:t>nd</a:t>
            </a:r>
            <a:r>
              <a:rPr lang="en-US" sz="3200" dirty="0">
                <a:latin typeface="Optima" panose="02000503060000020004" pitchFamily="2" charset="0"/>
              </a:rPr>
              <a:t> order Polynomial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189564F-EF5F-7E42-A4F6-A33A20263C22}"/>
              </a:ext>
            </a:extLst>
          </p:cNvPr>
          <p:cNvSpPr txBox="1"/>
          <p:nvPr/>
        </p:nvSpPr>
        <p:spPr>
          <a:xfrm>
            <a:off x="1797733" y="766569"/>
            <a:ext cx="85965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Optima" panose="02000503060000020004" pitchFamily="2" charset="0"/>
              </a:rPr>
              <a:t>Example (Little Bear filter #25) Linear (top row) &amp; 2</a:t>
            </a:r>
            <a:r>
              <a:rPr lang="en-US" sz="1600" i="1" baseline="30000" dirty="0">
                <a:latin typeface="Optima" panose="02000503060000020004" pitchFamily="2" charset="0"/>
              </a:rPr>
              <a:t>nd</a:t>
            </a:r>
            <a:r>
              <a:rPr lang="en-US" sz="1600" i="1" dirty="0">
                <a:latin typeface="Optima" panose="02000503060000020004" pitchFamily="2" charset="0"/>
              </a:rPr>
              <a:t> order Polynomial (2</a:t>
            </a:r>
            <a:r>
              <a:rPr lang="en-US" sz="1600" i="1" baseline="30000" dirty="0">
                <a:latin typeface="Optima" panose="02000503060000020004" pitchFamily="2" charset="0"/>
              </a:rPr>
              <a:t>nd</a:t>
            </a:r>
            <a:r>
              <a:rPr lang="en-US" sz="1600" i="1" dirty="0">
                <a:latin typeface="Optima" panose="02000503060000020004" pitchFamily="2" charset="0"/>
              </a:rPr>
              <a:t> row) Fits to Spectra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E9F53E-E473-7A4C-AC64-C64A1FD226C5}"/>
              </a:ext>
            </a:extLst>
          </p:cNvPr>
          <p:cNvSpPr txBox="1"/>
          <p:nvPr/>
        </p:nvSpPr>
        <p:spPr>
          <a:xfrm>
            <a:off x="3838262" y="4763345"/>
            <a:ext cx="74433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•Note, the soluble absorption spectral feature evident ~0.450 µm </a:t>
            </a:r>
          </a:p>
          <a:p>
            <a:r>
              <a:rPr lang="en-US" dirty="0">
                <a:latin typeface="Optima" panose="02000503060000020004" pitchFamily="2" charset="0"/>
              </a:rPr>
              <a:t>  (LN(0.45 µm) ~ -0.8)) does not appear in total absorption spectrum</a:t>
            </a:r>
          </a:p>
          <a:p>
            <a:r>
              <a:rPr lang="en-US" dirty="0">
                <a:latin typeface="Optima" panose="02000503060000020004" pitchFamily="2" charset="0"/>
              </a:rPr>
              <a:t>•Lin et al. [2017] attributed this phenomenon to a difference in pH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  -lower in aerosol, higher in DI solution 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        -leading to a red-shift in the DI absorption spectrum; hence, underestimating UV and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         overestimating visible absorption </a:t>
            </a:r>
          </a:p>
          <a:p>
            <a:r>
              <a:rPr lang="en-US" dirty="0">
                <a:latin typeface="Optima" panose="02000503060000020004" pitchFamily="2" charset="0"/>
              </a:rPr>
              <a:t>•Illustrating the need for measuring total absorption spectra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29B068-7EEF-134E-8C81-C858DCEB2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455" y="3000386"/>
            <a:ext cx="2926080" cy="15434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9D6F15C-CBDA-AA4E-B33A-2E919BE30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455" y="1450610"/>
            <a:ext cx="2926080" cy="15434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2580D1-CA16-6247-A7BA-BA7BCACC6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015" y="1469658"/>
            <a:ext cx="2926080" cy="15434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496C416-DD13-014F-A2D4-3FBCEF2189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15" y="3000386"/>
            <a:ext cx="2926080" cy="15434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10A03C8-E9C8-6745-83DD-D5E2227071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6064" y="1456959"/>
            <a:ext cx="2926080" cy="15434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72479D0-6630-7E4B-A0C9-09B5901ADB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574" y="3000387"/>
            <a:ext cx="2926080" cy="15434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B2205C5-65C2-834D-8044-480BB5A0DD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93" y="1456960"/>
            <a:ext cx="2926080" cy="154342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87A826E-2F3F-0B4F-BFF6-A11D901953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93" y="3000386"/>
            <a:ext cx="2926080" cy="154342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7D476303-27C6-5742-926F-9846E67325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441" y="5052651"/>
            <a:ext cx="2926080" cy="1543427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0189D45-C498-C14C-B4A8-8D5204AAFB8E}"/>
              </a:ext>
            </a:extLst>
          </p:cNvPr>
          <p:cNvSpPr txBox="1"/>
          <p:nvPr/>
        </p:nvSpPr>
        <p:spPr>
          <a:xfrm>
            <a:off x="1137734" y="1127267"/>
            <a:ext cx="14168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tima" panose="02000503060000020004" pitchFamily="2" charset="0"/>
              </a:rPr>
              <a:t>Extinction Fits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917D364-F1A6-5649-BCB2-8BD815006278}"/>
              </a:ext>
            </a:extLst>
          </p:cNvPr>
          <p:cNvSpPr txBox="1"/>
          <p:nvPr/>
        </p:nvSpPr>
        <p:spPr>
          <a:xfrm>
            <a:off x="3697342" y="1126548"/>
            <a:ext cx="2073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tima" panose="02000503060000020004" pitchFamily="2" charset="0"/>
              </a:rPr>
              <a:t>Total Absorption Fits*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80C61B1-2AC4-F541-9ED8-BDB218D6ECAB}"/>
              </a:ext>
            </a:extLst>
          </p:cNvPr>
          <p:cNvSpPr txBox="1"/>
          <p:nvPr/>
        </p:nvSpPr>
        <p:spPr>
          <a:xfrm>
            <a:off x="6421400" y="1126548"/>
            <a:ext cx="2173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tima" panose="02000503060000020004" pitchFamily="2" charset="0"/>
              </a:rPr>
              <a:t>MeOH Absorption Fits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AAD05CC-8DFF-8B40-AF59-CB037A1925FD}"/>
              </a:ext>
            </a:extLst>
          </p:cNvPr>
          <p:cNvSpPr txBox="1"/>
          <p:nvPr/>
        </p:nvSpPr>
        <p:spPr>
          <a:xfrm>
            <a:off x="9506875" y="1107602"/>
            <a:ext cx="1774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tima" panose="02000503060000020004" pitchFamily="2" charset="0"/>
              </a:rPr>
              <a:t>DI Absorption Fits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610288D-A44C-8C43-9079-8D94E3EC140A}"/>
              </a:ext>
            </a:extLst>
          </p:cNvPr>
          <p:cNvCxnSpPr>
            <a:cxnSpLocks/>
          </p:cNvCxnSpPr>
          <p:nvPr/>
        </p:nvCxnSpPr>
        <p:spPr>
          <a:xfrm>
            <a:off x="5966455" y="1126548"/>
            <a:ext cx="0" cy="34172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355FC73-2F96-DE43-BA7F-F8136A67411A}"/>
              </a:ext>
            </a:extLst>
          </p:cNvPr>
          <p:cNvCxnSpPr>
            <a:cxnSpLocks/>
          </p:cNvCxnSpPr>
          <p:nvPr/>
        </p:nvCxnSpPr>
        <p:spPr>
          <a:xfrm>
            <a:off x="8779205" y="1126548"/>
            <a:ext cx="0" cy="34172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0A214B5-95DF-5240-8219-75E8B0C34B55}"/>
              </a:ext>
            </a:extLst>
          </p:cNvPr>
          <p:cNvCxnSpPr>
            <a:cxnSpLocks/>
          </p:cNvCxnSpPr>
          <p:nvPr/>
        </p:nvCxnSpPr>
        <p:spPr>
          <a:xfrm>
            <a:off x="3169920" y="1126548"/>
            <a:ext cx="0" cy="34172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9C2167D-9121-F940-B4EB-4FFCBC902708}"/>
              </a:ext>
            </a:extLst>
          </p:cNvPr>
          <p:cNvSpPr txBox="1"/>
          <p:nvPr/>
        </p:nvSpPr>
        <p:spPr>
          <a:xfrm>
            <a:off x="592613" y="4543813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Optima" panose="02000503060000020004" pitchFamily="2" charset="0"/>
              </a:rPr>
              <a:t>(0.3)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9480CE2-EC7A-1843-BE18-BB05992DAE91}"/>
              </a:ext>
            </a:extLst>
          </p:cNvPr>
          <p:cNvSpPr txBox="1"/>
          <p:nvPr/>
        </p:nvSpPr>
        <p:spPr>
          <a:xfrm>
            <a:off x="290004" y="4543813"/>
            <a:ext cx="4235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Optima" panose="02000503060000020004" pitchFamily="2" charset="0"/>
              </a:rPr>
              <a:t>(µm):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EF436E4-9746-D44B-94AA-7FF5AE9445BB}"/>
              </a:ext>
            </a:extLst>
          </p:cNvPr>
          <p:cNvSpPr txBox="1"/>
          <p:nvPr/>
        </p:nvSpPr>
        <p:spPr>
          <a:xfrm>
            <a:off x="1101856" y="4549493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Optima" panose="02000503060000020004" pitchFamily="2" charset="0"/>
              </a:rPr>
              <a:t>(0.37)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2C66EE7-7B17-5441-BA37-9E84EEC2FBC0}"/>
              </a:ext>
            </a:extLst>
          </p:cNvPr>
          <p:cNvSpPr txBox="1"/>
          <p:nvPr/>
        </p:nvSpPr>
        <p:spPr>
          <a:xfrm>
            <a:off x="1648756" y="4543813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Optima" panose="02000503060000020004" pitchFamily="2" charset="0"/>
              </a:rPr>
              <a:t>(0.45)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1300E2E-C7DC-6F41-9B35-E8C9629E45A9}"/>
              </a:ext>
            </a:extLst>
          </p:cNvPr>
          <p:cNvSpPr txBox="1"/>
          <p:nvPr/>
        </p:nvSpPr>
        <p:spPr>
          <a:xfrm>
            <a:off x="2182353" y="4552256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Optima" panose="02000503060000020004" pitchFamily="2" charset="0"/>
              </a:rPr>
              <a:t>(0.55)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7A0D737-37C3-EB48-8112-92187222751A}"/>
              </a:ext>
            </a:extLst>
          </p:cNvPr>
          <p:cNvSpPr txBox="1"/>
          <p:nvPr/>
        </p:nvSpPr>
        <p:spPr>
          <a:xfrm>
            <a:off x="2724411" y="4556748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latin typeface="Optima" panose="02000503060000020004" pitchFamily="2" charset="0"/>
              </a:rPr>
              <a:t>(0.67)</a:t>
            </a:r>
          </a:p>
        </p:txBody>
      </p:sp>
    </p:spTree>
    <p:extLst>
      <p:ext uri="{BB962C8B-B14F-4D97-AF65-F5344CB8AC3E}">
        <p14:creationId xmlns:p14="http://schemas.microsoft.com/office/powerpoint/2010/main" val="196171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63"/>
    </mc:Choice>
    <mc:Fallback xmlns="">
      <p:transition spd="slow" advTm="4616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9428-09B8-AB41-93B4-94B68B84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83" y="37070"/>
            <a:ext cx="10515600" cy="92333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Optima" panose="02000503060000020004" pitchFamily="2" charset="0"/>
              </a:rPr>
              <a:t>Characterizing Spectral Shapes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E66785-79BE-334D-B943-16613F6A7619}"/>
              </a:ext>
            </a:extLst>
          </p:cNvPr>
          <p:cNvSpPr txBox="1"/>
          <p:nvPr/>
        </p:nvSpPr>
        <p:spPr>
          <a:xfrm>
            <a:off x="651065" y="811605"/>
            <a:ext cx="712625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•</a:t>
            </a:r>
            <a:r>
              <a:rPr lang="en-US" dirty="0">
                <a:latin typeface="Optima" panose="02000503060000020004" pitchFamily="2" charset="0"/>
              </a:rPr>
              <a:t> Characterize s</a:t>
            </a:r>
            <a:r>
              <a:rPr lang="en-US" dirty="0">
                <a:solidFill>
                  <a:srgbClr val="000000"/>
                </a:solidFill>
                <a:latin typeface="Optima" panose="02000503060000020004" pitchFamily="2" charset="0"/>
                <a:cs typeface="Symbol" charset="2"/>
              </a:rPr>
              <a:t>pectral behavior of aerosol optical properties using </a:t>
            </a:r>
            <a:r>
              <a:rPr lang="en-US" dirty="0">
                <a:latin typeface="Optima" panose="02000503060000020004" pitchFamily="2" charset="0"/>
              </a:rPr>
              <a:t>derivative of logarithmic transformation of measured spectrum, i.e.,	</a:t>
            </a:r>
            <a:r>
              <a:rPr lang="en-US" b="1" dirty="0">
                <a:solidFill>
                  <a:srgbClr val="000000"/>
                </a:solidFill>
                <a:latin typeface="Optima"/>
                <a:cs typeface="Optima"/>
              </a:rPr>
              <a:t>d ln p(</a:t>
            </a:r>
            <a:r>
              <a:rPr lang="en-US" b="1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b="1" dirty="0">
                <a:solidFill>
                  <a:srgbClr val="000000"/>
                </a:solidFill>
                <a:latin typeface="Optima"/>
                <a:cs typeface="Optima"/>
              </a:rPr>
              <a:t>) / d ln </a:t>
            </a:r>
            <a:r>
              <a:rPr lang="en-US" b="1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dirty="0">
                <a:solidFill>
                  <a:srgbClr val="000000"/>
                </a:solidFill>
                <a:latin typeface="Optima" panose="02000503060000020004" pitchFamily="2" charset="0"/>
                <a:cs typeface="Symbol" charset="2"/>
              </a:rPr>
              <a:t> 				(1)</a:t>
            </a:r>
          </a:p>
          <a:p>
            <a:r>
              <a:rPr lang="en-US" sz="1200" dirty="0">
                <a:solidFill>
                  <a:srgbClr val="000000"/>
                </a:solidFill>
                <a:latin typeface="Optima" panose="02000503060000020004" pitchFamily="2" charset="0"/>
                <a:cs typeface="Symbol" charset="2"/>
              </a:rPr>
              <a:t>where, </a:t>
            </a:r>
            <a:r>
              <a:rPr lang="en-US" sz="1200" b="1" dirty="0">
                <a:solidFill>
                  <a:srgbClr val="000000"/>
                </a:solidFill>
                <a:latin typeface="Optima"/>
                <a:cs typeface="Optima"/>
              </a:rPr>
              <a:t>p(</a:t>
            </a:r>
            <a:r>
              <a:rPr lang="en-US" sz="1200" b="1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sz="1200" b="1" dirty="0">
                <a:solidFill>
                  <a:srgbClr val="000000"/>
                </a:solidFill>
                <a:latin typeface="Optima"/>
                <a:cs typeface="Optima"/>
              </a:rPr>
              <a:t>)</a:t>
            </a:r>
            <a:r>
              <a:rPr lang="en-US" sz="1200" dirty="0">
                <a:solidFill>
                  <a:srgbClr val="000000"/>
                </a:solidFill>
                <a:latin typeface="Optima" panose="02000503060000020004" pitchFamily="2" charset="0"/>
                <a:cs typeface="Symbol" charset="2"/>
              </a:rPr>
              <a:t> refers to extinction, scattering, or absorption</a:t>
            </a:r>
          </a:p>
          <a:p>
            <a:endParaRPr lang="en-US" sz="800" dirty="0">
              <a:solidFill>
                <a:srgbClr val="000000"/>
              </a:solidFill>
              <a:latin typeface="Optima" panose="02000503060000020004" pitchFamily="2" charset="0"/>
              <a:cs typeface="Symbol" charset="2"/>
            </a:endParaRPr>
          </a:p>
          <a:p>
            <a:r>
              <a:rPr lang="en-US" sz="2000" dirty="0">
                <a:solidFill>
                  <a:srgbClr val="000000"/>
                </a:solidFill>
                <a:latin typeface="Optima" panose="02000503060000020004" pitchFamily="2" charset="0"/>
              </a:rPr>
              <a:t>•</a:t>
            </a:r>
            <a:r>
              <a:rPr lang="en-US" dirty="0">
                <a:solidFill>
                  <a:srgbClr val="000000"/>
                </a:solidFill>
                <a:latin typeface="Optima" panose="02000503060000020004" pitchFamily="2" charset="0"/>
              </a:rPr>
              <a:t>Assuming power law behavior, i.e.,      </a:t>
            </a:r>
            <a:r>
              <a:rPr lang="en-US" b="1" dirty="0">
                <a:latin typeface="Optima"/>
                <a:cs typeface="Optima"/>
              </a:rPr>
              <a:t>p(</a:t>
            </a:r>
            <a:r>
              <a:rPr lang="en-US" b="1" dirty="0">
                <a:latin typeface="Symbol" charset="2"/>
                <a:cs typeface="Symbol" charset="2"/>
              </a:rPr>
              <a:t>l</a:t>
            </a:r>
            <a:r>
              <a:rPr lang="en-US" b="1" dirty="0">
                <a:latin typeface="Optima"/>
                <a:cs typeface="Optima"/>
              </a:rPr>
              <a:t>) = </a:t>
            </a:r>
            <a:r>
              <a:rPr lang="en-US" b="1" dirty="0">
                <a:latin typeface="Symbol" charset="2"/>
                <a:cs typeface="Symbol" charset="2"/>
              </a:rPr>
              <a:t>bl</a:t>
            </a:r>
            <a:r>
              <a:rPr lang="en-US" b="1" baseline="30000" dirty="0">
                <a:latin typeface="Optima"/>
                <a:cs typeface="Optima"/>
              </a:rPr>
              <a:t>-</a:t>
            </a:r>
            <a:r>
              <a:rPr lang="en-US" b="1" baseline="30000" dirty="0">
                <a:latin typeface="Symbol" charset="2"/>
                <a:cs typeface="Symbol" charset="2"/>
              </a:rPr>
              <a:t>a</a:t>
            </a:r>
            <a:r>
              <a:rPr lang="en-US" dirty="0">
                <a:latin typeface="Optima"/>
                <a:cs typeface="Optima"/>
              </a:rPr>
              <a:t> 	(2)</a:t>
            </a:r>
          </a:p>
          <a:p>
            <a:r>
              <a:rPr lang="en-US" dirty="0">
                <a:latin typeface="Optima"/>
                <a:cs typeface="Optima"/>
              </a:rPr>
              <a:t>derivative is a constant (= </a:t>
            </a:r>
            <a:r>
              <a:rPr lang="en-US" b="1" dirty="0">
                <a:latin typeface="Optima"/>
                <a:cs typeface="Optima"/>
              </a:rPr>
              <a:t>-</a:t>
            </a:r>
            <a:r>
              <a:rPr lang="en-US" b="1" dirty="0">
                <a:latin typeface="Symbol" pitchFamily="2" charset="2"/>
                <a:cs typeface="Optima"/>
              </a:rPr>
              <a:t>a</a:t>
            </a:r>
            <a:r>
              <a:rPr lang="en-US" dirty="0">
                <a:latin typeface="Optima"/>
                <a:cs typeface="Optima"/>
              </a:rPr>
              <a:t>); </a:t>
            </a:r>
            <a:r>
              <a:rPr lang="en-US" dirty="0" err="1">
                <a:latin typeface="Optima"/>
                <a:cs typeface="Optima"/>
              </a:rPr>
              <a:t>Ångström</a:t>
            </a:r>
            <a:r>
              <a:rPr lang="en-US" dirty="0">
                <a:latin typeface="Optima"/>
                <a:cs typeface="Optima"/>
              </a:rPr>
              <a:t> exponent = </a:t>
            </a:r>
            <a:r>
              <a:rPr lang="en-US" b="1" dirty="0">
                <a:latin typeface="Symbol" pitchFamily="2" charset="2"/>
                <a:cs typeface="Optima"/>
              </a:rPr>
              <a:t>a   </a:t>
            </a:r>
            <a:r>
              <a:rPr lang="en-US" dirty="0">
                <a:latin typeface="Optima"/>
                <a:cs typeface="Optima"/>
              </a:rPr>
              <a:t>     	  </a:t>
            </a:r>
            <a:r>
              <a:rPr lang="en-US" sz="1200" dirty="0">
                <a:latin typeface="Optima"/>
                <a:cs typeface="Optima"/>
              </a:rPr>
              <a:t>where, </a:t>
            </a:r>
            <a:r>
              <a:rPr lang="en-US" sz="1200" dirty="0">
                <a:latin typeface="Symbol" charset="2"/>
                <a:cs typeface="Symbol" charset="2"/>
              </a:rPr>
              <a:t>b</a:t>
            </a:r>
            <a:r>
              <a:rPr lang="en-US" sz="1200" dirty="0">
                <a:latin typeface="Optima"/>
                <a:cs typeface="Optima"/>
              </a:rPr>
              <a:t> is p at 1 µm</a:t>
            </a:r>
            <a:r>
              <a:rPr lang="en-US" sz="1200" dirty="0">
                <a:latin typeface="Optima" panose="02000503060000020004" pitchFamily="2" charset="0"/>
              </a:rPr>
              <a:t>,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[e.g.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Ångström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 , 1989; Eck et al., 1999;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Moosmüller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, &amp; Chakrabarty, 2011]</a:t>
            </a:r>
          </a:p>
          <a:p>
            <a:endParaRPr lang="en-US" sz="800" dirty="0">
              <a:solidFill>
                <a:schemeClr val="bg1">
                  <a:lumMod val="65000"/>
                </a:schemeClr>
              </a:solidFill>
              <a:latin typeface="Optima" panose="02000503060000020004" pitchFamily="2" charset="0"/>
            </a:endParaRPr>
          </a:p>
          <a:p>
            <a:pPr marL="0" lvl="1"/>
            <a:r>
              <a:rPr lang="en-US" dirty="0">
                <a:latin typeface="Optima" panose="02000503060000020004" pitchFamily="2" charset="0"/>
              </a:rPr>
              <a:t>•</a:t>
            </a:r>
            <a:r>
              <a:rPr lang="en-US" b="1" dirty="0">
                <a:solidFill>
                  <a:srgbClr val="000000"/>
                </a:solidFill>
                <a:latin typeface="Symbol" charset="2"/>
                <a:cs typeface="Symbol" charset="2"/>
              </a:rPr>
              <a:t>a </a:t>
            </a:r>
            <a:r>
              <a:rPr lang="en-US" dirty="0">
                <a:latin typeface="Optima"/>
                <a:cs typeface="Optima"/>
              </a:rPr>
              <a:t>describes wavelength-independent line in log space:</a:t>
            </a:r>
          </a:p>
          <a:p>
            <a:pPr marL="0" lvl="1"/>
            <a:r>
              <a:rPr lang="en-US" dirty="0">
                <a:latin typeface="Optima"/>
                <a:cs typeface="Optima"/>
              </a:rPr>
              <a:t>   	</a:t>
            </a:r>
            <a:r>
              <a:rPr lang="en-US" b="1" dirty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Optima"/>
                <a:cs typeface="Optima"/>
              </a:rPr>
              <a:t>  = - d ln p(</a:t>
            </a:r>
            <a:r>
              <a:rPr lang="en-US" b="1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b="1" dirty="0">
                <a:solidFill>
                  <a:srgbClr val="000000"/>
                </a:solidFill>
                <a:latin typeface="Optima"/>
                <a:cs typeface="Optima"/>
              </a:rPr>
              <a:t>) / d ln </a:t>
            </a:r>
            <a:r>
              <a:rPr lang="en-US" b="1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dirty="0">
                <a:solidFill>
                  <a:srgbClr val="000000"/>
                </a:solidFill>
                <a:latin typeface="Optima" panose="02000503060000020004" pitchFamily="2" charset="0"/>
                <a:cs typeface="Symbol" charset="2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Symbol" charset="2"/>
                <a:cs typeface="Symbol" charset="2"/>
              </a:rPr>
              <a:t>			</a:t>
            </a:r>
            <a:r>
              <a:rPr lang="en-US" dirty="0">
                <a:latin typeface="Optima"/>
                <a:cs typeface="Optima"/>
              </a:rPr>
              <a:t>(3)</a:t>
            </a:r>
          </a:p>
          <a:p>
            <a:pPr marL="0" lvl="1"/>
            <a:endParaRPr lang="en-US" sz="800" b="1" dirty="0">
              <a:solidFill>
                <a:srgbClr val="000000"/>
              </a:solidFill>
              <a:latin typeface="Symbol" charset="2"/>
              <a:cs typeface="Symbol" charset="2"/>
            </a:endParaRPr>
          </a:p>
          <a:p>
            <a:r>
              <a:rPr lang="en-US" sz="2000" dirty="0">
                <a:latin typeface="Optima" panose="02000503060000020004" pitchFamily="2" charset="0"/>
              </a:rPr>
              <a:t>•</a:t>
            </a:r>
            <a:r>
              <a:rPr lang="en-US" dirty="0">
                <a:latin typeface="Optima"/>
                <a:cs typeface="Optima"/>
              </a:rPr>
              <a:t>However, spectral curvature in log space often observed,   represented by a 2</a:t>
            </a:r>
            <a:r>
              <a:rPr lang="en-US" baseline="30000" dirty="0">
                <a:latin typeface="Optima"/>
                <a:cs typeface="Optima"/>
              </a:rPr>
              <a:t>nd</a:t>
            </a:r>
            <a:r>
              <a:rPr lang="en-US" dirty="0">
                <a:latin typeface="Optima"/>
                <a:cs typeface="Optima"/>
              </a:rPr>
              <a:t> order polynomial:</a:t>
            </a:r>
          </a:p>
          <a:p>
            <a:r>
              <a:rPr lang="en-US" dirty="0">
                <a:latin typeface="Optima"/>
                <a:cs typeface="Optima"/>
              </a:rPr>
              <a:t>      	</a:t>
            </a:r>
            <a:r>
              <a:rPr lang="en-US" b="1" dirty="0">
                <a:solidFill>
                  <a:srgbClr val="000000"/>
                </a:solidFill>
                <a:latin typeface="Optima"/>
                <a:cs typeface="Optima"/>
              </a:rPr>
              <a:t>ln p(</a:t>
            </a:r>
            <a:r>
              <a:rPr lang="en-US" b="1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b="1" dirty="0">
                <a:solidFill>
                  <a:srgbClr val="000000"/>
                </a:solidFill>
                <a:latin typeface="Optima"/>
                <a:cs typeface="Optima"/>
              </a:rPr>
              <a:t>) = a</a:t>
            </a:r>
            <a:r>
              <a:rPr lang="en-US" b="1" baseline="-25000" dirty="0">
                <a:solidFill>
                  <a:srgbClr val="000000"/>
                </a:solidFill>
                <a:latin typeface="Optima"/>
                <a:cs typeface="Optima"/>
              </a:rPr>
              <a:t>0</a:t>
            </a:r>
            <a:r>
              <a:rPr lang="en-US" b="1" dirty="0">
                <a:solidFill>
                  <a:srgbClr val="000000"/>
                </a:solidFill>
                <a:latin typeface="Optima"/>
                <a:cs typeface="Optima"/>
              </a:rPr>
              <a:t> + a</a:t>
            </a:r>
            <a:r>
              <a:rPr lang="en-US" b="1" baseline="-25000" dirty="0">
                <a:solidFill>
                  <a:srgbClr val="000000"/>
                </a:solidFill>
                <a:latin typeface="Optima"/>
                <a:cs typeface="Optima"/>
              </a:rPr>
              <a:t>1</a:t>
            </a:r>
            <a:r>
              <a:rPr lang="en-US" b="1" dirty="0">
                <a:solidFill>
                  <a:srgbClr val="000000"/>
                </a:solidFill>
                <a:latin typeface="Optima"/>
                <a:cs typeface="Optima"/>
              </a:rPr>
              <a:t> ln </a:t>
            </a:r>
            <a:r>
              <a:rPr lang="en-US" b="1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b="1" dirty="0">
                <a:solidFill>
                  <a:srgbClr val="000000"/>
                </a:solidFill>
                <a:latin typeface="Optima"/>
                <a:cs typeface="Optima"/>
              </a:rPr>
              <a:t> + a</a:t>
            </a:r>
            <a:r>
              <a:rPr lang="en-US" b="1" baseline="-25000" dirty="0">
                <a:solidFill>
                  <a:srgbClr val="000000"/>
                </a:solidFill>
                <a:latin typeface="Optima"/>
                <a:cs typeface="Optima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Optima"/>
                <a:cs typeface="Optima"/>
              </a:rPr>
              <a:t> (ln </a:t>
            </a:r>
            <a:r>
              <a:rPr lang="en-US" b="1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b="1" dirty="0">
                <a:solidFill>
                  <a:srgbClr val="000000"/>
                </a:solidFill>
                <a:latin typeface="Optima"/>
                <a:cs typeface="Optima"/>
              </a:rPr>
              <a:t>)</a:t>
            </a:r>
            <a:r>
              <a:rPr lang="en-US" b="1" baseline="30000" dirty="0">
                <a:solidFill>
                  <a:srgbClr val="000000"/>
                </a:solidFill>
                <a:latin typeface="Optima"/>
                <a:cs typeface="Optima"/>
              </a:rPr>
              <a:t>2		</a:t>
            </a:r>
            <a:r>
              <a:rPr lang="en-US" dirty="0">
                <a:latin typeface="Optima"/>
                <a:cs typeface="Optima"/>
              </a:rPr>
              <a:t>(4)</a:t>
            </a:r>
            <a:endParaRPr lang="en-US" dirty="0">
              <a:solidFill>
                <a:srgbClr val="000000"/>
              </a:solidFill>
              <a:latin typeface="Optima"/>
              <a:cs typeface="Optima"/>
            </a:endParaRP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[e.g., Eck et al., 1999 and 2001; Schuster et al., 2006]</a:t>
            </a:r>
          </a:p>
          <a:p>
            <a:endParaRPr lang="en-US" sz="800" dirty="0">
              <a:solidFill>
                <a:srgbClr val="000000"/>
              </a:solidFill>
              <a:latin typeface="Optima"/>
              <a:cs typeface="Optima"/>
            </a:endParaRPr>
          </a:p>
          <a:p>
            <a:r>
              <a:rPr lang="en-US" sz="2000" dirty="0">
                <a:latin typeface="Optima"/>
                <a:cs typeface="Optima"/>
              </a:rPr>
              <a:t>•D</a:t>
            </a:r>
            <a:r>
              <a:rPr lang="en-US" dirty="0">
                <a:latin typeface="Optima"/>
                <a:cs typeface="Optima"/>
              </a:rPr>
              <a:t>erivative of Eq. 4 is equal to Eq. 3; a</a:t>
            </a:r>
            <a:r>
              <a:rPr lang="en-US" baseline="-25000" dirty="0">
                <a:latin typeface="Optima"/>
                <a:cs typeface="Optima"/>
              </a:rPr>
              <a:t>1</a:t>
            </a:r>
            <a:r>
              <a:rPr lang="en-US" dirty="0">
                <a:latin typeface="Optima"/>
                <a:cs typeface="Optima"/>
              </a:rPr>
              <a:t>, and a</a:t>
            </a:r>
            <a:r>
              <a:rPr lang="en-US" baseline="-25000" dirty="0">
                <a:latin typeface="Optima"/>
                <a:cs typeface="Optima"/>
              </a:rPr>
              <a:t>2</a:t>
            </a:r>
            <a:r>
              <a:rPr lang="en-US" dirty="0">
                <a:latin typeface="Optima"/>
                <a:cs typeface="Optima"/>
              </a:rPr>
              <a:t> related to </a:t>
            </a:r>
            <a:r>
              <a:rPr lang="en-US" dirty="0">
                <a:latin typeface="Symbol" pitchFamily="2" charset="2"/>
                <a:cs typeface="Optima"/>
              </a:rPr>
              <a:t>a</a:t>
            </a:r>
            <a:r>
              <a:rPr lang="en-US" dirty="0">
                <a:latin typeface="Optima"/>
                <a:cs typeface="Optima"/>
              </a:rPr>
              <a:t> by</a:t>
            </a:r>
          </a:p>
          <a:p>
            <a:r>
              <a:rPr lang="en-US" dirty="0">
                <a:latin typeface="Optima"/>
                <a:cs typeface="Optima"/>
              </a:rPr>
              <a:t>       	</a:t>
            </a:r>
            <a:r>
              <a:rPr lang="en-US" b="1" dirty="0">
                <a:solidFill>
                  <a:srgbClr val="000000"/>
                </a:solidFill>
                <a:latin typeface="Optima"/>
                <a:cs typeface="Optima"/>
              </a:rPr>
              <a:t>d ln p(</a:t>
            </a:r>
            <a:r>
              <a:rPr lang="en-US" b="1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b="1" dirty="0">
                <a:solidFill>
                  <a:srgbClr val="000000"/>
                </a:solidFill>
                <a:latin typeface="Optima"/>
                <a:cs typeface="Optima"/>
              </a:rPr>
              <a:t>) / d ln </a:t>
            </a:r>
            <a:r>
              <a:rPr lang="en-US" b="1" dirty="0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dirty="0">
                <a:solidFill>
                  <a:srgbClr val="000000"/>
                </a:solidFill>
                <a:latin typeface="Optima" panose="02000503060000020004" pitchFamily="2" charset="0"/>
                <a:cs typeface="Symbol" charset="2"/>
              </a:rPr>
              <a:t>  </a:t>
            </a:r>
            <a:r>
              <a:rPr lang="en-US" b="1" dirty="0">
                <a:solidFill>
                  <a:srgbClr val="000000"/>
                </a:solidFill>
                <a:latin typeface="Optima"/>
                <a:cs typeface="Optima"/>
              </a:rPr>
              <a:t>=  (a</a:t>
            </a:r>
            <a:r>
              <a:rPr lang="en-US" b="1" baseline="-25000" dirty="0">
                <a:solidFill>
                  <a:srgbClr val="000000"/>
                </a:solidFill>
                <a:latin typeface="Optima"/>
                <a:cs typeface="Optima"/>
              </a:rPr>
              <a:t>1</a:t>
            </a:r>
            <a:r>
              <a:rPr lang="en-US" b="1" dirty="0">
                <a:solidFill>
                  <a:srgbClr val="000000"/>
                </a:solidFill>
                <a:latin typeface="Optima"/>
                <a:cs typeface="Optima"/>
              </a:rPr>
              <a:t> + 2 a</a:t>
            </a:r>
            <a:r>
              <a:rPr lang="en-US" b="1" baseline="-25000" dirty="0">
                <a:solidFill>
                  <a:srgbClr val="000000"/>
                </a:solidFill>
                <a:latin typeface="Optima"/>
                <a:cs typeface="Optima"/>
              </a:rPr>
              <a:t>2</a:t>
            </a:r>
            <a:r>
              <a:rPr lang="en-US" b="1" dirty="0">
                <a:solidFill>
                  <a:srgbClr val="000000"/>
                </a:solidFill>
                <a:latin typeface="Optima"/>
                <a:cs typeface="Optima"/>
              </a:rPr>
              <a:t> (ln </a:t>
            </a:r>
            <a:r>
              <a:rPr lang="en-US" b="1" dirty="0" err="1">
                <a:solidFill>
                  <a:srgbClr val="000000"/>
                </a:solidFill>
                <a:latin typeface="Symbol" charset="2"/>
                <a:cs typeface="Symbol" charset="2"/>
              </a:rPr>
              <a:t>l</a:t>
            </a:r>
            <a:r>
              <a:rPr lang="en-US" b="1" baseline="-25000" dirty="0" err="1">
                <a:solidFill>
                  <a:srgbClr val="000000"/>
                </a:solidFill>
                <a:latin typeface="Optima"/>
                <a:cs typeface="Optima"/>
              </a:rPr>
              <a:t>ch</a:t>
            </a:r>
            <a:r>
              <a:rPr lang="en-US" b="1" dirty="0">
                <a:solidFill>
                  <a:srgbClr val="000000"/>
                </a:solidFill>
                <a:latin typeface="Optima"/>
                <a:cs typeface="Symbol" charset="2"/>
              </a:rPr>
              <a:t>))  =  - </a:t>
            </a:r>
            <a:r>
              <a:rPr lang="en-US" b="1" dirty="0">
                <a:solidFill>
                  <a:srgbClr val="000000"/>
                </a:solidFill>
                <a:latin typeface="Symbol" charset="2"/>
                <a:cs typeface="Symbol" charset="2"/>
              </a:rPr>
              <a:t>a</a:t>
            </a:r>
            <a:r>
              <a:rPr lang="en-US" b="1" dirty="0">
                <a:solidFill>
                  <a:srgbClr val="000000"/>
                </a:solidFill>
                <a:latin typeface="Optima"/>
                <a:cs typeface="Symbol" charset="2"/>
              </a:rPr>
              <a:t>	</a:t>
            </a:r>
            <a:r>
              <a:rPr lang="en-US" dirty="0">
                <a:solidFill>
                  <a:srgbClr val="000000"/>
                </a:solidFill>
                <a:latin typeface="Optima"/>
                <a:cs typeface="Symbol" charset="2"/>
              </a:rPr>
              <a:t>(5)</a:t>
            </a:r>
            <a:endParaRPr lang="en-US" sz="800" dirty="0">
              <a:solidFill>
                <a:srgbClr val="000000"/>
              </a:solidFill>
              <a:latin typeface="Optima"/>
              <a:cs typeface="Optima"/>
            </a:endParaRPr>
          </a:p>
          <a:p>
            <a:r>
              <a:rPr lang="en-US" sz="1200" dirty="0">
                <a:solidFill>
                  <a:srgbClr val="000000"/>
                </a:solidFill>
                <a:latin typeface="Optima"/>
                <a:cs typeface="Optima"/>
              </a:rPr>
              <a:t>where, </a:t>
            </a:r>
            <a:r>
              <a:rPr lang="en-US" sz="1200" dirty="0" err="1">
                <a:solidFill>
                  <a:srgbClr val="000000"/>
                </a:solidFill>
                <a:latin typeface="Symbol" pitchFamily="2" charset="2"/>
                <a:cs typeface="Optima"/>
              </a:rPr>
              <a:t>l</a:t>
            </a:r>
            <a:r>
              <a:rPr lang="en-US" sz="1200" baseline="-25000" dirty="0" err="1">
                <a:solidFill>
                  <a:srgbClr val="000000"/>
                </a:solidFill>
                <a:latin typeface="Optima"/>
                <a:cs typeface="Optima"/>
              </a:rPr>
              <a:t>ch</a:t>
            </a:r>
            <a:r>
              <a:rPr lang="en-US" sz="1200" dirty="0">
                <a:solidFill>
                  <a:srgbClr val="000000"/>
                </a:solidFill>
                <a:latin typeface="Optima"/>
                <a:cs typeface="Optima"/>
              </a:rPr>
              <a:t> = characteristic wavelength of the measurement</a:t>
            </a:r>
          </a:p>
          <a:p>
            <a:r>
              <a:rPr lang="en-US" sz="1200" dirty="0">
                <a:solidFill>
                  <a:srgbClr val="000000"/>
                </a:solidFill>
                <a:latin typeface="Optima"/>
                <a:cs typeface="Optima"/>
              </a:rPr>
              <a:t>i.e., for any given spectrum there is one wavelength for which </a:t>
            </a:r>
            <a:r>
              <a:rPr lang="en-US" sz="1200" dirty="0">
                <a:latin typeface="Symbol" pitchFamily="2" charset="2"/>
                <a:cs typeface="Optima"/>
              </a:rPr>
              <a:t>a</a:t>
            </a:r>
            <a:r>
              <a:rPr lang="en-US" sz="1200" dirty="0">
                <a:latin typeface="Optima"/>
                <a:cs typeface="Optima"/>
              </a:rPr>
              <a:t> and (a</a:t>
            </a:r>
            <a:r>
              <a:rPr lang="en-US" sz="1200" baseline="-25000" dirty="0">
                <a:latin typeface="Optima"/>
                <a:cs typeface="Optima"/>
              </a:rPr>
              <a:t>1</a:t>
            </a:r>
            <a:r>
              <a:rPr lang="en-US" sz="1200" dirty="0">
                <a:latin typeface="Optima"/>
                <a:cs typeface="Optima"/>
              </a:rPr>
              <a:t>,a</a:t>
            </a:r>
            <a:r>
              <a:rPr lang="en-US" sz="1200" baseline="-25000" dirty="0">
                <a:latin typeface="Optima"/>
                <a:cs typeface="Optima"/>
              </a:rPr>
              <a:t>2</a:t>
            </a:r>
            <a:r>
              <a:rPr lang="en-US" sz="1200" dirty="0">
                <a:latin typeface="Optima"/>
                <a:cs typeface="Optima"/>
              </a:rPr>
              <a:t>) are e</a:t>
            </a:r>
            <a:r>
              <a:rPr lang="en-US" sz="1200" dirty="0">
                <a:solidFill>
                  <a:srgbClr val="000000"/>
                </a:solidFill>
                <a:latin typeface="Optima"/>
                <a:cs typeface="Optima"/>
              </a:rPr>
              <a:t>quivalent </a:t>
            </a: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[Jordan et al., 2021]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2F79FA-402E-6F4B-9977-0B0D107D1C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55"/>
          <a:stretch/>
        </p:blipFill>
        <p:spPr>
          <a:xfrm>
            <a:off x="7445593" y="811605"/>
            <a:ext cx="4279042" cy="3040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E5B240-9235-8349-B26D-B0503D80F7E8}"/>
              </a:ext>
            </a:extLst>
          </p:cNvPr>
          <p:cNvSpPr txBox="1"/>
          <p:nvPr/>
        </p:nvSpPr>
        <p:spPr>
          <a:xfrm>
            <a:off x="8334374" y="6292119"/>
            <a:ext cx="33377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tima" panose="02000503060000020004" pitchFamily="2" charset="0"/>
              </a:rPr>
              <a:t>axis of symmetry (= -a</a:t>
            </a:r>
            <a:r>
              <a:rPr lang="en-US" sz="1000" b="1" baseline="-25000" dirty="0">
                <a:latin typeface="Optima" panose="02000503060000020004" pitchFamily="2" charset="0"/>
              </a:rPr>
              <a:t>1</a:t>
            </a:r>
            <a:r>
              <a:rPr lang="en-US" sz="1000" b="1" dirty="0">
                <a:latin typeface="Optima" panose="02000503060000020004" pitchFamily="2" charset="0"/>
              </a:rPr>
              <a:t>/2a</a:t>
            </a:r>
            <a:r>
              <a:rPr lang="en-US" sz="1000" b="1" baseline="-25000" dirty="0">
                <a:latin typeface="Optima" panose="02000503060000020004" pitchFamily="2" charset="0"/>
              </a:rPr>
              <a:t>2</a:t>
            </a:r>
            <a:r>
              <a:rPr lang="en-US" sz="1000" b="1" dirty="0">
                <a:latin typeface="Optima" panose="02000503060000020004" pitchFamily="2" charset="0"/>
              </a:rPr>
              <a:t>) shifts to longer wavelengths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F34BE1-EAA5-AA46-AD85-319B1F94375B}"/>
              </a:ext>
            </a:extLst>
          </p:cNvPr>
          <p:cNvSpPr txBox="1"/>
          <p:nvPr/>
        </p:nvSpPr>
        <p:spPr>
          <a:xfrm rot="16200000">
            <a:off x="6326305" y="4799989"/>
            <a:ext cx="21419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tima" panose="02000503060000020004" pitchFamily="2" charset="0"/>
              </a:rPr>
              <a:t>increasing degree of curvature (a</a:t>
            </a:r>
            <a:r>
              <a:rPr lang="en-US" sz="1000" b="1" baseline="-25000" dirty="0">
                <a:latin typeface="Optima" panose="02000503060000020004" pitchFamily="2" charset="0"/>
              </a:rPr>
              <a:t>2</a:t>
            </a:r>
            <a:r>
              <a:rPr lang="en-US" sz="1000" b="1" dirty="0">
                <a:latin typeface="Optima" panose="02000503060000020004" pitchFamily="2" charset="0"/>
              </a:rPr>
              <a:t>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8720F8-CC2E-AE4C-AFEE-2F0815DEDA2B}"/>
              </a:ext>
            </a:extLst>
          </p:cNvPr>
          <p:cNvCxnSpPr>
            <a:cxnSpLocks/>
          </p:cNvCxnSpPr>
          <p:nvPr/>
        </p:nvCxnSpPr>
        <p:spPr>
          <a:xfrm flipV="1">
            <a:off x="7602909" y="4218037"/>
            <a:ext cx="0" cy="14650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698B8A-B07B-154A-BB1E-C4A757E602F5}"/>
              </a:ext>
            </a:extLst>
          </p:cNvPr>
          <p:cNvCxnSpPr>
            <a:cxnSpLocks/>
          </p:cNvCxnSpPr>
          <p:nvPr/>
        </p:nvCxnSpPr>
        <p:spPr>
          <a:xfrm>
            <a:off x="8691717" y="6233129"/>
            <a:ext cx="262308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0BA7870-DA39-5A4F-9A74-E2BCF0E592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4075" y="3957432"/>
            <a:ext cx="4150650" cy="2229388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3DD2C02-2BB5-8945-85DE-9B3FFBC67AA5}"/>
              </a:ext>
            </a:extLst>
          </p:cNvPr>
          <p:cNvSpPr/>
          <p:nvPr/>
        </p:nvSpPr>
        <p:spPr>
          <a:xfrm>
            <a:off x="7445593" y="3323303"/>
            <a:ext cx="410381" cy="353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0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675"/>
    </mc:Choice>
    <mc:Fallback xmlns="">
      <p:transition spd="slow" advTm="156675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9428-09B8-AB41-93B4-94B68B84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82" y="37070"/>
            <a:ext cx="10771317" cy="92333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Optima" panose="02000503060000020004" pitchFamily="2" charset="0"/>
              </a:rPr>
              <a:t>2</a:t>
            </a:r>
            <a:r>
              <a:rPr lang="en-US" sz="3200" baseline="30000" dirty="0">
                <a:latin typeface="Optima" panose="02000503060000020004" pitchFamily="2" charset="0"/>
              </a:rPr>
              <a:t>nd</a:t>
            </a:r>
            <a:r>
              <a:rPr lang="en-US" sz="3200" dirty="0">
                <a:latin typeface="Optima" panose="02000503060000020004" pitchFamily="2" charset="0"/>
              </a:rPr>
              <a:t> order Polynomial Coefficient (a</a:t>
            </a:r>
            <a:r>
              <a:rPr lang="en-US" sz="3200" baseline="-25000" dirty="0">
                <a:latin typeface="Optima" panose="02000503060000020004" pitchFamily="2" charset="0"/>
              </a:rPr>
              <a:t>1</a:t>
            </a:r>
            <a:r>
              <a:rPr lang="en-US" sz="3200" dirty="0">
                <a:latin typeface="Optima" panose="02000503060000020004" pitchFamily="2" charset="0"/>
              </a:rPr>
              <a:t>, a</a:t>
            </a:r>
            <a:r>
              <a:rPr lang="en-US" sz="3200" baseline="-25000" dirty="0">
                <a:latin typeface="Optima" panose="02000503060000020004" pitchFamily="2" charset="0"/>
              </a:rPr>
              <a:t>2</a:t>
            </a:r>
            <a:r>
              <a:rPr lang="en-US" sz="3200" dirty="0">
                <a:latin typeface="Optima" panose="02000503060000020004" pitchFamily="2" charset="0"/>
              </a:rPr>
              <a:t>) Maps for 0.35-0.7 µm Fits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992950-DDBB-234B-AC78-B8A0BF6C653C}"/>
              </a:ext>
            </a:extLst>
          </p:cNvPr>
          <p:cNvSpPr txBox="1"/>
          <p:nvPr/>
        </p:nvSpPr>
        <p:spPr>
          <a:xfrm>
            <a:off x="2340150" y="791123"/>
            <a:ext cx="1064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tima" panose="02000503060000020004" pitchFamily="2" charset="0"/>
              </a:rPr>
              <a:t>Extinction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198CDA-9DC3-EE46-B97A-0EF9262D476E}"/>
              </a:ext>
            </a:extLst>
          </p:cNvPr>
          <p:cNvSpPr txBox="1"/>
          <p:nvPr/>
        </p:nvSpPr>
        <p:spPr>
          <a:xfrm>
            <a:off x="7866034" y="791123"/>
            <a:ext cx="1687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tima" panose="02000503060000020004" pitchFamily="2" charset="0"/>
              </a:rPr>
              <a:t>Total Absorption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61B065-B8A2-F647-A13D-2D91025DBE1E}"/>
              </a:ext>
            </a:extLst>
          </p:cNvPr>
          <p:cNvSpPr txBox="1"/>
          <p:nvPr/>
        </p:nvSpPr>
        <p:spPr>
          <a:xfrm>
            <a:off x="2051135" y="2825916"/>
            <a:ext cx="2173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tima" panose="02000503060000020004" pitchFamily="2" charset="0"/>
              </a:rPr>
              <a:t>MeOH Absorption Fits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88D5A9-9B3D-1645-84E3-659C1BE81F26}"/>
              </a:ext>
            </a:extLst>
          </p:cNvPr>
          <p:cNvSpPr txBox="1"/>
          <p:nvPr/>
        </p:nvSpPr>
        <p:spPr>
          <a:xfrm>
            <a:off x="8015274" y="2819683"/>
            <a:ext cx="1774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Optima" panose="02000503060000020004" pitchFamily="2" charset="0"/>
              </a:rPr>
              <a:t>DI Absorption Fits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37E691-80DB-C741-9878-FE0BF347FD88}"/>
              </a:ext>
            </a:extLst>
          </p:cNvPr>
          <p:cNvSpPr txBox="1"/>
          <p:nvPr/>
        </p:nvSpPr>
        <p:spPr>
          <a:xfrm>
            <a:off x="432935" y="4912715"/>
            <a:ext cx="3792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Optima" panose="02000503060000020004" pitchFamily="2" charset="0"/>
              </a:rPr>
              <a:t>Pairs of panels (a</a:t>
            </a:r>
            <a:r>
              <a:rPr lang="en-US" sz="1400" baseline="-25000" dirty="0">
                <a:latin typeface="Optima" panose="02000503060000020004" pitchFamily="2" charset="0"/>
              </a:rPr>
              <a:t>1</a:t>
            </a:r>
            <a:r>
              <a:rPr lang="en-US" sz="1400" dirty="0">
                <a:latin typeface="Optima" panose="02000503060000020004" pitchFamily="2" charset="0"/>
              </a:rPr>
              <a:t>,a</a:t>
            </a:r>
            <a:r>
              <a:rPr lang="en-US" sz="1400" baseline="-25000" dirty="0">
                <a:latin typeface="Optima" panose="02000503060000020004" pitchFamily="2" charset="0"/>
              </a:rPr>
              <a:t>2</a:t>
            </a:r>
            <a:r>
              <a:rPr lang="en-US" sz="1400" dirty="0">
                <a:latin typeface="Optima" panose="02000503060000020004" pitchFamily="2" charset="0"/>
              </a:rPr>
              <a:t>) colored by:</a:t>
            </a:r>
          </a:p>
          <a:p>
            <a:r>
              <a:rPr lang="en-US" sz="1400" dirty="0">
                <a:latin typeface="Optima" panose="02000503060000020004" pitchFamily="2" charset="0"/>
              </a:rPr>
              <a:t>Fire (left) and </a:t>
            </a:r>
            <a:r>
              <a:rPr lang="en-US" sz="1400" dirty="0" err="1">
                <a:latin typeface="Optima"/>
                <a:cs typeface="Optima"/>
              </a:rPr>
              <a:t>Ångström</a:t>
            </a:r>
            <a:r>
              <a:rPr lang="en-US" sz="1400" dirty="0">
                <a:latin typeface="Optima" panose="02000503060000020004" pitchFamily="2" charset="0"/>
              </a:rPr>
              <a:t> Exponents (right)</a:t>
            </a:r>
          </a:p>
          <a:p>
            <a:endParaRPr lang="en-US" sz="800" dirty="0">
              <a:latin typeface="Optima" panose="02000503060000020004" pitchFamily="2" charset="0"/>
            </a:endParaRPr>
          </a:p>
          <a:p>
            <a:r>
              <a:rPr lang="en-US" sz="1200" i="1" dirty="0">
                <a:latin typeface="Optima" panose="02000503060000020004" pitchFamily="2" charset="0"/>
              </a:rPr>
              <a:t>Fire number color code:</a:t>
            </a:r>
          </a:p>
          <a:p>
            <a:r>
              <a:rPr lang="en-US" sz="1200" i="1" dirty="0">
                <a:latin typeface="Optima" panose="02000503060000020004" pitchFamily="2" charset="0"/>
              </a:rPr>
              <a:t>Williams Flats ( fire #3) dark blue</a:t>
            </a:r>
          </a:p>
          <a:p>
            <a:r>
              <a:rPr lang="en-US" sz="1200" i="1" dirty="0" err="1">
                <a:latin typeface="Optima" panose="02000503060000020004" pitchFamily="2" charset="0"/>
              </a:rPr>
              <a:t>Nethker</a:t>
            </a:r>
            <a:r>
              <a:rPr lang="en-US" sz="1200" i="1" dirty="0">
                <a:latin typeface="Optima" panose="02000503060000020004" pitchFamily="2" charset="0"/>
              </a:rPr>
              <a:t> (fire #4) light blue</a:t>
            </a:r>
          </a:p>
          <a:p>
            <a:r>
              <a:rPr lang="en-US" sz="1200" i="1" dirty="0">
                <a:latin typeface="Optima" panose="02000503060000020004" pitchFamily="2" charset="0"/>
              </a:rPr>
              <a:t>Little Bear (fire #5) yellow</a:t>
            </a:r>
          </a:p>
          <a:p>
            <a:r>
              <a:rPr lang="en-US" sz="1200" i="1" dirty="0">
                <a:latin typeface="Optima" panose="02000503060000020004" pitchFamily="2" charset="0"/>
              </a:rPr>
              <a:t>Castle (fire #6) orange</a:t>
            </a:r>
          </a:p>
          <a:p>
            <a:r>
              <a:rPr lang="en-US" sz="1200" i="1" dirty="0">
                <a:latin typeface="Optima" panose="02000503060000020004" pitchFamily="2" charset="0"/>
              </a:rPr>
              <a:t>204 Cow (fire #7) red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56B5E8F-5FF4-CC47-9489-E9463B8B9ECC}"/>
              </a:ext>
            </a:extLst>
          </p:cNvPr>
          <p:cNvSpPr txBox="1"/>
          <p:nvPr/>
        </p:nvSpPr>
        <p:spPr>
          <a:xfrm>
            <a:off x="5118100" y="4912715"/>
            <a:ext cx="664096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Optima" panose="02000503060000020004" pitchFamily="2" charset="0"/>
              </a:rPr>
              <a:t>Key Observations:</a:t>
            </a:r>
          </a:p>
          <a:p>
            <a:r>
              <a:rPr lang="en-US" sz="1600" dirty="0">
                <a:latin typeface="Optima" panose="02000503060000020004" pitchFamily="2" charset="0"/>
              </a:rPr>
              <a:t>•For each spectra set, (a</a:t>
            </a:r>
            <a:r>
              <a:rPr lang="en-US" sz="1600" baseline="-25000" dirty="0">
                <a:latin typeface="Optima" panose="02000503060000020004" pitchFamily="2" charset="0"/>
              </a:rPr>
              <a:t>1</a:t>
            </a:r>
            <a:r>
              <a:rPr lang="en-US" sz="1600" dirty="0">
                <a:latin typeface="Optima" panose="02000503060000020004" pitchFamily="2" charset="0"/>
              </a:rPr>
              <a:t>,a</a:t>
            </a:r>
            <a:r>
              <a:rPr lang="en-US" sz="1600" baseline="-25000" dirty="0">
                <a:latin typeface="Optima" panose="02000503060000020004" pitchFamily="2" charset="0"/>
              </a:rPr>
              <a:t>2</a:t>
            </a:r>
            <a:r>
              <a:rPr lang="en-US" sz="1600" dirty="0">
                <a:latin typeface="Optima" panose="02000503060000020004" pitchFamily="2" charset="0"/>
              </a:rPr>
              <a:t>) values cluster by fire</a:t>
            </a:r>
          </a:p>
          <a:p>
            <a:r>
              <a:rPr lang="en-US" sz="1600" dirty="0">
                <a:latin typeface="Optima" panose="02000503060000020004" pitchFamily="2" charset="0"/>
              </a:rPr>
              <a:t>•For any given </a:t>
            </a:r>
            <a:r>
              <a:rPr lang="en-US" sz="1600" dirty="0" err="1">
                <a:latin typeface="Optima"/>
                <a:cs typeface="Optima"/>
              </a:rPr>
              <a:t>Ångström</a:t>
            </a:r>
            <a:r>
              <a:rPr lang="en-US" sz="1600" dirty="0">
                <a:latin typeface="Optima" panose="02000503060000020004" pitchFamily="2" charset="0"/>
              </a:rPr>
              <a:t> Exponent, there is separation in (a</a:t>
            </a:r>
            <a:r>
              <a:rPr lang="en-US" sz="1600" baseline="-25000" dirty="0">
                <a:latin typeface="Optima" panose="02000503060000020004" pitchFamily="2" charset="0"/>
              </a:rPr>
              <a:t>1</a:t>
            </a:r>
            <a:r>
              <a:rPr lang="en-US" sz="1600" dirty="0">
                <a:latin typeface="Optima" panose="02000503060000020004" pitchFamily="2" charset="0"/>
              </a:rPr>
              <a:t>,a</a:t>
            </a:r>
            <a:r>
              <a:rPr lang="en-US" sz="1600" baseline="-25000" dirty="0">
                <a:latin typeface="Optima" panose="02000503060000020004" pitchFamily="2" charset="0"/>
              </a:rPr>
              <a:t>2</a:t>
            </a:r>
            <a:r>
              <a:rPr lang="en-US" sz="1600" dirty="0">
                <a:latin typeface="Optima" panose="02000503060000020004" pitchFamily="2" charset="0"/>
              </a:rPr>
              <a:t>) space</a:t>
            </a:r>
          </a:p>
          <a:p>
            <a:endParaRPr lang="en-US" sz="800" dirty="0">
              <a:latin typeface="Optima" panose="02000503060000020004" pitchFamily="2" charset="0"/>
            </a:endParaRPr>
          </a:p>
          <a:p>
            <a:r>
              <a:rPr lang="en-US" sz="1600" u="sng" dirty="0">
                <a:latin typeface="Optima" panose="02000503060000020004" pitchFamily="2" charset="0"/>
              </a:rPr>
              <a:t>Implications:</a:t>
            </a:r>
          </a:p>
          <a:p>
            <a:r>
              <a:rPr lang="en-US" sz="1600" dirty="0">
                <a:latin typeface="Optima" panose="02000503060000020004" pitchFamily="2" charset="0"/>
              </a:rPr>
              <a:t>•(a</a:t>
            </a:r>
            <a:r>
              <a:rPr lang="en-US" sz="1600" baseline="-25000" dirty="0">
                <a:latin typeface="Optima" panose="02000503060000020004" pitchFamily="2" charset="0"/>
              </a:rPr>
              <a:t>1</a:t>
            </a:r>
            <a:r>
              <a:rPr lang="en-US" sz="1600" dirty="0">
                <a:latin typeface="Optima" panose="02000503060000020004" pitchFamily="2" charset="0"/>
              </a:rPr>
              <a:t>,a</a:t>
            </a:r>
            <a:r>
              <a:rPr lang="en-US" sz="1600" baseline="-25000" dirty="0">
                <a:latin typeface="Optima" panose="02000503060000020004" pitchFamily="2" charset="0"/>
              </a:rPr>
              <a:t>2</a:t>
            </a:r>
            <a:r>
              <a:rPr lang="en-US" sz="1600" dirty="0">
                <a:latin typeface="Optima" panose="02000503060000020004" pitchFamily="2" charset="0"/>
              </a:rPr>
              <a:t>) may offer more information about aerosol size distribution and composition than provided by </a:t>
            </a:r>
            <a:r>
              <a:rPr lang="en-US" sz="1600" dirty="0" err="1">
                <a:latin typeface="Optima"/>
                <a:cs typeface="Optima"/>
              </a:rPr>
              <a:t>Ångström</a:t>
            </a:r>
            <a:r>
              <a:rPr lang="en-US" sz="1600" dirty="0">
                <a:latin typeface="Optima" panose="02000503060000020004" pitchFamily="2" charset="0"/>
              </a:rPr>
              <a:t> Exponents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BD91F1-8C29-B349-848E-F2329DCF9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99" y="1105966"/>
            <a:ext cx="2926080" cy="15476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AF814A-579C-124C-A4AF-16D02444C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412" y="1105965"/>
            <a:ext cx="2926080" cy="15476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616923-E6A0-674A-90B1-3A3A07F175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86752"/>
            <a:ext cx="2926080" cy="15711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2C1D65-96C6-FD49-A86A-6CE76CE066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1315" y="1079228"/>
            <a:ext cx="2926080" cy="15711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1611CC8-3F5B-3E46-9DF2-4025FC9367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299" y="3210211"/>
            <a:ext cx="2926080" cy="15711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4F022E-DF9B-994D-900E-36A233C0E9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9412" y="3210210"/>
            <a:ext cx="2926080" cy="157117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B7A5435-C24D-144E-A9B0-ABF724FC14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7040" y="3165761"/>
            <a:ext cx="2926080" cy="157117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A198508-1A17-2146-B902-69DBE29AC9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01315" y="3165761"/>
            <a:ext cx="2926080" cy="1571178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4BF1930-04B5-A84C-ACAB-ACAD88A155D4}"/>
              </a:ext>
            </a:extLst>
          </p:cNvPr>
          <p:cNvCxnSpPr/>
          <p:nvPr/>
        </p:nvCxnSpPr>
        <p:spPr>
          <a:xfrm>
            <a:off x="275303" y="2780175"/>
            <a:ext cx="11483762" cy="3950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0E55A6D-E574-564A-A144-07DC4A783C8E}"/>
              </a:ext>
            </a:extLst>
          </p:cNvPr>
          <p:cNvCxnSpPr/>
          <p:nvPr/>
        </p:nvCxnSpPr>
        <p:spPr>
          <a:xfrm>
            <a:off x="5919019" y="791123"/>
            <a:ext cx="0" cy="399026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78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12"/>
    </mc:Choice>
    <mc:Fallback xmlns="">
      <p:transition spd="slow" advTm="7521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BA2BD-334F-0B4D-8BA1-A1A284F0C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83" y="859630"/>
            <a:ext cx="10764404" cy="59613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2</a:t>
            </a:r>
            <a:r>
              <a:rPr lang="en-US" sz="2000" baseline="30000" dirty="0">
                <a:latin typeface="Optima" panose="02000503060000020004" pitchFamily="2" charset="0"/>
              </a:rPr>
              <a:t>nd</a:t>
            </a:r>
            <a:r>
              <a:rPr lang="en-US" sz="2000" dirty="0">
                <a:latin typeface="Optima" panose="02000503060000020004" pitchFamily="2" charset="0"/>
              </a:rPr>
              <a:t> order polynomials are more sensitive to the spectral shape</a:t>
            </a:r>
          </a:p>
          <a:p>
            <a:r>
              <a:rPr lang="en-US" sz="2000" dirty="0">
                <a:latin typeface="Optima" panose="02000503060000020004" pitchFamily="2" charset="0"/>
              </a:rPr>
              <a:t>Found MeOH-soluble absorption above detection from 300 to 700 nm </a:t>
            </a:r>
          </a:p>
          <a:p>
            <a:pPr lvl="1"/>
            <a:r>
              <a:rPr lang="en-US" sz="1600" dirty="0">
                <a:latin typeface="Optima" panose="02000503060000020004" pitchFamily="2" charset="0"/>
              </a:rPr>
              <a:t>Typically, an order of magnitude above the LLOD at 700 nm</a:t>
            </a:r>
          </a:p>
          <a:p>
            <a:pPr lvl="1"/>
            <a:r>
              <a:rPr lang="en-US" sz="1600" dirty="0">
                <a:latin typeface="Optima" panose="02000503060000020004" pitchFamily="2" charset="0"/>
              </a:rPr>
              <a:t>Consistent with findings of photoacoustic studies indicating presence of soluble chromophores at 660 nm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Optima" panose="02000503060000020004" pitchFamily="2" charset="0"/>
              </a:rPr>
              <a:t>[Murphy et al., 2020; Wagner et al., 2020] </a:t>
            </a:r>
            <a:endParaRPr lang="en-US" sz="1600" dirty="0">
              <a:latin typeface="Optima" panose="02000503060000020004" pitchFamily="2" charset="0"/>
            </a:endParaRPr>
          </a:p>
          <a:p>
            <a:pPr lvl="1"/>
            <a:r>
              <a:rPr lang="en-US" sz="1600" b="1" i="1" dirty="0">
                <a:latin typeface="Optima" panose="02000503060000020004" pitchFamily="2" charset="0"/>
              </a:rPr>
              <a:t>Suggests the spectral shape depends on chromophores contributing across the full range:		    UV, mid-visible, &amp; throughout red wavelengths</a:t>
            </a:r>
          </a:p>
          <a:p>
            <a:r>
              <a:rPr lang="en-US" sz="2000" dirty="0">
                <a:latin typeface="Optima" panose="02000503060000020004" pitchFamily="2" charset="0"/>
              </a:rPr>
              <a:t>Challenges to relating spectral characteristics to chromophores include</a:t>
            </a:r>
          </a:p>
          <a:p>
            <a:pPr lvl="1"/>
            <a:r>
              <a:rPr lang="en-US" sz="1600" dirty="0">
                <a:latin typeface="Optima" panose="02000503060000020004" pitchFamily="2" charset="0"/>
              </a:rPr>
              <a:t>Identifying MeOH-soluble chromophores that absorb from 600-700 nm</a:t>
            </a:r>
          </a:p>
          <a:p>
            <a:pPr lvl="1"/>
            <a:r>
              <a:rPr lang="en-US" sz="1600" dirty="0">
                <a:latin typeface="Optima" panose="02000503060000020004" pitchFamily="2" charset="0"/>
              </a:rPr>
              <a:t>Understanding contributions to absorption across full spectral range from small molecular weight chromophores (≤400 amu;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Optima" panose="02000503060000020004" pitchFamily="2" charset="0"/>
              </a:rPr>
              <a:t>[e.g., Fleming et al., 2020]</a:t>
            </a:r>
            <a:r>
              <a:rPr lang="en-US" sz="1600" dirty="0">
                <a:latin typeface="Optima" panose="02000503060000020004" pitchFamily="2" charset="0"/>
              </a:rPr>
              <a:t>), charge transfer complexes (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Optima" panose="02000503060000020004" pitchFamily="2" charset="0"/>
              </a:rPr>
              <a:t>[Phillips and Smith, 2014]</a:t>
            </a:r>
            <a:r>
              <a:rPr lang="en-US" sz="1600" dirty="0">
                <a:latin typeface="Optima" panose="02000503060000020004" pitchFamily="2" charset="0"/>
              </a:rPr>
              <a:t>), large molecular weight chromophores (&gt;1000 amu;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Optima" panose="02000503060000020004" pitchFamily="2" charset="0"/>
              </a:rPr>
              <a:t>[Di Lorenzo and Young, 2016; Wong et al., 2017]</a:t>
            </a:r>
            <a:r>
              <a:rPr lang="en-US" sz="1600" dirty="0">
                <a:latin typeface="Optima" panose="02000503060000020004" pitchFamily="2" charset="0"/>
              </a:rPr>
              <a:t>)</a:t>
            </a:r>
          </a:p>
          <a:p>
            <a:pPr lvl="1"/>
            <a:r>
              <a:rPr lang="en-US" sz="1600" dirty="0">
                <a:latin typeface="Optima" panose="02000503060000020004" pitchFamily="2" charset="0"/>
              </a:rPr>
              <a:t>Important chromophores may not comprise a significant fraction of aerosol mass (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Optima" panose="02000503060000020004" pitchFamily="2" charset="0"/>
              </a:rPr>
              <a:t>[e.g., Bones et al., 2010; Palm et al., 2020]</a:t>
            </a:r>
            <a:r>
              <a:rPr lang="en-US" sz="1600" dirty="0">
                <a:latin typeface="Optima" panose="02000503060000020004" pitchFamily="2" charset="0"/>
              </a:rPr>
              <a:t>)</a:t>
            </a:r>
          </a:p>
          <a:p>
            <a:pPr lvl="1"/>
            <a:r>
              <a:rPr lang="en-US" sz="1600" dirty="0">
                <a:latin typeface="Optima" panose="02000503060000020004" pitchFamily="2" charset="0"/>
              </a:rPr>
              <a:t>Wide variety and state of biofuels (wet/dry, living/dead/decayed) may foster extensive variability in trace aerosol chromophores</a:t>
            </a:r>
          </a:p>
          <a:p>
            <a:pPr lvl="1"/>
            <a:r>
              <a:rPr lang="en-US" sz="1600" dirty="0">
                <a:latin typeface="Optima" panose="02000503060000020004" pitchFamily="2" charset="0"/>
              </a:rPr>
              <a:t>Fire state (e.g. smoldering/flaming, ground/crown fire) likely influences production of specific aerosol chromophores</a:t>
            </a:r>
          </a:p>
          <a:p>
            <a:pPr lvl="1"/>
            <a:r>
              <a:rPr lang="en-US" sz="1600" dirty="0">
                <a:latin typeface="Optima" panose="02000503060000020004" pitchFamily="2" charset="0"/>
              </a:rPr>
              <a:t>Atmospheric processing expected to alter emitted chromophores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49039C-3398-884D-A0BF-3B4155724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82" y="37070"/>
            <a:ext cx="11520617" cy="92333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Optima" panose="02000503060000020004" pitchFamily="2" charset="0"/>
              </a:rPr>
              <a:t>Drivers of Variability in (a</a:t>
            </a:r>
            <a:r>
              <a:rPr lang="en-US" sz="3200" baseline="-25000" dirty="0">
                <a:latin typeface="Optima" panose="02000503060000020004" pitchFamily="2" charset="0"/>
              </a:rPr>
              <a:t>1</a:t>
            </a:r>
            <a:r>
              <a:rPr lang="en-US" sz="3200" dirty="0">
                <a:latin typeface="Optima" panose="02000503060000020004" pitchFamily="2" charset="0"/>
              </a:rPr>
              <a:t>,a</a:t>
            </a:r>
            <a:r>
              <a:rPr lang="en-US" sz="3200" baseline="-25000" dirty="0">
                <a:latin typeface="Optima" panose="02000503060000020004" pitchFamily="2" charset="0"/>
              </a:rPr>
              <a:t>2</a:t>
            </a:r>
            <a:r>
              <a:rPr lang="en-US" sz="3200" dirty="0">
                <a:latin typeface="Optima" panose="02000503060000020004" pitchFamily="2" charset="0"/>
              </a:rPr>
              <a:t>): e.g., MeOH Absorption</a:t>
            </a:r>
          </a:p>
        </p:txBody>
      </p:sp>
    </p:spTree>
    <p:extLst>
      <p:ext uri="{BB962C8B-B14F-4D97-AF65-F5344CB8AC3E}">
        <p14:creationId xmlns:p14="http://schemas.microsoft.com/office/powerpoint/2010/main" val="302752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17"/>
    </mc:Choice>
    <mc:Fallback xmlns="">
      <p:transition spd="slow" advTm="20791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BA2BD-334F-0B4D-8BA1-A1A284F0C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83" y="859630"/>
            <a:ext cx="10515600" cy="596130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Optima" panose="02000503060000020004" pitchFamily="2" charset="0"/>
              </a:rPr>
              <a:t>Measured 4 sets of hyperspectral optical properties from in situ biomass burning aerosols sampled from the MACH-2 platform during FIREX-AQ</a:t>
            </a:r>
          </a:p>
          <a:p>
            <a:r>
              <a:rPr lang="en-US" sz="1800" dirty="0">
                <a:latin typeface="Optima" panose="02000503060000020004" pitchFamily="2" charset="0"/>
              </a:rPr>
              <a:t>Calculated hyperspectral SSA from extinction and total absorption spectra</a:t>
            </a:r>
          </a:p>
          <a:p>
            <a:r>
              <a:rPr lang="en-US" sz="1800" dirty="0">
                <a:latin typeface="Optima" panose="02000503060000020004" pitchFamily="2" charset="0"/>
              </a:rPr>
              <a:t>All measured logarithmically transformed spectra were better fit by 2</a:t>
            </a:r>
            <a:r>
              <a:rPr lang="en-US" sz="1800" baseline="30000" dirty="0">
                <a:latin typeface="Optima" panose="02000503060000020004" pitchFamily="2" charset="0"/>
              </a:rPr>
              <a:t>nd</a:t>
            </a:r>
            <a:r>
              <a:rPr lang="en-US" sz="1800" dirty="0">
                <a:latin typeface="Optima" panose="02000503060000020004" pitchFamily="2" charset="0"/>
              </a:rPr>
              <a:t> order polynomials than traditional </a:t>
            </a:r>
            <a:r>
              <a:rPr lang="en-US" sz="1800" dirty="0" err="1">
                <a:latin typeface="Optima"/>
                <a:cs typeface="Optima"/>
              </a:rPr>
              <a:t>Ångström</a:t>
            </a:r>
            <a:r>
              <a:rPr lang="en-US" sz="1800" dirty="0">
                <a:latin typeface="Optima" panose="02000503060000020004" pitchFamily="2" charset="0"/>
              </a:rPr>
              <a:t> Exponents</a:t>
            </a:r>
          </a:p>
          <a:p>
            <a:r>
              <a:rPr lang="en-US" sz="1800" dirty="0">
                <a:latin typeface="Optima" panose="02000503060000020004" pitchFamily="2" charset="0"/>
              </a:rPr>
              <a:t>Maps of 2</a:t>
            </a:r>
            <a:r>
              <a:rPr lang="en-US" sz="1800" baseline="30000" dirty="0">
                <a:latin typeface="Optima" panose="02000503060000020004" pitchFamily="2" charset="0"/>
              </a:rPr>
              <a:t>nd</a:t>
            </a:r>
            <a:r>
              <a:rPr lang="en-US" sz="1800" dirty="0">
                <a:latin typeface="Optima" panose="02000503060000020004" pitchFamily="2" charset="0"/>
              </a:rPr>
              <a:t> order polynomial coefficients (a</a:t>
            </a:r>
            <a:r>
              <a:rPr lang="en-US" sz="1800" baseline="-25000" dirty="0">
                <a:latin typeface="Optima" panose="02000503060000020004" pitchFamily="2" charset="0"/>
              </a:rPr>
              <a:t>1</a:t>
            </a:r>
            <a:r>
              <a:rPr lang="en-US" sz="1800" dirty="0">
                <a:latin typeface="Optima" panose="02000503060000020004" pitchFamily="2" charset="0"/>
              </a:rPr>
              <a:t>,a</a:t>
            </a:r>
            <a:r>
              <a:rPr lang="en-US" sz="1800" baseline="-25000" dirty="0">
                <a:latin typeface="Optima" panose="02000503060000020004" pitchFamily="2" charset="0"/>
              </a:rPr>
              <a:t>2</a:t>
            </a:r>
            <a:r>
              <a:rPr lang="en-US" sz="1800" dirty="0">
                <a:latin typeface="Optima" panose="02000503060000020004" pitchFamily="2" charset="0"/>
              </a:rPr>
              <a:t>) showed aerosol spectra obtained from each fire tended to cluster together</a:t>
            </a:r>
          </a:p>
          <a:p>
            <a:pPr lvl="1"/>
            <a:r>
              <a:rPr lang="en-US" sz="1400" dirty="0">
                <a:latin typeface="Optima" panose="02000503060000020004" pitchFamily="2" charset="0"/>
              </a:rPr>
              <a:t>Suggesting aerosols emitted from a given fire are similar</a:t>
            </a:r>
          </a:p>
          <a:p>
            <a:r>
              <a:rPr lang="en-US" sz="1800" dirty="0">
                <a:latin typeface="Optima" panose="02000503060000020004" pitchFamily="2" charset="0"/>
              </a:rPr>
              <a:t>Ongoing work to understand drivers of spectral variability in (a</a:t>
            </a:r>
            <a:r>
              <a:rPr lang="en-US" sz="1800" baseline="-25000" dirty="0">
                <a:latin typeface="Optima" panose="02000503060000020004" pitchFamily="2" charset="0"/>
              </a:rPr>
              <a:t>1</a:t>
            </a:r>
            <a:r>
              <a:rPr lang="en-US" sz="1800" dirty="0">
                <a:latin typeface="Optima" panose="02000503060000020004" pitchFamily="2" charset="0"/>
              </a:rPr>
              <a:t>,a</a:t>
            </a:r>
            <a:r>
              <a:rPr lang="en-US" sz="1800" baseline="-25000" dirty="0">
                <a:latin typeface="Optima" panose="02000503060000020004" pitchFamily="2" charset="0"/>
              </a:rPr>
              <a:t>2</a:t>
            </a:r>
            <a:r>
              <a:rPr lang="en-US" sz="1800" dirty="0">
                <a:latin typeface="Optima" panose="02000503060000020004" pitchFamily="2" charset="0"/>
              </a:rPr>
              <a:t>) </a:t>
            </a:r>
          </a:p>
          <a:p>
            <a:pPr lvl="1"/>
            <a:r>
              <a:rPr lang="en-US" sz="1400" dirty="0">
                <a:latin typeface="Optima" panose="02000503060000020004" pitchFamily="2" charset="0"/>
              </a:rPr>
              <a:t>i.e., sample-to-sample variability, as well as fire-to-fire variability</a:t>
            </a:r>
          </a:p>
          <a:p>
            <a:r>
              <a:rPr lang="en-US" sz="1800" dirty="0">
                <a:latin typeface="Optima" panose="02000503060000020004" pitchFamily="2" charset="0"/>
              </a:rPr>
              <a:t>Future field measurements of ambient in situ aerosol hyperspectral optical properties needed to better understand drivers of spectral curvature arising from chromophores (absorption) and microphysical properties (extinction)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49039C-3398-884D-A0BF-3B4155724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83" y="37070"/>
            <a:ext cx="10515600" cy="92333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Optima" panose="02000503060000020004" pitchFamily="2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7928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1"/>
    </mc:Choice>
    <mc:Fallback xmlns="">
      <p:transition spd="slow" advTm="925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BA2BD-334F-0B4D-8BA1-A1A284F0C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83" y="960400"/>
            <a:ext cx="10515600" cy="666381"/>
          </a:xfrm>
        </p:spPr>
        <p:txBody>
          <a:bodyPr>
            <a:normAutofit/>
          </a:bodyPr>
          <a:lstStyle/>
          <a:p>
            <a:r>
              <a:rPr lang="en-US" sz="1800" i="1" dirty="0">
                <a:latin typeface="Optima"/>
                <a:cs typeface="Optima"/>
              </a:rPr>
              <a:t>The authors gratefully acknowledge the support of the FIREX-AQ science teams and financial support from the NASA/NIA cooperative agreement NNL09AA00A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49039C-3398-884D-A0BF-3B4155724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83" y="37070"/>
            <a:ext cx="10515600" cy="92333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Optima"/>
                <a:cs typeface="Optima"/>
              </a:rPr>
              <a:t>Acknowledgments &amp; References</a:t>
            </a:r>
            <a:endParaRPr lang="en-US" sz="3200" dirty="0">
              <a:latin typeface="Optima" panose="02000503060000020004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93AB0B7-703E-FD41-923C-6A568809B89D}"/>
              </a:ext>
            </a:extLst>
          </p:cNvPr>
          <p:cNvSpPr txBox="1">
            <a:spLocks/>
          </p:cNvSpPr>
          <p:nvPr/>
        </p:nvSpPr>
        <p:spPr>
          <a:xfrm>
            <a:off x="823783" y="1883730"/>
            <a:ext cx="10947670" cy="49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latin typeface="Optima"/>
                <a:cs typeface="Optima"/>
              </a:rPr>
              <a:t>Ångström</a:t>
            </a:r>
            <a:r>
              <a:rPr lang="en-US" sz="1200" dirty="0">
                <a:latin typeface="Optima"/>
                <a:cs typeface="Optima"/>
              </a:rPr>
              <a:t>, A., </a:t>
            </a:r>
            <a:r>
              <a:rPr lang="en-US" sz="1200" dirty="0">
                <a:latin typeface="Optima" panose="02000503060000020004" pitchFamily="2" charset="0"/>
              </a:rPr>
              <a:t>SPIE Milestone Series, vol. 11, edited by: </a:t>
            </a:r>
            <a:r>
              <a:rPr lang="en-US" sz="1200" dirty="0" err="1">
                <a:latin typeface="Optima" panose="02000503060000020004" pitchFamily="2" charset="0"/>
              </a:rPr>
              <a:t>Bohren</a:t>
            </a:r>
            <a:r>
              <a:rPr lang="en-US" sz="1200" dirty="0">
                <a:latin typeface="Optima" panose="02000503060000020004" pitchFamily="2" charset="0"/>
              </a:rPr>
              <a:t>, C., SPIE, 156–166, 1989. </a:t>
            </a:r>
            <a:endParaRPr lang="en-US" sz="1200" dirty="0">
              <a:latin typeface="Optima" panose="02000503060000020004" pitchFamily="2" charset="0"/>
              <a:cs typeface="Optima"/>
            </a:endParaRPr>
          </a:p>
          <a:p>
            <a:r>
              <a:rPr lang="en-US" sz="1200" dirty="0">
                <a:latin typeface="Optima" panose="02000503060000020004" pitchFamily="2" charset="0"/>
                <a:cs typeface="Optima"/>
              </a:rPr>
              <a:t>Bones, D. L., et al., </a:t>
            </a:r>
            <a:r>
              <a:rPr lang="en-US" sz="1200" dirty="0">
                <a:latin typeface="Optima" panose="02000503060000020004" pitchFamily="2" charset="0"/>
              </a:rPr>
              <a:t>J. </a:t>
            </a:r>
            <a:r>
              <a:rPr lang="en-US" sz="1200" dirty="0" err="1">
                <a:latin typeface="Optima" panose="02000503060000020004" pitchFamily="2" charset="0"/>
              </a:rPr>
              <a:t>Geophys</a:t>
            </a:r>
            <a:r>
              <a:rPr lang="en-US" sz="1200" dirty="0">
                <a:latin typeface="Optima" panose="02000503060000020004" pitchFamily="2" charset="0"/>
              </a:rPr>
              <a:t>. Res., 115, D05203, 2010. </a:t>
            </a:r>
          </a:p>
          <a:p>
            <a:r>
              <a:rPr lang="en-US" sz="1200" dirty="0">
                <a:latin typeface="Optima" panose="02000503060000020004" pitchFamily="2" charset="0"/>
              </a:rPr>
              <a:t>Di Lorenzo, R. A., and Young, C. J., </a:t>
            </a:r>
            <a:r>
              <a:rPr lang="en-US" sz="1200" dirty="0" err="1">
                <a:latin typeface="Optima" panose="02000503060000020004" pitchFamily="2" charset="0"/>
              </a:rPr>
              <a:t>Geophys</a:t>
            </a:r>
            <a:r>
              <a:rPr lang="en-US" sz="1200" dirty="0">
                <a:latin typeface="Optima" panose="02000503060000020004" pitchFamily="2" charset="0"/>
              </a:rPr>
              <a:t>. Res. Lett., 43(1), 458-465, 2016.</a:t>
            </a:r>
            <a:endParaRPr lang="en-US" sz="1200" dirty="0">
              <a:latin typeface="Optima" panose="02000503060000020004" pitchFamily="2" charset="0"/>
              <a:cs typeface="Optima"/>
            </a:endParaRPr>
          </a:p>
          <a:p>
            <a:r>
              <a:rPr lang="en-US" sz="1200" dirty="0">
                <a:latin typeface="Optima"/>
                <a:cs typeface="Optima"/>
              </a:rPr>
              <a:t>Eck, T. F., et al.,</a:t>
            </a:r>
            <a:r>
              <a:rPr lang="en-US" sz="1200" dirty="0" err="1">
                <a:latin typeface="Optima"/>
                <a:cs typeface="Optima"/>
              </a:rPr>
              <a:t>Geophys</a:t>
            </a:r>
            <a:r>
              <a:rPr lang="en-US" sz="1200" dirty="0">
                <a:latin typeface="Optima"/>
                <a:cs typeface="Optima"/>
              </a:rPr>
              <a:t>. Res., 104(D24), 31333–31349, 1999. </a:t>
            </a:r>
          </a:p>
          <a:p>
            <a:r>
              <a:rPr lang="en-US" sz="1200" dirty="0">
                <a:solidFill>
                  <a:srgbClr val="000000"/>
                </a:solidFill>
                <a:latin typeface="Optima"/>
                <a:cs typeface="Optima"/>
              </a:rPr>
              <a:t>Eck, T. F., et al., J. </a:t>
            </a:r>
            <a:r>
              <a:rPr lang="en-US" sz="1200" dirty="0" err="1">
                <a:solidFill>
                  <a:srgbClr val="000000"/>
                </a:solidFill>
                <a:latin typeface="Optima"/>
                <a:cs typeface="Optima"/>
              </a:rPr>
              <a:t>Geophys</a:t>
            </a:r>
            <a:r>
              <a:rPr lang="en-US" sz="1200" dirty="0">
                <a:solidFill>
                  <a:srgbClr val="000000"/>
                </a:solidFill>
                <a:latin typeface="Optima"/>
                <a:cs typeface="Optima"/>
              </a:rPr>
              <a:t>. Res., 106(D4), 3425–3448, 2001.</a:t>
            </a:r>
          </a:p>
          <a:p>
            <a:r>
              <a:rPr lang="en-US" sz="1200" dirty="0">
                <a:latin typeface="Optima" panose="02000503060000020004" pitchFamily="2" charset="0"/>
                <a:cs typeface="Optima"/>
              </a:rPr>
              <a:t>Fleming, L. T., et al., </a:t>
            </a:r>
            <a:r>
              <a:rPr lang="en-US" sz="1200" dirty="0">
                <a:latin typeface="Optima" panose="02000503060000020004" pitchFamily="2" charset="0"/>
              </a:rPr>
              <a:t>Atmos. Chem. Phys., 20, 1105–1129, 2020.</a:t>
            </a:r>
          </a:p>
          <a:p>
            <a:r>
              <a:rPr lang="en-US" sz="1200" dirty="0">
                <a:latin typeface="Optima" panose="02000503060000020004" pitchFamily="2" charset="0"/>
              </a:rPr>
              <a:t>Jordan, C. E., et al., Atmos. Meas. Tech., 14, 695–713, 2021. </a:t>
            </a:r>
          </a:p>
          <a:p>
            <a:r>
              <a:rPr lang="en-US" sz="1200" dirty="0">
                <a:latin typeface="Optima" panose="02000503060000020004" pitchFamily="2" charset="0"/>
              </a:rPr>
              <a:t>Lin, P., et al., Environ. Sci. Technol., 51, 11561–11570, 2017.</a:t>
            </a:r>
            <a:endParaRPr lang="en-US" sz="1200" dirty="0">
              <a:latin typeface="Optima"/>
              <a:cs typeface="Optima"/>
            </a:endParaRPr>
          </a:p>
          <a:p>
            <a:r>
              <a:rPr lang="en-US" sz="1200" dirty="0" err="1">
                <a:latin typeface="Optima"/>
                <a:cs typeface="Optima"/>
              </a:rPr>
              <a:t>Moosmüller</a:t>
            </a:r>
            <a:r>
              <a:rPr lang="en-US" sz="1200" dirty="0">
                <a:latin typeface="Optima"/>
                <a:cs typeface="Optima"/>
              </a:rPr>
              <a:t>, H., &amp; Chakrabarty, R. K., Atmos. Chem. Phys., 11, 10677-10680, doi:10.5194/ acp-11-10677-2011, 2011.</a:t>
            </a:r>
          </a:p>
          <a:p>
            <a:r>
              <a:rPr lang="en-US" sz="1200" dirty="0">
                <a:latin typeface="Optima"/>
                <a:cs typeface="Optima"/>
              </a:rPr>
              <a:t>Murphy, S., et al., AGU 2020 presentation A232-07, 2020.</a:t>
            </a:r>
          </a:p>
          <a:p>
            <a:r>
              <a:rPr lang="en-US" sz="1200" dirty="0">
                <a:latin typeface="Optima" panose="02000503060000020004" pitchFamily="2" charset="0"/>
              </a:rPr>
              <a:t>Palm, B. B., et al., Proceedings of the National Academy of Sciences, 117(47), 29469-29477, 2020.</a:t>
            </a:r>
            <a:endParaRPr lang="en-US" sz="1200" dirty="0">
              <a:latin typeface="Optima"/>
              <a:cs typeface="Optima"/>
            </a:endParaRPr>
          </a:p>
          <a:p>
            <a:r>
              <a:rPr lang="en-US" sz="1200" dirty="0">
                <a:latin typeface="Optima" panose="02000503060000020004" pitchFamily="2" charset="0"/>
              </a:rPr>
              <a:t>Phillips, S. M., and Smith, G. D., Environ. Sci. Technol. Lett., 1(10), 382-386, 2014. </a:t>
            </a:r>
            <a:endParaRPr lang="en-US" sz="1200" dirty="0">
              <a:latin typeface="Optima" panose="02000503060000020004" pitchFamily="2" charset="0"/>
              <a:cs typeface="Optima"/>
            </a:endParaRPr>
          </a:p>
          <a:p>
            <a:r>
              <a:rPr lang="en-US" sz="1200" dirty="0">
                <a:latin typeface="Optima"/>
                <a:cs typeface="Optima"/>
              </a:rPr>
              <a:t>Schuster, G. L., et al., J. </a:t>
            </a:r>
            <a:r>
              <a:rPr lang="en-US" sz="1200" dirty="0" err="1">
                <a:latin typeface="Optima"/>
                <a:cs typeface="Optima"/>
              </a:rPr>
              <a:t>Geophys</a:t>
            </a:r>
            <a:r>
              <a:rPr lang="en-US" sz="1200" dirty="0">
                <a:latin typeface="Optima"/>
                <a:cs typeface="Optima"/>
              </a:rPr>
              <a:t>. Res., 111, D07207, doi:10.1029/2005JD006328, 2006.</a:t>
            </a:r>
          </a:p>
          <a:p>
            <a:r>
              <a:rPr lang="en-US" sz="1200" dirty="0">
                <a:latin typeface="Optima"/>
                <a:cs typeface="Optima"/>
              </a:rPr>
              <a:t>Wagner, N., et al., AGU 2020 presentation A243-03, 2020.</a:t>
            </a:r>
          </a:p>
          <a:p>
            <a:r>
              <a:rPr lang="en-US" sz="1200" dirty="0">
                <a:latin typeface="Optima" panose="02000503060000020004" pitchFamily="2" charset="0"/>
              </a:rPr>
              <a:t>Wong, J. P. S., et al., Environ. Sci. Technol., 51, 8414-8421, 2017.</a:t>
            </a:r>
          </a:p>
          <a:p>
            <a:endParaRPr lang="en-US" sz="1200" dirty="0">
              <a:solidFill>
                <a:srgbClr val="000000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58348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70"/>
    </mc:Choice>
    <mc:Fallback xmlns="">
      <p:transition spd="slow" advTm="517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9428-09B8-AB41-93B4-94B68B84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83" y="40232"/>
            <a:ext cx="10515600" cy="92333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Optima" panose="02000503060000020004" pitchFamily="2" charset="0"/>
              </a:rPr>
              <a:t>Overview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A0753-EBDD-014C-A97E-AA38F02012E3}"/>
              </a:ext>
            </a:extLst>
          </p:cNvPr>
          <p:cNvSpPr txBox="1"/>
          <p:nvPr/>
        </p:nvSpPr>
        <p:spPr>
          <a:xfrm>
            <a:off x="671383" y="923330"/>
            <a:ext cx="110430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Optima" panose="02000503060000020004" pitchFamily="2" charset="0"/>
              </a:rPr>
              <a:t>1) Brief description of FIREX-AQ, MACH-2, and 5 fires sampled</a:t>
            </a:r>
          </a:p>
          <a:p>
            <a:pPr marL="457200" indent="-457200">
              <a:buAutoNum type="arabicParenR"/>
            </a:pPr>
            <a:endParaRPr lang="en-US" sz="2000" dirty="0">
              <a:latin typeface="Optima" panose="02000503060000020004" pitchFamily="2" charset="0"/>
            </a:endParaRPr>
          </a:p>
          <a:p>
            <a:r>
              <a:rPr lang="en-US" sz="2000" dirty="0">
                <a:latin typeface="Optima" panose="02000503060000020004" pitchFamily="2" charset="0"/>
              </a:rPr>
              <a:t>2) Overview of the 4 measured spectra sets, plus calculated SSA</a:t>
            </a:r>
          </a:p>
          <a:p>
            <a:pPr marL="457200" indent="-457200">
              <a:buAutoNum type="arabicParenR"/>
            </a:pPr>
            <a:endParaRPr lang="en-US" sz="2000" dirty="0">
              <a:latin typeface="Optima" panose="02000503060000020004" pitchFamily="2" charset="0"/>
            </a:endParaRPr>
          </a:p>
          <a:p>
            <a:r>
              <a:rPr lang="en-US" sz="2000" dirty="0">
                <a:latin typeface="Optima" panose="02000503060000020004" pitchFamily="2" charset="0"/>
              </a:rPr>
              <a:t>3) Characterizing spectral variability via spectral fitting:</a:t>
            </a:r>
          </a:p>
          <a:p>
            <a:pPr lvl="1"/>
            <a:r>
              <a:rPr lang="en-US" sz="2000" dirty="0">
                <a:latin typeface="Optima" panose="02000503060000020004" pitchFamily="2" charset="0"/>
              </a:rPr>
              <a:t>-linear (</a:t>
            </a:r>
            <a:r>
              <a:rPr lang="en-US" sz="2000" dirty="0" err="1">
                <a:latin typeface="Optima"/>
                <a:cs typeface="Optima"/>
              </a:rPr>
              <a:t>Ångström</a:t>
            </a:r>
            <a:r>
              <a:rPr lang="en-US" sz="2000" dirty="0">
                <a:latin typeface="Optima" panose="02000503060000020004" pitchFamily="2" charset="0"/>
              </a:rPr>
              <a:t> Exponents) and 2</a:t>
            </a:r>
            <a:r>
              <a:rPr lang="en-US" sz="2000" baseline="30000" dirty="0">
                <a:latin typeface="Optima" panose="02000503060000020004" pitchFamily="2" charset="0"/>
              </a:rPr>
              <a:t>nd</a:t>
            </a:r>
            <a:r>
              <a:rPr lang="en-US" sz="2000" dirty="0">
                <a:latin typeface="Optima" panose="02000503060000020004" pitchFamily="2" charset="0"/>
              </a:rPr>
              <a:t> order polynomial fits</a:t>
            </a:r>
          </a:p>
          <a:p>
            <a:r>
              <a:rPr lang="en-US" sz="2000" dirty="0">
                <a:latin typeface="Optima" panose="02000503060000020004" pitchFamily="2" charset="0"/>
              </a:rPr>
              <a:t>       </a:t>
            </a:r>
          </a:p>
          <a:p>
            <a:r>
              <a:rPr lang="en-US" sz="2000" dirty="0">
                <a:latin typeface="Optima" panose="02000503060000020004" pitchFamily="2" charset="0"/>
              </a:rPr>
              <a:t>4) Brief Discussion of Drivers of Spectral Variability: MeOH Absorption Example </a:t>
            </a:r>
          </a:p>
          <a:p>
            <a:endParaRPr lang="en-US" sz="2000" dirty="0">
              <a:latin typeface="Optima" panose="02000503060000020004" pitchFamily="2" charset="0"/>
            </a:endParaRPr>
          </a:p>
          <a:p>
            <a:r>
              <a:rPr lang="en-US" sz="2000" dirty="0">
                <a:latin typeface="Optima" panose="02000503060000020004" pitchFamily="2" charset="0"/>
              </a:rPr>
              <a:t>5) Conclusions</a:t>
            </a:r>
          </a:p>
        </p:txBody>
      </p:sp>
    </p:spTree>
    <p:extLst>
      <p:ext uri="{BB962C8B-B14F-4D97-AF65-F5344CB8AC3E}">
        <p14:creationId xmlns:p14="http://schemas.microsoft.com/office/powerpoint/2010/main" val="2984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62"/>
    </mc:Choice>
    <mc:Fallback xmlns="">
      <p:transition spd="slow" advTm="4706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1B2B978-3AB6-BF4D-8480-8350713B9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50000"/>
          </a:blip>
          <a:srcRect t="25001"/>
          <a:stretch/>
        </p:blipFill>
        <p:spPr>
          <a:xfrm>
            <a:off x="-1" y="0"/>
            <a:ext cx="12192091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559428-09B8-AB41-93B4-94B68B84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83" y="40232"/>
            <a:ext cx="10515600" cy="92333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Optima" panose="02000503060000020004" pitchFamily="2" charset="0"/>
              </a:rPr>
              <a:t>FIREX-AQ &amp; MACH-2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A0753-EBDD-014C-A97E-AA38F02012E3}"/>
              </a:ext>
            </a:extLst>
          </p:cNvPr>
          <p:cNvSpPr txBox="1"/>
          <p:nvPr/>
        </p:nvSpPr>
        <p:spPr>
          <a:xfrm>
            <a:off x="671383" y="923330"/>
            <a:ext cx="1084923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•Fire Influence on Regional to Global Environments Experiment – Air Quality (FIREX-AQ)</a:t>
            </a:r>
          </a:p>
          <a:p>
            <a:r>
              <a:rPr lang="en-US" sz="1400" dirty="0">
                <a:latin typeface="Optima" panose="02000503060000020004" pitchFamily="2" charset="0"/>
              </a:rPr>
              <a:t>        -2 part fire study involving multiple ground, airborne, and space-based platforms</a:t>
            </a:r>
          </a:p>
          <a:p>
            <a:r>
              <a:rPr lang="en-US" sz="1400" dirty="0">
                <a:latin typeface="Optima" panose="02000503060000020004" pitchFamily="2" charset="0"/>
              </a:rPr>
              <a:t>	-Western U.S. wildfires (~22 July – 16 August 2019)</a:t>
            </a:r>
          </a:p>
          <a:p>
            <a:r>
              <a:rPr lang="en-US" sz="1400" dirty="0">
                <a:latin typeface="Optima" panose="02000503060000020004" pitchFamily="2" charset="0"/>
              </a:rPr>
              <a:t>	-Southeastern U.S. agricultural fires (~19 August – 5 September 2019)</a:t>
            </a:r>
          </a:p>
          <a:p>
            <a:endParaRPr lang="en-US" sz="2000" dirty="0">
              <a:latin typeface="Optima" panose="02000503060000020004" pitchFamily="2" charset="0"/>
            </a:endParaRPr>
          </a:p>
          <a:p>
            <a:r>
              <a:rPr lang="en-US" sz="2000" dirty="0">
                <a:latin typeface="Optima" panose="02000503060000020004" pitchFamily="2" charset="0"/>
              </a:rPr>
              <a:t>•</a:t>
            </a:r>
            <a:r>
              <a:rPr lang="en-US" dirty="0">
                <a:latin typeface="Optima" panose="02000503060000020004" pitchFamily="2" charset="0"/>
              </a:rPr>
              <a:t>NASA Langley Research Center’s (</a:t>
            </a:r>
            <a:r>
              <a:rPr lang="en-US" dirty="0" err="1">
                <a:latin typeface="Optima" panose="02000503060000020004" pitchFamily="2" charset="0"/>
              </a:rPr>
              <a:t>LaRC</a:t>
            </a:r>
            <a:r>
              <a:rPr lang="en-US" dirty="0">
                <a:latin typeface="Optima" panose="02000503060000020004" pitchFamily="2" charset="0"/>
              </a:rPr>
              <a:t>) Mobile Aerosol Characterization (MACH-2) laboratory deployed for western portion of FIREX-AQ</a:t>
            </a:r>
          </a:p>
          <a:p>
            <a:endParaRPr lang="en-US" sz="800" dirty="0">
              <a:latin typeface="Optima" panose="02000503060000020004" pitchFamily="2" charset="0"/>
            </a:endParaRPr>
          </a:p>
          <a:p>
            <a:r>
              <a:rPr lang="en-US" sz="1400" dirty="0">
                <a:latin typeface="Optima" panose="02000503060000020004" pitchFamily="2" charset="0"/>
              </a:rPr>
              <a:t>        -Sampled 8 fires in 6 states</a:t>
            </a:r>
          </a:p>
          <a:p>
            <a:r>
              <a:rPr lang="en-US" sz="1400" dirty="0">
                <a:latin typeface="Optima" panose="02000503060000020004" pitchFamily="2" charset="0"/>
              </a:rPr>
              <a:t>	-Vader, Shady, &amp; </a:t>
            </a:r>
            <a:r>
              <a:rPr lang="en-US" sz="1400" b="1" dirty="0" err="1">
                <a:latin typeface="Optima" panose="02000503060000020004" pitchFamily="2" charset="0"/>
              </a:rPr>
              <a:t>Nethker</a:t>
            </a:r>
            <a:r>
              <a:rPr lang="en-US" sz="1400" dirty="0">
                <a:latin typeface="Optima" panose="02000503060000020004" pitchFamily="2" charset="0"/>
              </a:rPr>
              <a:t> in central ID</a:t>
            </a:r>
          </a:p>
          <a:p>
            <a:r>
              <a:rPr lang="en-US" sz="1400" dirty="0">
                <a:latin typeface="Optima" panose="02000503060000020004" pitchFamily="2" charset="0"/>
              </a:rPr>
              <a:t>	-Black Diamond, Lincoln, MT</a:t>
            </a:r>
          </a:p>
          <a:p>
            <a:r>
              <a:rPr lang="en-US" sz="1400" dirty="0">
                <a:latin typeface="Optima" panose="02000503060000020004" pitchFamily="2" charset="0"/>
              </a:rPr>
              <a:t>	-</a:t>
            </a:r>
            <a:r>
              <a:rPr lang="en-US" sz="1400" b="1" dirty="0">
                <a:latin typeface="Optima" panose="02000503060000020004" pitchFamily="2" charset="0"/>
              </a:rPr>
              <a:t>Williams Flats</a:t>
            </a:r>
            <a:r>
              <a:rPr lang="en-US" sz="1400" dirty="0">
                <a:latin typeface="Optima" panose="02000503060000020004" pitchFamily="2" charset="0"/>
              </a:rPr>
              <a:t>, Fort Spokane, WA </a:t>
            </a:r>
          </a:p>
          <a:p>
            <a:r>
              <a:rPr lang="en-US" sz="1400" dirty="0">
                <a:latin typeface="Optima" panose="02000503060000020004" pitchFamily="2" charset="0"/>
              </a:rPr>
              <a:t>	-</a:t>
            </a:r>
            <a:r>
              <a:rPr lang="en-US" sz="1400" b="1" dirty="0">
                <a:latin typeface="Optima" panose="02000503060000020004" pitchFamily="2" charset="0"/>
              </a:rPr>
              <a:t>Little Bear</a:t>
            </a:r>
            <a:r>
              <a:rPr lang="en-US" sz="1400" dirty="0">
                <a:latin typeface="Optima" panose="02000503060000020004" pitchFamily="2" charset="0"/>
              </a:rPr>
              <a:t>, Bryce Canyon, UT</a:t>
            </a:r>
          </a:p>
          <a:p>
            <a:r>
              <a:rPr lang="en-US" sz="1400" dirty="0">
                <a:latin typeface="Optima" panose="02000503060000020004" pitchFamily="2" charset="0"/>
              </a:rPr>
              <a:t>	-</a:t>
            </a:r>
            <a:r>
              <a:rPr lang="en-US" sz="1400" b="1" dirty="0">
                <a:latin typeface="Optima" panose="02000503060000020004" pitchFamily="2" charset="0"/>
              </a:rPr>
              <a:t>Castle</a:t>
            </a:r>
            <a:r>
              <a:rPr lang="en-US" sz="1400" dirty="0">
                <a:latin typeface="Optima" panose="02000503060000020004" pitchFamily="2" charset="0"/>
              </a:rPr>
              <a:t>, Jacobs Lake, AZ</a:t>
            </a:r>
          </a:p>
          <a:p>
            <a:r>
              <a:rPr lang="en-US" sz="1400" dirty="0">
                <a:latin typeface="Optima" panose="02000503060000020004" pitchFamily="2" charset="0"/>
              </a:rPr>
              <a:t>	-</a:t>
            </a:r>
            <a:r>
              <a:rPr lang="en-US" sz="1400" b="1" dirty="0">
                <a:latin typeface="Optima" panose="02000503060000020004" pitchFamily="2" charset="0"/>
              </a:rPr>
              <a:t>204 Cow</a:t>
            </a:r>
            <a:r>
              <a:rPr lang="en-US" sz="1400" dirty="0">
                <a:latin typeface="Optima" panose="02000503060000020004" pitchFamily="2" charset="0"/>
              </a:rPr>
              <a:t>, Prairie City, OR</a:t>
            </a:r>
          </a:p>
          <a:p>
            <a:endParaRPr lang="en-US" sz="800" dirty="0">
              <a:latin typeface="Optima" panose="02000503060000020004" pitchFamily="2" charset="0"/>
            </a:endParaRPr>
          </a:p>
          <a:p>
            <a:r>
              <a:rPr lang="en-US" sz="1400" dirty="0">
                <a:latin typeface="Optima" panose="02000503060000020004" pitchFamily="2" charset="0"/>
              </a:rPr>
              <a:t>        -Measurements focused on aerosol optics, microphysics, mass, and composition,</a:t>
            </a:r>
          </a:p>
          <a:p>
            <a:r>
              <a:rPr lang="en-US" sz="1400" dirty="0">
                <a:latin typeface="Optima" panose="02000503060000020004" pitchFamily="2" charset="0"/>
              </a:rPr>
              <a:t>         along with CO, CO</a:t>
            </a:r>
            <a:r>
              <a:rPr lang="en-US" sz="1400" baseline="-25000" dirty="0">
                <a:latin typeface="Optima" panose="02000503060000020004" pitchFamily="2" charset="0"/>
              </a:rPr>
              <a:t>2</a:t>
            </a:r>
            <a:r>
              <a:rPr lang="en-US" sz="1400" dirty="0">
                <a:latin typeface="Optima" panose="02000503060000020004" pitchFamily="2" charset="0"/>
              </a:rPr>
              <a:t>, H</a:t>
            </a:r>
            <a:r>
              <a:rPr lang="en-US" sz="1400" baseline="-25000" dirty="0">
                <a:latin typeface="Optima" panose="02000503060000020004" pitchFamily="2" charset="0"/>
              </a:rPr>
              <a:t>2</a:t>
            </a:r>
            <a:r>
              <a:rPr lang="en-US" sz="1400" dirty="0">
                <a:latin typeface="Optima" panose="02000503060000020004" pitchFamily="2" charset="0"/>
              </a:rPr>
              <a:t>O, O</a:t>
            </a:r>
            <a:r>
              <a:rPr lang="en-US" sz="1400" baseline="-25000" dirty="0">
                <a:latin typeface="Optima" panose="02000503060000020004" pitchFamily="2" charset="0"/>
              </a:rPr>
              <a:t>3</a:t>
            </a:r>
            <a:r>
              <a:rPr lang="en-US" sz="1400" dirty="0">
                <a:latin typeface="Optima" panose="02000503060000020004" pitchFamily="2" charset="0"/>
              </a:rPr>
              <a:t>, NO</a:t>
            </a:r>
            <a:r>
              <a:rPr lang="en-US" sz="1400" baseline="-25000" dirty="0">
                <a:latin typeface="Optima" panose="02000503060000020004" pitchFamily="2" charset="0"/>
              </a:rPr>
              <a:t>2</a:t>
            </a:r>
            <a:r>
              <a:rPr lang="en-US" sz="1400" dirty="0">
                <a:latin typeface="Optima" panose="02000503060000020004" pitchFamily="2" charset="0"/>
              </a:rPr>
              <a:t>, HONO, and HNO</a:t>
            </a:r>
            <a:r>
              <a:rPr lang="en-US" sz="1400" baseline="-25000" dirty="0">
                <a:latin typeface="Optima" panose="02000503060000020004" pitchFamily="2" charset="0"/>
              </a:rPr>
              <a:t>3</a:t>
            </a:r>
          </a:p>
          <a:p>
            <a:r>
              <a:rPr lang="en-US" sz="1400" dirty="0">
                <a:latin typeface="Optima" panose="02000503060000020004" pitchFamily="2" charset="0"/>
              </a:rPr>
              <a:t>	-for details see the FIREX-AQ MACH-2 data archive at </a:t>
            </a:r>
            <a:r>
              <a:rPr lang="en-US" sz="1400" dirty="0">
                <a:latin typeface="Optima" panose="02000503060000020004" pitchFamily="2" charset="0"/>
                <a:hlinkClick r:id="rId4"/>
              </a:rPr>
              <a:t>https://www-air.larc.nasa.gov/cgi-bin/ArcView/firexaq?MOBILE=1</a:t>
            </a:r>
            <a:endParaRPr lang="en-US" sz="1400" dirty="0">
              <a:latin typeface="Optima" panose="02000503060000020004" pitchFamily="2" charset="0"/>
            </a:endParaRPr>
          </a:p>
          <a:p>
            <a:endParaRPr lang="en-US" sz="800" dirty="0">
              <a:latin typeface="Optima" panose="02000503060000020004" pitchFamily="2" charset="0"/>
            </a:endParaRPr>
          </a:p>
          <a:p>
            <a:r>
              <a:rPr lang="en-US" sz="1400" b="1" dirty="0">
                <a:latin typeface="Optima" panose="02000503060000020004" pitchFamily="2" charset="0"/>
              </a:rPr>
              <a:t>        -Here, in situ aerosol hyperspectral (300-700 nm) extinction and absorption spectra from 5 fires will be discussed</a:t>
            </a:r>
          </a:p>
          <a:p>
            <a:endParaRPr lang="en-US" sz="2000" dirty="0">
              <a:latin typeface="Optima" panose="0200050306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A5BD15-B44E-2848-8915-F66AF4BB5014}"/>
              </a:ext>
            </a:extLst>
          </p:cNvPr>
          <p:cNvSpPr txBox="1"/>
          <p:nvPr/>
        </p:nvSpPr>
        <p:spPr>
          <a:xfrm>
            <a:off x="7914207" y="6509991"/>
            <a:ext cx="4277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latin typeface="Optima" panose="02000503060000020004" pitchFamily="2" charset="0"/>
              </a:rPr>
              <a:t>Photo of MACH-2 at the 204Cow fire, B. E. Anderson</a:t>
            </a:r>
          </a:p>
        </p:txBody>
      </p:sp>
    </p:spTree>
    <p:extLst>
      <p:ext uri="{BB962C8B-B14F-4D97-AF65-F5344CB8AC3E}">
        <p14:creationId xmlns:p14="http://schemas.microsoft.com/office/powerpoint/2010/main" val="3165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09"/>
    </mc:Choice>
    <mc:Fallback xmlns="">
      <p:transition spd="slow" advTm="3480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9428-09B8-AB41-93B4-94B68B84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83" y="37070"/>
            <a:ext cx="10515600" cy="92333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Optima" panose="02000503060000020004" pitchFamily="2" charset="0"/>
              </a:rPr>
              <a:t>Fire Locations, Fuel Descriptions, &amp; Characteristics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7AB2B45-DD58-2444-8376-E5005BD11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201" t="10296" r="21534"/>
          <a:stretch/>
        </p:blipFill>
        <p:spPr>
          <a:xfrm>
            <a:off x="6672924" y="655425"/>
            <a:ext cx="4493195" cy="591389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201E6B-D8E6-D341-A0B6-10FD410D12D7}"/>
              </a:ext>
            </a:extLst>
          </p:cNvPr>
          <p:cNvSpPr txBox="1"/>
          <p:nvPr/>
        </p:nvSpPr>
        <p:spPr>
          <a:xfrm>
            <a:off x="10166029" y="5297777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tima" panose="02000503060000020004" pitchFamily="2" charset="0"/>
              </a:rPr>
              <a:t>Castle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649D6-3816-254E-9C38-DF7D3A4BE1D2}"/>
              </a:ext>
            </a:extLst>
          </p:cNvPr>
          <p:cNvSpPr txBox="1"/>
          <p:nvPr/>
        </p:nvSpPr>
        <p:spPr>
          <a:xfrm>
            <a:off x="10166029" y="4948825"/>
            <a:ext cx="761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tima" panose="02000503060000020004" pitchFamily="2" charset="0"/>
              </a:rPr>
              <a:t>Little Bear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5F79ED-CF35-0E42-A8ED-6D35FC0FF90B}"/>
              </a:ext>
            </a:extLst>
          </p:cNvPr>
          <p:cNvSpPr txBox="1"/>
          <p:nvPr/>
        </p:nvSpPr>
        <p:spPr>
          <a:xfrm>
            <a:off x="8548852" y="2573563"/>
            <a:ext cx="686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tima" panose="02000503060000020004" pitchFamily="2" charset="0"/>
              </a:rPr>
              <a:t>204 Cow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C01D69-4A87-B74C-A63C-B3CF2F4E39E4}"/>
              </a:ext>
            </a:extLst>
          </p:cNvPr>
          <p:cNvSpPr txBox="1"/>
          <p:nvPr/>
        </p:nvSpPr>
        <p:spPr>
          <a:xfrm>
            <a:off x="9247444" y="2141612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latin typeface="Optima" panose="02000503060000020004" pitchFamily="2" charset="0"/>
              </a:rPr>
              <a:t>Nethker</a:t>
            </a:r>
            <a:endParaRPr lang="en-US" sz="1000" b="1" dirty="0">
              <a:latin typeface="Optima" panose="0200050306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3EF5EC-6A8F-754E-9F85-95DBA7F5C02C}"/>
              </a:ext>
            </a:extLst>
          </p:cNvPr>
          <p:cNvSpPr txBox="1"/>
          <p:nvPr/>
        </p:nvSpPr>
        <p:spPr>
          <a:xfrm>
            <a:off x="8600473" y="1151007"/>
            <a:ext cx="9669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tima" panose="02000503060000020004" pitchFamily="2" charset="0"/>
              </a:rPr>
              <a:t>Williams Flats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E66785-79BE-334D-B943-16613F6A7619}"/>
              </a:ext>
            </a:extLst>
          </p:cNvPr>
          <p:cNvSpPr txBox="1"/>
          <p:nvPr/>
        </p:nvSpPr>
        <p:spPr>
          <a:xfrm>
            <a:off x="651066" y="811605"/>
            <a:ext cx="602185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•Williams Flats (3-7 Aug. 2019)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1) Douglas fir, Pacific ponderosa pine, </a:t>
            </a:r>
            <a:r>
              <a:rPr lang="en-US" sz="1200" dirty="0" err="1">
                <a:latin typeface="Optima" panose="02000503060000020004" pitchFamily="2" charset="0"/>
              </a:rPr>
              <a:t>oceanspray</a:t>
            </a:r>
            <a:r>
              <a:rPr lang="en-US" sz="1200" dirty="0">
                <a:latin typeface="Optima" panose="02000503060000020004" pitchFamily="2" charset="0"/>
              </a:rPr>
              <a:t> forest; &amp;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    Idaho fescue-</a:t>
            </a:r>
            <a:r>
              <a:rPr lang="en-US" sz="1200" dirty="0" err="1">
                <a:latin typeface="Optima" panose="02000503060000020004" pitchFamily="2" charset="0"/>
              </a:rPr>
              <a:t>bluebunch</a:t>
            </a:r>
            <a:r>
              <a:rPr lang="en-US" sz="1200" dirty="0">
                <a:latin typeface="Optima" panose="02000503060000020004" pitchFamily="2" charset="0"/>
              </a:rPr>
              <a:t> wheatgrass grassland*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2) Total Daily GOES FRP: 381,693 - 2,366,411 MW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3) MACH-2 ~9-27 km downwind of fire front</a:t>
            </a:r>
          </a:p>
          <a:p>
            <a:r>
              <a:rPr lang="en-US" dirty="0">
                <a:latin typeface="Optima" panose="02000503060000020004" pitchFamily="2" charset="0"/>
              </a:rPr>
              <a:t>•</a:t>
            </a:r>
            <a:r>
              <a:rPr lang="en-US" dirty="0" err="1">
                <a:latin typeface="Optima" panose="02000503060000020004" pitchFamily="2" charset="0"/>
              </a:rPr>
              <a:t>Nethker</a:t>
            </a:r>
            <a:r>
              <a:rPr lang="en-US" dirty="0">
                <a:latin typeface="Optima" panose="02000503060000020004" pitchFamily="2" charset="0"/>
              </a:rPr>
              <a:t> (9-16 Aug. 2019)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1) Douglas fir, Pacific ponderosa pine, </a:t>
            </a:r>
            <a:r>
              <a:rPr lang="en-US" sz="1200" dirty="0" err="1">
                <a:latin typeface="Optima" panose="02000503060000020004" pitchFamily="2" charset="0"/>
              </a:rPr>
              <a:t>oceanspray</a:t>
            </a:r>
            <a:r>
              <a:rPr lang="en-US" sz="1200" dirty="0">
                <a:latin typeface="Optima" panose="02000503060000020004" pitchFamily="2" charset="0"/>
              </a:rPr>
              <a:t> forest; &amp; 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    Subalpine fir-lodgepole pine-</a:t>
            </a:r>
            <a:r>
              <a:rPr lang="en-US" sz="1200" dirty="0" err="1">
                <a:latin typeface="Optima" panose="02000503060000020004" pitchFamily="2" charset="0"/>
              </a:rPr>
              <a:t>whitebark</a:t>
            </a:r>
            <a:r>
              <a:rPr lang="en-US" sz="1200" dirty="0">
                <a:latin typeface="Optima" panose="02000503060000020004" pitchFamily="2" charset="0"/>
              </a:rPr>
              <a:t> pine-Engelmann spruce forest*</a:t>
            </a:r>
          </a:p>
          <a:p>
            <a:r>
              <a:rPr lang="en-US" sz="1200" dirty="0">
                <a:latin typeface="Optima-Regular"/>
              </a:rPr>
              <a:t>      2) </a:t>
            </a:r>
            <a:r>
              <a:rPr lang="en-US" sz="1200" dirty="0">
                <a:latin typeface="Optima" panose="02000503060000020004" pitchFamily="2" charset="0"/>
              </a:rPr>
              <a:t>Total Daily GOES FRP: </a:t>
            </a:r>
            <a:r>
              <a:rPr lang="en-US" sz="1200" dirty="0">
                <a:latin typeface="Optima-Regular"/>
              </a:rPr>
              <a:t>32,829 MW GOES FRP</a:t>
            </a:r>
          </a:p>
          <a:p>
            <a:r>
              <a:rPr lang="en-US" sz="1200" dirty="0">
                <a:latin typeface="Optima-Regular"/>
              </a:rPr>
              <a:t>		   (only available 8/9/19, no other detections)</a:t>
            </a:r>
          </a:p>
          <a:p>
            <a:r>
              <a:rPr lang="en-US" sz="1200" dirty="0">
                <a:latin typeface="Optima-Regular"/>
              </a:rPr>
              <a:t>      3) MACH-2 ~1.75-2.5 km downwind of fire front</a:t>
            </a:r>
          </a:p>
          <a:p>
            <a:r>
              <a:rPr lang="en-US" dirty="0">
                <a:latin typeface="Optima" panose="02000503060000020004" pitchFamily="2" charset="0"/>
              </a:rPr>
              <a:t>•Little Bear (20-21 Aug. 2019)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1) White fir-</a:t>
            </a:r>
            <a:r>
              <a:rPr lang="en-US" sz="1200" dirty="0" err="1">
                <a:latin typeface="Optima" panose="02000503060000020004" pitchFamily="2" charset="0"/>
              </a:rPr>
              <a:t>gambel</a:t>
            </a:r>
            <a:r>
              <a:rPr lang="en-US" sz="1200" dirty="0">
                <a:latin typeface="Optima" panose="02000503060000020004" pitchFamily="2" charset="0"/>
              </a:rPr>
              <a:t> oak forest; Ponderosa pine savanna; &amp;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    Engelmann spruce-Douglas-fir-white fir-ponderosa pine forest*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2) Total Daily </a:t>
            </a:r>
            <a:r>
              <a:rPr lang="en-US" sz="1200" dirty="0">
                <a:latin typeface="Optima-Regular"/>
              </a:rPr>
              <a:t>GOES</a:t>
            </a:r>
            <a:r>
              <a:rPr lang="en-US" sz="1200" dirty="0">
                <a:latin typeface="Optima" panose="02000503060000020004" pitchFamily="2" charset="0"/>
              </a:rPr>
              <a:t> FRP: 3,246 – 45,934 MW</a:t>
            </a:r>
          </a:p>
          <a:p>
            <a:r>
              <a:rPr lang="en-US" sz="1200" dirty="0">
                <a:latin typeface="Optima-Regular"/>
              </a:rPr>
              <a:t>      3) MACH-2 ~3.5 km downwind of fire front</a:t>
            </a:r>
          </a:p>
          <a:p>
            <a:r>
              <a:rPr lang="en-US" dirty="0">
                <a:latin typeface="Optima" panose="02000503060000020004" pitchFamily="2" charset="0"/>
              </a:rPr>
              <a:t>•Castle (22-23 Aug. 2019)</a:t>
            </a:r>
            <a:endParaRPr lang="en-US" baseline="-25000" dirty="0">
              <a:latin typeface="Optima" panose="02000503060000020004" pitchFamily="2" charset="0"/>
            </a:endParaRPr>
          </a:p>
          <a:p>
            <a:r>
              <a:rPr lang="en-US" sz="1200" dirty="0">
                <a:latin typeface="Optima" panose="02000503060000020004" pitchFamily="2" charset="0"/>
              </a:rPr>
              <a:t>      1) Ponderosa pine-two-needle pinyon-Utah juniper forest; 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    </a:t>
            </a:r>
            <a:r>
              <a:rPr lang="en-US" sz="1200" dirty="0" err="1">
                <a:latin typeface="Optima" panose="02000503060000020004" pitchFamily="2" charset="0"/>
              </a:rPr>
              <a:t>Madrean</a:t>
            </a:r>
            <a:r>
              <a:rPr lang="en-US" sz="1200" dirty="0">
                <a:latin typeface="Optima" panose="02000503060000020004" pitchFamily="2" charset="0"/>
              </a:rPr>
              <a:t> pine-oak forest; &amp; Ponderosa pine-white fir/quaking aspen forest*</a:t>
            </a:r>
          </a:p>
          <a:p>
            <a:r>
              <a:rPr lang="en-US" sz="1200" dirty="0">
                <a:latin typeface="Optima-Regular"/>
              </a:rPr>
              <a:t>      2) </a:t>
            </a:r>
            <a:r>
              <a:rPr lang="en-US" sz="1200" dirty="0">
                <a:latin typeface="Optima" panose="02000503060000020004" pitchFamily="2" charset="0"/>
              </a:rPr>
              <a:t>Total Daily </a:t>
            </a:r>
            <a:r>
              <a:rPr lang="en-US" sz="1200" dirty="0">
                <a:latin typeface="Optima-Regular"/>
              </a:rPr>
              <a:t>GOES</a:t>
            </a:r>
            <a:r>
              <a:rPr lang="en-US" sz="1200" dirty="0">
                <a:latin typeface="Optima" panose="02000503060000020004" pitchFamily="2" charset="0"/>
              </a:rPr>
              <a:t> FRP: </a:t>
            </a:r>
            <a:r>
              <a:rPr lang="en-US" sz="1200" dirty="0">
                <a:latin typeface="Optima-Regular"/>
              </a:rPr>
              <a:t>1,135-1,827 MW</a:t>
            </a:r>
          </a:p>
          <a:p>
            <a:r>
              <a:rPr lang="en-US" sz="1200" dirty="0">
                <a:latin typeface="Optima-Regular"/>
              </a:rPr>
              <a:t>      3) MACH-2 ~10-11 km downwind of fire front</a:t>
            </a:r>
          </a:p>
          <a:p>
            <a:r>
              <a:rPr lang="en-US" dirty="0">
                <a:latin typeface="Optima" panose="02000503060000020004" pitchFamily="2" charset="0"/>
              </a:rPr>
              <a:t>•204 Cow (26-27 Aug. 2019)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1) Douglas fir, Pacific ponderosa pine, </a:t>
            </a:r>
            <a:r>
              <a:rPr lang="en-US" sz="1200" dirty="0" err="1">
                <a:latin typeface="Optima" panose="02000503060000020004" pitchFamily="2" charset="0"/>
              </a:rPr>
              <a:t>oceanspray</a:t>
            </a:r>
            <a:r>
              <a:rPr lang="en-US" sz="1200" dirty="0">
                <a:latin typeface="Optima" panose="02000503060000020004" pitchFamily="2" charset="0"/>
              </a:rPr>
              <a:t> forest; &amp;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    Grand fir-Douglas-fir forest*</a:t>
            </a:r>
          </a:p>
          <a:p>
            <a:r>
              <a:rPr lang="en-US" sz="1200" dirty="0">
                <a:latin typeface="Optima-Regular"/>
              </a:rPr>
              <a:t>      2) </a:t>
            </a:r>
            <a:r>
              <a:rPr lang="en-US" sz="1200" dirty="0">
                <a:latin typeface="Optima" panose="02000503060000020004" pitchFamily="2" charset="0"/>
              </a:rPr>
              <a:t>Total Daily </a:t>
            </a:r>
            <a:r>
              <a:rPr lang="en-US" sz="1200" dirty="0">
                <a:latin typeface="Optima-Regular"/>
              </a:rPr>
              <a:t>GOES</a:t>
            </a:r>
            <a:r>
              <a:rPr lang="en-US" sz="1200" dirty="0">
                <a:latin typeface="Optima" panose="02000503060000020004" pitchFamily="2" charset="0"/>
              </a:rPr>
              <a:t> FRP: </a:t>
            </a:r>
            <a:r>
              <a:rPr lang="en-US" sz="1200" dirty="0">
                <a:latin typeface="Optima-Regular"/>
              </a:rPr>
              <a:t>11,266 – 38,838 MW</a:t>
            </a:r>
          </a:p>
          <a:p>
            <a:r>
              <a:rPr lang="en-US" sz="1200" dirty="0">
                <a:latin typeface="Optima-Regular"/>
              </a:rPr>
              <a:t>      3) MACH-2 ~3.5-7 km downwind of fire front</a:t>
            </a:r>
            <a:endParaRPr lang="en-US" sz="1200" dirty="0">
              <a:latin typeface="Optima" panose="02000503060000020004" pitchFamily="2" charset="0"/>
            </a:endParaRPr>
          </a:p>
          <a:p>
            <a:r>
              <a:rPr lang="en-US" sz="1200" i="1" dirty="0">
                <a:latin typeface="Optima" panose="02000503060000020004" pitchFamily="2" charset="0"/>
              </a:rPr>
              <a:t>				</a:t>
            </a:r>
          </a:p>
          <a:p>
            <a:r>
              <a:rPr lang="en-US" sz="1200" i="1" dirty="0">
                <a:latin typeface="Optima" panose="02000503060000020004" pitchFamily="2" charset="0"/>
              </a:rPr>
              <a:t>*FCCS 2014 30m fuels database</a:t>
            </a:r>
          </a:p>
        </p:txBody>
      </p:sp>
    </p:spTree>
    <p:extLst>
      <p:ext uri="{BB962C8B-B14F-4D97-AF65-F5344CB8AC3E}">
        <p14:creationId xmlns:p14="http://schemas.microsoft.com/office/powerpoint/2010/main" val="36621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04"/>
    </mc:Choice>
    <mc:Fallback xmlns="">
      <p:transition spd="slow" advTm="15904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9428-09B8-AB41-93B4-94B68B84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83" y="37070"/>
            <a:ext cx="10515600" cy="92333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Optima" panose="02000503060000020004" pitchFamily="2" charset="0"/>
              </a:rPr>
              <a:t>Fire Locations, Fuel Descriptions, &amp; Characteristics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7AB2B45-DD58-2444-8376-E5005BD11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201" t="10296" r="21534"/>
          <a:stretch/>
        </p:blipFill>
        <p:spPr>
          <a:xfrm>
            <a:off x="6672924" y="655425"/>
            <a:ext cx="4493195" cy="591389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201E6B-D8E6-D341-A0B6-10FD410D12D7}"/>
              </a:ext>
            </a:extLst>
          </p:cNvPr>
          <p:cNvSpPr txBox="1"/>
          <p:nvPr/>
        </p:nvSpPr>
        <p:spPr>
          <a:xfrm>
            <a:off x="10166029" y="5297777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tima" panose="02000503060000020004" pitchFamily="2" charset="0"/>
              </a:rPr>
              <a:t>Castle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649D6-3816-254E-9C38-DF7D3A4BE1D2}"/>
              </a:ext>
            </a:extLst>
          </p:cNvPr>
          <p:cNvSpPr txBox="1"/>
          <p:nvPr/>
        </p:nvSpPr>
        <p:spPr>
          <a:xfrm>
            <a:off x="10166029" y="4948825"/>
            <a:ext cx="761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tima" panose="02000503060000020004" pitchFamily="2" charset="0"/>
              </a:rPr>
              <a:t>Little Bear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5F79ED-CF35-0E42-A8ED-6D35FC0FF90B}"/>
              </a:ext>
            </a:extLst>
          </p:cNvPr>
          <p:cNvSpPr txBox="1"/>
          <p:nvPr/>
        </p:nvSpPr>
        <p:spPr>
          <a:xfrm>
            <a:off x="8548852" y="2573563"/>
            <a:ext cx="686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tima" panose="02000503060000020004" pitchFamily="2" charset="0"/>
              </a:rPr>
              <a:t>204 Cow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C01D69-4A87-B74C-A63C-B3CF2F4E39E4}"/>
              </a:ext>
            </a:extLst>
          </p:cNvPr>
          <p:cNvSpPr txBox="1"/>
          <p:nvPr/>
        </p:nvSpPr>
        <p:spPr>
          <a:xfrm>
            <a:off x="9247444" y="2141612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latin typeface="Optima" panose="02000503060000020004" pitchFamily="2" charset="0"/>
              </a:rPr>
              <a:t>Nethker</a:t>
            </a:r>
            <a:endParaRPr lang="en-US" sz="1000" b="1" dirty="0">
              <a:latin typeface="Optima" panose="0200050306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3EF5EC-6A8F-754E-9F85-95DBA7F5C02C}"/>
              </a:ext>
            </a:extLst>
          </p:cNvPr>
          <p:cNvSpPr txBox="1"/>
          <p:nvPr/>
        </p:nvSpPr>
        <p:spPr>
          <a:xfrm>
            <a:off x="8600473" y="1151007"/>
            <a:ext cx="9669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tima" panose="02000503060000020004" pitchFamily="2" charset="0"/>
              </a:rPr>
              <a:t>Williams Flats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E66785-79BE-334D-B943-16613F6A7619}"/>
              </a:ext>
            </a:extLst>
          </p:cNvPr>
          <p:cNvSpPr txBox="1"/>
          <p:nvPr/>
        </p:nvSpPr>
        <p:spPr>
          <a:xfrm>
            <a:off x="651066" y="811605"/>
            <a:ext cx="602185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•Williams Flats (3-7 Aug. 2019)</a:t>
            </a:r>
          </a:p>
          <a:p>
            <a:r>
              <a:rPr lang="en-US" sz="1200" dirty="0">
                <a:solidFill>
                  <a:srgbClr val="5250FF"/>
                </a:solidFill>
                <a:latin typeface="Optima" panose="02000503060000020004" pitchFamily="2" charset="0"/>
              </a:rPr>
              <a:t>      1) Douglas fir, Pacific ponderosa pine, </a:t>
            </a:r>
            <a:r>
              <a:rPr lang="en-US" sz="1200" dirty="0" err="1">
                <a:solidFill>
                  <a:srgbClr val="5250FF"/>
                </a:solidFill>
                <a:latin typeface="Optima" panose="02000503060000020004" pitchFamily="2" charset="0"/>
              </a:rPr>
              <a:t>oceanspray</a:t>
            </a:r>
            <a:r>
              <a:rPr lang="en-US" sz="1200" dirty="0">
                <a:solidFill>
                  <a:srgbClr val="5250FF"/>
                </a:solidFill>
                <a:latin typeface="Optima" panose="02000503060000020004" pitchFamily="2" charset="0"/>
              </a:rPr>
              <a:t> forest; &amp;</a:t>
            </a:r>
          </a:p>
          <a:p>
            <a:r>
              <a:rPr lang="en-US" sz="1200" dirty="0">
                <a:solidFill>
                  <a:srgbClr val="5250FF"/>
                </a:solidFill>
                <a:latin typeface="Optima" panose="02000503060000020004" pitchFamily="2" charset="0"/>
              </a:rPr>
              <a:t>          Idaho fescue-</a:t>
            </a:r>
            <a:r>
              <a:rPr lang="en-US" sz="1200" dirty="0" err="1">
                <a:solidFill>
                  <a:srgbClr val="5250FF"/>
                </a:solidFill>
                <a:latin typeface="Optima" panose="02000503060000020004" pitchFamily="2" charset="0"/>
              </a:rPr>
              <a:t>bluebunch</a:t>
            </a:r>
            <a:r>
              <a:rPr lang="en-US" sz="1200" dirty="0">
                <a:solidFill>
                  <a:srgbClr val="5250FF"/>
                </a:solidFill>
                <a:latin typeface="Optima" panose="02000503060000020004" pitchFamily="2" charset="0"/>
              </a:rPr>
              <a:t> wheatgrass grassland*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2) Total Daily GOES FRP: 381,693 - 2,366,411 MW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3) MACH-2 ~9-27 km downwind of fire front</a:t>
            </a:r>
          </a:p>
          <a:p>
            <a:r>
              <a:rPr lang="en-US" dirty="0">
                <a:latin typeface="Optima" panose="02000503060000020004" pitchFamily="2" charset="0"/>
              </a:rPr>
              <a:t>•</a:t>
            </a:r>
            <a:r>
              <a:rPr lang="en-US" dirty="0" err="1">
                <a:latin typeface="Optima" panose="02000503060000020004" pitchFamily="2" charset="0"/>
              </a:rPr>
              <a:t>Nethker</a:t>
            </a:r>
            <a:r>
              <a:rPr lang="en-US" dirty="0">
                <a:latin typeface="Optima" panose="02000503060000020004" pitchFamily="2" charset="0"/>
              </a:rPr>
              <a:t> (9-16 Aug. 2019)</a:t>
            </a:r>
          </a:p>
          <a:p>
            <a:r>
              <a:rPr lang="en-US" sz="1200" dirty="0">
                <a:solidFill>
                  <a:srgbClr val="5250FF"/>
                </a:solidFill>
                <a:latin typeface="Optima" panose="02000503060000020004" pitchFamily="2" charset="0"/>
              </a:rPr>
              <a:t>      1) Douglas fir, Pacific ponderosa pine, </a:t>
            </a:r>
            <a:r>
              <a:rPr lang="en-US" sz="1200" dirty="0" err="1">
                <a:solidFill>
                  <a:srgbClr val="5250FF"/>
                </a:solidFill>
                <a:latin typeface="Optima" panose="02000503060000020004" pitchFamily="2" charset="0"/>
              </a:rPr>
              <a:t>oceanspray</a:t>
            </a:r>
            <a:r>
              <a:rPr lang="en-US" sz="1200" dirty="0">
                <a:solidFill>
                  <a:srgbClr val="5250FF"/>
                </a:solidFill>
                <a:latin typeface="Optima" panose="02000503060000020004" pitchFamily="2" charset="0"/>
              </a:rPr>
              <a:t> forest; &amp; </a:t>
            </a:r>
          </a:p>
          <a:p>
            <a:r>
              <a:rPr lang="en-US" sz="1200" dirty="0">
                <a:solidFill>
                  <a:srgbClr val="5250FF"/>
                </a:solidFill>
                <a:latin typeface="Optima" panose="02000503060000020004" pitchFamily="2" charset="0"/>
              </a:rPr>
              <a:t>          Subalpine fir-lodgepole pine-</a:t>
            </a:r>
            <a:r>
              <a:rPr lang="en-US" sz="1200" dirty="0" err="1">
                <a:solidFill>
                  <a:srgbClr val="5250FF"/>
                </a:solidFill>
                <a:latin typeface="Optima" panose="02000503060000020004" pitchFamily="2" charset="0"/>
              </a:rPr>
              <a:t>whitebark</a:t>
            </a:r>
            <a:r>
              <a:rPr lang="en-US" sz="1200" dirty="0">
                <a:solidFill>
                  <a:srgbClr val="5250FF"/>
                </a:solidFill>
                <a:latin typeface="Optima" panose="02000503060000020004" pitchFamily="2" charset="0"/>
              </a:rPr>
              <a:t> pine-Engelmann spruce forest*</a:t>
            </a:r>
          </a:p>
          <a:p>
            <a:r>
              <a:rPr lang="en-US" sz="1200" dirty="0">
                <a:latin typeface="Optima-Regular"/>
              </a:rPr>
              <a:t>      2) </a:t>
            </a:r>
            <a:r>
              <a:rPr lang="en-US" sz="1200" dirty="0">
                <a:latin typeface="Optima" panose="02000503060000020004" pitchFamily="2" charset="0"/>
              </a:rPr>
              <a:t>Total Daily GOES FRP: </a:t>
            </a:r>
            <a:r>
              <a:rPr lang="en-US" sz="1200" dirty="0">
                <a:latin typeface="Optima-Regular"/>
              </a:rPr>
              <a:t>32,829 MW GOES FRP</a:t>
            </a:r>
          </a:p>
          <a:p>
            <a:r>
              <a:rPr lang="en-US" sz="1200" dirty="0">
                <a:latin typeface="Optima-Regular"/>
              </a:rPr>
              <a:t>		   (only available 8/9/19, no other detections)</a:t>
            </a:r>
          </a:p>
          <a:p>
            <a:r>
              <a:rPr lang="en-US" sz="1200" dirty="0">
                <a:latin typeface="Optima-Regular"/>
              </a:rPr>
              <a:t>      3) MACH-2 ~1.75-2.5 km downwind of fire front</a:t>
            </a:r>
          </a:p>
          <a:p>
            <a:r>
              <a:rPr lang="en-US" dirty="0">
                <a:latin typeface="Optima" panose="02000503060000020004" pitchFamily="2" charset="0"/>
              </a:rPr>
              <a:t>•Little Bear (20-21 Aug. 2019)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</a:t>
            </a:r>
            <a:r>
              <a:rPr lang="en-US" sz="1200" dirty="0">
                <a:solidFill>
                  <a:srgbClr val="FF0000"/>
                </a:solidFill>
                <a:latin typeface="Optima" panose="02000503060000020004" pitchFamily="2" charset="0"/>
              </a:rPr>
              <a:t>1) White fir-</a:t>
            </a:r>
            <a:r>
              <a:rPr lang="en-US" sz="1200" dirty="0" err="1">
                <a:solidFill>
                  <a:srgbClr val="FF0000"/>
                </a:solidFill>
                <a:latin typeface="Optima" panose="02000503060000020004" pitchFamily="2" charset="0"/>
              </a:rPr>
              <a:t>gambel</a:t>
            </a:r>
            <a:r>
              <a:rPr lang="en-US" sz="1200" dirty="0">
                <a:solidFill>
                  <a:srgbClr val="FF0000"/>
                </a:solidFill>
                <a:latin typeface="Optima" panose="02000503060000020004" pitchFamily="2" charset="0"/>
              </a:rPr>
              <a:t> oak forest; Ponderosa pine savanna; &amp;</a:t>
            </a:r>
          </a:p>
          <a:p>
            <a:r>
              <a:rPr lang="en-US" sz="1200" dirty="0">
                <a:solidFill>
                  <a:srgbClr val="FF0000"/>
                </a:solidFill>
                <a:latin typeface="Optima" panose="02000503060000020004" pitchFamily="2" charset="0"/>
              </a:rPr>
              <a:t>          Engelmann spruce-Douglas-fir-white fir-ponderosa pine forest*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2) Total Daily </a:t>
            </a:r>
            <a:r>
              <a:rPr lang="en-US" sz="1200" dirty="0">
                <a:latin typeface="Optima-Regular"/>
              </a:rPr>
              <a:t>GOES</a:t>
            </a:r>
            <a:r>
              <a:rPr lang="en-US" sz="1200" dirty="0">
                <a:latin typeface="Optima" panose="02000503060000020004" pitchFamily="2" charset="0"/>
              </a:rPr>
              <a:t> FRP: 3,246 – 45,934 MW</a:t>
            </a:r>
          </a:p>
          <a:p>
            <a:r>
              <a:rPr lang="en-US" sz="1200" dirty="0">
                <a:latin typeface="Optima-Regular"/>
              </a:rPr>
              <a:t>      3) MACH-2 ~3.5 km downwind of fire front</a:t>
            </a:r>
          </a:p>
          <a:p>
            <a:r>
              <a:rPr lang="en-US" dirty="0">
                <a:latin typeface="Optima" panose="02000503060000020004" pitchFamily="2" charset="0"/>
              </a:rPr>
              <a:t>•Castle (22-23 Aug. 2019)</a:t>
            </a:r>
            <a:endParaRPr lang="en-US" baseline="-25000" dirty="0">
              <a:latin typeface="Optima" panose="02000503060000020004" pitchFamily="2" charset="0"/>
            </a:endParaRPr>
          </a:p>
          <a:p>
            <a:r>
              <a:rPr lang="en-US" sz="1200" dirty="0">
                <a:latin typeface="Optima" panose="02000503060000020004" pitchFamily="2" charset="0"/>
              </a:rPr>
              <a:t>      </a:t>
            </a:r>
            <a:r>
              <a:rPr lang="en-US" sz="1200" dirty="0">
                <a:solidFill>
                  <a:srgbClr val="FF0000"/>
                </a:solidFill>
                <a:latin typeface="Optima" panose="02000503060000020004" pitchFamily="2" charset="0"/>
              </a:rPr>
              <a:t>1) Ponderosa pine-two-needle pinyon-Utah juniper forest; </a:t>
            </a:r>
          </a:p>
          <a:p>
            <a:r>
              <a:rPr lang="en-US" sz="1200" dirty="0">
                <a:solidFill>
                  <a:srgbClr val="FF0000"/>
                </a:solidFill>
                <a:latin typeface="Optima" panose="02000503060000020004" pitchFamily="2" charset="0"/>
              </a:rPr>
              <a:t>          </a:t>
            </a:r>
            <a:r>
              <a:rPr lang="en-US" sz="1200" dirty="0" err="1">
                <a:solidFill>
                  <a:srgbClr val="FF0000"/>
                </a:solidFill>
                <a:latin typeface="Optima" panose="02000503060000020004" pitchFamily="2" charset="0"/>
              </a:rPr>
              <a:t>Madrean</a:t>
            </a:r>
            <a:r>
              <a:rPr lang="en-US" sz="1200" dirty="0">
                <a:solidFill>
                  <a:srgbClr val="FF0000"/>
                </a:solidFill>
                <a:latin typeface="Optima" panose="02000503060000020004" pitchFamily="2" charset="0"/>
              </a:rPr>
              <a:t> pine-oak forest; &amp; Ponderosa pine-white fir/quaking aspen forest*</a:t>
            </a:r>
          </a:p>
          <a:p>
            <a:r>
              <a:rPr lang="en-US" sz="1200" dirty="0">
                <a:latin typeface="Optima-Regular"/>
              </a:rPr>
              <a:t>      2) </a:t>
            </a:r>
            <a:r>
              <a:rPr lang="en-US" sz="1200" dirty="0">
                <a:latin typeface="Optima" panose="02000503060000020004" pitchFamily="2" charset="0"/>
              </a:rPr>
              <a:t>Total Daily </a:t>
            </a:r>
            <a:r>
              <a:rPr lang="en-US" sz="1200" dirty="0">
                <a:latin typeface="Optima-Regular"/>
              </a:rPr>
              <a:t>GOES</a:t>
            </a:r>
            <a:r>
              <a:rPr lang="en-US" sz="1200" dirty="0">
                <a:latin typeface="Optima" panose="02000503060000020004" pitchFamily="2" charset="0"/>
              </a:rPr>
              <a:t> FRP: </a:t>
            </a:r>
            <a:r>
              <a:rPr lang="en-US" sz="1200" dirty="0">
                <a:latin typeface="Optima-Regular"/>
              </a:rPr>
              <a:t>1,135-1,827 MW</a:t>
            </a:r>
          </a:p>
          <a:p>
            <a:r>
              <a:rPr lang="en-US" sz="1200" dirty="0">
                <a:latin typeface="Optima-Regular"/>
              </a:rPr>
              <a:t>      3) MACH-2 ~10-11 km downwind of fire front</a:t>
            </a:r>
          </a:p>
          <a:p>
            <a:r>
              <a:rPr lang="en-US" dirty="0">
                <a:latin typeface="Optima" panose="02000503060000020004" pitchFamily="2" charset="0"/>
              </a:rPr>
              <a:t>•204 Cow (26-27 Aug. 2019)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</a:t>
            </a:r>
            <a:r>
              <a:rPr lang="en-US" sz="1200" dirty="0">
                <a:solidFill>
                  <a:srgbClr val="5250FF"/>
                </a:solidFill>
                <a:latin typeface="Optima" panose="02000503060000020004" pitchFamily="2" charset="0"/>
              </a:rPr>
              <a:t>1) Douglas fir, Pacific ponderosa pine, </a:t>
            </a:r>
            <a:r>
              <a:rPr lang="en-US" sz="1200" dirty="0" err="1">
                <a:solidFill>
                  <a:srgbClr val="5250FF"/>
                </a:solidFill>
                <a:latin typeface="Optima" panose="02000503060000020004" pitchFamily="2" charset="0"/>
              </a:rPr>
              <a:t>oceanspray</a:t>
            </a:r>
            <a:r>
              <a:rPr lang="en-US" sz="1200" dirty="0">
                <a:solidFill>
                  <a:srgbClr val="5250FF"/>
                </a:solidFill>
                <a:latin typeface="Optima" panose="02000503060000020004" pitchFamily="2" charset="0"/>
              </a:rPr>
              <a:t> forest; &amp;</a:t>
            </a:r>
          </a:p>
          <a:p>
            <a:r>
              <a:rPr lang="en-US" sz="1200" dirty="0">
                <a:solidFill>
                  <a:srgbClr val="5250FF"/>
                </a:solidFill>
                <a:latin typeface="Optima" panose="02000503060000020004" pitchFamily="2" charset="0"/>
              </a:rPr>
              <a:t>          Grand fir-Douglas-fir forest*</a:t>
            </a:r>
          </a:p>
          <a:p>
            <a:r>
              <a:rPr lang="en-US" sz="1200" dirty="0">
                <a:latin typeface="Optima-Regular"/>
              </a:rPr>
              <a:t>      2) </a:t>
            </a:r>
            <a:r>
              <a:rPr lang="en-US" sz="1200" dirty="0">
                <a:latin typeface="Optima" panose="02000503060000020004" pitchFamily="2" charset="0"/>
              </a:rPr>
              <a:t>Total Daily </a:t>
            </a:r>
            <a:r>
              <a:rPr lang="en-US" sz="1200" dirty="0">
                <a:latin typeface="Optima-Regular"/>
              </a:rPr>
              <a:t>GOES</a:t>
            </a:r>
            <a:r>
              <a:rPr lang="en-US" sz="1200" dirty="0">
                <a:latin typeface="Optima" panose="02000503060000020004" pitchFamily="2" charset="0"/>
              </a:rPr>
              <a:t> FRP: </a:t>
            </a:r>
            <a:r>
              <a:rPr lang="en-US" sz="1200" dirty="0">
                <a:latin typeface="Optima-Regular"/>
              </a:rPr>
              <a:t>11,266 – 38,838 MW</a:t>
            </a:r>
          </a:p>
          <a:p>
            <a:r>
              <a:rPr lang="en-US" sz="1200" dirty="0">
                <a:latin typeface="Optima-Regular"/>
              </a:rPr>
              <a:t>      3) MACH-2 ~3.5-7 km downwind of fire front</a:t>
            </a:r>
            <a:endParaRPr lang="en-US" sz="1200" dirty="0">
              <a:latin typeface="Optima" panose="02000503060000020004" pitchFamily="2" charset="0"/>
            </a:endParaRPr>
          </a:p>
          <a:p>
            <a:r>
              <a:rPr lang="en-US" sz="1200" i="1" dirty="0">
                <a:latin typeface="Optima" panose="02000503060000020004" pitchFamily="2" charset="0"/>
              </a:rPr>
              <a:t>				</a:t>
            </a:r>
          </a:p>
          <a:p>
            <a:r>
              <a:rPr lang="en-US" sz="1200" i="1" dirty="0">
                <a:latin typeface="Optima" panose="02000503060000020004" pitchFamily="2" charset="0"/>
              </a:rPr>
              <a:t>*FCCS 2014 30m fuels database</a:t>
            </a:r>
          </a:p>
        </p:txBody>
      </p:sp>
    </p:spTree>
    <p:extLst>
      <p:ext uri="{BB962C8B-B14F-4D97-AF65-F5344CB8AC3E}">
        <p14:creationId xmlns:p14="http://schemas.microsoft.com/office/powerpoint/2010/main" val="86068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04"/>
    </mc:Choice>
    <mc:Fallback>
      <p:transition spd="slow" advTm="1590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9428-09B8-AB41-93B4-94B68B84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83" y="37070"/>
            <a:ext cx="10515600" cy="92333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Optima" panose="02000503060000020004" pitchFamily="2" charset="0"/>
              </a:rPr>
              <a:t>Fire Locations, Fuel Descriptions, &amp; Characteristics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7AB2B45-DD58-2444-8376-E5005BD11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201" t="10296" r="21534"/>
          <a:stretch/>
        </p:blipFill>
        <p:spPr>
          <a:xfrm>
            <a:off x="6672924" y="655425"/>
            <a:ext cx="4493195" cy="591389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201E6B-D8E6-D341-A0B6-10FD410D12D7}"/>
              </a:ext>
            </a:extLst>
          </p:cNvPr>
          <p:cNvSpPr txBox="1"/>
          <p:nvPr/>
        </p:nvSpPr>
        <p:spPr>
          <a:xfrm>
            <a:off x="10166029" y="5297777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tima" panose="02000503060000020004" pitchFamily="2" charset="0"/>
              </a:rPr>
              <a:t>Castle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649D6-3816-254E-9C38-DF7D3A4BE1D2}"/>
              </a:ext>
            </a:extLst>
          </p:cNvPr>
          <p:cNvSpPr txBox="1"/>
          <p:nvPr/>
        </p:nvSpPr>
        <p:spPr>
          <a:xfrm>
            <a:off x="10166029" y="4948825"/>
            <a:ext cx="761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tima" panose="02000503060000020004" pitchFamily="2" charset="0"/>
              </a:rPr>
              <a:t>Little Bear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5F79ED-CF35-0E42-A8ED-6D35FC0FF90B}"/>
              </a:ext>
            </a:extLst>
          </p:cNvPr>
          <p:cNvSpPr txBox="1"/>
          <p:nvPr/>
        </p:nvSpPr>
        <p:spPr>
          <a:xfrm>
            <a:off x="8548852" y="2573563"/>
            <a:ext cx="686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tima" panose="02000503060000020004" pitchFamily="2" charset="0"/>
              </a:rPr>
              <a:t>204 Cow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C01D69-4A87-B74C-A63C-B3CF2F4E39E4}"/>
              </a:ext>
            </a:extLst>
          </p:cNvPr>
          <p:cNvSpPr txBox="1"/>
          <p:nvPr/>
        </p:nvSpPr>
        <p:spPr>
          <a:xfrm>
            <a:off x="9247444" y="2141612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latin typeface="Optima" panose="02000503060000020004" pitchFamily="2" charset="0"/>
              </a:rPr>
              <a:t>Nethker</a:t>
            </a:r>
            <a:endParaRPr lang="en-US" sz="1000" b="1" dirty="0">
              <a:latin typeface="Optima" panose="0200050306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3EF5EC-6A8F-754E-9F85-95DBA7F5C02C}"/>
              </a:ext>
            </a:extLst>
          </p:cNvPr>
          <p:cNvSpPr txBox="1"/>
          <p:nvPr/>
        </p:nvSpPr>
        <p:spPr>
          <a:xfrm>
            <a:off x="8600473" y="1151007"/>
            <a:ext cx="9669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tima" panose="02000503060000020004" pitchFamily="2" charset="0"/>
              </a:rPr>
              <a:t>Williams Flats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E66785-79BE-334D-B943-16613F6A7619}"/>
              </a:ext>
            </a:extLst>
          </p:cNvPr>
          <p:cNvSpPr txBox="1"/>
          <p:nvPr/>
        </p:nvSpPr>
        <p:spPr>
          <a:xfrm>
            <a:off x="651066" y="811605"/>
            <a:ext cx="602185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•Williams Flats (3-7 Aug. 2019)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1) Douglas fir, Pacific ponderosa pine, </a:t>
            </a:r>
            <a:r>
              <a:rPr lang="en-US" sz="1200" dirty="0" err="1">
                <a:latin typeface="Optima" panose="02000503060000020004" pitchFamily="2" charset="0"/>
              </a:rPr>
              <a:t>oceanspray</a:t>
            </a:r>
            <a:r>
              <a:rPr lang="en-US" sz="1200" dirty="0">
                <a:latin typeface="Optima" panose="02000503060000020004" pitchFamily="2" charset="0"/>
              </a:rPr>
              <a:t> forest; &amp;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    Idaho fescue-</a:t>
            </a:r>
            <a:r>
              <a:rPr lang="en-US" sz="1200" dirty="0" err="1">
                <a:latin typeface="Optima" panose="02000503060000020004" pitchFamily="2" charset="0"/>
              </a:rPr>
              <a:t>bluebunch</a:t>
            </a:r>
            <a:r>
              <a:rPr lang="en-US" sz="1200" dirty="0">
                <a:latin typeface="Optima" panose="02000503060000020004" pitchFamily="2" charset="0"/>
              </a:rPr>
              <a:t> wheatgrass grassland*</a:t>
            </a:r>
          </a:p>
          <a:p>
            <a:r>
              <a:rPr lang="en-US" sz="1200" dirty="0">
                <a:solidFill>
                  <a:srgbClr val="FF0000"/>
                </a:solidFill>
                <a:latin typeface="Optima" panose="02000503060000020004" pitchFamily="2" charset="0"/>
              </a:rPr>
              <a:t>      2) Total Daily GOES FRP: 381,693 - 2,366,411 MW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3) MACH-2 ~9-27 km downwind of fire front</a:t>
            </a:r>
          </a:p>
          <a:p>
            <a:r>
              <a:rPr lang="en-US" dirty="0">
                <a:latin typeface="Optima" panose="02000503060000020004" pitchFamily="2" charset="0"/>
              </a:rPr>
              <a:t>•</a:t>
            </a:r>
            <a:r>
              <a:rPr lang="en-US" dirty="0" err="1">
                <a:latin typeface="Optima" panose="02000503060000020004" pitchFamily="2" charset="0"/>
              </a:rPr>
              <a:t>Nethker</a:t>
            </a:r>
            <a:r>
              <a:rPr lang="en-US" dirty="0">
                <a:latin typeface="Optima" panose="02000503060000020004" pitchFamily="2" charset="0"/>
              </a:rPr>
              <a:t> (9-16 Aug. 2019)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1) Douglas fir, Pacific ponderosa pine, </a:t>
            </a:r>
            <a:r>
              <a:rPr lang="en-US" sz="1200" dirty="0" err="1">
                <a:latin typeface="Optima" panose="02000503060000020004" pitchFamily="2" charset="0"/>
              </a:rPr>
              <a:t>oceanspray</a:t>
            </a:r>
            <a:r>
              <a:rPr lang="en-US" sz="1200" dirty="0">
                <a:latin typeface="Optima" panose="02000503060000020004" pitchFamily="2" charset="0"/>
              </a:rPr>
              <a:t> forest; &amp; 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    Subalpine fir-lodgepole pine-</a:t>
            </a:r>
            <a:r>
              <a:rPr lang="en-US" sz="1200" dirty="0" err="1">
                <a:latin typeface="Optima" panose="02000503060000020004" pitchFamily="2" charset="0"/>
              </a:rPr>
              <a:t>whitebark</a:t>
            </a:r>
            <a:r>
              <a:rPr lang="en-US" sz="1200" dirty="0">
                <a:latin typeface="Optima" panose="02000503060000020004" pitchFamily="2" charset="0"/>
              </a:rPr>
              <a:t> pine-Engelmann spruce forest*</a:t>
            </a:r>
          </a:p>
          <a:p>
            <a:r>
              <a:rPr lang="en-US" sz="1200" dirty="0">
                <a:solidFill>
                  <a:srgbClr val="5250FF"/>
                </a:solidFill>
                <a:latin typeface="Optima-Regular"/>
              </a:rPr>
              <a:t>      2) </a:t>
            </a:r>
            <a:r>
              <a:rPr lang="en-US" sz="1200" dirty="0">
                <a:solidFill>
                  <a:srgbClr val="5250FF"/>
                </a:solidFill>
                <a:latin typeface="Optima" panose="02000503060000020004" pitchFamily="2" charset="0"/>
              </a:rPr>
              <a:t>Total Daily GOES FRP: </a:t>
            </a:r>
            <a:r>
              <a:rPr lang="en-US" sz="1200" dirty="0">
                <a:solidFill>
                  <a:srgbClr val="5250FF"/>
                </a:solidFill>
                <a:latin typeface="Optima-Regular"/>
              </a:rPr>
              <a:t>32,829 MW GOES FRP</a:t>
            </a:r>
          </a:p>
          <a:p>
            <a:r>
              <a:rPr lang="en-US" sz="1200" dirty="0">
                <a:solidFill>
                  <a:srgbClr val="5250FF"/>
                </a:solidFill>
                <a:latin typeface="Optima-Regular"/>
              </a:rPr>
              <a:t>		   (only available 8/9/19, no other detections)</a:t>
            </a:r>
          </a:p>
          <a:p>
            <a:r>
              <a:rPr lang="en-US" sz="1200" dirty="0">
                <a:latin typeface="Optima-Regular"/>
              </a:rPr>
              <a:t>      3) MACH-2 ~1.75-2.5 km downwind of fire front</a:t>
            </a:r>
          </a:p>
          <a:p>
            <a:r>
              <a:rPr lang="en-US" dirty="0">
                <a:latin typeface="Optima" panose="02000503060000020004" pitchFamily="2" charset="0"/>
              </a:rPr>
              <a:t>•Little Bear (20-21 Aug. 2019)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1) White fir-</a:t>
            </a:r>
            <a:r>
              <a:rPr lang="en-US" sz="1200" dirty="0" err="1">
                <a:latin typeface="Optima" panose="02000503060000020004" pitchFamily="2" charset="0"/>
              </a:rPr>
              <a:t>gambel</a:t>
            </a:r>
            <a:r>
              <a:rPr lang="en-US" sz="1200" dirty="0">
                <a:latin typeface="Optima" panose="02000503060000020004" pitchFamily="2" charset="0"/>
              </a:rPr>
              <a:t> oak forest; Ponderosa pine savanna; &amp;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    Engelmann spruce-Douglas-fir-white fir-ponderosa pine forest*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2) Total Daily </a:t>
            </a:r>
            <a:r>
              <a:rPr lang="en-US" sz="1200" dirty="0">
                <a:latin typeface="Optima-Regular"/>
              </a:rPr>
              <a:t>GOES</a:t>
            </a:r>
            <a:r>
              <a:rPr lang="en-US" sz="1200" dirty="0">
                <a:latin typeface="Optima" panose="02000503060000020004" pitchFamily="2" charset="0"/>
              </a:rPr>
              <a:t> FRP: 3,246 – 45,934 MW</a:t>
            </a:r>
          </a:p>
          <a:p>
            <a:r>
              <a:rPr lang="en-US" sz="1200" dirty="0">
                <a:latin typeface="Optima-Regular"/>
              </a:rPr>
              <a:t>      3) MACH-2 ~3.5 km downwind of fire front</a:t>
            </a:r>
          </a:p>
          <a:p>
            <a:r>
              <a:rPr lang="en-US" dirty="0">
                <a:latin typeface="Optima" panose="02000503060000020004" pitchFamily="2" charset="0"/>
              </a:rPr>
              <a:t>•Castle (22-23 Aug. 2019)</a:t>
            </a:r>
            <a:endParaRPr lang="en-US" baseline="-25000" dirty="0">
              <a:latin typeface="Optima" panose="02000503060000020004" pitchFamily="2" charset="0"/>
            </a:endParaRPr>
          </a:p>
          <a:p>
            <a:r>
              <a:rPr lang="en-US" sz="1200" dirty="0">
                <a:latin typeface="Optima" panose="02000503060000020004" pitchFamily="2" charset="0"/>
              </a:rPr>
              <a:t>      1) Ponderosa pine-two-needle pinyon-Utah juniper forest; 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    </a:t>
            </a:r>
            <a:r>
              <a:rPr lang="en-US" sz="1200" dirty="0" err="1">
                <a:latin typeface="Optima" panose="02000503060000020004" pitchFamily="2" charset="0"/>
              </a:rPr>
              <a:t>Madrean</a:t>
            </a:r>
            <a:r>
              <a:rPr lang="en-US" sz="1200" dirty="0">
                <a:latin typeface="Optima" panose="02000503060000020004" pitchFamily="2" charset="0"/>
              </a:rPr>
              <a:t> pine-oak forest; &amp; Ponderosa pine-white fir/quaking aspen forest*</a:t>
            </a:r>
          </a:p>
          <a:p>
            <a:r>
              <a:rPr lang="en-US" sz="1200" dirty="0">
                <a:latin typeface="Optima-Regular"/>
              </a:rPr>
              <a:t>      2) </a:t>
            </a:r>
            <a:r>
              <a:rPr lang="en-US" sz="1200" dirty="0">
                <a:latin typeface="Optima" panose="02000503060000020004" pitchFamily="2" charset="0"/>
              </a:rPr>
              <a:t>Total Daily </a:t>
            </a:r>
            <a:r>
              <a:rPr lang="en-US" sz="1200" dirty="0">
                <a:latin typeface="Optima-Regular"/>
              </a:rPr>
              <a:t>GOES</a:t>
            </a:r>
            <a:r>
              <a:rPr lang="en-US" sz="1200" dirty="0">
                <a:latin typeface="Optima" panose="02000503060000020004" pitchFamily="2" charset="0"/>
              </a:rPr>
              <a:t> FRP: </a:t>
            </a:r>
            <a:r>
              <a:rPr lang="en-US" sz="1200" dirty="0">
                <a:latin typeface="Optima-Regular"/>
              </a:rPr>
              <a:t>1,135-1,827 MW</a:t>
            </a:r>
          </a:p>
          <a:p>
            <a:r>
              <a:rPr lang="en-US" sz="1200" dirty="0">
                <a:latin typeface="Optima-Regular"/>
              </a:rPr>
              <a:t>      3) MACH-2 ~10-11 km downwind of fire front</a:t>
            </a:r>
          </a:p>
          <a:p>
            <a:r>
              <a:rPr lang="en-US" dirty="0">
                <a:latin typeface="Optima" panose="02000503060000020004" pitchFamily="2" charset="0"/>
              </a:rPr>
              <a:t>•204 Cow (26-27 Aug. 2019)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1) Douglas fir, Pacific ponderosa pine, </a:t>
            </a:r>
            <a:r>
              <a:rPr lang="en-US" sz="1200" dirty="0" err="1">
                <a:latin typeface="Optima" panose="02000503060000020004" pitchFamily="2" charset="0"/>
              </a:rPr>
              <a:t>oceanspray</a:t>
            </a:r>
            <a:r>
              <a:rPr lang="en-US" sz="1200" dirty="0">
                <a:latin typeface="Optima" panose="02000503060000020004" pitchFamily="2" charset="0"/>
              </a:rPr>
              <a:t> forest; &amp;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    Grand fir-Douglas-fir forest*</a:t>
            </a:r>
          </a:p>
          <a:p>
            <a:r>
              <a:rPr lang="en-US" sz="1200" dirty="0">
                <a:latin typeface="Optima-Regular"/>
              </a:rPr>
              <a:t>      2) </a:t>
            </a:r>
            <a:r>
              <a:rPr lang="en-US" sz="1200" dirty="0">
                <a:latin typeface="Optima" panose="02000503060000020004" pitchFamily="2" charset="0"/>
              </a:rPr>
              <a:t>Total Daily </a:t>
            </a:r>
            <a:r>
              <a:rPr lang="en-US" sz="1200" dirty="0">
                <a:latin typeface="Optima-Regular"/>
              </a:rPr>
              <a:t>GOES</a:t>
            </a:r>
            <a:r>
              <a:rPr lang="en-US" sz="1200" dirty="0">
                <a:latin typeface="Optima" panose="02000503060000020004" pitchFamily="2" charset="0"/>
              </a:rPr>
              <a:t> FRP: </a:t>
            </a:r>
            <a:r>
              <a:rPr lang="en-US" sz="1200" dirty="0">
                <a:latin typeface="Optima-Regular"/>
              </a:rPr>
              <a:t>11,266 – 38,838 MW</a:t>
            </a:r>
          </a:p>
          <a:p>
            <a:r>
              <a:rPr lang="en-US" sz="1200" dirty="0">
                <a:latin typeface="Optima-Regular"/>
              </a:rPr>
              <a:t>      3) MACH-2 ~3.5-7 km downwind of fire front</a:t>
            </a:r>
            <a:endParaRPr lang="en-US" sz="1200" dirty="0">
              <a:latin typeface="Optima" panose="02000503060000020004" pitchFamily="2" charset="0"/>
            </a:endParaRPr>
          </a:p>
          <a:p>
            <a:r>
              <a:rPr lang="en-US" sz="1200" i="1" dirty="0">
                <a:latin typeface="Optima" panose="02000503060000020004" pitchFamily="2" charset="0"/>
              </a:rPr>
              <a:t>				</a:t>
            </a:r>
          </a:p>
          <a:p>
            <a:r>
              <a:rPr lang="en-US" sz="1200" i="1" dirty="0">
                <a:latin typeface="Optima" panose="02000503060000020004" pitchFamily="2" charset="0"/>
              </a:rPr>
              <a:t>*FCCS 2014 30m fuels database</a:t>
            </a:r>
          </a:p>
        </p:txBody>
      </p:sp>
    </p:spTree>
    <p:extLst>
      <p:ext uri="{BB962C8B-B14F-4D97-AF65-F5344CB8AC3E}">
        <p14:creationId xmlns:p14="http://schemas.microsoft.com/office/powerpoint/2010/main" val="183073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04"/>
    </mc:Choice>
    <mc:Fallback>
      <p:transition spd="slow" advTm="1590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9428-09B8-AB41-93B4-94B68B84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83" y="37070"/>
            <a:ext cx="10515600" cy="92333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Optima" panose="02000503060000020004" pitchFamily="2" charset="0"/>
              </a:rPr>
              <a:t>Fire Locations, Fuel Descriptions, &amp; Characteristics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7AB2B45-DD58-2444-8376-E5005BD116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201" t="10296" r="21534"/>
          <a:stretch/>
        </p:blipFill>
        <p:spPr>
          <a:xfrm>
            <a:off x="6672924" y="655425"/>
            <a:ext cx="4493195" cy="591389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201E6B-D8E6-D341-A0B6-10FD410D12D7}"/>
              </a:ext>
            </a:extLst>
          </p:cNvPr>
          <p:cNvSpPr txBox="1"/>
          <p:nvPr/>
        </p:nvSpPr>
        <p:spPr>
          <a:xfrm>
            <a:off x="10166029" y="5297777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tima" panose="02000503060000020004" pitchFamily="2" charset="0"/>
              </a:rPr>
              <a:t>Castle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9649D6-3816-254E-9C38-DF7D3A4BE1D2}"/>
              </a:ext>
            </a:extLst>
          </p:cNvPr>
          <p:cNvSpPr txBox="1"/>
          <p:nvPr/>
        </p:nvSpPr>
        <p:spPr>
          <a:xfrm>
            <a:off x="10166029" y="4948825"/>
            <a:ext cx="7617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tima" panose="02000503060000020004" pitchFamily="2" charset="0"/>
              </a:rPr>
              <a:t>Little Bear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5F79ED-CF35-0E42-A8ED-6D35FC0FF90B}"/>
              </a:ext>
            </a:extLst>
          </p:cNvPr>
          <p:cNvSpPr txBox="1"/>
          <p:nvPr/>
        </p:nvSpPr>
        <p:spPr>
          <a:xfrm>
            <a:off x="8548852" y="2573563"/>
            <a:ext cx="6864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tima" panose="02000503060000020004" pitchFamily="2" charset="0"/>
              </a:rPr>
              <a:t>204 Cow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C01D69-4A87-B74C-A63C-B3CF2F4E39E4}"/>
              </a:ext>
            </a:extLst>
          </p:cNvPr>
          <p:cNvSpPr txBox="1"/>
          <p:nvPr/>
        </p:nvSpPr>
        <p:spPr>
          <a:xfrm>
            <a:off x="9247444" y="2141612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latin typeface="Optima" panose="02000503060000020004" pitchFamily="2" charset="0"/>
              </a:rPr>
              <a:t>Nethker</a:t>
            </a:r>
            <a:endParaRPr lang="en-US" sz="1000" b="1" dirty="0">
              <a:latin typeface="Optima" panose="0200050306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3EF5EC-6A8F-754E-9F85-95DBA7F5C02C}"/>
              </a:ext>
            </a:extLst>
          </p:cNvPr>
          <p:cNvSpPr txBox="1"/>
          <p:nvPr/>
        </p:nvSpPr>
        <p:spPr>
          <a:xfrm>
            <a:off x="8600473" y="1151007"/>
            <a:ext cx="9669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latin typeface="Optima" panose="02000503060000020004" pitchFamily="2" charset="0"/>
              </a:rPr>
              <a:t>Williams Flats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E66785-79BE-334D-B943-16613F6A7619}"/>
              </a:ext>
            </a:extLst>
          </p:cNvPr>
          <p:cNvSpPr txBox="1"/>
          <p:nvPr/>
        </p:nvSpPr>
        <p:spPr>
          <a:xfrm>
            <a:off x="651066" y="811605"/>
            <a:ext cx="602185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•Williams Flats (3-7 Aug. 2019)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1) Douglas fir, Pacific ponderosa pine, </a:t>
            </a:r>
            <a:r>
              <a:rPr lang="en-US" sz="1200" dirty="0" err="1">
                <a:latin typeface="Optima" panose="02000503060000020004" pitchFamily="2" charset="0"/>
              </a:rPr>
              <a:t>oceanspray</a:t>
            </a:r>
            <a:r>
              <a:rPr lang="en-US" sz="1200" dirty="0">
                <a:latin typeface="Optima" panose="02000503060000020004" pitchFamily="2" charset="0"/>
              </a:rPr>
              <a:t> forest; &amp;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    Idaho fescue-</a:t>
            </a:r>
            <a:r>
              <a:rPr lang="en-US" sz="1200" dirty="0" err="1">
                <a:latin typeface="Optima" panose="02000503060000020004" pitchFamily="2" charset="0"/>
              </a:rPr>
              <a:t>bluebunch</a:t>
            </a:r>
            <a:r>
              <a:rPr lang="en-US" sz="1200" dirty="0">
                <a:latin typeface="Optima" panose="02000503060000020004" pitchFamily="2" charset="0"/>
              </a:rPr>
              <a:t> wheatgrass grassland*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2) Total Daily GOES FRP: 381,693 - 2,366,411 MW</a:t>
            </a:r>
          </a:p>
          <a:p>
            <a:r>
              <a:rPr lang="en-US" sz="1200" dirty="0">
                <a:solidFill>
                  <a:srgbClr val="5250FF"/>
                </a:solidFill>
                <a:latin typeface="Optima" panose="02000503060000020004" pitchFamily="2" charset="0"/>
              </a:rPr>
              <a:t>      3) MACH-2 ~9-27 km downwind of fire front</a:t>
            </a:r>
          </a:p>
          <a:p>
            <a:r>
              <a:rPr lang="en-US" dirty="0">
                <a:latin typeface="Optima" panose="02000503060000020004" pitchFamily="2" charset="0"/>
              </a:rPr>
              <a:t>•</a:t>
            </a:r>
            <a:r>
              <a:rPr lang="en-US" dirty="0" err="1">
                <a:latin typeface="Optima" panose="02000503060000020004" pitchFamily="2" charset="0"/>
              </a:rPr>
              <a:t>Nethker</a:t>
            </a:r>
            <a:r>
              <a:rPr lang="en-US" dirty="0">
                <a:latin typeface="Optima" panose="02000503060000020004" pitchFamily="2" charset="0"/>
              </a:rPr>
              <a:t> (9-16 Aug. 2019)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1) Douglas fir, Pacific ponderosa pine, </a:t>
            </a:r>
            <a:r>
              <a:rPr lang="en-US" sz="1200" dirty="0" err="1">
                <a:latin typeface="Optima" panose="02000503060000020004" pitchFamily="2" charset="0"/>
              </a:rPr>
              <a:t>oceanspray</a:t>
            </a:r>
            <a:r>
              <a:rPr lang="en-US" sz="1200" dirty="0">
                <a:latin typeface="Optima" panose="02000503060000020004" pitchFamily="2" charset="0"/>
              </a:rPr>
              <a:t> forest; &amp; 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    Subalpine fir-lodgepole pine-</a:t>
            </a:r>
            <a:r>
              <a:rPr lang="en-US" sz="1200" dirty="0" err="1">
                <a:latin typeface="Optima" panose="02000503060000020004" pitchFamily="2" charset="0"/>
              </a:rPr>
              <a:t>whitebark</a:t>
            </a:r>
            <a:r>
              <a:rPr lang="en-US" sz="1200" dirty="0">
                <a:latin typeface="Optima" panose="02000503060000020004" pitchFamily="2" charset="0"/>
              </a:rPr>
              <a:t> pine-Engelmann spruce forest*</a:t>
            </a:r>
          </a:p>
          <a:p>
            <a:r>
              <a:rPr lang="en-US" sz="1200" dirty="0">
                <a:latin typeface="Optima-Regular"/>
              </a:rPr>
              <a:t>      2) </a:t>
            </a:r>
            <a:r>
              <a:rPr lang="en-US" sz="1200" dirty="0">
                <a:latin typeface="Optima" panose="02000503060000020004" pitchFamily="2" charset="0"/>
              </a:rPr>
              <a:t>Total Daily GOES FRP: </a:t>
            </a:r>
            <a:r>
              <a:rPr lang="en-US" sz="1200" dirty="0">
                <a:latin typeface="Optima-Regular"/>
              </a:rPr>
              <a:t>32,829 MW GOES FRP</a:t>
            </a:r>
          </a:p>
          <a:p>
            <a:r>
              <a:rPr lang="en-US" sz="1200" dirty="0">
                <a:latin typeface="Optima-Regular"/>
              </a:rPr>
              <a:t>		   (only available 8/9/19, no other detections)</a:t>
            </a:r>
          </a:p>
          <a:p>
            <a:r>
              <a:rPr lang="en-US" sz="1200" dirty="0">
                <a:solidFill>
                  <a:srgbClr val="FF0000"/>
                </a:solidFill>
                <a:latin typeface="Optima-Regular"/>
              </a:rPr>
              <a:t>      3) MACH-2 ~1.75-2.5 km downwind of fire front</a:t>
            </a:r>
          </a:p>
          <a:p>
            <a:r>
              <a:rPr lang="en-US" dirty="0">
                <a:latin typeface="Optima" panose="02000503060000020004" pitchFamily="2" charset="0"/>
              </a:rPr>
              <a:t>•Little Bear (20-21 Aug. 2019)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1) White fir-</a:t>
            </a:r>
            <a:r>
              <a:rPr lang="en-US" sz="1200" dirty="0" err="1">
                <a:latin typeface="Optima" panose="02000503060000020004" pitchFamily="2" charset="0"/>
              </a:rPr>
              <a:t>gambel</a:t>
            </a:r>
            <a:r>
              <a:rPr lang="en-US" sz="1200" dirty="0">
                <a:latin typeface="Optima" panose="02000503060000020004" pitchFamily="2" charset="0"/>
              </a:rPr>
              <a:t> oak forest; Ponderosa pine savanna; &amp;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    Engelmann spruce-Douglas-fir-white fir-ponderosa pine forest*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2) Total Daily </a:t>
            </a:r>
            <a:r>
              <a:rPr lang="en-US" sz="1200" dirty="0">
                <a:latin typeface="Optima-Regular"/>
              </a:rPr>
              <a:t>GOES</a:t>
            </a:r>
            <a:r>
              <a:rPr lang="en-US" sz="1200" dirty="0">
                <a:latin typeface="Optima" panose="02000503060000020004" pitchFamily="2" charset="0"/>
              </a:rPr>
              <a:t> FRP: 3,246 – 45,934 MW</a:t>
            </a:r>
          </a:p>
          <a:p>
            <a:r>
              <a:rPr lang="en-US" sz="1200" dirty="0">
                <a:latin typeface="Optima-Regular"/>
              </a:rPr>
              <a:t>      3) MACH-2 ~3.5 km downwind of fire front</a:t>
            </a:r>
          </a:p>
          <a:p>
            <a:r>
              <a:rPr lang="en-US" dirty="0">
                <a:latin typeface="Optima" panose="02000503060000020004" pitchFamily="2" charset="0"/>
              </a:rPr>
              <a:t>•Castle (22-23 Aug. 2019)</a:t>
            </a:r>
            <a:endParaRPr lang="en-US" baseline="-25000" dirty="0">
              <a:latin typeface="Optima" panose="02000503060000020004" pitchFamily="2" charset="0"/>
            </a:endParaRPr>
          </a:p>
          <a:p>
            <a:r>
              <a:rPr lang="en-US" sz="1200" dirty="0">
                <a:latin typeface="Optima" panose="02000503060000020004" pitchFamily="2" charset="0"/>
              </a:rPr>
              <a:t>      1) Ponderosa pine-two-needle pinyon-Utah juniper forest; 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    </a:t>
            </a:r>
            <a:r>
              <a:rPr lang="en-US" sz="1200" dirty="0" err="1">
                <a:latin typeface="Optima" panose="02000503060000020004" pitchFamily="2" charset="0"/>
              </a:rPr>
              <a:t>Madrean</a:t>
            </a:r>
            <a:r>
              <a:rPr lang="en-US" sz="1200" dirty="0">
                <a:latin typeface="Optima" panose="02000503060000020004" pitchFamily="2" charset="0"/>
              </a:rPr>
              <a:t> pine-oak forest; &amp; Ponderosa pine-white fir/quaking aspen forest*</a:t>
            </a:r>
          </a:p>
          <a:p>
            <a:r>
              <a:rPr lang="en-US" sz="1200" dirty="0">
                <a:latin typeface="Optima-Regular"/>
              </a:rPr>
              <a:t>      2) </a:t>
            </a:r>
            <a:r>
              <a:rPr lang="en-US" sz="1200" dirty="0">
                <a:latin typeface="Optima" panose="02000503060000020004" pitchFamily="2" charset="0"/>
              </a:rPr>
              <a:t>Total Daily </a:t>
            </a:r>
            <a:r>
              <a:rPr lang="en-US" sz="1200" dirty="0">
                <a:latin typeface="Optima-Regular"/>
              </a:rPr>
              <a:t>GOES</a:t>
            </a:r>
            <a:r>
              <a:rPr lang="en-US" sz="1200" dirty="0">
                <a:latin typeface="Optima" panose="02000503060000020004" pitchFamily="2" charset="0"/>
              </a:rPr>
              <a:t> FRP: </a:t>
            </a:r>
            <a:r>
              <a:rPr lang="en-US" sz="1200" dirty="0">
                <a:latin typeface="Optima-Regular"/>
              </a:rPr>
              <a:t>1,135-1,827 MW</a:t>
            </a:r>
          </a:p>
          <a:p>
            <a:r>
              <a:rPr lang="en-US" sz="1200" dirty="0">
                <a:latin typeface="Optima-Regular"/>
              </a:rPr>
              <a:t>      3) MACH-2 ~10-11 km downwind of fire front</a:t>
            </a:r>
          </a:p>
          <a:p>
            <a:r>
              <a:rPr lang="en-US" dirty="0">
                <a:latin typeface="Optima" panose="02000503060000020004" pitchFamily="2" charset="0"/>
              </a:rPr>
              <a:t>•204 Cow (26-27 Aug. 2019)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1) Douglas fir, Pacific ponderosa pine, </a:t>
            </a:r>
            <a:r>
              <a:rPr lang="en-US" sz="1200" dirty="0" err="1">
                <a:latin typeface="Optima" panose="02000503060000020004" pitchFamily="2" charset="0"/>
              </a:rPr>
              <a:t>oceanspray</a:t>
            </a:r>
            <a:r>
              <a:rPr lang="en-US" sz="1200" dirty="0">
                <a:latin typeface="Optima" panose="02000503060000020004" pitchFamily="2" charset="0"/>
              </a:rPr>
              <a:t> forest; &amp;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    Grand fir-Douglas-fir forest*</a:t>
            </a:r>
          </a:p>
          <a:p>
            <a:r>
              <a:rPr lang="en-US" sz="1200" dirty="0">
                <a:latin typeface="Optima-Regular"/>
              </a:rPr>
              <a:t>      2) </a:t>
            </a:r>
            <a:r>
              <a:rPr lang="en-US" sz="1200" dirty="0">
                <a:latin typeface="Optima" panose="02000503060000020004" pitchFamily="2" charset="0"/>
              </a:rPr>
              <a:t>Total Daily </a:t>
            </a:r>
            <a:r>
              <a:rPr lang="en-US" sz="1200" dirty="0">
                <a:latin typeface="Optima-Regular"/>
              </a:rPr>
              <a:t>GOES</a:t>
            </a:r>
            <a:r>
              <a:rPr lang="en-US" sz="1200" dirty="0">
                <a:latin typeface="Optima" panose="02000503060000020004" pitchFamily="2" charset="0"/>
              </a:rPr>
              <a:t> FRP: </a:t>
            </a:r>
            <a:r>
              <a:rPr lang="en-US" sz="1200" dirty="0">
                <a:latin typeface="Optima-Regular"/>
              </a:rPr>
              <a:t>11,266 – 38,838 MW</a:t>
            </a:r>
          </a:p>
          <a:p>
            <a:r>
              <a:rPr lang="en-US" sz="1200" dirty="0">
                <a:latin typeface="Optima-Regular"/>
              </a:rPr>
              <a:t>      3) MACH-2 ~3.5-7 km downwind of fire front</a:t>
            </a:r>
            <a:endParaRPr lang="en-US" sz="1200" dirty="0">
              <a:latin typeface="Optima" panose="02000503060000020004" pitchFamily="2" charset="0"/>
            </a:endParaRPr>
          </a:p>
          <a:p>
            <a:r>
              <a:rPr lang="en-US" sz="1200" i="1" dirty="0">
                <a:latin typeface="Optima" panose="02000503060000020004" pitchFamily="2" charset="0"/>
              </a:rPr>
              <a:t>				</a:t>
            </a:r>
          </a:p>
          <a:p>
            <a:r>
              <a:rPr lang="en-US" sz="1200" i="1" dirty="0">
                <a:latin typeface="Optima" panose="02000503060000020004" pitchFamily="2" charset="0"/>
              </a:rPr>
              <a:t>*FCCS 2014 30m fuels database</a:t>
            </a:r>
          </a:p>
        </p:txBody>
      </p:sp>
    </p:spTree>
    <p:extLst>
      <p:ext uri="{BB962C8B-B14F-4D97-AF65-F5344CB8AC3E}">
        <p14:creationId xmlns:p14="http://schemas.microsoft.com/office/powerpoint/2010/main" val="425996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04"/>
    </mc:Choice>
    <mc:Fallback>
      <p:transition spd="slow" advTm="1590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9428-09B8-AB41-93B4-94B68B84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83" y="37070"/>
            <a:ext cx="10515600" cy="92333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Optima" panose="02000503060000020004" pitchFamily="2" charset="0"/>
              </a:rPr>
              <a:t>Spectra Data Set: 300-700 nm wavelengths*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E66785-79BE-334D-B943-16613F6A7619}"/>
              </a:ext>
            </a:extLst>
          </p:cNvPr>
          <p:cNvSpPr txBox="1"/>
          <p:nvPr/>
        </p:nvSpPr>
        <p:spPr>
          <a:xfrm>
            <a:off x="651066" y="860100"/>
            <a:ext cx="48426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•</a:t>
            </a:r>
            <a:r>
              <a:rPr lang="en-US" dirty="0">
                <a:solidFill>
                  <a:srgbClr val="FF0000"/>
                </a:solidFill>
                <a:latin typeface="Optima" panose="02000503060000020004" pitchFamily="2" charset="0"/>
              </a:rPr>
              <a:t>Extinction </a:t>
            </a:r>
            <a:r>
              <a:rPr lang="en-US" dirty="0">
                <a:latin typeface="Optima" panose="02000503060000020004" pitchFamily="2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Optima" panose="02000503060000020004" pitchFamily="2" charset="0"/>
              </a:rPr>
              <a:t>red </a:t>
            </a:r>
            <a:r>
              <a:rPr lang="en-US" dirty="0">
                <a:latin typeface="Optima" panose="02000503060000020004" pitchFamily="2" charset="0"/>
              </a:rPr>
              <a:t>curves)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-custom in situ Spectral Aerosol Extinction (</a:t>
            </a:r>
            <a:r>
              <a:rPr lang="en-US" sz="1200" dirty="0" err="1">
                <a:latin typeface="Optima" panose="02000503060000020004" pitchFamily="2" charset="0"/>
              </a:rPr>
              <a:t>SpEx</a:t>
            </a:r>
            <a:r>
              <a:rPr lang="en-US" sz="1200" dirty="0">
                <a:latin typeface="Optima" panose="02000503060000020004" pitchFamily="2" charset="0"/>
              </a:rPr>
              <a:t>) instrument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(</a:t>
            </a:r>
            <a:r>
              <a:rPr lang="en-US" sz="1200" dirty="0" err="1">
                <a:latin typeface="Optima" panose="02000503060000020004" pitchFamily="2" charset="0"/>
              </a:rPr>
              <a:t>Cerex</a:t>
            </a:r>
            <a:r>
              <a:rPr lang="en-US" sz="1200" dirty="0">
                <a:latin typeface="Optima" panose="02000503060000020004" pitchFamily="2" charset="0"/>
              </a:rPr>
              <a:t> Monitoring Solutions, LLC, Atlanta, GA)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-4 min resolution</a:t>
            </a:r>
          </a:p>
          <a:p>
            <a:endParaRPr lang="en-US" sz="1200" dirty="0">
              <a:latin typeface="Optima" panose="02000503060000020004" pitchFamily="2" charset="0"/>
            </a:endParaRPr>
          </a:p>
          <a:p>
            <a:r>
              <a:rPr lang="en-US" dirty="0">
                <a:latin typeface="Optima" panose="02000503060000020004" pitchFamily="2" charset="0"/>
              </a:rPr>
              <a:t>•Total Absorption* (black curves)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-quartz filters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-custom filter holder with optical path coupled to 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</a:t>
            </a:r>
            <a:r>
              <a:rPr lang="en-US" sz="1200" dirty="0" err="1">
                <a:latin typeface="Optima" panose="02000503060000020004" pitchFamily="2" charset="0"/>
              </a:rPr>
              <a:t>SpEx</a:t>
            </a:r>
            <a:r>
              <a:rPr lang="en-US" sz="1200" dirty="0">
                <a:latin typeface="Optima" panose="02000503060000020004" pitchFamily="2" charset="0"/>
              </a:rPr>
              <a:t> light source (150W Xenon lamp) &amp; 16-bit spectrometer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(QE65Pro, Ocean Optics, Inc., Dunedin, FL)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   -</a:t>
            </a:r>
            <a:r>
              <a:rPr lang="en-US" sz="1200" i="1" dirty="0">
                <a:latin typeface="Optima" panose="02000503060000020004" pitchFamily="2" charset="0"/>
              </a:rPr>
              <a:t>wavelength range limited to 350-700 nm*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-normalized to Tricolor Absorption Photometer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(</a:t>
            </a:r>
            <a:r>
              <a:rPr lang="en-US" sz="1200" dirty="0" err="1">
                <a:latin typeface="Optima" panose="02000503060000020004" pitchFamily="2" charset="0"/>
              </a:rPr>
              <a:t>Brechtel</a:t>
            </a:r>
            <a:r>
              <a:rPr lang="en-US" sz="1200" dirty="0">
                <a:latin typeface="Optima" panose="02000503060000020004" pitchFamily="2" charset="0"/>
              </a:rPr>
              <a:t>, Hayward, CA)</a:t>
            </a:r>
          </a:p>
          <a:p>
            <a:endParaRPr lang="en-US" sz="1200" dirty="0">
              <a:latin typeface="Optima" panose="02000503060000020004" pitchFamily="2" charset="0"/>
            </a:endParaRPr>
          </a:p>
          <a:p>
            <a:r>
              <a:rPr lang="en-US" dirty="0">
                <a:latin typeface="Optima" panose="02000503060000020004" pitchFamily="2" charset="0"/>
              </a:rPr>
              <a:t>•</a:t>
            </a:r>
            <a:r>
              <a:rPr lang="en-US" dirty="0">
                <a:solidFill>
                  <a:srgbClr val="AA45FF"/>
                </a:solidFill>
                <a:latin typeface="Optima" panose="02000503060000020004" pitchFamily="2" charset="0"/>
              </a:rPr>
              <a:t>Methanol (MeOH) </a:t>
            </a:r>
            <a:r>
              <a:rPr lang="en-US" dirty="0">
                <a:latin typeface="Optima" panose="02000503060000020004" pitchFamily="2" charset="0"/>
              </a:rPr>
              <a:t>&amp; </a:t>
            </a:r>
          </a:p>
          <a:p>
            <a:r>
              <a:rPr lang="en-US" dirty="0">
                <a:latin typeface="Optima" panose="02000503060000020004" pitchFamily="2" charset="0"/>
              </a:rPr>
              <a:t>  </a:t>
            </a:r>
            <a:r>
              <a:rPr lang="en-US" dirty="0">
                <a:solidFill>
                  <a:srgbClr val="5250FF"/>
                </a:solidFill>
                <a:latin typeface="Optima" panose="02000503060000020004" pitchFamily="2" charset="0"/>
              </a:rPr>
              <a:t>Water (DI)</a:t>
            </a:r>
            <a:r>
              <a:rPr lang="en-US" dirty="0">
                <a:latin typeface="Optima" panose="02000503060000020004" pitchFamily="2" charset="0"/>
              </a:rPr>
              <a:t>-soluble Absorption</a:t>
            </a:r>
          </a:p>
          <a:p>
            <a:r>
              <a:rPr lang="en-US" dirty="0">
                <a:latin typeface="Optima" panose="02000503060000020004" pitchFamily="2" charset="0"/>
              </a:rPr>
              <a:t>  (</a:t>
            </a:r>
            <a:r>
              <a:rPr lang="en-US" dirty="0">
                <a:solidFill>
                  <a:srgbClr val="AA45FF"/>
                </a:solidFill>
                <a:latin typeface="Optima" panose="02000503060000020004" pitchFamily="2" charset="0"/>
              </a:rPr>
              <a:t>purple</a:t>
            </a:r>
            <a:r>
              <a:rPr lang="en-US" dirty="0">
                <a:latin typeface="Optima" panose="02000503060000020004" pitchFamily="2" charset="0"/>
              </a:rPr>
              <a:t> &amp; </a:t>
            </a:r>
            <a:r>
              <a:rPr lang="en-US" dirty="0">
                <a:solidFill>
                  <a:srgbClr val="5250FF"/>
                </a:solidFill>
                <a:latin typeface="Optima" panose="02000503060000020004" pitchFamily="2" charset="0"/>
              </a:rPr>
              <a:t>blue</a:t>
            </a:r>
            <a:r>
              <a:rPr lang="en-US" dirty="0">
                <a:latin typeface="Optima" panose="02000503060000020004" pitchFamily="2" charset="0"/>
              </a:rPr>
              <a:t> curves, respectively)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-Teflon filters, cut in half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  -half extracted in DI, half in MeOH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-extracts measured in a liquid waveguide capillary cell</a:t>
            </a:r>
          </a:p>
          <a:p>
            <a:r>
              <a:rPr lang="en-US" sz="1200" dirty="0">
                <a:latin typeface="Optima" panose="02000503060000020004" pitchFamily="2" charset="0"/>
              </a:rPr>
              <a:t>        -World Precision LWCC-3250, 250 cm optical pathlength</a:t>
            </a:r>
          </a:p>
          <a:p>
            <a:endParaRPr lang="en-US" sz="1200" dirty="0">
              <a:latin typeface="Optima" panose="02000503060000020004" pitchFamily="2" charset="0"/>
            </a:endParaRPr>
          </a:p>
          <a:p>
            <a:r>
              <a:rPr lang="en-US" dirty="0">
                <a:latin typeface="Optima" panose="02000503060000020004" pitchFamily="2" charset="0"/>
              </a:rPr>
              <a:t>•Filter samples collected behind PM</a:t>
            </a:r>
            <a:r>
              <a:rPr lang="en-US" baseline="-25000" dirty="0">
                <a:latin typeface="Optima" panose="02000503060000020004" pitchFamily="2" charset="0"/>
              </a:rPr>
              <a:t>2.5</a:t>
            </a:r>
            <a:r>
              <a:rPr lang="en-US" dirty="0">
                <a:latin typeface="Optima" panose="02000503060000020004" pitchFamily="2" charset="0"/>
              </a:rPr>
              <a:t> cyclone</a:t>
            </a:r>
            <a:endParaRPr lang="en-US" baseline="-25000" dirty="0">
              <a:latin typeface="Optima" panose="02000503060000020004" pitchFamily="2" charset="0"/>
            </a:endParaRPr>
          </a:p>
          <a:p>
            <a:r>
              <a:rPr lang="en-US" sz="1200" dirty="0">
                <a:latin typeface="Optima" panose="02000503060000020004" pitchFamily="2" charset="0"/>
              </a:rPr>
              <a:t>   -collection times ranged from ~ 1 – 6 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C3E069-D2E6-E040-AC1C-471AC9C48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556" y="859928"/>
            <a:ext cx="3200400" cy="16881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D34468-CED9-FF4F-ADA0-BAFBF8045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556" y="2622221"/>
            <a:ext cx="3200400" cy="16881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B2A1ED-4B29-354E-A677-6309CFD11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9556" y="4309777"/>
            <a:ext cx="3200400" cy="16881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CDE123-1491-0947-8592-5079689D4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6168" y="859927"/>
            <a:ext cx="3200400" cy="16881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48F714D-7360-5B4F-AB7A-1DF074D1FD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2526" y="2621654"/>
            <a:ext cx="3200400" cy="16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326"/>
    </mc:Choice>
    <mc:Fallback xmlns="">
      <p:transition spd="slow" advTm="115326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59428-09B8-AB41-93B4-94B68B846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83" y="37070"/>
            <a:ext cx="10515600" cy="92333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Optima" panose="02000503060000020004" pitchFamily="2" charset="0"/>
              </a:rPr>
              <a:t>Single Scattering Albedo Calculated from Measured Spectra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E66785-79BE-334D-B943-16613F6A7619}"/>
              </a:ext>
            </a:extLst>
          </p:cNvPr>
          <p:cNvSpPr txBox="1"/>
          <p:nvPr/>
        </p:nvSpPr>
        <p:spPr>
          <a:xfrm>
            <a:off x="671383" y="961990"/>
            <a:ext cx="48426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tima" panose="02000503060000020004" pitchFamily="2" charset="0"/>
              </a:rPr>
              <a:t>•SSA (350 - 700 nm) calculated via</a:t>
            </a:r>
          </a:p>
          <a:p>
            <a:r>
              <a:rPr lang="en-US" b="1" dirty="0">
                <a:latin typeface="Optima" panose="02000503060000020004" pitchFamily="2" charset="0"/>
              </a:rPr>
              <a:t>      SSA(</a:t>
            </a:r>
            <a:r>
              <a:rPr lang="en-US" b="1" dirty="0">
                <a:latin typeface="Symbol" pitchFamily="2" charset="2"/>
              </a:rPr>
              <a:t>l</a:t>
            </a:r>
            <a:r>
              <a:rPr lang="en-US" b="1" dirty="0">
                <a:latin typeface="Optima" panose="02000503060000020004" pitchFamily="2" charset="0"/>
              </a:rPr>
              <a:t>) = (Ext(</a:t>
            </a:r>
            <a:r>
              <a:rPr lang="en-US" b="1" dirty="0">
                <a:latin typeface="Symbol" pitchFamily="2" charset="2"/>
              </a:rPr>
              <a:t>l</a:t>
            </a:r>
            <a:r>
              <a:rPr lang="en-US" b="1" dirty="0">
                <a:latin typeface="Optima" panose="02000503060000020004" pitchFamily="2" charset="0"/>
              </a:rPr>
              <a:t>) – Total Abs(</a:t>
            </a:r>
            <a:r>
              <a:rPr lang="en-US" b="1" dirty="0">
                <a:latin typeface="Symbol" pitchFamily="2" charset="2"/>
              </a:rPr>
              <a:t>l</a:t>
            </a:r>
            <a:r>
              <a:rPr lang="en-US" b="1" dirty="0">
                <a:latin typeface="Optima" panose="02000503060000020004" pitchFamily="2" charset="0"/>
              </a:rPr>
              <a:t>)) / Ext(</a:t>
            </a:r>
            <a:r>
              <a:rPr lang="en-US" b="1" dirty="0">
                <a:latin typeface="Symbol" pitchFamily="2" charset="2"/>
              </a:rPr>
              <a:t>l</a:t>
            </a:r>
            <a:r>
              <a:rPr lang="en-US" b="1" dirty="0">
                <a:latin typeface="Optima" panose="02000503060000020004" pitchFamily="2" charset="0"/>
              </a:rPr>
              <a:t>) </a:t>
            </a:r>
          </a:p>
          <a:p>
            <a:endParaRPr lang="en-US" dirty="0">
              <a:latin typeface="Optima" panose="02000503060000020004" pitchFamily="2" charset="0"/>
            </a:endParaRPr>
          </a:p>
          <a:p>
            <a:r>
              <a:rPr lang="en-US" dirty="0">
                <a:latin typeface="Optima" panose="02000503060000020004" pitchFamily="2" charset="0"/>
              </a:rPr>
              <a:t>•In general, across 350-700 nm range </a:t>
            </a:r>
          </a:p>
          <a:p>
            <a:r>
              <a:rPr lang="en-US" dirty="0">
                <a:latin typeface="Optima" panose="02000503060000020004" pitchFamily="2" charset="0"/>
              </a:rPr>
              <a:t>    -lowest values observed at Williams Flats</a:t>
            </a:r>
          </a:p>
          <a:p>
            <a:r>
              <a:rPr lang="en-US" dirty="0">
                <a:latin typeface="Optima" panose="02000503060000020004" pitchFamily="2" charset="0"/>
              </a:rPr>
              <a:t>    -highest values observed at </a:t>
            </a:r>
            <a:r>
              <a:rPr lang="en-US" dirty="0" err="1">
                <a:latin typeface="Optima" panose="02000503060000020004" pitchFamily="2" charset="0"/>
              </a:rPr>
              <a:t>Nethker</a:t>
            </a:r>
            <a:endParaRPr lang="en-US" dirty="0">
              <a:latin typeface="Optima" panose="02000503060000020004" pitchFamily="2" charset="0"/>
            </a:endParaRPr>
          </a:p>
          <a:p>
            <a:endParaRPr lang="en-US" dirty="0">
              <a:latin typeface="Optima" panose="02000503060000020004" pitchFamily="2" charset="0"/>
            </a:endParaRPr>
          </a:p>
          <a:p>
            <a:r>
              <a:rPr lang="en-US" dirty="0">
                <a:latin typeface="Optima" panose="02000503060000020004" pitchFamily="2" charset="0"/>
              </a:rPr>
              <a:t>•The lowest SSA values observed at 350 nm</a:t>
            </a:r>
          </a:p>
          <a:p>
            <a:r>
              <a:rPr lang="en-US" dirty="0">
                <a:latin typeface="Optima" panose="02000503060000020004" pitchFamily="2" charset="0"/>
              </a:rPr>
              <a:t>  at Little Bear &amp; Castle</a:t>
            </a:r>
          </a:p>
          <a:p>
            <a:endParaRPr lang="en-US" dirty="0">
              <a:latin typeface="Optima" panose="02000503060000020004" pitchFamily="2" charset="0"/>
            </a:endParaRPr>
          </a:p>
          <a:p>
            <a:r>
              <a:rPr lang="en-US" dirty="0">
                <a:latin typeface="Optima" panose="02000503060000020004" pitchFamily="2" charset="0"/>
              </a:rPr>
              <a:t>•All of the spectra sets vary between fires &amp;</a:t>
            </a:r>
          </a:p>
          <a:p>
            <a:r>
              <a:rPr lang="en-US" dirty="0">
                <a:latin typeface="Optima" panose="02000503060000020004" pitchFamily="2" charset="0"/>
              </a:rPr>
              <a:t>  from sample to sample</a:t>
            </a:r>
          </a:p>
          <a:p>
            <a:endParaRPr lang="en-US" dirty="0">
              <a:latin typeface="Optima" panose="02000503060000020004" pitchFamily="2" charset="0"/>
            </a:endParaRPr>
          </a:p>
          <a:p>
            <a:r>
              <a:rPr lang="en-US" dirty="0">
                <a:latin typeface="Optima" panose="02000503060000020004" pitchFamily="2" charset="0"/>
              </a:rPr>
              <a:t>•Curve fitting is used to characterize spectral</a:t>
            </a:r>
          </a:p>
          <a:p>
            <a:r>
              <a:rPr lang="en-US" dirty="0">
                <a:latin typeface="Optima" panose="02000503060000020004" pitchFamily="2" charset="0"/>
              </a:rPr>
              <a:t>  shape and variability</a:t>
            </a:r>
          </a:p>
          <a:p>
            <a:endParaRPr lang="en-US" dirty="0">
              <a:latin typeface="Optima" panose="0200050306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12BE00-E570-4C40-9DC6-254C69B9B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831" y="838039"/>
            <a:ext cx="3200400" cy="171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FD99B7-44AC-3E4B-B565-DCBB9D719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831" y="2590961"/>
            <a:ext cx="3200400" cy="1714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5ED962-164C-1044-B0AA-C9280279AE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989" y="4305461"/>
            <a:ext cx="3200400" cy="1714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0EDE1C-CFB4-4F40-BBDE-CE18E96F95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0284" y="838039"/>
            <a:ext cx="3200400" cy="1714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E3109E-5AC9-7648-B66B-97A69FF26A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0284" y="2590961"/>
            <a:ext cx="32004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0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15"/>
    </mc:Choice>
    <mc:Fallback xmlns="">
      <p:transition spd="slow" advTm="4091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14596</TotalTime>
  <Words>3575</Words>
  <Application>Microsoft Macintosh PowerPoint</Application>
  <PresentationFormat>Widescreen</PresentationFormat>
  <Paragraphs>354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Optima</vt:lpstr>
      <vt:lpstr>Optima-Regular</vt:lpstr>
      <vt:lpstr>Symbol</vt:lpstr>
      <vt:lpstr>Office Theme</vt:lpstr>
      <vt:lpstr>Examination of the information in the spectral curvature of in situ aerosol hyperspectral (300-700 nm) optical properties measured from wildfire aerosols from a ground-based mobile lab during FIREX-AQ</vt:lpstr>
      <vt:lpstr>Overview</vt:lpstr>
      <vt:lpstr>FIREX-AQ &amp; MACH-2 </vt:lpstr>
      <vt:lpstr>Fire Locations, Fuel Descriptions, &amp; Characteristics</vt:lpstr>
      <vt:lpstr>Fire Locations, Fuel Descriptions, &amp; Characteristics</vt:lpstr>
      <vt:lpstr>Fire Locations, Fuel Descriptions, &amp; Characteristics</vt:lpstr>
      <vt:lpstr>Fire Locations, Fuel Descriptions, &amp; Characteristics</vt:lpstr>
      <vt:lpstr>Spectra Data Set: 300-700 nm wavelengths*</vt:lpstr>
      <vt:lpstr>Single Scattering Albedo Calculated from Measured Spectra</vt:lpstr>
      <vt:lpstr>All Measured Spectra Better Fit by 2nd order Polynomial</vt:lpstr>
      <vt:lpstr>All Measured Spectra Better Fit by 2nd order Polynomial</vt:lpstr>
      <vt:lpstr>All Measured Spectra Better Fit by 2nd order Polynomial</vt:lpstr>
      <vt:lpstr>All Measured Spectra Better Fit by 2nd order Polynomial</vt:lpstr>
      <vt:lpstr>Characterizing Spectral Shapes</vt:lpstr>
      <vt:lpstr>2nd order Polynomial Coefficient (a1, a2) Maps for 0.35-0.7 µm Fits</vt:lpstr>
      <vt:lpstr>Drivers of Variability in (a1,a2): e.g., MeOH Absorption</vt:lpstr>
      <vt:lpstr>Conclusions</vt:lpstr>
      <vt:lpstr>Acknowledgments &amp;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Ground-based in situ Hyperspectral Optical Measurements of Smoke Aerosols during FIREX-AQ, Relating Spectral Characteristics to Aerosol Composition, Fuels, and Fire State</dc:title>
  <dc:creator>Jordan, Carolyn (LARC-E303)[NATIONAL INSTITUTE OF AEROSPACE]</dc:creator>
  <cp:lastModifiedBy>Jordan, Carolyn (LARC-E303)[NATIONAL INSTITUTE OF AEROSPACE]</cp:lastModifiedBy>
  <cp:revision>232</cp:revision>
  <dcterms:created xsi:type="dcterms:W3CDTF">2021-10-02T12:16:53Z</dcterms:created>
  <dcterms:modified xsi:type="dcterms:W3CDTF">2021-11-30T19:36:19Z</dcterms:modified>
</cp:coreProperties>
</file>