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13"/>
  </p:notesMasterIdLst>
  <p:handoutMasterIdLst>
    <p:handoutMasterId r:id="rId14"/>
  </p:handoutMasterIdLst>
  <p:sldIdLst>
    <p:sldId id="404" r:id="rId6"/>
    <p:sldId id="1505" r:id="rId7"/>
    <p:sldId id="1479" r:id="rId8"/>
    <p:sldId id="1509" r:id="rId9"/>
    <p:sldId id="1512" r:id="rId10"/>
    <p:sldId id="1513" r:id="rId11"/>
    <p:sldId id="405" r:id="rId12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90AC"/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24492" y="1415144"/>
            <a:ext cx="9083444" cy="2854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Kenneth Freeman , Norbert </a:t>
            </a:r>
            <a:r>
              <a:rPr lang="en-US" altLang="en-US" sz="1600" b="1" kern="0" dirty="0" err="1">
                <a:solidFill>
                  <a:schemeClr val="bg1"/>
                </a:solidFill>
                <a:latin typeface="+mj-lt"/>
              </a:rPr>
              <a:t>Gillem</a:t>
            </a: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 , Aidan R. Jones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NASA Ames Research Center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</a:rPr>
              <a:t>AIAA Science and Technology Forum and Exposition 2022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</a:rPr>
              <a:t>January 3-7, 2022 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000" kern="0" dirty="0">
              <a:solidFill>
                <a:schemeClr val="bg1"/>
              </a:solidFill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sz="1400" dirty="0">
                <a:solidFill>
                  <a:schemeClr val="bg1"/>
                </a:solidFill>
              </a:rPr>
              <a:t>Copyright ©  This material is declared a work of the U.S. Government and is not subject to copyright protection in the United States.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Published by the American Institute of Aeronautics and Astronautics, Inc., with permission.</a:t>
            </a: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388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3200" b="1" kern="0" dirty="0">
                <a:solidFill>
                  <a:schemeClr val="bg1"/>
                </a:solidFill>
              </a:rPr>
              <a:t>Immutable Secure Data Exchange and Storage for Urban Air Mobility Environments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D914BE7-90E6-AF45-A85B-5947A3183111}"/>
              </a:ext>
            </a:extLst>
          </p:cNvPr>
          <p:cNvSpPr txBox="1">
            <a:spLocks/>
          </p:cNvSpPr>
          <p:nvPr/>
        </p:nvSpPr>
        <p:spPr bwMode="auto">
          <a:xfrm>
            <a:off x="4478486" y="2043792"/>
            <a:ext cx="4632556" cy="8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Nishant Sharma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 err="1">
                <a:solidFill>
                  <a:schemeClr val="bg1"/>
                </a:solidFill>
                <a:latin typeface="+mj-lt"/>
              </a:rPr>
              <a:t>Intrinsyx</a:t>
            </a: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 Technologies Corporation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930E757-5FE2-FC4A-879A-9C36DC61459A}"/>
              </a:ext>
            </a:extLst>
          </p:cNvPr>
          <p:cNvSpPr txBox="1">
            <a:spLocks/>
          </p:cNvSpPr>
          <p:nvPr/>
        </p:nvSpPr>
        <p:spPr bwMode="auto">
          <a:xfrm>
            <a:off x="42554" y="2043792"/>
            <a:ext cx="4632556" cy="82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 err="1">
                <a:solidFill>
                  <a:schemeClr val="bg1"/>
                </a:solidFill>
                <a:latin typeface="+mj-lt"/>
              </a:rPr>
              <a:t>Banavar</a:t>
            </a: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 Sridhar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Universities Space Research Association</a:t>
            </a:r>
          </a:p>
        </p:txBody>
      </p:sp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CF3BE-0B3D-E045-B0FC-EA0D4C3A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Overview / Motivation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AF8A4A-D250-C743-BDFD-446ADE2F1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826FF-F8DD-824F-8D6D-A508D2520BB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19287DC0-110A-564F-9D2F-683229FEF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77" y="1402428"/>
            <a:ext cx="4679106" cy="276954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C729DF2-AFF3-EC4C-A517-74ECFE7C4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281" y="798562"/>
            <a:ext cx="8130069" cy="757976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+mj-lt"/>
              </a:rPr>
              <a:t>Urban Air Mobility (UAM), leveraging a service-based architecture for Secure Airspace solutions</a:t>
            </a:r>
          </a:p>
          <a:p>
            <a:endParaRPr lang="en-US" sz="2000" dirty="0">
              <a:latin typeface="+mj-lt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8196E8-C151-8640-B7C9-50A0142D734F}"/>
              </a:ext>
            </a:extLst>
          </p:cNvPr>
          <p:cNvSpPr txBox="1">
            <a:spLocks/>
          </p:cNvSpPr>
          <p:nvPr/>
        </p:nvSpPr>
        <p:spPr>
          <a:xfrm>
            <a:off x="4824183" y="1208324"/>
            <a:ext cx="4272710" cy="324024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pple Symbols" panose="02000000000000000000" pitchFamily="2" charset="-79"/>
              <a:buChar char="⎻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UAM Environment 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Independent UAM operators leveraging diverse communications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Data exchange between multiple PSUs and operators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Decentralized local computing and cloud environments requiring security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37A09A-3619-BA48-B93C-4AE3AC0E6862}"/>
              </a:ext>
            </a:extLst>
          </p:cNvPr>
          <p:cNvSpPr/>
          <p:nvPr/>
        </p:nvSpPr>
        <p:spPr>
          <a:xfrm>
            <a:off x="146959" y="4171814"/>
            <a:ext cx="8868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0432FF"/>
                </a:solidFill>
                <a:latin typeface="+mj-lt"/>
                <a:cs typeface="Times New Roman" panose="02020603050405020304" pitchFamily="18" charset="0"/>
              </a:rPr>
              <a:t>Motivation</a:t>
            </a:r>
            <a:r>
              <a:rPr lang="en-US" dirty="0">
                <a:solidFill>
                  <a:srgbClr val="0432FF"/>
                </a:solidFill>
                <a:latin typeface="+mj-lt"/>
                <a:cs typeface="Times New Roman" panose="02020603050405020304" pitchFamily="18" charset="0"/>
              </a:rPr>
              <a:t>:  Research a methodology for providing secure data exchange and storage</a:t>
            </a:r>
          </a:p>
        </p:txBody>
      </p:sp>
    </p:spTree>
    <p:extLst>
      <p:ext uri="{BB962C8B-B14F-4D97-AF65-F5344CB8AC3E}">
        <p14:creationId xmlns:p14="http://schemas.microsoft.com/office/powerpoint/2010/main" val="1484068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2218B5D-9CCB-574B-9EA2-0D0920635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225"/>
            <a:ext cx="9144000" cy="38284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8D77C82-1960-E447-9116-0C177B7B4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Threat Landscape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5F1E57-77E3-AD46-A039-74A97C9E3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826FF-F8DD-824F-8D6D-A508D2520BB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AD5E88B0-C0AC-CC45-8954-4E2873A4FD48}"/>
              </a:ext>
            </a:extLst>
          </p:cNvPr>
          <p:cNvSpPr txBox="1">
            <a:spLocks/>
          </p:cNvSpPr>
          <p:nvPr/>
        </p:nvSpPr>
        <p:spPr>
          <a:xfrm>
            <a:off x="6703888" y="1936340"/>
            <a:ext cx="2295037" cy="1230668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pple Symbols" panose="02000000000000000000" pitchFamily="2" charset="-79"/>
              <a:buChar char="⎻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+mj-lt"/>
              </a:rPr>
              <a:t>Victim of spear phishing, leading to the interaction with malicious content</a:t>
            </a:r>
          </a:p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+mj-lt"/>
              </a:rPr>
              <a:t>Exploitation of valid accounts, leading to the loss of credentials</a:t>
            </a:r>
          </a:p>
        </p:txBody>
      </p:sp>
      <p:sp>
        <p:nvSpPr>
          <p:cNvPr id="7" name="Content Placeholder 8">
            <a:extLst>
              <a:ext uri="{FF2B5EF4-FFF2-40B4-BE49-F238E27FC236}">
                <a16:creationId xmlns:a16="http://schemas.microsoft.com/office/drawing/2014/main" id="{07D3BC53-257C-6F40-A2AA-10244ED07703}"/>
              </a:ext>
            </a:extLst>
          </p:cNvPr>
          <p:cNvSpPr txBox="1">
            <a:spLocks/>
          </p:cNvSpPr>
          <p:nvPr/>
        </p:nvSpPr>
        <p:spPr>
          <a:xfrm>
            <a:off x="6696182" y="824167"/>
            <a:ext cx="2295037" cy="113814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pple Symbols" panose="02000000000000000000" pitchFamily="2" charset="-79"/>
              <a:buChar char="⎻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+mj-lt"/>
              </a:rPr>
              <a:t>Man-in-the-middle attack, leading to unauthorized access or data manipulation</a:t>
            </a:r>
          </a:p>
          <a:p>
            <a:pPr>
              <a:spcBef>
                <a:spcPts val="0"/>
              </a:spcBef>
            </a:pPr>
            <a:r>
              <a:rPr lang="en-US" sz="1200" dirty="0">
                <a:latin typeface="+mj-lt"/>
              </a:rPr>
              <a:t>Jamming, leading to the limitation of available data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025BB538-72FA-3048-907B-4046DE0FBE6F}"/>
              </a:ext>
            </a:extLst>
          </p:cNvPr>
          <p:cNvSpPr txBox="1">
            <a:spLocks/>
          </p:cNvSpPr>
          <p:nvPr/>
        </p:nvSpPr>
        <p:spPr>
          <a:xfrm>
            <a:off x="6703888" y="3119089"/>
            <a:ext cx="2295037" cy="143576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pple Symbols" panose="02000000000000000000" pitchFamily="2" charset="-79"/>
              <a:buChar char="⎻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+mj-lt"/>
              </a:rPr>
              <a:t>Exploitation of valid accounts, leading to the loss of credentials and system access</a:t>
            </a:r>
          </a:p>
          <a:p>
            <a:pPr>
              <a:spcBef>
                <a:spcPts val="0"/>
              </a:spcBef>
            </a:pPr>
            <a:r>
              <a:rPr lang="en-US" sz="1200" dirty="0">
                <a:solidFill>
                  <a:srgbClr val="C00000"/>
                </a:solidFill>
                <a:latin typeface="+mj-lt"/>
              </a:rPr>
              <a:t>Exploitation of public facing application, leading to corruption of data</a:t>
            </a:r>
          </a:p>
        </p:txBody>
      </p:sp>
    </p:spTree>
    <p:extLst>
      <p:ext uri="{BB962C8B-B14F-4D97-AF65-F5344CB8AC3E}">
        <p14:creationId xmlns:p14="http://schemas.microsoft.com/office/powerpoint/2010/main" val="2050970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B64D44BE-B55C-AD44-A086-3D94C5D8D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772" y="1258944"/>
            <a:ext cx="5016793" cy="33702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B46AB3-C89E-B240-880D-AB9E2C63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Why Use Blockchain?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C9BC1-32EA-F74E-9744-244E09AF2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767" y="787526"/>
            <a:ext cx="8074755" cy="375181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u="sng" dirty="0">
                <a:solidFill>
                  <a:srgbClr val="0070C0"/>
                </a:solidFill>
                <a:latin typeface="+mj-lt"/>
              </a:rPr>
              <a:t>A definition for immutability</a:t>
            </a:r>
            <a:r>
              <a:rPr lang="en-US" sz="2000" dirty="0">
                <a:solidFill>
                  <a:srgbClr val="0070C0"/>
                </a:solidFill>
                <a:latin typeface="+mj-lt"/>
              </a:rPr>
              <a:t>:  </a:t>
            </a:r>
            <a:r>
              <a:rPr lang="en-US" sz="2000" i="1" dirty="0">
                <a:solidFill>
                  <a:srgbClr val="0070C0"/>
                </a:solidFill>
                <a:latin typeface="+mj-lt"/>
              </a:rPr>
              <a:t>the state of not changing, or being unable to be changed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+mj-lt"/>
              </a:rPr>
              <a:t>Immutability ensures that 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the no one can alter the 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state of the blockchain data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+mj-lt"/>
              </a:rPr>
              <a:t>The information recorded to a 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blockchain is append-only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+mj-lt"/>
              </a:rPr>
              <a:t>A blockchain is a distributed ledger 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that records all the transactions 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that take place on the network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dirty="0">
                <a:latin typeface="+mj-lt"/>
              </a:rPr>
              <a:t>Immutability also ensures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that no one can intrude</a:t>
            </a:r>
            <a:br>
              <a:rPr lang="en-US" sz="1800" dirty="0">
                <a:latin typeface="+mj-lt"/>
              </a:rPr>
            </a:br>
            <a:r>
              <a:rPr lang="en-US" sz="1800" dirty="0">
                <a:latin typeface="+mj-lt"/>
              </a:rPr>
              <a:t>on the system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0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A2C8A-2792-A645-A780-47578FDA9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826FF-F8DD-824F-8D6D-A508D2520BB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119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7963-6F30-7D44-9BF7-4FEA97FD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FF0C3-758B-D248-ADB2-76E0CFEB0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540" y="682978"/>
            <a:ext cx="8271339" cy="4022641"/>
          </a:xfrm>
        </p:spPr>
        <p:txBody>
          <a:bodyPr>
            <a:noAutofit/>
          </a:bodyPr>
          <a:lstStyle/>
          <a:p>
            <a:r>
              <a:rPr lang="en-US" sz="1800" dirty="0">
                <a:latin typeface="+mj-lt"/>
              </a:rPr>
              <a:t>Scenario: Telemetry</a:t>
            </a:r>
          </a:p>
          <a:p>
            <a:pPr lvl="1">
              <a:spcAft>
                <a:spcPts val="900"/>
              </a:spcAft>
            </a:pPr>
            <a:r>
              <a:rPr lang="en-US" sz="1500" dirty="0">
                <a:latin typeface="+mj-lt"/>
              </a:rPr>
              <a:t>Each vehicle broadcasts its ID and Location to the network</a:t>
            </a:r>
          </a:p>
          <a:p>
            <a:pPr lvl="1">
              <a:spcAft>
                <a:spcPts val="900"/>
              </a:spcAft>
            </a:pPr>
            <a:endParaRPr lang="en-US" sz="1500" dirty="0">
              <a:latin typeface="+mj-lt"/>
            </a:endParaRPr>
          </a:p>
          <a:p>
            <a:pPr lvl="1"/>
            <a:endParaRPr lang="en-US" sz="1500" dirty="0">
              <a:latin typeface="+mj-lt"/>
            </a:endParaRPr>
          </a:p>
          <a:p>
            <a:pPr lvl="1"/>
            <a:endParaRPr lang="en-US" sz="1500" dirty="0">
              <a:latin typeface="+mj-lt"/>
            </a:endParaRPr>
          </a:p>
          <a:p>
            <a:pPr lvl="1"/>
            <a:endParaRPr lang="en-US" sz="1500" dirty="0">
              <a:latin typeface="+mj-lt"/>
            </a:endParaRPr>
          </a:p>
          <a:p>
            <a:pPr lvl="1"/>
            <a:endParaRPr lang="en-US" sz="1500" dirty="0">
              <a:latin typeface="+mj-lt"/>
            </a:endParaRPr>
          </a:p>
          <a:p>
            <a:pPr lvl="1"/>
            <a:endParaRPr lang="en-US" sz="1500" dirty="0">
              <a:latin typeface="+mj-lt"/>
            </a:endParaRPr>
          </a:p>
          <a:p>
            <a:pPr marL="342900" lvl="1" indent="0">
              <a:buNone/>
            </a:pPr>
            <a:endParaRPr lang="en-US" sz="1500" dirty="0">
              <a:latin typeface="+mj-lt"/>
            </a:endParaRPr>
          </a:p>
          <a:p>
            <a:r>
              <a:rPr lang="en-US" sz="1800" dirty="0">
                <a:latin typeface="+mj-lt"/>
              </a:rPr>
              <a:t>Key Threat Mitigated: </a:t>
            </a:r>
            <a:r>
              <a:rPr lang="en-US" sz="1800" dirty="0">
                <a:solidFill>
                  <a:srgbClr val="C00000"/>
                </a:solidFill>
                <a:latin typeface="+mj-lt"/>
              </a:rPr>
              <a:t>Man-in-the-middle attack</a:t>
            </a:r>
            <a:endParaRPr lang="en-US" sz="1800" dirty="0">
              <a:latin typeface="+mj-lt"/>
            </a:endParaRPr>
          </a:p>
          <a:p>
            <a:r>
              <a:rPr lang="en-US" sz="1800" dirty="0">
                <a:latin typeface="+mj-lt"/>
              </a:rPr>
              <a:t>Objectives of research:</a:t>
            </a:r>
          </a:p>
          <a:p>
            <a:pPr lvl="1"/>
            <a:r>
              <a:rPr lang="en-US" sz="1500" dirty="0">
                <a:latin typeface="+mj-lt"/>
              </a:rPr>
              <a:t>What data / security trade-offs are needed to ensure confidential information exchange between the PSU, Vertiport operators and the UAM operators in a federated UAM environment?</a:t>
            </a:r>
          </a:p>
          <a:p>
            <a:pPr lvl="1"/>
            <a:endParaRPr lang="en-US" sz="1500" dirty="0">
              <a:latin typeface="+mj-lt"/>
            </a:endParaRPr>
          </a:p>
          <a:p>
            <a:pPr lvl="1"/>
            <a:endParaRPr lang="en-US" sz="1500" dirty="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9AFCF-08D9-EF45-AE18-CA024ECB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826FF-F8DD-824F-8D6D-A508D2520BB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F18042-CEEE-D449-9328-7BA1AC44B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358" y="2157795"/>
            <a:ext cx="1598273" cy="1185815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15866E-4CEB-4948-B5F0-64081EBE170C}"/>
              </a:ext>
            </a:extLst>
          </p:cNvPr>
          <p:cNvSpPr txBox="1"/>
          <p:nvPr/>
        </p:nvSpPr>
        <p:spPr>
          <a:xfrm>
            <a:off x="398485" y="1419615"/>
            <a:ext cx="231678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Leverage DFW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Low Demand Traffic Routes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F3B3DB-CB2F-CD4A-888D-96412535B9E4}"/>
              </a:ext>
            </a:extLst>
          </p:cNvPr>
          <p:cNvSpPr/>
          <p:nvPr/>
        </p:nvSpPr>
        <p:spPr>
          <a:xfrm>
            <a:off x="3150740" y="2150089"/>
            <a:ext cx="1498100" cy="118581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F5B85330-0905-1547-913D-7DD5603006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129946" y="2392463"/>
            <a:ext cx="1552685" cy="706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65F62E-49E0-8641-A11C-0CBBF4458690}"/>
              </a:ext>
            </a:extLst>
          </p:cNvPr>
          <p:cNvSpPr txBox="1"/>
          <p:nvPr/>
        </p:nvSpPr>
        <p:spPr>
          <a:xfrm>
            <a:off x="2952278" y="1328120"/>
            <a:ext cx="187743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Simulate transmission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of vehicle telemetry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based on ADS-B</a:t>
            </a: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C959C7B-5AFE-BB49-BF5C-C343B4C4A2AC}"/>
              </a:ext>
            </a:extLst>
          </p:cNvPr>
          <p:cNvSpPr/>
          <p:nvPr/>
        </p:nvSpPr>
        <p:spPr>
          <a:xfrm rot="5400000">
            <a:off x="7559295" y="2184626"/>
            <a:ext cx="1185815" cy="991716"/>
          </a:xfrm>
          <a:prstGeom prst="hexagon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9DBC8428-0AF2-114E-8A53-F28209EFED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3631" y="2376078"/>
            <a:ext cx="897142" cy="53508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C79088F-BA73-3F48-A049-7ED7BB635325}"/>
              </a:ext>
            </a:extLst>
          </p:cNvPr>
          <p:cNvSpPr txBox="1"/>
          <p:nvPr/>
        </p:nvSpPr>
        <p:spPr>
          <a:xfrm>
            <a:off x="5194939" y="1272987"/>
            <a:ext cx="20505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Translate telemetry 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simulation data to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smart contract readable 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information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2FFDA8-E47E-4546-8799-7C6FDAF7807B}"/>
              </a:ext>
            </a:extLst>
          </p:cNvPr>
          <p:cNvSpPr txBox="1"/>
          <p:nvPr/>
        </p:nvSpPr>
        <p:spPr>
          <a:xfrm>
            <a:off x="7425873" y="1438504"/>
            <a:ext cx="116256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Write data to</a:t>
            </a:r>
          </a:p>
          <a:p>
            <a:pPr algn="ctr"/>
            <a:r>
              <a:rPr lang="en-US" sz="1350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blockchain</a:t>
            </a: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89716778-3624-2F42-A403-6BFCB5D366EE}"/>
              </a:ext>
            </a:extLst>
          </p:cNvPr>
          <p:cNvSpPr/>
          <p:nvPr/>
        </p:nvSpPr>
        <p:spPr>
          <a:xfrm>
            <a:off x="2500386" y="2680483"/>
            <a:ext cx="446926" cy="30278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DB9A1630-088E-E344-8397-A19EC278E3C0}"/>
              </a:ext>
            </a:extLst>
          </p:cNvPr>
          <p:cNvSpPr/>
          <p:nvPr/>
        </p:nvSpPr>
        <p:spPr>
          <a:xfrm>
            <a:off x="4822338" y="2680483"/>
            <a:ext cx="446926" cy="30278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38D14C84-5BB6-1749-BA4E-FB531D336239}"/>
              </a:ext>
            </a:extLst>
          </p:cNvPr>
          <p:cNvSpPr/>
          <p:nvPr/>
        </p:nvSpPr>
        <p:spPr>
          <a:xfrm>
            <a:off x="7081847" y="2680484"/>
            <a:ext cx="446926" cy="30278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F4346DB-DD81-E44F-8378-E11E5118F42E}"/>
              </a:ext>
            </a:extLst>
          </p:cNvPr>
          <p:cNvSpPr/>
          <p:nvPr/>
        </p:nvSpPr>
        <p:spPr>
          <a:xfrm>
            <a:off x="5442763" y="2150089"/>
            <a:ext cx="1498100" cy="118581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8" name="Picture 37" descr="Chart, pie chart&#10;&#10;Description automatically generated">
            <a:extLst>
              <a:ext uri="{FF2B5EF4-FFF2-40B4-BE49-F238E27FC236}">
                <a16:creationId xmlns:a16="http://schemas.microsoft.com/office/drawing/2014/main" id="{DAA46837-BCED-1D4F-B06F-B79BED072B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45949">
            <a:off x="5619900" y="2194012"/>
            <a:ext cx="1126447" cy="1082559"/>
          </a:xfrm>
          <a:prstGeom prst="ellipse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97D4E343-9950-B145-AE02-28D8E60C49F5}"/>
              </a:ext>
            </a:extLst>
          </p:cNvPr>
          <p:cNvGrpSpPr/>
          <p:nvPr/>
        </p:nvGrpSpPr>
        <p:grpSpPr>
          <a:xfrm>
            <a:off x="5817742" y="2447551"/>
            <a:ext cx="855329" cy="573948"/>
            <a:chOff x="7756989" y="3376415"/>
            <a:chExt cx="1140439" cy="765264"/>
          </a:xfrm>
        </p:grpSpPr>
        <p:pic>
          <p:nvPicPr>
            <p:cNvPr id="40" name="Picture 1">
              <a:extLst>
                <a:ext uri="{FF2B5EF4-FFF2-40B4-BE49-F238E27FC236}">
                  <a16:creationId xmlns:a16="http://schemas.microsoft.com/office/drawing/2014/main" id="{04E24048-1561-B84F-BF7F-4C5896E38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1208" y="3770341"/>
              <a:ext cx="816220" cy="37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Picture 40" descr="Icon&#10;&#10;Description automatically generated">
              <a:extLst>
                <a:ext uri="{FF2B5EF4-FFF2-40B4-BE49-F238E27FC236}">
                  <a16:creationId xmlns:a16="http://schemas.microsoft.com/office/drawing/2014/main" id="{F0D6A5BF-132A-354A-AF81-A2B51A045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56989" y="3376415"/>
              <a:ext cx="536636" cy="2760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73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BE9CB-39F4-494D-BA8C-F9B559AB0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Concluding Remarks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8D7B6-3D8D-D844-8CE9-D5AA62D7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F336CBC4-C7FF-0F43-8ED5-F79AB7751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22"/>
          <a:stretch/>
        </p:blipFill>
        <p:spPr>
          <a:xfrm>
            <a:off x="5875336" y="1268919"/>
            <a:ext cx="3195185" cy="274791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CE011-4A2C-874B-9D42-6EAC09806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" y="838202"/>
            <a:ext cx="8770729" cy="3823605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The immutability properties of blockchain can be leveraged to mitigate some cybersecurity attacks</a:t>
            </a:r>
          </a:p>
          <a:p>
            <a:r>
              <a:rPr lang="en-US" sz="2000" dirty="0">
                <a:latin typeface="+mj-lt"/>
              </a:rPr>
              <a:t>However, it can also yield results that are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inadequate for some UAM applications</a:t>
            </a:r>
          </a:p>
          <a:p>
            <a:r>
              <a:rPr lang="en-US" sz="2000" dirty="0">
                <a:latin typeface="+mj-lt"/>
              </a:rPr>
              <a:t>A combination of underlying blockchain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parameter tuning and an increase in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computational capabilities will be required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to meet the telemetry use case requirements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for initial UAM operations (10 – 50 simultaneous </a:t>
            </a:r>
            <a:br>
              <a:rPr lang="en-US" sz="2000" dirty="0">
                <a:latin typeface="+mj-lt"/>
              </a:rPr>
            </a:br>
            <a:r>
              <a:rPr lang="en-US" sz="2000" dirty="0">
                <a:latin typeface="+mj-lt"/>
              </a:rPr>
              <a:t>vehicles)</a:t>
            </a:r>
          </a:p>
          <a:p>
            <a:r>
              <a:rPr lang="en-US" sz="2000" dirty="0">
                <a:latin typeface="+mj-lt"/>
              </a:rPr>
              <a:t>Blockchain can be leveraged to support data exchange UAM applications that support regulatory or operational issues</a:t>
            </a:r>
          </a:p>
          <a:p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3842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EB2D5380FE2F4D930C6B565C2D1F91" ma:contentTypeVersion="11" ma:contentTypeDescription="Create a new document." ma:contentTypeScope="" ma:versionID="7bb4524a6491913e10d18d3264613d60">
  <xsd:schema xmlns:xsd="http://www.w3.org/2001/XMLSchema" xmlns:xs="http://www.w3.org/2001/XMLSchema" xmlns:p="http://schemas.microsoft.com/office/2006/metadata/properties" xmlns:ns2="f68cf9e0-88e1-4f3b-adb3-cd048a316fce" xmlns:ns3="45189c86-d200-4f8e-8ba3-644445031606" targetNamespace="http://schemas.microsoft.com/office/2006/metadata/properties" ma:root="true" ma:fieldsID="fe491e7097e791f756d1677c32534ef1" ns2:_="" ns3:_="">
    <xsd:import namespace="f68cf9e0-88e1-4f3b-adb3-cd048a316fce"/>
    <xsd:import namespace="45189c86-d200-4f8e-8ba3-6444450316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cf9e0-88e1-4f3b-adb3-cd048a316fc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89c86-d200-4f8e-8ba3-644445031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14BE1A-A2C4-4862-8AD0-8BDC37D6A979}">
  <ds:schemaRefs>
    <ds:schemaRef ds:uri="8840c030-5dde-41b3-9ddd-06e8e0ef51bc"/>
    <ds:schemaRef ds:uri="db962d0c-5ba1-488e-9617-42eb96731c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561E29E-EE55-4BBB-A007-996871FAB7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8cf9e0-88e1-4f3b-adb3-cd048a316fce"/>
    <ds:schemaRef ds:uri="45189c86-d200-4f8e-8ba3-6444450316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461</Words>
  <Application>Microsoft Macintosh PowerPoint</Application>
  <PresentationFormat>On-screen Show (16:9)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 Narrow</vt:lpstr>
      <vt:lpstr>Calibri Light</vt:lpstr>
      <vt:lpstr>Helvetica</vt:lpstr>
      <vt:lpstr>Times</vt:lpstr>
      <vt:lpstr>Wingdings</vt:lpstr>
      <vt:lpstr>Blank Presentation</vt:lpstr>
      <vt:lpstr>Without blue banner</vt:lpstr>
      <vt:lpstr>PowerPoint Presentation</vt:lpstr>
      <vt:lpstr>Overview / Motivation</vt:lpstr>
      <vt:lpstr>Threat Landscape</vt:lpstr>
      <vt:lpstr>Why Use Blockchain?</vt:lpstr>
      <vt:lpstr>Use Cases</vt:lpstr>
      <vt:lpstr>Concluding Remarks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Freeman, Kenneth (ARC-AT)</cp:lastModifiedBy>
  <cp:revision>11</cp:revision>
  <cp:lastPrinted>2018-09-25T14:02:34Z</cp:lastPrinted>
  <dcterms:modified xsi:type="dcterms:W3CDTF">2021-11-29T19:59:23Z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0x01010068EB2D5380FE2F4D930C6B565C2D1F91</vt:lpwstr>
  </property>
</Properties>
</file>