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0" r:id="rId4"/>
    <p:sldMasterId id="2147483672" r:id="rId5"/>
  </p:sldMasterIdLst>
  <p:notesMasterIdLst>
    <p:notesMasterId r:id="rId20"/>
  </p:notesMasterIdLst>
  <p:sldIdLst>
    <p:sldId id="546" r:id="rId6"/>
    <p:sldId id="555" r:id="rId7"/>
    <p:sldId id="550" r:id="rId8"/>
    <p:sldId id="556" r:id="rId9"/>
    <p:sldId id="574" r:id="rId10"/>
    <p:sldId id="571" r:id="rId11"/>
    <p:sldId id="573" r:id="rId12"/>
    <p:sldId id="329" r:id="rId13"/>
    <p:sldId id="328" r:id="rId14"/>
    <p:sldId id="299" r:id="rId15"/>
    <p:sldId id="575" r:id="rId16"/>
    <p:sldId id="551" r:id="rId17"/>
    <p:sldId id="552" r:id="rId18"/>
    <p:sldId id="55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1AC7"/>
    <a:srgbClr val="F0EA00"/>
    <a:srgbClr val="E24EDB"/>
    <a:srgbClr val="FEC208"/>
    <a:srgbClr val="3763B1"/>
    <a:srgbClr val="AB8100"/>
    <a:srgbClr val="0033CC"/>
    <a:srgbClr val="D4EFF8"/>
    <a:srgbClr val="E8D9F3"/>
    <a:srgbClr val="9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68" autoAdjust="0"/>
    <p:restoredTop sz="83820" autoAdjust="0"/>
  </p:normalViewPr>
  <p:slideViewPr>
    <p:cSldViewPr snapToGrid="0">
      <p:cViewPr varScale="1">
        <p:scale>
          <a:sx n="123" d="100"/>
          <a:sy n="123" d="100"/>
        </p:scale>
        <p:origin x="216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265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B2BDF-65BD-40E4-AC32-7140E17DDCC8}" type="datetimeFigureOut">
              <a:rPr lang="en-US" smtClean="0"/>
              <a:t>11/29/21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7C9CB-75E8-4897-8DC3-F05D0F144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78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Optimizating</a:t>
            </a:r>
            <a:r>
              <a:rPr lang="en-US" dirty="0"/>
              <a:t> elect/</a:t>
            </a:r>
            <a:r>
              <a:rPr lang="en-US" baseline="0" dirty="0"/>
              <a:t> ion conduct and </a:t>
            </a:r>
            <a:r>
              <a:rPr lang="en-US" baseline="0" dirty="0" err="1"/>
              <a:t>maint</a:t>
            </a:r>
            <a:r>
              <a:rPr lang="en-US" baseline="0" dirty="0"/>
              <a:t> high energy density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9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Importance of cathode and composition? Why not one pot? Why step wise mixing? Graphics for mixing   PBM hand ground (images)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423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Cell Parameters                 polish make arrows nicer</a:t>
            </a:r>
          </a:p>
          <a:p>
            <a:r>
              <a:rPr lang="en-US" dirty="0"/>
              <a:t>Separator: 200 mg</a:t>
            </a:r>
          </a:p>
          <a:p>
            <a:r>
              <a:rPr lang="en-US" dirty="0"/>
              <a:t>Cathode: 50 mg </a:t>
            </a:r>
          </a:p>
          <a:p>
            <a:r>
              <a:rPr lang="en-US" dirty="0"/>
              <a:t>Active material: 10.8 mg</a:t>
            </a:r>
          </a:p>
          <a:p>
            <a:r>
              <a:rPr lang="en-US" dirty="0"/>
              <a:t>Loading: 9.55 mg/cm2</a:t>
            </a:r>
          </a:p>
          <a:p>
            <a:r>
              <a:rPr lang="en-US" dirty="0"/>
              <a:t>Fabrication Pressure: 500 MPa</a:t>
            </a:r>
          </a:p>
          <a:p>
            <a:r>
              <a:rPr lang="en-US" dirty="0"/>
              <a:t>Li diameter: 0.6 cm (~1 cm)</a:t>
            </a:r>
          </a:p>
          <a:p>
            <a:r>
              <a:rPr lang="en-US" dirty="0"/>
              <a:t>Torque: ~1.4 </a:t>
            </a:r>
            <a:r>
              <a:rPr lang="en-US" dirty="0" err="1"/>
              <a:t>N.m</a:t>
            </a:r>
            <a:r>
              <a:rPr lang="en-US" dirty="0"/>
              <a:t> (50 – 60 MPa)</a:t>
            </a:r>
          </a:p>
          <a:p>
            <a:r>
              <a:rPr lang="en-US" dirty="0"/>
              <a:t>Voltage: 1-3 V</a:t>
            </a:r>
          </a:p>
          <a:p>
            <a:r>
              <a:rPr lang="en-US" dirty="0"/>
              <a:t>Current: 0.05 mA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879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coin cell and split cell performance </a:t>
            </a:r>
          </a:p>
          <a:p>
            <a:endParaRPr lang="en-US" dirty="0"/>
          </a:p>
          <a:p>
            <a:r>
              <a:rPr lang="en-US" dirty="0"/>
              <a:t>Why is it needed?</a:t>
            </a:r>
          </a:p>
          <a:p>
            <a:endParaRPr lang="en-US" dirty="0"/>
          </a:p>
          <a:p>
            <a:r>
              <a:rPr lang="en-US" dirty="0"/>
              <a:t>Coin cells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54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 compare two high and low capacitance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384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Bullet points reasons</a:t>
            </a:r>
          </a:p>
          <a:p>
            <a:endParaRPr lang="en-US" dirty="0"/>
          </a:p>
          <a:p>
            <a:r>
              <a:rPr lang="en-US" dirty="0"/>
              <a:t>solutions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026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Center figure text /balance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410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Tense past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1088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359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 userDrawn="1"/>
        </p:nvCxnSpPr>
        <p:spPr>
          <a:xfrm>
            <a:off x="458724" y="3406100"/>
            <a:ext cx="11274552" cy="0"/>
          </a:xfrm>
          <a:prstGeom prst="line">
            <a:avLst/>
          </a:prstGeom>
          <a:ln w="187325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FD8E-851B-4659-897B-85518CEAD3D0}" type="datetime1">
              <a:rPr lang="en-US" smtClean="0"/>
              <a:t>11/29/21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961" y="5433583"/>
            <a:ext cx="1289687" cy="1331493"/>
          </a:xfrm>
          <a:prstGeom prst="rect">
            <a:avLst/>
          </a:prstGeom>
        </p:spPr>
      </p:pic>
      <p:pic>
        <p:nvPicPr>
          <p:cNvPr id="9" name="Picture 2" descr="http://www.nasa.gov/sites/default/files/images/nasaLogo-570x450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63726" y="12783"/>
            <a:ext cx="1688676" cy="133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/>
          <p:cNvCxnSpPr/>
          <p:nvPr userDrawn="1"/>
        </p:nvCxnSpPr>
        <p:spPr>
          <a:xfrm>
            <a:off x="915924" y="3406100"/>
            <a:ext cx="10360152" cy="0"/>
          </a:xfrm>
          <a:prstGeom prst="line">
            <a:avLst/>
          </a:prstGeom>
          <a:ln w="1016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373124" y="3406100"/>
            <a:ext cx="9445752" cy="0"/>
          </a:xfrm>
          <a:prstGeom prst="line">
            <a:avLst/>
          </a:prstGeom>
          <a:ln w="254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51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858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E407-4069-4CF1-8ECE-BB756A4D9798}" type="datetime1">
              <a:rPr lang="en-US" smtClean="0"/>
              <a:t>11/29/21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12012851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-4010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9" name="Picture 2" descr="http://www.nasa.gov/sites/default/files/images/nasaLogo-570x450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61609" y="192726"/>
            <a:ext cx="974171" cy="76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-1" y="0"/>
            <a:ext cx="12188952" cy="1828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629571"/>
            <a:ext cx="12192000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7244" y="6675291"/>
            <a:ext cx="12097512" cy="137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45719" y="45720"/>
            <a:ext cx="12097512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12058710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41849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91439" y="91440"/>
            <a:ext cx="1200607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87569" y="81915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flipV="1">
            <a:off x="12104430" y="81914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5140262" y="6615212"/>
            <a:ext cx="19030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2021 Fall NIFS Symposium</a:t>
            </a:r>
          </a:p>
        </p:txBody>
      </p:sp>
      <p:cxnSp>
        <p:nvCxnSpPr>
          <p:cNvPr id="33" name="Straight Connector 32"/>
          <p:cNvCxnSpPr/>
          <p:nvPr userDrawn="1"/>
        </p:nvCxnSpPr>
        <p:spPr>
          <a:xfrm>
            <a:off x="76138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 userDrawn="1"/>
        </p:nvSpPr>
        <p:spPr>
          <a:xfrm>
            <a:off x="8453276" y="6615212"/>
            <a:ext cx="26388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dirty="0"/>
              <a:t>Advanced Materials and Processing</a:t>
            </a:r>
            <a:r>
              <a:rPr lang="en-US" sz="1100" baseline="0" dirty="0"/>
              <a:t> Branch</a:t>
            </a:r>
            <a:endParaRPr lang="en-US" sz="1100" dirty="0"/>
          </a:p>
        </p:txBody>
      </p:sp>
      <p:sp>
        <p:nvSpPr>
          <p:cNvPr id="36" name="TextBox 35"/>
          <p:cNvSpPr txBox="1"/>
          <p:nvPr userDrawn="1"/>
        </p:nvSpPr>
        <p:spPr>
          <a:xfrm>
            <a:off x="1441234" y="6615212"/>
            <a:ext cx="19415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/>
              <a:t>NASA Langley Research Center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3614030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>
            <a:off x="7435653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>
            <a:off x="11323381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627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A675D-FF15-42AD-A0BB-7B49477CDBCD}" type="datetime1">
              <a:rPr lang="en-US" smtClean="0"/>
              <a:t>11/29/21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098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13AC-706D-40DF-88AE-1DF114596698}" type="datetime1">
              <a:rPr lang="en-US" smtClean="0"/>
              <a:t>11/29/21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7" name="TextBox 26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8" name="Straight Connector 27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3" name="TextBox 32"/>
          <p:cNvSpPr txBox="1"/>
          <p:nvPr userDrawn="1"/>
        </p:nvSpPr>
        <p:spPr>
          <a:xfrm>
            <a:off x="5108202" y="6615212"/>
            <a:ext cx="19672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Summer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1354020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E64FE-3B77-4B94-B894-04EC32C9417F}" type="datetime1">
              <a:rPr lang="en-US" smtClean="0"/>
              <a:t>11/29/21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3" name="Rectangle 12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30" name="Straight Connector 29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5" name="TextBox 34"/>
          <p:cNvSpPr txBox="1"/>
          <p:nvPr userDrawn="1"/>
        </p:nvSpPr>
        <p:spPr>
          <a:xfrm>
            <a:off x="5108202" y="6615212"/>
            <a:ext cx="19672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Summer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36165321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01AB-F464-4D5C-89CA-750160D73C12}" type="datetime1">
              <a:rPr lang="en-US" smtClean="0"/>
              <a:t>11/29/21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0" name="Rectangle 9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7" name="Straight Connector 26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Picture 3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14" y="196989"/>
            <a:ext cx="1398933" cy="616591"/>
          </a:xfrm>
          <a:prstGeom prst="rect">
            <a:avLst/>
          </a:prstGeom>
        </p:spPr>
      </p:pic>
      <p:sp>
        <p:nvSpPr>
          <p:cNvPr id="33" name="TextBox 32"/>
          <p:cNvSpPr txBox="1"/>
          <p:nvPr userDrawn="1"/>
        </p:nvSpPr>
        <p:spPr>
          <a:xfrm>
            <a:off x="5108202" y="6615212"/>
            <a:ext cx="19672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Summer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2281726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0FFD-A8C8-4EFA-A5A7-91466935EDD8}" type="datetime1">
              <a:rPr lang="en-US" smtClean="0"/>
              <a:t>11/29/21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8" name="Rectangle 7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5" name="Straight Connector 24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14" y="196989"/>
            <a:ext cx="1398933" cy="616591"/>
          </a:xfrm>
          <a:prstGeom prst="rect">
            <a:avLst/>
          </a:prstGeom>
        </p:spPr>
      </p:pic>
      <p:sp>
        <p:nvSpPr>
          <p:cNvPr id="31" name="TextBox 30"/>
          <p:cNvSpPr txBox="1"/>
          <p:nvPr userDrawn="1"/>
        </p:nvSpPr>
        <p:spPr>
          <a:xfrm>
            <a:off x="5108202" y="6615212"/>
            <a:ext cx="19672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Summer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4117435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F79FE-330F-4E52-B6EF-9072569AC7D3}" type="datetime1">
              <a:rPr lang="en-US" smtClean="0"/>
              <a:t>11/29/21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34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975F-E830-40AF-B49A-C5BFC23B73CD}" type="datetime1">
              <a:rPr lang="en-US" smtClean="0"/>
              <a:t>11/29/21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47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1102-1BD8-4D40-B1B1-1F59F23CFE8E}" type="datetime1">
              <a:rPr lang="en-US" smtClean="0"/>
              <a:t>11/29/21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292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226E-6F81-4B15-8C31-6BD4049B451D}" type="datetime1">
              <a:rPr lang="en-US" smtClean="0"/>
              <a:t>11/29/21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544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414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5306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674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243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ysClr val="windowText" lastClr="000000"/>
                </a:solidFill>
              </a:rPr>
              <a:t>GCD PPBE</a:t>
            </a:r>
            <a:r>
              <a:rPr lang="en-US" sz="800" baseline="0" dirty="0">
                <a:solidFill>
                  <a:sysClr val="windowText" lastClr="000000"/>
                </a:solidFill>
              </a:rPr>
              <a:t> 22 New Start Projects – Full Proposal </a:t>
            </a:r>
            <a:endParaRPr lang="en-US" sz="8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259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07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6286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715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271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6.jpe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8BD33-461B-4688-8AB9-170C7688F2F3}" type="datetime1">
              <a:rPr lang="en-US" smtClean="0"/>
              <a:t>11/29/21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918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986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68090"/>
            <a:ext cx="12284766" cy="1564735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Performance of  Li-SeS</a:t>
            </a:r>
            <a:r>
              <a:rPr lang="en-US" sz="36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Solid State Cathodes: Composition and Process Dependence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40138"/>
            <a:ext cx="9144000" cy="627062"/>
          </a:xfrm>
        </p:spPr>
        <p:txBody>
          <a:bodyPr>
            <a:normAutofit fontScale="85000" lnSpcReduction="20000"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Brandon Walker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Mentors: Dr. Yi Lin, Dr. John Connell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3674" y="5678323"/>
            <a:ext cx="4044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2021 Fall NIFS Research Symposium</a:t>
            </a:r>
          </a:p>
        </p:txBody>
      </p:sp>
      <p:sp>
        <p:nvSpPr>
          <p:cNvPr id="8" name="Rectangle 7"/>
          <p:cNvSpPr/>
          <p:nvPr/>
        </p:nvSpPr>
        <p:spPr>
          <a:xfrm>
            <a:off x="2328863" y="4603247"/>
            <a:ext cx="78390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600" dirty="0">
              <a:solidFill>
                <a:srgbClr val="002060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F5E6EC-5E78-4C22-843F-E8CB91D73EF7}"/>
              </a:ext>
            </a:extLst>
          </p:cNvPr>
          <p:cNvSpPr txBox="1"/>
          <p:nvPr/>
        </p:nvSpPr>
        <p:spPr>
          <a:xfrm>
            <a:off x="3871965" y="6179736"/>
            <a:ext cx="475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Advanced Materials and Processing Branch</a:t>
            </a:r>
          </a:p>
        </p:txBody>
      </p:sp>
    </p:spTree>
    <p:extLst>
      <p:ext uri="{BB962C8B-B14F-4D97-AF65-F5344CB8AC3E}">
        <p14:creationId xmlns:p14="http://schemas.microsoft.com/office/powerpoint/2010/main" val="3491332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937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Challenge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03186" y="1066283"/>
            <a:ext cx="6676907" cy="5004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develop high energy density batteries capable of powering electric aircraft (Minimum ~400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kg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High energy density chemistries such as Li-S/Se are being considered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 has an additional advantage of electrical conductivity, which improves the power density of the battery 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Combining S and Se could yield high performance batteries in terms of energy and power density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6678" y="1410206"/>
            <a:ext cx="4974767" cy="4645555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139022"/>
              </p:ext>
            </p:extLst>
          </p:nvPr>
        </p:nvGraphicFramePr>
        <p:xfrm>
          <a:off x="921683" y="4238982"/>
          <a:ext cx="5569892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6752">
                  <a:extLst>
                    <a:ext uri="{9D8B030D-6E8A-4147-A177-3AD203B41FA5}">
                      <a16:colId xmlns:a16="http://schemas.microsoft.com/office/drawing/2014/main" val="1921593232"/>
                    </a:ext>
                  </a:extLst>
                </a:gridCol>
                <a:gridCol w="3593140">
                  <a:extLst>
                    <a:ext uri="{9D8B030D-6E8A-4147-A177-3AD203B41FA5}">
                      <a16:colId xmlns:a16="http://schemas.microsoft.com/office/drawing/2014/main" val="2139613125"/>
                    </a:ext>
                  </a:extLst>
                </a:gridCol>
              </a:tblGrid>
              <a:tr h="263842">
                <a:tc>
                  <a:txBody>
                    <a:bodyPr/>
                    <a:lstStyle/>
                    <a:p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</a:t>
                      </a:r>
                      <a:r>
                        <a:rPr lang="en-US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Capacity </a:t>
                      </a:r>
                      <a:r>
                        <a:rPr lang="en-US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(mAh g</a:t>
                      </a:r>
                      <a:r>
                        <a:rPr lang="en-US" sz="2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−1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670118"/>
                  </a:ext>
                </a:extLst>
              </a:tr>
              <a:tr h="29228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Li-ion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100-200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942283"/>
                  </a:ext>
                </a:extLst>
              </a:tr>
              <a:tr h="29228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</a:t>
                      </a:r>
                      <a:r>
                        <a:rPr lang="en-US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1675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23562"/>
                  </a:ext>
                </a:extLst>
              </a:tr>
              <a:tr h="29228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Li-Se</a:t>
                      </a:r>
                      <a:r>
                        <a:rPr lang="en-US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859787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7743687" y="2872409"/>
            <a:ext cx="3876260" cy="0"/>
          </a:xfrm>
          <a:prstGeom prst="line">
            <a:avLst/>
          </a:prstGeom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5025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881" y="212745"/>
            <a:ext cx="11145078" cy="668545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8687" y="1061017"/>
            <a:ext cx="10515600" cy="3611080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Due to safety issues with flammability, solid state batteries (SSB) are being considered over batteries with liquid electrolytes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Other potential benefits from SSBs include: volume reduction, increased energy density, and longer life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major challenge to the implementation of SSBs are their lower ionic conductivity of solid electrolytes than commercial batteries with liquid electrolytes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optimization of the materials and cathode composition of SSBs remain a key research topic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1735" y="3997696"/>
            <a:ext cx="3413077" cy="26670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3412" y="4006405"/>
            <a:ext cx="3863008" cy="264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43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7951"/>
            <a:ext cx="12039600" cy="1325563"/>
          </a:xfrm>
        </p:spPr>
        <p:txBody>
          <a:bodyPr/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626" y="1690688"/>
            <a:ext cx="10800522" cy="435133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Develop high energy density solid state Li-S/Se batteries capable of powering electric aircraft (minimum ~400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Wh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kg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Develop optimized cathode compositions that result in high energy, power density, and rechargeability for high performance solid state batteries</a:t>
            </a:r>
          </a:p>
          <a:p>
            <a:pPr marL="457200" lvl="1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</a:p>
          <a:p>
            <a:pPr lvl="2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Investigate and develop processes for high energy density Li – SeS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solid state cathodes with high utilization, ionic, and electrical conductivity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95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6F659-CF03-427E-A18E-70A52ED83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16" y="131122"/>
            <a:ext cx="11967587" cy="906272"/>
          </a:xfrm>
        </p:spPr>
        <p:txBody>
          <a:bodyPr/>
          <a:lstStyle/>
          <a:p>
            <a:pPr algn="ctr"/>
            <a:r>
              <a:rPr lang="en-US" dirty="0"/>
              <a:t>Cathode Composite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6609401-4031-4A85-B699-83E06D843B19}"/>
              </a:ext>
            </a:extLst>
          </p:cNvPr>
          <p:cNvSpPr txBox="1"/>
          <p:nvPr/>
        </p:nvSpPr>
        <p:spPr>
          <a:xfrm>
            <a:off x="2585576" y="1353854"/>
            <a:ext cx="3057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(1) Premix SeS</a:t>
            </a:r>
            <a:r>
              <a:rPr lang="en-US" baseline="-25000" dirty="0"/>
              <a:t>2 </a:t>
            </a:r>
            <a:r>
              <a:rPr lang="en-US" dirty="0"/>
              <a:t>and LPSC</a:t>
            </a:r>
            <a:endParaRPr lang="en-US" baseline="-25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A113B9D-ED1C-4E50-AA88-BCBF2C1A836F}"/>
              </a:ext>
            </a:extLst>
          </p:cNvPr>
          <p:cNvSpPr txBox="1"/>
          <p:nvPr/>
        </p:nvSpPr>
        <p:spPr>
          <a:xfrm>
            <a:off x="2585576" y="2740195"/>
            <a:ext cx="3689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(2) PBM 5mm 1hr or Hand ground </a:t>
            </a:r>
            <a:endParaRPr lang="en-US" baseline="-250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9CD6AEA-65FD-434A-8B44-CA9E89E056D6}"/>
              </a:ext>
            </a:extLst>
          </p:cNvPr>
          <p:cNvSpPr txBox="1"/>
          <p:nvPr/>
        </p:nvSpPr>
        <p:spPr>
          <a:xfrm>
            <a:off x="3815512" y="5591948"/>
            <a:ext cx="4776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Final composition SeS</a:t>
            </a:r>
            <a:r>
              <a:rPr lang="en-US" baseline="-25000" dirty="0"/>
              <a:t>2</a:t>
            </a:r>
            <a:r>
              <a:rPr lang="en-US" dirty="0"/>
              <a:t>:LPSC:hG, (2:3:1)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0A7647B-8FAA-4D1C-8F18-BA71D8C8519A}"/>
              </a:ext>
            </a:extLst>
          </p:cNvPr>
          <p:cNvGrpSpPr/>
          <p:nvPr/>
        </p:nvGrpSpPr>
        <p:grpSpPr>
          <a:xfrm>
            <a:off x="252189" y="1857593"/>
            <a:ext cx="4421277" cy="3142813"/>
            <a:chOff x="419967" y="1723352"/>
            <a:chExt cx="4421277" cy="3142813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968ABFA-71CD-46D9-842F-619CD54ED107}"/>
                </a:ext>
              </a:extLst>
            </p:cNvPr>
            <p:cNvSpPr/>
            <p:nvPr/>
          </p:nvSpPr>
          <p:spPr>
            <a:xfrm>
              <a:off x="1563599" y="1723352"/>
              <a:ext cx="2134012" cy="846974"/>
            </a:xfrm>
            <a:prstGeom prst="roundRect">
              <a:avLst/>
            </a:prstGeom>
            <a:noFill/>
            <a:ln w="19050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AB04D42-F97F-477A-885F-E81A5BE99120}"/>
                </a:ext>
              </a:extLst>
            </p:cNvPr>
            <p:cNvSpPr/>
            <p:nvPr/>
          </p:nvSpPr>
          <p:spPr>
            <a:xfrm>
              <a:off x="761575" y="3173400"/>
              <a:ext cx="1385140" cy="47656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FCEF90A-3766-4A76-B219-87174D360077}"/>
                </a:ext>
              </a:extLst>
            </p:cNvPr>
            <p:cNvGrpSpPr/>
            <p:nvPr/>
          </p:nvGrpSpPr>
          <p:grpSpPr>
            <a:xfrm>
              <a:off x="3752876" y="3149399"/>
              <a:ext cx="738905" cy="533682"/>
              <a:chOff x="7087082" y="3351542"/>
              <a:chExt cx="738905" cy="533682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5878F8D-45FC-41AE-ACD2-1795DB26C48F}"/>
                  </a:ext>
                </a:extLst>
              </p:cNvPr>
              <p:cNvSpPr/>
              <p:nvPr/>
            </p:nvSpPr>
            <p:spPr>
              <a:xfrm>
                <a:off x="7087082" y="3351542"/>
                <a:ext cx="738905" cy="533682"/>
              </a:xfrm>
              <a:prstGeom prst="round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A02C010-C482-4172-9FE6-4461381BC290}"/>
                  </a:ext>
                </a:extLst>
              </p:cNvPr>
              <p:cNvSpPr txBox="1"/>
              <p:nvPr/>
            </p:nvSpPr>
            <p:spPr>
              <a:xfrm>
                <a:off x="7220455" y="3449106"/>
                <a:ext cx="4721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</a:rPr>
                  <a:t>hG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E7A3FF0-CC96-43CB-9C06-C5D47A699ADE}"/>
                </a:ext>
              </a:extLst>
            </p:cNvPr>
            <p:cNvGrpSpPr/>
            <p:nvPr/>
          </p:nvGrpSpPr>
          <p:grpSpPr>
            <a:xfrm>
              <a:off x="2485782" y="1875028"/>
              <a:ext cx="1157682" cy="533682"/>
              <a:chOff x="3484678" y="2189473"/>
              <a:chExt cx="1157682" cy="533682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663FE040-620A-4549-A42A-869442689D8E}"/>
                  </a:ext>
                </a:extLst>
              </p:cNvPr>
              <p:cNvSpPr/>
              <p:nvPr/>
            </p:nvSpPr>
            <p:spPr>
              <a:xfrm>
                <a:off x="3484678" y="2189473"/>
                <a:ext cx="1157682" cy="533682"/>
              </a:xfrm>
              <a:prstGeom prst="roundRect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4B4F2A4-F6ED-44A0-BBCB-B2AC7604093B}"/>
                  </a:ext>
                </a:extLst>
              </p:cNvPr>
              <p:cNvSpPr txBox="1"/>
              <p:nvPr/>
            </p:nvSpPr>
            <p:spPr>
              <a:xfrm>
                <a:off x="3713815" y="2283790"/>
                <a:ext cx="74202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</a:rPr>
                  <a:t>LPSC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A342F97-AEC3-475F-8C80-D9C032C643C5}"/>
                </a:ext>
              </a:extLst>
            </p:cNvPr>
            <p:cNvGrpSpPr/>
            <p:nvPr/>
          </p:nvGrpSpPr>
          <p:grpSpPr>
            <a:xfrm>
              <a:off x="1715515" y="1842406"/>
              <a:ext cx="686545" cy="622570"/>
              <a:chOff x="2272195" y="2187154"/>
              <a:chExt cx="686545" cy="622570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B4243576-D17A-4D56-B6B0-6EB1A0E87B97}"/>
                  </a:ext>
                </a:extLst>
              </p:cNvPr>
              <p:cNvSpPr/>
              <p:nvPr/>
            </p:nvSpPr>
            <p:spPr>
              <a:xfrm>
                <a:off x="2272195" y="2187154"/>
                <a:ext cx="622570" cy="62257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053E72B-2DD6-4DA9-A234-B5A009CE014D}"/>
                  </a:ext>
                </a:extLst>
              </p:cNvPr>
              <p:cNvSpPr txBox="1"/>
              <p:nvPr/>
            </p:nvSpPr>
            <p:spPr>
              <a:xfrm>
                <a:off x="2272195" y="2332253"/>
                <a:ext cx="68654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</a:rPr>
                  <a:t>SeS</a:t>
                </a:r>
                <a:r>
                  <a:rPr lang="en-US" sz="1600" baseline="-25000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655D5BE-0951-4404-BD8F-7403F3640AD3}"/>
                </a:ext>
              </a:extLst>
            </p:cNvPr>
            <p:cNvGrpSpPr/>
            <p:nvPr/>
          </p:nvGrpSpPr>
          <p:grpSpPr>
            <a:xfrm>
              <a:off x="2045331" y="4284336"/>
              <a:ext cx="1170549" cy="581829"/>
              <a:chOff x="2774023" y="4598781"/>
              <a:chExt cx="1170549" cy="581829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3FC0145-BD9D-4E1B-8DA5-68DE7A8E7C1C}"/>
                  </a:ext>
                </a:extLst>
              </p:cNvPr>
              <p:cNvSpPr/>
              <p:nvPr/>
            </p:nvSpPr>
            <p:spPr>
              <a:xfrm>
                <a:off x="2774024" y="4598781"/>
                <a:ext cx="1170548" cy="581829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C9B2AF4-8248-42E4-825C-8F56A8FB69FD}"/>
                  </a:ext>
                </a:extLst>
              </p:cNvPr>
              <p:cNvSpPr txBox="1"/>
              <p:nvPr/>
            </p:nvSpPr>
            <p:spPr>
              <a:xfrm>
                <a:off x="2774023" y="4608681"/>
                <a:ext cx="1170549" cy="502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aseline="-25000" dirty="0">
                    <a:solidFill>
                      <a:schemeClr val="bg1"/>
                    </a:solidFill>
                  </a:rPr>
                  <a:t>Cathode Composite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B658FF2-53AC-4DED-AD6A-38FC9D8049D8}"/>
                </a:ext>
              </a:extLst>
            </p:cNvPr>
            <p:cNvSpPr txBox="1"/>
            <p:nvPr/>
          </p:nvSpPr>
          <p:spPr>
            <a:xfrm>
              <a:off x="812809" y="3253591"/>
              <a:ext cx="13851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SeS</a:t>
              </a:r>
              <a:r>
                <a:rPr lang="en-US" sz="1600" baseline="-25000" dirty="0">
                  <a:solidFill>
                    <a:schemeClr val="bg1"/>
                  </a:solidFill>
                </a:rPr>
                <a:t>2 </a:t>
              </a:r>
              <a:r>
                <a:rPr lang="en-US" sz="1600" dirty="0">
                  <a:solidFill>
                    <a:schemeClr val="bg1"/>
                  </a:solidFill>
                </a:rPr>
                <a:t>/ LPSC</a:t>
              </a:r>
              <a:endParaRPr lang="en-US" sz="1600" baseline="-25000" dirty="0">
                <a:solidFill>
                  <a:schemeClr val="bg1"/>
                </a:solidFill>
              </a:endParaRPr>
            </a:p>
          </p:txBody>
        </p:sp>
        <p:sp>
          <p:nvSpPr>
            <p:cNvPr id="23" name="Arrow: Down 22">
              <a:extLst>
                <a:ext uri="{FF2B5EF4-FFF2-40B4-BE49-F238E27FC236}">
                  <a16:creationId xmlns:a16="http://schemas.microsoft.com/office/drawing/2014/main" id="{4C73B703-BCA1-49FF-8ECC-AEAE9E24967E}"/>
                </a:ext>
              </a:extLst>
            </p:cNvPr>
            <p:cNvSpPr/>
            <p:nvPr/>
          </p:nvSpPr>
          <p:spPr>
            <a:xfrm>
              <a:off x="2521548" y="2668515"/>
              <a:ext cx="218114" cy="3282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row: Down 23">
              <a:extLst>
                <a:ext uri="{FF2B5EF4-FFF2-40B4-BE49-F238E27FC236}">
                  <a16:creationId xmlns:a16="http://schemas.microsoft.com/office/drawing/2014/main" id="{DF379025-09FF-4742-A465-DA1040306C4A}"/>
                </a:ext>
              </a:extLst>
            </p:cNvPr>
            <p:cNvSpPr/>
            <p:nvPr/>
          </p:nvSpPr>
          <p:spPr>
            <a:xfrm>
              <a:off x="2521548" y="3865134"/>
              <a:ext cx="218114" cy="32829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F3FF7A88-8774-4F44-B4B6-EDBF731A8125}"/>
                </a:ext>
              </a:extLst>
            </p:cNvPr>
            <p:cNvSpPr/>
            <p:nvPr/>
          </p:nvSpPr>
          <p:spPr>
            <a:xfrm>
              <a:off x="419967" y="3046708"/>
              <a:ext cx="4421277" cy="709474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A0BD3E2-22F8-43B6-AE6C-3B5CD8AB3014}"/>
                </a:ext>
              </a:extLst>
            </p:cNvPr>
            <p:cNvGrpSpPr/>
            <p:nvPr/>
          </p:nvGrpSpPr>
          <p:grpSpPr>
            <a:xfrm>
              <a:off x="2346117" y="3138829"/>
              <a:ext cx="1157682" cy="533682"/>
              <a:chOff x="3345013" y="3453274"/>
              <a:chExt cx="1157682" cy="533682"/>
            </a:xfrm>
          </p:grpSpPr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59CABF40-5E79-4276-B967-9F25DB928F2D}"/>
                  </a:ext>
                </a:extLst>
              </p:cNvPr>
              <p:cNvSpPr/>
              <p:nvPr/>
            </p:nvSpPr>
            <p:spPr>
              <a:xfrm>
                <a:off x="3345013" y="3453274"/>
                <a:ext cx="1157682" cy="533682"/>
              </a:xfrm>
              <a:prstGeom prst="roundRect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D09FC45-51D7-481B-AA87-81012F901BF5}"/>
                  </a:ext>
                </a:extLst>
              </p:cNvPr>
              <p:cNvSpPr txBox="1"/>
              <p:nvPr/>
            </p:nvSpPr>
            <p:spPr>
              <a:xfrm>
                <a:off x="3537947" y="3550838"/>
                <a:ext cx="7718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</a:rPr>
                  <a:t>LPSC</a:t>
                </a: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83BFA66-286C-4603-BB6E-B45362F268D7}"/>
                </a:ext>
              </a:extLst>
            </p:cNvPr>
            <p:cNvSpPr txBox="1"/>
            <p:nvPr/>
          </p:nvSpPr>
          <p:spPr>
            <a:xfrm>
              <a:off x="3983290" y="4506431"/>
              <a:ext cx="48116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hG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0BE25894-4C62-4903-9B73-67B64E1398B3}"/>
              </a:ext>
            </a:extLst>
          </p:cNvPr>
          <p:cNvSpPr txBox="1"/>
          <p:nvPr/>
        </p:nvSpPr>
        <p:spPr>
          <a:xfrm>
            <a:off x="2587723" y="3966671"/>
            <a:ext cx="228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(3) Ball mill 20s </a:t>
            </a:r>
            <a:endParaRPr lang="en-US" baseline="-25000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D371A534-1109-48D9-B6C4-72F4F7D8E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9616" y="1353854"/>
            <a:ext cx="4997865" cy="4351338"/>
          </a:xfrm>
        </p:spPr>
        <p:txBody>
          <a:bodyPr>
            <a:normAutofit/>
          </a:bodyPr>
          <a:lstStyle/>
          <a:p>
            <a:pPr lvl="5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Scaffolding mixing process creates long range and short range electrical and ionically conductive paths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(2:3:1) composition was chosen for the higher percentage of electrolyte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9A574-C0E7-F84E-8FD1-638B8A1C9F0A}"/>
              </a:ext>
            </a:extLst>
          </p:cNvPr>
          <p:cNvSpPr txBox="1"/>
          <p:nvPr/>
        </p:nvSpPr>
        <p:spPr>
          <a:xfrm>
            <a:off x="9231143" y="6258560"/>
            <a:ext cx="2900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*PBM: Planetary ball mill</a:t>
            </a:r>
          </a:p>
        </p:txBody>
      </p:sp>
    </p:spTree>
    <p:extLst>
      <p:ext uri="{BB962C8B-B14F-4D97-AF65-F5344CB8AC3E}">
        <p14:creationId xmlns:p14="http://schemas.microsoft.com/office/powerpoint/2010/main" val="748845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407A9-2B54-4F9C-AFE8-AE7255028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913" y="193675"/>
            <a:ext cx="10515600" cy="1325563"/>
          </a:xfrm>
        </p:spPr>
        <p:txBody>
          <a:bodyPr/>
          <a:lstStyle/>
          <a:p>
            <a:r>
              <a:rPr lang="en-US" dirty="0"/>
              <a:t>Battery Fabrication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64FD02-6085-4293-A2F3-8D2A080BA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49409" y="6303617"/>
            <a:ext cx="2743200" cy="365125"/>
          </a:xfrm>
        </p:spPr>
        <p:txBody>
          <a:bodyPr/>
          <a:lstStyle/>
          <a:p>
            <a:fld id="{224C0C37-3CEC-4CB4-B902-37F94E20E969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26A75C-D12B-4140-8EE0-315135D7A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7957" y="2075708"/>
            <a:ext cx="3237257" cy="3243353"/>
          </a:xfrm>
          <a:prstGeom prst="rect">
            <a:avLst/>
          </a:prstGeom>
        </p:spPr>
      </p:pic>
      <p:sp>
        <p:nvSpPr>
          <p:cNvPr id="7" name="Flowchart: Magnetic Disk 6">
            <a:extLst>
              <a:ext uri="{FF2B5EF4-FFF2-40B4-BE49-F238E27FC236}">
                <a16:creationId xmlns:a16="http://schemas.microsoft.com/office/drawing/2014/main" id="{B3A8F094-EBB5-4076-BF62-79F2EBE0112E}"/>
              </a:ext>
            </a:extLst>
          </p:cNvPr>
          <p:cNvSpPr/>
          <p:nvPr/>
        </p:nvSpPr>
        <p:spPr>
          <a:xfrm>
            <a:off x="1632483" y="3495339"/>
            <a:ext cx="3233777" cy="790260"/>
          </a:xfrm>
          <a:prstGeom prst="flowChartMagneticDisk">
            <a:avLst/>
          </a:prstGeom>
          <a:pattFill prst="pct5">
            <a:fgClr>
              <a:schemeClr val="accent2">
                <a:lumMod val="50000"/>
              </a:schemeClr>
            </a:fgClr>
            <a:bgClr>
              <a:schemeClr val="tx1"/>
            </a:bgClr>
          </a:patt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Magnetic Disk 7">
            <a:extLst>
              <a:ext uri="{FF2B5EF4-FFF2-40B4-BE49-F238E27FC236}">
                <a16:creationId xmlns:a16="http://schemas.microsoft.com/office/drawing/2014/main" id="{62C29637-AF9D-44C3-B39D-921291919EFD}"/>
              </a:ext>
            </a:extLst>
          </p:cNvPr>
          <p:cNvSpPr/>
          <p:nvPr/>
        </p:nvSpPr>
        <p:spPr>
          <a:xfrm>
            <a:off x="1632485" y="3231444"/>
            <a:ext cx="3233777" cy="628300"/>
          </a:xfrm>
          <a:prstGeom prst="flowChartMagneticDisk">
            <a:avLst/>
          </a:prstGeom>
          <a:blipFill>
            <a:blip r:embed="rId4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F913A2-C8E9-4DF5-862B-924E159F8AAC}"/>
              </a:ext>
            </a:extLst>
          </p:cNvPr>
          <p:cNvSpPr txBox="1"/>
          <p:nvPr/>
        </p:nvSpPr>
        <p:spPr>
          <a:xfrm>
            <a:off x="2883446" y="3495339"/>
            <a:ext cx="7318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LPSC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11C818-D348-4945-8DA2-0BE39D2884F1}"/>
              </a:ext>
            </a:extLst>
          </p:cNvPr>
          <p:cNvSpPr txBox="1"/>
          <p:nvPr/>
        </p:nvSpPr>
        <p:spPr>
          <a:xfrm>
            <a:off x="2373340" y="3903394"/>
            <a:ext cx="19482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</a:t>
            </a:r>
            <a:r>
              <a:rPr lang="en-US" sz="16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LPSC - hG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B34ED634-2593-488F-8E55-0BA83D67C674}"/>
              </a:ext>
            </a:extLst>
          </p:cNvPr>
          <p:cNvSpPr/>
          <p:nvPr/>
        </p:nvSpPr>
        <p:spPr>
          <a:xfrm rot="5400000">
            <a:off x="2714319" y="2441367"/>
            <a:ext cx="1062181" cy="524207"/>
          </a:xfrm>
          <a:prstGeom prst="rightArrow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rgbClr val="FF0000"/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B8EDD4-057C-4913-891A-D297330CCD62}"/>
              </a:ext>
            </a:extLst>
          </p:cNvPr>
          <p:cNvSpPr txBox="1"/>
          <p:nvPr/>
        </p:nvSpPr>
        <p:spPr>
          <a:xfrm>
            <a:off x="401503" y="2052175"/>
            <a:ext cx="2481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500 MPa compression</a:t>
            </a:r>
          </a:p>
          <a:p>
            <a:pPr algn="ctr"/>
            <a:r>
              <a:rPr lang="en-US" dirty="0"/>
              <a:t>10 min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7F58D1-859B-47ED-9630-C2DF4EB6A530}"/>
              </a:ext>
            </a:extLst>
          </p:cNvPr>
          <p:cNvSpPr txBox="1"/>
          <p:nvPr/>
        </p:nvSpPr>
        <p:spPr>
          <a:xfrm>
            <a:off x="6994070" y="5645394"/>
            <a:ext cx="3585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Anode: Li Metal or Li – In alloy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D4A47E0A-EAE7-4A5E-934C-5F8063AD9C70}"/>
              </a:ext>
            </a:extLst>
          </p:cNvPr>
          <p:cNvSpPr/>
          <p:nvPr/>
        </p:nvSpPr>
        <p:spPr>
          <a:xfrm>
            <a:off x="5572545" y="3495339"/>
            <a:ext cx="971346" cy="52420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6C00B0E9-B35E-416E-85A6-F942F2D84BAE}"/>
              </a:ext>
            </a:extLst>
          </p:cNvPr>
          <p:cNvSpPr/>
          <p:nvPr/>
        </p:nvSpPr>
        <p:spPr>
          <a:xfrm rot="16200000">
            <a:off x="2718278" y="4661669"/>
            <a:ext cx="1062181" cy="524207"/>
          </a:xfrm>
          <a:prstGeom prst="rightArrow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rgbClr val="FF0000"/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119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F1EF5-AE58-4429-8E22-8F627F0CD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Pressurized Split Cell Testing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E9C60D-CA17-434F-BFA4-80CC69520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DE86E0-1791-4BD3-A831-3530C18337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2" r="35916"/>
          <a:stretch/>
        </p:blipFill>
        <p:spPr>
          <a:xfrm>
            <a:off x="1681526" y="1893935"/>
            <a:ext cx="4175956" cy="42352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F9CBDB-8310-46CB-9F39-8CB3B3ABE972}"/>
              </a:ext>
            </a:extLst>
          </p:cNvPr>
          <p:cNvSpPr txBox="1"/>
          <p:nvPr/>
        </p:nvSpPr>
        <p:spPr>
          <a:xfrm>
            <a:off x="2375746" y="1422980"/>
            <a:ext cx="3307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Stack Pressure: 50-60 MPa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F08ED0E-578D-4E3C-A57E-8CC9792257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2041" y="1690688"/>
            <a:ext cx="4997865" cy="4351338"/>
          </a:xfrm>
        </p:spPr>
        <p:txBody>
          <a:bodyPr>
            <a:normAutofit fontScale="77500" lnSpcReduction="20000"/>
          </a:bodyPr>
          <a:lstStyle/>
          <a:p>
            <a:pPr lvl="5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Split Cell vs. Coin cell </a:t>
            </a:r>
          </a:p>
          <a:p>
            <a:pPr marL="0" indent="0">
              <a:buNone/>
            </a:pP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 Split cells allow for quick testing assembly and disassembly without the need for crimping</a:t>
            </a:r>
          </a:p>
          <a:p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Additionally split cells can be loaded with a pressure jig to increase the stack pressure on the cell  </a:t>
            </a:r>
          </a:p>
          <a:p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Increased stack pressure improve the electrochemical performance of the cell by improving contact between the constituents of the cell; electrolyte, active material, carbon additive.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477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8B8A7-4986-466F-B131-14507B97F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3572" y="-38580"/>
            <a:ext cx="12265572" cy="1325563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Pressurized Split Cell Experiments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4EB761-5A62-4B4D-93E0-8C573EB52B24}"/>
              </a:ext>
            </a:extLst>
          </p:cNvPr>
          <p:cNvSpPr txBox="1"/>
          <p:nvPr/>
        </p:nvSpPr>
        <p:spPr>
          <a:xfrm>
            <a:off x="1156138" y="5751813"/>
            <a:ext cx="7351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Step 1 (SeS</a:t>
            </a:r>
            <a:r>
              <a:rPr lang="en-US" baseline="-25000" dirty="0"/>
              <a:t>2</a:t>
            </a:r>
            <a:r>
              <a:rPr lang="en-US" dirty="0"/>
              <a:t> + ½ LPSC) PBM or Hand Ground</a:t>
            </a:r>
          </a:p>
          <a:p>
            <a:r>
              <a:rPr lang="en-US" dirty="0"/>
              <a:t>Step 2 ((SeS</a:t>
            </a:r>
            <a:r>
              <a:rPr lang="en-US" baseline="-25000" dirty="0"/>
              <a:t>2</a:t>
            </a:r>
            <a:r>
              <a:rPr lang="en-US" dirty="0"/>
              <a:t> LPSC composite)+ ½ LPSC + hG) Ball Mill 20s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18F164-B1EE-48CD-9587-A05466ABAA9E}"/>
              </a:ext>
            </a:extLst>
          </p:cNvPr>
          <p:cNvSpPr txBox="1"/>
          <p:nvPr/>
        </p:nvSpPr>
        <p:spPr>
          <a:xfrm>
            <a:off x="726860" y="1599959"/>
            <a:ext cx="614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(231) SeS</a:t>
            </a:r>
            <a:r>
              <a:rPr lang="en-US" baseline="-25000" dirty="0"/>
              <a:t>2</a:t>
            </a:r>
            <a:r>
              <a:rPr lang="en-US" dirty="0"/>
              <a:t>-LPSC- </a:t>
            </a:r>
            <a:r>
              <a:rPr lang="en-US" dirty="0" err="1"/>
              <a:t>hG</a:t>
            </a:r>
            <a:r>
              <a:rPr lang="en-US" dirty="0"/>
              <a:t> (Li as anode) Mixture Comparison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BFD7DB-F0B8-446F-A778-E9985485CB2B}"/>
              </a:ext>
            </a:extLst>
          </p:cNvPr>
          <p:cNvSpPr/>
          <p:nvPr/>
        </p:nvSpPr>
        <p:spPr>
          <a:xfrm>
            <a:off x="8159162" y="1383787"/>
            <a:ext cx="2339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Loading: 9.6 mg/cm</a:t>
            </a:r>
            <a:r>
              <a:rPr lang="en-US" baseline="30000" dirty="0"/>
              <a:t>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F7E10F-A181-41D9-A598-AAE66DED0EE1}"/>
              </a:ext>
            </a:extLst>
          </p:cNvPr>
          <p:cNvSpPr/>
          <p:nvPr/>
        </p:nvSpPr>
        <p:spPr>
          <a:xfrm>
            <a:off x="8175053" y="1690598"/>
            <a:ext cx="1941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Current: 0.05 mA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BA9E64-FF4C-423C-B4BF-D2434B9C1922}"/>
              </a:ext>
            </a:extLst>
          </p:cNvPr>
          <p:cNvSpPr txBox="1"/>
          <p:nvPr/>
        </p:nvSpPr>
        <p:spPr>
          <a:xfrm>
            <a:off x="8159162" y="5626970"/>
            <a:ext cx="1703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discharge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D0C5B7-B2F8-47A1-9C10-D250E8E16C88}"/>
              </a:ext>
            </a:extLst>
          </p:cNvPr>
          <p:cNvSpPr txBox="1"/>
          <p:nvPr/>
        </p:nvSpPr>
        <p:spPr>
          <a:xfrm rot="16200000">
            <a:off x="-194385" y="3503487"/>
            <a:ext cx="2063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Capacity (mAh/g)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2FC0DA-B5B4-4702-BDC6-4FA739BE66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5320" y="2036446"/>
            <a:ext cx="4584589" cy="36701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A4A2A7-9EB2-43B0-9E23-1F421EEF2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138" y="2014548"/>
            <a:ext cx="5029636" cy="365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850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8B8A7-4986-466F-B131-14507B97F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9608" y="-140141"/>
            <a:ext cx="12265572" cy="1325563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Pressurized Split Cell Experiments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1CBDD4-1A7B-4168-8A92-589580025DD9}"/>
              </a:ext>
            </a:extLst>
          </p:cNvPr>
          <p:cNvSpPr/>
          <p:nvPr/>
        </p:nvSpPr>
        <p:spPr>
          <a:xfrm>
            <a:off x="1953491" y="1136210"/>
            <a:ext cx="4142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(231) SeS</a:t>
            </a:r>
            <a:r>
              <a:rPr lang="en-US" baseline="-25000" dirty="0"/>
              <a:t>2</a:t>
            </a:r>
            <a:r>
              <a:rPr lang="en-US" dirty="0"/>
              <a:t>-LPSC- </a:t>
            </a:r>
            <a:r>
              <a:rPr lang="en-US" dirty="0" err="1"/>
              <a:t>hG</a:t>
            </a:r>
            <a:r>
              <a:rPr lang="en-US" dirty="0"/>
              <a:t> (Li-In as anode)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06C4A6-3245-4D47-B9C5-CBD40BEFC51E}"/>
              </a:ext>
            </a:extLst>
          </p:cNvPr>
          <p:cNvSpPr txBox="1"/>
          <p:nvPr/>
        </p:nvSpPr>
        <p:spPr>
          <a:xfrm>
            <a:off x="1629508" y="5933974"/>
            <a:ext cx="5773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Large decrease in capacitance after first discharge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524F14-3FB2-4ADF-988B-928A80FBB87C}"/>
              </a:ext>
            </a:extLst>
          </p:cNvPr>
          <p:cNvSpPr/>
          <p:nvPr/>
        </p:nvSpPr>
        <p:spPr>
          <a:xfrm>
            <a:off x="2983551" y="1510321"/>
            <a:ext cx="2339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Loading: 9.6 mg/cm</a:t>
            </a:r>
            <a:r>
              <a:rPr lang="en-US" baseline="30000" dirty="0"/>
              <a:t>2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E0CBD61-02D5-4203-842A-9EEA04DBB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7984" y="1956455"/>
            <a:ext cx="5059024" cy="352994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Challenges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Volume expansion(S: 80%)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Lower electronic ionic conductivity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Potential solution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AM particle size reduction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Improve contact between SeS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hG, and LPSC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Optimize loading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C9CBA9-C938-4897-8883-A1FE2A4CE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411" y="2073747"/>
            <a:ext cx="4584589" cy="367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235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968ABFA-71CD-46D9-842F-619CD54ED107}"/>
              </a:ext>
            </a:extLst>
          </p:cNvPr>
          <p:cNvSpPr/>
          <p:nvPr/>
        </p:nvSpPr>
        <p:spPr>
          <a:xfrm>
            <a:off x="1550001" y="1392668"/>
            <a:ext cx="2134012" cy="846974"/>
          </a:xfrm>
          <a:prstGeom prst="roundRect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6F659-CF03-427E-A18E-70A52ED83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16" y="131122"/>
            <a:ext cx="11967587" cy="906272"/>
          </a:xfrm>
        </p:spPr>
        <p:txBody>
          <a:bodyPr/>
          <a:lstStyle/>
          <a:p>
            <a:pPr algn="ctr"/>
            <a:r>
              <a:rPr lang="en-US" dirty="0"/>
              <a:t>Cathode Composite Melt Infiltration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4243576-D17A-4D56-B6B0-6EB1A0E87B97}"/>
              </a:ext>
            </a:extLst>
          </p:cNvPr>
          <p:cNvSpPr/>
          <p:nvPr/>
        </p:nvSpPr>
        <p:spPr>
          <a:xfrm>
            <a:off x="1749471" y="1519579"/>
            <a:ext cx="622570" cy="62257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B04D42-F97F-477A-885F-E81A5BE99120}"/>
              </a:ext>
            </a:extLst>
          </p:cNvPr>
          <p:cNvSpPr/>
          <p:nvPr/>
        </p:nvSpPr>
        <p:spPr>
          <a:xfrm>
            <a:off x="1738736" y="2842716"/>
            <a:ext cx="930206" cy="47656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5878F8D-45FC-41AE-ACD2-1795DB26C48F}"/>
              </a:ext>
            </a:extLst>
          </p:cNvPr>
          <p:cNvSpPr/>
          <p:nvPr/>
        </p:nvSpPr>
        <p:spPr>
          <a:xfrm>
            <a:off x="2707690" y="1561851"/>
            <a:ext cx="738905" cy="53368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63FE040-620A-4549-A42A-869442689D8E}"/>
              </a:ext>
            </a:extLst>
          </p:cNvPr>
          <p:cNvSpPr/>
          <p:nvPr/>
        </p:nvSpPr>
        <p:spPr>
          <a:xfrm>
            <a:off x="2896426" y="2799477"/>
            <a:ext cx="1157682" cy="533682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02C010-C482-4172-9FE6-4461381BC290}"/>
              </a:ext>
            </a:extLst>
          </p:cNvPr>
          <p:cNvSpPr txBox="1"/>
          <p:nvPr/>
        </p:nvSpPr>
        <p:spPr>
          <a:xfrm>
            <a:off x="2870742" y="1655685"/>
            <a:ext cx="575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hG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B4F2A4-F6ED-44A0-BBCB-B2AC7604093B}"/>
              </a:ext>
            </a:extLst>
          </p:cNvPr>
          <p:cNvSpPr txBox="1"/>
          <p:nvPr/>
        </p:nvSpPr>
        <p:spPr>
          <a:xfrm>
            <a:off x="3141802" y="2881653"/>
            <a:ext cx="912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LPSC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53E72B-2DD6-4DA9-A234-B5A009CE014D}"/>
              </a:ext>
            </a:extLst>
          </p:cNvPr>
          <p:cNvSpPr txBox="1"/>
          <p:nvPr/>
        </p:nvSpPr>
        <p:spPr>
          <a:xfrm>
            <a:off x="1731551" y="1647457"/>
            <a:ext cx="750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SeS</a:t>
            </a:r>
            <a:r>
              <a:rPr lang="en-US" sz="1600" baseline="-25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FC0145-BD9D-4E1B-8DA5-68DE7A8E7C1C}"/>
              </a:ext>
            </a:extLst>
          </p:cNvPr>
          <p:cNvSpPr/>
          <p:nvPr/>
        </p:nvSpPr>
        <p:spPr>
          <a:xfrm>
            <a:off x="2172970" y="5287072"/>
            <a:ext cx="1170548" cy="58182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9B2AF4-8248-42E4-825C-8F56A8FB69FD}"/>
              </a:ext>
            </a:extLst>
          </p:cNvPr>
          <p:cNvSpPr txBox="1"/>
          <p:nvPr/>
        </p:nvSpPr>
        <p:spPr>
          <a:xfrm>
            <a:off x="2172149" y="5287072"/>
            <a:ext cx="1170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aseline="-25000" dirty="0">
                <a:solidFill>
                  <a:schemeClr val="bg1"/>
                </a:solidFill>
              </a:rPr>
              <a:t>Cathode Composite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658FF2-53AC-4DED-AD6A-38FC9D8049D8}"/>
              </a:ext>
            </a:extLst>
          </p:cNvPr>
          <p:cNvSpPr txBox="1"/>
          <p:nvPr/>
        </p:nvSpPr>
        <p:spPr>
          <a:xfrm>
            <a:off x="1670651" y="2919178"/>
            <a:ext cx="1225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SeS</a:t>
            </a:r>
            <a:r>
              <a:rPr lang="en-US" sz="1600" baseline="-25000" dirty="0">
                <a:solidFill>
                  <a:schemeClr val="bg1"/>
                </a:solidFill>
              </a:rPr>
              <a:t>2 </a:t>
            </a:r>
            <a:r>
              <a:rPr lang="en-US" sz="1600" dirty="0">
                <a:solidFill>
                  <a:schemeClr val="bg1"/>
                </a:solidFill>
              </a:rPr>
              <a:t>/ hG</a:t>
            </a:r>
            <a:endParaRPr lang="en-US" sz="1600" baseline="-25000" dirty="0">
              <a:solidFill>
                <a:schemeClr val="bg1"/>
              </a:solidFill>
            </a:endParaRPr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4C73B703-BCA1-49FF-8ECC-AEAE9E24967E}"/>
              </a:ext>
            </a:extLst>
          </p:cNvPr>
          <p:cNvSpPr/>
          <p:nvPr/>
        </p:nvSpPr>
        <p:spPr>
          <a:xfrm>
            <a:off x="2663544" y="2369166"/>
            <a:ext cx="218114" cy="3282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DF379025-09FF-4742-A465-DA1040306C4A}"/>
              </a:ext>
            </a:extLst>
          </p:cNvPr>
          <p:cNvSpPr/>
          <p:nvPr/>
        </p:nvSpPr>
        <p:spPr>
          <a:xfrm>
            <a:off x="2663544" y="3534450"/>
            <a:ext cx="218114" cy="3282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3FF7A88-8774-4F44-B4B6-EDBF731A8125}"/>
              </a:ext>
            </a:extLst>
          </p:cNvPr>
          <p:cNvSpPr/>
          <p:nvPr/>
        </p:nvSpPr>
        <p:spPr>
          <a:xfrm>
            <a:off x="1550001" y="2738040"/>
            <a:ext cx="2592200" cy="692523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6609401-4031-4A85-B699-83E06D843B19}"/>
              </a:ext>
            </a:extLst>
          </p:cNvPr>
          <p:cNvSpPr txBox="1"/>
          <p:nvPr/>
        </p:nvSpPr>
        <p:spPr>
          <a:xfrm>
            <a:off x="2857677" y="948689"/>
            <a:ext cx="2653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(1) Premix SeS</a:t>
            </a:r>
            <a:r>
              <a:rPr lang="en-US" baseline="-25000" dirty="0"/>
              <a:t>2 </a:t>
            </a:r>
            <a:r>
              <a:rPr lang="en-US" dirty="0"/>
              <a:t>and hG</a:t>
            </a:r>
            <a:endParaRPr lang="en-US" baseline="-25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37E73B0-DBDD-4F23-8094-63324A9C6179}"/>
              </a:ext>
            </a:extLst>
          </p:cNvPr>
          <p:cNvSpPr txBox="1"/>
          <p:nvPr/>
        </p:nvSpPr>
        <p:spPr>
          <a:xfrm>
            <a:off x="2857677" y="2288709"/>
            <a:ext cx="3686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(2) Melt infiltrated SeS</a:t>
            </a:r>
            <a:r>
              <a:rPr lang="en-US" baseline="-25000" dirty="0"/>
              <a:t>2 </a:t>
            </a:r>
            <a:r>
              <a:rPr lang="en-US" dirty="0"/>
              <a:t>115 C, 12h</a:t>
            </a:r>
            <a:endParaRPr lang="en-US" baseline="-25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A113B9D-ED1C-4E50-AA88-BCBF2C1A836F}"/>
              </a:ext>
            </a:extLst>
          </p:cNvPr>
          <p:cNvSpPr txBox="1"/>
          <p:nvPr/>
        </p:nvSpPr>
        <p:spPr>
          <a:xfrm>
            <a:off x="2857677" y="3442910"/>
            <a:ext cx="199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(3) PBM 5mm 1hr </a:t>
            </a:r>
            <a:endParaRPr lang="en-US" baseline="-250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9CD6AEA-65FD-434A-8B44-CA9E89E056D6}"/>
              </a:ext>
            </a:extLst>
          </p:cNvPr>
          <p:cNvSpPr txBox="1"/>
          <p:nvPr/>
        </p:nvSpPr>
        <p:spPr>
          <a:xfrm>
            <a:off x="6878027" y="5868901"/>
            <a:ext cx="4305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Final composition SeS</a:t>
            </a:r>
            <a:r>
              <a:rPr lang="en-US" baseline="-25000" dirty="0"/>
              <a:t>2</a:t>
            </a:r>
            <a:r>
              <a:rPr lang="en-US" dirty="0"/>
              <a:t>:LPSC:hG, 2:3:1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7C38685-69CF-4472-A358-661389DADE06}"/>
              </a:ext>
            </a:extLst>
          </p:cNvPr>
          <p:cNvGrpSpPr/>
          <p:nvPr/>
        </p:nvGrpSpPr>
        <p:grpSpPr>
          <a:xfrm>
            <a:off x="2881658" y="4030310"/>
            <a:ext cx="1157682" cy="533682"/>
            <a:chOff x="3280614" y="4040710"/>
            <a:chExt cx="1157682" cy="533682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59CABF40-5E79-4276-B967-9F25DB928F2D}"/>
                </a:ext>
              </a:extLst>
            </p:cNvPr>
            <p:cNvSpPr/>
            <p:nvPr/>
          </p:nvSpPr>
          <p:spPr>
            <a:xfrm>
              <a:off x="3280614" y="4040710"/>
              <a:ext cx="1157682" cy="533682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D09FC45-51D7-481B-AA87-81012F901BF5}"/>
                </a:ext>
              </a:extLst>
            </p:cNvPr>
            <p:cNvSpPr txBox="1"/>
            <p:nvPr/>
          </p:nvSpPr>
          <p:spPr>
            <a:xfrm>
              <a:off x="3461330" y="4148844"/>
              <a:ext cx="9123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LPSC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D6B6E202-4A99-43E1-8454-A584FA0A8C01}"/>
              </a:ext>
            </a:extLst>
          </p:cNvPr>
          <p:cNvSpPr/>
          <p:nvPr/>
        </p:nvSpPr>
        <p:spPr>
          <a:xfrm>
            <a:off x="1268287" y="4003426"/>
            <a:ext cx="1373914" cy="58745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D964E42-13FE-41CA-9548-702D67623BD9}"/>
              </a:ext>
            </a:extLst>
          </p:cNvPr>
          <p:cNvSpPr txBox="1"/>
          <p:nvPr/>
        </p:nvSpPr>
        <p:spPr>
          <a:xfrm>
            <a:off x="1471831" y="4004763"/>
            <a:ext cx="1171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SeS</a:t>
            </a:r>
            <a:r>
              <a:rPr lang="en-US" sz="1600" baseline="-25000" dirty="0">
                <a:solidFill>
                  <a:schemeClr val="bg1"/>
                </a:solidFill>
              </a:rPr>
              <a:t>2 </a:t>
            </a:r>
            <a:r>
              <a:rPr lang="en-US" sz="1600" dirty="0">
                <a:solidFill>
                  <a:schemeClr val="bg1"/>
                </a:solidFill>
              </a:rPr>
              <a:t>/ hG / LPSC</a:t>
            </a:r>
            <a:endParaRPr lang="en-US" sz="1600" baseline="-25000" dirty="0">
              <a:solidFill>
                <a:schemeClr val="bg1"/>
              </a:solidFill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EC9D9A7B-57E7-4A93-82B2-11B599F73D57}"/>
              </a:ext>
            </a:extLst>
          </p:cNvPr>
          <p:cNvSpPr/>
          <p:nvPr/>
        </p:nvSpPr>
        <p:spPr>
          <a:xfrm>
            <a:off x="942194" y="3860872"/>
            <a:ext cx="4421277" cy="872558"/>
          </a:xfrm>
          <a:prstGeom prst="roundRect">
            <a:avLst/>
          </a:prstGeom>
          <a:noFill/>
          <a:ln w="1905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B7ACC02-C01D-420A-8BAC-E64895B00B8C}"/>
              </a:ext>
            </a:extLst>
          </p:cNvPr>
          <p:cNvGrpSpPr/>
          <p:nvPr/>
        </p:nvGrpSpPr>
        <p:grpSpPr>
          <a:xfrm>
            <a:off x="4344780" y="4037012"/>
            <a:ext cx="738905" cy="533682"/>
            <a:chOff x="4736352" y="4051280"/>
            <a:chExt cx="738905" cy="533682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E79AF8D6-A046-4B69-9F08-0C3052FF6FC1}"/>
                </a:ext>
              </a:extLst>
            </p:cNvPr>
            <p:cNvSpPr/>
            <p:nvPr/>
          </p:nvSpPr>
          <p:spPr>
            <a:xfrm>
              <a:off x="4736352" y="4051280"/>
              <a:ext cx="738905" cy="533682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83BFA66-286C-4603-BB6E-B45362F268D7}"/>
                </a:ext>
              </a:extLst>
            </p:cNvPr>
            <p:cNvSpPr txBox="1"/>
            <p:nvPr/>
          </p:nvSpPr>
          <p:spPr>
            <a:xfrm>
              <a:off x="4889705" y="4149041"/>
              <a:ext cx="48116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hG</a:t>
              </a:r>
            </a:p>
          </p:txBody>
        </p:sp>
      </p:grpSp>
      <p:sp>
        <p:nvSpPr>
          <p:cNvPr id="39" name="Arrow: Down 38">
            <a:extLst>
              <a:ext uri="{FF2B5EF4-FFF2-40B4-BE49-F238E27FC236}">
                <a16:creationId xmlns:a16="http://schemas.microsoft.com/office/drawing/2014/main" id="{F33AC6EF-487B-4391-A6BE-04E54D91A7DE}"/>
              </a:ext>
            </a:extLst>
          </p:cNvPr>
          <p:cNvSpPr/>
          <p:nvPr/>
        </p:nvSpPr>
        <p:spPr>
          <a:xfrm>
            <a:off x="2663544" y="4829258"/>
            <a:ext cx="218114" cy="3282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BE25894-4C62-4903-9B73-67B64E1398B3}"/>
              </a:ext>
            </a:extLst>
          </p:cNvPr>
          <p:cNvSpPr txBox="1"/>
          <p:nvPr/>
        </p:nvSpPr>
        <p:spPr>
          <a:xfrm>
            <a:off x="2857677" y="4800563"/>
            <a:ext cx="1755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(4) Ball mill 20s </a:t>
            </a:r>
            <a:endParaRPr lang="en-US" baseline="-25000" dirty="0"/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165A4637-89E1-4718-B2DD-3ABEE376A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8637" y="1277478"/>
            <a:ext cx="5343945" cy="4351338"/>
          </a:xfrm>
        </p:spPr>
        <p:txBody>
          <a:bodyPr>
            <a:normAutofit/>
          </a:bodyPr>
          <a:lstStyle/>
          <a:p>
            <a:pPr lvl="5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Process Advantages: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Smaller AM particle size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Improved AM to carbon additive connection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Two-step mixing process creates long range and short range electrical and ionically conductive paths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052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24EC1-8B74-4E17-9B79-3CEA9197B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1380" y="1825625"/>
            <a:ext cx="4832420" cy="3416331"/>
          </a:xfrm>
        </p:spPr>
        <p:txBody>
          <a:bodyPr/>
          <a:lstStyle/>
          <a:p>
            <a:r>
              <a:rPr lang="en-US" dirty="0"/>
              <a:t>At similar mass loading the melt infiltration process provides a high initial discharge capacitance</a:t>
            </a:r>
          </a:p>
          <a:p>
            <a:r>
              <a:rPr lang="en-US" dirty="0"/>
              <a:t>Melt infiltration can be optimized to further reduce the size of the active material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86CFCB-3493-4948-8D0A-449ADD79A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9A209CF-C77F-47E2-89C0-5347F62B3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411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Melt Infiltration vs. Dry Mixing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0F5F6A-F29E-44A0-8062-AB461F4A3951}"/>
              </a:ext>
            </a:extLst>
          </p:cNvPr>
          <p:cNvSpPr/>
          <p:nvPr/>
        </p:nvSpPr>
        <p:spPr>
          <a:xfrm>
            <a:off x="1791453" y="1342772"/>
            <a:ext cx="41076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(231) SeS</a:t>
            </a:r>
            <a:r>
              <a:rPr lang="en-US" baseline="-25000" dirty="0"/>
              <a:t>2</a:t>
            </a:r>
            <a:r>
              <a:rPr lang="en-US" dirty="0"/>
              <a:t>-LPSC- </a:t>
            </a:r>
            <a:r>
              <a:rPr lang="en-US" dirty="0" err="1"/>
              <a:t>hG</a:t>
            </a:r>
            <a:r>
              <a:rPr lang="en-US" dirty="0"/>
              <a:t> (Li-In as anode)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8898AA-7D3C-4A3A-B9F8-6FBB60C8509D}"/>
              </a:ext>
            </a:extLst>
          </p:cNvPr>
          <p:cNvSpPr/>
          <p:nvPr/>
        </p:nvSpPr>
        <p:spPr>
          <a:xfrm>
            <a:off x="2675733" y="1712104"/>
            <a:ext cx="2339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Loading: 9.6 mg/cm</a:t>
            </a:r>
            <a:r>
              <a:rPr lang="en-US" baseline="30000" dirty="0"/>
              <a:t>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8BFC48-992A-461E-9CD6-6A501C216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518" y="2081436"/>
            <a:ext cx="4584589" cy="367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589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835" y="1825625"/>
            <a:ext cx="11270973" cy="4351338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Li-SeS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solid state cathodes with good utilization with high mass loading were created using a two-step scaffolding mixing process.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Varying the process conditions of the cathode significantly changed the performance of the cell.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Optimal compositions with both high ionic and electric conductivities were achieved while maintaining high mass loading.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131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Next Steps/Outlook/Future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043" y="1825625"/>
            <a:ext cx="10707757" cy="4351338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would you do if you had 4 more weeks?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Perform additional characterizations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would you do if you had 4 more months?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Investigate more solid electrolytes with high ionic conductivity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Further optimize cathode compositions and processes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Match the experimental work with our SESAM models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 can see this work broadening due to the opportunity to investigate several solid electrolytes, conductive additives, and S and Se based active materials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800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8869" y="131300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SABERS Team: Dr.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Vesselin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Yamakov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Dr. Ji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Dr. Rodolfo Ledesma, April Rains, Zachary Lewis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LaRC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AMPB: Dr. Catharine Fay for permission to work onsite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NIFS program coordinators: Christine M. Dillard, Patricia Sanchez, and Jalisa Thomas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Funding: CAS-SABERS (Convergent Aeronautics Solutions: Solid-State Architecture Batteries with Enhanced Rechargeability and Safety)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995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13" ma:contentTypeDescription="Create a new document." ma:contentTypeScope="" ma:versionID="bd4f02a2ef4b175d17b1596f2aa4b6ce">
  <xsd:schema xmlns:xsd="http://www.w3.org/2001/XMLSchema" xmlns:xs="http://www.w3.org/2001/XMLSchema" xmlns:p="http://schemas.microsoft.com/office/2006/metadata/properties" xmlns:ns1="http://schemas.microsoft.com/sharepoint/v3" xmlns:ns3="3cb15ddf-dbe9-47ea-851d-c70642058130" xmlns:ns4="4817ca35-7031-43a6-bda2-0d9832ef6347" targetNamespace="http://schemas.microsoft.com/office/2006/metadata/properties" ma:root="true" ma:fieldsID="75eaf6942e3198bc47429d20a20f83bf" ns1:_="" ns3:_="" ns4:_="">
    <xsd:import namespace="http://schemas.microsoft.com/sharepoint/v3"/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1:_ip_UnifiedCompliancePolicyProperties" minOccurs="0"/>
                <xsd:element ref="ns1:_ip_UnifiedCompliancePolicyUIAc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1A5D04F-A9C1-4A1D-87B5-0846A027D9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b15ddf-dbe9-47ea-851d-c70642058130"/>
    <ds:schemaRef ds:uri="4817ca35-7031-43a6-bda2-0d9832ef63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72883E6-4E45-469D-A6CD-CBF4B7EC55C4}">
  <ds:schemaRefs>
    <ds:schemaRef ds:uri="http://schemas.microsoft.com/sharepoint/v3"/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4817ca35-7031-43a6-bda2-0d9832ef6347"/>
    <ds:schemaRef ds:uri="3cb15ddf-dbe9-47ea-851d-c7064205813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357579D-3170-4028-9FF6-2B00D8EF8E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89197</TotalTime>
  <Words>1037</Words>
  <Application>Microsoft Macintosh PowerPoint</Application>
  <PresentationFormat>Widescreen</PresentationFormat>
  <Paragraphs>164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.AppleSystemUIFont</vt:lpstr>
      <vt:lpstr>Arial</vt:lpstr>
      <vt:lpstr>Arial</vt:lpstr>
      <vt:lpstr>Arial Bold</vt:lpstr>
      <vt:lpstr>Calibri</vt:lpstr>
      <vt:lpstr>Times New Roman</vt:lpstr>
      <vt:lpstr>Wingdings</vt:lpstr>
      <vt:lpstr>Office Theme</vt:lpstr>
      <vt:lpstr>2_Office Theme</vt:lpstr>
      <vt:lpstr>Performance of  Li-SeS2 Solid State Cathodes: Composition and Process Dependence</vt:lpstr>
      <vt:lpstr>Challenge</vt:lpstr>
      <vt:lpstr>Challenge</vt:lpstr>
      <vt:lpstr>Objective</vt:lpstr>
      <vt:lpstr>Cathode Composite </vt:lpstr>
      <vt:lpstr>Battery Fabrication Process</vt:lpstr>
      <vt:lpstr>Pressurized Split Cell Testing</vt:lpstr>
      <vt:lpstr>Pressurized Split Cell Experiments</vt:lpstr>
      <vt:lpstr>Pressurized Split Cell Experiments</vt:lpstr>
      <vt:lpstr>Cathode Composite Melt Infiltration</vt:lpstr>
      <vt:lpstr>Melt Infiltration vs. Dry Mixing</vt:lpstr>
      <vt:lpstr>Summary</vt:lpstr>
      <vt:lpstr>Next Steps/Outlook/Future Work</vt:lpstr>
      <vt:lpstr>Acknowledgements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Robbins, Samuel J. (LARC-D307)[UNIVERSITIES SPACE RESEARCH ASSOCIATION]</dc:creator>
  <cp:lastModifiedBy>Lin, Yi (LARC-D307)</cp:lastModifiedBy>
  <cp:revision>606</cp:revision>
  <dcterms:created xsi:type="dcterms:W3CDTF">2016-08-05T18:34:48Z</dcterms:created>
  <dcterms:modified xsi:type="dcterms:W3CDTF">2021-11-29T16:36:36Z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