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385" r:id="rId3"/>
    <p:sldId id="387" r:id="rId4"/>
    <p:sldId id="366" r:id="rId5"/>
    <p:sldId id="323" r:id="rId6"/>
    <p:sldId id="388" r:id="rId7"/>
    <p:sldId id="315" r:id="rId8"/>
    <p:sldId id="379" r:id="rId9"/>
    <p:sldId id="374" r:id="rId10"/>
    <p:sldId id="341" r:id="rId11"/>
    <p:sldId id="38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DFDFE1"/>
    <a:srgbClr val="B4C7E7"/>
    <a:srgbClr val="477FB8"/>
    <a:srgbClr val="5FA9DA"/>
    <a:srgbClr val="FFFEFC"/>
    <a:srgbClr val="318EDA"/>
    <a:srgbClr val="1C7FDB"/>
    <a:srgbClr val="B5C1C6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12" autoAdjust="0"/>
    <p:restoredTop sz="96357" autoAdjust="0"/>
  </p:normalViewPr>
  <p:slideViewPr>
    <p:cSldViewPr snapToGrid="0" snapToObjects="1">
      <p:cViewPr>
        <p:scale>
          <a:sx n="110" d="100"/>
          <a:sy n="110" d="100"/>
        </p:scale>
        <p:origin x="9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A100C-5018-4895-AB07-533D94FD058F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0BD1B-FBE1-498E-AC78-2FDD916F75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49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0BD1B-FBE1-498E-AC78-2FDD916F75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542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0BD1B-FBE1-498E-AC78-2FDD916F75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20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0BD1B-FBE1-498E-AC78-2FDD916F75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99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94027AAA-3A3E-3F45-A617-B9CC1907EC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98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50D5E-FBD6-514B-8141-7C7D975A6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DF52F-668F-D84F-B148-71CF8EEE1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2BCDE-EE03-B048-BF91-3F97FD97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535F4-F477-7745-B4A5-4222673D7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00CF2-F49F-F941-8047-4D1CA38E7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6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66638-C735-9543-A3E2-932CAEA5A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DDD7E-4345-2247-AE91-1E7F8B543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5929E-5A04-FB4C-A044-FF6A88D2F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1508E-139A-1347-8103-A1F71103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F141B-F99D-5B48-8DF7-3BFC41721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13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074A1-B6EE-594E-8CDC-3405159F8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569D1-979B-9443-9BC9-E4B3D18D5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ABD4F-D4A0-7E46-B2BB-6D5122CA1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12300C-A5EE-7345-AD78-B76433766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2C4AA6-2B59-6149-B032-6B8E1900D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2F8691-0757-7C41-9886-0BA5EAA4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55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1BFF8-DF2E-AB49-9B30-D47D092E7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0B9D7-8936-B14C-B15D-339369333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8FE95-A5AA-0A4E-A570-ECA703E83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07102-71B9-F943-9C6D-BE48FD31DB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FE1EBD-B777-6A4E-9BC6-ED3D6099D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9DFA7A-5B40-0E49-9A82-767B23BF3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78F370-5702-7842-81F6-9F855CB68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DE27F-5D74-BE47-BE39-1CF66A4AF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020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5910C-F5DD-334E-8DE0-26783970D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0C9A02-FB46-954B-BBFA-92358FF8D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AC070F-DDF8-3148-B488-2CD14B05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5F4D85-FAC4-8E46-9B7D-84EF0E93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746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EC81A4-FE4B-E349-A877-8AAF3E481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35ED6B-0F7D-5349-836F-49E43635F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F3DAE-E120-3E41-8E40-ACBADF73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1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C4E31-30D5-BB42-846A-34293F760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EA179-9D9F-7A4C-A6FA-9404B14D2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90DA5-B67A-0948-BEAF-9A321BE01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55C49-7CA2-9B40-B495-9FCC9782A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7EAF51-DEFA-3840-A2D2-D10133B54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CC1FD-0FC8-8745-92D0-BB6D0239E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06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5C96-A793-A446-8F80-ECDE6957C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035300-FD20-1B4F-944C-C99DB6FCC1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C3368-2D3B-2741-A610-31772796F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467FF-D3EF-7442-BD63-7330DAF3E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D7116-21E1-EF47-90C0-9D74472C9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16AB-B7E2-9741-92BB-D9D779B8B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52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F9A00-CD47-6F45-8374-568110887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54C7E3-8444-194F-BFB6-07C3E8047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B846F-A053-4046-80AB-51F26C56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FAD8A-49AD-6B4F-91A0-6396548D6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21025-4C1D-B840-9D77-C9B2213F6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31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64D8D0-8F21-C143-8FAA-A30F62B82D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CB17AA-AA82-8542-9044-13CF5D938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BB7F0-5B55-4343-A81F-5225076ED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65CB6-1007-3C4B-82A9-3B9386381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E76D7-C8B3-684C-AB5C-982A8C1C1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13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AAA64E-F0DA-5D4C-9EF6-3E181E9A3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E5BD4-63A7-A943-8F77-E9221FE9A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A0017-1242-5249-A359-7ACB819565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ED490-3DDC-8544-ACA5-29F1D895B506}" type="datetimeFigureOut">
              <a:rPr lang="en-US" smtClean="0"/>
              <a:t>11/29/2021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59C05-22FC-3148-90AD-CF37E5055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536D4-F6C6-C34E-8FF7-77BA9BD2F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E5A88-5802-5C4E-91F2-B5762CF59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8360DE4A-0DC6-3F48-946A-F88330F33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F98E09-6CB0-4187-9F11-1594E7EBC1C5}"/>
              </a:ext>
            </a:extLst>
          </p:cNvPr>
          <p:cNvSpPr txBox="1"/>
          <p:nvPr/>
        </p:nvSpPr>
        <p:spPr>
          <a:xfrm>
            <a:off x="504009" y="3230518"/>
            <a:ext cx="3780609" cy="2042482"/>
          </a:xfrm>
          <a:prstGeom prst="rect">
            <a:avLst/>
          </a:prstGeom>
          <a:solidFill>
            <a:srgbClr val="318EDA"/>
          </a:solidFill>
          <a:ln w="1905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F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Embracing Transformation: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F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Pursuit of Initial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F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“Smart Center” Solutions at</a:t>
            </a:r>
          </a:p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rgbClr val="FFFEF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NASA Langley Research Center</a:t>
            </a:r>
            <a:endParaRPr lang="en-US" sz="200" b="1" dirty="0">
              <a:solidFill>
                <a:srgbClr val="FFFEF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endParaRPr lang="en-US" sz="400" b="1" dirty="0">
              <a:solidFill>
                <a:srgbClr val="FFFEF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588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FA714F4-C0C3-4E2D-B552-09B5B30A3C49}"/>
              </a:ext>
            </a:extLst>
          </p:cNvPr>
          <p:cNvSpPr txBox="1"/>
          <p:nvPr/>
        </p:nvSpPr>
        <p:spPr>
          <a:xfrm>
            <a:off x="186560" y="206213"/>
            <a:ext cx="6245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NASA Facilities and Centers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D41742-01AA-4977-BCD4-957483EDB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143" y="1060774"/>
            <a:ext cx="5917624" cy="50525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FA943D-8986-47BE-8307-B82C96474B9B}"/>
              </a:ext>
            </a:extLst>
          </p:cNvPr>
          <p:cNvSpPr txBox="1"/>
          <p:nvPr/>
        </p:nvSpPr>
        <p:spPr>
          <a:xfrm>
            <a:off x="3046280" y="6095627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Source: https://www.nasa.gov/sites/default/files/files/NASAFacilitiesAndCenters.pdf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870138-EEA0-4C20-8623-134352B6D34B}"/>
              </a:ext>
            </a:extLst>
          </p:cNvPr>
          <p:cNvSpPr/>
          <p:nvPr/>
        </p:nvSpPr>
        <p:spPr>
          <a:xfrm>
            <a:off x="8072853" y="3788230"/>
            <a:ext cx="809896" cy="505097"/>
          </a:xfrm>
          <a:prstGeom prst="rect">
            <a:avLst/>
          </a:prstGeom>
          <a:noFill/>
          <a:ln w="28575">
            <a:solidFill>
              <a:srgbClr val="477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04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502004-0C8D-4A76-845B-7ECCAC13D485}"/>
              </a:ext>
            </a:extLst>
          </p:cNvPr>
          <p:cNvSpPr txBox="1"/>
          <p:nvPr/>
        </p:nvSpPr>
        <p:spPr>
          <a:xfrm>
            <a:off x="186560" y="206213"/>
            <a:ext cx="6423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3E053A-CDCE-40CD-AA3D-F4E5DC66B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907" y="1105986"/>
            <a:ext cx="4159787" cy="3927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8AF0115-DD73-4090-86F3-FEB50A6C6E64}"/>
              </a:ext>
            </a:extLst>
          </p:cNvPr>
          <p:cNvSpPr txBox="1"/>
          <p:nvPr/>
        </p:nvSpPr>
        <p:spPr>
          <a:xfrm>
            <a:off x="422281" y="5567789"/>
            <a:ext cx="1537737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NASA Langley Research Center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88F7E1-FBC4-4DAC-951B-F7A5B70298B9}"/>
              </a:ext>
            </a:extLst>
          </p:cNvPr>
          <p:cNvSpPr txBox="1"/>
          <p:nvPr/>
        </p:nvSpPr>
        <p:spPr>
          <a:xfrm>
            <a:off x="3178627" y="5567789"/>
            <a:ext cx="1367245" cy="584775"/>
          </a:xfrm>
          <a:prstGeom prst="rect">
            <a:avLst/>
          </a:prstGeom>
          <a:noFill/>
          <a:ln w="28575">
            <a:solidFill>
              <a:srgbClr val="0678E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Langley</a:t>
            </a:r>
          </a:p>
          <a:p>
            <a:pPr algn="ctr"/>
            <a:r>
              <a:rPr lang="en-US" sz="1600" dirty="0"/>
              <a:t>Air Force Base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04CAF95-B12A-422F-B7C3-5630A9F8D2F6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1181856" y="2603861"/>
            <a:ext cx="9294" cy="2963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E135F35-97EC-4FCC-9381-72E415DED453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3862250" y="3901441"/>
            <a:ext cx="0" cy="16663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CF2E20F-A33F-4FA9-AE77-3D28CE1C4EE7}"/>
              </a:ext>
            </a:extLst>
          </p:cNvPr>
          <p:cNvSpPr txBox="1"/>
          <p:nvPr/>
        </p:nvSpPr>
        <p:spPr>
          <a:xfrm>
            <a:off x="5409868" y="1101176"/>
            <a:ext cx="2762359" cy="140038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u="sng" dirty="0"/>
              <a:t>NASA Langley Services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500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/>
              <a:t>Clinic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/>
              <a:t>Fire Station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/>
              <a:t>Child Development Center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/>
              <a:t>Cafeteria and Exchange Shop</a:t>
            </a:r>
          </a:p>
        </p:txBody>
      </p:sp>
      <p:pic>
        <p:nvPicPr>
          <p:cNvPr id="1026" name="Picture 2" descr="NASA gantry at Langley Research Center in Hampton, Va.">
            <a:extLst>
              <a:ext uri="{FF2B5EF4-FFF2-40B4-BE49-F238E27FC236}">
                <a16:creationId xmlns:a16="http://schemas.microsoft.com/office/drawing/2014/main" id="{31B56A3C-090D-4827-9E7F-8BF8FA0B8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947" y="1254033"/>
            <a:ext cx="2794779" cy="223690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9AA41D-B8AB-4F2A-9040-B314575B28EC}"/>
              </a:ext>
            </a:extLst>
          </p:cNvPr>
          <p:cNvSpPr/>
          <p:nvPr/>
        </p:nvSpPr>
        <p:spPr>
          <a:xfrm>
            <a:off x="8846243" y="994454"/>
            <a:ext cx="22827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NASA Langley Gantry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A283-E74F-4306-8A51-EB36FB100415}"/>
              </a:ext>
            </a:extLst>
          </p:cNvPr>
          <p:cNvSpPr/>
          <p:nvPr/>
        </p:nvSpPr>
        <p:spPr>
          <a:xfrm>
            <a:off x="8846243" y="3804945"/>
            <a:ext cx="29747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NASA Langley National Transonic Facility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6E0C43-AAD9-41C3-A96C-613717D35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922" y="3336239"/>
            <a:ext cx="3289219" cy="187485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C8398BB-7229-44CB-8722-6E7FD89A3151}"/>
              </a:ext>
            </a:extLst>
          </p:cNvPr>
          <p:cNvSpPr/>
          <p:nvPr/>
        </p:nvSpPr>
        <p:spPr>
          <a:xfrm>
            <a:off x="5081951" y="3068231"/>
            <a:ext cx="29747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NASA Langley Vacuum Spheres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4A4DF6-9E8E-4E63-8827-14AEF0E0BABF}"/>
              </a:ext>
            </a:extLst>
          </p:cNvPr>
          <p:cNvSpPr txBox="1"/>
          <p:nvPr/>
        </p:nvSpPr>
        <p:spPr>
          <a:xfrm>
            <a:off x="5073242" y="5211094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Source: https://images.nasa.gov/details-LRC-2013-00371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7E6465-96F6-49BC-B83C-5B5CC87F3957}"/>
              </a:ext>
            </a:extLst>
          </p:cNvPr>
          <p:cNvSpPr txBox="1"/>
          <p:nvPr/>
        </p:nvSpPr>
        <p:spPr>
          <a:xfrm>
            <a:off x="8881079" y="3488210"/>
            <a:ext cx="3704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Source: https://www.nasa.gov/centers/langley/news/factsheets/fs-2007-08-138-larc.html</a:t>
            </a:r>
          </a:p>
          <a:p>
            <a:endParaRPr lang="en-US" sz="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63D8C8-98B4-4421-AB05-4C4181913F30}"/>
              </a:ext>
            </a:extLst>
          </p:cNvPr>
          <p:cNvSpPr txBox="1"/>
          <p:nvPr/>
        </p:nvSpPr>
        <p:spPr>
          <a:xfrm>
            <a:off x="8880119" y="6106931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Gary Banziger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B5DE29-3200-40E8-AA33-19D9F2A0366D}"/>
              </a:ext>
            </a:extLst>
          </p:cNvPr>
          <p:cNvSpPr txBox="1"/>
          <p:nvPr/>
        </p:nvSpPr>
        <p:spPr>
          <a:xfrm>
            <a:off x="422281" y="5033551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3465754-AC82-4BDC-A265-DC3D0E48822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950938" y="4052634"/>
            <a:ext cx="2804795" cy="20669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6786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502004-0C8D-4A76-845B-7ECCAC13D485}"/>
              </a:ext>
            </a:extLst>
          </p:cNvPr>
          <p:cNvSpPr txBox="1"/>
          <p:nvPr/>
        </p:nvSpPr>
        <p:spPr>
          <a:xfrm>
            <a:off x="186560" y="32033"/>
            <a:ext cx="6423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CERTAIN  –  City Environment Range Testing for Autonomous Integrated Navigation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81EE1A-824B-4013-A5EE-EC0292A3C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248" y="1226109"/>
            <a:ext cx="2322450" cy="36375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F6717C96-85DB-4466-BDA7-B8DEEE8A3CEC}"/>
              </a:ext>
            </a:extLst>
          </p:cNvPr>
          <p:cNvSpPr/>
          <p:nvPr/>
        </p:nvSpPr>
        <p:spPr>
          <a:xfrm>
            <a:off x="8817380" y="2855010"/>
            <a:ext cx="439091" cy="341633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9D996B6-0A49-40F9-B0AA-C158DA8E19E7}"/>
              </a:ext>
            </a:extLst>
          </p:cNvPr>
          <p:cNvGrpSpPr/>
          <p:nvPr/>
        </p:nvGrpSpPr>
        <p:grpSpPr>
          <a:xfrm>
            <a:off x="5489813" y="2303040"/>
            <a:ext cx="3156663" cy="1667547"/>
            <a:chOff x="5239327" y="2139942"/>
            <a:chExt cx="3156663" cy="166754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76F918F-0229-481B-BF16-3AB5F9ADC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327" y="2139942"/>
              <a:ext cx="3156663" cy="16675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D6C97A5-9A44-4186-9D0F-0F293FD78B8F}"/>
                </a:ext>
              </a:extLst>
            </p:cNvPr>
            <p:cNvSpPr txBox="1"/>
            <p:nvPr/>
          </p:nvSpPr>
          <p:spPr>
            <a:xfrm>
              <a:off x="5498505" y="2232025"/>
              <a:ext cx="7882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CERTAIN I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4ED828E-0C07-4C73-9978-974E8EC4299C}"/>
              </a:ext>
            </a:extLst>
          </p:cNvPr>
          <p:cNvSpPr txBox="1"/>
          <p:nvPr/>
        </p:nvSpPr>
        <p:spPr>
          <a:xfrm>
            <a:off x="5987119" y="1327737"/>
            <a:ext cx="2322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Expansion of CERTAIN to Areas I, II, III, and IV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3E053A-CDCE-40CD-AA3D-F4E5DC66B6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907" y="1105986"/>
            <a:ext cx="4159787" cy="3927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346403F-60E6-4566-9F53-16E7799D7E10}"/>
              </a:ext>
            </a:extLst>
          </p:cNvPr>
          <p:cNvSpPr/>
          <p:nvPr/>
        </p:nvSpPr>
        <p:spPr>
          <a:xfrm>
            <a:off x="5251256" y="1105986"/>
            <a:ext cx="6688183" cy="39275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8799A94-DB56-46B4-B752-79BC8B5F784A}"/>
              </a:ext>
            </a:extLst>
          </p:cNvPr>
          <p:cNvSpPr txBox="1"/>
          <p:nvPr/>
        </p:nvSpPr>
        <p:spPr>
          <a:xfrm>
            <a:off x="5714154" y="5290790"/>
            <a:ext cx="5746307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1600" dirty="0"/>
              <a:t>Letter of Procedure with Langley Air Force Base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1600" dirty="0"/>
              <a:t>Class D airspace when tower is open (UAS operations up to 400’)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1600" dirty="0"/>
              <a:t>Class G airspace when tower is closed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66C564-765A-40E1-B9B0-9ED6D43E20F8}"/>
              </a:ext>
            </a:extLst>
          </p:cNvPr>
          <p:cNvSpPr txBox="1"/>
          <p:nvPr/>
        </p:nvSpPr>
        <p:spPr>
          <a:xfrm>
            <a:off x="422281" y="5567789"/>
            <a:ext cx="1537737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NASA Langley Research Center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5C1A0E-8678-47F6-8E31-10083ED4E4C4}"/>
              </a:ext>
            </a:extLst>
          </p:cNvPr>
          <p:cNvSpPr txBox="1"/>
          <p:nvPr/>
        </p:nvSpPr>
        <p:spPr>
          <a:xfrm>
            <a:off x="3178627" y="5567789"/>
            <a:ext cx="1367245" cy="584775"/>
          </a:xfrm>
          <a:prstGeom prst="rect">
            <a:avLst/>
          </a:prstGeom>
          <a:noFill/>
          <a:ln w="28575">
            <a:solidFill>
              <a:srgbClr val="0678E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Langley</a:t>
            </a:r>
          </a:p>
          <a:p>
            <a:pPr algn="ctr"/>
            <a:r>
              <a:rPr lang="en-US" sz="1600" dirty="0"/>
              <a:t>Air Force Base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DAA9A91-5EEA-4555-BBAB-4500B29CC84D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1181856" y="2603861"/>
            <a:ext cx="9294" cy="2963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2C2ECD-B49B-497E-BA83-E57FBB51B79B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3862250" y="3901441"/>
            <a:ext cx="0" cy="16663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957B9094-8C99-46D3-9E45-356A846C29DA}"/>
              </a:ext>
            </a:extLst>
          </p:cNvPr>
          <p:cNvSpPr txBox="1"/>
          <p:nvPr/>
        </p:nvSpPr>
        <p:spPr>
          <a:xfrm>
            <a:off x="422281" y="5033551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180E1D-2314-40F8-B733-B5AA9A76F255}"/>
              </a:ext>
            </a:extLst>
          </p:cNvPr>
          <p:cNvSpPr txBox="1"/>
          <p:nvPr/>
        </p:nvSpPr>
        <p:spPr>
          <a:xfrm>
            <a:off x="5390885" y="3952636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B608E3-FFFC-4477-92D7-07F2FBB40DFE}"/>
              </a:ext>
            </a:extLst>
          </p:cNvPr>
          <p:cNvSpPr txBox="1"/>
          <p:nvPr/>
        </p:nvSpPr>
        <p:spPr>
          <a:xfrm>
            <a:off x="9295216" y="4842904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</p:spTree>
    <p:extLst>
      <p:ext uri="{BB962C8B-B14F-4D97-AF65-F5344CB8AC3E}">
        <p14:creationId xmlns:p14="http://schemas.microsoft.com/office/powerpoint/2010/main" val="1460757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07192AB-F3B8-4813-8C4B-0E13F392CB00}"/>
              </a:ext>
            </a:extLst>
          </p:cNvPr>
          <p:cNvSpPr txBox="1"/>
          <p:nvPr/>
        </p:nvSpPr>
        <p:spPr>
          <a:xfrm>
            <a:off x="186559" y="206213"/>
            <a:ext cx="6528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CERTAIN  </a:t>
            </a:r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 CERTAIN 2.0    CERTAIN SC</a:t>
            </a:r>
            <a:endParaRPr lang="en-US" sz="2400" dirty="0">
              <a:solidFill>
                <a:schemeClr val="bg1"/>
              </a:solidFill>
              <a:effectLst>
                <a:outerShdw blurRad="98722" dist="50800" dir="4075627" sx="100210" sy="100210" algn="ctr" rotWithShape="0">
                  <a:srgbClr val="002060">
                    <a:alpha val="66309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133D5A-97FE-471A-8082-ECC583E515C1}"/>
              </a:ext>
            </a:extLst>
          </p:cNvPr>
          <p:cNvSpPr txBox="1">
            <a:spLocks/>
          </p:cNvSpPr>
          <p:nvPr/>
        </p:nvSpPr>
        <p:spPr>
          <a:xfrm>
            <a:off x="424795" y="1030324"/>
            <a:ext cx="11157605" cy="48283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CERTAIN 2.0 Vision Team and Strategy Team efforts were led by NASA Langley Executive Sponsors Shane Dover and George Finelli in 2020/early 2021</a:t>
            </a:r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800100" lvl="1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following NASA Langley organizations – plus the Offices of the Center Director (OD) and Chief Information Officer (OCIO) – contributed to efforts that gave rise to the CERTAIN Smart Center project:</a:t>
            </a:r>
          </a:p>
          <a:p>
            <a:pPr marL="800100" lvl="1" indent="-342900" algn="l">
              <a:lnSpc>
                <a:spcPct val="120000"/>
              </a:lnSpc>
              <a:buFont typeface="Calibri" panose="020F0502020204030204" pitchFamily="34" charset="0"/>
              <a:buChar char="-"/>
            </a:pPr>
            <a:r>
              <a:rPr lang="en-US" sz="1800" dirty="0"/>
              <a:t>Systems Analysis and Concepts Directorate (SACD), Research Directorate (RD), Center Operations Directorate (COD), Engineering Directorate (ED), Aeronautics Research Directorate (ARD), and Research Services Directorate (RSD)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5BD3F1-A46C-4EBD-AF7D-D6FEAC33DDB1}"/>
              </a:ext>
            </a:extLst>
          </p:cNvPr>
          <p:cNvSpPr txBox="1"/>
          <p:nvPr/>
        </p:nvSpPr>
        <p:spPr>
          <a:xfrm>
            <a:off x="1534593" y="2295962"/>
            <a:ext cx="21066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Ersin Ancel (SACD)</a:t>
            </a:r>
          </a:p>
          <a:p>
            <a:r>
              <a:rPr lang="en-US" sz="1400" dirty="0"/>
              <a:t>Tony Arviola (OCIO)</a:t>
            </a:r>
          </a:p>
          <a:p>
            <a:r>
              <a:rPr lang="en-US" sz="1400" dirty="0"/>
              <a:t>Andy Carnell (OD)</a:t>
            </a:r>
          </a:p>
          <a:p>
            <a:r>
              <a:rPr lang="en-US" sz="1400" dirty="0"/>
              <a:t>Evan Dill (RD)</a:t>
            </a:r>
          </a:p>
          <a:p>
            <a:r>
              <a:rPr lang="en-US" sz="1400" dirty="0"/>
              <a:t>Ben Galke (COD)</a:t>
            </a:r>
          </a:p>
          <a:p>
            <a:endParaRPr lang="en-US" sz="7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8B07EB-95A2-4465-BEF0-E51768958CDD}"/>
              </a:ext>
            </a:extLst>
          </p:cNvPr>
          <p:cNvSpPr txBox="1"/>
          <p:nvPr/>
        </p:nvSpPr>
        <p:spPr>
          <a:xfrm>
            <a:off x="3641275" y="2295962"/>
            <a:ext cx="216497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Lou Glaab (ED)</a:t>
            </a:r>
          </a:p>
          <a:p>
            <a:r>
              <a:rPr lang="en-US" sz="1400" dirty="0"/>
              <a:t>Dave Hinton (ARD)</a:t>
            </a:r>
          </a:p>
          <a:p>
            <a:r>
              <a:rPr lang="en-US" sz="1400" dirty="0"/>
              <a:t>Frank Jones (RSD)</a:t>
            </a:r>
          </a:p>
          <a:p>
            <a:r>
              <a:rPr lang="en-US" sz="1400" dirty="0"/>
              <a:t>Ron Maddox (RD)*</a:t>
            </a:r>
          </a:p>
          <a:p>
            <a:r>
              <a:rPr lang="en-US" sz="1400" dirty="0"/>
              <a:t>Garry Qualls (RD)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325E53-E8F7-4BC4-92A2-F8C1DDB5DECA}"/>
              </a:ext>
            </a:extLst>
          </p:cNvPr>
          <p:cNvSpPr txBox="1"/>
          <p:nvPr/>
        </p:nvSpPr>
        <p:spPr>
          <a:xfrm>
            <a:off x="1303994" y="1988646"/>
            <a:ext cx="4130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/>
              <a:t>Vision Team Members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07EB99-DDC3-4B71-BC1C-8A0D78BCB15E}"/>
              </a:ext>
            </a:extLst>
          </p:cNvPr>
          <p:cNvSpPr/>
          <p:nvPr/>
        </p:nvSpPr>
        <p:spPr>
          <a:xfrm>
            <a:off x="1303995" y="1988646"/>
            <a:ext cx="4130160" cy="16307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C7599F-52CF-4188-B08D-7F1C3CB0545C}"/>
              </a:ext>
            </a:extLst>
          </p:cNvPr>
          <p:cNvSpPr txBox="1"/>
          <p:nvPr/>
        </p:nvSpPr>
        <p:spPr>
          <a:xfrm>
            <a:off x="6844932" y="2295962"/>
            <a:ext cx="192459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Tony Arviola (OCIO)</a:t>
            </a:r>
          </a:p>
          <a:p>
            <a:r>
              <a:rPr lang="en-US" sz="1400" dirty="0"/>
              <a:t>Andy Carnell (OD)</a:t>
            </a:r>
          </a:p>
          <a:p>
            <a:r>
              <a:rPr lang="en-US" sz="1400" dirty="0"/>
              <a:t>Matt Coldsnow (RSD)*</a:t>
            </a:r>
          </a:p>
          <a:p>
            <a:r>
              <a:rPr lang="en-US" sz="1400" dirty="0"/>
              <a:t>Evan Dill (RD)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B69E47-6AC5-4E0E-988B-849EAC435E23}"/>
              </a:ext>
            </a:extLst>
          </p:cNvPr>
          <p:cNvSpPr txBox="1"/>
          <p:nvPr/>
        </p:nvSpPr>
        <p:spPr>
          <a:xfrm>
            <a:off x="6674853" y="1988646"/>
            <a:ext cx="40453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/>
              <a:t>Strategy Team Members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2E94B2-CBA4-4225-80AC-B9B26196EE61}"/>
              </a:ext>
            </a:extLst>
          </p:cNvPr>
          <p:cNvSpPr txBox="1"/>
          <p:nvPr/>
        </p:nvSpPr>
        <p:spPr>
          <a:xfrm>
            <a:off x="9030783" y="2295962"/>
            <a:ext cx="16179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Ben Galke (COD)</a:t>
            </a:r>
          </a:p>
          <a:p>
            <a:r>
              <a:rPr lang="en-US" sz="1400" dirty="0"/>
              <a:t>Ron Maddox (RD)*</a:t>
            </a:r>
          </a:p>
          <a:p>
            <a:r>
              <a:rPr lang="en-US" sz="1400" dirty="0"/>
              <a:t>Ray Rhew (ED)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2FBE23C-BD0E-4ECD-AFC6-B6F0A7AB216B}"/>
              </a:ext>
            </a:extLst>
          </p:cNvPr>
          <p:cNvSpPr/>
          <p:nvPr/>
        </p:nvSpPr>
        <p:spPr>
          <a:xfrm>
            <a:off x="6674853" y="1988646"/>
            <a:ext cx="4045394" cy="15070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47DD13-09CA-4279-BD95-F1E2691DFAF8}"/>
              </a:ext>
            </a:extLst>
          </p:cNvPr>
          <p:cNvSpPr txBox="1"/>
          <p:nvPr/>
        </p:nvSpPr>
        <p:spPr>
          <a:xfrm>
            <a:off x="6601549" y="3476625"/>
            <a:ext cx="4203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* Members of the CERTAIN Smart Center Project Management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B03691-D685-403B-91C8-B081425E4C8A}"/>
              </a:ext>
            </a:extLst>
          </p:cNvPr>
          <p:cNvSpPr txBox="1"/>
          <p:nvPr/>
        </p:nvSpPr>
        <p:spPr>
          <a:xfrm>
            <a:off x="4267189" y="5664265"/>
            <a:ext cx="3659656" cy="40011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dirty="0"/>
              <a:t>Transformation in a team sport!!</a:t>
            </a:r>
          </a:p>
        </p:txBody>
      </p:sp>
    </p:spTree>
    <p:extLst>
      <p:ext uri="{BB962C8B-B14F-4D97-AF65-F5344CB8AC3E}">
        <p14:creationId xmlns:p14="http://schemas.microsoft.com/office/powerpoint/2010/main" val="3512735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83F71A7-6C2D-479A-8D39-6CD65BDF1FA8}"/>
              </a:ext>
            </a:extLst>
          </p:cNvPr>
          <p:cNvSpPr/>
          <p:nvPr/>
        </p:nvSpPr>
        <p:spPr>
          <a:xfrm>
            <a:off x="0" y="905691"/>
            <a:ext cx="12192000" cy="5952309"/>
          </a:xfrm>
          <a:prstGeom prst="rect">
            <a:avLst/>
          </a:prstGeom>
          <a:solidFill>
            <a:srgbClr val="DFD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AA8D5FC8-7A18-4A82-8921-F2F05A55D49D}"/>
              </a:ext>
            </a:extLst>
          </p:cNvPr>
          <p:cNvSpPr/>
          <p:nvPr/>
        </p:nvSpPr>
        <p:spPr>
          <a:xfrm>
            <a:off x="3950540" y="3565926"/>
            <a:ext cx="952079" cy="109540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A0342CD-2F62-4E2A-8A4A-378FB679DF72}"/>
              </a:ext>
            </a:extLst>
          </p:cNvPr>
          <p:cNvSpPr/>
          <p:nvPr/>
        </p:nvSpPr>
        <p:spPr>
          <a:xfrm>
            <a:off x="6074" y="926863"/>
            <a:ext cx="8478002" cy="26497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ube 30">
            <a:extLst>
              <a:ext uri="{FF2B5EF4-FFF2-40B4-BE49-F238E27FC236}">
                <a16:creationId xmlns:a16="http://schemas.microsoft.com/office/drawing/2014/main" id="{DB47EB73-BFB6-4801-9712-5AD85A4FFF5C}"/>
              </a:ext>
            </a:extLst>
          </p:cNvPr>
          <p:cNvSpPr/>
          <p:nvPr/>
        </p:nvSpPr>
        <p:spPr>
          <a:xfrm>
            <a:off x="0" y="5371621"/>
            <a:ext cx="3657600" cy="1482626"/>
          </a:xfrm>
          <a:prstGeom prst="cube">
            <a:avLst>
              <a:gd name="adj" fmla="val 41887"/>
            </a:avLst>
          </a:prstGeom>
          <a:solidFill>
            <a:schemeClr val="bg2">
              <a:lumMod val="2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ube 31">
            <a:extLst>
              <a:ext uri="{FF2B5EF4-FFF2-40B4-BE49-F238E27FC236}">
                <a16:creationId xmlns:a16="http://schemas.microsoft.com/office/drawing/2014/main" id="{FE0EA3B1-0A66-4BEB-B646-CD3F862A4917}"/>
              </a:ext>
            </a:extLst>
          </p:cNvPr>
          <p:cNvSpPr/>
          <p:nvPr/>
        </p:nvSpPr>
        <p:spPr>
          <a:xfrm>
            <a:off x="2887708" y="4682499"/>
            <a:ext cx="3657600" cy="2171747"/>
          </a:xfrm>
          <a:prstGeom prst="cube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ube 32">
            <a:extLst>
              <a:ext uri="{FF2B5EF4-FFF2-40B4-BE49-F238E27FC236}">
                <a16:creationId xmlns:a16="http://schemas.microsoft.com/office/drawing/2014/main" id="{026003D0-B5B4-43B6-A952-1227013CBC17}"/>
              </a:ext>
            </a:extLst>
          </p:cNvPr>
          <p:cNvSpPr/>
          <p:nvPr/>
        </p:nvSpPr>
        <p:spPr>
          <a:xfrm>
            <a:off x="5749578" y="3696851"/>
            <a:ext cx="3657600" cy="3161148"/>
          </a:xfrm>
          <a:prstGeom prst="cube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be 33">
            <a:extLst>
              <a:ext uri="{FF2B5EF4-FFF2-40B4-BE49-F238E27FC236}">
                <a16:creationId xmlns:a16="http://schemas.microsoft.com/office/drawing/2014/main" id="{01501A8D-A5E9-47FD-9A40-BFCCD294B4D1}"/>
              </a:ext>
            </a:extLst>
          </p:cNvPr>
          <p:cNvSpPr/>
          <p:nvPr/>
        </p:nvSpPr>
        <p:spPr>
          <a:xfrm>
            <a:off x="8503405" y="2485166"/>
            <a:ext cx="3657600" cy="4364124"/>
          </a:xfrm>
          <a:prstGeom prst="cube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0C1CF1E-E6EA-4166-84A1-A886D502904F}"/>
              </a:ext>
            </a:extLst>
          </p:cNvPr>
          <p:cNvSpPr txBox="1"/>
          <p:nvPr/>
        </p:nvSpPr>
        <p:spPr>
          <a:xfrm>
            <a:off x="9741985" y="1144409"/>
            <a:ext cx="156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CERTAIN SC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D03A66-6FC2-423B-BEF0-A60B3B279838}"/>
              </a:ext>
            </a:extLst>
          </p:cNvPr>
          <p:cNvSpPr txBox="1"/>
          <p:nvPr/>
        </p:nvSpPr>
        <p:spPr>
          <a:xfrm>
            <a:off x="9489656" y="3696851"/>
            <a:ext cx="1545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gradFill>
                  <a:gsLst>
                    <a:gs pos="7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rPr>
              <a:t>10 </a:t>
            </a:r>
            <a:r>
              <a:rPr lang="en-US" b="1" dirty="0">
                <a:gradFill>
                  <a:gsLst>
                    <a:gs pos="7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rPr>
              <a:t>years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4EEAFC-8727-4FB9-A14E-D3AB6363765A}"/>
              </a:ext>
            </a:extLst>
          </p:cNvPr>
          <p:cNvSpPr txBox="1"/>
          <p:nvPr/>
        </p:nvSpPr>
        <p:spPr>
          <a:xfrm>
            <a:off x="6683011" y="4808913"/>
            <a:ext cx="1545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gradFill>
                  <a:gsLst>
                    <a:gs pos="7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rPr>
              <a:t>5 years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466A27-D768-4876-9558-1CC4E3D537E6}"/>
              </a:ext>
            </a:extLst>
          </p:cNvPr>
          <p:cNvSpPr txBox="1"/>
          <p:nvPr/>
        </p:nvSpPr>
        <p:spPr>
          <a:xfrm>
            <a:off x="3962572" y="5390471"/>
            <a:ext cx="1545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gradFill>
                  <a:gsLst>
                    <a:gs pos="7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rPr>
              <a:t>2 years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8715BB7-E1DF-4C50-B0E2-81FE489902B7}"/>
              </a:ext>
            </a:extLst>
          </p:cNvPr>
          <p:cNvSpPr txBox="1"/>
          <p:nvPr/>
        </p:nvSpPr>
        <p:spPr>
          <a:xfrm>
            <a:off x="934596" y="6096705"/>
            <a:ext cx="15457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gradFill>
                  <a:gsLst>
                    <a:gs pos="7000">
                      <a:schemeClr val="accent3">
                        <a:lumMod val="5000"/>
                        <a:lumOff val="9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45000"/>
                        <a:lumOff val="55000"/>
                      </a:schemeClr>
                    </a:gs>
                    <a:gs pos="100000">
                      <a:schemeClr val="accent3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rPr>
              <a:t>Today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DC5D62-B4AA-4C98-990C-E42FFBBE35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2" r="1" b="2828"/>
          <a:stretch/>
        </p:blipFill>
        <p:spPr>
          <a:xfrm>
            <a:off x="554546" y="4605522"/>
            <a:ext cx="1898129" cy="20699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isometricOffAxis1Top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0C0960-5316-4090-A9D7-8E7358A26DC6}"/>
              </a:ext>
            </a:extLst>
          </p:cNvPr>
          <p:cNvSpPr txBox="1"/>
          <p:nvPr/>
        </p:nvSpPr>
        <p:spPr>
          <a:xfrm>
            <a:off x="900127" y="4804465"/>
            <a:ext cx="1176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CERTAIN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215F07E-9D25-4DDA-9D2B-12D9B2207B79}"/>
              </a:ext>
            </a:extLst>
          </p:cNvPr>
          <p:cNvSpPr/>
          <p:nvPr/>
        </p:nvSpPr>
        <p:spPr>
          <a:xfrm>
            <a:off x="1545771" y="1125757"/>
            <a:ext cx="10324584" cy="4805379"/>
          </a:xfrm>
          <a:custGeom>
            <a:avLst/>
            <a:gdLst>
              <a:gd name="connsiteX0" fmla="*/ 0 w 8784772"/>
              <a:gd name="connsiteY0" fmla="*/ 2656114 h 2823068"/>
              <a:gd name="connsiteX1" fmla="*/ 4898572 w 8784772"/>
              <a:gd name="connsiteY1" fmla="*/ 2536371 h 2823068"/>
              <a:gd name="connsiteX2" fmla="*/ 8784772 w 8784772"/>
              <a:gd name="connsiteY2" fmla="*/ 0 h 2823068"/>
              <a:gd name="connsiteX3" fmla="*/ 8784772 w 8784772"/>
              <a:gd name="connsiteY3" fmla="*/ 0 h 282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84772" h="2823068">
                <a:moveTo>
                  <a:pt x="0" y="2656114"/>
                </a:moveTo>
                <a:cubicBezTo>
                  <a:pt x="1717221" y="2817585"/>
                  <a:pt x="3434443" y="2979057"/>
                  <a:pt x="4898572" y="2536371"/>
                </a:cubicBezTo>
                <a:cubicBezTo>
                  <a:pt x="6362701" y="2093685"/>
                  <a:pt x="8784772" y="0"/>
                  <a:pt x="8784772" y="0"/>
                </a:cubicBezTo>
                <a:lnTo>
                  <a:pt x="8784772" y="0"/>
                </a:lnTo>
              </a:path>
            </a:pathLst>
          </a:custGeom>
          <a:noFill/>
          <a:ln w="28575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" descr="Mountain Climber Silhouette Clip Art at Clker.com - vector clip art online,  royalty free &amp; public domain">
            <a:extLst>
              <a:ext uri="{FF2B5EF4-FFF2-40B4-BE49-F238E27FC236}">
                <a16:creationId xmlns:a16="http://schemas.microsoft.com/office/drawing/2014/main" id="{44B71033-4E58-4243-8609-CE4214964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556" b="88889" l="10667" r="60889">
                        <a14:foregroundMark x1="39111" y1="19111" x2="39111" y2="19111"/>
                        <a14:foregroundMark x1="41778" y1="11556" x2="41778" y2="11556"/>
                        <a14:foregroundMark x1="24444" y1="24000" x2="24444" y2="24000"/>
                        <a14:foregroundMark x1="60889" y1="43556" x2="60889" y2="43556"/>
                        <a14:foregroundMark x1="16889" y1="84889" x2="16889" y2="84889"/>
                        <a14:foregroundMark x1="16889" y1="88889" x2="16889" y2="88889"/>
                        <a14:foregroundMark x1="17333" y1="88889" x2="17333" y2="88889"/>
                        <a14:foregroundMark x1="18222" y1="88444" x2="18222" y2="88444"/>
                        <a14:foregroundMark x1="18222" y1="88889" x2="18222" y2="88889"/>
                        <a14:backgroundMark x1="17778" y1="89778" x2="17778" y2="89778"/>
                        <a14:backgroundMark x1="18222" y1="88889" x2="18222" y2="88889"/>
                        <a14:backgroundMark x1="16444" y1="89778" x2="16444" y2="89778"/>
                        <a14:backgroundMark x1="17333" y1="89333" x2="17333" y2="89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26" t="7645" r="34541" b="8721"/>
          <a:stretch/>
        </p:blipFill>
        <p:spPr bwMode="auto">
          <a:xfrm>
            <a:off x="2380589" y="3656396"/>
            <a:ext cx="1290858" cy="184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Google Shape;261;p36">
            <a:extLst>
              <a:ext uri="{FF2B5EF4-FFF2-40B4-BE49-F238E27FC236}">
                <a16:creationId xmlns:a16="http://schemas.microsoft.com/office/drawing/2014/main" id="{ED21106E-3A54-4628-9AC6-8770A9FA487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43046" y="1313485"/>
            <a:ext cx="2837599" cy="16977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Cylinder 44">
            <a:extLst>
              <a:ext uri="{FF2B5EF4-FFF2-40B4-BE49-F238E27FC236}">
                <a16:creationId xmlns:a16="http://schemas.microsoft.com/office/drawing/2014/main" id="{F1BCF012-2FB1-4A9D-9308-952B3B5ED2B8}"/>
              </a:ext>
            </a:extLst>
          </p:cNvPr>
          <p:cNvSpPr/>
          <p:nvPr/>
        </p:nvSpPr>
        <p:spPr>
          <a:xfrm>
            <a:off x="9028531" y="1145665"/>
            <a:ext cx="2726711" cy="2078027"/>
          </a:xfrm>
          <a:prstGeom prst="can">
            <a:avLst>
              <a:gd name="adj" fmla="val 39309"/>
            </a:avLst>
          </a:prstGeom>
          <a:solidFill>
            <a:schemeClr val="accent4">
              <a:lumMod val="60000"/>
              <a:lumOff val="40000"/>
              <a:alpha val="44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Cylinder 45">
            <a:extLst>
              <a:ext uri="{FF2B5EF4-FFF2-40B4-BE49-F238E27FC236}">
                <a16:creationId xmlns:a16="http://schemas.microsoft.com/office/drawing/2014/main" id="{6F6279E9-1780-4511-A8CD-53EE3344E2C2}"/>
              </a:ext>
            </a:extLst>
          </p:cNvPr>
          <p:cNvSpPr/>
          <p:nvPr/>
        </p:nvSpPr>
        <p:spPr>
          <a:xfrm>
            <a:off x="521907" y="4652629"/>
            <a:ext cx="1930768" cy="1323802"/>
          </a:xfrm>
          <a:prstGeom prst="can">
            <a:avLst>
              <a:gd name="adj" fmla="val 50000"/>
            </a:avLst>
          </a:prstGeom>
          <a:solidFill>
            <a:schemeClr val="accent4">
              <a:lumMod val="60000"/>
              <a:lumOff val="40000"/>
              <a:alpha val="44000"/>
            </a:scheme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1C8EE62-3390-4374-A350-A3A950AB44CB}"/>
              </a:ext>
            </a:extLst>
          </p:cNvPr>
          <p:cNvSpPr/>
          <p:nvPr/>
        </p:nvSpPr>
        <p:spPr>
          <a:xfrm>
            <a:off x="52253" y="1139439"/>
            <a:ext cx="2779787" cy="109900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/>
              <a:t>Goal 1</a:t>
            </a:r>
            <a:r>
              <a:rPr lang="en-US" dirty="0"/>
              <a:t> – Conduct </a:t>
            </a:r>
            <a:r>
              <a:rPr lang="en-US" b="1" i="1" dirty="0">
                <a:solidFill>
                  <a:schemeClr val="tx1"/>
                </a:solidFill>
              </a:rPr>
              <a:t>regular UAS flights </a:t>
            </a:r>
            <a:r>
              <a:rPr lang="en-US" dirty="0"/>
              <a:t>that primarily support Center operations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C222E4-E21B-4F0C-9B6C-EA16247FB112}"/>
              </a:ext>
            </a:extLst>
          </p:cNvPr>
          <p:cNvSpPr/>
          <p:nvPr/>
        </p:nvSpPr>
        <p:spPr>
          <a:xfrm>
            <a:off x="57122" y="2317248"/>
            <a:ext cx="2774918" cy="112974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/>
              <a:t>Goal 2 </a:t>
            </a:r>
            <a:r>
              <a:rPr lang="en-US" dirty="0"/>
              <a:t>– Conduct autonomous Beyond Visual Line-of-Sight (BVLOS) ops in </a:t>
            </a:r>
            <a:r>
              <a:rPr lang="en-US" b="1" i="1" dirty="0">
                <a:solidFill>
                  <a:schemeClr val="tx1"/>
                </a:solidFill>
              </a:rPr>
              <a:t>Class D airspace </a:t>
            </a:r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DEF845C-05E3-43B4-AFB1-6F9CE0D7A4D7}"/>
              </a:ext>
            </a:extLst>
          </p:cNvPr>
          <p:cNvSpPr/>
          <p:nvPr/>
        </p:nvSpPr>
        <p:spPr>
          <a:xfrm>
            <a:off x="5691847" y="2338837"/>
            <a:ext cx="2743200" cy="110815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/>
              <a:t>Goal 5 </a:t>
            </a:r>
            <a:r>
              <a:rPr lang="en-US" dirty="0"/>
              <a:t>– Demonstrate </a:t>
            </a:r>
            <a:r>
              <a:rPr lang="en-US" b="1" i="1" dirty="0">
                <a:solidFill>
                  <a:schemeClr val="tx1"/>
                </a:solidFill>
              </a:rPr>
              <a:t>ubiquitous access to</a:t>
            </a:r>
            <a:r>
              <a:rPr lang="en-US" dirty="0"/>
              <a:t> and analysis of flight-related </a:t>
            </a:r>
            <a:r>
              <a:rPr lang="en-US" b="1" i="1" dirty="0">
                <a:solidFill>
                  <a:schemeClr val="tx1"/>
                </a:solidFill>
              </a:rPr>
              <a:t>data</a:t>
            </a:r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3D9354F-364A-4AC2-BA86-01E6D32FF73A}"/>
              </a:ext>
            </a:extLst>
          </p:cNvPr>
          <p:cNvSpPr/>
          <p:nvPr/>
        </p:nvSpPr>
        <p:spPr>
          <a:xfrm>
            <a:off x="5703777" y="1132441"/>
            <a:ext cx="2743200" cy="8920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/>
              <a:t>Goal 4 </a:t>
            </a:r>
            <a:r>
              <a:rPr lang="en-US" dirty="0"/>
              <a:t>– </a:t>
            </a:r>
            <a:r>
              <a:rPr lang="en-US" b="1" i="1" dirty="0">
                <a:solidFill>
                  <a:schemeClr val="tx1"/>
                </a:solidFill>
              </a:rPr>
              <a:t>Mature</a:t>
            </a:r>
            <a:r>
              <a:rPr lang="en-US" dirty="0"/>
              <a:t> aviation safety </a:t>
            </a:r>
            <a:r>
              <a:rPr lang="en-US" b="1" i="1" dirty="0">
                <a:solidFill>
                  <a:schemeClr val="tx1"/>
                </a:solidFill>
              </a:rPr>
              <a:t>technologies</a:t>
            </a:r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E80FFB8-CD45-4CF7-878A-B176FE8876D7}"/>
              </a:ext>
            </a:extLst>
          </p:cNvPr>
          <p:cNvSpPr/>
          <p:nvPr/>
        </p:nvSpPr>
        <p:spPr>
          <a:xfrm>
            <a:off x="2891595" y="1620717"/>
            <a:ext cx="2743200" cy="174631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Goal 3 </a:t>
            </a:r>
            <a:r>
              <a:rPr lang="en-US" dirty="0"/>
              <a:t>– Complete a NASA </a:t>
            </a:r>
            <a:r>
              <a:rPr lang="en-US" b="1" i="1" dirty="0">
                <a:solidFill>
                  <a:schemeClr val="tx1"/>
                </a:solidFill>
              </a:rPr>
              <a:t>airworthiness and safety review </a:t>
            </a:r>
            <a:r>
              <a:rPr lang="en-US" dirty="0"/>
              <a:t>for sUAS that enables operations over people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8304927-0DEA-4246-982B-5DA47079B600}"/>
              </a:ext>
            </a:extLst>
          </p:cNvPr>
          <p:cNvSpPr txBox="1"/>
          <p:nvPr/>
        </p:nvSpPr>
        <p:spPr>
          <a:xfrm>
            <a:off x="2832039" y="1125757"/>
            <a:ext cx="2859807" cy="368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2 Year Goals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19211050-44B8-4178-99EB-2C636A27849D}"/>
              </a:ext>
            </a:extLst>
          </p:cNvPr>
          <p:cNvCxnSpPr>
            <a:cxnSpLocks/>
          </p:cNvCxnSpPr>
          <p:nvPr/>
        </p:nvCxnSpPr>
        <p:spPr>
          <a:xfrm>
            <a:off x="4202855" y="3576576"/>
            <a:ext cx="482425" cy="0"/>
          </a:xfrm>
          <a:prstGeom prst="line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49A7A503-7EA6-444A-B656-C0F85BE1A14F}"/>
              </a:ext>
            </a:extLst>
          </p:cNvPr>
          <p:cNvSpPr/>
          <p:nvPr/>
        </p:nvSpPr>
        <p:spPr>
          <a:xfrm>
            <a:off x="4202855" y="3528447"/>
            <a:ext cx="470133" cy="605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F8E156-CF3E-4760-9973-B3925D1A9829}"/>
              </a:ext>
            </a:extLst>
          </p:cNvPr>
          <p:cNvSpPr txBox="1"/>
          <p:nvPr/>
        </p:nvSpPr>
        <p:spPr>
          <a:xfrm>
            <a:off x="186560" y="26583"/>
            <a:ext cx="6314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Steps Toward an Integrated CERTAIN Smart Center (SC)</a:t>
            </a:r>
          </a:p>
        </p:txBody>
      </p:sp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7CA36B7A-B90C-4E7D-94CD-60C3BEFF1EBD}"/>
              </a:ext>
            </a:extLst>
          </p:cNvPr>
          <p:cNvSpPr txBox="1">
            <a:spLocks/>
          </p:cNvSpPr>
          <p:nvPr/>
        </p:nvSpPr>
        <p:spPr>
          <a:xfrm>
            <a:off x="6641677" y="5367643"/>
            <a:ext cx="5512009" cy="1478654"/>
          </a:xfrm>
          <a:prstGeom prst="rect">
            <a:avLst/>
          </a:prstGeom>
          <a:solidFill>
            <a:srgbClr val="B4C7E7"/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82880" tIns="91440" rIns="182880" bIns="9144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b="1" u="sng" dirty="0"/>
              <a:t>CERTAIN Smart Center Vision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Provide a nationally recognized research, development, and test environment with advanced capabilities that serves as a strategic enabler defining the future of autonomous flight for emerging operations (e.g., UAS, Urban Air Mobility (UAM), Advanced Air Mobility (AAM))</a:t>
            </a: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4370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C0128D-E796-7549-B72C-C3FBD9B48041}"/>
              </a:ext>
            </a:extLst>
          </p:cNvPr>
          <p:cNvSpPr txBox="1"/>
          <p:nvPr/>
        </p:nvSpPr>
        <p:spPr>
          <a:xfrm>
            <a:off x="99470" y="206213"/>
            <a:ext cx="6557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Purpose of the CERTAIN Smart Center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3F06D2-55D0-4B2B-B791-5A869BD7A6B7}"/>
              </a:ext>
            </a:extLst>
          </p:cNvPr>
          <p:cNvSpPr txBox="1"/>
          <p:nvPr/>
        </p:nvSpPr>
        <p:spPr>
          <a:xfrm>
            <a:off x="3048" y="2260218"/>
            <a:ext cx="12188952" cy="1881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CERTAIN Smart Center Project</a:t>
            </a:r>
          </a:p>
          <a:p>
            <a:pPr algn="ctr">
              <a:lnSpc>
                <a:spcPct val="150000"/>
              </a:lnSpc>
            </a:pPr>
            <a:r>
              <a:rPr lang="en-US" sz="2400" dirty="0"/>
              <a:t>Leading the strategic migration of CERTAIN to an enhanced capability</a:t>
            </a:r>
          </a:p>
          <a:p>
            <a:pPr algn="ctr">
              <a:lnSpc>
                <a:spcPct val="150000"/>
              </a:lnSpc>
            </a:pPr>
            <a:r>
              <a:rPr lang="en-US" sz="2400" dirty="0"/>
              <a:t>that </a:t>
            </a:r>
            <a:r>
              <a:rPr lang="en-US" sz="2400" i="1" dirty="0"/>
              <a:t>transforms</a:t>
            </a:r>
            <a:r>
              <a:rPr lang="en-US" sz="2400" dirty="0"/>
              <a:t> Center operations, safety, and research </a:t>
            </a:r>
          </a:p>
        </p:txBody>
      </p:sp>
    </p:spTree>
    <p:extLst>
      <p:ext uri="{BB962C8B-B14F-4D97-AF65-F5344CB8AC3E}">
        <p14:creationId xmlns:p14="http://schemas.microsoft.com/office/powerpoint/2010/main" val="2152323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D86DBD-4C2A-465F-8F03-CEAE09C3E595}"/>
              </a:ext>
            </a:extLst>
          </p:cNvPr>
          <p:cNvSpPr txBox="1"/>
          <p:nvPr/>
        </p:nvSpPr>
        <p:spPr>
          <a:xfrm>
            <a:off x="186560" y="32787"/>
            <a:ext cx="6606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Sample of CERTAIN Smart Center Capabilities and In-Progress Enhancements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741C8C-070E-4467-B56C-79486D1DE35C}"/>
              </a:ext>
            </a:extLst>
          </p:cNvPr>
          <p:cNvSpPr txBox="1"/>
          <p:nvPr/>
        </p:nvSpPr>
        <p:spPr>
          <a:xfrm>
            <a:off x="454684" y="1174243"/>
            <a:ext cx="2882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/>
              <a:t>Monitoring Node Installations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64F933-63AC-481E-9750-12C4D795D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263" y="1085899"/>
            <a:ext cx="8054700" cy="28855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94BF03-B3A4-4E14-AD8F-EC96F7E0B761}"/>
              </a:ext>
            </a:extLst>
          </p:cNvPr>
          <p:cNvSpPr txBox="1"/>
          <p:nvPr/>
        </p:nvSpPr>
        <p:spPr>
          <a:xfrm>
            <a:off x="526114" y="1661815"/>
            <a:ext cx="2739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Real-time, network-accessible GPS and meteorological measurements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448478-B3F2-4D5C-BBC1-735697E867DE}"/>
              </a:ext>
            </a:extLst>
          </p:cNvPr>
          <p:cNvSpPr txBox="1"/>
          <p:nvPr/>
        </p:nvSpPr>
        <p:spPr>
          <a:xfrm>
            <a:off x="506085" y="2334301"/>
            <a:ext cx="1209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/>
              <a:t>GPS</a:t>
            </a:r>
            <a:r>
              <a:rPr lang="en-US" sz="1200" dirty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Ephemeris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Almanac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Pseudo-range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Code phase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Carrier phase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1D8C9C-4CFE-436B-AF0D-1BE315944109}"/>
              </a:ext>
            </a:extLst>
          </p:cNvPr>
          <p:cNvSpPr txBox="1"/>
          <p:nvPr/>
        </p:nvSpPr>
        <p:spPr>
          <a:xfrm>
            <a:off x="1900077" y="2334301"/>
            <a:ext cx="14962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/>
              <a:t>Meteorological</a:t>
            </a:r>
            <a:r>
              <a:rPr lang="en-US" sz="1200" dirty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Wind Speed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Wind Direction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Rainfall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Humidity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Local Air Pressure</a:t>
            </a:r>
          </a:p>
          <a:p>
            <a:pPr lvl="0"/>
            <a:endParaRPr lang="en-US" sz="1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8B0868-8332-4939-8E59-6F37BC6D73BF}"/>
              </a:ext>
            </a:extLst>
          </p:cNvPr>
          <p:cNvSpPr/>
          <p:nvPr/>
        </p:nvSpPr>
        <p:spPr>
          <a:xfrm>
            <a:off x="376302" y="1010192"/>
            <a:ext cx="11402801" cy="30828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3F0E79-ADE8-4453-B2FC-0B41B2CC94F8}"/>
              </a:ext>
            </a:extLst>
          </p:cNvPr>
          <p:cNvSpPr txBox="1"/>
          <p:nvPr/>
        </p:nvSpPr>
        <p:spPr>
          <a:xfrm>
            <a:off x="-55491" y="4451326"/>
            <a:ext cx="2882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/>
              <a:t>Vertiport Locations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2DF904-B95E-4AA3-9FA2-54C4ED4D2E34}"/>
              </a:ext>
            </a:extLst>
          </p:cNvPr>
          <p:cNvSpPr/>
          <p:nvPr/>
        </p:nvSpPr>
        <p:spPr>
          <a:xfrm>
            <a:off x="480513" y="4708010"/>
            <a:ext cx="20956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Power (110 and 220V)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24 port Ethernet Switches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Video Cameras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Weather Stations</a:t>
            </a:r>
          </a:p>
          <a:p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CC7DB02-A8D4-478A-A03F-1F5D7F1B4D2F}"/>
              </a:ext>
            </a:extLst>
          </p:cNvPr>
          <p:cNvSpPr/>
          <p:nvPr/>
        </p:nvSpPr>
        <p:spPr>
          <a:xfrm>
            <a:off x="376301" y="4257078"/>
            <a:ext cx="11402801" cy="19957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926F9E-9EAA-4390-B95C-23C67F752FA3}"/>
              </a:ext>
            </a:extLst>
          </p:cNvPr>
          <p:cNvSpPr txBox="1"/>
          <p:nvPr/>
        </p:nvSpPr>
        <p:spPr>
          <a:xfrm>
            <a:off x="9483571" y="3929775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624578B-7164-4E13-9B6C-42B871492816}"/>
              </a:ext>
            </a:extLst>
          </p:cNvPr>
          <p:cNvGrpSpPr/>
          <p:nvPr/>
        </p:nvGrpSpPr>
        <p:grpSpPr>
          <a:xfrm>
            <a:off x="3794700" y="3429000"/>
            <a:ext cx="1812130" cy="394063"/>
            <a:chOff x="3705184" y="3429000"/>
            <a:chExt cx="1812130" cy="39406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1C16A39-7643-401E-BC0F-578DBFC9FFC6}"/>
                </a:ext>
              </a:extLst>
            </p:cNvPr>
            <p:cNvSpPr/>
            <p:nvPr/>
          </p:nvSpPr>
          <p:spPr>
            <a:xfrm>
              <a:off x="3705184" y="3429000"/>
              <a:ext cx="1786800" cy="3940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DB511F5-B1F5-4AA3-B8CA-65642DA33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51249" y="3475629"/>
              <a:ext cx="112649" cy="14309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E68C3AB-A6B7-4D9D-9677-242FD3C5B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56273" y="3645150"/>
              <a:ext cx="102575" cy="14309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7D8672-EA8E-489B-AA05-FD4970395CFE}"/>
                </a:ext>
              </a:extLst>
            </p:cNvPr>
            <p:cNvSpPr txBox="1"/>
            <p:nvPr/>
          </p:nvSpPr>
          <p:spPr>
            <a:xfrm>
              <a:off x="3814604" y="3447665"/>
              <a:ext cx="170271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/>
                <a:t>Blue – Location and Timing Beacons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EE73EF1-8C50-4CE5-818A-8316CA36E0F6}"/>
                </a:ext>
              </a:extLst>
            </p:cNvPr>
            <p:cNvSpPr txBox="1"/>
            <p:nvPr/>
          </p:nvSpPr>
          <p:spPr>
            <a:xfrm>
              <a:off x="3814604" y="3600065"/>
              <a:ext cx="128272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/>
                <a:t>Green – Weather Stations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049D353-DD61-4666-B9B4-76EFDBCB3CF6}"/>
              </a:ext>
            </a:extLst>
          </p:cNvPr>
          <p:cNvSpPr txBox="1"/>
          <p:nvPr/>
        </p:nvSpPr>
        <p:spPr>
          <a:xfrm>
            <a:off x="3234449" y="6069152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6C98554-274F-45B9-953D-4D9A6A053C79}"/>
              </a:ext>
            </a:extLst>
          </p:cNvPr>
          <p:cNvGrpSpPr/>
          <p:nvPr/>
        </p:nvGrpSpPr>
        <p:grpSpPr>
          <a:xfrm>
            <a:off x="2512495" y="4407731"/>
            <a:ext cx="2910147" cy="1689763"/>
            <a:chOff x="5406774" y="4534947"/>
            <a:chExt cx="2910147" cy="1689763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23962E29-BA47-4EEA-99CD-1C83C135D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06774" y="4534947"/>
              <a:ext cx="2910147" cy="16897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AE9C059-4D1A-4EE7-8A63-41CC1D84CF70}"/>
                </a:ext>
              </a:extLst>
            </p:cNvPr>
            <p:cNvSpPr txBox="1"/>
            <p:nvPr/>
          </p:nvSpPr>
          <p:spPr>
            <a:xfrm>
              <a:off x="6584879" y="5104428"/>
              <a:ext cx="23596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D1C3AD-B8B9-4F28-9DB1-1B22B67B78E2}"/>
                </a:ext>
              </a:extLst>
            </p:cNvPr>
            <p:cNvSpPr txBox="1"/>
            <p:nvPr/>
          </p:nvSpPr>
          <p:spPr>
            <a:xfrm>
              <a:off x="7034508" y="5235249"/>
              <a:ext cx="285656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1a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B9D5F7F-114F-4FED-BD7F-9440F9C903F6}"/>
              </a:ext>
            </a:extLst>
          </p:cNvPr>
          <p:cNvGrpSpPr/>
          <p:nvPr/>
        </p:nvGrpSpPr>
        <p:grpSpPr>
          <a:xfrm>
            <a:off x="5628865" y="4415104"/>
            <a:ext cx="2825012" cy="1690558"/>
            <a:chOff x="3029706" y="4430614"/>
            <a:chExt cx="2825012" cy="1690558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82276E3E-C26F-4620-8181-BE7663574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29706" y="4430614"/>
              <a:ext cx="2825012" cy="16905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46EAF22-F74E-42CB-BD32-D4327A722456}"/>
                </a:ext>
              </a:extLst>
            </p:cNvPr>
            <p:cNvSpPr txBox="1"/>
            <p:nvPr/>
          </p:nvSpPr>
          <p:spPr>
            <a:xfrm>
              <a:off x="4277756" y="5063671"/>
              <a:ext cx="23596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2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11F7348-EBD5-455B-B7A0-D715F54CCEB3}"/>
              </a:ext>
            </a:extLst>
          </p:cNvPr>
          <p:cNvGrpSpPr/>
          <p:nvPr/>
        </p:nvGrpSpPr>
        <p:grpSpPr>
          <a:xfrm>
            <a:off x="8660100" y="4415104"/>
            <a:ext cx="2924525" cy="1681473"/>
            <a:chOff x="4251109" y="1909259"/>
            <a:chExt cx="2924525" cy="1681473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AB8069EE-513A-4FB4-A2F8-677D2C3B7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51109" y="1909259"/>
              <a:ext cx="2924525" cy="16814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783A1FB-B395-4144-86D1-0B1B35F0FD93}"/>
                </a:ext>
              </a:extLst>
            </p:cNvPr>
            <p:cNvSpPr txBox="1"/>
            <p:nvPr/>
          </p:nvSpPr>
          <p:spPr>
            <a:xfrm>
              <a:off x="5321573" y="2626484"/>
              <a:ext cx="235962" cy="215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3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853085A3-FEE2-427D-BD1E-3DFA1BA1BB4C}"/>
              </a:ext>
            </a:extLst>
          </p:cNvPr>
          <p:cNvSpPr txBox="1"/>
          <p:nvPr/>
        </p:nvSpPr>
        <p:spPr>
          <a:xfrm>
            <a:off x="6262442" y="6069152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7840441-D65E-4448-AA69-7108C98F4B82}"/>
              </a:ext>
            </a:extLst>
          </p:cNvPr>
          <p:cNvSpPr txBox="1"/>
          <p:nvPr/>
        </p:nvSpPr>
        <p:spPr>
          <a:xfrm>
            <a:off x="9401206" y="6069152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</p:spTree>
    <p:extLst>
      <p:ext uri="{BB962C8B-B14F-4D97-AF65-F5344CB8AC3E}">
        <p14:creationId xmlns:p14="http://schemas.microsoft.com/office/powerpoint/2010/main" val="2268270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33F91D1-F398-421A-B1BA-ABA3579C6585}"/>
              </a:ext>
            </a:extLst>
          </p:cNvPr>
          <p:cNvSpPr txBox="1"/>
          <p:nvPr/>
        </p:nvSpPr>
        <p:spPr>
          <a:xfrm>
            <a:off x="7394364" y="1892099"/>
            <a:ext cx="3740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Mission Ops &amp; Autonomous Integration Center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2A138E0-44E8-4A0F-82C7-24DE66C47C6F}"/>
              </a:ext>
            </a:extLst>
          </p:cNvPr>
          <p:cNvSpPr txBox="1"/>
          <p:nvPr/>
        </p:nvSpPr>
        <p:spPr>
          <a:xfrm>
            <a:off x="7423184" y="2075805"/>
            <a:ext cx="37114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Located in NASA Langley B1268A/R2119E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608501D-7713-4846-BDAC-D6AA54818A5C}"/>
              </a:ext>
            </a:extLst>
          </p:cNvPr>
          <p:cNvGrpSpPr/>
          <p:nvPr/>
        </p:nvGrpSpPr>
        <p:grpSpPr>
          <a:xfrm>
            <a:off x="3352891" y="1028400"/>
            <a:ext cx="3348493" cy="4693257"/>
            <a:chOff x="5252166" y="1437126"/>
            <a:chExt cx="3348493" cy="4693257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E68BAEF-B2EA-4E6F-8FEF-05B6E6915078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2166" y="1437126"/>
              <a:ext cx="3348493" cy="469325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A7BBAAF-08BE-4216-BB36-773105CD1535}"/>
                </a:ext>
              </a:extLst>
            </p:cNvPr>
            <p:cNvCxnSpPr>
              <a:cxnSpLocks/>
            </p:cNvCxnSpPr>
            <p:nvPr/>
          </p:nvCxnSpPr>
          <p:spPr>
            <a:xfrm>
              <a:off x="5756371" y="2704030"/>
              <a:ext cx="142875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8CAB714-423B-473F-AEF3-D8778C685E80}"/>
                </a:ext>
              </a:extLst>
            </p:cNvPr>
            <p:cNvCxnSpPr/>
            <p:nvPr/>
          </p:nvCxnSpPr>
          <p:spPr>
            <a:xfrm>
              <a:off x="5899246" y="2704030"/>
              <a:ext cx="0" cy="42863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8925CA6-B7CA-44DE-AF9F-0102D6AC4F86}"/>
                </a:ext>
              </a:extLst>
            </p:cNvPr>
            <p:cNvCxnSpPr/>
            <p:nvPr/>
          </p:nvCxnSpPr>
          <p:spPr>
            <a:xfrm flipV="1">
              <a:off x="5899246" y="2730224"/>
              <a:ext cx="219075" cy="16669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D192EFA-E7EF-4966-A706-57AC210D773D}"/>
                </a:ext>
              </a:extLst>
            </p:cNvPr>
            <p:cNvCxnSpPr/>
            <p:nvPr/>
          </p:nvCxnSpPr>
          <p:spPr>
            <a:xfrm flipV="1">
              <a:off x="6118321" y="2704030"/>
              <a:ext cx="0" cy="26194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0E6D5F6-FA8E-4C9D-86EF-CDBA6A557548}"/>
                </a:ext>
              </a:extLst>
            </p:cNvPr>
            <p:cNvCxnSpPr>
              <a:cxnSpLocks/>
            </p:cNvCxnSpPr>
            <p:nvPr/>
          </p:nvCxnSpPr>
          <p:spPr>
            <a:xfrm>
              <a:off x="6118321" y="2704030"/>
              <a:ext cx="164305" cy="9525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45831AA-8B97-4023-BCF4-B84132739C1E}"/>
                </a:ext>
              </a:extLst>
            </p:cNvPr>
            <p:cNvCxnSpPr/>
            <p:nvPr/>
          </p:nvCxnSpPr>
          <p:spPr>
            <a:xfrm flipV="1">
              <a:off x="6282626" y="2656405"/>
              <a:ext cx="0" cy="5715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7BF737E-6005-41AD-B626-02C1136934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82626" y="2595906"/>
              <a:ext cx="242888" cy="60499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13B78FF-BB27-4476-8AC4-4A187E417862}"/>
                </a:ext>
              </a:extLst>
            </p:cNvPr>
            <p:cNvCxnSpPr/>
            <p:nvPr/>
          </p:nvCxnSpPr>
          <p:spPr>
            <a:xfrm flipV="1">
              <a:off x="6525514" y="2577824"/>
              <a:ext cx="35719" cy="18082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33D4274-EDB6-4416-96D6-F579C540C5DF}"/>
                </a:ext>
              </a:extLst>
            </p:cNvPr>
            <p:cNvCxnSpPr/>
            <p:nvPr/>
          </p:nvCxnSpPr>
          <p:spPr>
            <a:xfrm>
              <a:off x="6561233" y="2577824"/>
              <a:ext cx="0" cy="78581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AACB510-8D12-482C-9080-E03255F93EF4}"/>
                </a:ext>
              </a:extLst>
            </p:cNvPr>
            <p:cNvCxnSpPr>
              <a:cxnSpLocks/>
            </p:cNvCxnSpPr>
            <p:nvPr/>
          </p:nvCxnSpPr>
          <p:spPr>
            <a:xfrm>
              <a:off x="6561233" y="2656405"/>
              <a:ext cx="92870" cy="21431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C18F89D-00BB-43B6-9D09-B0E87669F4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44577" y="2677836"/>
              <a:ext cx="9526" cy="69057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5683E03-5EC9-4228-9B10-475131039CC6}"/>
                </a:ext>
              </a:extLst>
            </p:cNvPr>
            <p:cNvCxnSpPr/>
            <p:nvPr/>
          </p:nvCxnSpPr>
          <p:spPr>
            <a:xfrm flipV="1">
              <a:off x="6654103" y="2738558"/>
              <a:ext cx="0" cy="8335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BD630CC-2C06-4639-845E-D422924CA0A2}"/>
                </a:ext>
              </a:extLst>
            </p:cNvPr>
            <p:cNvCxnSpPr/>
            <p:nvPr/>
          </p:nvCxnSpPr>
          <p:spPr>
            <a:xfrm flipV="1">
              <a:off x="6654103" y="2730224"/>
              <a:ext cx="0" cy="8334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47B08BA-9FC2-4783-BAC2-CCE204B10152}"/>
                </a:ext>
              </a:extLst>
            </p:cNvPr>
            <p:cNvCxnSpPr/>
            <p:nvPr/>
          </p:nvCxnSpPr>
          <p:spPr>
            <a:xfrm>
              <a:off x="6654103" y="2734391"/>
              <a:ext cx="78580" cy="57745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B144964-C817-4D88-AC51-98809CEFD5D4}"/>
                </a:ext>
              </a:extLst>
            </p:cNvPr>
            <p:cNvCxnSpPr/>
            <p:nvPr/>
          </p:nvCxnSpPr>
          <p:spPr>
            <a:xfrm>
              <a:off x="6732683" y="2792136"/>
              <a:ext cx="57150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0F6DA0B-7817-4CE0-A7BF-EDB0A45293FF}"/>
                </a:ext>
              </a:extLst>
            </p:cNvPr>
            <p:cNvCxnSpPr/>
            <p:nvPr/>
          </p:nvCxnSpPr>
          <p:spPr>
            <a:xfrm>
              <a:off x="6789833" y="2792136"/>
              <a:ext cx="38100" cy="381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AAAC76D-CC9D-41E4-997F-91B41E995D8E}"/>
                </a:ext>
              </a:extLst>
            </p:cNvPr>
            <p:cNvCxnSpPr/>
            <p:nvPr/>
          </p:nvCxnSpPr>
          <p:spPr>
            <a:xfrm>
              <a:off x="6827933" y="2830236"/>
              <a:ext cx="40480" cy="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9278B990-FC53-4DB4-A495-8E6E42468846}"/>
              </a:ext>
            </a:extLst>
          </p:cNvPr>
          <p:cNvSpPr/>
          <p:nvPr/>
        </p:nvSpPr>
        <p:spPr>
          <a:xfrm>
            <a:off x="7394364" y="1882234"/>
            <a:ext cx="3740224" cy="323180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D7C16D6-248F-4E35-BA53-ADD24783BB76}"/>
              </a:ext>
            </a:extLst>
          </p:cNvPr>
          <p:cNvCxnSpPr>
            <a:cxnSpLocks/>
          </p:cNvCxnSpPr>
          <p:nvPr/>
        </p:nvCxnSpPr>
        <p:spPr>
          <a:xfrm flipV="1">
            <a:off x="5145850" y="1892099"/>
            <a:ext cx="2248513" cy="19966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4B18E529-68D0-4801-9659-AC8467042695}"/>
              </a:ext>
            </a:extLst>
          </p:cNvPr>
          <p:cNvCxnSpPr>
            <a:cxnSpLocks/>
          </p:cNvCxnSpPr>
          <p:nvPr/>
        </p:nvCxnSpPr>
        <p:spPr>
          <a:xfrm>
            <a:off x="5117028" y="3879236"/>
            <a:ext cx="2277335" cy="12424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Star: 5 Points 55">
            <a:extLst>
              <a:ext uri="{FF2B5EF4-FFF2-40B4-BE49-F238E27FC236}">
                <a16:creationId xmlns:a16="http://schemas.microsoft.com/office/drawing/2014/main" id="{51F55548-6585-44D3-9982-8A3586EF2AD7}"/>
              </a:ext>
            </a:extLst>
          </p:cNvPr>
          <p:cNvSpPr/>
          <p:nvPr/>
        </p:nvSpPr>
        <p:spPr>
          <a:xfrm>
            <a:off x="5099292" y="3841136"/>
            <a:ext cx="92869" cy="85725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2C6B9F1-0F36-4ED1-B4EB-3F84F85D31E6}"/>
              </a:ext>
            </a:extLst>
          </p:cNvPr>
          <p:cNvCxnSpPr>
            <a:cxnSpLocks/>
          </p:cNvCxnSpPr>
          <p:nvPr/>
        </p:nvCxnSpPr>
        <p:spPr>
          <a:xfrm flipH="1" flipV="1">
            <a:off x="3861369" y="2302929"/>
            <a:ext cx="19050" cy="252413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877E7FC-1832-411A-A60C-B8B89D805BFE}"/>
              </a:ext>
            </a:extLst>
          </p:cNvPr>
          <p:cNvSpPr txBox="1"/>
          <p:nvPr/>
        </p:nvSpPr>
        <p:spPr>
          <a:xfrm>
            <a:off x="2958851" y="5729281"/>
            <a:ext cx="413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NASA Langley Boundary (in red), with</a:t>
            </a:r>
          </a:p>
          <a:p>
            <a:pPr algn="ctr"/>
            <a:r>
              <a:rPr lang="en-US" sz="1200" dirty="0"/>
              <a:t>Portion of Fence Line to be Surveilled by sUAS</a:t>
            </a:r>
          </a:p>
          <a:p>
            <a:pPr algn="ctr"/>
            <a:r>
              <a:rPr lang="en-US" sz="1200" dirty="0"/>
              <a:t>highlighted (in yellow)</a:t>
            </a:r>
          </a:p>
        </p:txBody>
      </p:sp>
      <p:pic>
        <p:nvPicPr>
          <p:cNvPr id="59" name="Picture 58" descr="A picture containing text, desk, object&#10;&#10;Description automatically generated">
            <a:extLst>
              <a:ext uri="{FF2B5EF4-FFF2-40B4-BE49-F238E27FC236}">
                <a16:creationId xmlns:a16="http://schemas.microsoft.com/office/drawing/2014/main" id="{A5E92E0E-BC62-4D46-B003-8A087C246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977" y="2398888"/>
            <a:ext cx="3472955" cy="25412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5BCF98A-0622-41D0-82DB-A97476635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095" y="1028400"/>
            <a:ext cx="1641678" cy="14982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9570A8-C44A-4A2E-89CB-306A132904B7}"/>
              </a:ext>
            </a:extLst>
          </p:cNvPr>
          <p:cNvSpPr txBox="1"/>
          <p:nvPr/>
        </p:nvSpPr>
        <p:spPr>
          <a:xfrm>
            <a:off x="1012095" y="1035608"/>
            <a:ext cx="425116" cy="2154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800" dirty="0"/>
              <a:t>Alta 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E19DBD8-F798-4CFC-9EA5-7E7F672BD5E3}"/>
              </a:ext>
            </a:extLst>
          </p:cNvPr>
          <p:cNvSpPr txBox="1"/>
          <p:nvPr/>
        </p:nvSpPr>
        <p:spPr>
          <a:xfrm>
            <a:off x="911738" y="2503417"/>
            <a:ext cx="183465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Source: https://freeflysystems.com/alta-8/agile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AB94C2-3957-4774-AE7F-49B097FB0C4D}"/>
              </a:ext>
            </a:extLst>
          </p:cNvPr>
          <p:cNvSpPr txBox="1"/>
          <p:nvPr/>
        </p:nvSpPr>
        <p:spPr>
          <a:xfrm>
            <a:off x="113796" y="25452"/>
            <a:ext cx="6932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NASA Langley’s Perimeter Surveillance Use Case – CY21 Proof-of-Concept Demonstration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B3D1ACD-4CC8-443F-BEBA-5D66A4C823C9}"/>
              </a:ext>
            </a:extLst>
          </p:cNvPr>
          <p:cNvSpPr txBox="1"/>
          <p:nvPr/>
        </p:nvSpPr>
        <p:spPr>
          <a:xfrm rot="16200000">
            <a:off x="1429871" y="3877274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Geographic Information Systems (GIS) Team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56706EF-2F4E-41CE-83BF-07E3956D0545}"/>
              </a:ext>
            </a:extLst>
          </p:cNvPr>
          <p:cNvSpPr txBox="1"/>
          <p:nvPr/>
        </p:nvSpPr>
        <p:spPr>
          <a:xfrm>
            <a:off x="7429517" y="4917789"/>
            <a:ext cx="370408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Credit: NASA Langley’s Matt Miser </a:t>
            </a:r>
          </a:p>
        </p:txBody>
      </p:sp>
    </p:spTree>
    <p:extLst>
      <p:ext uri="{BB962C8B-B14F-4D97-AF65-F5344CB8AC3E}">
        <p14:creationId xmlns:p14="http://schemas.microsoft.com/office/powerpoint/2010/main" val="3620448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133D5A-97FE-471A-8082-ECC583E515C1}"/>
              </a:ext>
            </a:extLst>
          </p:cNvPr>
          <p:cNvSpPr txBox="1">
            <a:spLocks/>
          </p:cNvSpPr>
          <p:nvPr/>
        </p:nvSpPr>
        <p:spPr>
          <a:xfrm>
            <a:off x="521713" y="1231647"/>
            <a:ext cx="10609556" cy="3668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4DC35D-B3E8-4975-A486-61B872FD9995}"/>
              </a:ext>
            </a:extLst>
          </p:cNvPr>
          <p:cNvSpPr txBox="1"/>
          <p:nvPr/>
        </p:nvSpPr>
        <p:spPr>
          <a:xfrm>
            <a:off x="90304" y="206213"/>
            <a:ext cx="665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72D77A6-DB57-4E5B-BD9F-1B7AB287D2DF}"/>
              </a:ext>
            </a:extLst>
          </p:cNvPr>
          <p:cNvSpPr txBox="1">
            <a:spLocks/>
          </p:cNvSpPr>
          <p:nvPr/>
        </p:nvSpPr>
        <p:spPr>
          <a:xfrm>
            <a:off x="283270" y="1239915"/>
            <a:ext cx="5512009" cy="1478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82880" tIns="91440" rIns="182880" bIns="9144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b="1" u="sng" dirty="0"/>
              <a:t>CERTAIN Smart Center Vision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Provide a nationally recognized research, development, and test environment with advanced capabilities that serves as a strategic enabler defining the future of autonomous flight for emerging operations (e.g., UAS, Urban Air Mobility (UAM), Advanced Air Mobility (AAM))</a:t>
            </a:r>
            <a:endParaRPr lang="en-US" sz="2400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B91A0-0C1D-47BC-B3B1-1627394812F3}"/>
              </a:ext>
            </a:extLst>
          </p:cNvPr>
          <p:cNvSpPr/>
          <p:nvPr/>
        </p:nvSpPr>
        <p:spPr>
          <a:xfrm>
            <a:off x="283270" y="3114548"/>
            <a:ext cx="4645435" cy="29546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u="sng" dirty="0"/>
              <a:t>Two-Year Goals toward CERTAIN Smart Center</a:t>
            </a:r>
          </a:p>
          <a:p>
            <a:pPr marL="285750" lvl="1" indent="-1714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lvl="1" indent="-171450">
              <a:buFont typeface="Arial" panose="020B0604020202020204" pitchFamily="34" charset="0"/>
              <a:buChar char="•"/>
            </a:pPr>
            <a:r>
              <a:rPr lang="en-US" sz="1600" dirty="0"/>
              <a:t>Conduct </a:t>
            </a:r>
            <a:r>
              <a:rPr lang="en-US" sz="1600" b="1" dirty="0"/>
              <a:t>regular UAS flights </a:t>
            </a:r>
            <a:r>
              <a:rPr lang="en-US" sz="1600" dirty="0"/>
              <a:t>that primarily support Center operations</a:t>
            </a:r>
          </a:p>
          <a:p>
            <a:pPr marL="285750" lvl="1" indent="-171450">
              <a:buFont typeface="Arial" panose="020B0604020202020204" pitchFamily="34" charset="0"/>
              <a:buChar char="•"/>
            </a:pPr>
            <a:r>
              <a:rPr lang="en-US" sz="1600" dirty="0"/>
              <a:t>Conduct autonomous Beyond Visual Line-of-Sight (</a:t>
            </a:r>
            <a:r>
              <a:rPr lang="en-US" sz="1600" b="1" dirty="0"/>
              <a:t>BVLOS</a:t>
            </a:r>
            <a:r>
              <a:rPr lang="en-US" sz="1600" dirty="0"/>
              <a:t>) operations in </a:t>
            </a:r>
            <a:r>
              <a:rPr lang="en-US" sz="1600" b="1" dirty="0"/>
              <a:t>Class D airspace</a:t>
            </a:r>
            <a:r>
              <a:rPr lang="en-US" sz="1600" dirty="0"/>
              <a:t> </a:t>
            </a:r>
          </a:p>
          <a:p>
            <a:pPr marL="285750" lvl="1" indent="-171450">
              <a:buFont typeface="Arial" panose="020B0604020202020204" pitchFamily="34" charset="0"/>
              <a:buChar char="•"/>
            </a:pPr>
            <a:r>
              <a:rPr lang="en-US" sz="1600" dirty="0"/>
              <a:t>Complete a NASA </a:t>
            </a:r>
            <a:r>
              <a:rPr lang="en-US" sz="1600" b="1" dirty="0"/>
              <a:t>airworthiness and safety review </a:t>
            </a:r>
            <a:r>
              <a:rPr lang="en-US" sz="1600" dirty="0"/>
              <a:t>for sUAS that enables operations over people</a:t>
            </a:r>
          </a:p>
          <a:p>
            <a:pPr marL="285750" lvl="1" indent="-171450">
              <a:buFont typeface="Arial" panose="020B0604020202020204" pitchFamily="34" charset="0"/>
              <a:buChar char="•"/>
            </a:pPr>
            <a:r>
              <a:rPr lang="en-US" sz="1600" b="1" dirty="0"/>
              <a:t>Mature</a:t>
            </a:r>
            <a:r>
              <a:rPr lang="en-US" sz="1600" dirty="0"/>
              <a:t> aviation safety </a:t>
            </a:r>
            <a:r>
              <a:rPr lang="en-US" sz="1600" b="1" dirty="0"/>
              <a:t>technologies</a:t>
            </a:r>
            <a:r>
              <a:rPr lang="en-US" sz="1600" dirty="0"/>
              <a:t>   </a:t>
            </a:r>
          </a:p>
          <a:p>
            <a:pPr marL="285750" lvl="1" indent="-171450">
              <a:buFont typeface="Arial" panose="020B0604020202020204" pitchFamily="34" charset="0"/>
              <a:buChar char="•"/>
            </a:pPr>
            <a:r>
              <a:rPr lang="en-US" sz="1600" dirty="0"/>
              <a:t>Demonstrate </a:t>
            </a:r>
            <a:r>
              <a:rPr lang="en-US" sz="1600" b="1" dirty="0"/>
              <a:t>ubiquitous access to </a:t>
            </a:r>
            <a:r>
              <a:rPr lang="en-US" sz="1600" dirty="0"/>
              <a:t>and analysis of flight-related </a:t>
            </a:r>
            <a:r>
              <a:rPr lang="en-US" sz="1600" b="1" dirty="0"/>
              <a:t>data</a:t>
            </a:r>
          </a:p>
        </p:txBody>
      </p:sp>
      <p:pic>
        <p:nvPicPr>
          <p:cNvPr id="11" name="Google Shape;261;p36">
            <a:extLst>
              <a:ext uri="{FF2B5EF4-FFF2-40B4-BE49-F238E27FC236}">
                <a16:creationId xmlns:a16="http://schemas.microsoft.com/office/drawing/2014/main" id="{85DF60DB-53D7-4E4D-8969-35F49765DBE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32891" y="1346197"/>
            <a:ext cx="4766535" cy="21392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ylinder 11">
            <a:extLst>
              <a:ext uri="{FF2B5EF4-FFF2-40B4-BE49-F238E27FC236}">
                <a16:creationId xmlns:a16="http://schemas.microsoft.com/office/drawing/2014/main" id="{9A54054A-F432-4080-9ABD-5068138D9D3F}"/>
              </a:ext>
            </a:extLst>
          </p:cNvPr>
          <p:cNvSpPr/>
          <p:nvPr/>
        </p:nvSpPr>
        <p:spPr>
          <a:xfrm>
            <a:off x="6654728" y="1254568"/>
            <a:ext cx="4572109" cy="2869757"/>
          </a:xfrm>
          <a:prstGeom prst="can">
            <a:avLst>
              <a:gd name="adj" fmla="val 39309"/>
            </a:avLst>
          </a:prstGeom>
          <a:solidFill>
            <a:srgbClr val="FFC000">
              <a:alpha val="44000"/>
            </a:srgbClr>
          </a:solidFill>
          <a:ln>
            <a:solidFill>
              <a:schemeClr val="tx1"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6C2044-F5B3-4E39-885B-CB19E6154516}"/>
              </a:ext>
            </a:extLst>
          </p:cNvPr>
          <p:cNvSpPr/>
          <p:nvPr/>
        </p:nvSpPr>
        <p:spPr>
          <a:xfrm>
            <a:off x="5157105" y="4435528"/>
            <a:ext cx="676275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u="sng" dirty="0"/>
              <a:t>Purpose of the CERTAIN Smart Center Project</a:t>
            </a:r>
          </a:p>
          <a:p>
            <a:pPr algn="ctr"/>
            <a:endParaRPr lang="en-US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/>
              <a:t>Lead the strategic migration of CERTAIN </a:t>
            </a:r>
            <a:r>
              <a:rPr lang="en-US" sz="1600" dirty="0"/>
              <a:t>to an enhanced capability that supports NASA Langley’s </a:t>
            </a:r>
            <a:r>
              <a:rPr lang="en-US" sz="1600" i="1" dirty="0"/>
              <a:t>transformation</a:t>
            </a:r>
            <a:r>
              <a:rPr lang="en-US" sz="1600" dirty="0"/>
              <a:t> to an Airspace-Enabled Smart Center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/>
              <a:t>Transform Center operations, safety, and research</a:t>
            </a:r>
            <a:r>
              <a:rPr lang="en-US" sz="1600" dirty="0"/>
              <a:t> by enabling pervasive UAS ops, leveraging an evolving Data Backbone and Data Science Services</a:t>
            </a:r>
          </a:p>
        </p:txBody>
      </p:sp>
    </p:spTree>
    <p:extLst>
      <p:ext uri="{BB962C8B-B14F-4D97-AF65-F5344CB8AC3E}">
        <p14:creationId xmlns:p14="http://schemas.microsoft.com/office/powerpoint/2010/main" val="665130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EC105D-40C3-4964-96C1-D9763A2CF612}"/>
              </a:ext>
            </a:extLst>
          </p:cNvPr>
          <p:cNvSpPr txBox="1"/>
          <p:nvPr/>
        </p:nvSpPr>
        <p:spPr>
          <a:xfrm>
            <a:off x="90304" y="206213"/>
            <a:ext cx="6659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>
                  <a:outerShdw blurRad="98722" dist="50800" dir="4075627" sx="100210" sy="100210" algn="ctr" rotWithShape="0">
                    <a:srgbClr val="002060">
                      <a:alpha val="6630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CERTAIN Smart Center Impacts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B2044E-E611-4DC9-A811-FF9D74E57930}"/>
              </a:ext>
            </a:extLst>
          </p:cNvPr>
          <p:cNvSpPr/>
          <p:nvPr/>
        </p:nvSpPr>
        <p:spPr>
          <a:xfrm>
            <a:off x="590727" y="1046980"/>
            <a:ext cx="11000377" cy="414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925" lvl="1" indent="-2889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Value to the external community will be delivered in the form of </a:t>
            </a:r>
            <a:r>
              <a:rPr lang="en-US" b="1" dirty="0"/>
              <a:t>data</a:t>
            </a:r>
            <a:r>
              <a:rPr lang="en-US" dirty="0"/>
              <a:t>, research </a:t>
            </a:r>
            <a:r>
              <a:rPr lang="en-US" b="1" dirty="0"/>
              <a:t>results</a:t>
            </a:r>
            <a:r>
              <a:rPr lang="en-US" dirty="0"/>
              <a:t>, and </a:t>
            </a:r>
            <a:r>
              <a:rPr lang="en-US" b="1" dirty="0"/>
              <a:t>technology transfer </a:t>
            </a:r>
            <a:r>
              <a:rPr lang="en-US" dirty="0"/>
              <a:t>as well as </a:t>
            </a:r>
            <a:r>
              <a:rPr lang="en-US" b="1" dirty="0"/>
              <a:t>operational knowledge, lessons learned</a:t>
            </a:r>
            <a:r>
              <a:rPr lang="en-US" dirty="0"/>
              <a:t>, and</a:t>
            </a:r>
            <a:r>
              <a:rPr lang="en-US" b="1" dirty="0"/>
              <a:t> best practices</a:t>
            </a:r>
          </a:p>
          <a:p>
            <a:pPr marL="685800" lvl="2" indent="-228600">
              <a:lnSpc>
                <a:spcPct val="120000"/>
              </a:lnSpc>
              <a:buFont typeface="Calibri" panose="020F0502020204030204" pitchFamily="34" charset="0"/>
              <a:buChar char="-"/>
            </a:pPr>
            <a:r>
              <a:rPr lang="en-US" sz="1600" dirty="0"/>
              <a:t>Provide critical data to the FAA to help accelerate the safe integration of new vehicle types, technologies, and procedures into the National Airspace System</a:t>
            </a:r>
          </a:p>
          <a:p>
            <a:pPr marL="685800" lvl="2" indent="-228600">
              <a:lnSpc>
                <a:spcPct val="120000"/>
              </a:lnSpc>
              <a:buFont typeface="Calibri" panose="020F0502020204030204" pitchFamily="34" charset="0"/>
              <a:buChar char="-"/>
            </a:pPr>
            <a:r>
              <a:rPr lang="en-US" sz="1600" dirty="0"/>
              <a:t>Advance aviation’s role in a “Smart City” ecosystem</a:t>
            </a:r>
          </a:p>
          <a:p>
            <a:pPr marL="288925" lvl="1" indent="-28892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1050" dirty="0"/>
          </a:p>
          <a:p>
            <a:pPr marL="288925" lvl="1" indent="-28892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An opportunity to </a:t>
            </a:r>
            <a:r>
              <a:rPr lang="en-US" b="1" dirty="0"/>
              <a:t>change the world through aviation </a:t>
            </a:r>
            <a:r>
              <a:rPr lang="en-US" dirty="0"/>
              <a:t>is presented</a:t>
            </a:r>
          </a:p>
          <a:p>
            <a:pPr marL="685800" lvl="2" indent="-228600">
              <a:lnSpc>
                <a:spcPct val="120000"/>
              </a:lnSpc>
              <a:buFont typeface="Calibri" panose="020F0502020204030204" pitchFamily="34" charset="0"/>
              <a:buChar char="-"/>
            </a:pPr>
            <a:r>
              <a:rPr lang="en-US" sz="1600" dirty="0"/>
              <a:t>Significant contributions to emerging methods of air travel can be achieved through research, development, test, and evaluation (RDT&amp;E) conducted in a complex, comprehensive flight environment</a:t>
            </a:r>
          </a:p>
          <a:p>
            <a:pPr marL="685800" lvl="2" indent="-228600">
              <a:lnSpc>
                <a:spcPct val="120000"/>
              </a:lnSpc>
              <a:buFont typeface="Calibri" panose="020F0502020204030204" pitchFamily="34" charset="0"/>
              <a:buChar char="-"/>
            </a:pPr>
            <a:r>
              <a:rPr lang="en-US" sz="1600" dirty="0"/>
              <a:t>Autonomous aviation operations can support a variety of extremely important public good missions</a:t>
            </a:r>
          </a:p>
          <a:p>
            <a:pPr marL="288925" lvl="1" indent="-28892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b="1" dirty="0">
              <a:highlight>
                <a:srgbClr val="FFFF00"/>
              </a:highlight>
            </a:endParaRPr>
          </a:p>
          <a:p>
            <a:pPr marL="288925" lvl="1" indent="-28892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b="1" dirty="0"/>
          </a:p>
          <a:p>
            <a:pPr marL="166688" indent="-166688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72C90D-0A4C-40D0-A726-E769D1B88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984" y="4339021"/>
            <a:ext cx="2502758" cy="16571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02274F-3FAD-4006-B25A-8E04CD4B2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291" y="4339021"/>
            <a:ext cx="2642654" cy="16551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65A84C-8C09-4DCB-B9B9-7B47453CC1DB}"/>
              </a:ext>
            </a:extLst>
          </p:cNvPr>
          <p:cNvSpPr txBox="1"/>
          <p:nvPr/>
        </p:nvSpPr>
        <p:spPr>
          <a:xfrm>
            <a:off x="4585237" y="6000722"/>
            <a:ext cx="20635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Source: https://sky4all.marquilabs.com/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C935FC-CB86-4F33-9558-EA4E77CF9E51}"/>
              </a:ext>
            </a:extLst>
          </p:cNvPr>
          <p:cNvSpPr txBox="1"/>
          <p:nvPr/>
        </p:nvSpPr>
        <p:spPr>
          <a:xfrm>
            <a:off x="7997757" y="6000722"/>
            <a:ext cx="20635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Source: https://sky4all.marquilabs.com/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24B11C-53C6-400F-A6C1-C687208D6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373" y="4341011"/>
            <a:ext cx="2203062" cy="16607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B56A0B-7EFE-492A-84B8-12A2A075256D}"/>
              </a:ext>
            </a:extLst>
          </p:cNvPr>
          <p:cNvSpPr txBox="1"/>
          <p:nvPr/>
        </p:nvSpPr>
        <p:spPr>
          <a:xfrm>
            <a:off x="1480420" y="6000722"/>
            <a:ext cx="20635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/>
              <a:t>Source: https://sky4all.marquilabs.com/</a:t>
            </a:r>
          </a:p>
        </p:txBody>
      </p:sp>
    </p:spTree>
    <p:extLst>
      <p:ext uri="{BB962C8B-B14F-4D97-AF65-F5344CB8AC3E}">
        <p14:creationId xmlns:p14="http://schemas.microsoft.com/office/powerpoint/2010/main" val="3135875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83174</TotalTime>
  <Words>1112</Words>
  <Application>Microsoft Office PowerPoint</Application>
  <PresentationFormat>Widescreen</PresentationFormat>
  <Paragraphs>155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Kibler, Jennifer L (LARC-D3)</dc:creator>
  <cp:lastModifiedBy>Kibler, Jennifer L (LARC-D3)</cp:lastModifiedBy>
  <cp:revision>420</cp:revision>
  <dcterms:created xsi:type="dcterms:W3CDTF">2021-06-02T15:29:22Z</dcterms:created>
  <dcterms:modified xsi:type="dcterms:W3CDTF">2021-11-30T12:26:29Z</dcterms:modified>
</cp:coreProperties>
</file>