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entury Gothic" panose="020B0502020202020204" pitchFamily="34" charset="0"/>
      <p:regular r:id="rId22"/>
      <p:bold r:id="rId23"/>
      <p:italic r:id="rId24"/>
      <p:boldItalic r:id="rId25"/>
    </p:embeddedFont>
    <p:embeddedFont>
      <p:font typeface="Roboto Condensed"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hdzfxg47O1dgr9xp95i/CEdM8b4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yan Hammock"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4AE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750FF5-6BD4-4FD2-8D7B-157B7295BAC7}" v="36" dt="2021-11-30T15:19:29.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372" autoAdjust="0"/>
  </p:normalViewPr>
  <p:slideViewPr>
    <p:cSldViewPr snapToGrid="0" showGuides="1">
      <p:cViewPr varScale="1">
        <p:scale>
          <a:sx n="60" d="100"/>
          <a:sy n="60" d="100"/>
        </p:scale>
        <p:origin x="145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customschemas.google.com/relationships/presentationmetadata" Target="meta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yton, Amanda L. (LARC-E3)[SSAI DEVELOP]" userId="bd45d00a-0375-4579-a58c-94f9a1ccd07c" providerId="ADAL" clId="{C3750FF5-6BD4-4FD2-8D7B-157B7295BAC7}"/>
    <pc:docChg chg="undo custSel modSld modMainMaster">
      <pc:chgData name="Clayton, Amanda L. (LARC-E3)[SSAI DEVELOP]" userId="bd45d00a-0375-4579-a58c-94f9a1ccd07c" providerId="ADAL" clId="{C3750FF5-6BD4-4FD2-8D7B-157B7295BAC7}" dt="2021-11-30T15:19:32.596" v="764" actId="313"/>
      <pc:docMkLst>
        <pc:docMk/>
      </pc:docMkLst>
      <pc:sldChg chg="addSp delSp modSp mod delCm">
        <pc:chgData name="Clayton, Amanda L. (LARC-E3)[SSAI DEVELOP]" userId="bd45d00a-0375-4579-a58c-94f9a1ccd07c" providerId="ADAL" clId="{C3750FF5-6BD4-4FD2-8D7B-157B7295BAC7}" dt="2021-11-30T15:05:11.547" v="310" actId="1038"/>
        <pc:sldMkLst>
          <pc:docMk/>
          <pc:sldMk cId="0" sldId="256"/>
        </pc:sldMkLst>
        <pc:spChg chg="add mod">
          <ac:chgData name="Clayton, Amanda L. (LARC-E3)[SSAI DEVELOP]" userId="bd45d00a-0375-4579-a58c-94f9a1ccd07c" providerId="ADAL" clId="{C3750FF5-6BD4-4FD2-8D7B-157B7295BAC7}" dt="2021-11-30T15:05:11.547" v="310" actId="1038"/>
          <ac:spMkLst>
            <pc:docMk/>
            <pc:sldMk cId="0" sldId="256"/>
            <ac:spMk id="7" creationId="{4F8661CE-7B03-4555-A706-92865084436D}"/>
          </ac:spMkLst>
        </pc:spChg>
        <pc:spChg chg="del">
          <ac:chgData name="Clayton, Amanda L. (LARC-E3)[SSAI DEVELOP]" userId="bd45d00a-0375-4579-a58c-94f9a1ccd07c" providerId="ADAL" clId="{C3750FF5-6BD4-4FD2-8D7B-157B7295BAC7}" dt="2021-11-19T18:19:20.147" v="181" actId="478"/>
          <ac:spMkLst>
            <pc:docMk/>
            <pc:sldMk cId="0" sldId="256"/>
            <ac:spMk id="114" creationId="{00000000-0000-0000-0000-000000000000}"/>
          </ac:spMkLst>
        </pc:spChg>
        <pc:spChg chg="mod">
          <ac:chgData name="Clayton, Amanda L. (LARC-E3)[SSAI DEVELOP]" userId="bd45d00a-0375-4579-a58c-94f9a1ccd07c" providerId="ADAL" clId="{C3750FF5-6BD4-4FD2-8D7B-157B7295BAC7}" dt="2021-11-30T15:05:11.547" v="310" actId="1038"/>
          <ac:spMkLst>
            <pc:docMk/>
            <pc:sldMk cId="0" sldId="256"/>
            <ac:spMk id="115" creationId="{00000000-0000-0000-0000-000000000000}"/>
          </ac:spMkLst>
        </pc:spChg>
        <pc:spChg chg="del">
          <ac:chgData name="Clayton, Amanda L. (LARC-E3)[SSAI DEVELOP]" userId="bd45d00a-0375-4579-a58c-94f9a1ccd07c" providerId="ADAL" clId="{C3750FF5-6BD4-4FD2-8D7B-157B7295BAC7}" dt="2021-11-19T18:18:30.930" v="175" actId="478"/>
          <ac:spMkLst>
            <pc:docMk/>
            <pc:sldMk cId="0" sldId="256"/>
            <ac:spMk id="116" creationId="{00000000-0000-0000-0000-000000000000}"/>
          </ac:spMkLst>
        </pc:spChg>
        <pc:spChg chg="mod">
          <ac:chgData name="Clayton, Amanda L. (LARC-E3)[SSAI DEVELOP]" userId="bd45d00a-0375-4579-a58c-94f9a1ccd07c" providerId="ADAL" clId="{C3750FF5-6BD4-4FD2-8D7B-157B7295BAC7}" dt="2021-11-30T15:05:11.547" v="310" actId="1038"/>
          <ac:spMkLst>
            <pc:docMk/>
            <pc:sldMk cId="0" sldId="256"/>
            <ac:spMk id="117" creationId="{00000000-0000-0000-0000-000000000000}"/>
          </ac:spMkLst>
        </pc:spChg>
        <pc:picChg chg="del">
          <ac:chgData name="Clayton, Amanda L. (LARC-E3)[SSAI DEVELOP]" userId="bd45d00a-0375-4579-a58c-94f9a1ccd07c" providerId="ADAL" clId="{C3750FF5-6BD4-4FD2-8D7B-157B7295BAC7}" dt="2021-11-19T18:19:09.576" v="179" actId="478"/>
          <ac:picMkLst>
            <pc:docMk/>
            <pc:sldMk cId="0" sldId="256"/>
            <ac:picMk id="113" creationId="{00000000-0000-0000-0000-000000000000}"/>
          </ac:picMkLst>
        </pc:picChg>
      </pc:sldChg>
      <pc:sldChg chg="addSp delSp modSp mod delCm modNotesTx">
        <pc:chgData name="Clayton, Amanda L. (LARC-E3)[SSAI DEVELOP]" userId="bd45d00a-0375-4579-a58c-94f9a1ccd07c" providerId="ADAL" clId="{C3750FF5-6BD4-4FD2-8D7B-157B7295BAC7}" dt="2021-11-30T15:13:32.256" v="622" actId="1035"/>
        <pc:sldMkLst>
          <pc:docMk/>
          <pc:sldMk cId="0" sldId="257"/>
        </pc:sldMkLst>
        <pc:spChg chg="mod">
          <ac:chgData name="Clayton, Amanda L. (LARC-E3)[SSAI DEVELOP]" userId="bd45d00a-0375-4579-a58c-94f9a1ccd07c" providerId="ADAL" clId="{C3750FF5-6BD4-4FD2-8D7B-157B7295BAC7}" dt="2021-11-30T15:12:32.143" v="602" actId="1035"/>
          <ac:spMkLst>
            <pc:docMk/>
            <pc:sldMk cId="0" sldId="257"/>
            <ac:spMk id="128" creationId="{00000000-0000-0000-0000-000000000000}"/>
          </ac:spMkLst>
        </pc:spChg>
        <pc:spChg chg="del">
          <ac:chgData name="Clayton, Amanda L. (LARC-E3)[SSAI DEVELOP]" userId="bd45d00a-0375-4579-a58c-94f9a1ccd07c" providerId="ADAL" clId="{C3750FF5-6BD4-4FD2-8D7B-157B7295BAC7}" dt="2021-11-30T15:10:03.977" v="426" actId="478"/>
          <ac:spMkLst>
            <pc:docMk/>
            <pc:sldMk cId="0" sldId="257"/>
            <ac:spMk id="129" creationId="{00000000-0000-0000-0000-000000000000}"/>
          </ac:spMkLst>
        </pc:spChg>
        <pc:spChg chg="del mod">
          <ac:chgData name="Clayton, Amanda L. (LARC-E3)[SSAI DEVELOP]" userId="bd45d00a-0375-4579-a58c-94f9a1ccd07c" providerId="ADAL" clId="{C3750FF5-6BD4-4FD2-8D7B-157B7295BAC7}" dt="2021-11-30T15:09:46.178" v="424" actId="478"/>
          <ac:spMkLst>
            <pc:docMk/>
            <pc:sldMk cId="0" sldId="257"/>
            <ac:spMk id="135" creationId="{00000000-0000-0000-0000-000000000000}"/>
          </ac:spMkLst>
        </pc:spChg>
        <pc:spChg chg="del mod">
          <ac:chgData name="Clayton, Amanda L. (LARC-E3)[SSAI DEVELOP]" userId="bd45d00a-0375-4579-a58c-94f9a1ccd07c" providerId="ADAL" clId="{C3750FF5-6BD4-4FD2-8D7B-157B7295BAC7}" dt="2021-11-30T15:09:47.691" v="425" actId="478"/>
          <ac:spMkLst>
            <pc:docMk/>
            <pc:sldMk cId="0" sldId="257"/>
            <ac:spMk id="136" creationId="{00000000-0000-0000-0000-000000000000}"/>
          </ac:spMkLst>
        </pc:spChg>
        <pc:spChg chg="del mod">
          <ac:chgData name="Clayton, Amanda L. (LARC-E3)[SSAI DEVELOP]" userId="bd45d00a-0375-4579-a58c-94f9a1ccd07c" providerId="ADAL" clId="{C3750FF5-6BD4-4FD2-8D7B-157B7295BAC7}" dt="2021-11-30T15:09:43.867" v="423" actId="478"/>
          <ac:spMkLst>
            <pc:docMk/>
            <pc:sldMk cId="0" sldId="257"/>
            <ac:spMk id="137" creationId="{00000000-0000-0000-0000-000000000000}"/>
          </ac:spMkLst>
        </pc:spChg>
        <pc:spChg chg="mod">
          <ac:chgData name="Clayton, Amanda L. (LARC-E3)[SSAI DEVELOP]" userId="bd45d00a-0375-4579-a58c-94f9a1ccd07c" providerId="ADAL" clId="{C3750FF5-6BD4-4FD2-8D7B-157B7295BAC7}" dt="2021-11-30T15:13:32.256" v="622" actId="1035"/>
          <ac:spMkLst>
            <pc:docMk/>
            <pc:sldMk cId="0" sldId="257"/>
            <ac:spMk id="138" creationId="{00000000-0000-0000-0000-000000000000}"/>
          </ac:spMkLst>
        </pc:spChg>
        <pc:spChg chg="add del mod">
          <ac:chgData name="Clayton, Amanda L. (LARC-E3)[SSAI DEVELOP]" userId="bd45d00a-0375-4579-a58c-94f9a1ccd07c" providerId="ADAL" clId="{C3750FF5-6BD4-4FD2-8D7B-157B7295BAC7}" dt="2021-11-30T15:07:29.663" v="371" actId="478"/>
          <ac:spMkLst>
            <pc:docMk/>
            <pc:sldMk cId="0" sldId="257"/>
            <ac:spMk id="139" creationId="{00000000-0000-0000-0000-000000000000}"/>
          </ac:spMkLst>
        </pc:spChg>
        <pc:spChg chg="del mod">
          <ac:chgData name="Clayton, Amanda L. (LARC-E3)[SSAI DEVELOP]" userId="bd45d00a-0375-4579-a58c-94f9a1ccd07c" providerId="ADAL" clId="{C3750FF5-6BD4-4FD2-8D7B-157B7295BAC7}" dt="2021-11-30T15:06:29.523" v="327" actId="478"/>
          <ac:spMkLst>
            <pc:docMk/>
            <pc:sldMk cId="0" sldId="257"/>
            <ac:spMk id="140" creationId="{00000000-0000-0000-0000-000000000000}"/>
          </ac:spMkLst>
        </pc:spChg>
        <pc:spChg chg="add del">
          <ac:chgData name="Clayton, Amanda L. (LARC-E3)[SSAI DEVELOP]" userId="bd45d00a-0375-4579-a58c-94f9a1ccd07c" providerId="ADAL" clId="{C3750FF5-6BD4-4FD2-8D7B-157B7295BAC7}" dt="2021-11-30T15:07:30.475" v="372" actId="478"/>
          <ac:spMkLst>
            <pc:docMk/>
            <pc:sldMk cId="0" sldId="257"/>
            <ac:spMk id="142" creationId="{00000000-0000-0000-0000-000000000000}"/>
          </ac:spMkLst>
        </pc:spChg>
        <pc:picChg chg="mod">
          <ac:chgData name="Clayton, Amanda L. (LARC-E3)[SSAI DEVELOP]" userId="bd45d00a-0375-4579-a58c-94f9a1ccd07c" providerId="ADAL" clId="{C3750FF5-6BD4-4FD2-8D7B-157B7295BAC7}" dt="2021-11-30T15:12:32.143" v="602" actId="1035"/>
          <ac:picMkLst>
            <pc:docMk/>
            <pc:sldMk cId="0" sldId="257"/>
            <ac:picMk id="131" creationId="{00000000-0000-0000-0000-000000000000}"/>
          </ac:picMkLst>
        </pc:picChg>
        <pc:picChg chg="mod">
          <ac:chgData name="Clayton, Amanda L. (LARC-E3)[SSAI DEVELOP]" userId="bd45d00a-0375-4579-a58c-94f9a1ccd07c" providerId="ADAL" clId="{C3750FF5-6BD4-4FD2-8D7B-157B7295BAC7}" dt="2021-11-30T15:12:32.143" v="602" actId="1035"/>
          <ac:picMkLst>
            <pc:docMk/>
            <pc:sldMk cId="0" sldId="257"/>
            <ac:picMk id="132" creationId="{00000000-0000-0000-0000-000000000000}"/>
          </ac:picMkLst>
        </pc:picChg>
        <pc:picChg chg="mod">
          <ac:chgData name="Clayton, Amanda L. (LARC-E3)[SSAI DEVELOP]" userId="bd45d00a-0375-4579-a58c-94f9a1ccd07c" providerId="ADAL" clId="{C3750FF5-6BD4-4FD2-8D7B-157B7295BAC7}" dt="2021-11-30T15:12:32.143" v="602" actId="1035"/>
          <ac:picMkLst>
            <pc:docMk/>
            <pc:sldMk cId="0" sldId="257"/>
            <ac:picMk id="133" creationId="{00000000-0000-0000-0000-000000000000}"/>
          </ac:picMkLst>
        </pc:picChg>
        <pc:picChg chg="mod">
          <ac:chgData name="Clayton, Amanda L. (LARC-E3)[SSAI DEVELOP]" userId="bd45d00a-0375-4579-a58c-94f9a1ccd07c" providerId="ADAL" clId="{C3750FF5-6BD4-4FD2-8D7B-157B7295BAC7}" dt="2021-11-30T15:12:32.143" v="602" actId="1035"/>
          <ac:picMkLst>
            <pc:docMk/>
            <pc:sldMk cId="0" sldId="257"/>
            <ac:picMk id="134" creationId="{00000000-0000-0000-0000-000000000000}"/>
          </ac:picMkLst>
        </pc:picChg>
        <pc:picChg chg="del">
          <ac:chgData name="Clayton, Amanda L. (LARC-E3)[SSAI DEVELOP]" userId="bd45d00a-0375-4579-a58c-94f9a1ccd07c" providerId="ADAL" clId="{C3750FF5-6BD4-4FD2-8D7B-157B7295BAC7}" dt="2021-11-19T18:20:17.845" v="258" actId="478"/>
          <ac:picMkLst>
            <pc:docMk/>
            <pc:sldMk cId="0" sldId="257"/>
            <ac:picMk id="141" creationId="{00000000-0000-0000-0000-000000000000}"/>
          </ac:picMkLst>
        </pc:picChg>
      </pc:sldChg>
      <pc:sldChg chg="delSp modSp mod">
        <pc:chgData name="Clayton, Amanda L. (LARC-E3)[SSAI DEVELOP]" userId="bd45d00a-0375-4579-a58c-94f9a1ccd07c" providerId="ADAL" clId="{C3750FF5-6BD4-4FD2-8D7B-157B7295BAC7}" dt="2021-11-30T15:18:25.912" v="755" actId="2711"/>
        <pc:sldMkLst>
          <pc:docMk/>
          <pc:sldMk cId="0" sldId="258"/>
        </pc:sldMkLst>
        <pc:spChg chg="del">
          <ac:chgData name="Clayton, Amanda L. (LARC-E3)[SSAI DEVELOP]" userId="bd45d00a-0375-4579-a58c-94f9a1ccd07c" providerId="ADAL" clId="{C3750FF5-6BD4-4FD2-8D7B-157B7295BAC7}" dt="2021-11-30T15:17:50.886" v="741" actId="478"/>
          <ac:spMkLst>
            <pc:docMk/>
            <pc:sldMk cId="0" sldId="258"/>
            <ac:spMk id="158" creationId="{00000000-0000-0000-0000-000000000000}"/>
          </ac:spMkLst>
        </pc:spChg>
        <pc:spChg chg="mod">
          <ac:chgData name="Clayton, Amanda L. (LARC-E3)[SSAI DEVELOP]" userId="bd45d00a-0375-4579-a58c-94f9a1ccd07c" providerId="ADAL" clId="{C3750FF5-6BD4-4FD2-8D7B-157B7295BAC7}" dt="2021-11-30T15:18:15.418" v="753" actId="1035"/>
          <ac:spMkLst>
            <pc:docMk/>
            <pc:sldMk cId="0" sldId="258"/>
            <ac:spMk id="159" creationId="{00000000-0000-0000-0000-000000000000}"/>
          </ac:spMkLst>
        </pc:spChg>
        <pc:spChg chg="del">
          <ac:chgData name="Clayton, Amanda L. (LARC-E3)[SSAI DEVELOP]" userId="bd45d00a-0375-4579-a58c-94f9a1ccd07c" providerId="ADAL" clId="{C3750FF5-6BD4-4FD2-8D7B-157B7295BAC7}" dt="2021-11-30T15:18:10.517" v="750" actId="478"/>
          <ac:spMkLst>
            <pc:docMk/>
            <pc:sldMk cId="0" sldId="258"/>
            <ac:spMk id="160" creationId="{00000000-0000-0000-0000-000000000000}"/>
          </ac:spMkLst>
        </pc:spChg>
        <pc:graphicFrameChg chg="mod">
          <ac:chgData name="Clayton, Amanda L. (LARC-E3)[SSAI DEVELOP]" userId="bd45d00a-0375-4579-a58c-94f9a1ccd07c" providerId="ADAL" clId="{C3750FF5-6BD4-4FD2-8D7B-157B7295BAC7}" dt="2021-11-30T15:18:25.912" v="755" actId="2711"/>
          <ac:graphicFrameMkLst>
            <pc:docMk/>
            <pc:sldMk cId="0" sldId="258"/>
            <ac:graphicFrameMk id="155" creationId="{00000000-0000-0000-0000-000000000000}"/>
          </ac:graphicFrameMkLst>
        </pc:graphicFrameChg>
      </pc:sldChg>
      <pc:sldChg chg="modSp mod modNotesTx">
        <pc:chgData name="Clayton, Amanda L. (LARC-E3)[SSAI DEVELOP]" userId="bd45d00a-0375-4579-a58c-94f9a1ccd07c" providerId="ADAL" clId="{C3750FF5-6BD4-4FD2-8D7B-157B7295BAC7}" dt="2021-11-30T15:19:32.596" v="764" actId="313"/>
        <pc:sldMkLst>
          <pc:docMk/>
          <pc:sldMk cId="0" sldId="259"/>
        </pc:sldMkLst>
        <pc:spChg chg="mod">
          <ac:chgData name="Clayton, Amanda L. (LARC-E3)[SSAI DEVELOP]" userId="bd45d00a-0375-4579-a58c-94f9a1ccd07c" providerId="ADAL" clId="{C3750FF5-6BD4-4FD2-8D7B-157B7295BAC7}" dt="2021-11-19T18:24:13.700" v="262" actId="207"/>
          <ac:spMkLst>
            <pc:docMk/>
            <pc:sldMk cId="0" sldId="259"/>
            <ac:spMk id="167" creationId="{00000000-0000-0000-0000-000000000000}"/>
          </ac:spMkLst>
        </pc:spChg>
        <pc:spChg chg="mod">
          <ac:chgData name="Clayton, Amanda L. (LARC-E3)[SSAI DEVELOP]" userId="bd45d00a-0375-4579-a58c-94f9a1ccd07c" providerId="ADAL" clId="{C3750FF5-6BD4-4FD2-8D7B-157B7295BAC7}" dt="2021-11-19T18:24:13.700" v="262" actId="207"/>
          <ac:spMkLst>
            <pc:docMk/>
            <pc:sldMk cId="0" sldId="259"/>
            <ac:spMk id="170" creationId="{00000000-0000-0000-0000-000000000000}"/>
          </ac:spMkLst>
        </pc:spChg>
        <pc:spChg chg="mod">
          <ac:chgData name="Clayton, Amanda L. (LARC-E3)[SSAI DEVELOP]" userId="bd45d00a-0375-4579-a58c-94f9a1ccd07c" providerId="ADAL" clId="{C3750FF5-6BD4-4FD2-8D7B-157B7295BAC7}" dt="2021-11-30T15:13:50.984" v="626" actId="1036"/>
          <ac:spMkLst>
            <pc:docMk/>
            <pc:sldMk cId="0" sldId="259"/>
            <ac:spMk id="178" creationId="{00000000-0000-0000-0000-000000000000}"/>
          </ac:spMkLst>
        </pc:spChg>
        <pc:spChg chg="mod">
          <ac:chgData name="Clayton, Amanda L. (LARC-E3)[SSAI DEVELOP]" userId="bd45d00a-0375-4579-a58c-94f9a1ccd07c" providerId="ADAL" clId="{C3750FF5-6BD4-4FD2-8D7B-157B7295BAC7}" dt="2021-11-19T18:23:59.758" v="260" actId="554"/>
          <ac:spMkLst>
            <pc:docMk/>
            <pc:sldMk cId="0" sldId="259"/>
            <ac:spMk id="179" creationId="{00000000-0000-0000-0000-000000000000}"/>
          </ac:spMkLst>
        </pc:spChg>
        <pc:spChg chg="mod">
          <ac:chgData name="Clayton, Amanda L. (LARC-E3)[SSAI DEVELOP]" userId="bd45d00a-0375-4579-a58c-94f9a1ccd07c" providerId="ADAL" clId="{C3750FF5-6BD4-4FD2-8D7B-157B7295BAC7}" dt="2021-11-19T18:24:13.700" v="262" actId="207"/>
          <ac:spMkLst>
            <pc:docMk/>
            <pc:sldMk cId="0" sldId="259"/>
            <ac:spMk id="180" creationId="{00000000-0000-0000-0000-000000000000}"/>
          </ac:spMkLst>
        </pc:spChg>
      </pc:sldChg>
      <pc:sldChg chg="modSp mod">
        <pc:chgData name="Clayton, Amanda L. (LARC-E3)[SSAI DEVELOP]" userId="bd45d00a-0375-4579-a58c-94f9a1ccd07c" providerId="ADAL" clId="{C3750FF5-6BD4-4FD2-8D7B-157B7295BAC7}" dt="2021-11-30T15:13:14.138" v="614" actId="14100"/>
        <pc:sldMkLst>
          <pc:docMk/>
          <pc:sldMk cId="0" sldId="261"/>
        </pc:sldMkLst>
        <pc:spChg chg="mod">
          <ac:chgData name="Clayton, Amanda L. (LARC-E3)[SSAI DEVELOP]" userId="bd45d00a-0375-4579-a58c-94f9a1ccd07c" providerId="ADAL" clId="{C3750FF5-6BD4-4FD2-8D7B-157B7295BAC7}" dt="2021-11-30T15:13:14.138" v="614" actId="14100"/>
          <ac:spMkLst>
            <pc:docMk/>
            <pc:sldMk cId="0" sldId="261"/>
            <ac:spMk id="257" creationId="{00000000-0000-0000-0000-000000000000}"/>
          </ac:spMkLst>
        </pc:spChg>
      </pc:sldChg>
      <pc:sldChg chg="modSp mod modNotesTx">
        <pc:chgData name="Clayton, Amanda L. (LARC-E3)[SSAI DEVELOP]" userId="bd45d00a-0375-4579-a58c-94f9a1ccd07c" providerId="ADAL" clId="{C3750FF5-6BD4-4FD2-8D7B-157B7295BAC7}" dt="2021-11-30T15:18:45.015" v="756" actId="313"/>
        <pc:sldMkLst>
          <pc:docMk/>
          <pc:sldMk cId="0" sldId="262"/>
        </pc:sldMkLst>
        <pc:spChg chg="mod">
          <ac:chgData name="Clayton, Amanda L. (LARC-E3)[SSAI DEVELOP]" userId="bd45d00a-0375-4579-a58c-94f9a1ccd07c" providerId="ADAL" clId="{C3750FF5-6BD4-4FD2-8D7B-157B7295BAC7}" dt="2021-11-30T15:13:57.940" v="631" actId="1036"/>
          <ac:spMkLst>
            <pc:docMk/>
            <pc:sldMk cId="0" sldId="262"/>
            <ac:spMk id="280" creationId="{00000000-0000-0000-0000-000000000000}"/>
          </ac:spMkLst>
        </pc:spChg>
      </pc:sldChg>
      <pc:sldChg chg="modNotesTx">
        <pc:chgData name="Clayton, Amanda L. (LARC-E3)[SSAI DEVELOP]" userId="bd45d00a-0375-4579-a58c-94f9a1ccd07c" providerId="ADAL" clId="{C3750FF5-6BD4-4FD2-8D7B-157B7295BAC7}" dt="2021-11-30T15:19:01.245" v="758" actId="313"/>
        <pc:sldMkLst>
          <pc:docMk/>
          <pc:sldMk cId="0" sldId="264"/>
        </pc:sldMkLst>
      </pc:sldChg>
      <pc:sldChg chg="modSp mod modNotesTx">
        <pc:chgData name="Clayton, Amanda L. (LARC-E3)[SSAI DEVELOP]" userId="bd45d00a-0375-4579-a58c-94f9a1ccd07c" providerId="ADAL" clId="{C3750FF5-6BD4-4FD2-8D7B-157B7295BAC7}" dt="2021-11-30T15:19:15.539" v="760" actId="20577"/>
        <pc:sldMkLst>
          <pc:docMk/>
          <pc:sldMk cId="0" sldId="265"/>
        </pc:sldMkLst>
        <pc:spChg chg="mod">
          <ac:chgData name="Clayton, Amanda L. (LARC-E3)[SSAI DEVELOP]" userId="bd45d00a-0375-4579-a58c-94f9a1ccd07c" providerId="ADAL" clId="{C3750FF5-6BD4-4FD2-8D7B-157B7295BAC7}" dt="2021-11-30T15:14:36.128" v="712" actId="1038"/>
          <ac:spMkLst>
            <pc:docMk/>
            <pc:sldMk cId="0" sldId="265"/>
            <ac:spMk id="361" creationId="{00000000-0000-0000-0000-000000000000}"/>
          </ac:spMkLst>
        </pc:spChg>
      </pc:sldChg>
      <pc:sldChg chg="modSp mod">
        <pc:chgData name="Clayton, Amanda L. (LARC-E3)[SSAI DEVELOP]" userId="bd45d00a-0375-4579-a58c-94f9a1ccd07c" providerId="ADAL" clId="{C3750FF5-6BD4-4FD2-8D7B-157B7295BAC7}" dt="2021-11-22T15:16:16.919" v="293" actId="207"/>
        <pc:sldMkLst>
          <pc:docMk/>
          <pc:sldMk cId="0" sldId="266"/>
        </pc:sldMkLst>
        <pc:spChg chg="mod">
          <ac:chgData name="Clayton, Amanda L. (LARC-E3)[SSAI DEVELOP]" userId="bd45d00a-0375-4579-a58c-94f9a1ccd07c" providerId="ADAL" clId="{C3750FF5-6BD4-4FD2-8D7B-157B7295BAC7}" dt="2021-11-22T15:16:16.919" v="293" actId="207"/>
          <ac:spMkLst>
            <pc:docMk/>
            <pc:sldMk cId="0" sldId="266"/>
            <ac:spMk id="386" creationId="{00000000-0000-0000-0000-000000000000}"/>
          </ac:spMkLst>
        </pc:spChg>
        <pc:spChg chg="mod">
          <ac:chgData name="Clayton, Amanda L. (LARC-E3)[SSAI DEVELOP]" userId="bd45d00a-0375-4579-a58c-94f9a1ccd07c" providerId="ADAL" clId="{C3750FF5-6BD4-4FD2-8D7B-157B7295BAC7}" dt="2021-11-22T15:16:16.919" v="293" actId="207"/>
          <ac:spMkLst>
            <pc:docMk/>
            <pc:sldMk cId="0" sldId="266"/>
            <ac:spMk id="390" creationId="{00000000-0000-0000-0000-000000000000}"/>
          </ac:spMkLst>
        </pc:spChg>
        <pc:spChg chg="mod">
          <ac:chgData name="Clayton, Amanda L. (LARC-E3)[SSAI DEVELOP]" userId="bd45d00a-0375-4579-a58c-94f9a1ccd07c" providerId="ADAL" clId="{C3750FF5-6BD4-4FD2-8D7B-157B7295BAC7}" dt="2021-11-22T15:16:16.919" v="293" actId="207"/>
          <ac:spMkLst>
            <pc:docMk/>
            <pc:sldMk cId="0" sldId="266"/>
            <ac:spMk id="394" creationId="{00000000-0000-0000-0000-000000000000}"/>
          </ac:spMkLst>
        </pc:spChg>
      </pc:sldChg>
      <pc:sldChg chg="delSp modSp mod delCm">
        <pc:chgData name="Clayton, Amanda L. (LARC-E3)[SSAI DEVELOP]" userId="bd45d00a-0375-4579-a58c-94f9a1ccd07c" providerId="ADAL" clId="{C3750FF5-6BD4-4FD2-8D7B-157B7295BAC7}" dt="2021-11-30T15:15:58.397" v="723" actId="1076"/>
        <pc:sldMkLst>
          <pc:docMk/>
          <pc:sldMk cId="0" sldId="267"/>
        </pc:sldMkLst>
        <pc:spChg chg="mod">
          <ac:chgData name="Clayton, Amanda L. (LARC-E3)[SSAI DEVELOP]" userId="bd45d00a-0375-4579-a58c-94f9a1ccd07c" providerId="ADAL" clId="{C3750FF5-6BD4-4FD2-8D7B-157B7295BAC7}" dt="2021-11-30T15:15:18.532" v="717" actId="207"/>
          <ac:spMkLst>
            <pc:docMk/>
            <pc:sldMk cId="0" sldId="267"/>
            <ac:spMk id="407" creationId="{00000000-0000-0000-0000-000000000000}"/>
          </ac:spMkLst>
        </pc:spChg>
        <pc:spChg chg="mod">
          <ac:chgData name="Clayton, Amanda L. (LARC-E3)[SSAI DEVELOP]" userId="bd45d00a-0375-4579-a58c-94f9a1ccd07c" providerId="ADAL" clId="{C3750FF5-6BD4-4FD2-8D7B-157B7295BAC7}" dt="2021-11-30T15:15:58.397" v="723" actId="1076"/>
          <ac:spMkLst>
            <pc:docMk/>
            <pc:sldMk cId="0" sldId="267"/>
            <ac:spMk id="412" creationId="{00000000-0000-0000-0000-000000000000}"/>
          </ac:spMkLst>
        </pc:spChg>
        <pc:picChg chg="mod">
          <ac:chgData name="Clayton, Amanda L. (LARC-E3)[SSAI DEVELOP]" userId="bd45d00a-0375-4579-a58c-94f9a1ccd07c" providerId="ADAL" clId="{C3750FF5-6BD4-4FD2-8D7B-157B7295BAC7}" dt="2021-11-30T15:15:11.569" v="716" actId="12788"/>
          <ac:picMkLst>
            <pc:docMk/>
            <pc:sldMk cId="0" sldId="267"/>
            <ac:picMk id="406" creationId="{00000000-0000-0000-0000-000000000000}"/>
          </ac:picMkLst>
        </pc:picChg>
        <pc:picChg chg="mod">
          <ac:chgData name="Clayton, Amanda L. (LARC-E3)[SSAI DEVELOP]" userId="bd45d00a-0375-4579-a58c-94f9a1ccd07c" providerId="ADAL" clId="{C3750FF5-6BD4-4FD2-8D7B-157B7295BAC7}" dt="2021-11-30T15:15:52.677" v="721" actId="1076"/>
          <ac:picMkLst>
            <pc:docMk/>
            <pc:sldMk cId="0" sldId="267"/>
            <ac:picMk id="413" creationId="{00000000-0000-0000-0000-000000000000}"/>
          </ac:picMkLst>
        </pc:picChg>
        <pc:picChg chg="del">
          <ac:chgData name="Clayton, Amanda L. (LARC-E3)[SSAI DEVELOP]" userId="bd45d00a-0375-4579-a58c-94f9a1ccd07c" providerId="ADAL" clId="{C3750FF5-6BD4-4FD2-8D7B-157B7295BAC7}" dt="2021-11-30T15:14:51.152" v="714" actId="478"/>
          <ac:picMkLst>
            <pc:docMk/>
            <pc:sldMk cId="0" sldId="267"/>
            <ac:picMk id="414" creationId="{00000000-0000-0000-0000-000000000000}"/>
          </ac:picMkLst>
        </pc:picChg>
      </pc:sldChg>
      <pc:sldChg chg="delSp modSp mod">
        <pc:chgData name="Clayton, Amanda L. (LARC-E3)[SSAI DEVELOP]" userId="bd45d00a-0375-4579-a58c-94f9a1ccd07c" providerId="ADAL" clId="{C3750FF5-6BD4-4FD2-8D7B-157B7295BAC7}" dt="2021-11-30T15:16:49.207" v="729" actId="207"/>
        <pc:sldMkLst>
          <pc:docMk/>
          <pc:sldMk cId="0" sldId="268"/>
        </pc:sldMkLst>
        <pc:spChg chg="mod">
          <ac:chgData name="Clayton, Amanda L. (LARC-E3)[SSAI DEVELOP]" userId="bd45d00a-0375-4579-a58c-94f9a1ccd07c" providerId="ADAL" clId="{C3750FF5-6BD4-4FD2-8D7B-157B7295BAC7}" dt="2021-11-30T15:16:49.207" v="729" actId="207"/>
          <ac:spMkLst>
            <pc:docMk/>
            <pc:sldMk cId="0" sldId="268"/>
            <ac:spMk id="420" creationId="{00000000-0000-0000-0000-000000000000}"/>
          </ac:spMkLst>
        </pc:spChg>
        <pc:spChg chg="mod">
          <ac:chgData name="Clayton, Amanda L. (LARC-E3)[SSAI DEVELOP]" userId="bd45d00a-0375-4579-a58c-94f9a1ccd07c" providerId="ADAL" clId="{C3750FF5-6BD4-4FD2-8D7B-157B7295BAC7}" dt="2021-11-30T15:16:49.207" v="729" actId="207"/>
          <ac:spMkLst>
            <pc:docMk/>
            <pc:sldMk cId="0" sldId="268"/>
            <ac:spMk id="422" creationId="{00000000-0000-0000-0000-000000000000}"/>
          </ac:spMkLst>
        </pc:spChg>
        <pc:spChg chg="mod">
          <ac:chgData name="Clayton, Amanda L. (LARC-E3)[SSAI DEVELOP]" userId="bd45d00a-0375-4579-a58c-94f9a1ccd07c" providerId="ADAL" clId="{C3750FF5-6BD4-4FD2-8D7B-157B7295BAC7}" dt="2021-11-30T15:16:49.207" v="729" actId="207"/>
          <ac:spMkLst>
            <pc:docMk/>
            <pc:sldMk cId="0" sldId="268"/>
            <ac:spMk id="423" creationId="{00000000-0000-0000-0000-000000000000}"/>
          </ac:spMkLst>
        </pc:spChg>
        <pc:spChg chg="mod">
          <ac:chgData name="Clayton, Amanda L. (LARC-E3)[SSAI DEVELOP]" userId="bd45d00a-0375-4579-a58c-94f9a1ccd07c" providerId="ADAL" clId="{C3750FF5-6BD4-4FD2-8D7B-157B7295BAC7}" dt="2021-11-30T15:16:49.207" v="729" actId="207"/>
          <ac:spMkLst>
            <pc:docMk/>
            <pc:sldMk cId="0" sldId="268"/>
            <ac:spMk id="424" creationId="{00000000-0000-0000-0000-000000000000}"/>
          </ac:spMkLst>
        </pc:spChg>
        <pc:spChg chg="mod">
          <ac:chgData name="Clayton, Amanda L. (LARC-E3)[SSAI DEVELOP]" userId="bd45d00a-0375-4579-a58c-94f9a1ccd07c" providerId="ADAL" clId="{C3750FF5-6BD4-4FD2-8D7B-157B7295BAC7}" dt="2021-11-30T15:16:49.207" v="729" actId="207"/>
          <ac:spMkLst>
            <pc:docMk/>
            <pc:sldMk cId="0" sldId="268"/>
            <ac:spMk id="425" creationId="{00000000-0000-0000-0000-000000000000}"/>
          </ac:spMkLst>
        </pc:spChg>
        <pc:spChg chg="mod">
          <ac:chgData name="Clayton, Amanda L. (LARC-E3)[SSAI DEVELOP]" userId="bd45d00a-0375-4579-a58c-94f9a1ccd07c" providerId="ADAL" clId="{C3750FF5-6BD4-4FD2-8D7B-157B7295BAC7}" dt="2021-11-30T15:16:49.207" v="729" actId="207"/>
          <ac:spMkLst>
            <pc:docMk/>
            <pc:sldMk cId="0" sldId="268"/>
            <ac:spMk id="426" creationId="{00000000-0000-0000-0000-000000000000}"/>
          </ac:spMkLst>
        </pc:spChg>
        <pc:spChg chg="mod">
          <ac:chgData name="Clayton, Amanda L. (LARC-E3)[SSAI DEVELOP]" userId="bd45d00a-0375-4579-a58c-94f9a1ccd07c" providerId="ADAL" clId="{C3750FF5-6BD4-4FD2-8D7B-157B7295BAC7}" dt="2021-11-30T15:16:49.207" v="729" actId="207"/>
          <ac:spMkLst>
            <pc:docMk/>
            <pc:sldMk cId="0" sldId="268"/>
            <ac:spMk id="427" creationId="{00000000-0000-0000-0000-000000000000}"/>
          </ac:spMkLst>
        </pc:spChg>
        <pc:spChg chg="mod">
          <ac:chgData name="Clayton, Amanda L. (LARC-E3)[SSAI DEVELOP]" userId="bd45d00a-0375-4579-a58c-94f9a1ccd07c" providerId="ADAL" clId="{C3750FF5-6BD4-4FD2-8D7B-157B7295BAC7}" dt="2021-11-30T15:16:49.207" v="729" actId="207"/>
          <ac:spMkLst>
            <pc:docMk/>
            <pc:sldMk cId="0" sldId="268"/>
            <ac:spMk id="428" creationId="{00000000-0000-0000-0000-000000000000}"/>
          </ac:spMkLst>
        </pc:spChg>
        <pc:spChg chg="mod">
          <ac:chgData name="Clayton, Amanda L. (LARC-E3)[SSAI DEVELOP]" userId="bd45d00a-0375-4579-a58c-94f9a1ccd07c" providerId="ADAL" clId="{C3750FF5-6BD4-4FD2-8D7B-157B7295BAC7}" dt="2021-11-30T15:16:49.207" v="729" actId="207"/>
          <ac:spMkLst>
            <pc:docMk/>
            <pc:sldMk cId="0" sldId="268"/>
            <ac:spMk id="429" creationId="{00000000-0000-0000-0000-000000000000}"/>
          </ac:spMkLst>
        </pc:spChg>
        <pc:picChg chg="mod">
          <ac:chgData name="Clayton, Amanda L. (LARC-E3)[SSAI DEVELOP]" userId="bd45d00a-0375-4579-a58c-94f9a1ccd07c" providerId="ADAL" clId="{C3750FF5-6BD4-4FD2-8D7B-157B7295BAC7}" dt="2021-11-30T15:16:49.207" v="729" actId="207"/>
          <ac:picMkLst>
            <pc:docMk/>
            <pc:sldMk cId="0" sldId="268"/>
            <ac:picMk id="419" creationId="{00000000-0000-0000-0000-000000000000}"/>
          </ac:picMkLst>
        </pc:picChg>
        <pc:picChg chg="del">
          <ac:chgData name="Clayton, Amanda L. (LARC-E3)[SSAI DEVELOP]" userId="bd45d00a-0375-4579-a58c-94f9a1ccd07c" providerId="ADAL" clId="{C3750FF5-6BD4-4FD2-8D7B-157B7295BAC7}" dt="2021-11-30T15:16:40.347" v="728" actId="478"/>
          <ac:picMkLst>
            <pc:docMk/>
            <pc:sldMk cId="0" sldId="268"/>
            <ac:picMk id="421" creationId="{00000000-0000-0000-0000-000000000000}"/>
          </ac:picMkLst>
        </pc:picChg>
      </pc:sldChg>
      <pc:sldChg chg="modSp mod modNotesTx">
        <pc:chgData name="Clayton, Amanda L. (LARC-E3)[SSAI DEVELOP]" userId="bd45d00a-0375-4579-a58c-94f9a1ccd07c" providerId="ADAL" clId="{C3750FF5-6BD4-4FD2-8D7B-157B7295BAC7}" dt="2021-11-30T15:19:24.678" v="762" actId="313"/>
        <pc:sldMkLst>
          <pc:docMk/>
          <pc:sldMk cId="0" sldId="269"/>
        </pc:sldMkLst>
        <pc:spChg chg="mod">
          <ac:chgData name="Clayton, Amanda L. (LARC-E3)[SSAI DEVELOP]" userId="bd45d00a-0375-4579-a58c-94f9a1ccd07c" providerId="ADAL" clId="{C3750FF5-6BD4-4FD2-8D7B-157B7295BAC7}" dt="2021-11-30T15:17:09.621" v="732" actId="207"/>
          <ac:spMkLst>
            <pc:docMk/>
            <pc:sldMk cId="0" sldId="269"/>
            <ac:spMk id="437"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38"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39"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40"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41"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42"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43"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44"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45"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46"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47"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48"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49"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50" creationId="{00000000-0000-0000-0000-000000000000}"/>
          </ac:spMkLst>
        </pc:spChg>
        <pc:spChg chg="mod">
          <ac:chgData name="Clayton, Amanda L. (LARC-E3)[SSAI DEVELOP]" userId="bd45d00a-0375-4579-a58c-94f9a1ccd07c" providerId="ADAL" clId="{C3750FF5-6BD4-4FD2-8D7B-157B7295BAC7}" dt="2021-11-30T15:17:26.423" v="739" actId="255"/>
          <ac:spMkLst>
            <pc:docMk/>
            <pc:sldMk cId="0" sldId="269"/>
            <ac:spMk id="451" creationId="{00000000-0000-0000-0000-000000000000}"/>
          </ac:spMkLst>
        </pc:spChg>
        <pc:spChg chg="mod">
          <ac:chgData name="Clayton, Amanda L. (LARC-E3)[SSAI DEVELOP]" userId="bd45d00a-0375-4579-a58c-94f9a1ccd07c" providerId="ADAL" clId="{C3750FF5-6BD4-4FD2-8D7B-157B7295BAC7}" dt="2021-11-30T15:17:30.564" v="740" actId="255"/>
          <ac:spMkLst>
            <pc:docMk/>
            <pc:sldMk cId="0" sldId="269"/>
            <ac:spMk id="452"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53"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54" creationId="{00000000-0000-0000-0000-000000000000}"/>
          </ac:spMkLst>
        </pc:spChg>
        <pc:spChg chg="mod">
          <ac:chgData name="Clayton, Amanda L. (LARC-E3)[SSAI DEVELOP]" userId="bd45d00a-0375-4579-a58c-94f9a1ccd07c" providerId="ADAL" clId="{C3750FF5-6BD4-4FD2-8D7B-157B7295BAC7}" dt="2021-11-30T15:17:09.621" v="732" actId="207"/>
          <ac:spMkLst>
            <pc:docMk/>
            <pc:sldMk cId="0" sldId="269"/>
            <ac:spMk id="455" creationId="{00000000-0000-0000-0000-000000000000}"/>
          </ac:spMkLst>
        </pc:spChg>
        <pc:picChg chg="mod">
          <ac:chgData name="Clayton, Amanda L. (LARC-E3)[SSAI DEVELOP]" userId="bd45d00a-0375-4579-a58c-94f9a1ccd07c" providerId="ADAL" clId="{C3750FF5-6BD4-4FD2-8D7B-157B7295BAC7}" dt="2021-11-30T15:17:09.621" v="732" actId="207"/>
          <ac:picMkLst>
            <pc:docMk/>
            <pc:sldMk cId="0" sldId="269"/>
            <ac:picMk id="435" creationId="{00000000-0000-0000-0000-000000000000}"/>
          </ac:picMkLst>
        </pc:picChg>
        <pc:picChg chg="mod">
          <ac:chgData name="Clayton, Amanda L. (LARC-E3)[SSAI DEVELOP]" userId="bd45d00a-0375-4579-a58c-94f9a1ccd07c" providerId="ADAL" clId="{C3750FF5-6BD4-4FD2-8D7B-157B7295BAC7}" dt="2021-11-30T15:17:09.621" v="732" actId="207"/>
          <ac:picMkLst>
            <pc:docMk/>
            <pc:sldMk cId="0" sldId="269"/>
            <ac:picMk id="436" creationId="{00000000-0000-0000-0000-000000000000}"/>
          </ac:picMkLst>
        </pc:picChg>
      </pc:sldChg>
      <pc:sldMasterChg chg="modSldLayout">
        <pc:chgData name="Clayton, Amanda L. (LARC-E3)[SSAI DEVELOP]" userId="bd45d00a-0375-4579-a58c-94f9a1ccd07c" providerId="ADAL" clId="{C3750FF5-6BD4-4FD2-8D7B-157B7295BAC7}" dt="2021-11-30T15:05:22.135" v="321" actId="1037"/>
        <pc:sldMasterMkLst>
          <pc:docMk/>
          <pc:sldMasterMk cId="0" sldId="2147483648"/>
        </pc:sldMasterMkLst>
        <pc:sldLayoutChg chg="delSp modSp mod">
          <pc:chgData name="Clayton, Amanda L. (LARC-E3)[SSAI DEVELOP]" userId="bd45d00a-0375-4579-a58c-94f9a1ccd07c" providerId="ADAL" clId="{C3750FF5-6BD4-4FD2-8D7B-157B7295BAC7}" dt="2021-11-30T15:05:22.135" v="321" actId="1037"/>
          <pc:sldLayoutMkLst>
            <pc:docMk/>
            <pc:sldMasterMk cId="0" sldId="2147483648"/>
            <pc:sldLayoutMk cId="0" sldId="2147483649"/>
          </pc:sldLayoutMkLst>
          <pc:spChg chg="del">
            <ac:chgData name="Clayton, Amanda L. (LARC-E3)[SSAI DEVELOP]" userId="bd45d00a-0375-4579-a58c-94f9a1ccd07c" providerId="ADAL" clId="{C3750FF5-6BD4-4FD2-8D7B-157B7295BAC7}" dt="2021-11-19T18:19:30.303" v="182" actId="21"/>
            <ac:spMkLst>
              <pc:docMk/>
              <pc:sldMasterMk cId="0" sldId="2147483648"/>
              <pc:sldLayoutMk cId="0" sldId="2147483649"/>
              <ac:spMk id="21" creationId="{00000000-0000-0000-0000-000000000000}"/>
            </ac:spMkLst>
          </pc:spChg>
          <pc:picChg chg="mod">
            <ac:chgData name="Clayton, Amanda L. (LARC-E3)[SSAI DEVELOP]" userId="bd45d00a-0375-4579-a58c-94f9a1ccd07c" providerId="ADAL" clId="{C3750FF5-6BD4-4FD2-8D7B-157B7295BAC7}" dt="2021-11-30T15:05:22.135" v="321" actId="1037"/>
            <ac:picMkLst>
              <pc:docMk/>
              <pc:sldMasterMk cId="0" sldId="2147483648"/>
              <pc:sldLayoutMk cId="0" sldId="2147483649"/>
              <ac:picMk id="16" creationId="{00000000-0000-0000-0000-000000000000}"/>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G:\My%20Drive\HAB\Figure-3.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HAB Events</c:v>
          </c:tx>
          <c:spPr>
            <a:ln w="28575" cap="rnd">
              <a:solidFill>
                <a:schemeClr val="accent1"/>
              </a:solidFill>
              <a:round/>
            </a:ln>
            <a:effectLst/>
          </c:spPr>
          <c:marker>
            <c:symbol val="none"/>
          </c:marker>
          <c:cat>
            <c:strRef>
              <c:f>'Figure-3'!$A$3:$A$14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'Figure-3'!$B$3:$B$14</c:f>
              <c:numCache>
                <c:formatCode>General</c:formatCode>
                <c:ptCount val="12"/>
                <c:pt idx="0">
                  <c:v>0</c:v>
                </c:pt>
                <c:pt idx="1">
                  <c:v>0</c:v>
                </c:pt>
                <c:pt idx="2">
                  <c:v>3</c:v>
                </c:pt>
                <c:pt idx="3">
                  <c:v>9</c:v>
                </c:pt>
                <c:pt idx="4">
                  <c:v>6</c:v>
                </c:pt>
                <c:pt idx="5">
                  <c:v>36</c:v>
                </c:pt>
                <c:pt idx="6">
                  <c:v>49</c:v>
                </c:pt>
                <c:pt idx="7">
                  <c:v>61</c:v>
                </c:pt>
                <c:pt idx="8">
                  <c:v>27</c:v>
                </c:pt>
                <c:pt idx="9">
                  <c:v>23</c:v>
                </c:pt>
                <c:pt idx="10">
                  <c:v>14</c:v>
                </c:pt>
                <c:pt idx="11">
                  <c:v>10</c:v>
                </c:pt>
              </c:numCache>
            </c:numRef>
          </c:val>
          <c:smooth val="0"/>
          <c:extLst>
            <c:ext xmlns:c16="http://schemas.microsoft.com/office/drawing/2014/chart" uri="{C3380CC4-5D6E-409C-BE32-E72D297353CC}">
              <c16:uniqueId val="{00000000-FDF8-4D28-BBD9-C79F2EBB5795}"/>
            </c:ext>
          </c:extLst>
        </c:ser>
        <c:ser>
          <c:idx val="1"/>
          <c:order val="1"/>
          <c:tx>
            <c:v>Human Illnesses</c:v>
          </c:tx>
          <c:spPr>
            <a:ln w="28575" cap="rnd">
              <a:solidFill>
                <a:schemeClr val="accent2"/>
              </a:solidFill>
              <a:round/>
            </a:ln>
            <a:effectLst/>
          </c:spPr>
          <c:marker>
            <c:symbol val="none"/>
          </c:marker>
          <c:val>
            <c:numRef>
              <c:f>'Figure-3'!$D$3:$D$14</c:f>
              <c:numCache>
                <c:formatCode>General</c:formatCode>
                <c:ptCount val="12"/>
                <c:pt idx="0">
                  <c:v>0</c:v>
                </c:pt>
                <c:pt idx="1">
                  <c:v>0</c:v>
                </c:pt>
                <c:pt idx="2">
                  <c:v>0</c:v>
                </c:pt>
                <c:pt idx="3">
                  <c:v>0</c:v>
                </c:pt>
                <c:pt idx="4">
                  <c:v>1</c:v>
                </c:pt>
                <c:pt idx="5">
                  <c:v>9</c:v>
                </c:pt>
                <c:pt idx="6">
                  <c:v>24</c:v>
                </c:pt>
                <c:pt idx="7">
                  <c:v>22</c:v>
                </c:pt>
                <c:pt idx="8">
                  <c:v>6</c:v>
                </c:pt>
                <c:pt idx="9">
                  <c:v>0</c:v>
                </c:pt>
                <c:pt idx="10">
                  <c:v>1</c:v>
                </c:pt>
                <c:pt idx="11">
                  <c:v>0</c:v>
                </c:pt>
              </c:numCache>
            </c:numRef>
          </c:val>
          <c:smooth val="0"/>
          <c:extLst>
            <c:ext xmlns:c16="http://schemas.microsoft.com/office/drawing/2014/chart" uri="{C3380CC4-5D6E-409C-BE32-E72D297353CC}">
              <c16:uniqueId val="{00000001-FDF8-4D28-BBD9-C79F2EBB5795}"/>
            </c:ext>
          </c:extLst>
        </c:ser>
        <c:ser>
          <c:idx val="2"/>
          <c:order val="2"/>
          <c:tx>
            <c:v>Animel Illnesses</c:v>
          </c:tx>
          <c:spPr>
            <a:ln w="28575" cap="rnd">
              <a:solidFill>
                <a:schemeClr val="accent3"/>
              </a:solidFill>
              <a:round/>
            </a:ln>
            <a:effectLst/>
          </c:spPr>
          <c:marker>
            <c:symbol val="none"/>
          </c:marker>
          <c:val>
            <c:numRef>
              <c:f>'Figure-3'!$F$3:$F$14</c:f>
              <c:numCache>
                <c:formatCode>General</c:formatCode>
                <c:ptCount val="12"/>
                <c:pt idx="0">
                  <c:v>6</c:v>
                </c:pt>
                <c:pt idx="1">
                  <c:v>12</c:v>
                </c:pt>
                <c:pt idx="2">
                  <c:v>5</c:v>
                </c:pt>
                <c:pt idx="3">
                  <c:v>6</c:v>
                </c:pt>
                <c:pt idx="4">
                  <c:v>11</c:v>
                </c:pt>
                <c:pt idx="5">
                  <c:v>109</c:v>
                </c:pt>
                <c:pt idx="6">
                  <c:v>104</c:v>
                </c:pt>
                <c:pt idx="7">
                  <c:v>49</c:v>
                </c:pt>
                <c:pt idx="8">
                  <c:v>33</c:v>
                </c:pt>
                <c:pt idx="9">
                  <c:v>31</c:v>
                </c:pt>
                <c:pt idx="10">
                  <c:v>1</c:v>
                </c:pt>
                <c:pt idx="11">
                  <c:v>0</c:v>
                </c:pt>
              </c:numCache>
            </c:numRef>
          </c:val>
          <c:smooth val="0"/>
          <c:extLst>
            <c:ext xmlns:c16="http://schemas.microsoft.com/office/drawing/2014/chart" uri="{C3380CC4-5D6E-409C-BE32-E72D297353CC}">
              <c16:uniqueId val="{00000002-FDF8-4D28-BBD9-C79F2EBB5795}"/>
            </c:ext>
          </c:extLst>
        </c:ser>
        <c:dLbls>
          <c:showLegendKey val="0"/>
          <c:showVal val="0"/>
          <c:showCatName val="0"/>
          <c:showSerName val="0"/>
          <c:showPercent val="0"/>
          <c:showBubbleSize val="0"/>
        </c:dLbls>
        <c:smooth val="0"/>
        <c:axId val="514609247"/>
        <c:axId val="514609663"/>
      </c:lineChart>
      <c:catAx>
        <c:axId val="514609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en-US"/>
          </a:p>
        </c:txPr>
        <c:crossAx val="514609663"/>
        <c:crosses val="autoZero"/>
        <c:auto val="1"/>
        <c:lblAlgn val="ctr"/>
        <c:lblOffset val="100"/>
        <c:noMultiLvlLbl val="0"/>
      </c:catAx>
      <c:valAx>
        <c:axId val="514609663"/>
        <c:scaling>
          <c:orientation val="minMax"/>
          <c:max val="11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en-US"/>
          </a:p>
        </c:txPr>
        <c:crossAx val="514609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kxan.com/news/local/lcra-initial-tests-show-lake-travis-water-not-toxic-despite-dogs-death/"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statesman.com/story/news/2021/03/25/lady-bird-lake-lake-austin-increased-risk-blue-green-algae-water-samples-tested/7002799002/" TargetMode="External"/><Relationship Id="rId5" Type="http://schemas.openxmlformats.org/officeDocument/2006/relationships/hyperlink" Target="https://spectrumlocalnews.com/tx/austin/news/2021/03/26/lady-bird-lake-and-lake-austin-at-increased-risk-for-toxic-algae" TargetMode="External"/><Relationship Id="rId4" Type="http://schemas.openxmlformats.org/officeDocument/2006/relationships/hyperlink" Target="https://www.kxan.com/news/local/caution-lcra-receives-reports-of-dogs-becoming-sick-after-swimming-in-area-of-lake-travi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sa.gov/sites/default/files/styles/full_width_feature/public/thumbnails/image/iss063e076166.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3390/rs11192329"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doi.org/10.1016/j.envadv.2020.10000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Welcome everyone, thank you for joining us today! My name is ____ and I am joined by my teammates____. We are the Highland Lakes Water Resources Team and over the past ten weeks we have been working to utilize NASA's earth observations to improve early warning systems for harmful algae events in the Highland Lakes near Austin, Texas.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Guest Presenter: Hello All and thanks for coming! This was a project undertaken by NASA DEVELOP's Highland Lakes Water Resources Team who worked to improve early warning systems for harmful algae events in the Highland Lakes near Austin, Texas.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11" name="Google Shape;11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Our goal is not only to provide products, but also provide verified, solid products. Therefore, we also performed validation analysis to validate remotely sensed measurements and quantify uncertainties. For the chla, you can see that the machine learning model performs the best for both Sentinel and Landsat, compared with other traditional Spectral chlorophyll-a indices. Turbidity regressions performed a little poorly, which can be explained by the inherent mismatches and differences between satellite derived indices and sampling data. Luckily, When we identified suspended sediment manually, the NDTI accurately identify turbid pixels most of the time. The water surface temperature product shows a good fit with in-situ data. Overall, validation efforts have suggested that these products are feasible to retrieve biogeochemical properties and identify important environmental trends. </a:t>
            </a:r>
            <a:endParaRPr dirty="0"/>
          </a:p>
        </p:txBody>
      </p:sp>
      <p:sp>
        <p:nvSpPr>
          <p:cNvPr id="350" name="Google Shape;35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Once we had our products working and validated, we organized our code and employed some interactive components to make a graphical user interface, or GUI, to serve as a tool for our end users. The Lake Algal Monitoring Dashboard, or LAMDA, is easy to use and interactive. </a:t>
            </a:r>
            <a:endParaRPr dirty="0"/>
          </a:p>
          <a:p>
            <a:pPr marL="0" lvl="0" indent="0" algn="l" rtl="0">
              <a:spcBef>
                <a:spcPts val="0"/>
              </a:spcBef>
              <a:spcAft>
                <a:spcPts val="0"/>
              </a:spcAft>
              <a:buNone/>
            </a:pPr>
            <a:r>
              <a:rPr lang="en-US" dirty="0"/>
              <a:t>Shown on the left is an example wireframe showing how we planned out our tool and included the elements our end users wanted. The central feature is an interactive map that lets users toggle between layers and zoom in and out.</a:t>
            </a:r>
            <a:endParaRPr dirty="0"/>
          </a:p>
          <a:p>
            <a:pPr marL="0" lvl="0" indent="0" algn="l" rtl="0">
              <a:spcBef>
                <a:spcPts val="0"/>
              </a:spcBef>
              <a:spcAft>
                <a:spcPts val="0"/>
              </a:spcAft>
              <a:buNone/>
            </a:pPr>
            <a:r>
              <a:rPr lang="en-US" dirty="0"/>
              <a:t>There is also an info widget, where the image date and some other useful statistics and metadata will be displayed. Additionally, there is a dropdown menu that allows users to select different parameters to create a time series chart that they can view and then even download. All these features will help our end users access and visualize the information they need.</a:t>
            </a:r>
            <a:endParaRPr dirty="0"/>
          </a:p>
          <a:p>
            <a:pPr marL="0" lvl="0" indent="0" algn="l" rtl="0">
              <a:spcBef>
                <a:spcPts val="0"/>
              </a:spcBef>
              <a:spcAft>
                <a:spcPts val="0"/>
              </a:spcAft>
              <a:buNone/>
            </a:pPr>
            <a:endParaRPr dirty="0"/>
          </a:p>
        </p:txBody>
      </p:sp>
      <p:sp>
        <p:nvSpPr>
          <p:cNvPr id="373" name="Google Shape;37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2" name="Google Shape;40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7" name="Google Shape;41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Beyond monitoring of near real-time conditions we also performed historical analyses with the created products.  Shown here are Landsat 8 retrieved chlorophyll-a concentrations for the six lakes in the highland lake chain from upstream to downstream. You can see these are time-series plot with error bars. Basically, the dot shows the median chl-a for each lake with one standard deviation of uncertainty.  These plot include all available dates of Landsat 8 from 2013 to 2020 . This figure actually shows up a lot of interesting pattern. At first, the figure suggests a clear seasonality of chl-a in all lakes. In general, it peaks around July and August. Additionally, we can see lakes upstream have relatively higher chla compared to lakes downstream. We only have 7-year of data, it would be a little risky to talk about trends, but we did observe different lakes have different behaviors. You can see chla in the Lake Austin and the Lake Travis are pretty stable, compared to other lakes. But the data did capture some spikes in the summer of 2015 and 2016, which corresponds to the severe drought in the lake Travis. And the spike in the summer of 2019 corresponds to reported harmful algal events. Overall, It suggest that we should take different mitigation policies and measurements , according to the ecological conditions in these lakes.</a:t>
            </a:r>
            <a:endParaRPr dirty="0"/>
          </a:p>
          <a:p>
            <a:pPr marL="0" lvl="0" indent="0" algn="l" rtl="0">
              <a:spcBef>
                <a:spcPts val="0"/>
              </a:spcBef>
              <a:spcAft>
                <a:spcPts val="0"/>
              </a:spcAft>
              <a:buNone/>
            </a:pPr>
            <a:endParaRPr dirty="0"/>
          </a:p>
        </p:txBody>
      </p:sp>
      <p:sp>
        <p:nvSpPr>
          <p:cNvPr id="433" name="Google Shape;43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would like to thank Dr. Erin Urquhart, Dr. Christine Lee, Dr. David Hondula, Dr. Nima Pahlevan, Ryan Hammock, The City of Austin Department of Watershed Protection, and the Lower Colorado River Authority (LCRA) for their support and contributions. </a:t>
            </a:r>
            <a:endParaRPr dirty="0"/>
          </a:p>
        </p:txBody>
      </p:sp>
      <p:sp>
        <p:nvSpPr>
          <p:cNvPr id="459" name="Google Shape;45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Algae is a natural part of ecosystems and is not always harmful! But, algae events—or, periods of prolific algae growth—can be detrimental to public health, economies, and ecosystems—and results in many headlines like these. Algae events can deplete dissolved oxygen levels, harming other aquatic life and can force beaches and nearby businesses to close, reducing tourism income, and occasionally producing toxins that are dangerous to recreational users. The Highland Lakes region began experiencing events like these only recently, with the first reports of canine deaths from toxic algae in Lady Bird Lake in 2019 and subsequently Lake Travis in 2021.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----------Image Credits---------</a:t>
            </a:r>
            <a:endParaRPr dirty="0"/>
          </a:p>
          <a:p>
            <a:pPr marL="0" lvl="0" indent="0" algn="l" rtl="0">
              <a:spcBef>
                <a:spcPts val="0"/>
              </a:spcBef>
              <a:spcAft>
                <a:spcPts val="0"/>
              </a:spcAft>
              <a:buNone/>
            </a:pPr>
            <a:r>
              <a:rPr lang="en-US" dirty="0"/>
              <a:t>Lower Colorado River Authority &amp; City of Austin, Department of Watershed Protection (CoA DWP) Partner Images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News Credits -------------</a:t>
            </a:r>
            <a:endParaRPr dirty="0"/>
          </a:p>
          <a:p>
            <a:pPr marL="0" lvl="0" indent="0" algn="l" rtl="0">
              <a:spcBef>
                <a:spcPts val="0"/>
              </a:spcBef>
              <a:spcAft>
                <a:spcPts val="0"/>
              </a:spcAft>
              <a:buNone/>
            </a:pPr>
            <a:r>
              <a:rPr lang="en-US" dirty="0"/>
              <a:t>1. Gates, B., &amp; Ramkissoon, J. (2021, February 26). </a:t>
            </a:r>
            <a:r>
              <a:rPr lang="en-US" b="0" i="0" dirty="0">
                <a:solidFill>
                  <a:srgbClr val="000000"/>
                </a:solidFill>
                <a:latin typeface="Roboto Condensed"/>
                <a:ea typeface="Roboto Condensed"/>
                <a:cs typeface="Roboto Condensed"/>
                <a:sym typeface="Roboto Condensed"/>
              </a:rPr>
              <a:t>LCRA: More tests reveal presence of blue-green algae toxins on east side of Hudson Bend at Lake Travis. </a:t>
            </a:r>
            <a:r>
              <a:rPr lang="en-US" b="0" i="1" dirty="0">
                <a:solidFill>
                  <a:srgbClr val="000000"/>
                </a:solidFill>
                <a:latin typeface="Roboto Condensed"/>
                <a:ea typeface="Roboto Condensed"/>
                <a:cs typeface="Roboto Condensed"/>
                <a:sym typeface="Roboto Condensed"/>
              </a:rPr>
              <a:t>KXAN Austin</a:t>
            </a:r>
            <a:r>
              <a:rPr lang="en-US" b="0" i="0" dirty="0">
                <a:solidFill>
                  <a:srgbClr val="000000"/>
                </a:solidFill>
                <a:latin typeface="Roboto Condensed"/>
                <a:ea typeface="Roboto Condensed"/>
                <a:cs typeface="Roboto Condensed"/>
                <a:sym typeface="Roboto Condensed"/>
              </a:rPr>
              <a:t>. </a:t>
            </a:r>
            <a:r>
              <a:rPr lang="en-US" dirty="0"/>
              <a:t> </a:t>
            </a:r>
            <a:r>
              <a:rPr lang="en-US" u="sng" dirty="0">
                <a:solidFill>
                  <a:schemeClr val="hlink"/>
                </a:solidFill>
                <a:hlinkClick r:id="rId3"/>
              </a:rPr>
              <a:t>https://www.kxan.com/news/local/lcra-initial-tests-show-lake-travis-water-not-toxic-despite-dogs-death/</a:t>
            </a:r>
            <a:endParaRPr dirty="0"/>
          </a:p>
          <a:p>
            <a:pPr marL="0" lvl="0" indent="0" algn="l" rtl="0">
              <a:spcBef>
                <a:spcPts val="0"/>
              </a:spcBef>
              <a:spcAft>
                <a:spcPts val="0"/>
              </a:spcAft>
              <a:buNone/>
            </a:pPr>
            <a:r>
              <a:rPr lang="en-US" dirty="0"/>
              <a:t>2. Falcon, R., &amp; Rahman, T. (2021, February 23). CAUTION: LCRA receives reports of dogs becoming sick after swimming in area of Lake Travis. </a:t>
            </a:r>
            <a:r>
              <a:rPr lang="en-US" i="1" dirty="0"/>
              <a:t>KXAN </a:t>
            </a:r>
            <a:r>
              <a:rPr lang="en-US" i="0" dirty="0"/>
              <a:t>Austin. </a:t>
            </a:r>
            <a:r>
              <a:rPr lang="en-US" i="0" u="sng" dirty="0">
                <a:solidFill>
                  <a:schemeClr val="hlink"/>
                </a:solidFill>
                <a:hlinkClick r:id="rId4"/>
              </a:rPr>
              <a:t>https</a:t>
            </a:r>
            <a:r>
              <a:rPr lang="en-US" u="sng" dirty="0">
                <a:solidFill>
                  <a:schemeClr val="hlink"/>
                </a:solidFill>
                <a:hlinkClick r:id="rId4"/>
              </a:rPr>
              <a:t>://www.kxan.com/news/local/caution-lcra-receives-reports-of-dogs-becoming-sick-after-swimming-in-area-of-lake-travis/</a:t>
            </a:r>
            <a:endParaRPr dirty="0"/>
          </a:p>
          <a:p>
            <a:pPr marL="0" lvl="0" indent="0" algn="l" rtl="0">
              <a:spcBef>
                <a:spcPts val="0"/>
              </a:spcBef>
              <a:spcAft>
                <a:spcPts val="0"/>
              </a:spcAft>
              <a:buNone/>
            </a:pPr>
            <a:r>
              <a:rPr lang="en-US" dirty="0"/>
              <a:t>3. Vuaghn, M. (2021, March 6). Lady Bird Lake and Lake Austin at Increased Risk for Toxic Algae. </a:t>
            </a:r>
            <a:r>
              <a:rPr lang="en-US" i="1" dirty="0"/>
              <a:t>Spectrum Local News. </a:t>
            </a:r>
            <a:r>
              <a:rPr lang="en-US" i="1" u="sng" dirty="0">
                <a:solidFill>
                  <a:schemeClr val="hlink"/>
                </a:solidFill>
                <a:hlinkClick r:id="rId5"/>
              </a:rPr>
              <a:t>https</a:t>
            </a:r>
            <a:r>
              <a:rPr lang="en-US" u="sng" dirty="0">
                <a:solidFill>
                  <a:schemeClr val="hlink"/>
                </a:solidFill>
                <a:hlinkClick r:id="rId5"/>
              </a:rPr>
              <a:t>://spectrumlocalnews.com/tx/austin/news/2021/03/26/lady-bird-lake-and-lake-austin-at-increased-risk-for-toxic-algae</a:t>
            </a:r>
            <a:endParaRPr dirty="0"/>
          </a:p>
          <a:p>
            <a:pPr marL="0" marR="0" lvl="0" indent="0" algn="l" rtl="0">
              <a:lnSpc>
                <a:spcPct val="100000"/>
              </a:lnSpc>
              <a:spcBef>
                <a:spcPts val="0"/>
              </a:spcBef>
              <a:spcAft>
                <a:spcPts val="0"/>
              </a:spcAft>
              <a:buClr>
                <a:schemeClr val="dk1"/>
              </a:buClr>
              <a:buSzPts val="1200"/>
              <a:buFont typeface="Calibri"/>
              <a:buNone/>
            </a:pPr>
            <a:r>
              <a:rPr lang="en-US" dirty="0"/>
              <a:t>4. Moreno-Lozano, L. (2021, March 25). Owners warned to keep dogs away with higher risk for toxic algae in Lady Bird Lake, Lake Austin. </a:t>
            </a:r>
            <a:r>
              <a:rPr lang="en-US" i="1" dirty="0"/>
              <a:t>Austin American-Statesman</a:t>
            </a:r>
            <a:r>
              <a:rPr lang="en-US" i="0" dirty="0"/>
              <a:t>. </a:t>
            </a:r>
            <a:r>
              <a:rPr lang="en-US" u="sng" dirty="0">
                <a:solidFill>
                  <a:schemeClr val="hlink"/>
                </a:solidFill>
                <a:hlinkClick r:id="rId6"/>
              </a:rPr>
              <a:t> https://www.statesman.com/story/news/2021/03/25/lady-bird-lake-lake-austin-increased-risk-blue-green-algae-water-samples-tested/7002799002/</a:t>
            </a:r>
            <a:endParaRPr dirty="0"/>
          </a:p>
          <a:p>
            <a:pPr marL="0" lvl="0" indent="0" algn="l" rtl="0">
              <a:spcBef>
                <a:spcPts val="0"/>
              </a:spcBef>
              <a:spcAft>
                <a:spcPts val="0"/>
              </a:spcAft>
              <a:buNone/>
            </a:pPr>
            <a:r>
              <a:rPr lang="en-US" dirty="0"/>
              <a:t> 5. City of Austin Twitter (@austintexasgov). Lady Bird Lake + Lake Austin are at an increased risk for harmful algae due to the toxicity reported in samples taken by the LCRA from the Highland Lake System. https://twitter.com/austintexasgov/status/1375168019840839680 </a:t>
            </a:r>
            <a:endParaRPr dirty="0"/>
          </a:p>
          <a:p>
            <a:pPr marL="0" lvl="0" indent="0" algn="l" rtl="0">
              <a:spcBef>
                <a:spcPts val="0"/>
              </a:spcBef>
              <a:spcAft>
                <a:spcPts val="0"/>
              </a:spcAft>
              <a:buNone/>
            </a:pPr>
            <a:endParaRPr dirty="0"/>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5" name="Google Shape;1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To aid in the effort of monitoring algae conditions, our Highland Lakes DEVELOP team patterned with the Lower Colorado River Authority and the City of Austin, Department of Watershed Protection as end users. These end users are responsible for managing water quality in the Highland Lakes region and worked with our team to incorporate NASA earth observations into their decision making toolkit. Historically, they have relied on in situ water quality sampling to monitor for algae events, but by utilizing more frequent satellite derived measurements they will be better prepared to recognize when to take mitigating actions against algae conditions.</a:t>
            </a:r>
            <a:endParaRPr dirty="0"/>
          </a:p>
          <a:p>
            <a:pPr marL="0" lvl="0" indent="0" algn="l" rtl="0">
              <a:spcBef>
                <a:spcPts val="0"/>
              </a:spcBef>
              <a:spcAft>
                <a:spcPts val="0"/>
              </a:spcAft>
              <a:buNone/>
            </a:pPr>
            <a:r>
              <a:rPr lang="en-US" dirty="0"/>
              <a:t>The University of Texas at Austin, dep. Of Molecular Science, and the Austin Water Utility provided additional support and collaboration for the project.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image credit ----------------</a:t>
            </a:r>
            <a:endParaRPr dirty="0"/>
          </a:p>
          <a:p>
            <a:pPr marL="0" lvl="0" indent="0" algn="l" rtl="0">
              <a:spcBef>
                <a:spcPts val="0"/>
              </a:spcBef>
              <a:spcAft>
                <a:spcPts val="0"/>
              </a:spcAft>
              <a:buNone/>
            </a:pPr>
            <a:r>
              <a:rPr lang="en-US" dirty="0"/>
              <a:t>Photo taken by DEVELOP team member Addison Pletcher</a:t>
            </a:r>
            <a:endParaRPr dirty="0"/>
          </a:p>
          <a:p>
            <a:pPr marL="0" lvl="0" indent="0" algn="l" rtl="0">
              <a:spcBef>
                <a:spcPts val="0"/>
              </a:spcBef>
              <a:spcAft>
                <a:spcPts val="0"/>
              </a:spcAft>
              <a:buNone/>
            </a:pPr>
            <a:endParaRPr dirty="0"/>
          </a:p>
        </p:txBody>
      </p:sp>
      <p:sp>
        <p:nvSpPr>
          <p:cNvPr id="164" name="Google Shape;16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area of interest for this work is the highland lakes region in Texas, which runs through the city of Austin. On the left we see the spatial extent of the Highland Lakes with Austin as a reference. The lake chain is part of the Lower Colorado River and is dammed at many points, creating a chain of man made reservoirs. The placement of cities near the lake chain has led to a strong influence by human activities, which is believed to be a leading cause of the conditions favorable to algae events. Our focus observational period is between 2013 and the present, as the main satellites utilized started launching in 2013. The first harmful algal events were reported in 2019, thus more recent time periods are more important for this project. Most importantly is the focus on the present, such that more informed decisions can be made regarding current algal dangers. </a:t>
            </a:r>
            <a:endParaRPr dirty="0"/>
          </a:p>
        </p:txBody>
      </p:sp>
      <p:sp>
        <p:nvSpPr>
          <p:cNvPr id="184" name="Google Shape;1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To provide a useful monitoring tool to our end users, our objectives were to utilize environmental proxies such as chlorophyll-a concentrations, turbidity, water surface temperature, and cyanobacteria detections which help us to understand algae conditions. In order to convey the information we designed a user-friendly graphical user interface to provide an interactive near real-time algae monitoring tool. Additionally, we ran statistical analyses on all of the images from 2013 to the present to provide the end users with maps and charts to better understand historical trends and potential hotspot locations.  </a:t>
            </a:r>
            <a:endParaRPr dirty="0"/>
          </a:p>
          <a:p>
            <a:pPr marL="0" lvl="0" indent="0" algn="l" rtl="0">
              <a:spcBef>
                <a:spcPts val="0"/>
              </a:spcBef>
              <a:spcAft>
                <a:spcPts val="0"/>
              </a:spcAft>
              <a:buNone/>
            </a:pP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To meet our objectives, we harnessed the jointly operated NASA &amp; USGS Landsat-8 satellite with the Operational Land Imager (OLI) sensor, as well as the European Space Agency's (ESA) Sentinel-2 A &amp; B satellites with the MultiSpectral Imager (MSI) sensor. Landsat-8 has a long revisit time of 16-days, has a moderately high resolution of 30 meters, and captures a large area with each pass. Meanwhile, each Sentinel-2 satellite has a revisit time of 10-days, a combined have a revisit time of 5-days. The Sentinel-2 MSI sensor provides bands with a notably high resolution of 10 meters as well as 20 and 60 meter bands. We utilized 10 and 20 meter sentinel bands for our products.  Although Sentinel-2 has a great revisit time and sharp resolution, each image captured spans nearly a quarter of the area of each Landsat image. When both Landsat-8 and Sentinel-2 platforms are used in conjunction, the revisit time can be as short as 3 days. </a:t>
            </a:r>
            <a:endParaRPr dirty="0"/>
          </a:p>
          <a:p>
            <a:pPr marL="0" lvl="0" indent="0" algn="l" rtl="0">
              <a:spcBef>
                <a:spcPts val="0"/>
              </a:spcBef>
              <a:spcAft>
                <a:spcPts val="0"/>
              </a:spcAft>
              <a:buNone/>
            </a:pPr>
            <a:endParaRPr dirty="0"/>
          </a:p>
          <a:p>
            <a:pPr marL="285750" lvl="0" indent="-285750" algn="l" rtl="0">
              <a:spcBef>
                <a:spcPts val="0"/>
              </a:spcBef>
              <a:spcAft>
                <a:spcPts val="0"/>
              </a:spcAft>
              <a:buClr>
                <a:schemeClr val="dk1"/>
              </a:buClr>
              <a:buSzPts val="1200"/>
              <a:buFont typeface="Arial"/>
              <a:buChar char="•"/>
            </a:pPr>
            <a:r>
              <a:rPr lang="en-US" dirty="0"/>
              <a:t>Image from </a:t>
            </a:r>
            <a:r>
              <a:rPr lang="en-US" u="sng" dirty="0">
                <a:solidFill>
                  <a:schemeClr val="hlink"/>
                </a:solidFill>
                <a:hlinkClick r:id="rId3"/>
              </a:rPr>
              <a:t>https://www.nasa.gov/sites/default/files/styles/full_width_feature/public/thumbnails/image/iss063e076166.jpg</a:t>
            </a:r>
            <a:endParaRPr dirty="0"/>
          </a:p>
          <a:p>
            <a:pPr marL="0" lvl="0" indent="0" algn="l" rtl="0">
              <a:spcBef>
                <a:spcPts val="0"/>
              </a:spcBef>
              <a:spcAft>
                <a:spcPts val="0"/>
              </a:spcAft>
              <a:buNone/>
            </a:pPr>
            <a:endParaRPr dirty="0"/>
          </a:p>
        </p:txBody>
      </p:sp>
      <p:sp>
        <p:nvSpPr>
          <p:cNvPr id="271" name="Google Shape;27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workflow chart illustrates the path taken to produce an informative and interactive tool hosting the desired end products. Surface reflectance products from Google Earth Engine were masked down to water pixels using NDWI land-water segmentation and cloud pixel detection. The masked imagery were then processed utilizing machine learning and spectral algorithms to produce chlorophyll-a concentration, cyanobacteria abundance, turbidity, and water surface temperature maps. In-situ data were then used to provide error estimates and validate the products. Utilizing the processed products, a statistical analysis was performed to retrieve historical trends as time series charts, animations, and maps. The products were also then combined into a cohesive visualization environment with interactive maps, optional time series charts, and informative widgets. Finally, the graphical environment displaying recent observations was deployed as a usable tool for the end users to access. </a:t>
            </a:r>
            <a:endParaRPr dirty="0"/>
          </a:p>
        </p:txBody>
      </p:sp>
      <p:sp>
        <p:nvSpPr>
          <p:cNvPr id="286" name="Google Shape;28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To calculate the environmental proxies we used a variety of spectrally derived products. Chlorophyll-a concentrations were calculated using a pre-trained machine learning (mixture density network) model, as well as the best reported performing indices for Landsat and sentinel, the fluorescene line height violet and 2 band algorithm, respectively. For the detection of cyanobacteria we used a spectral algorithm called the Broad Wavelength Algae Index (BWAI), originally designed for Landsat but operational for Sentinel. The BWAI has two versions, one to detect cyanobacteria in the water column and one for floating cyanobacteria mats. To quantify turbidity, we use the Normalized Difference Turbidity Index (NDTI) which identifies suspended sediment in the water based on the observation that suspended sediment causes higher reflectance in the red wavelengths. Finally, the calculation of water surface temperature was achieved through inverting Planck's law and harnessing the thermal infrared bands of Landsat-8.</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Processing for the Broad Wavelength Algae Index, Normalized Difference Turbidity Index, and water surface temperature were all done utilizing spectral features specific to cyanobacteria, suspended sediment, and infrared brightness temperature, respectively. The BWAI harnesses a Reflectance Peak Height index that isolates algal mats or blooms based on their different spectral features, where mats reflect more in the NIR. The BWAI uses two factors to depress noise and spectral contamination from the environment to more accurately differentiate cyanobacteria. The NDTI harnesses the increased reflectance of red wavelengths in water with increasing amounts of suspended sediment. It is normalized to prevent differences in values from environmental and lighting changes throughout the year. Water surface temperature was retrieved using a workflow which uses the infrared bands on Landsat and related the brightness temperature to surface temperature using Planck's law.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Lacaux, J. P., Tourre, Y. M., Vignolles, C., Ndione, J. A., &amp; Lafaye, M. (2007). Classification of ponds from high-spatial resolution remote sensing: Application to Rift Valley Fever epidemics in Senegal. </a:t>
            </a:r>
            <a:r>
              <a:rPr lang="en-US" i="1" dirty="0"/>
              <a:t>Remote Sensing of Environment</a:t>
            </a:r>
            <a:r>
              <a:rPr lang="en-US" dirty="0"/>
              <a:t>, 9.</a:t>
            </a:r>
            <a:endParaRPr dirty="0"/>
          </a:p>
          <a:p>
            <a:pPr marL="0" lvl="0" indent="0" algn="l" rtl="0">
              <a:spcBef>
                <a:spcPts val="0"/>
              </a:spcBef>
              <a:spcAft>
                <a:spcPts val="0"/>
              </a:spcAft>
              <a:buNone/>
            </a:pPr>
            <a:r>
              <a:rPr lang="en-US" dirty="0"/>
              <a:t>Nill, L., Ullmann, T., Kneisel, C., Sobiech-Wolf, J., &amp; Baumhauer, R. (2019). Assessing Spatiotemporal Variations of Landsat Land Surface Temperature and Multispectral Indices in the Arctic Mackenzie Delta Region between 1985 and 2018. </a:t>
            </a:r>
            <a:r>
              <a:rPr lang="en-US" i="1" dirty="0"/>
              <a:t>Remote Sensing</a:t>
            </a:r>
            <a:r>
              <a:rPr lang="en-US" dirty="0"/>
              <a:t>, </a:t>
            </a:r>
            <a:r>
              <a:rPr lang="en-US" i="1" dirty="0"/>
              <a:t>11</a:t>
            </a:r>
            <a:r>
              <a:rPr lang="en-US" dirty="0"/>
              <a:t>(19), 2329. </a:t>
            </a:r>
            <a:r>
              <a:rPr lang="en-US" u="sng" dirty="0">
                <a:solidFill>
                  <a:schemeClr val="hlink"/>
                </a:solidFill>
                <a:hlinkClick r:id="rId3"/>
              </a:rPr>
              <a:t>https://doi.org/10.3390/rs11192329</a:t>
            </a:r>
            <a:endParaRPr dirty="0"/>
          </a:p>
          <a:p>
            <a:pPr marL="0" lvl="0" indent="0" algn="l" rtl="0">
              <a:spcBef>
                <a:spcPts val="0"/>
              </a:spcBef>
              <a:spcAft>
                <a:spcPts val="0"/>
              </a:spcAft>
              <a:buNone/>
            </a:pPr>
            <a:r>
              <a:rPr lang="en-US" dirty="0"/>
              <a:t>Zhao, Y., Liu, D., &amp; Wei, X. (2020). Monitoring cyanobacterial harmful algal blooms at high spatiotemporal resolution by fusing Landsat and MODIS imagery. </a:t>
            </a:r>
            <a:r>
              <a:rPr lang="en-US" i="1" dirty="0"/>
              <a:t>Environmental Advances</a:t>
            </a:r>
            <a:r>
              <a:rPr lang="en-US" dirty="0"/>
              <a:t>, </a:t>
            </a:r>
            <a:r>
              <a:rPr lang="en-US" i="1" dirty="0"/>
              <a:t>2</a:t>
            </a:r>
            <a:r>
              <a:rPr lang="en-US" dirty="0"/>
              <a:t>, 100008. </a:t>
            </a:r>
            <a:r>
              <a:rPr lang="en-US" u="sng" dirty="0">
                <a:solidFill>
                  <a:schemeClr val="hlink"/>
                </a:solidFill>
                <a:hlinkClick r:id="rId4"/>
              </a:rPr>
              <a:t>https://doi.org/10.1016/j.envadv.2020.100008</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32" name="Google Shape;33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riginal Title">
  <p:cSld name="Original Title">
    <p:spTree>
      <p:nvGrpSpPr>
        <p:cNvPr id="1" name="Shape 15"/>
        <p:cNvGrpSpPr/>
        <p:nvPr/>
      </p:nvGrpSpPr>
      <p:grpSpPr>
        <a:xfrm>
          <a:off x="0" y="0"/>
          <a:ext cx="0" cy="0"/>
          <a:chOff x="0" y="0"/>
          <a:chExt cx="0" cy="0"/>
        </a:xfrm>
      </p:grpSpPr>
      <p:pic>
        <p:nvPicPr>
          <p:cNvPr id="16" name="Google Shape;16;p17"/>
          <p:cNvPicPr preferRelativeResize="0"/>
          <p:nvPr/>
        </p:nvPicPr>
        <p:blipFill rotWithShape="1">
          <a:blip r:embed="rId2">
            <a:alphaModFix/>
          </a:blip>
          <a:srcRect l="8433" r="40060"/>
          <a:stretch/>
        </p:blipFill>
        <p:spPr>
          <a:xfrm>
            <a:off x="-9236" y="0"/>
            <a:ext cx="5584723" cy="6099048"/>
          </a:xfrm>
          <a:prstGeom prst="rect">
            <a:avLst/>
          </a:prstGeom>
          <a:noFill/>
          <a:ln>
            <a:noFill/>
          </a:ln>
        </p:spPr>
      </p:pic>
      <p:grpSp>
        <p:nvGrpSpPr>
          <p:cNvPr id="17" name="Google Shape;17;p17"/>
          <p:cNvGrpSpPr/>
          <p:nvPr/>
        </p:nvGrpSpPr>
        <p:grpSpPr>
          <a:xfrm>
            <a:off x="9147470" y="238125"/>
            <a:ext cx="2609013" cy="741586"/>
            <a:chOff x="9147470" y="238125"/>
            <a:chExt cx="2609013" cy="741586"/>
          </a:xfrm>
        </p:grpSpPr>
        <p:pic>
          <p:nvPicPr>
            <p:cNvPr id="18" name="Google Shape;18;p17"/>
            <p:cNvPicPr preferRelativeResize="0"/>
            <p:nvPr/>
          </p:nvPicPr>
          <p:blipFill rotWithShape="1">
            <a:blip r:embed="rId3">
              <a:alphaModFix/>
            </a:blip>
            <a:srcRect/>
            <a:stretch/>
          </p:blipFill>
          <p:spPr>
            <a:xfrm>
              <a:off x="10885876" y="238125"/>
              <a:ext cx="870608" cy="741586"/>
            </a:xfrm>
            <a:prstGeom prst="rect">
              <a:avLst/>
            </a:prstGeom>
            <a:noFill/>
            <a:ln>
              <a:noFill/>
            </a:ln>
          </p:spPr>
        </p:pic>
        <p:sp>
          <p:nvSpPr>
            <p:cNvPr id="19" name="Google Shape;19;p17"/>
            <p:cNvSpPr txBox="1"/>
            <p:nvPr/>
          </p:nvSpPr>
          <p:spPr>
            <a:xfrm>
              <a:off x="9147470" y="433495"/>
              <a:ext cx="1640135" cy="35011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800" b="1" i="0" u="none" strike="noStrike" cap="none" dirty="0">
                  <a:solidFill>
                    <a:schemeClr val="dk1"/>
                  </a:solidFill>
                  <a:latin typeface="Arial"/>
                  <a:ea typeface="Arial"/>
                  <a:cs typeface="Arial"/>
                  <a:sym typeface="Arial"/>
                </a:rPr>
                <a:t>National Aeronautics and Space Administration</a:t>
              </a:r>
              <a:endParaRPr sz="800" b="1" i="0" u="none" strike="noStrike" cap="none" dirty="0">
                <a:solidFill>
                  <a:schemeClr val="dk1"/>
                </a:solidFill>
                <a:latin typeface="Arial"/>
                <a:ea typeface="Arial"/>
                <a:cs typeface="Arial"/>
                <a:sym typeface="Arial"/>
              </a:endParaRPr>
            </a:p>
          </p:txBody>
        </p:sp>
        <p:cxnSp>
          <p:nvCxnSpPr>
            <p:cNvPr id="20" name="Google Shape;20;p17"/>
            <p:cNvCxnSpPr/>
            <p:nvPr/>
          </p:nvCxnSpPr>
          <p:spPr>
            <a:xfrm>
              <a:off x="10835976" y="292062"/>
              <a:ext cx="0" cy="622338"/>
            </a:xfrm>
            <a:prstGeom prst="straightConnector1">
              <a:avLst/>
            </a:prstGeom>
            <a:noFill/>
            <a:ln w="12700" cap="flat" cmpd="sng">
              <a:solidFill>
                <a:schemeClr val="dk1"/>
              </a:solidFill>
              <a:prstDash val="solid"/>
              <a:miter lim="800000"/>
              <a:headEnd type="none" w="sm" len="sm"/>
              <a:tailEnd type="none" w="sm" len="sm"/>
            </a:ln>
          </p:spPr>
        </p:cxnSp>
      </p:grpSp>
      <p:sp>
        <p:nvSpPr>
          <p:cNvPr id="22" name="Google Shape;22;p17"/>
          <p:cNvSpPr/>
          <p:nvPr/>
        </p:nvSpPr>
        <p:spPr>
          <a:xfrm>
            <a:off x="-143435" y="6091356"/>
            <a:ext cx="12505764" cy="314088"/>
          </a:xfrm>
          <a:prstGeom prst="roundRect">
            <a:avLst>
              <a:gd name="adj" fmla="val 16667"/>
            </a:avLst>
          </a:prstGeom>
          <a:solidFill>
            <a:srgbClr val="54AEB2"/>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3" name="Google Shape;23;p17"/>
          <p:cNvSpPr/>
          <p:nvPr/>
        </p:nvSpPr>
        <p:spPr>
          <a:xfrm>
            <a:off x="10984705" y="5682402"/>
            <a:ext cx="1075765" cy="1075765"/>
          </a:xfrm>
          <a:prstGeom prst="ellipse">
            <a:avLst/>
          </a:prstGeom>
          <a:solidFill>
            <a:srgbClr val="54AEB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24" name="Google Shape;24;p17"/>
          <p:cNvPicPr preferRelativeResize="0"/>
          <p:nvPr/>
        </p:nvPicPr>
        <p:blipFill rotWithShape="1">
          <a:blip r:embed="rId4">
            <a:alphaModFix/>
          </a:blip>
          <a:srcRect/>
          <a:stretch/>
        </p:blipFill>
        <p:spPr>
          <a:xfrm>
            <a:off x="495300" y="6175312"/>
            <a:ext cx="993971" cy="161713"/>
          </a:xfrm>
          <a:prstGeom prst="rect">
            <a:avLst/>
          </a:prstGeom>
          <a:noFill/>
          <a:ln>
            <a:noFill/>
          </a:ln>
        </p:spPr>
      </p:pic>
      <p:pic>
        <p:nvPicPr>
          <p:cNvPr id="25" name="Google Shape;25;p17"/>
          <p:cNvPicPr preferRelativeResize="0"/>
          <p:nvPr/>
        </p:nvPicPr>
        <p:blipFill rotWithShape="1">
          <a:blip r:embed="rId5">
            <a:alphaModFix/>
          </a:blip>
          <a:srcRect/>
          <a:stretch/>
        </p:blipFill>
        <p:spPr>
          <a:xfrm>
            <a:off x="11092819" y="5790516"/>
            <a:ext cx="859536" cy="85953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272">
          <p15:clr>
            <a:srgbClr val="FBAE40"/>
          </p15:clr>
        </p15:guide>
        <p15:guide id="2" orient="horz" pos="3936">
          <p15:clr>
            <a:srgbClr val="FBAE40"/>
          </p15:clr>
        </p15:guide>
        <p15:guide id="3" pos="7224">
          <p15:clr>
            <a:srgbClr val="FBAE40"/>
          </p15:clr>
        </p15:guide>
        <p15:guide id="4" pos="3624">
          <p15:clr>
            <a:srgbClr val="FBAE40"/>
          </p15:clr>
        </p15:guide>
        <p15:guide id="5" pos="7536">
          <p15:clr>
            <a:srgbClr val="FBAE40"/>
          </p15:clr>
        </p15:guide>
        <p15:guide id="6" pos="3840">
          <p15:clr>
            <a:srgbClr val="FBAE40"/>
          </p15:clr>
        </p15:guide>
        <p15:guide id="7" orient="horz" pos="42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0" name="Google Shape;8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1" name="Google Shape;8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2"/>
        <p:cNvGrpSpPr/>
        <p:nvPr/>
      </p:nvGrpSpPr>
      <p:grpSpPr>
        <a:xfrm>
          <a:off x="0" y="0"/>
          <a:ext cx="0" cy="0"/>
          <a:chOff x="0" y="0"/>
          <a:chExt cx="0" cy="0"/>
        </a:xfrm>
      </p:grpSpPr>
      <p:sp>
        <p:nvSpPr>
          <p:cNvPr id="83" name="Google Shape;83;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5" name="Google Shape;85;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7" name="Google Shape;8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8" name="Google Shape;8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9"/>
        <p:cNvGrpSpPr/>
        <p:nvPr/>
      </p:nvGrpSpPr>
      <p:grpSpPr>
        <a:xfrm>
          <a:off x="0" y="0"/>
          <a:ext cx="0" cy="0"/>
          <a:chOff x="0" y="0"/>
          <a:chExt cx="0" cy="0"/>
        </a:xfrm>
      </p:grpSpPr>
      <p:sp>
        <p:nvSpPr>
          <p:cNvPr id="90" name="Google Shape;90;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9"/>
          <p:cNvSpPr>
            <a:spLocks noGrp="1"/>
          </p:cNvSpPr>
          <p:nvPr>
            <p:ph type="pic" idx="2"/>
          </p:nvPr>
        </p:nvSpPr>
        <p:spPr>
          <a:xfrm>
            <a:off x="5183188" y="987425"/>
            <a:ext cx="6172200" cy="4873625"/>
          </a:xfrm>
          <a:prstGeom prst="rect">
            <a:avLst/>
          </a:prstGeom>
          <a:noFill/>
          <a:ln>
            <a:noFill/>
          </a:ln>
        </p:spPr>
      </p:sp>
      <p:sp>
        <p:nvSpPr>
          <p:cNvPr id="92" name="Google Shape;92;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4" name="Google Shape;9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5" name="Google Shape;9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6"/>
        <p:cNvGrpSpPr/>
        <p:nvPr/>
      </p:nvGrpSpPr>
      <p:grpSpPr>
        <a:xfrm>
          <a:off x="0" y="0"/>
          <a:ext cx="0" cy="0"/>
          <a:chOff x="0" y="0"/>
          <a:chExt cx="0" cy="0"/>
        </a:xfrm>
      </p:grpSpPr>
      <p:sp>
        <p:nvSpPr>
          <p:cNvPr id="97" name="Google Shape;9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0" name="Google Shape;10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1" name="Google Shape;10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2"/>
        <p:cNvGrpSpPr/>
        <p:nvPr/>
      </p:nvGrpSpPr>
      <p:grpSpPr>
        <a:xfrm>
          <a:off x="0" y="0"/>
          <a:ext cx="0" cy="0"/>
          <a:chOff x="0" y="0"/>
          <a:chExt cx="0" cy="0"/>
        </a:xfrm>
      </p:grpSpPr>
      <p:sp>
        <p:nvSpPr>
          <p:cNvPr id="103" name="Google Shape;103;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6" name="Google Shape;10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7" name="Google Shape;10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op &amp; Bottom Thin Bars">
  <p:cSld name="Top &amp; Bottom Thin Bars">
    <p:spTree>
      <p:nvGrpSpPr>
        <p:cNvPr id="1" name="Shape 26"/>
        <p:cNvGrpSpPr/>
        <p:nvPr/>
      </p:nvGrpSpPr>
      <p:grpSpPr>
        <a:xfrm>
          <a:off x="0" y="0"/>
          <a:ext cx="0" cy="0"/>
          <a:chOff x="0" y="0"/>
          <a:chExt cx="0" cy="0"/>
        </a:xfrm>
      </p:grpSpPr>
      <p:sp>
        <p:nvSpPr>
          <p:cNvPr id="27" name="Google Shape;27;p18"/>
          <p:cNvSpPr/>
          <p:nvPr/>
        </p:nvSpPr>
        <p:spPr>
          <a:xfrm>
            <a:off x="0" y="6705600"/>
            <a:ext cx="12192000" cy="362955"/>
          </a:xfrm>
          <a:prstGeom prst="rect">
            <a:avLst/>
          </a:prstGeom>
          <a:solidFill>
            <a:srgbClr val="54AE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8" name="Google Shape;28;p18"/>
          <p:cNvSpPr/>
          <p:nvPr/>
        </p:nvSpPr>
        <p:spPr>
          <a:xfrm>
            <a:off x="0" y="-248305"/>
            <a:ext cx="12192000" cy="362955"/>
          </a:xfrm>
          <a:prstGeom prst="rect">
            <a:avLst/>
          </a:prstGeom>
          <a:solidFill>
            <a:srgbClr val="54AE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ight Large Bar">
  <p:cSld name="Right Large Bar">
    <p:spTree>
      <p:nvGrpSpPr>
        <p:cNvPr id="1" name="Shape 29"/>
        <p:cNvGrpSpPr/>
        <p:nvPr/>
      </p:nvGrpSpPr>
      <p:grpSpPr>
        <a:xfrm>
          <a:off x="0" y="0"/>
          <a:ext cx="0" cy="0"/>
          <a:chOff x="0" y="0"/>
          <a:chExt cx="0" cy="0"/>
        </a:xfrm>
      </p:grpSpPr>
      <p:sp>
        <p:nvSpPr>
          <p:cNvPr id="30" name="Google Shape;30;p19"/>
          <p:cNvSpPr/>
          <p:nvPr/>
        </p:nvSpPr>
        <p:spPr>
          <a:xfrm>
            <a:off x="7620000" y="-131929"/>
            <a:ext cx="4652682" cy="7124400"/>
          </a:xfrm>
          <a:prstGeom prst="rect">
            <a:avLst/>
          </a:prstGeom>
          <a:solidFill>
            <a:srgbClr val="54AE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1" name="Google Shape;31;p19"/>
          <p:cNvPicPr preferRelativeResize="0"/>
          <p:nvPr/>
        </p:nvPicPr>
        <p:blipFill rotWithShape="1">
          <a:blip r:embed="rId2">
            <a:alphaModFix/>
          </a:blip>
          <a:srcRect/>
          <a:stretch/>
        </p:blipFill>
        <p:spPr>
          <a:xfrm>
            <a:off x="11454384" y="6082284"/>
            <a:ext cx="585216" cy="58521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200">
          <p15:clr>
            <a:srgbClr val="FBAE40"/>
          </p15:clr>
        </p15:guide>
        <p15:guide id="2" pos="7536">
          <p15:clr>
            <a:srgbClr val="FBAE40"/>
          </p15:clr>
        </p15:guide>
        <p15:guide id="3" pos="48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32"/>
        <p:cNvGrpSpPr/>
        <p:nvPr/>
      </p:nvGrpSpPr>
      <p:grpSpPr>
        <a:xfrm>
          <a:off x="0" y="0"/>
          <a:ext cx="0" cy="0"/>
          <a:chOff x="0" y="0"/>
          <a:chExt cx="0" cy="0"/>
        </a:xfrm>
      </p:grpSpPr>
      <p:sp>
        <p:nvSpPr>
          <p:cNvPr id="33" name="Google Shape;33;p20"/>
          <p:cNvSpPr/>
          <p:nvPr/>
        </p:nvSpPr>
        <p:spPr>
          <a:xfrm>
            <a:off x="495300" y="6400881"/>
            <a:ext cx="1120139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i="1" dirty="0">
                <a:solidFill>
                  <a:srgbClr val="3F3F3F"/>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dirty="0"/>
          </a:p>
          <a:p>
            <a:pPr marL="0" marR="0" lvl="0" indent="0" algn="ctr" rtl="0">
              <a:spcBef>
                <a:spcPts val="0"/>
              </a:spcBef>
              <a:spcAft>
                <a:spcPts val="0"/>
              </a:spcAft>
              <a:buNone/>
            </a:pPr>
            <a:endParaRPr sz="800" i="1" dirty="0">
              <a:solidFill>
                <a:srgbClr val="757070"/>
              </a:solidFill>
              <a:latin typeface="Arial"/>
              <a:ea typeface="Arial"/>
              <a:cs typeface="Arial"/>
              <a:sym typeface="Arial"/>
            </a:endParaRPr>
          </a:p>
        </p:txBody>
      </p:sp>
      <p:sp>
        <p:nvSpPr>
          <p:cNvPr id="34" name="Google Shape;34;p20"/>
          <p:cNvSpPr/>
          <p:nvPr/>
        </p:nvSpPr>
        <p:spPr>
          <a:xfrm>
            <a:off x="-166047" y="802756"/>
            <a:ext cx="12524095" cy="203966"/>
          </a:xfrm>
          <a:prstGeom prst="roundRect">
            <a:avLst>
              <a:gd name="adj" fmla="val 16667"/>
            </a:avLst>
          </a:prstGeom>
          <a:solidFill>
            <a:srgbClr val="54AE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66A478"/>
              </a:solidFill>
              <a:latin typeface="Calibri"/>
              <a:ea typeface="Calibri"/>
              <a:cs typeface="Calibri"/>
              <a:sym typeface="Calibri"/>
            </a:endParaRPr>
          </a:p>
        </p:txBody>
      </p:sp>
      <p:sp>
        <p:nvSpPr>
          <p:cNvPr id="35" name="Google Shape;35;p20"/>
          <p:cNvSpPr txBox="1"/>
          <p:nvPr/>
        </p:nvSpPr>
        <p:spPr>
          <a:xfrm>
            <a:off x="396685" y="387725"/>
            <a:ext cx="5724747"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4AEB2"/>
              </a:buClr>
              <a:buSzPts val="4000"/>
              <a:buFont typeface="Century Gothic"/>
              <a:buNone/>
            </a:pPr>
            <a:r>
              <a:rPr lang="en-US" sz="4000" b="1" dirty="0">
                <a:solidFill>
                  <a:srgbClr val="54AEB2"/>
                </a:solidFill>
                <a:latin typeface="Century Gothic"/>
                <a:ea typeface="Century Gothic"/>
                <a:cs typeface="Century Gothic"/>
                <a:sym typeface="Century Gothic"/>
              </a:rPr>
              <a:t>ACKNOWLEDGEMENTS</a:t>
            </a:r>
            <a:endParaRPr dirty="0"/>
          </a:p>
        </p:txBody>
      </p:sp>
      <p:pic>
        <p:nvPicPr>
          <p:cNvPr id="36" name="Google Shape;36;p20"/>
          <p:cNvPicPr preferRelativeResize="0"/>
          <p:nvPr/>
        </p:nvPicPr>
        <p:blipFill rotWithShape="1">
          <a:blip r:embed="rId2">
            <a:alphaModFix/>
          </a:blip>
          <a:srcRect/>
          <a:stretch/>
        </p:blipFill>
        <p:spPr>
          <a:xfrm>
            <a:off x="3992880" y="1891942"/>
            <a:ext cx="4206240" cy="4206240"/>
          </a:xfrm>
          <a:prstGeom prst="rect">
            <a:avLst/>
          </a:prstGeom>
          <a:noFill/>
          <a:ln>
            <a:noFill/>
          </a:ln>
        </p:spPr>
      </p:pic>
      <p:pic>
        <p:nvPicPr>
          <p:cNvPr id="37" name="Google Shape;37;p20"/>
          <p:cNvPicPr preferRelativeResize="0"/>
          <p:nvPr/>
        </p:nvPicPr>
        <p:blipFill rotWithShape="1">
          <a:blip r:embed="rId3">
            <a:alphaModFix/>
          </a:blip>
          <a:srcRect/>
          <a:stretch/>
        </p:blipFill>
        <p:spPr>
          <a:xfrm>
            <a:off x="10151534" y="533400"/>
            <a:ext cx="1468966" cy="228600"/>
          </a:xfrm>
          <a:prstGeom prst="rect">
            <a:avLst/>
          </a:prstGeom>
          <a:noFill/>
          <a:ln>
            <a:noFill/>
          </a:ln>
        </p:spPr>
      </p:pic>
      <p:sp>
        <p:nvSpPr>
          <p:cNvPr id="38" name="Google Shape;38;p20"/>
          <p:cNvSpPr/>
          <p:nvPr/>
        </p:nvSpPr>
        <p:spPr>
          <a:xfrm>
            <a:off x="3702756" y="1472951"/>
            <a:ext cx="4786489" cy="4750298"/>
          </a:xfrm>
          <a:prstGeom prst="rect">
            <a:avLst/>
          </a:prstGeom>
          <a:solidFill>
            <a:schemeClr val="lt1">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744">
          <p15:clr>
            <a:srgbClr val="FBAE40"/>
          </p15:clr>
        </p15:guide>
        <p15:guide id="2" orient="horz" pos="38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
        <p:cNvGrpSpPr/>
        <p:nvPr/>
      </p:nvGrpSpPr>
      <p:grpSpPr>
        <a:xfrm>
          <a:off x="0" y="0"/>
          <a:ext cx="0" cy="0"/>
          <a:chOff x="0" y="0"/>
          <a:chExt cx="0" cy="0"/>
        </a:xfrm>
      </p:grpSpPr>
      <p:sp>
        <p:nvSpPr>
          <p:cNvPr id="40" name="Google Shape;40;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 name="Google Shape;4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4" name="Google Shape;4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4" name="Google Shape;5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5" name="Google Shape;5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2" name="Google Shape;6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jp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chart" Target="../charts/chart1.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
          <p:cNvSpPr txBox="1"/>
          <p:nvPr/>
        </p:nvSpPr>
        <p:spPr>
          <a:xfrm>
            <a:off x="6099303" y="2002081"/>
            <a:ext cx="5366014" cy="1836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4AEB2"/>
              </a:buClr>
              <a:buSzPts val="3700"/>
              <a:buFont typeface="Century Gothic"/>
              <a:buNone/>
            </a:pPr>
            <a:r>
              <a:rPr lang="en-US" sz="2400" b="1" u="none" dirty="0">
                <a:solidFill>
                  <a:srgbClr val="54AEB2"/>
                </a:solidFill>
                <a:latin typeface="Century Gothic"/>
                <a:ea typeface="Century Gothic"/>
                <a:cs typeface="Century Gothic"/>
                <a:sym typeface="Century Gothic"/>
              </a:rPr>
              <a:t>The Application of Remote Sensing and Machine Learning to Improve Early Warning Systems for Harmful Algal Events in the Highland Lake Chain, TX</a:t>
            </a:r>
            <a:endParaRPr sz="2400" b="0" u="none" dirty="0">
              <a:solidFill>
                <a:srgbClr val="54AEB2"/>
              </a:solidFill>
              <a:latin typeface="Century Gothic"/>
              <a:ea typeface="Century Gothic"/>
              <a:cs typeface="Century Gothic"/>
              <a:sym typeface="Century Gothic"/>
            </a:endParaRPr>
          </a:p>
        </p:txBody>
      </p:sp>
      <p:sp>
        <p:nvSpPr>
          <p:cNvPr id="117" name="Google Shape;117;p1"/>
          <p:cNvSpPr txBox="1"/>
          <p:nvPr/>
        </p:nvSpPr>
        <p:spPr>
          <a:xfrm>
            <a:off x="6099303" y="4227783"/>
            <a:ext cx="5154690" cy="8383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Shuyu Chang</a:t>
            </a:r>
            <a:r>
              <a:rPr lang="en-US" sz="1600" dirty="0">
                <a:solidFill>
                  <a:srgbClr val="3F3F3F"/>
                </a:solidFill>
                <a:latin typeface="Century Gothic"/>
                <a:ea typeface="Century Gothic"/>
                <a:cs typeface="Century Gothic"/>
                <a:sym typeface="Century Gothic"/>
              </a:rPr>
              <a:t>, Kaitlynn Hietpas, Mark Radwin, Addison Pletcher, Emma Waugh, Ryan Hammock, Erin Urquhart</a:t>
            </a:r>
            <a:endParaRPr dirty="0"/>
          </a:p>
        </p:txBody>
      </p:sp>
      <p:sp>
        <p:nvSpPr>
          <p:cNvPr id="7" name="Google Shape;21;p17">
            <a:extLst>
              <a:ext uri="{FF2B5EF4-FFF2-40B4-BE49-F238E27FC236}">
                <a16:creationId xmlns:a16="http://schemas.microsoft.com/office/drawing/2014/main" id="{4F8661CE-7B03-4555-A706-92865084436D}"/>
              </a:ext>
            </a:extLst>
          </p:cNvPr>
          <p:cNvSpPr txBox="1"/>
          <p:nvPr/>
        </p:nvSpPr>
        <p:spPr>
          <a:xfrm>
            <a:off x="6099303" y="1468996"/>
            <a:ext cx="2377440" cy="338514"/>
          </a:xfrm>
          <a:prstGeom prst="rect">
            <a:avLst/>
          </a:prstGeom>
          <a:noFill/>
          <a:ln>
            <a:noFill/>
          </a:ln>
        </p:spPr>
        <p:txBody>
          <a:bodyPr spcFirstLastPara="1" wrap="square" lIns="91425" tIns="45700" rIns="91425" bIns="45700" anchor="ctr" anchorCtr="0">
            <a:spAutoFit/>
          </a:bodyPr>
          <a:lstStyle/>
          <a:p>
            <a:pPr marL="0" marR="0" lvl="0" indent="0" rtl="0">
              <a:spcBef>
                <a:spcPts val="0"/>
              </a:spcBef>
              <a:spcAft>
                <a:spcPts val="0"/>
              </a:spcAft>
              <a:buNone/>
            </a:pPr>
            <a:r>
              <a:rPr lang="en-US" sz="1600" b="1" dirty="0">
                <a:solidFill>
                  <a:srgbClr val="54AEB2"/>
                </a:solidFill>
                <a:latin typeface="Century Gothic"/>
                <a:sym typeface="Century Gothic"/>
              </a:rPr>
              <a:t>H11F-07</a:t>
            </a:r>
            <a:endParaRPr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10" descr="Chart, scatter chart&#10;&#10;Description automatically generated"/>
          <p:cNvPicPr preferRelativeResize="0"/>
          <p:nvPr/>
        </p:nvPicPr>
        <p:blipFill rotWithShape="1">
          <a:blip r:embed="rId3">
            <a:alphaModFix/>
          </a:blip>
          <a:srcRect/>
          <a:stretch/>
        </p:blipFill>
        <p:spPr>
          <a:xfrm>
            <a:off x="8905142" y="1317151"/>
            <a:ext cx="2438400" cy="2495550"/>
          </a:xfrm>
          <a:prstGeom prst="rect">
            <a:avLst/>
          </a:prstGeom>
          <a:noFill/>
          <a:ln>
            <a:noFill/>
          </a:ln>
        </p:spPr>
      </p:pic>
      <p:sp>
        <p:nvSpPr>
          <p:cNvPr id="353" name="Google Shape;353;p10"/>
          <p:cNvSpPr txBox="1"/>
          <p:nvPr/>
        </p:nvSpPr>
        <p:spPr>
          <a:xfrm>
            <a:off x="633169" y="496312"/>
            <a:ext cx="35232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4AEB2"/>
              </a:buClr>
              <a:buSzPts val="4000"/>
              <a:buFont typeface="Century Gothic"/>
              <a:buNone/>
            </a:pPr>
            <a:r>
              <a:rPr lang="en-US" sz="4000" b="1" dirty="0">
                <a:solidFill>
                  <a:srgbClr val="54AEB2"/>
                </a:solidFill>
                <a:latin typeface="Century Gothic"/>
                <a:ea typeface="Century Gothic"/>
                <a:cs typeface="Century Gothic"/>
                <a:sym typeface="Century Gothic"/>
              </a:rPr>
              <a:t>Validations </a:t>
            </a:r>
            <a:endParaRPr dirty="0"/>
          </a:p>
        </p:txBody>
      </p:sp>
      <p:sp>
        <p:nvSpPr>
          <p:cNvPr id="354" name="Google Shape;354;p10"/>
          <p:cNvSpPr txBox="1"/>
          <p:nvPr/>
        </p:nvSpPr>
        <p:spPr>
          <a:xfrm>
            <a:off x="8166320" y="917650"/>
            <a:ext cx="27432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3F3F3F"/>
                </a:solidFill>
                <a:latin typeface="Century Gothic"/>
                <a:ea typeface="Century Gothic"/>
                <a:cs typeface="Century Gothic"/>
                <a:sym typeface="Century Gothic"/>
              </a:rPr>
              <a:t>Chlorophyll-a</a:t>
            </a:r>
            <a:r>
              <a:rPr lang="en-US" sz="2000" b="1" dirty="0">
                <a:solidFill>
                  <a:srgbClr val="3F3F3F"/>
                </a:solidFill>
                <a:latin typeface="Century Gothic"/>
                <a:ea typeface="Century Gothic"/>
                <a:cs typeface="Century Gothic"/>
                <a:sym typeface="Century Gothic"/>
              </a:rPr>
              <a:t> </a:t>
            </a:r>
            <a:endParaRPr sz="2000" b="1" dirty="0">
              <a:solidFill>
                <a:srgbClr val="3F3F3F"/>
              </a:solidFill>
              <a:latin typeface="Century Gothic"/>
              <a:ea typeface="Century Gothic"/>
              <a:cs typeface="Century Gothic"/>
              <a:sym typeface="Century Gothic"/>
            </a:endParaRPr>
          </a:p>
        </p:txBody>
      </p:sp>
      <p:pic>
        <p:nvPicPr>
          <p:cNvPr id="355" name="Google Shape;355;p10" descr="Chart, scatter chart&#10;&#10;Description automatically generated"/>
          <p:cNvPicPr preferRelativeResize="0"/>
          <p:nvPr/>
        </p:nvPicPr>
        <p:blipFill rotWithShape="1">
          <a:blip r:embed="rId4">
            <a:alphaModFix/>
          </a:blip>
          <a:srcRect/>
          <a:stretch/>
        </p:blipFill>
        <p:spPr>
          <a:xfrm>
            <a:off x="6913654" y="1588192"/>
            <a:ext cx="2075486" cy="2096463"/>
          </a:xfrm>
          <a:prstGeom prst="rect">
            <a:avLst/>
          </a:prstGeom>
          <a:noFill/>
          <a:ln>
            <a:noFill/>
          </a:ln>
        </p:spPr>
      </p:pic>
      <p:sp>
        <p:nvSpPr>
          <p:cNvPr id="356" name="Google Shape;356;p10"/>
          <p:cNvSpPr/>
          <p:nvPr/>
        </p:nvSpPr>
        <p:spPr>
          <a:xfrm>
            <a:off x="6667499" y="915412"/>
            <a:ext cx="4827305" cy="5500790"/>
          </a:xfrm>
          <a:prstGeom prst="rect">
            <a:avLst/>
          </a:prstGeom>
          <a:noFill/>
          <a:ln w="28575" cap="flat" cmpd="sng">
            <a:solidFill>
              <a:srgbClr val="54AEB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57" name="Google Shape;357;p10" descr="Chart, scatter chart&#10;&#10;Description automatically generated"/>
          <p:cNvPicPr preferRelativeResize="0"/>
          <p:nvPr/>
        </p:nvPicPr>
        <p:blipFill rotWithShape="1">
          <a:blip r:embed="rId5">
            <a:alphaModFix/>
          </a:blip>
          <a:srcRect/>
          <a:stretch/>
        </p:blipFill>
        <p:spPr>
          <a:xfrm>
            <a:off x="6933949" y="4313860"/>
            <a:ext cx="2018288" cy="2018288"/>
          </a:xfrm>
          <a:prstGeom prst="rect">
            <a:avLst/>
          </a:prstGeom>
          <a:noFill/>
          <a:ln>
            <a:noFill/>
          </a:ln>
        </p:spPr>
      </p:pic>
      <p:sp>
        <p:nvSpPr>
          <p:cNvPr id="358" name="Google Shape;358;p10"/>
          <p:cNvSpPr txBox="1"/>
          <p:nvPr/>
        </p:nvSpPr>
        <p:spPr>
          <a:xfrm>
            <a:off x="6772312" y="3804937"/>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3F3F3F"/>
                </a:solidFill>
                <a:latin typeface="Century Gothic"/>
                <a:ea typeface="Century Gothic"/>
                <a:cs typeface="Century Gothic"/>
                <a:sym typeface="Century Gothic"/>
              </a:rPr>
              <a:t>Water Surface Temp</a:t>
            </a:r>
            <a:endParaRPr dirty="0"/>
          </a:p>
        </p:txBody>
      </p:sp>
      <p:sp>
        <p:nvSpPr>
          <p:cNvPr id="359" name="Google Shape;359;p10"/>
          <p:cNvSpPr txBox="1"/>
          <p:nvPr/>
        </p:nvSpPr>
        <p:spPr>
          <a:xfrm>
            <a:off x="8013602" y="2721771"/>
            <a:ext cx="1148080" cy="9387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rgbClr val="3F3F3F"/>
                </a:solidFill>
                <a:latin typeface="Century Gothic"/>
                <a:ea typeface="Century Gothic"/>
                <a:cs typeface="Century Gothic"/>
                <a:sym typeface="Century Gothic"/>
              </a:rPr>
              <a:t>Slope = 0.85</a:t>
            </a:r>
            <a:endParaRPr dirty="0"/>
          </a:p>
          <a:p>
            <a:pPr marL="0" marR="0" lvl="0" indent="0" algn="l" rtl="0">
              <a:spcBef>
                <a:spcPts val="0"/>
              </a:spcBef>
              <a:spcAft>
                <a:spcPts val="0"/>
              </a:spcAft>
              <a:buNone/>
            </a:pPr>
            <a:r>
              <a:rPr lang="en-US" sz="1100" b="1" dirty="0">
                <a:solidFill>
                  <a:srgbClr val="3F3F3F"/>
                </a:solidFill>
                <a:latin typeface="Century Gothic"/>
                <a:ea typeface="Century Gothic"/>
                <a:cs typeface="Century Gothic"/>
                <a:sym typeface="Century Gothic"/>
              </a:rPr>
              <a:t>R</a:t>
            </a:r>
            <a:r>
              <a:rPr lang="en-US" sz="1100" b="1" baseline="30000" dirty="0">
                <a:solidFill>
                  <a:srgbClr val="3F3F3F"/>
                </a:solidFill>
                <a:latin typeface="Century Gothic"/>
                <a:ea typeface="Century Gothic"/>
                <a:cs typeface="Century Gothic"/>
                <a:sym typeface="Century Gothic"/>
              </a:rPr>
              <a:t>2 </a:t>
            </a:r>
            <a:r>
              <a:rPr lang="en-US" sz="1100" b="1" dirty="0">
                <a:solidFill>
                  <a:srgbClr val="3F3F3F"/>
                </a:solidFill>
                <a:latin typeface="Century Gothic"/>
                <a:ea typeface="Century Gothic"/>
                <a:cs typeface="Century Gothic"/>
                <a:sym typeface="Century Gothic"/>
              </a:rPr>
              <a:t>= 0.73</a:t>
            </a:r>
            <a:endParaRPr dirty="0"/>
          </a:p>
          <a:p>
            <a:pPr marL="0" marR="0" lvl="0" indent="0" algn="l" rtl="0">
              <a:spcBef>
                <a:spcPts val="0"/>
              </a:spcBef>
              <a:spcAft>
                <a:spcPts val="0"/>
              </a:spcAft>
              <a:buNone/>
            </a:pPr>
            <a:r>
              <a:rPr lang="en-US" sz="1100" b="1" dirty="0">
                <a:solidFill>
                  <a:srgbClr val="3F3F3F"/>
                </a:solidFill>
                <a:latin typeface="Century Gothic"/>
                <a:ea typeface="Century Gothic"/>
                <a:cs typeface="Century Gothic"/>
                <a:sym typeface="Century Gothic"/>
              </a:rPr>
              <a:t>P = 8.0e-5</a:t>
            </a:r>
            <a:endParaRPr dirty="0"/>
          </a:p>
          <a:p>
            <a:pPr marL="0" marR="0" lvl="0" indent="0" algn="l" rtl="0">
              <a:spcBef>
                <a:spcPts val="0"/>
              </a:spcBef>
              <a:spcAft>
                <a:spcPts val="0"/>
              </a:spcAft>
              <a:buNone/>
            </a:pPr>
            <a:r>
              <a:rPr lang="en-US" sz="1100" b="1" dirty="0">
                <a:solidFill>
                  <a:srgbClr val="3F3F3F"/>
                </a:solidFill>
                <a:latin typeface="Century Gothic"/>
                <a:ea typeface="Century Gothic"/>
                <a:cs typeface="Century Gothic"/>
                <a:sym typeface="Century Gothic"/>
              </a:rPr>
              <a:t>RMSE = 5.33</a:t>
            </a:r>
            <a:endParaRPr dirty="0"/>
          </a:p>
          <a:p>
            <a:pPr marL="0" marR="0" lvl="0" indent="0" algn="l" rtl="0">
              <a:spcBef>
                <a:spcPts val="0"/>
              </a:spcBef>
              <a:spcAft>
                <a:spcPts val="0"/>
              </a:spcAft>
              <a:buNone/>
            </a:pPr>
            <a:endParaRPr sz="1100" b="1" dirty="0">
              <a:solidFill>
                <a:srgbClr val="3F3F3F"/>
              </a:solidFill>
              <a:latin typeface="Century Gothic"/>
              <a:ea typeface="Century Gothic"/>
              <a:cs typeface="Century Gothic"/>
              <a:sym typeface="Century Gothic"/>
            </a:endParaRPr>
          </a:p>
        </p:txBody>
      </p:sp>
      <p:sp>
        <p:nvSpPr>
          <p:cNvPr id="360" name="Google Shape;360;p10"/>
          <p:cNvSpPr txBox="1"/>
          <p:nvPr/>
        </p:nvSpPr>
        <p:spPr>
          <a:xfrm>
            <a:off x="10223401" y="2797971"/>
            <a:ext cx="114808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rgbClr val="3F3F3F"/>
                </a:solidFill>
                <a:latin typeface="Century Gothic"/>
                <a:ea typeface="Century Gothic"/>
                <a:cs typeface="Century Gothic"/>
                <a:sym typeface="Century Gothic"/>
              </a:rPr>
              <a:t>Slope =0.46</a:t>
            </a:r>
            <a:endParaRPr dirty="0"/>
          </a:p>
          <a:p>
            <a:pPr marL="0" marR="0" lvl="0" indent="0" algn="l" rtl="0">
              <a:spcBef>
                <a:spcPts val="0"/>
              </a:spcBef>
              <a:spcAft>
                <a:spcPts val="0"/>
              </a:spcAft>
              <a:buNone/>
            </a:pPr>
            <a:r>
              <a:rPr lang="en-US" sz="1100" b="1" dirty="0">
                <a:solidFill>
                  <a:srgbClr val="3F3F3F"/>
                </a:solidFill>
                <a:latin typeface="Century Gothic"/>
                <a:ea typeface="Century Gothic"/>
                <a:cs typeface="Century Gothic"/>
                <a:sym typeface="Century Gothic"/>
              </a:rPr>
              <a:t>R</a:t>
            </a:r>
            <a:r>
              <a:rPr lang="en-US" sz="1100" b="1" baseline="30000" dirty="0">
                <a:solidFill>
                  <a:srgbClr val="3F3F3F"/>
                </a:solidFill>
                <a:latin typeface="Century Gothic"/>
                <a:ea typeface="Century Gothic"/>
                <a:cs typeface="Century Gothic"/>
                <a:sym typeface="Century Gothic"/>
              </a:rPr>
              <a:t>2 </a:t>
            </a:r>
            <a:r>
              <a:rPr lang="en-US" sz="1100" b="1" dirty="0">
                <a:solidFill>
                  <a:srgbClr val="3F3F3F"/>
                </a:solidFill>
                <a:latin typeface="Century Gothic"/>
                <a:ea typeface="Century Gothic"/>
                <a:cs typeface="Century Gothic"/>
                <a:sym typeface="Century Gothic"/>
              </a:rPr>
              <a:t>= 0.60</a:t>
            </a:r>
            <a:endParaRPr dirty="0"/>
          </a:p>
          <a:p>
            <a:pPr marL="0" marR="0" lvl="0" indent="0" algn="l" rtl="0">
              <a:spcBef>
                <a:spcPts val="0"/>
              </a:spcBef>
              <a:spcAft>
                <a:spcPts val="0"/>
              </a:spcAft>
              <a:buNone/>
            </a:pPr>
            <a:r>
              <a:rPr lang="en-US" sz="1100" b="1" dirty="0">
                <a:solidFill>
                  <a:srgbClr val="3F3F3F"/>
                </a:solidFill>
                <a:latin typeface="Century Gothic"/>
                <a:ea typeface="Century Gothic"/>
                <a:cs typeface="Century Gothic"/>
                <a:sym typeface="Century Gothic"/>
              </a:rPr>
              <a:t>P = 5.0e-4</a:t>
            </a:r>
            <a:endParaRPr dirty="0"/>
          </a:p>
          <a:p>
            <a:pPr marL="0" marR="0" lvl="0" indent="0" algn="l" rtl="0">
              <a:spcBef>
                <a:spcPts val="0"/>
              </a:spcBef>
              <a:spcAft>
                <a:spcPts val="0"/>
              </a:spcAft>
              <a:buNone/>
            </a:pPr>
            <a:r>
              <a:rPr lang="en-US" sz="1100" b="1" dirty="0">
                <a:solidFill>
                  <a:srgbClr val="3F3F3F"/>
                </a:solidFill>
                <a:latin typeface="Century Gothic"/>
                <a:ea typeface="Century Gothic"/>
                <a:cs typeface="Century Gothic"/>
                <a:sym typeface="Century Gothic"/>
              </a:rPr>
              <a:t>RMSE = 9.15 </a:t>
            </a:r>
            <a:endParaRPr sz="1800" dirty="0">
              <a:solidFill>
                <a:srgbClr val="3F3F3F"/>
              </a:solidFill>
              <a:latin typeface="Calibri"/>
              <a:ea typeface="Calibri"/>
              <a:cs typeface="Calibri"/>
              <a:sym typeface="Calibri"/>
            </a:endParaRPr>
          </a:p>
        </p:txBody>
      </p:sp>
      <p:sp>
        <p:nvSpPr>
          <p:cNvPr id="361" name="Google Shape;361;p10"/>
          <p:cNvSpPr txBox="1"/>
          <p:nvPr/>
        </p:nvSpPr>
        <p:spPr>
          <a:xfrm>
            <a:off x="9250939" y="4247347"/>
            <a:ext cx="1920240" cy="36933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800" dirty="0">
                <a:solidFill>
                  <a:srgbClr val="3F3F3F"/>
                </a:solidFill>
                <a:latin typeface="Century Gothic"/>
                <a:ea typeface="Century Gothic"/>
                <a:cs typeface="Century Gothic"/>
                <a:sym typeface="Century Gothic"/>
              </a:rPr>
              <a:t>MSI = Sentinel-2</a:t>
            </a:r>
            <a:endParaRPr sz="1800" dirty="0">
              <a:solidFill>
                <a:srgbClr val="3F3F3F"/>
              </a:solidFill>
              <a:latin typeface="Calibri"/>
              <a:ea typeface="Calibri"/>
              <a:cs typeface="Calibri"/>
              <a:sym typeface="Calibri"/>
            </a:endParaRPr>
          </a:p>
        </p:txBody>
      </p:sp>
      <p:sp>
        <p:nvSpPr>
          <p:cNvPr id="362" name="Google Shape;362;p10"/>
          <p:cNvSpPr txBox="1"/>
          <p:nvPr/>
        </p:nvSpPr>
        <p:spPr>
          <a:xfrm>
            <a:off x="7411875" y="1306186"/>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41888B"/>
                </a:solidFill>
                <a:latin typeface="Century Gothic"/>
                <a:ea typeface="Century Gothic"/>
                <a:cs typeface="Century Gothic"/>
                <a:sym typeface="Century Gothic"/>
              </a:rPr>
              <a:t>MDN - MSI</a:t>
            </a:r>
            <a:endParaRPr dirty="0"/>
          </a:p>
        </p:txBody>
      </p:sp>
      <p:sp>
        <p:nvSpPr>
          <p:cNvPr id="363" name="Google Shape;363;p10"/>
          <p:cNvSpPr txBox="1"/>
          <p:nvPr/>
        </p:nvSpPr>
        <p:spPr>
          <a:xfrm>
            <a:off x="9425841" y="1315261"/>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41888B"/>
                </a:solidFill>
                <a:latin typeface="Century Gothic"/>
                <a:ea typeface="Century Gothic"/>
                <a:cs typeface="Century Gothic"/>
                <a:sym typeface="Century Gothic"/>
              </a:rPr>
              <a:t>MDN - OLI</a:t>
            </a:r>
            <a:endParaRPr dirty="0"/>
          </a:p>
        </p:txBody>
      </p:sp>
      <p:sp>
        <p:nvSpPr>
          <p:cNvPr id="364" name="Google Shape;364;p10"/>
          <p:cNvSpPr txBox="1"/>
          <p:nvPr/>
        </p:nvSpPr>
        <p:spPr>
          <a:xfrm>
            <a:off x="7155261" y="4525794"/>
            <a:ext cx="114808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rgbClr val="3F3F3F"/>
                </a:solidFill>
                <a:latin typeface="Century Gothic"/>
                <a:ea typeface="Century Gothic"/>
                <a:cs typeface="Century Gothic"/>
                <a:sym typeface="Century Gothic"/>
              </a:rPr>
              <a:t>Slope = 0.88</a:t>
            </a:r>
            <a:endParaRPr dirty="0"/>
          </a:p>
          <a:p>
            <a:pPr marL="0" marR="0" lvl="0" indent="0" algn="l" rtl="0">
              <a:spcBef>
                <a:spcPts val="0"/>
              </a:spcBef>
              <a:spcAft>
                <a:spcPts val="0"/>
              </a:spcAft>
              <a:buNone/>
            </a:pPr>
            <a:r>
              <a:rPr lang="en-US" sz="1100" b="1" dirty="0">
                <a:solidFill>
                  <a:srgbClr val="3F3F3F"/>
                </a:solidFill>
                <a:latin typeface="Century Gothic"/>
                <a:ea typeface="Century Gothic"/>
                <a:cs typeface="Century Gothic"/>
                <a:sym typeface="Century Gothic"/>
              </a:rPr>
              <a:t>R</a:t>
            </a:r>
            <a:r>
              <a:rPr lang="en-US" sz="1100" b="1" baseline="30000" dirty="0">
                <a:solidFill>
                  <a:srgbClr val="3F3F3F"/>
                </a:solidFill>
                <a:latin typeface="Century Gothic"/>
                <a:ea typeface="Century Gothic"/>
                <a:cs typeface="Century Gothic"/>
                <a:sym typeface="Century Gothic"/>
              </a:rPr>
              <a:t>2</a:t>
            </a:r>
            <a:r>
              <a:rPr lang="en-US" sz="1100" b="1" dirty="0">
                <a:solidFill>
                  <a:srgbClr val="3F3F3F"/>
                </a:solidFill>
                <a:latin typeface="Century Gothic"/>
                <a:ea typeface="Century Gothic"/>
                <a:cs typeface="Century Gothic"/>
                <a:sym typeface="Century Gothic"/>
              </a:rPr>
              <a:t> = 0.77</a:t>
            </a:r>
            <a:endParaRPr sz="1800" dirty="0">
              <a:solidFill>
                <a:srgbClr val="3F3F3F"/>
              </a:solidFill>
              <a:latin typeface="Calibri"/>
              <a:ea typeface="Calibri"/>
              <a:cs typeface="Calibri"/>
              <a:sym typeface="Calibri"/>
            </a:endParaRPr>
          </a:p>
          <a:p>
            <a:pPr marL="0" marR="0" lvl="0" indent="0" algn="l" rtl="0">
              <a:spcBef>
                <a:spcPts val="0"/>
              </a:spcBef>
              <a:spcAft>
                <a:spcPts val="0"/>
              </a:spcAft>
              <a:buNone/>
            </a:pPr>
            <a:r>
              <a:rPr lang="en-US" sz="1100" b="1" dirty="0">
                <a:solidFill>
                  <a:srgbClr val="3F3F3F"/>
                </a:solidFill>
                <a:latin typeface="Century Gothic"/>
                <a:ea typeface="Century Gothic"/>
                <a:cs typeface="Century Gothic"/>
                <a:sym typeface="Century Gothic"/>
              </a:rPr>
              <a:t>P = 8.0e-9</a:t>
            </a:r>
            <a:endParaRPr dirty="0"/>
          </a:p>
          <a:p>
            <a:pPr marL="0" marR="0" lvl="0" indent="0" algn="l" rtl="0">
              <a:spcBef>
                <a:spcPts val="0"/>
              </a:spcBef>
              <a:spcAft>
                <a:spcPts val="0"/>
              </a:spcAft>
              <a:buNone/>
            </a:pPr>
            <a:r>
              <a:rPr lang="en-US" sz="1100" b="1" dirty="0">
                <a:solidFill>
                  <a:srgbClr val="3F3F3F"/>
                </a:solidFill>
                <a:latin typeface="Century Gothic"/>
                <a:ea typeface="Century Gothic"/>
                <a:cs typeface="Century Gothic"/>
                <a:sym typeface="Century Gothic"/>
              </a:rPr>
              <a:t>RMSE = 3.3</a:t>
            </a:r>
            <a:endParaRPr dirty="0"/>
          </a:p>
        </p:txBody>
      </p:sp>
      <p:sp>
        <p:nvSpPr>
          <p:cNvPr id="365" name="Google Shape;365;p10"/>
          <p:cNvSpPr txBox="1"/>
          <p:nvPr/>
        </p:nvSpPr>
        <p:spPr>
          <a:xfrm>
            <a:off x="9300466" y="5023957"/>
            <a:ext cx="2087490"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R2 = Coefficient of determination </a:t>
            </a:r>
            <a:endParaRPr sz="1800" dirty="0">
              <a:solidFill>
                <a:srgbClr val="3F3F3F"/>
              </a:solidFill>
              <a:latin typeface="Calibri"/>
              <a:ea typeface="Calibri"/>
              <a:cs typeface="Calibri"/>
              <a:sym typeface="Calibri"/>
            </a:endParaRPr>
          </a:p>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P = P- value </a:t>
            </a:r>
            <a:endParaRPr sz="1800" dirty="0">
              <a:solidFill>
                <a:srgbClr val="3F3F3F"/>
              </a:solidFill>
              <a:latin typeface="Calibri"/>
              <a:ea typeface="Calibri"/>
              <a:cs typeface="Calibri"/>
              <a:sym typeface="Calibri"/>
            </a:endParaRPr>
          </a:p>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RMSE = Root Mean Square Error</a:t>
            </a:r>
            <a:endParaRPr sz="1800" dirty="0">
              <a:solidFill>
                <a:srgbClr val="3F3F3F"/>
              </a:solidFill>
              <a:latin typeface="Calibri"/>
              <a:ea typeface="Calibri"/>
              <a:cs typeface="Calibri"/>
              <a:sym typeface="Calibri"/>
            </a:endParaRPr>
          </a:p>
        </p:txBody>
      </p:sp>
      <p:sp>
        <p:nvSpPr>
          <p:cNvPr id="366" name="Google Shape;366;p10"/>
          <p:cNvSpPr txBox="1"/>
          <p:nvPr/>
        </p:nvSpPr>
        <p:spPr>
          <a:xfrm>
            <a:off x="7480201" y="4054057"/>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41888B"/>
                </a:solidFill>
                <a:latin typeface="Century Gothic"/>
                <a:ea typeface="Century Gothic"/>
                <a:cs typeface="Century Gothic"/>
                <a:sym typeface="Century Gothic"/>
              </a:rPr>
              <a:t>LST - OLI</a:t>
            </a:r>
            <a:endParaRPr dirty="0"/>
          </a:p>
        </p:txBody>
      </p:sp>
      <p:sp>
        <p:nvSpPr>
          <p:cNvPr id="367" name="Google Shape;367;p10"/>
          <p:cNvSpPr txBox="1"/>
          <p:nvPr/>
        </p:nvSpPr>
        <p:spPr>
          <a:xfrm>
            <a:off x="8905142" y="4510482"/>
            <a:ext cx="2589663" cy="3807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3F3F3F"/>
                </a:solidFill>
                <a:latin typeface="Century Gothic"/>
                <a:ea typeface="Century Gothic"/>
                <a:cs typeface="Century Gothic"/>
                <a:sym typeface="Century Gothic"/>
              </a:rPr>
              <a:t>OLI = Landsat 8</a:t>
            </a:r>
            <a:endParaRPr sz="1800" dirty="0">
              <a:solidFill>
                <a:srgbClr val="3F3F3F"/>
              </a:solidFill>
              <a:latin typeface="Calibri"/>
              <a:ea typeface="Calibri"/>
              <a:cs typeface="Calibri"/>
              <a:sym typeface="Calibri"/>
            </a:endParaRPr>
          </a:p>
        </p:txBody>
      </p:sp>
      <p:pic>
        <p:nvPicPr>
          <p:cNvPr id="368" name="Google Shape;368;p10"/>
          <p:cNvPicPr preferRelativeResize="0"/>
          <p:nvPr/>
        </p:nvPicPr>
        <p:blipFill rotWithShape="1">
          <a:blip r:embed="rId6">
            <a:alphaModFix/>
          </a:blip>
          <a:srcRect/>
          <a:stretch/>
        </p:blipFill>
        <p:spPr>
          <a:xfrm>
            <a:off x="183007" y="2222702"/>
            <a:ext cx="6070623" cy="3468368"/>
          </a:xfrm>
          <a:prstGeom prst="rect">
            <a:avLst/>
          </a:prstGeom>
          <a:noFill/>
          <a:ln>
            <a:noFill/>
          </a:ln>
        </p:spPr>
      </p:pic>
      <p:sp>
        <p:nvSpPr>
          <p:cNvPr id="369" name="Google Shape;369;p10"/>
          <p:cNvSpPr txBox="1"/>
          <p:nvPr/>
        </p:nvSpPr>
        <p:spPr>
          <a:xfrm>
            <a:off x="1484544" y="1490852"/>
            <a:ext cx="380598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3F3F3F"/>
                </a:solidFill>
                <a:latin typeface="Century Gothic"/>
                <a:ea typeface="Century Gothic"/>
                <a:cs typeface="Century Gothic"/>
                <a:sym typeface="Century Gothic"/>
              </a:rPr>
              <a:t>Validation Methods </a:t>
            </a:r>
            <a:endParaRPr sz="2400" b="1" dirty="0">
              <a:solidFill>
                <a:srgbClr val="3F3F3F"/>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1"/>
          <p:cNvSpPr txBox="1"/>
          <p:nvPr/>
        </p:nvSpPr>
        <p:spPr>
          <a:xfrm>
            <a:off x="410967" y="411847"/>
            <a:ext cx="101272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4AEB2"/>
              </a:buClr>
              <a:buSzPts val="4000"/>
              <a:buFont typeface="Century Gothic"/>
              <a:buNone/>
            </a:pPr>
            <a:r>
              <a:rPr lang="en-US" sz="4000" b="1" dirty="0">
                <a:solidFill>
                  <a:srgbClr val="54AEB2"/>
                </a:solidFill>
                <a:latin typeface="Century Gothic"/>
                <a:ea typeface="Century Gothic"/>
                <a:cs typeface="Century Gothic"/>
                <a:sym typeface="Century Gothic"/>
              </a:rPr>
              <a:t>Tool/GUI Development</a:t>
            </a:r>
            <a:endParaRPr sz="4400" dirty="0">
              <a:solidFill>
                <a:schemeClr val="dk1"/>
              </a:solidFill>
              <a:latin typeface="Calibri"/>
              <a:ea typeface="Calibri"/>
              <a:cs typeface="Calibri"/>
              <a:sym typeface="Calibri"/>
            </a:endParaRPr>
          </a:p>
        </p:txBody>
      </p:sp>
      <p:sp>
        <p:nvSpPr>
          <p:cNvPr id="376" name="Google Shape;376;p11"/>
          <p:cNvSpPr/>
          <p:nvPr/>
        </p:nvSpPr>
        <p:spPr>
          <a:xfrm>
            <a:off x="200926" y="1212584"/>
            <a:ext cx="8896680" cy="5220529"/>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377" name="Google Shape;377;p11"/>
          <p:cNvSpPr/>
          <p:nvPr/>
        </p:nvSpPr>
        <p:spPr>
          <a:xfrm>
            <a:off x="6465393" y="1893156"/>
            <a:ext cx="1927461" cy="7952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378" name="Google Shape;378;p11"/>
          <p:cNvSpPr txBox="1"/>
          <p:nvPr/>
        </p:nvSpPr>
        <p:spPr>
          <a:xfrm>
            <a:off x="6915505" y="1642851"/>
            <a:ext cx="986078" cy="2778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F3F3F"/>
                </a:solidFill>
                <a:latin typeface="Century Gothic"/>
                <a:ea typeface="Century Gothic"/>
                <a:cs typeface="Century Gothic"/>
                <a:sym typeface="Century Gothic"/>
              </a:rPr>
              <a:t>Date Slider</a:t>
            </a:r>
            <a:endParaRPr sz="1200" dirty="0">
              <a:solidFill>
                <a:srgbClr val="3F3F3F"/>
              </a:solidFill>
              <a:latin typeface="Calibri"/>
              <a:ea typeface="Calibri"/>
              <a:cs typeface="Calibri"/>
              <a:sym typeface="Calibri"/>
            </a:endParaRPr>
          </a:p>
        </p:txBody>
      </p:sp>
      <p:sp>
        <p:nvSpPr>
          <p:cNvPr id="379" name="Google Shape;379;p11"/>
          <p:cNvSpPr/>
          <p:nvPr/>
        </p:nvSpPr>
        <p:spPr>
          <a:xfrm>
            <a:off x="6333992" y="4509355"/>
            <a:ext cx="2509078" cy="1749623"/>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i="1" dirty="0">
                <a:solidFill>
                  <a:srgbClr val="3F3F3F"/>
                </a:solidFill>
                <a:latin typeface="Century Gothic"/>
                <a:ea typeface="Century Gothic"/>
                <a:cs typeface="Century Gothic"/>
                <a:sym typeface="Century Gothic"/>
              </a:rPr>
              <a:t>Time Series Chart</a:t>
            </a:r>
            <a:endParaRPr sz="1800" i="1" dirty="0">
              <a:solidFill>
                <a:srgbClr val="3F3F3F"/>
              </a:solidFill>
              <a:latin typeface="Century Gothic"/>
              <a:ea typeface="Century Gothic"/>
              <a:cs typeface="Century Gothic"/>
              <a:sym typeface="Century Gothic"/>
            </a:endParaRPr>
          </a:p>
        </p:txBody>
      </p:sp>
      <p:sp>
        <p:nvSpPr>
          <p:cNvPr id="380" name="Google Shape;380;p11"/>
          <p:cNvSpPr/>
          <p:nvPr/>
        </p:nvSpPr>
        <p:spPr>
          <a:xfrm>
            <a:off x="6333990" y="4098456"/>
            <a:ext cx="2509078" cy="37113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i="1" dirty="0">
                <a:solidFill>
                  <a:srgbClr val="3F3F3F"/>
                </a:solidFill>
                <a:latin typeface="Century Gothic"/>
                <a:ea typeface="Century Gothic"/>
                <a:cs typeface="Century Gothic"/>
                <a:sym typeface="Century Gothic"/>
              </a:rPr>
              <a:t>Parameter Select</a:t>
            </a:r>
            <a:endParaRPr dirty="0"/>
          </a:p>
        </p:txBody>
      </p:sp>
      <p:sp>
        <p:nvSpPr>
          <p:cNvPr id="381" name="Google Shape;381;p11"/>
          <p:cNvSpPr/>
          <p:nvPr/>
        </p:nvSpPr>
        <p:spPr>
          <a:xfrm>
            <a:off x="6333990" y="2182753"/>
            <a:ext cx="2509078" cy="18626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rgbClr val="3F3F3F"/>
              </a:solidFill>
              <a:latin typeface="Century Gothic"/>
              <a:ea typeface="Century Gothic"/>
              <a:cs typeface="Century Gothic"/>
              <a:sym typeface="Century Gothic"/>
            </a:endParaRPr>
          </a:p>
          <a:p>
            <a:pPr marL="0" marR="0" lvl="0" indent="0" algn="ctr" rtl="0">
              <a:spcBef>
                <a:spcPts val="0"/>
              </a:spcBef>
              <a:spcAft>
                <a:spcPts val="0"/>
              </a:spcAft>
              <a:buNone/>
            </a:pPr>
            <a:endParaRPr sz="1600" dirty="0">
              <a:solidFill>
                <a:srgbClr val="3F3F3F"/>
              </a:solidFill>
              <a:latin typeface="Century Gothic"/>
              <a:ea typeface="Century Gothic"/>
              <a:cs typeface="Century Gothic"/>
              <a:sym typeface="Century Gothic"/>
            </a:endParaRPr>
          </a:p>
          <a:p>
            <a:pPr marL="0" marR="0" lvl="0" indent="0" algn="ctr" rtl="0">
              <a:spcBef>
                <a:spcPts val="0"/>
              </a:spcBef>
              <a:spcAft>
                <a:spcPts val="0"/>
              </a:spcAft>
              <a:buNone/>
            </a:pPr>
            <a:r>
              <a:rPr lang="en-US" sz="1600" i="1" dirty="0">
                <a:solidFill>
                  <a:srgbClr val="3F3F3F"/>
                </a:solidFill>
                <a:latin typeface="Century Gothic"/>
                <a:ea typeface="Century Gothic"/>
                <a:cs typeface="Century Gothic"/>
                <a:sym typeface="Century Gothic"/>
              </a:rPr>
              <a:t>Info widget</a:t>
            </a:r>
            <a:endParaRPr sz="1800" i="1" dirty="0">
              <a:solidFill>
                <a:srgbClr val="3F3F3F"/>
              </a:solidFill>
              <a:latin typeface="Calibri"/>
              <a:ea typeface="Calibri"/>
              <a:cs typeface="Calibri"/>
              <a:sym typeface="Calibri"/>
            </a:endParaRPr>
          </a:p>
          <a:p>
            <a:pPr marL="171450" marR="0" lvl="0" indent="-101600" algn="ctr" rtl="0">
              <a:spcBef>
                <a:spcPts val="0"/>
              </a:spcBef>
              <a:spcAft>
                <a:spcPts val="0"/>
              </a:spcAft>
              <a:buClr>
                <a:schemeClr val="dk1"/>
              </a:buClr>
              <a:buSzPts val="1100"/>
              <a:buFont typeface="Arial"/>
              <a:buNone/>
            </a:pPr>
            <a:endParaRPr sz="1100" dirty="0">
              <a:solidFill>
                <a:srgbClr val="000000"/>
              </a:solidFill>
              <a:latin typeface="Calibri"/>
              <a:ea typeface="Calibri"/>
              <a:cs typeface="Calibri"/>
              <a:sym typeface="Calibri"/>
            </a:endParaRPr>
          </a:p>
        </p:txBody>
      </p:sp>
      <p:sp>
        <p:nvSpPr>
          <p:cNvPr id="382" name="Google Shape;382;p11"/>
          <p:cNvSpPr/>
          <p:nvPr/>
        </p:nvSpPr>
        <p:spPr>
          <a:xfrm>
            <a:off x="8270731" y="1864164"/>
            <a:ext cx="79760" cy="145805"/>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383" name="Google Shape;383;p11"/>
          <p:cNvCxnSpPr/>
          <p:nvPr/>
        </p:nvCxnSpPr>
        <p:spPr>
          <a:xfrm flipH="1">
            <a:off x="7589475" y="4476917"/>
            <a:ext cx="1" cy="490425"/>
          </a:xfrm>
          <a:prstGeom prst="straightConnector1">
            <a:avLst/>
          </a:prstGeom>
          <a:noFill/>
          <a:ln w="9525" cap="flat" cmpd="sng">
            <a:solidFill>
              <a:schemeClr val="dk1"/>
            </a:solidFill>
            <a:prstDash val="solid"/>
            <a:miter lim="800000"/>
            <a:headEnd type="none" w="sm" len="sm"/>
            <a:tailEnd type="triangle" w="med" len="med"/>
          </a:ln>
        </p:spPr>
      </p:cxnSp>
      <p:grpSp>
        <p:nvGrpSpPr>
          <p:cNvPr id="384" name="Google Shape;384;p11"/>
          <p:cNvGrpSpPr/>
          <p:nvPr/>
        </p:nvGrpSpPr>
        <p:grpSpPr>
          <a:xfrm>
            <a:off x="9824427" y="1476967"/>
            <a:ext cx="1868700" cy="4858621"/>
            <a:chOff x="814780" y="2138"/>
            <a:chExt cx="1868700" cy="4858621"/>
          </a:xfrm>
        </p:grpSpPr>
        <p:sp>
          <p:nvSpPr>
            <p:cNvPr id="385" name="Google Shape;385;p11"/>
            <p:cNvSpPr/>
            <p:nvPr/>
          </p:nvSpPr>
          <p:spPr>
            <a:xfrm>
              <a:off x="814780" y="2138"/>
              <a:ext cx="1868700" cy="1121220"/>
            </a:xfrm>
            <a:prstGeom prst="roundRect">
              <a:avLst>
                <a:gd name="adj" fmla="val 1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11"/>
            <p:cNvSpPr txBox="1"/>
            <p:nvPr/>
          </p:nvSpPr>
          <p:spPr>
            <a:xfrm>
              <a:off x="847619" y="34977"/>
              <a:ext cx="1803022" cy="1055542"/>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000" dirty="0">
                  <a:solidFill>
                    <a:schemeClr val="tx1">
                      <a:lumMod val="75000"/>
                      <a:lumOff val="25000"/>
                    </a:schemeClr>
                  </a:solidFill>
                  <a:latin typeface="Century Gothic"/>
                  <a:ea typeface="Century Gothic"/>
                  <a:cs typeface="Century Gothic"/>
                  <a:sym typeface="Century Gothic"/>
                </a:rPr>
                <a:t>Process informative products</a:t>
              </a:r>
              <a:endParaRPr dirty="0">
                <a:solidFill>
                  <a:schemeClr val="tx1">
                    <a:lumMod val="75000"/>
                    <a:lumOff val="25000"/>
                  </a:schemeClr>
                </a:solidFill>
              </a:endParaRPr>
            </a:p>
          </p:txBody>
        </p:sp>
        <p:sp>
          <p:nvSpPr>
            <p:cNvPr id="387" name="Google Shape;387;p11"/>
            <p:cNvSpPr/>
            <p:nvPr/>
          </p:nvSpPr>
          <p:spPr>
            <a:xfrm rot="5400000">
              <a:off x="1551048" y="1254167"/>
              <a:ext cx="396164" cy="463437"/>
            </a:xfrm>
            <a:prstGeom prst="rightArrow">
              <a:avLst>
                <a:gd name="adj1" fmla="val 60000"/>
                <a:gd name="adj2" fmla="val 50000"/>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11"/>
            <p:cNvSpPr txBox="1"/>
            <p:nvPr/>
          </p:nvSpPr>
          <p:spPr>
            <a:xfrm>
              <a:off x="1610099" y="1287804"/>
              <a:ext cx="278063" cy="27731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dirty="0">
                <a:solidFill>
                  <a:schemeClr val="lt1"/>
                </a:solidFill>
                <a:latin typeface="Calibri"/>
                <a:ea typeface="Calibri"/>
                <a:cs typeface="Calibri"/>
                <a:sym typeface="Calibri"/>
              </a:endParaRPr>
            </a:p>
          </p:txBody>
        </p:sp>
        <p:sp>
          <p:nvSpPr>
            <p:cNvPr id="389" name="Google Shape;389;p11"/>
            <p:cNvSpPr/>
            <p:nvPr/>
          </p:nvSpPr>
          <p:spPr>
            <a:xfrm>
              <a:off x="814780" y="1870838"/>
              <a:ext cx="1868700" cy="1121220"/>
            </a:xfrm>
            <a:prstGeom prst="roundRect">
              <a:avLst>
                <a:gd name="adj" fmla="val 1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11"/>
            <p:cNvSpPr txBox="1"/>
            <p:nvPr/>
          </p:nvSpPr>
          <p:spPr>
            <a:xfrm>
              <a:off x="847619" y="1903677"/>
              <a:ext cx="1803022" cy="1055542"/>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000" dirty="0">
                  <a:solidFill>
                    <a:schemeClr val="tx1">
                      <a:lumMod val="75000"/>
                      <a:lumOff val="25000"/>
                    </a:schemeClr>
                  </a:solidFill>
                  <a:latin typeface="Century Gothic"/>
                  <a:ea typeface="Century Gothic"/>
                  <a:cs typeface="Century Gothic"/>
                  <a:sym typeface="Century Gothic"/>
                </a:rPr>
                <a:t>Employ interactive components</a:t>
              </a:r>
              <a:endParaRPr dirty="0">
                <a:solidFill>
                  <a:schemeClr val="tx1">
                    <a:lumMod val="75000"/>
                    <a:lumOff val="25000"/>
                  </a:schemeClr>
                </a:solidFill>
              </a:endParaRPr>
            </a:p>
          </p:txBody>
        </p:sp>
        <p:sp>
          <p:nvSpPr>
            <p:cNvPr id="391" name="Google Shape;391;p11"/>
            <p:cNvSpPr/>
            <p:nvPr/>
          </p:nvSpPr>
          <p:spPr>
            <a:xfrm rot="5400000">
              <a:off x="1551048" y="3122868"/>
              <a:ext cx="396164" cy="463437"/>
            </a:xfrm>
            <a:prstGeom prst="rightArrow">
              <a:avLst>
                <a:gd name="adj1" fmla="val 60000"/>
                <a:gd name="adj2" fmla="val 50000"/>
              </a:avLst>
            </a:pr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11"/>
            <p:cNvSpPr txBox="1"/>
            <p:nvPr/>
          </p:nvSpPr>
          <p:spPr>
            <a:xfrm>
              <a:off x="1610099" y="3156505"/>
              <a:ext cx="278063" cy="27731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dirty="0">
                <a:solidFill>
                  <a:schemeClr val="lt1"/>
                </a:solidFill>
                <a:latin typeface="Calibri"/>
                <a:ea typeface="Calibri"/>
                <a:cs typeface="Calibri"/>
                <a:sym typeface="Calibri"/>
              </a:endParaRPr>
            </a:p>
          </p:txBody>
        </p:sp>
        <p:sp>
          <p:nvSpPr>
            <p:cNvPr id="393" name="Google Shape;393;p11"/>
            <p:cNvSpPr/>
            <p:nvPr/>
          </p:nvSpPr>
          <p:spPr>
            <a:xfrm>
              <a:off x="814780" y="3739539"/>
              <a:ext cx="1868700" cy="1121220"/>
            </a:xfrm>
            <a:prstGeom prst="roundRect">
              <a:avLst>
                <a:gd name="adj" fmla="val 1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94;p11"/>
            <p:cNvSpPr txBox="1"/>
            <p:nvPr/>
          </p:nvSpPr>
          <p:spPr>
            <a:xfrm>
              <a:off x="847619" y="3772378"/>
              <a:ext cx="1803022" cy="1055542"/>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000" dirty="0">
                  <a:solidFill>
                    <a:schemeClr val="tx1">
                      <a:lumMod val="75000"/>
                      <a:lumOff val="25000"/>
                    </a:schemeClr>
                  </a:solidFill>
                  <a:latin typeface="Century Gothic"/>
                  <a:ea typeface="Century Gothic"/>
                  <a:cs typeface="Century Gothic"/>
                  <a:sym typeface="Century Gothic"/>
                </a:rPr>
                <a:t>Deploy as easily usable tool</a:t>
              </a:r>
              <a:endParaRPr dirty="0">
                <a:solidFill>
                  <a:schemeClr val="tx1">
                    <a:lumMod val="75000"/>
                    <a:lumOff val="25000"/>
                  </a:schemeClr>
                </a:solidFill>
              </a:endParaRPr>
            </a:p>
          </p:txBody>
        </p:sp>
      </p:grpSp>
      <p:sp>
        <p:nvSpPr>
          <p:cNvPr id="395" name="Google Shape;395;p11"/>
          <p:cNvSpPr txBox="1"/>
          <p:nvPr/>
        </p:nvSpPr>
        <p:spPr>
          <a:xfrm>
            <a:off x="6221241" y="1691770"/>
            <a:ext cx="53452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solidFill>
                  <a:srgbClr val="3F3F3F"/>
                </a:solidFill>
                <a:latin typeface="Century Gothic"/>
                <a:ea typeface="Century Gothic"/>
                <a:cs typeface="Century Gothic"/>
                <a:sym typeface="Century Gothic"/>
              </a:rPr>
              <a:t>Start</a:t>
            </a:r>
            <a:endParaRPr sz="1050" dirty="0">
              <a:solidFill>
                <a:srgbClr val="3F3F3F"/>
              </a:solidFill>
              <a:latin typeface="Calibri"/>
              <a:ea typeface="Calibri"/>
              <a:cs typeface="Calibri"/>
              <a:sym typeface="Calibri"/>
            </a:endParaRPr>
          </a:p>
        </p:txBody>
      </p:sp>
      <p:sp>
        <p:nvSpPr>
          <p:cNvPr id="396" name="Google Shape;396;p11"/>
          <p:cNvSpPr txBox="1"/>
          <p:nvPr/>
        </p:nvSpPr>
        <p:spPr>
          <a:xfrm>
            <a:off x="8262648" y="1691770"/>
            <a:ext cx="53452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solidFill>
                  <a:srgbClr val="3F3F3F"/>
                </a:solidFill>
                <a:latin typeface="Century Gothic"/>
                <a:ea typeface="Century Gothic"/>
                <a:cs typeface="Century Gothic"/>
                <a:sym typeface="Century Gothic"/>
              </a:rPr>
              <a:t>End</a:t>
            </a:r>
            <a:endParaRPr dirty="0"/>
          </a:p>
        </p:txBody>
      </p:sp>
      <p:sp>
        <p:nvSpPr>
          <p:cNvPr id="397" name="Google Shape;397;p11"/>
          <p:cNvSpPr txBox="1"/>
          <p:nvPr/>
        </p:nvSpPr>
        <p:spPr>
          <a:xfrm>
            <a:off x="9812525" y="998466"/>
            <a:ext cx="2704836"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3200"/>
              <a:buFont typeface="Century Gothic"/>
              <a:buNone/>
            </a:pPr>
            <a:r>
              <a:rPr lang="en-US" sz="3200" b="1" dirty="0">
                <a:solidFill>
                  <a:srgbClr val="3F3F3F"/>
                </a:solidFill>
                <a:latin typeface="Century Gothic"/>
                <a:ea typeface="Century Gothic"/>
                <a:cs typeface="Century Gothic"/>
                <a:sym typeface="Century Gothic"/>
              </a:rPr>
              <a:t>Workflow</a:t>
            </a:r>
            <a:endParaRPr sz="3200" dirty="0">
              <a:solidFill>
                <a:srgbClr val="3F3F3F"/>
              </a:solidFill>
              <a:latin typeface="Calibri"/>
              <a:ea typeface="Calibri"/>
              <a:cs typeface="Calibri"/>
              <a:sym typeface="Calibri"/>
            </a:endParaRPr>
          </a:p>
        </p:txBody>
      </p:sp>
      <p:pic>
        <p:nvPicPr>
          <p:cNvPr id="398" name="Google Shape;398;p11" descr="Map&#10;&#10;Description automatically generated"/>
          <p:cNvPicPr preferRelativeResize="0"/>
          <p:nvPr/>
        </p:nvPicPr>
        <p:blipFill rotWithShape="1">
          <a:blip r:embed="rId3">
            <a:alphaModFix/>
          </a:blip>
          <a:srcRect/>
          <a:stretch/>
        </p:blipFill>
        <p:spPr>
          <a:xfrm>
            <a:off x="668729" y="2181874"/>
            <a:ext cx="5434514" cy="4086837"/>
          </a:xfrm>
          <a:prstGeom prst="rect">
            <a:avLst/>
          </a:prstGeom>
          <a:noFill/>
          <a:ln>
            <a:noFill/>
          </a:ln>
        </p:spPr>
      </p:pic>
      <p:pic>
        <p:nvPicPr>
          <p:cNvPr id="399" name="Google Shape;399;p11" descr="Logo&#10;&#10;Description automatically generated"/>
          <p:cNvPicPr preferRelativeResize="0"/>
          <p:nvPr/>
        </p:nvPicPr>
        <p:blipFill rotWithShape="1">
          <a:blip r:embed="rId4">
            <a:alphaModFix/>
          </a:blip>
          <a:srcRect/>
          <a:stretch/>
        </p:blipFill>
        <p:spPr>
          <a:xfrm>
            <a:off x="1234126" y="1258473"/>
            <a:ext cx="4465963" cy="8888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12" descr="Map&#10;&#10;Description automatically generated with medium confidence"/>
          <p:cNvPicPr preferRelativeResize="0"/>
          <p:nvPr/>
        </p:nvPicPr>
        <p:blipFill rotWithShape="1">
          <a:blip r:embed="rId3">
            <a:alphaModFix/>
          </a:blip>
          <a:srcRect/>
          <a:stretch/>
        </p:blipFill>
        <p:spPr>
          <a:xfrm>
            <a:off x="-3344097" y="-486875"/>
            <a:ext cx="11017314" cy="7344875"/>
          </a:xfrm>
          <a:prstGeom prst="rect">
            <a:avLst/>
          </a:prstGeom>
          <a:noFill/>
          <a:ln>
            <a:noFill/>
          </a:ln>
        </p:spPr>
      </p:pic>
      <p:sp>
        <p:nvSpPr>
          <p:cNvPr id="405" name="Google Shape;405;p12"/>
          <p:cNvSpPr/>
          <p:nvPr/>
        </p:nvSpPr>
        <p:spPr>
          <a:xfrm>
            <a:off x="1852944" y="424509"/>
            <a:ext cx="2540379" cy="668567"/>
          </a:xfrm>
          <a:prstGeom prst="rect">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dk1"/>
                </a:solidFill>
                <a:latin typeface="Calibri"/>
                <a:ea typeface="Calibri"/>
                <a:cs typeface="Calibri"/>
                <a:sym typeface="Calibri"/>
              </a:rPr>
              <a:t>Chlorophyll-a</a:t>
            </a:r>
            <a:endParaRPr dirty="0"/>
          </a:p>
        </p:txBody>
      </p:sp>
      <p:pic>
        <p:nvPicPr>
          <p:cNvPr id="406" name="Google Shape;406;p12"/>
          <p:cNvPicPr preferRelativeResize="0"/>
          <p:nvPr/>
        </p:nvPicPr>
        <p:blipFill rotWithShape="1">
          <a:blip r:embed="rId4">
            <a:alphaModFix/>
          </a:blip>
          <a:srcRect t="3815"/>
          <a:stretch/>
        </p:blipFill>
        <p:spPr>
          <a:xfrm>
            <a:off x="5641349" y="1397707"/>
            <a:ext cx="6424775" cy="1322890"/>
          </a:xfrm>
          <a:prstGeom prst="rect">
            <a:avLst/>
          </a:prstGeom>
          <a:noFill/>
          <a:ln>
            <a:noFill/>
          </a:ln>
        </p:spPr>
      </p:pic>
      <p:sp>
        <p:nvSpPr>
          <p:cNvPr id="407" name="Google Shape;407;p12"/>
          <p:cNvSpPr txBox="1"/>
          <p:nvPr/>
        </p:nvSpPr>
        <p:spPr>
          <a:xfrm>
            <a:off x="5838631" y="435599"/>
            <a:ext cx="6030211"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tx1">
                    <a:lumMod val="75000"/>
                    <a:lumOff val="25000"/>
                  </a:schemeClr>
                </a:solidFill>
                <a:latin typeface="Century Gothic" panose="020B0502020202020204" pitchFamily="34" charset="0"/>
                <a:ea typeface="Calibri"/>
                <a:cs typeface="Calibri"/>
                <a:sym typeface="Calibri"/>
              </a:rPr>
              <a:t>WHO (2003a) Recreational Guidance/Action Levels</a:t>
            </a:r>
            <a:endParaRPr dirty="0">
              <a:solidFill>
                <a:schemeClr val="tx1">
                  <a:lumMod val="75000"/>
                  <a:lumOff val="25000"/>
                </a:schemeClr>
              </a:solidFill>
              <a:latin typeface="Century Gothic" panose="020B0502020202020204" pitchFamily="34" charset="0"/>
            </a:endParaRPr>
          </a:p>
        </p:txBody>
      </p:sp>
      <p:sp>
        <p:nvSpPr>
          <p:cNvPr id="408" name="Google Shape;408;p12"/>
          <p:cNvSpPr/>
          <p:nvPr/>
        </p:nvSpPr>
        <p:spPr>
          <a:xfrm>
            <a:off x="229565" y="435599"/>
            <a:ext cx="5411784" cy="5890653"/>
          </a:xfrm>
          <a:prstGeom prst="rect">
            <a:avLst/>
          </a:prstGeom>
          <a:noFill/>
          <a:ln w="38100" cap="flat" cmpd="sng">
            <a:solidFill>
              <a:srgbClr val="54AEB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09" name="Google Shape;409;p12"/>
          <p:cNvSpPr/>
          <p:nvPr/>
        </p:nvSpPr>
        <p:spPr>
          <a:xfrm>
            <a:off x="-29004" y="-310533"/>
            <a:ext cx="12221003" cy="433814"/>
          </a:xfrm>
          <a:prstGeom prst="rect">
            <a:avLst/>
          </a:prstGeom>
          <a:solidFill>
            <a:srgbClr val="54AEB2"/>
          </a:solidFill>
          <a:ln w="12700" cap="flat" cmpd="sng">
            <a:solidFill>
              <a:srgbClr val="54AEB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10" name="Google Shape;410;p12"/>
          <p:cNvPicPr preferRelativeResize="0"/>
          <p:nvPr/>
        </p:nvPicPr>
        <p:blipFill rotWithShape="1">
          <a:blip r:embed="rId5">
            <a:alphaModFix/>
          </a:blip>
          <a:srcRect l="86298" b="7306"/>
          <a:stretch/>
        </p:blipFill>
        <p:spPr>
          <a:xfrm>
            <a:off x="4516964" y="1525571"/>
            <a:ext cx="935495" cy="4454815"/>
          </a:xfrm>
          <a:prstGeom prst="rect">
            <a:avLst/>
          </a:prstGeom>
          <a:noFill/>
          <a:ln>
            <a:noFill/>
          </a:ln>
        </p:spPr>
      </p:pic>
      <p:sp>
        <p:nvSpPr>
          <p:cNvPr id="411" name="Google Shape;411;p12"/>
          <p:cNvSpPr/>
          <p:nvPr/>
        </p:nvSpPr>
        <p:spPr>
          <a:xfrm>
            <a:off x="0" y="6622882"/>
            <a:ext cx="12192000" cy="433814"/>
          </a:xfrm>
          <a:prstGeom prst="rect">
            <a:avLst/>
          </a:prstGeom>
          <a:solidFill>
            <a:srgbClr val="54AEB2"/>
          </a:solidFill>
          <a:ln w="12700" cap="flat" cmpd="sng">
            <a:solidFill>
              <a:srgbClr val="54AEB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12" name="Google Shape;412;p12"/>
          <p:cNvSpPr txBox="1"/>
          <p:nvPr/>
        </p:nvSpPr>
        <p:spPr>
          <a:xfrm>
            <a:off x="7673217" y="3861851"/>
            <a:ext cx="3935645"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tx1">
                    <a:lumMod val="75000"/>
                    <a:lumOff val="25000"/>
                  </a:schemeClr>
                </a:solidFill>
                <a:latin typeface="Century Gothic" panose="020B0502020202020204" pitchFamily="34" charset="0"/>
                <a:ea typeface="Calibri"/>
                <a:cs typeface="Calibri"/>
                <a:sym typeface="Calibri"/>
              </a:rPr>
              <a:t>Cyanobacteria &gt;20ug/L can be viewed as concern and cyanobacteria &gt;40 ug/L can be considered as bloom </a:t>
            </a:r>
            <a:endParaRPr sz="1200" dirty="0">
              <a:solidFill>
                <a:schemeClr val="tx1">
                  <a:lumMod val="75000"/>
                  <a:lumOff val="25000"/>
                </a:schemeClr>
              </a:solidFill>
              <a:latin typeface="Century Gothic" panose="020B0502020202020204" pitchFamily="34" charset="0"/>
            </a:endParaRPr>
          </a:p>
        </p:txBody>
      </p:sp>
      <p:pic>
        <p:nvPicPr>
          <p:cNvPr id="413" name="Google Shape;413;p12" descr="United States Environmental Protection Agency - Wikipedia"/>
          <p:cNvPicPr preferRelativeResize="0"/>
          <p:nvPr/>
        </p:nvPicPr>
        <p:blipFill rotWithShape="1">
          <a:blip r:embed="rId6">
            <a:alphaModFix/>
          </a:blip>
          <a:srcRect/>
          <a:stretch/>
        </p:blipFill>
        <p:spPr>
          <a:xfrm>
            <a:off x="6038363" y="3767470"/>
            <a:ext cx="1511908" cy="15119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13" descr="Map&#10;&#10;Description automatically generated with medium confidence"/>
          <p:cNvPicPr preferRelativeResize="0"/>
          <p:nvPr/>
        </p:nvPicPr>
        <p:blipFill rotWithShape="1">
          <a:blip r:embed="rId3">
            <a:alphaModFix/>
          </a:blip>
          <a:srcRect l="10783"/>
          <a:stretch/>
        </p:blipFill>
        <p:spPr>
          <a:xfrm>
            <a:off x="0" y="124831"/>
            <a:ext cx="7912267" cy="6608338"/>
          </a:xfrm>
          <a:prstGeom prst="rect">
            <a:avLst/>
          </a:prstGeom>
          <a:noFill/>
          <a:ln>
            <a:noFill/>
          </a:ln>
        </p:spPr>
      </p:pic>
      <p:sp>
        <p:nvSpPr>
          <p:cNvPr id="420" name="Google Shape;420;p13"/>
          <p:cNvSpPr txBox="1"/>
          <p:nvPr/>
        </p:nvSpPr>
        <p:spPr>
          <a:xfrm>
            <a:off x="8061435" y="124831"/>
            <a:ext cx="4645572"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tx1">
                    <a:lumMod val="75000"/>
                    <a:lumOff val="25000"/>
                  </a:schemeClr>
                </a:solidFill>
                <a:latin typeface="Century Gothic" panose="020B0502020202020204" pitchFamily="34" charset="0"/>
                <a:ea typeface="Calibri"/>
                <a:cs typeface="Calibri"/>
                <a:sym typeface="Calibri"/>
              </a:rPr>
              <a:t>Historical Harmful Algal Hot Spot Detections</a:t>
            </a:r>
            <a:endParaRPr sz="1200" dirty="0">
              <a:solidFill>
                <a:schemeClr val="tx1">
                  <a:lumMod val="75000"/>
                  <a:lumOff val="25000"/>
                </a:schemeClr>
              </a:solidFill>
              <a:latin typeface="Century Gothic" panose="020B0502020202020204" pitchFamily="34" charset="0"/>
            </a:endParaRPr>
          </a:p>
        </p:txBody>
      </p:sp>
      <p:sp>
        <p:nvSpPr>
          <p:cNvPr id="422" name="Google Shape;422;p13"/>
          <p:cNvSpPr txBox="1"/>
          <p:nvPr/>
        </p:nvSpPr>
        <p:spPr>
          <a:xfrm>
            <a:off x="7912267" y="1992361"/>
            <a:ext cx="4348654"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tx1">
                    <a:lumMod val="75000"/>
                    <a:lumOff val="25000"/>
                  </a:schemeClr>
                </a:solidFill>
                <a:latin typeface="Century Gothic" panose="020B0502020202020204" pitchFamily="34" charset="0"/>
                <a:ea typeface="Calibri"/>
                <a:cs typeface="Calibri"/>
                <a:sym typeface="Calibri"/>
              </a:rPr>
              <a:t>Landsat-8 retrieved averaged chlorophyll-a concentration in 2019- 2020 summer</a:t>
            </a:r>
            <a:endParaRPr sz="1200" dirty="0">
              <a:solidFill>
                <a:schemeClr val="tx1">
                  <a:lumMod val="75000"/>
                  <a:lumOff val="25000"/>
                </a:schemeClr>
              </a:solidFill>
              <a:latin typeface="Century Gothic" panose="020B0502020202020204" pitchFamily="34" charset="0"/>
            </a:endParaRPr>
          </a:p>
        </p:txBody>
      </p:sp>
      <p:sp>
        <p:nvSpPr>
          <p:cNvPr id="423" name="Google Shape;423;p13"/>
          <p:cNvSpPr/>
          <p:nvPr/>
        </p:nvSpPr>
        <p:spPr>
          <a:xfrm>
            <a:off x="8061435" y="5060220"/>
            <a:ext cx="283464" cy="283779"/>
          </a:xfrm>
          <a:prstGeom prst="rect">
            <a:avLst/>
          </a:prstGeom>
          <a:solidFill>
            <a:srgbClr val="168136"/>
          </a:solidFill>
          <a:ln w="12700" cap="flat" cmpd="sng">
            <a:solidFill>
              <a:srgbClr val="1681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tx1">
                  <a:lumMod val="75000"/>
                  <a:lumOff val="25000"/>
                </a:schemeClr>
              </a:solidFill>
              <a:latin typeface="Calibri"/>
              <a:ea typeface="Calibri"/>
              <a:cs typeface="Calibri"/>
              <a:sym typeface="Calibri"/>
            </a:endParaRPr>
          </a:p>
        </p:txBody>
      </p:sp>
      <p:sp>
        <p:nvSpPr>
          <p:cNvPr id="424" name="Google Shape;424;p13"/>
          <p:cNvSpPr/>
          <p:nvPr/>
        </p:nvSpPr>
        <p:spPr>
          <a:xfrm>
            <a:off x="8061435" y="5584969"/>
            <a:ext cx="283464" cy="283779"/>
          </a:xfrm>
          <a:prstGeom prst="rect">
            <a:avLst/>
          </a:prstGeom>
          <a:solidFill>
            <a:srgbClr val="E8E469"/>
          </a:solidFill>
          <a:ln w="12700" cap="flat" cmpd="sng">
            <a:solidFill>
              <a:srgbClr val="E8E4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tx1">
                  <a:lumMod val="75000"/>
                  <a:lumOff val="25000"/>
                </a:schemeClr>
              </a:solidFill>
              <a:latin typeface="Calibri"/>
              <a:ea typeface="Calibri"/>
              <a:cs typeface="Calibri"/>
              <a:sym typeface="Calibri"/>
            </a:endParaRPr>
          </a:p>
        </p:txBody>
      </p:sp>
      <p:sp>
        <p:nvSpPr>
          <p:cNvPr id="425" name="Google Shape;425;p13"/>
          <p:cNvSpPr/>
          <p:nvPr/>
        </p:nvSpPr>
        <p:spPr>
          <a:xfrm>
            <a:off x="8061435" y="6058190"/>
            <a:ext cx="283464" cy="283779"/>
          </a:xfrm>
          <a:prstGeom prst="rect">
            <a:avLst/>
          </a:prstGeom>
          <a:solidFill>
            <a:srgbClr val="D7191C"/>
          </a:solidFill>
          <a:ln w="12700" cap="flat" cmpd="sng">
            <a:solidFill>
              <a:srgbClr val="D7191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tx1">
                  <a:lumMod val="75000"/>
                  <a:lumOff val="25000"/>
                </a:schemeClr>
              </a:solidFill>
              <a:latin typeface="Calibri"/>
              <a:ea typeface="Calibri"/>
              <a:cs typeface="Calibri"/>
              <a:sym typeface="Calibri"/>
            </a:endParaRPr>
          </a:p>
        </p:txBody>
      </p:sp>
      <p:sp>
        <p:nvSpPr>
          <p:cNvPr id="426" name="Google Shape;426;p13"/>
          <p:cNvSpPr txBox="1"/>
          <p:nvPr/>
        </p:nvSpPr>
        <p:spPr>
          <a:xfrm>
            <a:off x="8344899" y="5010942"/>
            <a:ext cx="21230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alibri"/>
                <a:cs typeface="Calibri"/>
                <a:sym typeface="Calibri"/>
              </a:rPr>
              <a:t>&lt;10 ug/L, Risk low </a:t>
            </a:r>
            <a:endParaRPr dirty="0">
              <a:solidFill>
                <a:schemeClr val="tx1">
                  <a:lumMod val="75000"/>
                  <a:lumOff val="25000"/>
                </a:schemeClr>
              </a:solidFill>
              <a:latin typeface="Century Gothic" panose="020B0502020202020204" pitchFamily="34" charset="0"/>
            </a:endParaRPr>
          </a:p>
        </p:txBody>
      </p:sp>
      <p:sp>
        <p:nvSpPr>
          <p:cNvPr id="427" name="Google Shape;427;p13"/>
          <p:cNvSpPr txBox="1"/>
          <p:nvPr/>
        </p:nvSpPr>
        <p:spPr>
          <a:xfrm>
            <a:off x="8344899" y="5552192"/>
            <a:ext cx="31954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alibri"/>
                <a:cs typeface="Calibri"/>
                <a:sym typeface="Calibri"/>
              </a:rPr>
              <a:t>10-50 ug/L, Risk moderate </a:t>
            </a:r>
            <a:endParaRPr dirty="0">
              <a:solidFill>
                <a:schemeClr val="tx1">
                  <a:lumMod val="75000"/>
                  <a:lumOff val="25000"/>
                </a:schemeClr>
              </a:solidFill>
              <a:latin typeface="Century Gothic" panose="020B0502020202020204" pitchFamily="34" charset="0"/>
            </a:endParaRPr>
          </a:p>
        </p:txBody>
      </p:sp>
      <p:sp>
        <p:nvSpPr>
          <p:cNvPr id="428" name="Google Shape;428;p13"/>
          <p:cNvSpPr txBox="1"/>
          <p:nvPr/>
        </p:nvSpPr>
        <p:spPr>
          <a:xfrm>
            <a:off x="8344899" y="6048806"/>
            <a:ext cx="31954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alibri"/>
                <a:cs typeface="Calibri"/>
                <a:sym typeface="Calibri"/>
              </a:rPr>
              <a:t>&gt;50 ug/L, Risk high</a:t>
            </a:r>
            <a:endParaRPr dirty="0">
              <a:solidFill>
                <a:schemeClr val="tx1">
                  <a:lumMod val="75000"/>
                  <a:lumOff val="25000"/>
                </a:schemeClr>
              </a:solidFill>
              <a:latin typeface="Century Gothic" panose="020B0502020202020204" pitchFamily="34" charset="0"/>
            </a:endParaRPr>
          </a:p>
        </p:txBody>
      </p:sp>
      <p:sp>
        <p:nvSpPr>
          <p:cNvPr id="429" name="Google Shape;429;p13"/>
          <p:cNvSpPr txBox="1"/>
          <p:nvPr/>
        </p:nvSpPr>
        <p:spPr>
          <a:xfrm>
            <a:off x="8344899" y="3111354"/>
            <a:ext cx="3586050" cy="147732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Noto Sans Symbols"/>
              <a:buChar char="▪"/>
            </a:pPr>
            <a:r>
              <a:rPr lang="en-US" sz="1800" dirty="0">
                <a:solidFill>
                  <a:schemeClr val="tx1">
                    <a:lumMod val="75000"/>
                    <a:lumOff val="25000"/>
                  </a:schemeClr>
                </a:solidFill>
                <a:latin typeface="Century Gothic" panose="020B0502020202020204" pitchFamily="34" charset="0"/>
                <a:ea typeface="Calibri"/>
                <a:cs typeface="Calibri"/>
                <a:sym typeface="Calibri"/>
              </a:rPr>
              <a:t>Expand the end users’ observational toolkit </a:t>
            </a:r>
            <a:endParaRPr dirty="0">
              <a:solidFill>
                <a:schemeClr val="tx1">
                  <a:lumMod val="75000"/>
                  <a:lumOff val="25000"/>
                </a:schemeClr>
              </a:solidFill>
              <a:latin typeface="Century Gothic" panose="020B0502020202020204" pitchFamily="34" charset="0"/>
            </a:endParaRPr>
          </a:p>
          <a:p>
            <a:pPr marL="285750" marR="0" lvl="0" indent="-285750" algn="l" rtl="0">
              <a:spcBef>
                <a:spcPts val="0"/>
              </a:spcBef>
              <a:spcAft>
                <a:spcPts val="0"/>
              </a:spcAft>
              <a:buClr>
                <a:srgbClr val="000000"/>
              </a:buClr>
              <a:buSzPts val="1800"/>
              <a:buFont typeface="Noto Sans Symbols"/>
              <a:buChar char="▪"/>
            </a:pPr>
            <a:r>
              <a:rPr lang="en-US" sz="1800" dirty="0">
                <a:solidFill>
                  <a:schemeClr val="tx1">
                    <a:lumMod val="75000"/>
                    <a:lumOff val="25000"/>
                  </a:schemeClr>
                </a:solidFill>
                <a:latin typeface="Century Gothic" panose="020B0502020202020204" pitchFamily="34" charset="0"/>
                <a:ea typeface="Calibri"/>
                <a:cs typeface="Calibri"/>
                <a:sym typeface="Calibri"/>
              </a:rPr>
              <a:t>Better understand historical bloom hotspots</a:t>
            </a:r>
            <a:endParaRPr dirty="0">
              <a:solidFill>
                <a:schemeClr val="tx1">
                  <a:lumMod val="75000"/>
                  <a:lumOff val="25000"/>
                </a:schemeClr>
              </a:solidFill>
              <a:latin typeface="Century Gothic" panose="020B0502020202020204" pitchFamily="34" charset="0"/>
            </a:endParaRPr>
          </a:p>
          <a:p>
            <a:pPr marL="285750" marR="0" lvl="0" indent="-285750" algn="l" rtl="0">
              <a:spcBef>
                <a:spcPts val="0"/>
              </a:spcBef>
              <a:spcAft>
                <a:spcPts val="0"/>
              </a:spcAft>
              <a:buClr>
                <a:srgbClr val="000000"/>
              </a:buClr>
              <a:buSzPts val="1800"/>
              <a:buFont typeface="Noto Sans Symbols"/>
              <a:buChar char="▪"/>
            </a:pPr>
            <a:r>
              <a:rPr lang="en-US" sz="1800" dirty="0">
                <a:solidFill>
                  <a:schemeClr val="tx1">
                    <a:lumMod val="75000"/>
                    <a:lumOff val="25000"/>
                  </a:schemeClr>
                </a:solidFill>
                <a:latin typeface="Century Gothic" panose="020B0502020202020204" pitchFamily="34" charset="0"/>
                <a:ea typeface="Calibri"/>
                <a:cs typeface="Calibri"/>
                <a:sym typeface="Calibri"/>
              </a:rPr>
              <a:t>Support decision making </a:t>
            </a:r>
            <a:endParaRPr dirty="0">
              <a:solidFill>
                <a:schemeClr val="tx1">
                  <a:lumMod val="75000"/>
                  <a:lumOff val="25000"/>
                </a:schemeClr>
              </a:solidFill>
              <a:latin typeface="Century Gothic" panose="020B0502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14"/>
          <p:cNvPicPr preferRelativeResize="0"/>
          <p:nvPr/>
        </p:nvPicPr>
        <p:blipFill rotWithShape="1">
          <a:blip r:embed="rId3">
            <a:alphaModFix/>
          </a:blip>
          <a:srcRect/>
          <a:stretch/>
        </p:blipFill>
        <p:spPr>
          <a:xfrm>
            <a:off x="2402435" y="1145735"/>
            <a:ext cx="4614199" cy="5321808"/>
          </a:xfrm>
          <a:prstGeom prst="rect">
            <a:avLst/>
          </a:prstGeom>
          <a:noFill/>
          <a:ln>
            <a:noFill/>
          </a:ln>
        </p:spPr>
      </p:pic>
      <p:pic>
        <p:nvPicPr>
          <p:cNvPr id="436" name="Google Shape;436;p14"/>
          <p:cNvPicPr preferRelativeResize="0"/>
          <p:nvPr/>
        </p:nvPicPr>
        <p:blipFill rotWithShape="1">
          <a:blip r:embed="rId4">
            <a:alphaModFix/>
          </a:blip>
          <a:srcRect/>
          <a:stretch/>
        </p:blipFill>
        <p:spPr>
          <a:xfrm>
            <a:off x="7382952" y="1145735"/>
            <a:ext cx="4724149" cy="5320256"/>
          </a:xfrm>
          <a:prstGeom prst="rect">
            <a:avLst/>
          </a:prstGeom>
          <a:noFill/>
          <a:ln>
            <a:noFill/>
          </a:ln>
        </p:spPr>
      </p:pic>
      <p:sp>
        <p:nvSpPr>
          <p:cNvPr id="437" name="Google Shape;437;p14"/>
          <p:cNvSpPr txBox="1"/>
          <p:nvPr/>
        </p:nvSpPr>
        <p:spPr>
          <a:xfrm>
            <a:off x="8070692" y="1261100"/>
            <a:ext cx="234380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alibri"/>
                <a:cs typeface="Calibri"/>
                <a:sym typeface="Calibri"/>
              </a:rPr>
              <a:t>Lake Buchanan</a:t>
            </a:r>
            <a:endParaRPr dirty="0">
              <a:solidFill>
                <a:schemeClr val="tx1">
                  <a:lumMod val="75000"/>
                  <a:lumOff val="25000"/>
                </a:schemeClr>
              </a:solidFill>
              <a:latin typeface="Century Gothic" panose="020B0502020202020204" pitchFamily="34" charset="0"/>
            </a:endParaRPr>
          </a:p>
        </p:txBody>
      </p:sp>
      <p:sp>
        <p:nvSpPr>
          <p:cNvPr id="438" name="Google Shape;438;p14"/>
          <p:cNvSpPr txBox="1"/>
          <p:nvPr/>
        </p:nvSpPr>
        <p:spPr>
          <a:xfrm>
            <a:off x="10494548" y="1265586"/>
            <a:ext cx="234380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alibri"/>
                <a:cs typeface="Calibri"/>
                <a:sym typeface="Calibri"/>
              </a:rPr>
              <a:t>Inks Lake</a:t>
            </a:r>
            <a:endParaRPr dirty="0">
              <a:solidFill>
                <a:schemeClr val="tx1">
                  <a:lumMod val="75000"/>
                  <a:lumOff val="25000"/>
                </a:schemeClr>
              </a:solidFill>
              <a:latin typeface="Century Gothic" panose="020B0502020202020204" pitchFamily="34" charset="0"/>
            </a:endParaRPr>
          </a:p>
        </p:txBody>
      </p:sp>
      <p:sp>
        <p:nvSpPr>
          <p:cNvPr id="439" name="Google Shape;439;p14"/>
          <p:cNvSpPr txBox="1"/>
          <p:nvPr/>
        </p:nvSpPr>
        <p:spPr>
          <a:xfrm>
            <a:off x="7799113" y="2970357"/>
            <a:ext cx="234380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alibri"/>
                <a:cs typeface="Calibri"/>
                <a:sym typeface="Calibri"/>
              </a:rPr>
              <a:t>Lake Lyndon B Johnson</a:t>
            </a:r>
            <a:endParaRPr sz="1500" dirty="0">
              <a:solidFill>
                <a:schemeClr val="tx1">
                  <a:lumMod val="75000"/>
                  <a:lumOff val="25000"/>
                </a:schemeClr>
              </a:solidFill>
              <a:latin typeface="Century Gothic" panose="020B0502020202020204" pitchFamily="34" charset="0"/>
              <a:ea typeface="Calibri"/>
              <a:cs typeface="Calibri"/>
              <a:sym typeface="Calibri"/>
            </a:endParaRPr>
          </a:p>
        </p:txBody>
      </p:sp>
      <p:sp>
        <p:nvSpPr>
          <p:cNvPr id="440" name="Google Shape;440;p14"/>
          <p:cNvSpPr txBox="1"/>
          <p:nvPr/>
        </p:nvSpPr>
        <p:spPr>
          <a:xfrm>
            <a:off x="10218548" y="2970442"/>
            <a:ext cx="234380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alibri"/>
                <a:cs typeface="Calibri"/>
                <a:sym typeface="Calibri"/>
              </a:rPr>
              <a:t>Lake Marble Falls</a:t>
            </a:r>
            <a:endParaRPr dirty="0">
              <a:solidFill>
                <a:schemeClr val="tx1">
                  <a:lumMod val="75000"/>
                  <a:lumOff val="25000"/>
                </a:schemeClr>
              </a:solidFill>
              <a:latin typeface="Century Gothic" panose="020B0502020202020204" pitchFamily="34" charset="0"/>
            </a:endParaRPr>
          </a:p>
        </p:txBody>
      </p:sp>
      <p:sp>
        <p:nvSpPr>
          <p:cNvPr id="441" name="Google Shape;441;p14"/>
          <p:cNvSpPr txBox="1"/>
          <p:nvPr/>
        </p:nvSpPr>
        <p:spPr>
          <a:xfrm>
            <a:off x="8187362" y="4716550"/>
            <a:ext cx="234380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alibri"/>
                <a:cs typeface="Calibri"/>
                <a:sym typeface="Calibri"/>
              </a:rPr>
              <a:t>Lake Travis</a:t>
            </a:r>
            <a:endParaRPr sz="1500" dirty="0">
              <a:solidFill>
                <a:schemeClr val="tx1">
                  <a:lumMod val="75000"/>
                  <a:lumOff val="25000"/>
                </a:schemeClr>
              </a:solidFill>
              <a:latin typeface="Century Gothic" panose="020B0502020202020204" pitchFamily="34" charset="0"/>
              <a:ea typeface="Calibri"/>
              <a:cs typeface="Calibri"/>
              <a:sym typeface="Calibri"/>
            </a:endParaRPr>
          </a:p>
        </p:txBody>
      </p:sp>
      <p:sp>
        <p:nvSpPr>
          <p:cNvPr id="442" name="Google Shape;442;p14"/>
          <p:cNvSpPr txBox="1"/>
          <p:nvPr/>
        </p:nvSpPr>
        <p:spPr>
          <a:xfrm>
            <a:off x="10494548" y="4718057"/>
            <a:ext cx="234380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alibri"/>
                <a:cs typeface="Calibri"/>
                <a:sym typeface="Calibri"/>
              </a:rPr>
              <a:t>Lake Austin</a:t>
            </a:r>
            <a:endParaRPr dirty="0">
              <a:solidFill>
                <a:schemeClr val="tx1">
                  <a:lumMod val="75000"/>
                  <a:lumOff val="25000"/>
                </a:schemeClr>
              </a:solidFill>
              <a:latin typeface="Century Gothic" panose="020B0502020202020204" pitchFamily="34" charset="0"/>
            </a:endParaRPr>
          </a:p>
        </p:txBody>
      </p:sp>
      <p:sp>
        <p:nvSpPr>
          <p:cNvPr id="443" name="Google Shape;443;p14"/>
          <p:cNvSpPr txBox="1"/>
          <p:nvPr/>
        </p:nvSpPr>
        <p:spPr>
          <a:xfrm>
            <a:off x="3048288" y="1266034"/>
            <a:ext cx="234380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alibri"/>
                <a:cs typeface="Calibri"/>
                <a:sym typeface="Calibri"/>
              </a:rPr>
              <a:t>Lake Buchanan</a:t>
            </a:r>
            <a:endParaRPr dirty="0">
              <a:solidFill>
                <a:schemeClr val="tx1">
                  <a:lumMod val="75000"/>
                  <a:lumOff val="25000"/>
                </a:schemeClr>
              </a:solidFill>
              <a:latin typeface="Century Gothic" panose="020B0502020202020204" pitchFamily="34" charset="0"/>
            </a:endParaRPr>
          </a:p>
        </p:txBody>
      </p:sp>
      <p:sp>
        <p:nvSpPr>
          <p:cNvPr id="444" name="Google Shape;444;p14"/>
          <p:cNvSpPr txBox="1"/>
          <p:nvPr/>
        </p:nvSpPr>
        <p:spPr>
          <a:xfrm>
            <a:off x="5498980" y="1291029"/>
            <a:ext cx="234380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alibri"/>
                <a:cs typeface="Calibri"/>
                <a:sym typeface="Calibri"/>
              </a:rPr>
              <a:t>Inks Lake</a:t>
            </a:r>
            <a:endParaRPr dirty="0">
              <a:solidFill>
                <a:schemeClr val="tx1">
                  <a:lumMod val="75000"/>
                  <a:lumOff val="25000"/>
                </a:schemeClr>
              </a:solidFill>
              <a:latin typeface="Century Gothic" panose="020B0502020202020204" pitchFamily="34" charset="0"/>
            </a:endParaRPr>
          </a:p>
        </p:txBody>
      </p:sp>
      <p:sp>
        <p:nvSpPr>
          <p:cNvPr id="445" name="Google Shape;445;p14"/>
          <p:cNvSpPr txBox="1"/>
          <p:nvPr/>
        </p:nvSpPr>
        <p:spPr>
          <a:xfrm>
            <a:off x="2758705" y="3005544"/>
            <a:ext cx="234380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alibri"/>
                <a:cs typeface="Calibri"/>
                <a:sym typeface="Calibri"/>
              </a:rPr>
              <a:t>Lake Lyndon B Johnson</a:t>
            </a:r>
            <a:endParaRPr sz="1500" dirty="0">
              <a:solidFill>
                <a:schemeClr val="tx1">
                  <a:lumMod val="75000"/>
                  <a:lumOff val="25000"/>
                </a:schemeClr>
              </a:solidFill>
              <a:latin typeface="Century Gothic" panose="020B0502020202020204" pitchFamily="34" charset="0"/>
              <a:ea typeface="Calibri"/>
              <a:cs typeface="Calibri"/>
              <a:sym typeface="Calibri"/>
            </a:endParaRPr>
          </a:p>
        </p:txBody>
      </p:sp>
      <p:sp>
        <p:nvSpPr>
          <p:cNvPr id="446" name="Google Shape;446;p14"/>
          <p:cNvSpPr txBox="1"/>
          <p:nvPr/>
        </p:nvSpPr>
        <p:spPr>
          <a:xfrm>
            <a:off x="5155954" y="3005544"/>
            <a:ext cx="234380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alibri"/>
                <a:cs typeface="Calibri"/>
                <a:sym typeface="Calibri"/>
              </a:rPr>
              <a:t>Lake Marble Falls</a:t>
            </a:r>
            <a:endParaRPr dirty="0">
              <a:solidFill>
                <a:schemeClr val="tx1">
                  <a:lumMod val="75000"/>
                  <a:lumOff val="25000"/>
                </a:schemeClr>
              </a:solidFill>
              <a:latin typeface="Century Gothic" panose="020B0502020202020204" pitchFamily="34" charset="0"/>
            </a:endParaRPr>
          </a:p>
        </p:txBody>
      </p:sp>
      <p:sp>
        <p:nvSpPr>
          <p:cNvPr id="447" name="Google Shape;447;p14"/>
          <p:cNvSpPr txBox="1"/>
          <p:nvPr/>
        </p:nvSpPr>
        <p:spPr>
          <a:xfrm>
            <a:off x="3158848" y="4720525"/>
            <a:ext cx="234380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alibri"/>
                <a:cs typeface="Calibri"/>
                <a:sym typeface="Calibri"/>
              </a:rPr>
              <a:t>Lake Travis</a:t>
            </a:r>
            <a:endParaRPr sz="1500" dirty="0">
              <a:solidFill>
                <a:schemeClr val="tx1">
                  <a:lumMod val="75000"/>
                  <a:lumOff val="25000"/>
                </a:schemeClr>
              </a:solidFill>
              <a:latin typeface="Century Gothic" panose="020B0502020202020204" pitchFamily="34" charset="0"/>
              <a:ea typeface="Calibri"/>
              <a:cs typeface="Calibri"/>
              <a:sym typeface="Calibri"/>
            </a:endParaRPr>
          </a:p>
        </p:txBody>
      </p:sp>
      <p:sp>
        <p:nvSpPr>
          <p:cNvPr id="448" name="Google Shape;448;p14"/>
          <p:cNvSpPr txBox="1"/>
          <p:nvPr/>
        </p:nvSpPr>
        <p:spPr>
          <a:xfrm>
            <a:off x="5365830" y="4716551"/>
            <a:ext cx="234380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alibri"/>
                <a:cs typeface="Calibri"/>
                <a:sym typeface="Calibri"/>
              </a:rPr>
              <a:t>Lake Austin</a:t>
            </a:r>
            <a:endParaRPr dirty="0">
              <a:solidFill>
                <a:schemeClr val="tx1">
                  <a:lumMod val="75000"/>
                  <a:lumOff val="25000"/>
                </a:schemeClr>
              </a:solidFill>
              <a:latin typeface="Century Gothic" panose="020B0502020202020204" pitchFamily="34" charset="0"/>
            </a:endParaRPr>
          </a:p>
        </p:txBody>
      </p:sp>
      <p:sp>
        <p:nvSpPr>
          <p:cNvPr id="449" name="Google Shape;449;p14"/>
          <p:cNvSpPr/>
          <p:nvPr/>
        </p:nvSpPr>
        <p:spPr>
          <a:xfrm>
            <a:off x="7170624" y="441344"/>
            <a:ext cx="4944790" cy="6069974"/>
          </a:xfrm>
          <a:prstGeom prst="rect">
            <a:avLst/>
          </a:prstGeom>
          <a:noFill/>
          <a:ln w="38100" cap="flat" cmpd="sng">
            <a:solidFill>
              <a:srgbClr val="54AEB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tx1">
                  <a:lumMod val="75000"/>
                  <a:lumOff val="25000"/>
                </a:schemeClr>
              </a:solidFill>
              <a:latin typeface="Century Gothic" panose="020B0502020202020204" pitchFamily="34" charset="0"/>
              <a:ea typeface="Calibri"/>
              <a:cs typeface="Calibri"/>
              <a:sym typeface="Calibri"/>
            </a:endParaRPr>
          </a:p>
        </p:txBody>
      </p:sp>
      <p:sp>
        <p:nvSpPr>
          <p:cNvPr id="450" name="Google Shape;450;p14"/>
          <p:cNvSpPr/>
          <p:nvPr/>
        </p:nvSpPr>
        <p:spPr>
          <a:xfrm>
            <a:off x="2225834" y="441344"/>
            <a:ext cx="4944790" cy="6069974"/>
          </a:xfrm>
          <a:prstGeom prst="rect">
            <a:avLst/>
          </a:prstGeom>
          <a:noFill/>
          <a:ln w="38100" cap="flat" cmpd="sng">
            <a:solidFill>
              <a:srgbClr val="54AEB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tx1">
                  <a:lumMod val="75000"/>
                  <a:lumOff val="25000"/>
                </a:schemeClr>
              </a:solidFill>
              <a:latin typeface="Century Gothic" panose="020B0502020202020204" pitchFamily="34" charset="0"/>
              <a:ea typeface="Calibri"/>
              <a:cs typeface="Calibri"/>
              <a:sym typeface="Calibri"/>
            </a:endParaRPr>
          </a:p>
        </p:txBody>
      </p:sp>
      <p:sp>
        <p:nvSpPr>
          <p:cNvPr id="451" name="Google Shape;451;p14"/>
          <p:cNvSpPr/>
          <p:nvPr/>
        </p:nvSpPr>
        <p:spPr>
          <a:xfrm>
            <a:off x="2885340" y="438472"/>
            <a:ext cx="3296642" cy="519940"/>
          </a:xfrm>
          <a:prstGeom prst="rect">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dirty="0">
                <a:solidFill>
                  <a:schemeClr val="tx1">
                    <a:lumMod val="75000"/>
                    <a:lumOff val="25000"/>
                  </a:schemeClr>
                </a:solidFill>
                <a:latin typeface="Century Gothic" panose="020B0502020202020204" pitchFamily="34" charset="0"/>
                <a:ea typeface="Calibri"/>
                <a:cs typeface="Calibri"/>
                <a:sym typeface="Calibri"/>
              </a:rPr>
              <a:t>Interannual Variability</a:t>
            </a:r>
            <a:endParaRPr sz="2200" dirty="0">
              <a:solidFill>
                <a:schemeClr val="tx1">
                  <a:lumMod val="75000"/>
                  <a:lumOff val="25000"/>
                </a:schemeClr>
              </a:solidFill>
              <a:latin typeface="Century Gothic" panose="020B0502020202020204" pitchFamily="34" charset="0"/>
            </a:endParaRPr>
          </a:p>
        </p:txBody>
      </p:sp>
      <p:sp>
        <p:nvSpPr>
          <p:cNvPr id="452" name="Google Shape;452;p14"/>
          <p:cNvSpPr/>
          <p:nvPr/>
        </p:nvSpPr>
        <p:spPr>
          <a:xfrm>
            <a:off x="8096705" y="432407"/>
            <a:ext cx="3296642" cy="519940"/>
          </a:xfrm>
          <a:prstGeom prst="rect">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dirty="0">
                <a:solidFill>
                  <a:schemeClr val="tx1">
                    <a:lumMod val="75000"/>
                    <a:lumOff val="25000"/>
                  </a:schemeClr>
                </a:solidFill>
                <a:latin typeface="Century Gothic" panose="020B0502020202020204" pitchFamily="34" charset="0"/>
                <a:ea typeface="Calibri"/>
                <a:cs typeface="Calibri"/>
                <a:sym typeface="Calibri"/>
              </a:rPr>
              <a:t>Seasonality Trends</a:t>
            </a:r>
            <a:endParaRPr sz="2200" dirty="0">
              <a:solidFill>
                <a:schemeClr val="tx1">
                  <a:lumMod val="75000"/>
                  <a:lumOff val="25000"/>
                </a:schemeClr>
              </a:solidFill>
              <a:latin typeface="Century Gothic" panose="020B0502020202020204" pitchFamily="34" charset="0"/>
            </a:endParaRPr>
          </a:p>
        </p:txBody>
      </p:sp>
      <p:sp>
        <p:nvSpPr>
          <p:cNvPr id="453" name="Google Shape;453;p14"/>
          <p:cNvSpPr/>
          <p:nvPr/>
        </p:nvSpPr>
        <p:spPr>
          <a:xfrm>
            <a:off x="2583" y="418660"/>
            <a:ext cx="2169807" cy="6069973"/>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400" b="1"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400" b="1"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r>
              <a:rPr lang="en-US" sz="2400" b="1" dirty="0">
                <a:solidFill>
                  <a:schemeClr val="tx1">
                    <a:lumMod val="75000"/>
                    <a:lumOff val="25000"/>
                  </a:schemeClr>
                </a:solidFill>
                <a:latin typeface="Century Gothic" panose="020B0502020202020204" pitchFamily="34" charset="0"/>
                <a:ea typeface="Century Gothic"/>
                <a:cs typeface="Century Gothic"/>
                <a:sym typeface="Century Gothic"/>
              </a:rPr>
              <a:t>Better understand the historical trend of  chl-a in annual and seasonal scales, using remote sensing products</a:t>
            </a:r>
            <a:endParaRPr sz="2400" dirty="0">
              <a:solidFill>
                <a:schemeClr val="tx1">
                  <a:lumMod val="75000"/>
                  <a:lumOff val="25000"/>
                </a:schemeClr>
              </a:solidFill>
              <a:latin typeface="Century Gothic" panose="020B0502020202020204" pitchFamily="34" charset="0"/>
              <a:ea typeface="Calibri"/>
              <a:cs typeface="Calibri"/>
              <a:sym typeface="Calibri"/>
            </a:endParaRPr>
          </a:p>
          <a:p>
            <a:pPr marL="0" marR="0" lvl="0" indent="0" algn="ctr" rtl="0">
              <a:spcBef>
                <a:spcPts val="0"/>
              </a:spcBef>
              <a:spcAft>
                <a:spcPts val="0"/>
              </a:spcAft>
              <a:buNone/>
            </a:pPr>
            <a:endParaRPr sz="2800" b="1"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b="1"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54" name="Google Shape;454;p14"/>
          <p:cNvSpPr txBox="1"/>
          <p:nvPr/>
        </p:nvSpPr>
        <p:spPr>
          <a:xfrm rot="-5400000">
            <a:off x="4702497" y="2186853"/>
            <a:ext cx="52202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alibri"/>
                <a:cs typeface="Calibri"/>
                <a:sym typeface="Calibri"/>
              </a:rPr>
              <a:t>Chlorophyll-a  [ug/L]</a:t>
            </a:r>
            <a:endParaRPr dirty="0">
              <a:solidFill>
                <a:schemeClr val="tx1">
                  <a:lumMod val="75000"/>
                  <a:lumOff val="25000"/>
                </a:schemeClr>
              </a:solidFill>
              <a:latin typeface="Century Gothic" panose="020B0502020202020204" pitchFamily="34" charset="0"/>
            </a:endParaRPr>
          </a:p>
        </p:txBody>
      </p:sp>
      <p:sp>
        <p:nvSpPr>
          <p:cNvPr id="455" name="Google Shape;455;p14"/>
          <p:cNvSpPr txBox="1"/>
          <p:nvPr/>
        </p:nvSpPr>
        <p:spPr>
          <a:xfrm rot="-5400000">
            <a:off x="-241554" y="2186853"/>
            <a:ext cx="52202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alibri"/>
                <a:cs typeface="Calibri"/>
                <a:sym typeface="Calibri"/>
              </a:rPr>
              <a:t>Chlorophyll-a  [ug/L]</a:t>
            </a:r>
            <a:endParaRPr dirty="0">
              <a:solidFill>
                <a:schemeClr val="tx1">
                  <a:lumMod val="75000"/>
                  <a:lumOff val="25000"/>
                </a:schemeClr>
              </a:solidFill>
              <a:latin typeface="Century Gothic" panose="020B0502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5"/>
          <p:cNvSpPr txBox="1"/>
          <p:nvPr/>
        </p:nvSpPr>
        <p:spPr>
          <a:xfrm>
            <a:off x="703903" y="1343249"/>
            <a:ext cx="4960863" cy="325463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54AEB2"/>
              </a:buClr>
              <a:buSzPts val="2000"/>
              <a:buFont typeface="Arial"/>
              <a:buNone/>
            </a:pPr>
            <a:r>
              <a:rPr lang="en-US" sz="2000" b="1" dirty="0">
                <a:solidFill>
                  <a:srgbClr val="54AEB2"/>
                </a:solidFill>
                <a:latin typeface="Century Gothic"/>
                <a:ea typeface="Century Gothic"/>
                <a:cs typeface="Century Gothic"/>
                <a:sym typeface="Century Gothic"/>
              </a:rPr>
              <a:t>Science Advisors</a:t>
            </a:r>
            <a:endParaRPr sz="2000" dirty="0">
              <a:solidFill>
                <a:srgbClr val="404040"/>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rgbClr val="54AEB2"/>
              </a:buClr>
              <a:buSzPts val="2000"/>
              <a:buFont typeface="Arial"/>
              <a:buChar char="•"/>
            </a:pPr>
            <a:r>
              <a:rPr lang="en-US" sz="2000" dirty="0">
                <a:solidFill>
                  <a:srgbClr val="3F3F3F"/>
                </a:solidFill>
                <a:latin typeface="Century Gothic"/>
                <a:ea typeface="Century Gothic"/>
                <a:cs typeface="Century Gothic"/>
                <a:sym typeface="Century Gothic"/>
              </a:rPr>
              <a:t>Dr. Erin Urquhart, Science Systems &amp; Applications, Inc., NASA Goddard Space Flight Center</a:t>
            </a:r>
            <a:endParaRPr sz="2000" dirty="0">
              <a:solidFill>
                <a:srgbClr val="3F3F3F"/>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rgbClr val="54AEB2"/>
              </a:buClr>
              <a:buSzPts val="2000"/>
              <a:buFont typeface="Arial"/>
              <a:buChar char="•"/>
            </a:pPr>
            <a:r>
              <a:rPr lang="en-US" sz="2000" dirty="0">
                <a:solidFill>
                  <a:srgbClr val="3F3F3F"/>
                </a:solidFill>
                <a:latin typeface="Century Gothic"/>
                <a:ea typeface="Century Gothic"/>
                <a:cs typeface="Century Gothic"/>
                <a:sym typeface="Century Gothic"/>
              </a:rPr>
              <a:t>Dr. Christine Lee, California Institute of Technology, NASA Jet Propulsion Laboratory</a:t>
            </a:r>
            <a:endParaRPr sz="2000" dirty="0">
              <a:solidFill>
                <a:srgbClr val="3F3F3F"/>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rgbClr val="54AEB2"/>
              </a:buClr>
              <a:buSzPts val="2000"/>
              <a:buFont typeface="Arial"/>
              <a:buChar char="•"/>
            </a:pPr>
            <a:r>
              <a:rPr lang="en-US" sz="2000" dirty="0">
                <a:solidFill>
                  <a:srgbClr val="3F3F3F"/>
                </a:solidFill>
                <a:latin typeface="Century Gothic"/>
                <a:ea typeface="Century Gothic"/>
                <a:cs typeface="Century Gothic"/>
                <a:sym typeface="Century Gothic"/>
              </a:rPr>
              <a:t>Dr. David Hondula, Arizona State University </a:t>
            </a:r>
            <a:endParaRPr sz="2000" dirty="0">
              <a:solidFill>
                <a:srgbClr val="3F3F3F"/>
              </a:solidFill>
              <a:latin typeface="Century Gothic"/>
              <a:ea typeface="Century Gothic"/>
              <a:cs typeface="Century Gothic"/>
              <a:sym typeface="Century Gothic"/>
            </a:endParaRPr>
          </a:p>
          <a:p>
            <a:pPr marL="342900" marR="0" lvl="0" indent="-215900" algn="l" rtl="0">
              <a:lnSpc>
                <a:spcPct val="150000"/>
              </a:lnSpc>
              <a:spcBef>
                <a:spcPts val="600"/>
              </a:spcBef>
              <a:spcAft>
                <a:spcPts val="0"/>
              </a:spcAft>
              <a:buClr>
                <a:srgbClr val="54AEB2"/>
              </a:buClr>
              <a:buSzPts val="2000"/>
              <a:buFont typeface="Arial"/>
              <a:buNone/>
            </a:pPr>
            <a:endParaRPr sz="2000" dirty="0">
              <a:solidFill>
                <a:srgbClr val="3F3F3F"/>
              </a:solidFill>
              <a:latin typeface="Century Gothic"/>
              <a:ea typeface="Century Gothic"/>
              <a:cs typeface="Century Gothic"/>
              <a:sym typeface="Century Gothic"/>
            </a:endParaRPr>
          </a:p>
        </p:txBody>
      </p:sp>
      <p:sp>
        <p:nvSpPr>
          <p:cNvPr id="462" name="Google Shape;462;p15"/>
          <p:cNvSpPr txBox="1"/>
          <p:nvPr/>
        </p:nvSpPr>
        <p:spPr>
          <a:xfrm>
            <a:off x="487134" y="6208381"/>
            <a:ext cx="11217729" cy="182880"/>
          </a:xfrm>
          <a:prstGeom prst="rect">
            <a:avLst/>
          </a:prstGeom>
          <a:noFill/>
          <a:ln>
            <a:noFill/>
          </a:ln>
        </p:spPr>
        <p:txBody>
          <a:bodyPr spcFirstLastPara="1" wrap="square" lIns="91425" tIns="45700" rIns="91425" bIns="45700" anchor="t" anchorCtr="0">
            <a:noAutofit/>
          </a:bodyPr>
          <a:lstStyle/>
          <a:p>
            <a:pPr marL="114300" marR="0" lvl="0" indent="0" algn="ctr" rtl="0">
              <a:lnSpc>
                <a:spcPct val="100000"/>
              </a:lnSpc>
              <a:spcBef>
                <a:spcPts val="0"/>
              </a:spcBef>
              <a:spcAft>
                <a:spcPts val="0"/>
              </a:spcAft>
              <a:buClr>
                <a:srgbClr val="3F3F3F"/>
              </a:buClr>
              <a:buSzPts val="1100"/>
              <a:buFont typeface="Arial"/>
              <a:buNone/>
            </a:pPr>
            <a:r>
              <a:rPr lang="en-US" sz="1100" b="0" i="0" u="none" strike="noStrike" cap="none" dirty="0">
                <a:solidFill>
                  <a:srgbClr val="3F3F3F"/>
                </a:solidFill>
                <a:latin typeface="Century Gothic"/>
                <a:ea typeface="Century Gothic"/>
                <a:cs typeface="Century Gothic"/>
                <a:sym typeface="Century Gothic"/>
              </a:rPr>
              <a:t>This material contains modified Copernicus Sentinel data (</a:t>
            </a:r>
            <a:r>
              <a:rPr lang="en-US" sz="1100" dirty="0">
                <a:solidFill>
                  <a:srgbClr val="3F3F3F"/>
                </a:solidFill>
                <a:latin typeface="Century Gothic"/>
                <a:ea typeface="Century Gothic"/>
                <a:cs typeface="Century Gothic"/>
                <a:sym typeface="Century Gothic"/>
              </a:rPr>
              <a:t>2021</a:t>
            </a:r>
            <a:r>
              <a:rPr lang="en-US" sz="1100" b="0" i="0" u="none" strike="noStrike" cap="none" dirty="0">
                <a:solidFill>
                  <a:srgbClr val="3F3F3F"/>
                </a:solidFill>
                <a:latin typeface="Century Gothic"/>
                <a:ea typeface="Century Gothic"/>
                <a:cs typeface="Century Gothic"/>
                <a:sym typeface="Century Gothic"/>
              </a:rPr>
              <a:t>), processed by ESA.</a:t>
            </a:r>
            <a:r>
              <a:rPr lang="en-US" sz="1200" dirty="0">
                <a:solidFill>
                  <a:srgbClr val="3F3F3F"/>
                </a:solidFill>
                <a:latin typeface="Century Gothic"/>
                <a:ea typeface="Century Gothic"/>
                <a:cs typeface="Century Gothic"/>
                <a:sym typeface="Century Gothic"/>
              </a:rPr>
              <a:t> </a:t>
            </a:r>
            <a:endParaRPr sz="1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1400"/>
              <a:buFont typeface="Arial"/>
              <a:buNone/>
            </a:pPr>
            <a:endParaRPr sz="14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1400"/>
              <a:buFont typeface="Arial"/>
              <a:buNone/>
            </a:pPr>
            <a:endParaRPr sz="1400" b="0" i="0" u="none" strike="noStrike" cap="none" dirty="0">
              <a:solidFill>
                <a:srgbClr val="3F3F3F"/>
              </a:solidFill>
              <a:latin typeface="Century Gothic"/>
              <a:ea typeface="Century Gothic"/>
              <a:cs typeface="Century Gothic"/>
              <a:sym typeface="Century Gothic"/>
            </a:endParaRPr>
          </a:p>
        </p:txBody>
      </p:sp>
      <p:sp>
        <p:nvSpPr>
          <p:cNvPr id="463" name="Google Shape;463;p15"/>
          <p:cNvSpPr txBox="1"/>
          <p:nvPr/>
        </p:nvSpPr>
        <p:spPr>
          <a:xfrm>
            <a:off x="6095999" y="1340727"/>
            <a:ext cx="4955459" cy="242778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54AEB2"/>
              </a:buClr>
              <a:buSzPts val="2000"/>
              <a:buFont typeface="Arial"/>
              <a:buNone/>
            </a:pPr>
            <a:r>
              <a:rPr lang="en-US" sz="2000" b="1" dirty="0">
                <a:solidFill>
                  <a:srgbClr val="54AEB2"/>
                </a:solidFill>
                <a:latin typeface="Century Gothic"/>
                <a:ea typeface="Century Gothic"/>
                <a:cs typeface="Century Gothic"/>
                <a:sym typeface="Century Gothic"/>
              </a:rPr>
              <a:t>Partners</a:t>
            </a:r>
            <a:endParaRPr sz="2000" b="1" dirty="0">
              <a:solidFill>
                <a:srgbClr val="54AEB2"/>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rgbClr val="54AEB2"/>
              </a:buClr>
              <a:buSzPts val="2000"/>
              <a:buFont typeface="Arial"/>
              <a:buChar char="•"/>
            </a:pPr>
            <a:r>
              <a:rPr lang="en-US" sz="2000" dirty="0">
                <a:solidFill>
                  <a:srgbClr val="3F3F3F"/>
                </a:solidFill>
                <a:latin typeface="Century Gothic"/>
                <a:ea typeface="Century Gothic"/>
                <a:cs typeface="Century Gothic"/>
                <a:sym typeface="Century Gothic"/>
              </a:rPr>
              <a:t>The City of Austin Department of Watershed Protection</a:t>
            </a:r>
            <a:endParaRPr sz="2000" b="1" dirty="0">
              <a:solidFill>
                <a:srgbClr val="3F3F3F"/>
              </a:solidFill>
              <a:latin typeface="Century Gothic"/>
              <a:ea typeface="Century Gothic"/>
              <a:cs typeface="Century Gothic"/>
              <a:sym typeface="Century Gothic"/>
            </a:endParaRPr>
          </a:p>
          <a:p>
            <a:pPr marL="1028700" marR="0" lvl="1" indent="-228600" algn="l" rtl="0">
              <a:lnSpc>
                <a:spcPct val="100000"/>
              </a:lnSpc>
              <a:spcBef>
                <a:spcPts val="600"/>
              </a:spcBef>
              <a:spcAft>
                <a:spcPts val="0"/>
              </a:spcAft>
              <a:buClr>
                <a:srgbClr val="54AEB2"/>
              </a:buClr>
              <a:buSzPts val="2000"/>
              <a:buFont typeface="Arial"/>
              <a:buChar char="•"/>
            </a:pPr>
            <a:r>
              <a:rPr lang="en-US" sz="2000" b="0" i="0" u="none" strike="noStrike" cap="none" dirty="0">
                <a:solidFill>
                  <a:srgbClr val="3F3F3F"/>
                </a:solidFill>
                <a:latin typeface="Century Gothic"/>
                <a:ea typeface="Century Gothic"/>
                <a:cs typeface="Century Gothic"/>
                <a:sym typeface="Century Gothic"/>
              </a:rPr>
              <a:t>Brent Bellinger</a:t>
            </a:r>
            <a:endParaRPr sz="20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rgbClr val="54AEB2"/>
              </a:buClr>
              <a:buSzPts val="2000"/>
              <a:buFont typeface="Arial"/>
              <a:buChar char="•"/>
            </a:pPr>
            <a:r>
              <a:rPr lang="en-US" sz="2000" dirty="0">
                <a:solidFill>
                  <a:srgbClr val="3F3F3F"/>
                </a:solidFill>
                <a:latin typeface="Century Gothic"/>
                <a:ea typeface="Century Gothic"/>
                <a:cs typeface="Century Gothic"/>
                <a:sym typeface="Century Gothic"/>
              </a:rPr>
              <a:t>The Lower Colorado River Authority </a:t>
            </a:r>
            <a:endParaRPr dirty="0"/>
          </a:p>
          <a:p>
            <a:pPr marL="1028700" marR="0" lvl="1" indent="-228600" algn="l" rtl="0">
              <a:lnSpc>
                <a:spcPct val="100000"/>
              </a:lnSpc>
              <a:spcBef>
                <a:spcPts val="600"/>
              </a:spcBef>
              <a:spcAft>
                <a:spcPts val="0"/>
              </a:spcAft>
              <a:buClr>
                <a:srgbClr val="54AEB2"/>
              </a:buClr>
              <a:buSzPts val="2000"/>
              <a:buFont typeface="Arial"/>
              <a:buChar char="•"/>
            </a:pPr>
            <a:r>
              <a:rPr lang="en-US" sz="2000" b="0" i="0" u="none" strike="noStrike" cap="none" dirty="0">
                <a:solidFill>
                  <a:srgbClr val="3F3F3F"/>
                </a:solidFill>
                <a:latin typeface="Century Gothic"/>
                <a:ea typeface="Century Gothic"/>
                <a:cs typeface="Century Gothic"/>
                <a:sym typeface="Century Gothic"/>
              </a:rPr>
              <a:t>Lisa Benton </a:t>
            </a: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000"/>
              <a:buFont typeface="Arial"/>
              <a:buNone/>
            </a:pPr>
            <a:endParaRPr sz="2000" dirty="0">
              <a:solidFill>
                <a:srgbClr val="3F3F3F"/>
              </a:solidFill>
              <a:latin typeface="Century Gothic"/>
              <a:ea typeface="Century Gothic"/>
              <a:cs typeface="Century Gothic"/>
              <a:sym typeface="Century Gothic"/>
            </a:endParaRPr>
          </a:p>
        </p:txBody>
      </p:sp>
      <p:sp>
        <p:nvSpPr>
          <p:cNvPr id="464" name="Google Shape;464;p15"/>
          <p:cNvSpPr txBox="1"/>
          <p:nvPr/>
        </p:nvSpPr>
        <p:spPr>
          <a:xfrm>
            <a:off x="6102755" y="3759597"/>
            <a:ext cx="5035068" cy="23290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4AEB2"/>
              </a:buClr>
              <a:buSzPts val="2000"/>
              <a:buFont typeface="Arial"/>
              <a:buNone/>
            </a:pPr>
            <a:r>
              <a:rPr lang="en-US" sz="2000" b="1" dirty="0">
                <a:solidFill>
                  <a:srgbClr val="54AEB2"/>
                </a:solidFill>
                <a:latin typeface="Century Gothic"/>
                <a:ea typeface="Century Gothic"/>
                <a:cs typeface="Century Gothic"/>
                <a:sym typeface="Century Gothic"/>
              </a:rPr>
              <a:t>Additional NASA Advisors</a:t>
            </a:r>
            <a:endParaRPr dirty="0"/>
          </a:p>
          <a:p>
            <a:pPr marL="342900" marR="0" lvl="0" indent="-342900" algn="l" rtl="0">
              <a:lnSpc>
                <a:spcPct val="100000"/>
              </a:lnSpc>
              <a:spcBef>
                <a:spcPts val="600"/>
              </a:spcBef>
              <a:spcAft>
                <a:spcPts val="0"/>
              </a:spcAft>
              <a:buClr>
                <a:srgbClr val="54AEB2"/>
              </a:buClr>
              <a:buSzPts val="2000"/>
              <a:buFont typeface="Arial"/>
              <a:buChar char="•"/>
            </a:pPr>
            <a:r>
              <a:rPr lang="en-US" sz="2000" dirty="0">
                <a:solidFill>
                  <a:srgbClr val="3F3F3F"/>
                </a:solidFill>
                <a:latin typeface="Century Gothic"/>
                <a:ea typeface="Century Gothic"/>
                <a:cs typeface="Century Gothic"/>
                <a:sym typeface="Century Gothic"/>
              </a:rPr>
              <a:t>Dr. Nima Pahlevan, Science Systems &amp; Applications, Inc., NASA Goddard Space Flight Center</a:t>
            </a:r>
            <a:endParaRPr sz="2000" dirty="0">
              <a:solidFill>
                <a:srgbClr val="3F3F3F"/>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rgbClr val="54AEB2"/>
              </a:buClr>
              <a:buSzPts val="2000"/>
              <a:buFont typeface="Arial"/>
              <a:buChar char="•"/>
            </a:pPr>
            <a:r>
              <a:rPr lang="en-US" sz="2000" dirty="0">
                <a:solidFill>
                  <a:srgbClr val="3F3F3F"/>
                </a:solidFill>
                <a:latin typeface="Century Gothic"/>
                <a:ea typeface="Century Gothic"/>
                <a:cs typeface="Century Gothic"/>
                <a:sym typeface="Century Gothic"/>
              </a:rPr>
              <a:t>Brandon Smith, Science Systems &amp; Applications, Inc., NASA Goddard Space Flight Center</a:t>
            </a:r>
            <a:endParaRPr sz="2000" dirty="0">
              <a:solidFill>
                <a:srgbClr val="3F3F3F"/>
              </a:solidFill>
              <a:latin typeface="Century Gothic"/>
              <a:ea typeface="Century Gothic"/>
              <a:cs typeface="Century Gothic"/>
              <a:sym typeface="Century Gothic"/>
            </a:endParaRPr>
          </a:p>
          <a:p>
            <a:pPr marL="342900" marR="0" lvl="0" indent="-215900" algn="l" rtl="0">
              <a:lnSpc>
                <a:spcPct val="150000"/>
              </a:lnSpc>
              <a:spcBef>
                <a:spcPts val="600"/>
              </a:spcBef>
              <a:spcAft>
                <a:spcPts val="0"/>
              </a:spcAft>
              <a:buClr>
                <a:srgbClr val="54AEB2"/>
              </a:buClr>
              <a:buSzPts val="2000"/>
              <a:buFont typeface="Arial"/>
              <a:buNone/>
            </a:pPr>
            <a:endParaRPr sz="2000" dirty="0">
              <a:solidFill>
                <a:srgbClr val="3F3F3F"/>
              </a:solidFill>
              <a:latin typeface="Century Gothic"/>
              <a:ea typeface="Century Gothic"/>
              <a:cs typeface="Century Gothic"/>
              <a:sym typeface="Century Gothic"/>
            </a:endParaRPr>
          </a:p>
        </p:txBody>
      </p:sp>
      <p:sp>
        <p:nvSpPr>
          <p:cNvPr id="465" name="Google Shape;465;p15"/>
          <p:cNvSpPr txBox="1"/>
          <p:nvPr/>
        </p:nvSpPr>
        <p:spPr>
          <a:xfrm>
            <a:off x="703903" y="4866822"/>
            <a:ext cx="4955457" cy="10172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4AEB2"/>
              </a:buClr>
              <a:buSzPts val="2000"/>
              <a:buFont typeface="Arial"/>
              <a:buNone/>
            </a:pPr>
            <a:r>
              <a:rPr lang="en-US" sz="2000" b="1" dirty="0">
                <a:solidFill>
                  <a:srgbClr val="54AEB2"/>
                </a:solidFill>
                <a:latin typeface="Century Gothic"/>
                <a:ea typeface="Century Gothic"/>
                <a:cs typeface="Century Gothic"/>
                <a:sym typeface="Century Gothic"/>
              </a:rPr>
              <a:t>NASA DEVELOP Lead &amp; Fellow</a:t>
            </a:r>
            <a:endParaRPr sz="2000" b="1" dirty="0">
              <a:solidFill>
                <a:srgbClr val="54AEB2"/>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rgbClr val="54AEB2"/>
              </a:buClr>
              <a:buSzPts val="2000"/>
              <a:buFont typeface="Arial"/>
              <a:buChar char="•"/>
            </a:pPr>
            <a:r>
              <a:rPr lang="en-US" sz="2000" dirty="0">
                <a:solidFill>
                  <a:srgbClr val="3F3F3F"/>
                </a:solidFill>
                <a:latin typeface="Century Gothic"/>
                <a:ea typeface="Century Gothic"/>
                <a:cs typeface="Century Gothic"/>
                <a:sym typeface="Century Gothic"/>
              </a:rPr>
              <a:t>Ryan Hammock, NASA DEVELOP Arizona</a:t>
            </a:r>
            <a:endParaRPr dirty="0"/>
          </a:p>
          <a:p>
            <a:pPr marL="342900" marR="0" lvl="0" indent="-215900" algn="l" rtl="0">
              <a:lnSpc>
                <a:spcPct val="150000"/>
              </a:lnSpc>
              <a:spcBef>
                <a:spcPts val="600"/>
              </a:spcBef>
              <a:spcAft>
                <a:spcPts val="0"/>
              </a:spcAft>
              <a:buClr>
                <a:srgbClr val="54AEB2"/>
              </a:buClr>
              <a:buSzPts val="2000"/>
              <a:buFont typeface="Arial"/>
              <a:buNone/>
            </a:pPr>
            <a:endParaRPr sz="2000" dirty="0">
              <a:solidFill>
                <a:srgbClr val="3F3F3F"/>
              </a:solidFill>
              <a:latin typeface="Century Gothic"/>
              <a:ea typeface="Century Gothic"/>
              <a:cs typeface="Century Gothic"/>
              <a:sym typeface="Century Gothic"/>
            </a:endParaRPr>
          </a:p>
          <a:p>
            <a:pPr marL="342900" marR="0" lvl="0" indent="-215900" algn="l" rtl="0">
              <a:lnSpc>
                <a:spcPct val="150000"/>
              </a:lnSpc>
              <a:spcBef>
                <a:spcPts val="600"/>
              </a:spcBef>
              <a:spcAft>
                <a:spcPts val="0"/>
              </a:spcAft>
              <a:buClr>
                <a:srgbClr val="54AEB2"/>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
          <p:cNvSpPr txBox="1"/>
          <p:nvPr/>
        </p:nvSpPr>
        <p:spPr>
          <a:xfrm>
            <a:off x="324703" y="383092"/>
            <a:ext cx="59235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4AEB2"/>
              </a:buClr>
              <a:buSzPts val="4000"/>
              <a:buFont typeface="Century Gothic"/>
              <a:buNone/>
            </a:pPr>
            <a:r>
              <a:rPr lang="en-US" sz="4000" b="1" dirty="0">
                <a:solidFill>
                  <a:srgbClr val="54AEB2"/>
                </a:solidFill>
                <a:latin typeface="Century Gothic"/>
                <a:ea typeface="Century Gothic"/>
                <a:cs typeface="Century Gothic"/>
                <a:sym typeface="Century Gothic"/>
              </a:rPr>
              <a:t>Algae in the News</a:t>
            </a:r>
            <a:endParaRPr dirty="0"/>
          </a:p>
        </p:txBody>
      </p:sp>
      <p:pic>
        <p:nvPicPr>
          <p:cNvPr id="124" name="Google Shape;124;p2" descr="Graphical user interface, text&#10;&#10;Description automatically generated"/>
          <p:cNvPicPr preferRelativeResize="0"/>
          <p:nvPr/>
        </p:nvPicPr>
        <p:blipFill rotWithShape="1">
          <a:blip r:embed="rId3">
            <a:alphaModFix/>
          </a:blip>
          <a:srcRect/>
          <a:stretch/>
        </p:blipFill>
        <p:spPr>
          <a:xfrm>
            <a:off x="479265" y="1013890"/>
            <a:ext cx="5995696" cy="167424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5" name="Google Shape;125;p2" descr="Graphical user interface, text, application, email&#10;&#10;Description automatically generated"/>
          <p:cNvPicPr preferRelativeResize="0"/>
          <p:nvPr/>
        </p:nvPicPr>
        <p:blipFill rotWithShape="1">
          <a:blip r:embed="rId4">
            <a:alphaModFix/>
          </a:blip>
          <a:srcRect r="22842"/>
          <a:stretch/>
        </p:blipFill>
        <p:spPr>
          <a:xfrm>
            <a:off x="3639606" y="5088706"/>
            <a:ext cx="5111643" cy="14110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6" name="Google Shape;126;p2" descr="Text&#10;&#10;Description automatically generated"/>
          <p:cNvPicPr preferRelativeResize="0"/>
          <p:nvPr/>
        </p:nvPicPr>
        <p:blipFill rotWithShape="1">
          <a:blip r:embed="rId5">
            <a:alphaModFix/>
          </a:blip>
          <a:srcRect/>
          <a:stretch/>
        </p:blipFill>
        <p:spPr>
          <a:xfrm>
            <a:off x="3639606" y="2924401"/>
            <a:ext cx="3790168" cy="100919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7" name="Google Shape;127;p2"/>
          <p:cNvPicPr preferRelativeResize="0"/>
          <p:nvPr/>
        </p:nvPicPr>
        <p:blipFill rotWithShape="1">
          <a:blip r:embed="rId6">
            <a:alphaModFix/>
          </a:blip>
          <a:srcRect b="33112"/>
          <a:stretch/>
        </p:blipFill>
        <p:spPr>
          <a:xfrm>
            <a:off x="3639606" y="4121952"/>
            <a:ext cx="5111643" cy="83879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28" name="Google Shape;128;p2"/>
          <p:cNvSpPr txBox="1"/>
          <p:nvPr/>
        </p:nvSpPr>
        <p:spPr>
          <a:xfrm>
            <a:off x="10327551" y="1723313"/>
            <a:ext cx="164787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a:solidFill>
                  <a:schemeClr val="lt1"/>
                </a:solidFill>
                <a:latin typeface="Century Gothic"/>
                <a:ea typeface="Century Gothic"/>
                <a:cs typeface="Century Gothic"/>
                <a:sym typeface="Century Gothic"/>
              </a:rPr>
              <a:t>Source: CoA DWP</a:t>
            </a:r>
            <a:endParaRPr dirty="0"/>
          </a:p>
        </p:txBody>
      </p:sp>
      <p:pic>
        <p:nvPicPr>
          <p:cNvPr id="130" name="Google Shape;130;p2"/>
          <p:cNvPicPr preferRelativeResize="0"/>
          <p:nvPr/>
        </p:nvPicPr>
        <p:blipFill rotWithShape="1">
          <a:blip r:embed="rId7">
            <a:alphaModFix/>
          </a:blip>
          <a:srcRect/>
          <a:stretch/>
        </p:blipFill>
        <p:spPr>
          <a:xfrm>
            <a:off x="479265" y="2925346"/>
            <a:ext cx="2903360" cy="356616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1" name="Google Shape;131;p2" descr="A picture containing outdoor, nature, plant, ocean floor&#10;&#10;Description automatically generated"/>
          <p:cNvPicPr preferRelativeResize="0"/>
          <p:nvPr/>
        </p:nvPicPr>
        <p:blipFill rotWithShape="1">
          <a:blip r:embed="rId8">
            <a:alphaModFix/>
          </a:blip>
          <a:srcRect l="25000" r="1"/>
          <a:stretch/>
        </p:blipFill>
        <p:spPr>
          <a:xfrm>
            <a:off x="10379305" y="287796"/>
            <a:ext cx="1618340" cy="1618339"/>
          </a:xfrm>
          <a:prstGeom prst="rect">
            <a:avLst/>
          </a:prstGeom>
          <a:noFill/>
          <a:ln>
            <a:noFill/>
          </a:ln>
          <a:effectLst>
            <a:outerShdw blurRad="50800" dist="38100" dir="2700000" algn="tl" rotWithShape="0">
              <a:prstClr val="black">
                <a:alpha val="40000"/>
              </a:prstClr>
            </a:outerShdw>
          </a:effectLst>
        </p:spPr>
      </p:pic>
      <p:pic>
        <p:nvPicPr>
          <p:cNvPr id="132" name="Google Shape;132;p2"/>
          <p:cNvPicPr preferRelativeResize="0"/>
          <p:nvPr/>
        </p:nvPicPr>
        <p:blipFill rotWithShape="1">
          <a:blip r:embed="rId9">
            <a:alphaModFix/>
          </a:blip>
          <a:srcRect/>
          <a:stretch/>
        </p:blipFill>
        <p:spPr>
          <a:xfrm>
            <a:off x="8662389" y="287796"/>
            <a:ext cx="1618339" cy="1618339"/>
          </a:xfrm>
          <a:prstGeom prst="rect">
            <a:avLst/>
          </a:prstGeom>
          <a:noFill/>
          <a:ln>
            <a:noFill/>
          </a:ln>
          <a:effectLst>
            <a:outerShdw blurRad="50800" dist="38100" dir="2700000" algn="tl" rotWithShape="0">
              <a:prstClr val="black">
                <a:alpha val="40000"/>
              </a:prstClr>
            </a:outerShdw>
          </a:effectLst>
        </p:spPr>
      </p:pic>
      <p:pic>
        <p:nvPicPr>
          <p:cNvPr id="133" name="Google Shape;133;p2"/>
          <p:cNvPicPr preferRelativeResize="0"/>
          <p:nvPr/>
        </p:nvPicPr>
        <p:blipFill rotWithShape="1">
          <a:blip r:embed="rId10">
            <a:alphaModFix/>
          </a:blip>
          <a:srcRect/>
          <a:stretch/>
        </p:blipFill>
        <p:spPr>
          <a:xfrm>
            <a:off x="8652098" y="2000312"/>
            <a:ext cx="1618488" cy="1618488"/>
          </a:xfrm>
          <a:prstGeom prst="rect">
            <a:avLst/>
          </a:prstGeom>
          <a:noFill/>
          <a:ln>
            <a:noFill/>
          </a:ln>
          <a:effectLst>
            <a:outerShdw blurRad="50800" dist="38100" dir="2700000" algn="tl" rotWithShape="0">
              <a:prstClr val="black">
                <a:alpha val="40000"/>
              </a:prstClr>
            </a:outerShdw>
          </a:effectLst>
        </p:spPr>
      </p:pic>
      <p:pic>
        <p:nvPicPr>
          <p:cNvPr id="134" name="Google Shape;134;p2" descr="A body of water surrounded by trees&#10;&#10;Description automatically generated with medium confidence"/>
          <p:cNvPicPr preferRelativeResize="0"/>
          <p:nvPr/>
        </p:nvPicPr>
        <p:blipFill rotWithShape="1">
          <a:blip r:embed="rId11">
            <a:alphaModFix/>
          </a:blip>
          <a:srcRect l="20477" t="14882" r="18347"/>
          <a:stretch/>
        </p:blipFill>
        <p:spPr>
          <a:xfrm>
            <a:off x="10392608" y="2031089"/>
            <a:ext cx="1618339" cy="1618488"/>
          </a:xfrm>
          <a:prstGeom prst="rect">
            <a:avLst/>
          </a:prstGeom>
          <a:noFill/>
          <a:ln>
            <a:noFill/>
          </a:ln>
          <a:effectLst>
            <a:outerShdw blurRad="50800" dist="38100" dir="2700000" algn="tl" rotWithShape="0">
              <a:prstClr val="black">
                <a:alpha val="40000"/>
              </a:prstClr>
            </a:outerShdw>
          </a:effectLst>
        </p:spPr>
      </p:pic>
      <p:sp>
        <p:nvSpPr>
          <p:cNvPr id="138" name="Google Shape;138;p2"/>
          <p:cNvSpPr txBox="1"/>
          <p:nvPr/>
        </p:nvSpPr>
        <p:spPr>
          <a:xfrm>
            <a:off x="8505286" y="3595376"/>
            <a:ext cx="3566160" cy="33851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dirty="0">
                <a:solidFill>
                  <a:schemeClr val="tx1">
                    <a:lumMod val="75000"/>
                    <a:lumOff val="25000"/>
                  </a:schemeClr>
                </a:solidFill>
                <a:latin typeface="Century Gothic" panose="020B0502020202020204" pitchFamily="34" charset="0"/>
                <a:ea typeface="Calibri"/>
                <a:cs typeface="Calibri"/>
                <a:sym typeface="Calibri"/>
              </a:rPr>
              <a:t>Source: Lower Colorado River Authority &amp; City of Austin Department of Watershed Protection</a:t>
            </a:r>
            <a:endParaRPr sz="800" dirty="0">
              <a:solidFill>
                <a:schemeClr val="tx1">
                  <a:lumMod val="75000"/>
                  <a:lumOff val="25000"/>
                </a:schemeClr>
              </a:solidFill>
              <a:latin typeface="Century Gothic" panose="020B0502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p:nvPr/>
        </p:nvSpPr>
        <p:spPr>
          <a:xfrm>
            <a:off x="6230422" y="3542945"/>
            <a:ext cx="5660289" cy="2824134"/>
          </a:xfrm>
          <a:prstGeom prst="rect">
            <a:avLst/>
          </a:prstGeom>
          <a:solidFill>
            <a:srgbClr val="BBB5BD"/>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8" name="Google Shape;148;p3"/>
          <p:cNvSpPr/>
          <p:nvPr/>
        </p:nvSpPr>
        <p:spPr>
          <a:xfrm>
            <a:off x="6230423" y="1496928"/>
            <a:ext cx="5660289" cy="1886450"/>
          </a:xfrm>
          <a:prstGeom prst="rect">
            <a:avLst/>
          </a:prstGeom>
          <a:solidFill>
            <a:srgbClr val="B3C6E7"/>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9" name="Google Shape;149;p3"/>
          <p:cNvSpPr/>
          <p:nvPr/>
        </p:nvSpPr>
        <p:spPr>
          <a:xfrm>
            <a:off x="422961" y="1496929"/>
            <a:ext cx="5599710" cy="4870150"/>
          </a:xfrm>
          <a:prstGeom prst="rect">
            <a:avLst/>
          </a:prstGeom>
          <a:solidFill>
            <a:srgbClr val="C4E0B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50" name="Google Shape;150;p3"/>
          <p:cNvSpPr txBox="1"/>
          <p:nvPr/>
        </p:nvSpPr>
        <p:spPr>
          <a:xfrm>
            <a:off x="479214" y="223425"/>
            <a:ext cx="11502415" cy="1138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54AEB2"/>
                </a:solidFill>
                <a:latin typeface="Century Gothic"/>
                <a:ea typeface="Century Gothic"/>
                <a:cs typeface="Century Gothic"/>
                <a:sym typeface="Century Gothic"/>
              </a:rPr>
              <a:t>One Health Harmful Algal Bloom System </a:t>
            </a:r>
            <a:r>
              <a:rPr lang="en-US" sz="2800" b="1" dirty="0">
                <a:solidFill>
                  <a:srgbClr val="54AEB2"/>
                </a:solidFill>
                <a:latin typeface="Century Gothic"/>
                <a:ea typeface="Century Gothic"/>
                <a:cs typeface="Century Gothic"/>
                <a:sym typeface="Century Gothic"/>
              </a:rPr>
              <a:t>(OHHABS), US, 2019</a:t>
            </a:r>
            <a:endParaRPr dirty="0"/>
          </a:p>
        </p:txBody>
      </p:sp>
      <p:pic>
        <p:nvPicPr>
          <p:cNvPr id="151" name="Google Shape;151;p3" descr="Figure 5b is a pie chart showing the percentage of freshwater HAB events by location."/>
          <p:cNvPicPr preferRelativeResize="0"/>
          <p:nvPr/>
        </p:nvPicPr>
        <p:blipFill rotWithShape="1">
          <a:blip r:embed="rId3">
            <a:alphaModFix/>
          </a:blip>
          <a:srcRect/>
          <a:stretch/>
        </p:blipFill>
        <p:spPr>
          <a:xfrm>
            <a:off x="8911574" y="1632603"/>
            <a:ext cx="2775510" cy="1656565"/>
          </a:xfrm>
          <a:prstGeom prst="rect">
            <a:avLst/>
          </a:prstGeom>
          <a:noFill/>
          <a:ln>
            <a:noFill/>
          </a:ln>
        </p:spPr>
      </p:pic>
      <p:pic>
        <p:nvPicPr>
          <p:cNvPr id="152" name="Google Shape;152;p3"/>
          <p:cNvPicPr preferRelativeResize="0"/>
          <p:nvPr/>
        </p:nvPicPr>
        <p:blipFill rotWithShape="1">
          <a:blip r:embed="rId4">
            <a:alphaModFix/>
          </a:blip>
          <a:srcRect/>
          <a:stretch/>
        </p:blipFill>
        <p:spPr>
          <a:xfrm>
            <a:off x="630713" y="2837801"/>
            <a:ext cx="5184207" cy="3023211"/>
          </a:xfrm>
          <a:prstGeom prst="rect">
            <a:avLst/>
          </a:prstGeom>
          <a:noFill/>
          <a:ln>
            <a:noFill/>
          </a:ln>
        </p:spPr>
      </p:pic>
      <p:sp>
        <p:nvSpPr>
          <p:cNvPr id="153" name="Google Shape;153;p3"/>
          <p:cNvSpPr txBox="1"/>
          <p:nvPr/>
        </p:nvSpPr>
        <p:spPr>
          <a:xfrm>
            <a:off x="769925" y="1743117"/>
            <a:ext cx="504499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3A3838"/>
                </a:solidFill>
                <a:latin typeface="Century Gothic"/>
                <a:ea typeface="Century Gothic"/>
                <a:cs typeface="Century Gothic"/>
                <a:sym typeface="Century Gothic"/>
              </a:rPr>
              <a:t>HAB events resulted in 63 human illnesses and 367 animal illnesses in 2019</a:t>
            </a:r>
            <a:endParaRPr dirty="0"/>
          </a:p>
        </p:txBody>
      </p:sp>
      <p:sp>
        <p:nvSpPr>
          <p:cNvPr id="154" name="Google Shape;154;p3"/>
          <p:cNvSpPr txBox="1"/>
          <p:nvPr/>
        </p:nvSpPr>
        <p:spPr>
          <a:xfrm>
            <a:off x="6369050" y="1743117"/>
            <a:ext cx="2334772"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3A3838"/>
                </a:solidFill>
                <a:latin typeface="Century Gothic"/>
                <a:ea typeface="Century Gothic"/>
                <a:cs typeface="Century Gothic"/>
                <a:sym typeface="Century Gothic"/>
              </a:rPr>
              <a:t>Most freshwater HAB events from 2019 were in lakes, reservoirs, and impoundments</a:t>
            </a:r>
            <a:endParaRPr sz="1800" dirty="0">
              <a:solidFill>
                <a:schemeClr val="dk1"/>
              </a:solidFill>
              <a:latin typeface="Calibri"/>
              <a:ea typeface="Calibri"/>
              <a:cs typeface="Calibri"/>
              <a:sym typeface="Calibri"/>
            </a:endParaRPr>
          </a:p>
        </p:txBody>
      </p:sp>
      <p:graphicFrame>
        <p:nvGraphicFramePr>
          <p:cNvPr id="155" name="Google Shape;155;p3"/>
          <p:cNvGraphicFramePr/>
          <p:nvPr>
            <p:extLst>
              <p:ext uri="{D42A27DB-BD31-4B8C-83A1-F6EECF244321}">
                <p14:modId xmlns:p14="http://schemas.microsoft.com/office/powerpoint/2010/main" val="226054156"/>
              </p:ext>
            </p:extLst>
          </p:nvPr>
        </p:nvGraphicFramePr>
        <p:xfrm>
          <a:off x="8389061" y="3606130"/>
          <a:ext cx="3320112" cy="2697764"/>
        </p:xfrm>
        <a:graphic>
          <a:graphicData uri="http://schemas.openxmlformats.org/drawingml/2006/chart">
            <c:chart xmlns:c="http://schemas.openxmlformats.org/drawingml/2006/chart" xmlns:r="http://schemas.openxmlformats.org/officeDocument/2006/relationships" r:id="rId5"/>
          </a:graphicData>
        </a:graphic>
      </p:graphicFrame>
      <p:sp>
        <p:nvSpPr>
          <p:cNvPr id="156" name="Google Shape;156;p3"/>
          <p:cNvSpPr txBox="1"/>
          <p:nvPr/>
        </p:nvSpPr>
        <p:spPr>
          <a:xfrm>
            <a:off x="6369050" y="3807046"/>
            <a:ext cx="1830413"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3A3838"/>
                </a:solidFill>
                <a:latin typeface="Century Gothic"/>
                <a:ea typeface="Century Gothic"/>
                <a:cs typeface="Century Gothic"/>
                <a:sym typeface="Century Gothic"/>
              </a:rPr>
              <a:t>Most reported HAB events occurred during the summer and early fall in 2019</a:t>
            </a:r>
            <a:endParaRPr dirty="0"/>
          </a:p>
        </p:txBody>
      </p:sp>
      <p:pic>
        <p:nvPicPr>
          <p:cNvPr id="157" name="Google Shape;157;p3"/>
          <p:cNvPicPr preferRelativeResize="0"/>
          <p:nvPr/>
        </p:nvPicPr>
        <p:blipFill rotWithShape="1">
          <a:blip r:embed="rId6">
            <a:alphaModFix/>
          </a:blip>
          <a:srcRect/>
          <a:stretch/>
        </p:blipFill>
        <p:spPr>
          <a:xfrm>
            <a:off x="10645570" y="3631695"/>
            <a:ext cx="989147" cy="645326"/>
          </a:xfrm>
          <a:prstGeom prst="rect">
            <a:avLst/>
          </a:prstGeom>
          <a:noFill/>
          <a:ln>
            <a:noFill/>
          </a:ln>
        </p:spPr>
      </p:pic>
      <p:sp>
        <p:nvSpPr>
          <p:cNvPr id="159" name="Google Shape;159;p3"/>
          <p:cNvSpPr txBox="1"/>
          <p:nvPr/>
        </p:nvSpPr>
        <p:spPr>
          <a:xfrm>
            <a:off x="10090756" y="6316759"/>
            <a:ext cx="1812655" cy="24618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dirty="0">
                <a:solidFill>
                  <a:schemeClr val="tx1">
                    <a:lumMod val="75000"/>
                    <a:lumOff val="25000"/>
                  </a:schemeClr>
                </a:solidFill>
                <a:latin typeface="Century Gothic" panose="020B0502020202020204" pitchFamily="34" charset="0"/>
                <a:ea typeface="Calibri"/>
                <a:cs typeface="Calibri"/>
                <a:sym typeface="Calibri"/>
              </a:rPr>
              <a:t>Source: CDC</a:t>
            </a:r>
            <a:endParaRPr sz="1000" dirty="0">
              <a:solidFill>
                <a:schemeClr val="tx1">
                  <a:lumMod val="75000"/>
                  <a:lumOff val="25000"/>
                </a:schemeClr>
              </a:solidFill>
              <a:latin typeface="Century Gothic" panose="020B0502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4"/>
          <p:cNvSpPr txBox="1"/>
          <p:nvPr/>
        </p:nvSpPr>
        <p:spPr>
          <a:xfrm>
            <a:off x="410967" y="411847"/>
            <a:ext cx="101272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4AEB2"/>
              </a:buClr>
              <a:buSzPts val="4000"/>
              <a:buFont typeface="Century Gothic"/>
              <a:buNone/>
            </a:pPr>
            <a:r>
              <a:rPr lang="en-US" sz="4000" b="1" dirty="0">
                <a:solidFill>
                  <a:srgbClr val="54AEB2"/>
                </a:solidFill>
                <a:latin typeface="Century Gothic"/>
                <a:ea typeface="Century Gothic"/>
                <a:cs typeface="Century Gothic"/>
                <a:sym typeface="Century Gothic"/>
              </a:rPr>
              <a:t>Partners</a:t>
            </a:r>
            <a:endParaRPr dirty="0"/>
          </a:p>
        </p:txBody>
      </p:sp>
      <p:sp>
        <p:nvSpPr>
          <p:cNvPr id="167" name="Google Shape;167;p4"/>
          <p:cNvSpPr txBox="1"/>
          <p:nvPr/>
        </p:nvSpPr>
        <p:spPr>
          <a:xfrm>
            <a:off x="436728" y="1119116"/>
            <a:ext cx="27432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54AEB2"/>
                </a:solidFill>
                <a:latin typeface="Century Gothic"/>
                <a:ea typeface="Century Gothic"/>
                <a:cs typeface="Century Gothic"/>
                <a:sym typeface="Century Gothic"/>
              </a:rPr>
              <a:t>End users:</a:t>
            </a:r>
            <a:endParaRPr sz="1800" dirty="0">
              <a:solidFill>
                <a:srgbClr val="54AEB2"/>
              </a:solidFill>
              <a:latin typeface="Calibri"/>
              <a:ea typeface="Calibri"/>
              <a:cs typeface="Calibri"/>
              <a:sym typeface="Calibri"/>
            </a:endParaRPr>
          </a:p>
        </p:txBody>
      </p:sp>
      <p:sp>
        <p:nvSpPr>
          <p:cNvPr id="168" name="Google Shape;168;p4"/>
          <p:cNvSpPr txBox="1"/>
          <p:nvPr/>
        </p:nvSpPr>
        <p:spPr>
          <a:xfrm>
            <a:off x="2241341" y="1696415"/>
            <a:ext cx="438752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3F3F3F"/>
                </a:solidFill>
                <a:latin typeface="Century Gothic"/>
                <a:ea typeface="Century Gothic"/>
                <a:cs typeface="Century Gothic"/>
                <a:sym typeface="Century Gothic"/>
              </a:rPr>
              <a:t>City of Austin, Department of Watershed Protection </a:t>
            </a:r>
            <a:r>
              <a:rPr lang="en-US" sz="2400" dirty="0">
                <a:solidFill>
                  <a:schemeClr val="dk1"/>
                </a:solidFill>
                <a:latin typeface="Century Gothic"/>
                <a:ea typeface="Century Gothic"/>
                <a:cs typeface="Century Gothic"/>
                <a:sym typeface="Century Gothic"/>
              </a:rPr>
              <a:t>​</a:t>
            </a:r>
            <a:endParaRPr sz="2400" dirty="0">
              <a:solidFill>
                <a:schemeClr val="dk1"/>
              </a:solidFill>
              <a:latin typeface="Calibri"/>
              <a:ea typeface="Calibri"/>
              <a:cs typeface="Calibri"/>
              <a:sym typeface="Calibri"/>
            </a:endParaRPr>
          </a:p>
        </p:txBody>
      </p:sp>
      <p:sp>
        <p:nvSpPr>
          <p:cNvPr id="169" name="Google Shape;169;p4"/>
          <p:cNvSpPr txBox="1"/>
          <p:nvPr/>
        </p:nvSpPr>
        <p:spPr>
          <a:xfrm>
            <a:off x="2831160" y="2698288"/>
            <a:ext cx="27432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3F3F3F"/>
                </a:solidFill>
                <a:latin typeface="Century Gothic"/>
                <a:ea typeface="Century Gothic"/>
                <a:cs typeface="Century Gothic"/>
                <a:sym typeface="Century Gothic"/>
              </a:rPr>
              <a:t>Lower Colorado River Authority ​</a:t>
            </a:r>
            <a:endParaRPr sz="1800" dirty="0">
              <a:solidFill>
                <a:srgbClr val="3F3F3F"/>
              </a:solidFill>
              <a:latin typeface="Calibri"/>
              <a:ea typeface="Calibri"/>
              <a:cs typeface="Calibri"/>
              <a:sym typeface="Calibri"/>
            </a:endParaRPr>
          </a:p>
        </p:txBody>
      </p:sp>
      <p:sp>
        <p:nvSpPr>
          <p:cNvPr id="170" name="Google Shape;170;p4"/>
          <p:cNvSpPr txBox="1"/>
          <p:nvPr/>
        </p:nvSpPr>
        <p:spPr>
          <a:xfrm>
            <a:off x="436728" y="3973773"/>
            <a:ext cx="363030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54AEB2"/>
                </a:solidFill>
                <a:latin typeface="Century Gothic"/>
                <a:ea typeface="Century Gothic"/>
                <a:cs typeface="Century Gothic"/>
                <a:sym typeface="Century Gothic"/>
              </a:rPr>
              <a:t>Collaborators:</a:t>
            </a:r>
            <a:endParaRPr dirty="0">
              <a:solidFill>
                <a:srgbClr val="54AEB2"/>
              </a:solidFill>
            </a:endParaRPr>
          </a:p>
        </p:txBody>
      </p:sp>
      <p:sp>
        <p:nvSpPr>
          <p:cNvPr id="171" name="Google Shape;171;p4"/>
          <p:cNvSpPr txBox="1"/>
          <p:nvPr/>
        </p:nvSpPr>
        <p:spPr>
          <a:xfrm>
            <a:off x="2281006" y="5896033"/>
            <a:ext cx="384639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3F3F3F"/>
                </a:solidFill>
                <a:latin typeface="Century Gothic"/>
                <a:ea typeface="Century Gothic"/>
                <a:cs typeface="Century Gothic"/>
                <a:sym typeface="Century Gothic"/>
              </a:rPr>
              <a:t>Austin Water Utility​</a:t>
            </a:r>
            <a:endParaRPr sz="1800" dirty="0">
              <a:solidFill>
                <a:schemeClr val="dk1"/>
              </a:solidFill>
              <a:latin typeface="Calibri"/>
              <a:ea typeface="Calibri"/>
              <a:cs typeface="Calibri"/>
              <a:sym typeface="Calibri"/>
            </a:endParaRPr>
          </a:p>
        </p:txBody>
      </p:sp>
      <p:sp>
        <p:nvSpPr>
          <p:cNvPr id="172" name="Google Shape;172;p4"/>
          <p:cNvSpPr txBox="1"/>
          <p:nvPr/>
        </p:nvSpPr>
        <p:spPr>
          <a:xfrm>
            <a:off x="1941980" y="4540226"/>
            <a:ext cx="487178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3F3F3F"/>
                </a:solidFill>
                <a:latin typeface="Century Gothic"/>
                <a:ea typeface="Century Gothic"/>
                <a:cs typeface="Century Gothic"/>
                <a:sym typeface="Century Gothic"/>
              </a:rPr>
              <a:t>The University of Texas at Austin, Department of Molecular Sciences ​</a:t>
            </a:r>
            <a:endParaRPr sz="2400" dirty="0">
              <a:solidFill>
                <a:srgbClr val="3F3F3F"/>
              </a:solidFill>
              <a:latin typeface="Calibri"/>
              <a:ea typeface="Calibri"/>
              <a:cs typeface="Calibri"/>
              <a:sym typeface="Calibri"/>
            </a:endParaRPr>
          </a:p>
        </p:txBody>
      </p:sp>
      <p:pic>
        <p:nvPicPr>
          <p:cNvPr id="173" name="Google Shape;173;p4"/>
          <p:cNvPicPr preferRelativeResize="0"/>
          <p:nvPr/>
        </p:nvPicPr>
        <p:blipFill rotWithShape="1">
          <a:blip r:embed="rId3">
            <a:alphaModFix/>
          </a:blip>
          <a:srcRect l="13184" t="18029" r="16572" b="10954"/>
          <a:stretch/>
        </p:blipFill>
        <p:spPr>
          <a:xfrm>
            <a:off x="7316217" y="114747"/>
            <a:ext cx="4870445" cy="6584910"/>
          </a:xfrm>
          <a:prstGeom prst="rect">
            <a:avLst/>
          </a:prstGeom>
          <a:noFill/>
          <a:ln>
            <a:noFill/>
          </a:ln>
        </p:spPr>
      </p:pic>
      <p:pic>
        <p:nvPicPr>
          <p:cNvPr id="174" name="Google Shape;174;p4" descr="City with solid fill"/>
          <p:cNvPicPr preferRelativeResize="0"/>
          <p:nvPr/>
        </p:nvPicPr>
        <p:blipFill rotWithShape="1">
          <a:blip r:embed="rId4">
            <a:alphaModFix/>
          </a:blip>
          <a:srcRect/>
          <a:stretch/>
        </p:blipFill>
        <p:spPr>
          <a:xfrm>
            <a:off x="886326" y="1718511"/>
            <a:ext cx="914400" cy="914400"/>
          </a:xfrm>
          <a:prstGeom prst="rect">
            <a:avLst/>
          </a:prstGeom>
          <a:noFill/>
          <a:ln>
            <a:noFill/>
          </a:ln>
        </p:spPr>
      </p:pic>
      <p:pic>
        <p:nvPicPr>
          <p:cNvPr id="175" name="Google Shape;175;p4" descr="Waterfall scene with solid fill"/>
          <p:cNvPicPr preferRelativeResize="0"/>
          <p:nvPr/>
        </p:nvPicPr>
        <p:blipFill rotWithShape="1">
          <a:blip r:embed="rId5">
            <a:alphaModFix/>
          </a:blip>
          <a:srcRect/>
          <a:stretch/>
        </p:blipFill>
        <p:spPr>
          <a:xfrm>
            <a:off x="913935" y="2707047"/>
            <a:ext cx="815009" cy="809487"/>
          </a:xfrm>
          <a:prstGeom prst="rect">
            <a:avLst/>
          </a:prstGeom>
          <a:noFill/>
          <a:ln>
            <a:noFill/>
          </a:ln>
        </p:spPr>
      </p:pic>
      <p:pic>
        <p:nvPicPr>
          <p:cNvPr id="176" name="Google Shape;176;p4" descr="Graduation cap with solid fill"/>
          <p:cNvPicPr preferRelativeResize="0"/>
          <p:nvPr/>
        </p:nvPicPr>
        <p:blipFill rotWithShape="1">
          <a:blip r:embed="rId6">
            <a:alphaModFix/>
          </a:blip>
          <a:srcRect/>
          <a:stretch/>
        </p:blipFill>
        <p:spPr>
          <a:xfrm>
            <a:off x="916405" y="4585881"/>
            <a:ext cx="914400" cy="914400"/>
          </a:xfrm>
          <a:prstGeom prst="rect">
            <a:avLst/>
          </a:prstGeom>
          <a:noFill/>
          <a:ln>
            <a:noFill/>
          </a:ln>
        </p:spPr>
      </p:pic>
      <p:pic>
        <p:nvPicPr>
          <p:cNvPr id="177" name="Google Shape;177;p4" descr="Water with solid fill"/>
          <p:cNvPicPr preferRelativeResize="0"/>
          <p:nvPr/>
        </p:nvPicPr>
        <p:blipFill rotWithShape="1">
          <a:blip r:embed="rId7">
            <a:alphaModFix/>
          </a:blip>
          <a:srcRect/>
          <a:stretch/>
        </p:blipFill>
        <p:spPr>
          <a:xfrm>
            <a:off x="916405" y="5563191"/>
            <a:ext cx="914400" cy="914400"/>
          </a:xfrm>
          <a:prstGeom prst="rect">
            <a:avLst/>
          </a:prstGeom>
          <a:noFill/>
          <a:ln>
            <a:noFill/>
          </a:ln>
        </p:spPr>
      </p:pic>
      <p:sp>
        <p:nvSpPr>
          <p:cNvPr id="178" name="Google Shape;178;p4"/>
          <p:cNvSpPr txBox="1"/>
          <p:nvPr/>
        </p:nvSpPr>
        <p:spPr>
          <a:xfrm>
            <a:off x="9479320" y="6458031"/>
            <a:ext cx="2707342" cy="24618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dirty="0">
                <a:solidFill>
                  <a:srgbClr val="FFFFFF"/>
                </a:solidFill>
                <a:latin typeface="Century Gothic"/>
                <a:ea typeface="Century Gothic"/>
                <a:cs typeface="Century Gothic"/>
                <a:sym typeface="Century Gothic"/>
              </a:rPr>
              <a:t>Source: Addison Pletcher</a:t>
            </a:r>
            <a:endParaRPr sz="1000" dirty="0">
              <a:solidFill>
                <a:srgbClr val="FFFFFF"/>
              </a:solidFill>
              <a:latin typeface="Century Gothic"/>
              <a:ea typeface="Century Gothic"/>
              <a:cs typeface="Century Gothic"/>
              <a:sym typeface="Century Gothic"/>
            </a:endParaRPr>
          </a:p>
        </p:txBody>
      </p:sp>
      <p:sp>
        <p:nvSpPr>
          <p:cNvPr id="179" name="Google Shape;179;p4"/>
          <p:cNvSpPr/>
          <p:nvPr/>
        </p:nvSpPr>
        <p:spPr>
          <a:xfrm>
            <a:off x="408284" y="1119116"/>
            <a:ext cx="6453479" cy="2539999"/>
          </a:xfrm>
          <a:prstGeom prst="rect">
            <a:avLst/>
          </a:prstGeom>
          <a:noFill/>
          <a:ln w="28575" cap="flat" cmpd="sng">
            <a:solidFill>
              <a:srgbClr val="54AEB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0" name="Google Shape;180;p4"/>
          <p:cNvSpPr/>
          <p:nvPr/>
        </p:nvSpPr>
        <p:spPr>
          <a:xfrm>
            <a:off x="408284" y="3973773"/>
            <a:ext cx="6453479" cy="2539999"/>
          </a:xfrm>
          <a:prstGeom prst="rect">
            <a:avLst/>
          </a:prstGeom>
          <a:noFill/>
          <a:ln w="28575" cap="flat" cmpd="sng">
            <a:solidFill>
              <a:srgbClr val="54AEB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54AEB2"/>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5"/>
          <p:cNvSpPr txBox="1"/>
          <p:nvPr/>
        </p:nvSpPr>
        <p:spPr>
          <a:xfrm>
            <a:off x="410967" y="347453"/>
            <a:ext cx="6317280" cy="48349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4AEB2"/>
              </a:buClr>
              <a:buSzPts val="4000"/>
              <a:buFont typeface="Century Gothic"/>
              <a:buNone/>
            </a:pPr>
            <a:r>
              <a:rPr lang="en-US" sz="4000" b="1" dirty="0">
                <a:solidFill>
                  <a:srgbClr val="54AEB2"/>
                </a:solidFill>
                <a:latin typeface="Century Gothic"/>
                <a:ea typeface="Century Gothic"/>
                <a:cs typeface="Century Gothic"/>
                <a:sym typeface="Century Gothic"/>
              </a:rPr>
              <a:t>Study Area and Periods </a:t>
            </a:r>
            <a:endParaRPr dirty="0"/>
          </a:p>
        </p:txBody>
      </p:sp>
      <p:pic>
        <p:nvPicPr>
          <p:cNvPr id="187" name="Google Shape;187;p5" descr="Map&#10;&#10;Description automatically generated"/>
          <p:cNvPicPr preferRelativeResize="0"/>
          <p:nvPr/>
        </p:nvPicPr>
        <p:blipFill rotWithShape="1">
          <a:blip r:embed="rId3">
            <a:alphaModFix/>
          </a:blip>
          <a:srcRect l="-192" t="106" r="38441" b="-106"/>
          <a:stretch/>
        </p:blipFill>
        <p:spPr>
          <a:xfrm>
            <a:off x="411625" y="907386"/>
            <a:ext cx="6262231" cy="5740378"/>
          </a:xfrm>
          <a:prstGeom prst="rect">
            <a:avLst/>
          </a:prstGeom>
          <a:noFill/>
          <a:ln>
            <a:noFill/>
          </a:ln>
        </p:spPr>
      </p:pic>
      <p:grpSp>
        <p:nvGrpSpPr>
          <p:cNvPr id="188" name="Google Shape;188;p5"/>
          <p:cNvGrpSpPr/>
          <p:nvPr/>
        </p:nvGrpSpPr>
        <p:grpSpPr>
          <a:xfrm>
            <a:off x="1563221" y="5242599"/>
            <a:ext cx="1618990" cy="598002"/>
            <a:chOff x="7779669" y="1434302"/>
            <a:chExt cx="1618990" cy="598002"/>
          </a:xfrm>
        </p:grpSpPr>
        <p:sp>
          <p:nvSpPr>
            <p:cNvPr id="189" name="Google Shape;189;p5"/>
            <p:cNvSpPr/>
            <p:nvPr/>
          </p:nvSpPr>
          <p:spPr>
            <a:xfrm>
              <a:off x="7779669" y="1434302"/>
              <a:ext cx="1417898" cy="57873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90" name="Google Shape;190;p5"/>
            <p:cNvSpPr txBox="1"/>
            <p:nvPr/>
          </p:nvSpPr>
          <p:spPr>
            <a:xfrm>
              <a:off x="8208395" y="1447529"/>
              <a:ext cx="119026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Lakes of </a:t>
              </a:r>
              <a:endParaRPr dirty="0"/>
            </a:p>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interest</a:t>
              </a:r>
              <a:endParaRPr dirty="0"/>
            </a:p>
          </p:txBody>
        </p:sp>
        <p:sp>
          <p:nvSpPr>
            <p:cNvPr id="191" name="Google Shape;191;p5"/>
            <p:cNvSpPr/>
            <p:nvPr/>
          </p:nvSpPr>
          <p:spPr>
            <a:xfrm>
              <a:off x="7882289" y="1544411"/>
              <a:ext cx="382419" cy="371411"/>
            </a:xfrm>
            <a:prstGeom prst="rect">
              <a:avLst/>
            </a:prstGeom>
            <a:solidFill>
              <a:srgbClr val="B3E3FF">
                <a:alpha val="9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sp>
        <p:nvSpPr>
          <p:cNvPr id="192" name="Google Shape;192;p5"/>
          <p:cNvSpPr txBox="1"/>
          <p:nvPr/>
        </p:nvSpPr>
        <p:spPr>
          <a:xfrm>
            <a:off x="5213515" y="4702950"/>
            <a:ext cx="109380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FFFFFF"/>
                </a:solidFill>
                <a:latin typeface="Century Gothic"/>
                <a:ea typeface="Century Gothic"/>
                <a:cs typeface="Century Gothic"/>
                <a:sym typeface="Century Gothic"/>
              </a:rPr>
              <a:t>Austin</a:t>
            </a:r>
            <a:endParaRPr dirty="0"/>
          </a:p>
        </p:txBody>
      </p:sp>
      <p:sp>
        <p:nvSpPr>
          <p:cNvPr id="193" name="Google Shape;193;p5"/>
          <p:cNvSpPr txBox="1"/>
          <p:nvPr/>
        </p:nvSpPr>
        <p:spPr>
          <a:xfrm>
            <a:off x="1666200" y="2802207"/>
            <a:ext cx="157608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lt1"/>
                </a:solidFill>
                <a:latin typeface="Century Gothic"/>
                <a:ea typeface="Century Gothic"/>
                <a:cs typeface="Century Gothic"/>
                <a:sym typeface="Century Gothic"/>
              </a:rPr>
              <a:t>Lake Buchanan</a:t>
            </a:r>
            <a:endParaRPr sz="2400" dirty="0">
              <a:solidFill>
                <a:schemeClr val="lt1"/>
              </a:solidFill>
              <a:latin typeface="Century Gothic"/>
              <a:ea typeface="Century Gothic"/>
              <a:cs typeface="Century Gothic"/>
              <a:sym typeface="Century Gothic"/>
            </a:endParaRPr>
          </a:p>
        </p:txBody>
      </p:sp>
      <p:sp>
        <p:nvSpPr>
          <p:cNvPr id="194" name="Google Shape;194;p5"/>
          <p:cNvSpPr txBox="1"/>
          <p:nvPr/>
        </p:nvSpPr>
        <p:spPr>
          <a:xfrm>
            <a:off x="3638776" y="4288417"/>
            <a:ext cx="157608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lt1"/>
                </a:solidFill>
                <a:latin typeface="Century Gothic"/>
                <a:ea typeface="Century Gothic"/>
                <a:cs typeface="Century Gothic"/>
                <a:sym typeface="Century Gothic"/>
              </a:rPr>
              <a:t>Lake Travis</a:t>
            </a:r>
            <a:endParaRPr sz="2400" dirty="0">
              <a:solidFill>
                <a:schemeClr val="lt1"/>
              </a:solidFill>
              <a:latin typeface="Century Gothic"/>
              <a:ea typeface="Century Gothic"/>
              <a:cs typeface="Century Gothic"/>
              <a:sym typeface="Century Gothic"/>
            </a:endParaRPr>
          </a:p>
        </p:txBody>
      </p:sp>
      <p:sp>
        <p:nvSpPr>
          <p:cNvPr id="195" name="Google Shape;195;p5"/>
          <p:cNvSpPr txBox="1"/>
          <p:nvPr/>
        </p:nvSpPr>
        <p:spPr>
          <a:xfrm>
            <a:off x="1173595" y="4436846"/>
            <a:ext cx="157608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Century Gothic"/>
                <a:ea typeface="Century Gothic"/>
                <a:cs typeface="Century Gothic"/>
                <a:sym typeface="Century Gothic"/>
              </a:rPr>
              <a:t>Lake Lyndon B. Johnson</a:t>
            </a:r>
            <a:endParaRPr sz="2400" dirty="0">
              <a:solidFill>
                <a:schemeClr val="lt1"/>
              </a:solidFill>
              <a:latin typeface="Century Gothic"/>
              <a:ea typeface="Century Gothic"/>
              <a:cs typeface="Century Gothic"/>
              <a:sym typeface="Century Gothic"/>
            </a:endParaRPr>
          </a:p>
        </p:txBody>
      </p:sp>
      <p:sp>
        <p:nvSpPr>
          <p:cNvPr id="196" name="Google Shape;196;p5"/>
          <p:cNvSpPr txBox="1"/>
          <p:nvPr/>
        </p:nvSpPr>
        <p:spPr>
          <a:xfrm>
            <a:off x="8080100" y="2746414"/>
            <a:ext cx="157608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lt1"/>
                </a:solidFill>
                <a:latin typeface="Century Gothic"/>
                <a:ea typeface="Century Gothic"/>
                <a:cs typeface="Century Gothic"/>
                <a:sym typeface="Century Gothic"/>
              </a:rPr>
              <a:t>Lake Austin</a:t>
            </a:r>
            <a:endParaRPr sz="2400" dirty="0">
              <a:solidFill>
                <a:schemeClr val="lt1"/>
              </a:solidFill>
              <a:latin typeface="Century Gothic"/>
              <a:ea typeface="Century Gothic"/>
              <a:cs typeface="Century Gothic"/>
              <a:sym typeface="Century Gothic"/>
            </a:endParaRPr>
          </a:p>
        </p:txBody>
      </p:sp>
      <p:sp>
        <p:nvSpPr>
          <p:cNvPr id="197" name="Google Shape;197;p5"/>
          <p:cNvSpPr txBox="1"/>
          <p:nvPr/>
        </p:nvSpPr>
        <p:spPr>
          <a:xfrm>
            <a:off x="9641261" y="3665767"/>
            <a:ext cx="157608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Century Gothic"/>
                <a:ea typeface="Century Gothic"/>
                <a:cs typeface="Century Gothic"/>
                <a:sym typeface="Century Gothic"/>
              </a:rPr>
              <a:t>Lady Bird </a:t>
            </a:r>
            <a:endParaRPr sz="24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400" dirty="0">
                <a:solidFill>
                  <a:schemeClr val="lt1"/>
                </a:solidFill>
                <a:latin typeface="Century Gothic"/>
                <a:ea typeface="Century Gothic"/>
                <a:cs typeface="Century Gothic"/>
                <a:sym typeface="Century Gothic"/>
              </a:rPr>
              <a:t>Lake</a:t>
            </a:r>
            <a:endParaRPr sz="2400" dirty="0">
              <a:solidFill>
                <a:schemeClr val="lt1"/>
              </a:solidFill>
              <a:latin typeface="Century Gothic"/>
              <a:ea typeface="Century Gothic"/>
              <a:cs typeface="Century Gothic"/>
              <a:sym typeface="Century Gothic"/>
            </a:endParaRPr>
          </a:p>
        </p:txBody>
      </p:sp>
      <p:sp>
        <p:nvSpPr>
          <p:cNvPr id="198" name="Google Shape;198;p5"/>
          <p:cNvSpPr txBox="1"/>
          <p:nvPr/>
        </p:nvSpPr>
        <p:spPr>
          <a:xfrm>
            <a:off x="1486110" y="5880164"/>
            <a:ext cx="40897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lt1"/>
                </a:solidFill>
                <a:latin typeface="Century Gothic"/>
                <a:ea typeface="Century Gothic"/>
                <a:cs typeface="Century Gothic"/>
                <a:sym typeface="Century Gothic"/>
              </a:rPr>
              <a:t>10</a:t>
            </a:r>
            <a:endParaRPr sz="2400" b="1" dirty="0">
              <a:solidFill>
                <a:schemeClr val="lt1"/>
              </a:solidFill>
              <a:latin typeface="Century Gothic"/>
              <a:ea typeface="Century Gothic"/>
              <a:cs typeface="Century Gothic"/>
              <a:sym typeface="Century Gothic"/>
            </a:endParaRPr>
          </a:p>
        </p:txBody>
      </p:sp>
      <p:sp>
        <p:nvSpPr>
          <p:cNvPr id="199" name="Google Shape;199;p5"/>
          <p:cNvSpPr txBox="1"/>
          <p:nvPr/>
        </p:nvSpPr>
        <p:spPr>
          <a:xfrm>
            <a:off x="2138605" y="5880163"/>
            <a:ext cx="40897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lt1"/>
                </a:solidFill>
                <a:latin typeface="Century Gothic"/>
                <a:ea typeface="Century Gothic"/>
                <a:cs typeface="Century Gothic"/>
                <a:sym typeface="Century Gothic"/>
              </a:rPr>
              <a:t>20</a:t>
            </a:r>
            <a:endParaRPr sz="2400" b="1" dirty="0">
              <a:solidFill>
                <a:schemeClr val="lt1"/>
              </a:solidFill>
              <a:latin typeface="Century Gothic"/>
              <a:ea typeface="Century Gothic"/>
              <a:cs typeface="Century Gothic"/>
              <a:sym typeface="Century Gothic"/>
            </a:endParaRPr>
          </a:p>
        </p:txBody>
      </p:sp>
      <p:sp>
        <p:nvSpPr>
          <p:cNvPr id="200" name="Google Shape;200;p5"/>
          <p:cNvSpPr txBox="1"/>
          <p:nvPr/>
        </p:nvSpPr>
        <p:spPr>
          <a:xfrm>
            <a:off x="2784858" y="5880164"/>
            <a:ext cx="91054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lt1"/>
                </a:solidFill>
                <a:latin typeface="Century Gothic"/>
                <a:ea typeface="Century Gothic"/>
                <a:cs typeface="Century Gothic"/>
                <a:sym typeface="Century Gothic"/>
              </a:rPr>
              <a:t>30 km</a:t>
            </a:r>
            <a:endParaRPr sz="2400" b="1" dirty="0">
              <a:solidFill>
                <a:schemeClr val="lt1"/>
              </a:solidFill>
              <a:latin typeface="Century Gothic"/>
              <a:ea typeface="Century Gothic"/>
              <a:cs typeface="Century Gothic"/>
              <a:sym typeface="Century Gothic"/>
            </a:endParaRPr>
          </a:p>
        </p:txBody>
      </p:sp>
      <p:sp>
        <p:nvSpPr>
          <p:cNvPr id="201" name="Google Shape;201;p5"/>
          <p:cNvSpPr txBox="1"/>
          <p:nvPr/>
        </p:nvSpPr>
        <p:spPr>
          <a:xfrm>
            <a:off x="8934751" y="2210762"/>
            <a:ext cx="109380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FFFFFF"/>
                </a:solidFill>
                <a:latin typeface="Century Gothic"/>
                <a:ea typeface="Century Gothic"/>
                <a:cs typeface="Century Gothic"/>
                <a:sym typeface="Century Gothic"/>
              </a:rPr>
              <a:t>Austin</a:t>
            </a:r>
            <a:endParaRPr dirty="0"/>
          </a:p>
        </p:txBody>
      </p:sp>
      <p:cxnSp>
        <p:nvCxnSpPr>
          <p:cNvPr id="202" name="Google Shape;202;p5"/>
          <p:cNvCxnSpPr/>
          <p:nvPr/>
        </p:nvCxnSpPr>
        <p:spPr>
          <a:xfrm>
            <a:off x="10414729" y="4132223"/>
            <a:ext cx="224117" cy="313764"/>
          </a:xfrm>
          <a:prstGeom prst="straightConnector1">
            <a:avLst/>
          </a:prstGeom>
          <a:noFill/>
          <a:ln w="28575" cap="flat" cmpd="sng">
            <a:solidFill>
              <a:srgbClr val="FFFFFF">
                <a:alpha val="78823"/>
              </a:srgbClr>
            </a:solidFill>
            <a:prstDash val="solid"/>
            <a:miter lim="800000"/>
            <a:headEnd type="none" w="sm" len="sm"/>
            <a:tailEnd type="none" w="sm" len="sm"/>
          </a:ln>
        </p:spPr>
      </p:cxnSp>
      <p:cxnSp>
        <p:nvCxnSpPr>
          <p:cNvPr id="203" name="Google Shape;203;p5"/>
          <p:cNvCxnSpPr/>
          <p:nvPr/>
        </p:nvCxnSpPr>
        <p:spPr>
          <a:xfrm flipH="1">
            <a:off x="7761177" y="2393069"/>
            <a:ext cx="636492" cy="322729"/>
          </a:xfrm>
          <a:prstGeom prst="straightConnector1">
            <a:avLst/>
          </a:prstGeom>
          <a:noFill/>
          <a:ln w="28575" cap="flat" cmpd="sng">
            <a:solidFill>
              <a:srgbClr val="FFFFFF">
                <a:alpha val="78823"/>
              </a:srgbClr>
            </a:solidFill>
            <a:prstDash val="solid"/>
            <a:miter lim="800000"/>
            <a:headEnd type="none" w="sm" len="sm"/>
            <a:tailEnd type="none" w="sm" len="sm"/>
          </a:ln>
        </p:spPr>
      </p:cxnSp>
      <p:cxnSp>
        <p:nvCxnSpPr>
          <p:cNvPr id="204" name="Google Shape;204;p5"/>
          <p:cNvCxnSpPr/>
          <p:nvPr/>
        </p:nvCxnSpPr>
        <p:spPr>
          <a:xfrm>
            <a:off x="4212295" y="4553563"/>
            <a:ext cx="313766" cy="439270"/>
          </a:xfrm>
          <a:prstGeom prst="straightConnector1">
            <a:avLst/>
          </a:prstGeom>
          <a:noFill/>
          <a:ln w="28575" cap="flat" cmpd="sng">
            <a:solidFill>
              <a:srgbClr val="FFFFFF">
                <a:alpha val="78823"/>
              </a:srgbClr>
            </a:solidFill>
            <a:prstDash val="solid"/>
            <a:miter lim="800000"/>
            <a:headEnd type="none" w="sm" len="sm"/>
            <a:tailEnd type="none" w="sm" len="sm"/>
          </a:ln>
        </p:spPr>
      </p:cxnSp>
      <p:cxnSp>
        <p:nvCxnSpPr>
          <p:cNvPr id="205" name="Google Shape;205;p5"/>
          <p:cNvCxnSpPr/>
          <p:nvPr/>
        </p:nvCxnSpPr>
        <p:spPr>
          <a:xfrm>
            <a:off x="1684248" y="4033610"/>
            <a:ext cx="268943" cy="475128"/>
          </a:xfrm>
          <a:prstGeom prst="straightConnector1">
            <a:avLst/>
          </a:prstGeom>
          <a:noFill/>
          <a:ln w="28575" cap="flat" cmpd="sng">
            <a:solidFill>
              <a:srgbClr val="FFFFFF">
                <a:alpha val="78823"/>
              </a:srgbClr>
            </a:solidFill>
            <a:prstDash val="solid"/>
            <a:miter lim="800000"/>
            <a:headEnd type="none" w="sm" len="sm"/>
            <a:tailEnd type="none" w="sm" len="sm"/>
          </a:ln>
        </p:spPr>
      </p:cxnSp>
      <p:cxnSp>
        <p:nvCxnSpPr>
          <p:cNvPr id="206" name="Google Shape;206;p5"/>
          <p:cNvCxnSpPr/>
          <p:nvPr/>
        </p:nvCxnSpPr>
        <p:spPr>
          <a:xfrm>
            <a:off x="1684247" y="2151022"/>
            <a:ext cx="188262" cy="735104"/>
          </a:xfrm>
          <a:prstGeom prst="straightConnector1">
            <a:avLst/>
          </a:prstGeom>
          <a:noFill/>
          <a:ln w="28575" cap="flat" cmpd="sng">
            <a:solidFill>
              <a:srgbClr val="FFFFFF">
                <a:alpha val="78823"/>
              </a:srgbClr>
            </a:solidFill>
            <a:prstDash val="solid"/>
            <a:miter lim="800000"/>
            <a:headEnd type="none" w="sm" len="sm"/>
            <a:tailEnd type="none" w="sm" len="sm"/>
          </a:ln>
        </p:spPr>
      </p:cxnSp>
      <p:sp>
        <p:nvSpPr>
          <p:cNvPr id="207" name="Google Shape;207;p5"/>
          <p:cNvSpPr txBox="1"/>
          <p:nvPr/>
        </p:nvSpPr>
        <p:spPr>
          <a:xfrm>
            <a:off x="2455095" y="2291218"/>
            <a:ext cx="157608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lt1"/>
                </a:solidFill>
                <a:latin typeface="Century Gothic"/>
                <a:ea typeface="Century Gothic"/>
                <a:cs typeface="Century Gothic"/>
                <a:sym typeface="Century Gothic"/>
              </a:rPr>
              <a:t>Burnet</a:t>
            </a:r>
            <a:endParaRPr sz="2000" dirty="0">
              <a:solidFill>
                <a:schemeClr val="lt1"/>
              </a:solidFill>
              <a:latin typeface="Century Gothic"/>
              <a:ea typeface="Century Gothic"/>
              <a:cs typeface="Century Gothic"/>
              <a:sym typeface="Century Gothic"/>
            </a:endParaRPr>
          </a:p>
        </p:txBody>
      </p:sp>
      <p:sp>
        <p:nvSpPr>
          <p:cNvPr id="208" name="Google Shape;208;p5"/>
          <p:cNvSpPr txBox="1"/>
          <p:nvPr/>
        </p:nvSpPr>
        <p:spPr>
          <a:xfrm>
            <a:off x="7778189" y="4696823"/>
            <a:ext cx="40897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lt1"/>
                </a:solidFill>
                <a:latin typeface="Century Gothic"/>
                <a:ea typeface="Century Gothic"/>
                <a:cs typeface="Century Gothic"/>
                <a:sym typeface="Century Gothic"/>
              </a:rPr>
              <a:t>1</a:t>
            </a:r>
            <a:endParaRPr sz="2400" b="1" dirty="0">
              <a:solidFill>
                <a:schemeClr val="lt1"/>
              </a:solidFill>
              <a:latin typeface="Century Gothic"/>
              <a:ea typeface="Century Gothic"/>
              <a:cs typeface="Century Gothic"/>
              <a:sym typeface="Century Gothic"/>
            </a:endParaRPr>
          </a:p>
        </p:txBody>
      </p:sp>
      <p:sp>
        <p:nvSpPr>
          <p:cNvPr id="209" name="Google Shape;209;p5"/>
          <p:cNvSpPr txBox="1"/>
          <p:nvPr/>
        </p:nvSpPr>
        <p:spPr>
          <a:xfrm>
            <a:off x="8217459" y="4696823"/>
            <a:ext cx="40897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lt1"/>
                </a:solidFill>
                <a:latin typeface="Century Gothic"/>
                <a:ea typeface="Century Gothic"/>
                <a:cs typeface="Century Gothic"/>
                <a:sym typeface="Century Gothic"/>
              </a:rPr>
              <a:t>2</a:t>
            </a:r>
            <a:endParaRPr dirty="0"/>
          </a:p>
        </p:txBody>
      </p:sp>
      <p:sp>
        <p:nvSpPr>
          <p:cNvPr id="210" name="Google Shape;210;p5"/>
          <p:cNvSpPr txBox="1"/>
          <p:nvPr/>
        </p:nvSpPr>
        <p:spPr>
          <a:xfrm>
            <a:off x="8692588" y="4696823"/>
            <a:ext cx="71377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lt1"/>
                </a:solidFill>
                <a:latin typeface="Century Gothic"/>
                <a:ea typeface="Century Gothic"/>
                <a:cs typeface="Century Gothic"/>
                <a:sym typeface="Century Gothic"/>
              </a:rPr>
              <a:t>3 km</a:t>
            </a:r>
            <a:endParaRPr dirty="0"/>
          </a:p>
        </p:txBody>
      </p:sp>
      <p:sp>
        <p:nvSpPr>
          <p:cNvPr id="211" name="Google Shape;211;p5"/>
          <p:cNvSpPr txBox="1"/>
          <p:nvPr/>
        </p:nvSpPr>
        <p:spPr>
          <a:xfrm>
            <a:off x="466600" y="5004278"/>
            <a:ext cx="157608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Century Gothic"/>
                <a:ea typeface="Century Gothic"/>
                <a:cs typeface="Century Gothic"/>
                <a:sym typeface="Century Gothic"/>
              </a:rPr>
              <a:t>N</a:t>
            </a:r>
            <a:endParaRPr dirty="0"/>
          </a:p>
        </p:txBody>
      </p:sp>
      <p:pic>
        <p:nvPicPr>
          <p:cNvPr id="212" name="Google Shape;212;p5" descr="Map&#10;&#10;Description automatically generated"/>
          <p:cNvPicPr preferRelativeResize="0"/>
          <p:nvPr/>
        </p:nvPicPr>
        <p:blipFill rotWithShape="1">
          <a:blip r:embed="rId4">
            <a:alphaModFix/>
          </a:blip>
          <a:srcRect l="61637" t="1696" r="-54" b="25608"/>
          <a:stretch/>
        </p:blipFill>
        <p:spPr>
          <a:xfrm>
            <a:off x="7514645" y="2290875"/>
            <a:ext cx="3882890" cy="4165114"/>
          </a:xfrm>
          <a:prstGeom prst="rect">
            <a:avLst/>
          </a:prstGeom>
          <a:noFill/>
          <a:ln>
            <a:noFill/>
          </a:ln>
        </p:spPr>
      </p:pic>
      <p:cxnSp>
        <p:nvCxnSpPr>
          <p:cNvPr id="213" name="Google Shape;213;p5"/>
          <p:cNvCxnSpPr/>
          <p:nvPr/>
        </p:nvCxnSpPr>
        <p:spPr>
          <a:xfrm rot="10800000" flipH="1">
            <a:off x="5847772" y="2424176"/>
            <a:ext cx="1662587" cy="3435184"/>
          </a:xfrm>
          <a:prstGeom prst="straightConnector1">
            <a:avLst/>
          </a:prstGeom>
          <a:noFill/>
          <a:ln w="12700" cap="flat" cmpd="sng">
            <a:solidFill>
              <a:schemeClr val="dk1"/>
            </a:solidFill>
            <a:prstDash val="solid"/>
            <a:miter lim="800000"/>
            <a:headEnd type="none" w="sm" len="sm"/>
            <a:tailEnd type="none" w="sm" len="sm"/>
          </a:ln>
        </p:spPr>
      </p:cxnSp>
      <p:cxnSp>
        <p:nvCxnSpPr>
          <p:cNvPr id="214" name="Google Shape;214;p5"/>
          <p:cNvCxnSpPr/>
          <p:nvPr/>
        </p:nvCxnSpPr>
        <p:spPr>
          <a:xfrm>
            <a:off x="5828442" y="6407112"/>
            <a:ext cx="1716085" cy="41312"/>
          </a:xfrm>
          <a:prstGeom prst="straightConnector1">
            <a:avLst/>
          </a:prstGeom>
          <a:noFill/>
          <a:ln w="12700" cap="flat" cmpd="sng">
            <a:solidFill>
              <a:schemeClr val="dk1"/>
            </a:solidFill>
            <a:prstDash val="solid"/>
            <a:miter lim="800000"/>
            <a:headEnd type="none" w="sm" len="sm"/>
            <a:tailEnd type="none" w="sm" len="sm"/>
          </a:ln>
        </p:spPr>
      </p:cxnSp>
      <p:sp>
        <p:nvSpPr>
          <p:cNvPr id="215" name="Google Shape;215;p5"/>
          <p:cNvSpPr txBox="1"/>
          <p:nvPr/>
        </p:nvSpPr>
        <p:spPr>
          <a:xfrm>
            <a:off x="9454640" y="3379162"/>
            <a:ext cx="109380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FFFFFF"/>
                </a:solidFill>
                <a:latin typeface="Century Gothic"/>
                <a:ea typeface="Century Gothic"/>
                <a:cs typeface="Century Gothic"/>
                <a:sym typeface="Century Gothic"/>
              </a:rPr>
              <a:t>Austin</a:t>
            </a:r>
            <a:endParaRPr dirty="0"/>
          </a:p>
        </p:txBody>
      </p:sp>
      <p:sp>
        <p:nvSpPr>
          <p:cNvPr id="216" name="Google Shape;216;p5"/>
          <p:cNvSpPr txBox="1"/>
          <p:nvPr/>
        </p:nvSpPr>
        <p:spPr>
          <a:xfrm>
            <a:off x="9696384" y="4834167"/>
            <a:ext cx="157608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Century Gothic"/>
                <a:ea typeface="Century Gothic"/>
                <a:cs typeface="Century Gothic"/>
                <a:sym typeface="Century Gothic"/>
              </a:rPr>
              <a:t>Lady Bird </a:t>
            </a:r>
            <a:endParaRPr sz="24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400" dirty="0">
                <a:solidFill>
                  <a:schemeClr val="lt1"/>
                </a:solidFill>
                <a:latin typeface="Century Gothic"/>
                <a:ea typeface="Century Gothic"/>
                <a:cs typeface="Century Gothic"/>
                <a:sym typeface="Century Gothic"/>
              </a:rPr>
              <a:t>Lake</a:t>
            </a:r>
            <a:endParaRPr sz="2400" dirty="0">
              <a:solidFill>
                <a:schemeClr val="lt1"/>
              </a:solidFill>
              <a:latin typeface="Century Gothic"/>
              <a:ea typeface="Century Gothic"/>
              <a:cs typeface="Century Gothic"/>
              <a:sym typeface="Century Gothic"/>
            </a:endParaRPr>
          </a:p>
        </p:txBody>
      </p:sp>
      <p:cxnSp>
        <p:nvCxnSpPr>
          <p:cNvPr id="217" name="Google Shape;217;p5"/>
          <p:cNvCxnSpPr/>
          <p:nvPr/>
        </p:nvCxnSpPr>
        <p:spPr>
          <a:xfrm>
            <a:off x="10648193" y="5387091"/>
            <a:ext cx="224117" cy="313764"/>
          </a:xfrm>
          <a:prstGeom prst="straightConnector1">
            <a:avLst/>
          </a:prstGeom>
          <a:noFill/>
          <a:ln w="28575" cap="flat" cmpd="sng">
            <a:solidFill>
              <a:srgbClr val="FFFFFF">
                <a:alpha val="78823"/>
              </a:srgbClr>
            </a:solidFill>
            <a:prstDash val="solid"/>
            <a:miter lim="800000"/>
            <a:headEnd type="none" w="sm" len="sm"/>
            <a:tailEnd type="none" w="sm" len="sm"/>
          </a:ln>
        </p:spPr>
      </p:cxnSp>
      <p:sp>
        <p:nvSpPr>
          <p:cNvPr id="218" name="Google Shape;218;p5"/>
          <p:cNvSpPr txBox="1"/>
          <p:nvPr/>
        </p:nvSpPr>
        <p:spPr>
          <a:xfrm>
            <a:off x="8410184" y="5965526"/>
            <a:ext cx="40897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lt1"/>
                </a:solidFill>
                <a:latin typeface="Century Gothic"/>
                <a:ea typeface="Century Gothic"/>
                <a:cs typeface="Century Gothic"/>
                <a:sym typeface="Century Gothic"/>
              </a:rPr>
              <a:t>2</a:t>
            </a:r>
            <a:endParaRPr dirty="0"/>
          </a:p>
        </p:txBody>
      </p:sp>
      <p:sp>
        <p:nvSpPr>
          <p:cNvPr id="219" name="Google Shape;219;p5"/>
          <p:cNvSpPr txBox="1"/>
          <p:nvPr/>
        </p:nvSpPr>
        <p:spPr>
          <a:xfrm>
            <a:off x="7972439" y="5965525"/>
            <a:ext cx="40897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lt1"/>
                </a:solidFill>
                <a:latin typeface="Century Gothic"/>
                <a:ea typeface="Century Gothic"/>
                <a:cs typeface="Century Gothic"/>
                <a:sym typeface="Century Gothic"/>
              </a:rPr>
              <a:t>1</a:t>
            </a:r>
            <a:endParaRPr sz="2400" b="1" dirty="0">
              <a:solidFill>
                <a:schemeClr val="lt1"/>
              </a:solidFill>
              <a:latin typeface="Century Gothic"/>
              <a:ea typeface="Century Gothic"/>
              <a:cs typeface="Century Gothic"/>
              <a:sym typeface="Century Gothic"/>
            </a:endParaRPr>
          </a:p>
        </p:txBody>
      </p:sp>
      <p:sp>
        <p:nvSpPr>
          <p:cNvPr id="220" name="Google Shape;220;p5"/>
          <p:cNvSpPr txBox="1"/>
          <p:nvPr/>
        </p:nvSpPr>
        <p:spPr>
          <a:xfrm>
            <a:off x="8868984" y="5965526"/>
            <a:ext cx="72241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lt1"/>
                </a:solidFill>
                <a:latin typeface="Century Gothic"/>
                <a:ea typeface="Century Gothic"/>
                <a:cs typeface="Century Gothic"/>
                <a:sym typeface="Century Gothic"/>
              </a:rPr>
              <a:t>3 km</a:t>
            </a:r>
            <a:endParaRPr dirty="0"/>
          </a:p>
        </p:txBody>
      </p:sp>
      <p:sp>
        <p:nvSpPr>
          <p:cNvPr id="221" name="Google Shape;221;p5"/>
          <p:cNvSpPr txBox="1"/>
          <p:nvPr/>
        </p:nvSpPr>
        <p:spPr>
          <a:xfrm>
            <a:off x="8311315" y="3574480"/>
            <a:ext cx="157608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lt1"/>
                </a:solidFill>
                <a:latin typeface="Century Gothic"/>
                <a:ea typeface="Century Gothic"/>
                <a:cs typeface="Century Gothic"/>
                <a:sym typeface="Century Gothic"/>
              </a:rPr>
              <a:t>Lake Austin</a:t>
            </a:r>
            <a:endParaRPr sz="2400" dirty="0">
              <a:solidFill>
                <a:schemeClr val="lt1"/>
              </a:solidFill>
              <a:latin typeface="Century Gothic"/>
              <a:ea typeface="Century Gothic"/>
              <a:cs typeface="Century Gothic"/>
              <a:sym typeface="Century Gothic"/>
            </a:endParaRPr>
          </a:p>
        </p:txBody>
      </p:sp>
      <p:cxnSp>
        <p:nvCxnSpPr>
          <p:cNvPr id="222" name="Google Shape;222;p5"/>
          <p:cNvCxnSpPr/>
          <p:nvPr/>
        </p:nvCxnSpPr>
        <p:spPr>
          <a:xfrm flipH="1">
            <a:off x="8310693" y="3873899"/>
            <a:ext cx="408180" cy="475891"/>
          </a:xfrm>
          <a:prstGeom prst="straightConnector1">
            <a:avLst/>
          </a:prstGeom>
          <a:noFill/>
          <a:ln w="28575" cap="flat" cmpd="sng">
            <a:solidFill>
              <a:srgbClr val="FFFFFF">
                <a:alpha val="78823"/>
              </a:srgbClr>
            </a:solidFill>
            <a:prstDash val="solid"/>
            <a:miter lim="800000"/>
            <a:headEnd type="none" w="sm" len="sm"/>
            <a:tailEnd type="none" w="sm" len="sm"/>
          </a:ln>
        </p:spPr>
      </p:cxnSp>
      <p:sp>
        <p:nvSpPr>
          <p:cNvPr id="223" name="Google Shape;223;p5"/>
          <p:cNvSpPr txBox="1"/>
          <p:nvPr/>
        </p:nvSpPr>
        <p:spPr>
          <a:xfrm>
            <a:off x="4810473" y="1598271"/>
            <a:ext cx="50184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262626"/>
                </a:solidFill>
                <a:latin typeface="Century Gothic"/>
                <a:ea typeface="Century Gothic"/>
                <a:cs typeface="Century Gothic"/>
                <a:sym typeface="Century Gothic"/>
              </a:rPr>
              <a:t>TX</a:t>
            </a:r>
            <a:endParaRPr dirty="0"/>
          </a:p>
        </p:txBody>
      </p:sp>
      <p:sp>
        <p:nvSpPr>
          <p:cNvPr id="224" name="Google Shape;224;p5"/>
          <p:cNvSpPr txBox="1"/>
          <p:nvPr/>
        </p:nvSpPr>
        <p:spPr>
          <a:xfrm>
            <a:off x="3947712" y="1258205"/>
            <a:ext cx="55222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262626"/>
                </a:solidFill>
                <a:latin typeface="Century Gothic"/>
                <a:ea typeface="Century Gothic"/>
                <a:cs typeface="Century Gothic"/>
                <a:sym typeface="Century Gothic"/>
              </a:rPr>
              <a:t>NM</a:t>
            </a:r>
            <a:endParaRPr dirty="0"/>
          </a:p>
        </p:txBody>
      </p:sp>
      <p:sp>
        <p:nvSpPr>
          <p:cNvPr id="225" name="Google Shape;225;p5"/>
          <p:cNvSpPr txBox="1"/>
          <p:nvPr/>
        </p:nvSpPr>
        <p:spPr>
          <a:xfrm>
            <a:off x="5717315" y="1869064"/>
            <a:ext cx="55222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262626"/>
                </a:solidFill>
                <a:latin typeface="Century Gothic"/>
                <a:ea typeface="Century Gothic"/>
                <a:cs typeface="Century Gothic"/>
                <a:sym typeface="Century Gothic"/>
              </a:rPr>
              <a:t>LA</a:t>
            </a:r>
            <a:endParaRPr dirty="0"/>
          </a:p>
        </p:txBody>
      </p:sp>
      <p:sp>
        <p:nvSpPr>
          <p:cNvPr id="226" name="Google Shape;226;p5"/>
          <p:cNvSpPr txBox="1"/>
          <p:nvPr/>
        </p:nvSpPr>
        <p:spPr>
          <a:xfrm>
            <a:off x="5610256" y="1220418"/>
            <a:ext cx="55222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262626"/>
                </a:solidFill>
                <a:latin typeface="Century Gothic"/>
                <a:ea typeface="Century Gothic"/>
                <a:cs typeface="Century Gothic"/>
                <a:sym typeface="Century Gothic"/>
              </a:rPr>
              <a:t>AR</a:t>
            </a:r>
            <a:endParaRPr dirty="0"/>
          </a:p>
        </p:txBody>
      </p:sp>
      <p:sp>
        <p:nvSpPr>
          <p:cNvPr id="227" name="Google Shape;227;p5"/>
          <p:cNvSpPr txBox="1"/>
          <p:nvPr/>
        </p:nvSpPr>
        <p:spPr>
          <a:xfrm>
            <a:off x="5011991" y="1119657"/>
            <a:ext cx="55222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262626"/>
                </a:solidFill>
                <a:latin typeface="Century Gothic"/>
                <a:ea typeface="Century Gothic"/>
                <a:cs typeface="Century Gothic"/>
                <a:sym typeface="Century Gothic"/>
              </a:rPr>
              <a:t>OK</a:t>
            </a:r>
            <a:endParaRPr dirty="0"/>
          </a:p>
        </p:txBody>
      </p:sp>
      <p:cxnSp>
        <p:nvCxnSpPr>
          <p:cNvPr id="228" name="Google Shape;228;p5"/>
          <p:cNvCxnSpPr/>
          <p:nvPr/>
        </p:nvCxnSpPr>
        <p:spPr>
          <a:xfrm>
            <a:off x="6774700" y="1050233"/>
            <a:ext cx="4733" cy="941853"/>
          </a:xfrm>
          <a:prstGeom prst="straightConnector1">
            <a:avLst/>
          </a:prstGeom>
          <a:noFill/>
          <a:ln w="19050" cap="flat" cmpd="sng">
            <a:solidFill>
              <a:schemeClr val="dk1"/>
            </a:solidFill>
            <a:prstDash val="solid"/>
            <a:miter lim="800000"/>
            <a:headEnd type="none" w="sm" len="sm"/>
            <a:tailEnd type="none" w="sm" len="sm"/>
          </a:ln>
        </p:spPr>
      </p:cxnSp>
      <p:cxnSp>
        <p:nvCxnSpPr>
          <p:cNvPr id="229" name="Google Shape;229;p5"/>
          <p:cNvCxnSpPr/>
          <p:nvPr/>
        </p:nvCxnSpPr>
        <p:spPr>
          <a:xfrm>
            <a:off x="8944915" y="1087409"/>
            <a:ext cx="9122" cy="909409"/>
          </a:xfrm>
          <a:prstGeom prst="straightConnector1">
            <a:avLst/>
          </a:prstGeom>
          <a:noFill/>
          <a:ln w="19050" cap="flat" cmpd="sng">
            <a:solidFill>
              <a:schemeClr val="dk1"/>
            </a:solidFill>
            <a:prstDash val="solid"/>
            <a:miter lim="800000"/>
            <a:headEnd type="none" w="sm" len="sm"/>
            <a:tailEnd type="none" w="sm" len="sm"/>
          </a:ln>
        </p:spPr>
      </p:cxnSp>
      <p:cxnSp>
        <p:nvCxnSpPr>
          <p:cNvPr id="230" name="Google Shape;230;p5"/>
          <p:cNvCxnSpPr/>
          <p:nvPr/>
        </p:nvCxnSpPr>
        <p:spPr>
          <a:xfrm flipH="1">
            <a:off x="7868005" y="1050234"/>
            <a:ext cx="4732" cy="951317"/>
          </a:xfrm>
          <a:prstGeom prst="straightConnector1">
            <a:avLst/>
          </a:prstGeom>
          <a:noFill/>
          <a:ln w="19050" cap="flat" cmpd="sng">
            <a:solidFill>
              <a:schemeClr val="dk1"/>
            </a:solidFill>
            <a:prstDash val="solid"/>
            <a:miter lim="800000"/>
            <a:headEnd type="none" w="sm" len="sm"/>
            <a:tailEnd type="none" w="sm" len="sm"/>
          </a:ln>
        </p:spPr>
      </p:cxnSp>
      <p:cxnSp>
        <p:nvCxnSpPr>
          <p:cNvPr id="231" name="Google Shape;231;p5"/>
          <p:cNvCxnSpPr/>
          <p:nvPr/>
        </p:nvCxnSpPr>
        <p:spPr>
          <a:xfrm>
            <a:off x="9982091" y="1046265"/>
            <a:ext cx="5496" cy="945054"/>
          </a:xfrm>
          <a:prstGeom prst="straightConnector1">
            <a:avLst/>
          </a:prstGeom>
          <a:noFill/>
          <a:ln w="19050" cap="flat" cmpd="sng">
            <a:solidFill>
              <a:schemeClr val="dk1"/>
            </a:solidFill>
            <a:prstDash val="solid"/>
            <a:miter lim="800000"/>
            <a:headEnd type="none" w="sm" len="sm"/>
            <a:tailEnd type="none" w="sm" len="sm"/>
          </a:ln>
        </p:spPr>
      </p:cxnSp>
      <p:cxnSp>
        <p:nvCxnSpPr>
          <p:cNvPr id="232" name="Google Shape;232;p5"/>
          <p:cNvCxnSpPr/>
          <p:nvPr/>
        </p:nvCxnSpPr>
        <p:spPr>
          <a:xfrm>
            <a:off x="11014483" y="1047029"/>
            <a:ext cx="912" cy="953757"/>
          </a:xfrm>
          <a:prstGeom prst="straightConnector1">
            <a:avLst/>
          </a:prstGeom>
          <a:noFill/>
          <a:ln w="19050" cap="flat" cmpd="sng">
            <a:solidFill>
              <a:schemeClr val="dk1"/>
            </a:solidFill>
            <a:prstDash val="solid"/>
            <a:miter lim="800000"/>
            <a:headEnd type="none" w="sm" len="sm"/>
            <a:tailEnd type="none" w="sm" len="sm"/>
          </a:ln>
        </p:spPr>
      </p:cxnSp>
      <p:sp>
        <p:nvSpPr>
          <p:cNvPr id="233" name="Google Shape;233;p5"/>
          <p:cNvSpPr txBox="1"/>
          <p:nvPr/>
        </p:nvSpPr>
        <p:spPr>
          <a:xfrm>
            <a:off x="6814960" y="1293719"/>
            <a:ext cx="11552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Landsat 8</a:t>
            </a:r>
            <a:endParaRPr dirty="0"/>
          </a:p>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Launch</a:t>
            </a:r>
            <a:endParaRPr dirty="0"/>
          </a:p>
        </p:txBody>
      </p:sp>
      <p:sp>
        <p:nvSpPr>
          <p:cNvPr id="234" name="Google Shape;234;p5"/>
          <p:cNvSpPr txBox="1"/>
          <p:nvPr/>
        </p:nvSpPr>
        <p:spPr>
          <a:xfrm>
            <a:off x="7823071" y="1303183"/>
            <a:ext cx="11552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Sentinel-2A</a:t>
            </a:r>
            <a:endParaRPr dirty="0"/>
          </a:p>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Launch</a:t>
            </a:r>
            <a:endParaRPr dirty="0"/>
          </a:p>
        </p:txBody>
      </p:sp>
      <p:sp>
        <p:nvSpPr>
          <p:cNvPr id="235" name="Google Shape;235;p5"/>
          <p:cNvSpPr txBox="1"/>
          <p:nvPr/>
        </p:nvSpPr>
        <p:spPr>
          <a:xfrm>
            <a:off x="8935307" y="1303183"/>
            <a:ext cx="112687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Sentinel-2B</a:t>
            </a:r>
            <a:endParaRPr dirty="0"/>
          </a:p>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Launch</a:t>
            </a:r>
            <a:endParaRPr dirty="0"/>
          </a:p>
        </p:txBody>
      </p:sp>
      <p:sp>
        <p:nvSpPr>
          <p:cNvPr id="236" name="Google Shape;236;p5"/>
          <p:cNvSpPr txBox="1"/>
          <p:nvPr/>
        </p:nvSpPr>
        <p:spPr>
          <a:xfrm>
            <a:off x="10016089" y="1048813"/>
            <a:ext cx="120260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Toxins first detected, Lady Bird Lake</a:t>
            </a:r>
            <a:endParaRPr dirty="0"/>
          </a:p>
        </p:txBody>
      </p:sp>
      <p:sp>
        <p:nvSpPr>
          <p:cNvPr id="237" name="Google Shape;237;p5"/>
          <p:cNvSpPr txBox="1"/>
          <p:nvPr/>
        </p:nvSpPr>
        <p:spPr>
          <a:xfrm>
            <a:off x="10989393" y="1199058"/>
            <a:ext cx="1202602"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Toxins first detected, Lake Travis</a:t>
            </a:r>
            <a:endParaRPr dirty="0"/>
          </a:p>
        </p:txBody>
      </p:sp>
      <p:sp>
        <p:nvSpPr>
          <p:cNvPr id="238" name="Google Shape;238;p5"/>
          <p:cNvSpPr/>
          <p:nvPr/>
        </p:nvSpPr>
        <p:spPr>
          <a:xfrm>
            <a:off x="10910346" y="1964803"/>
            <a:ext cx="1227557" cy="291042"/>
          </a:xfrm>
          <a:prstGeom prst="homePlate">
            <a:avLst>
              <a:gd name="adj" fmla="val 50000"/>
            </a:avLst>
          </a:prstGeom>
          <a:solidFill>
            <a:srgbClr val="54AEB2"/>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2021</a:t>
            </a:r>
            <a:endParaRPr sz="1800" dirty="0">
              <a:solidFill>
                <a:schemeClr val="lt1"/>
              </a:solidFill>
              <a:latin typeface="Century Gothic"/>
              <a:ea typeface="Century Gothic"/>
              <a:cs typeface="Century Gothic"/>
              <a:sym typeface="Century Gothic"/>
            </a:endParaRPr>
          </a:p>
        </p:txBody>
      </p:sp>
      <p:sp>
        <p:nvSpPr>
          <p:cNvPr id="239" name="Google Shape;239;p5"/>
          <p:cNvSpPr/>
          <p:nvPr/>
        </p:nvSpPr>
        <p:spPr>
          <a:xfrm>
            <a:off x="9930632" y="1964802"/>
            <a:ext cx="1227557" cy="291042"/>
          </a:xfrm>
          <a:prstGeom prst="homePlate">
            <a:avLst>
              <a:gd name="adj" fmla="val 50000"/>
            </a:avLst>
          </a:prstGeom>
          <a:solidFill>
            <a:srgbClr val="54AEB2"/>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2019</a:t>
            </a:r>
            <a:endParaRPr sz="1800" dirty="0">
              <a:solidFill>
                <a:schemeClr val="lt1"/>
              </a:solidFill>
              <a:latin typeface="Century Gothic"/>
              <a:ea typeface="Century Gothic"/>
              <a:cs typeface="Century Gothic"/>
              <a:sym typeface="Century Gothic"/>
            </a:endParaRPr>
          </a:p>
        </p:txBody>
      </p:sp>
      <p:sp>
        <p:nvSpPr>
          <p:cNvPr id="240" name="Google Shape;240;p5"/>
          <p:cNvSpPr/>
          <p:nvPr/>
        </p:nvSpPr>
        <p:spPr>
          <a:xfrm>
            <a:off x="8894121" y="1964801"/>
            <a:ext cx="1227557" cy="291042"/>
          </a:xfrm>
          <a:prstGeom prst="homePlate">
            <a:avLst>
              <a:gd name="adj" fmla="val 50000"/>
            </a:avLst>
          </a:prstGeom>
          <a:solidFill>
            <a:srgbClr val="54AEB2"/>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2017</a:t>
            </a:r>
            <a:endParaRPr sz="1800" dirty="0">
              <a:solidFill>
                <a:schemeClr val="lt1"/>
              </a:solidFill>
              <a:latin typeface="Century Gothic"/>
              <a:ea typeface="Century Gothic"/>
              <a:cs typeface="Century Gothic"/>
              <a:sym typeface="Century Gothic"/>
            </a:endParaRPr>
          </a:p>
        </p:txBody>
      </p:sp>
      <p:sp>
        <p:nvSpPr>
          <p:cNvPr id="241" name="Google Shape;241;p5"/>
          <p:cNvSpPr/>
          <p:nvPr/>
        </p:nvSpPr>
        <p:spPr>
          <a:xfrm>
            <a:off x="7871810" y="1964800"/>
            <a:ext cx="1227557" cy="291042"/>
          </a:xfrm>
          <a:prstGeom prst="homePlate">
            <a:avLst>
              <a:gd name="adj" fmla="val 50000"/>
            </a:avLst>
          </a:prstGeom>
          <a:solidFill>
            <a:srgbClr val="54AEB2"/>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2015</a:t>
            </a:r>
            <a:endParaRPr sz="1800" dirty="0">
              <a:solidFill>
                <a:schemeClr val="lt1"/>
              </a:solidFill>
              <a:latin typeface="Century Gothic"/>
              <a:ea typeface="Century Gothic"/>
              <a:cs typeface="Century Gothic"/>
              <a:sym typeface="Century Gothic"/>
            </a:endParaRPr>
          </a:p>
        </p:txBody>
      </p:sp>
      <p:sp>
        <p:nvSpPr>
          <p:cNvPr id="242" name="Google Shape;242;p5"/>
          <p:cNvSpPr/>
          <p:nvPr/>
        </p:nvSpPr>
        <p:spPr>
          <a:xfrm>
            <a:off x="6778506" y="1964798"/>
            <a:ext cx="1227557" cy="291042"/>
          </a:xfrm>
          <a:prstGeom prst="homePlate">
            <a:avLst>
              <a:gd name="adj" fmla="val 50000"/>
            </a:avLst>
          </a:prstGeom>
          <a:solidFill>
            <a:srgbClr val="54AEB2"/>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2013</a:t>
            </a:r>
            <a:endParaRPr sz="1800" dirty="0">
              <a:solidFill>
                <a:schemeClr val="lt1"/>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p:nvPr/>
        </p:nvSpPr>
        <p:spPr>
          <a:xfrm>
            <a:off x="410967" y="411847"/>
            <a:ext cx="101272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4AEB2"/>
              </a:buClr>
              <a:buSzPts val="4000"/>
              <a:buFont typeface="Century Gothic"/>
              <a:buNone/>
            </a:pPr>
            <a:r>
              <a:rPr lang="en-US" sz="4000" b="1" dirty="0">
                <a:solidFill>
                  <a:srgbClr val="54AEB2"/>
                </a:solidFill>
                <a:latin typeface="Century Gothic"/>
                <a:ea typeface="Century Gothic"/>
                <a:cs typeface="Century Gothic"/>
                <a:sym typeface="Century Gothic"/>
              </a:rPr>
              <a:t>Objectives </a:t>
            </a:r>
            <a:endParaRPr dirty="0"/>
          </a:p>
        </p:txBody>
      </p:sp>
      <p:sp>
        <p:nvSpPr>
          <p:cNvPr id="249" name="Google Shape;249;p6"/>
          <p:cNvSpPr txBox="1"/>
          <p:nvPr/>
        </p:nvSpPr>
        <p:spPr>
          <a:xfrm>
            <a:off x="666876" y="1203192"/>
            <a:ext cx="193297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3F3F3F"/>
                </a:solidFill>
                <a:latin typeface="Century Gothic"/>
                <a:ea typeface="Century Gothic"/>
                <a:cs typeface="Century Gothic"/>
                <a:sym typeface="Century Gothic"/>
              </a:rPr>
              <a:t>Chlorophyll-a</a:t>
            </a:r>
            <a:endParaRPr sz="1600" b="1" dirty="0">
              <a:solidFill>
                <a:srgbClr val="3F3F3F"/>
              </a:solidFill>
              <a:latin typeface="Century Gothic"/>
              <a:ea typeface="Century Gothic"/>
              <a:cs typeface="Century Gothic"/>
              <a:sym typeface="Century Gothic"/>
            </a:endParaRPr>
          </a:p>
        </p:txBody>
      </p:sp>
      <p:sp>
        <p:nvSpPr>
          <p:cNvPr id="250" name="Google Shape;250;p6"/>
          <p:cNvSpPr txBox="1"/>
          <p:nvPr/>
        </p:nvSpPr>
        <p:spPr>
          <a:xfrm>
            <a:off x="2857224" y="1217847"/>
            <a:ext cx="193297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3F3F3F"/>
                </a:solidFill>
                <a:latin typeface="Century Gothic"/>
                <a:ea typeface="Century Gothic"/>
                <a:cs typeface="Century Gothic"/>
                <a:sym typeface="Century Gothic"/>
              </a:rPr>
              <a:t>Turbidity</a:t>
            </a:r>
            <a:endParaRPr dirty="0"/>
          </a:p>
        </p:txBody>
      </p:sp>
      <p:sp>
        <p:nvSpPr>
          <p:cNvPr id="251" name="Google Shape;251;p6"/>
          <p:cNvSpPr txBox="1"/>
          <p:nvPr/>
        </p:nvSpPr>
        <p:spPr>
          <a:xfrm>
            <a:off x="7118556" y="1217512"/>
            <a:ext cx="242489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3F3F3F"/>
                </a:solidFill>
                <a:latin typeface="Century Gothic"/>
                <a:ea typeface="Century Gothic"/>
                <a:cs typeface="Century Gothic"/>
                <a:sym typeface="Century Gothic"/>
              </a:rPr>
              <a:t>Cyanobacteria</a:t>
            </a:r>
            <a:endParaRPr sz="1600" b="1" dirty="0">
              <a:solidFill>
                <a:srgbClr val="3F3F3F"/>
              </a:solidFill>
              <a:latin typeface="Century Gothic"/>
              <a:ea typeface="Century Gothic"/>
              <a:cs typeface="Century Gothic"/>
              <a:sym typeface="Century Gothic"/>
            </a:endParaRPr>
          </a:p>
        </p:txBody>
      </p:sp>
      <p:sp>
        <p:nvSpPr>
          <p:cNvPr id="252" name="Google Shape;252;p6"/>
          <p:cNvSpPr txBox="1"/>
          <p:nvPr/>
        </p:nvSpPr>
        <p:spPr>
          <a:xfrm>
            <a:off x="5167647" y="1217512"/>
            <a:ext cx="174006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3F3F3F"/>
                </a:solidFill>
                <a:latin typeface="Century Gothic"/>
                <a:ea typeface="Century Gothic"/>
                <a:cs typeface="Century Gothic"/>
                <a:sym typeface="Century Gothic"/>
              </a:rPr>
              <a:t> Temperature</a:t>
            </a:r>
            <a:endParaRPr sz="1400" b="1" dirty="0">
              <a:solidFill>
                <a:srgbClr val="3F3F3F"/>
              </a:solidFill>
              <a:latin typeface="Century Gothic"/>
              <a:ea typeface="Century Gothic"/>
              <a:cs typeface="Century Gothic"/>
              <a:sym typeface="Century Gothic"/>
            </a:endParaRPr>
          </a:p>
        </p:txBody>
      </p:sp>
      <p:sp>
        <p:nvSpPr>
          <p:cNvPr id="253" name="Google Shape;253;p6"/>
          <p:cNvSpPr txBox="1"/>
          <p:nvPr/>
        </p:nvSpPr>
        <p:spPr>
          <a:xfrm>
            <a:off x="9803951" y="1217846"/>
            <a:ext cx="174006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3F3F3F"/>
                </a:solidFill>
                <a:latin typeface="Century Gothic"/>
                <a:ea typeface="Century Gothic"/>
                <a:cs typeface="Century Gothic"/>
                <a:sym typeface="Century Gothic"/>
              </a:rPr>
              <a:t> Color Imagery</a:t>
            </a:r>
            <a:endParaRPr sz="1400" b="1" dirty="0">
              <a:solidFill>
                <a:srgbClr val="3F3F3F"/>
              </a:solidFill>
              <a:latin typeface="Century Gothic"/>
              <a:ea typeface="Century Gothic"/>
              <a:cs typeface="Century Gothic"/>
              <a:sym typeface="Century Gothic"/>
            </a:endParaRPr>
          </a:p>
        </p:txBody>
      </p:sp>
      <p:sp>
        <p:nvSpPr>
          <p:cNvPr id="254" name="Google Shape;254;p6"/>
          <p:cNvSpPr/>
          <p:nvPr/>
        </p:nvSpPr>
        <p:spPr>
          <a:xfrm>
            <a:off x="359055" y="1116232"/>
            <a:ext cx="11429999" cy="2073797"/>
          </a:xfrm>
          <a:prstGeom prst="rect">
            <a:avLst/>
          </a:prstGeom>
          <a:noFill/>
          <a:ln w="57150" cap="flat" cmpd="sng">
            <a:solidFill>
              <a:srgbClr val="85726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255" name="Google Shape;255;p6"/>
          <p:cNvSpPr/>
          <p:nvPr/>
        </p:nvSpPr>
        <p:spPr>
          <a:xfrm>
            <a:off x="3046761" y="3309728"/>
            <a:ext cx="405115" cy="964556"/>
          </a:xfrm>
          <a:prstGeom prst="downArrow">
            <a:avLst>
              <a:gd name="adj1" fmla="val 50000"/>
              <a:gd name="adj2" fmla="val 50000"/>
            </a:avLst>
          </a:prstGeom>
          <a:solidFill>
            <a:srgbClr val="C7F2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6" name="Google Shape;256;p6"/>
          <p:cNvSpPr/>
          <p:nvPr/>
        </p:nvSpPr>
        <p:spPr>
          <a:xfrm>
            <a:off x="320472" y="4357143"/>
            <a:ext cx="11429999" cy="1909822"/>
          </a:xfrm>
          <a:custGeom>
            <a:avLst/>
            <a:gdLst/>
            <a:ahLst/>
            <a:cxnLst/>
            <a:rect l="l" t="t" r="r" b="b"/>
            <a:pathLst>
              <a:path w="11429999" h="1909822" extrusionOk="0">
                <a:moveTo>
                  <a:pt x="0" y="0"/>
                </a:moveTo>
                <a:cubicBezTo>
                  <a:pt x="323848" y="2059"/>
                  <a:pt x="495667" y="-14614"/>
                  <a:pt x="786653" y="0"/>
                </a:cubicBezTo>
                <a:cubicBezTo>
                  <a:pt x="1077639" y="14614"/>
                  <a:pt x="1154093" y="-28752"/>
                  <a:pt x="1459006" y="0"/>
                </a:cubicBezTo>
                <a:cubicBezTo>
                  <a:pt x="1763919" y="28752"/>
                  <a:pt x="2023306" y="8811"/>
                  <a:pt x="2245659" y="0"/>
                </a:cubicBezTo>
                <a:cubicBezTo>
                  <a:pt x="2468012" y="-8811"/>
                  <a:pt x="2701108" y="17391"/>
                  <a:pt x="3032311" y="0"/>
                </a:cubicBezTo>
                <a:cubicBezTo>
                  <a:pt x="3363514" y="-17391"/>
                  <a:pt x="3734217" y="30671"/>
                  <a:pt x="3933264" y="0"/>
                </a:cubicBezTo>
                <a:cubicBezTo>
                  <a:pt x="4132311" y="-30671"/>
                  <a:pt x="4127690" y="-7615"/>
                  <a:pt x="4262717" y="0"/>
                </a:cubicBezTo>
                <a:cubicBezTo>
                  <a:pt x="4397744" y="7615"/>
                  <a:pt x="4627173" y="-15466"/>
                  <a:pt x="4820770" y="0"/>
                </a:cubicBezTo>
                <a:cubicBezTo>
                  <a:pt x="5014367" y="15466"/>
                  <a:pt x="5418273" y="-35640"/>
                  <a:pt x="5721723" y="0"/>
                </a:cubicBezTo>
                <a:cubicBezTo>
                  <a:pt x="6025173" y="35640"/>
                  <a:pt x="6320290" y="-35898"/>
                  <a:pt x="6508376" y="0"/>
                </a:cubicBezTo>
                <a:cubicBezTo>
                  <a:pt x="6696462" y="35898"/>
                  <a:pt x="7109281" y="38465"/>
                  <a:pt x="7409329" y="0"/>
                </a:cubicBezTo>
                <a:cubicBezTo>
                  <a:pt x="7709377" y="-38465"/>
                  <a:pt x="7739922" y="-2845"/>
                  <a:pt x="7853082" y="0"/>
                </a:cubicBezTo>
                <a:cubicBezTo>
                  <a:pt x="7966242" y="2845"/>
                  <a:pt x="8238635" y="12962"/>
                  <a:pt x="8525435" y="0"/>
                </a:cubicBezTo>
                <a:cubicBezTo>
                  <a:pt x="8812235" y="-12962"/>
                  <a:pt x="9052848" y="13160"/>
                  <a:pt x="9426387" y="0"/>
                </a:cubicBezTo>
                <a:cubicBezTo>
                  <a:pt x="9799926" y="-13160"/>
                  <a:pt x="9688077" y="-1935"/>
                  <a:pt x="9870140" y="0"/>
                </a:cubicBezTo>
                <a:cubicBezTo>
                  <a:pt x="10052203" y="1935"/>
                  <a:pt x="10296193" y="-16789"/>
                  <a:pt x="10428193" y="0"/>
                </a:cubicBezTo>
                <a:cubicBezTo>
                  <a:pt x="10560193" y="16789"/>
                  <a:pt x="10981144" y="37263"/>
                  <a:pt x="11429999" y="0"/>
                </a:cubicBezTo>
                <a:cubicBezTo>
                  <a:pt x="11458797" y="283226"/>
                  <a:pt x="11417579" y="339364"/>
                  <a:pt x="11429999" y="655706"/>
                </a:cubicBezTo>
                <a:cubicBezTo>
                  <a:pt x="11442419" y="972048"/>
                  <a:pt x="11456129" y="1022792"/>
                  <a:pt x="11429999" y="1273215"/>
                </a:cubicBezTo>
                <a:cubicBezTo>
                  <a:pt x="11403869" y="1523638"/>
                  <a:pt x="11403562" y="1742031"/>
                  <a:pt x="11429999" y="1909822"/>
                </a:cubicBezTo>
                <a:cubicBezTo>
                  <a:pt x="11267756" y="1938271"/>
                  <a:pt x="10879952" y="1944005"/>
                  <a:pt x="10643346" y="1909822"/>
                </a:cubicBezTo>
                <a:cubicBezTo>
                  <a:pt x="10406740" y="1875639"/>
                  <a:pt x="10199207" y="1943426"/>
                  <a:pt x="9970993" y="1909822"/>
                </a:cubicBezTo>
                <a:cubicBezTo>
                  <a:pt x="9742779" y="1876218"/>
                  <a:pt x="9549904" y="1902011"/>
                  <a:pt x="9412940" y="1909822"/>
                </a:cubicBezTo>
                <a:cubicBezTo>
                  <a:pt x="9275976" y="1917633"/>
                  <a:pt x="8908487" y="1875877"/>
                  <a:pt x="8626287" y="1909822"/>
                </a:cubicBezTo>
                <a:cubicBezTo>
                  <a:pt x="8344087" y="1943767"/>
                  <a:pt x="8004542" y="1873037"/>
                  <a:pt x="7839635" y="1909822"/>
                </a:cubicBezTo>
                <a:cubicBezTo>
                  <a:pt x="7674728" y="1946607"/>
                  <a:pt x="7263486" y="1896450"/>
                  <a:pt x="6938682" y="1909822"/>
                </a:cubicBezTo>
                <a:cubicBezTo>
                  <a:pt x="6613878" y="1923194"/>
                  <a:pt x="6309372" y="1909244"/>
                  <a:pt x="6037729" y="1909822"/>
                </a:cubicBezTo>
                <a:cubicBezTo>
                  <a:pt x="5766086" y="1910400"/>
                  <a:pt x="5607693" y="1906526"/>
                  <a:pt x="5479676" y="1909822"/>
                </a:cubicBezTo>
                <a:cubicBezTo>
                  <a:pt x="5351659" y="1913118"/>
                  <a:pt x="5175007" y="1899626"/>
                  <a:pt x="4921623" y="1909822"/>
                </a:cubicBezTo>
                <a:cubicBezTo>
                  <a:pt x="4668239" y="1920018"/>
                  <a:pt x="4608328" y="1912614"/>
                  <a:pt x="4477870" y="1909822"/>
                </a:cubicBezTo>
                <a:cubicBezTo>
                  <a:pt x="4347412" y="1907030"/>
                  <a:pt x="4139254" y="1904447"/>
                  <a:pt x="4034117" y="1909822"/>
                </a:cubicBezTo>
                <a:cubicBezTo>
                  <a:pt x="3928980" y="1915197"/>
                  <a:pt x="3609126" y="1899963"/>
                  <a:pt x="3361764" y="1909822"/>
                </a:cubicBezTo>
                <a:cubicBezTo>
                  <a:pt x="3114402" y="1919681"/>
                  <a:pt x="2804139" y="1953219"/>
                  <a:pt x="2460812" y="1909822"/>
                </a:cubicBezTo>
                <a:cubicBezTo>
                  <a:pt x="2117485" y="1866425"/>
                  <a:pt x="2073001" y="1923011"/>
                  <a:pt x="1902759" y="1909822"/>
                </a:cubicBezTo>
                <a:cubicBezTo>
                  <a:pt x="1732517" y="1896633"/>
                  <a:pt x="1619260" y="1921757"/>
                  <a:pt x="1459006" y="1909822"/>
                </a:cubicBezTo>
                <a:cubicBezTo>
                  <a:pt x="1298752" y="1897887"/>
                  <a:pt x="426338" y="1852906"/>
                  <a:pt x="0" y="1909822"/>
                </a:cubicBezTo>
                <a:cubicBezTo>
                  <a:pt x="-26959" y="1765773"/>
                  <a:pt x="30615" y="1484762"/>
                  <a:pt x="0" y="1254116"/>
                </a:cubicBezTo>
                <a:cubicBezTo>
                  <a:pt x="-30615" y="1023470"/>
                  <a:pt x="3109" y="746000"/>
                  <a:pt x="0" y="617509"/>
                </a:cubicBezTo>
                <a:cubicBezTo>
                  <a:pt x="-3109" y="489018"/>
                  <a:pt x="17887" y="303822"/>
                  <a:pt x="0" y="0"/>
                </a:cubicBezTo>
                <a:close/>
              </a:path>
            </a:pathLst>
          </a:custGeom>
          <a:noFill/>
          <a:ln w="57150" cap="flat" cmpd="sng">
            <a:solidFill>
              <a:srgbClr val="85726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257" name="Google Shape;257;p6"/>
          <p:cNvSpPr txBox="1"/>
          <p:nvPr/>
        </p:nvSpPr>
        <p:spPr>
          <a:xfrm>
            <a:off x="495300" y="4267486"/>
            <a:ext cx="8349824" cy="2011680"/>
          </a:xfrm>
          <a:prstGeom prst="rect">
            <a:avLst/>
          </a:prstGeom>
          <a:noFill/>
          <a:ln>
            <a:noFill/>
          </a:ln>
        </p:spPr>
        <p:txBody>
          <a:bodyPr spcFirstLastPara="1" wrap="square" lIns="91425" tIns="45700" rIns="91425" bIns="45700" anchor="t" anchorCtr="0">
            <a:spAutoFit/>
          </a:bodyPr>
          <a:lstStyle/>
          <a:p>
            <a:pPr marL="285750" marR="0" lvl="0" indent="-285750" algn="l" rtl="0">
              <a:lnSpc>
                <a:spcPct val="200000"/>
              </a:lnSpc>
              <a:spcBef>
                <a:spcPts val="0"/>
              </a:spcBef>
              <a:spcAft>
                <a:spcPts val="0"/>
              </a:spcAft>
              <a:buClr>
                <a:srgbClr val="54AEB2"/>
              </a:buClr>
              <a:buSzPts val="2000"/>
              <a:buFont typeface="Arial"/>
              <a:buChar char="•"/>
            </a:pPr>
            <a:r>
              <a:rPr lang="en-US" sz="2000" dirty="0">
                <a:solidFill>
                  <a:srgbClr val="3F3F3F"/>
                </a:solidFill>
                <a:latin typeface="Century Gothic"/>
                <a:ea typeface="Century Gothic"/>
                <a:cs typeface="Century Gothic"/>
                <a:sym typeface="Century Gothic"/>
              </a:rPr>
              <a:t>Monitor near real-time satellite derived </a:t>
            </a:r>
            <a:r>
              <a:rPr lang="en-US" sz="2000" b="1" dirty="0">
                <a:solidFill>
                  <a:srgbClr val="3F3F3F"/>
                </a:solidFill>
                <a:latin typeface="Century Gothic"/>
                <a:ea typeface="Century Gothic"/>
                <a:cs typeface="Century Gothic"/>
                <a:sym typeface="Century Gothic"/>
              </a:rPr>
              <a:t>algae event indicators</a:t>
            </a:r>
            <a:endParaRPr sz="2000" b="1" dirty="0">
              <a:solidFill>
                <a:srgbClr val="3F3F3F"/>
              </a:solidFill>
              <a:latin typeface="Century Gothic"/>
              <a:ea typeface="Century Gothic"/>
              <a:cs typeface="Century Gothic"/>
              <a:sym typeface="Century Gothic"/>
            </a:endParaRPr>
          </a:p>
          <a:p>
            <a:pPr marL="285750" marR="0" lvl="0" indent="-285750" algn="l" rtl="0">
              <a:lnSpc>
                <a:spcPct val="200000"/>
              </a:lnSpc>
              <a:spcBef>
                <a:spcPts val="0"/>
              </a:spcBef>
              <a:spcAft>
                <a:spcPts val="0"/>
              </a:spcAft>
              <a:buClr>
                <a:srgbClr val="54AEB2"/>
              </a:buClr>
              <a:buSzPts val="2000"/>
              <a:buFont typeface="Arial"/>
              <a:buChar char="•"/>
            </a:pPr>
            <a:r>
              <a:rPr lang="en-US" sz="2000" dirty="0">
                <a:solidFill>
                  <a:srgbClr val="3F3F3F"/>
                </a:solidFill>
                <a:latin typeface="Century Gothic"/>
                <a:ea typeface="Century Gothic"/>
                <a:cs typeface="Century Gothic"/>
                <a:sym typeface="Century Gothic"/>
              </a:rPr>
              <a:t>Identify </a:t>
            </a:r>
            <a:r>
              <a:rPr lang="en-US" sz="2000" b="1" dirty="0">
                <a:solidFill>
                  <a:srgbClr val="3F3F3F"/>
                </a:solidFill>
                <a:latin typeface="Century Gothic"/>
                <a:ea typeface="Century Gothic"/>
                <a:cs typeface="Century Gothic"/>
                <a:sym typeface="Century Gothic"/>
              </a:rPr>
              <a:t>locations</a:t>
            </a:r>
            <a:r>
              <a:rPr lang="en-US" sz="2000" dirty="0">
                <a:solidFill>
                  <a:srgbClr val="3F3F3F"/>
                </a:solidFill>
                <a:latin typeface="Century Gothic"/>
                <a:ea typeface="Century Gothic"/>
                <a:cs typeface="Century Gothic"/>
                <a:sym typeface="Century Gothic"/>
              </a:rPr>
              <a:t> of high concentrations of algae </a:t>
            </a:r>
            <a:endParaRPr dirty="0"/>
          </a:p>
          <a:p>
            <a:pPr marL="285750" marR="0" lvl="0" indent="-285750" algn="l" rtl="0">
              <a:lnSpc>
                <a:spcPct val="200000"/>
              </a:lnSpc>
              <a:spcBef>
                <a:spcPts val="0"/>
              </a:spcBef>
              <a:spcAft>
                <a:spcPts val="0"/>
              </a:spcAft>
              <a:buClr>
                <a:srgbClr val="54AEB2"/>
              </a:buClr>
              <a:buSzPts val="2000"/>
              <a:buFont typeface="Arial"/>
              <a:buChar char="•"/>
            </a:pPr>
            <a:r>
              <a:rPr lang="en-US" sz="2000" dirty="0">
                <a:solidFill>
                  <a:srgbClr val="3F3F3F"/>
                </a:solidFill>
                <a:latin typeface="Century Gothic"/>
                <a:ea typeface="Century Gothic"/>
                <a:cs typeface="Century Gothic"/>
                <a:sym typeface="Century Gothic"/>
              </a:rPr>
              <a:t>Improve </a:t>
            </a:r>
            <a:r>
              <a:rPr lang="en-US" sz="2000" b="1" dirty="0">
                <a:solidFill>
                  <a:srgbClr val="3F3F3F"/>
                </a:solidFill>
                <a:latin typeface="Century Gothic"/>
                <a:ea typeface="Century Gothic"/>
                <a:cs typeface="Century Gothic"/>
                <a:sym typeface="Century Gothic"/>
              </a:rPr>
              <a:t>early warning system</a:t>
            </a:r>
            <a:r>
              <a:rPr lang="en-US" sz="2000" dirty="0">
                <a:solidFill>
                  <a:srgbClr val="3F3F3F"/>
                </a:solidFill>
                <a:latin typeface="Century Gothic"/>
                <a:ea typeface="Century Gothic"/>
                <a:cs typeface="Century Gothic"/>
                <a:sym typeface="Century Gothic"/>
              </a:rPr>
              <a:t> of further algae events</a:t>
            </a:r>
            <a:endParaRPr dirty="0"/>
          </a:p>
          <a:p>
            <a:pPr marL="285750" marR="0" lvl="0" indent="-158750" algn="l" rtl="0">
              <a:lnSpc>
                <a:spcPct val="200000"/>
              </a:lnSpc>
              <a:spcBef>
                <a:spcPts val="0"/>
              </a:spcBef>
              <a:spcAft>
                <a:spcPts val="0"/>
              </a:spcAft>
              <a:buClr>
                <a:srgbClr val="54AEB2"/>
              </a:buClr>
              <a:buSzPts val="2000"/>
              <a:buFont typeface="Arial"/>
              <a:buNone/>
            </a:pPr>
            <a:endParaRPr sz="2000" dirty="0">
              <a:solidFill>
                <a:srgbClr val="3F3F3F"/>
              </a:solidFill>
              <a:latin typeface="Century Gothic"/>
              <a:ea typeface="Century Gothic"/>
              <a:cs typeface="Century Gothic"/>
              <a:sym typeface="Century Gothic"/>
            </a:endParaRPr>
          </a:p>
        </p:txBody>
      </p:sp>
      <p:sp>
        <p:nvSpPr>
          <p:cNvPr id="258" name="Google Shape;258;p6"/>
          <p:cNvSpPr txBox="1"/>
          <p:nvPr/>
        </p:nvSpPr>
        <p:spPr>
          <a:xfrm>
            <a:off x="3639165" y="3559280"/>
            <a:ext cx="491147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dirty="0">
                <a:solidFill>
                  <a:srgbClr val="3F3F3F"/>
                </a:solidFill>
                <a:latin typeface="Century Gothic"/>
                <a:ea typeface="Century Gothic"/>
                <a:cs typeface="Century Gothic"/>
                <a:sym typeface="Century Gothic"/>
              </a:rPr>
              <a:t>User-friendly Algae Monitor GUI</a:t>
            </a:r>
            <a:endParaRPr sz="2400" b="1" i="1" dirty="0">
              <a:solidFill>
                <a:srgbClr val="3F3F3F"/>
              </a:solidFill>
              <a:latin typeface="Century Gothic"/>
              <a:ea typeface="Century Gothic"/>
              <a:cs typeface="Century Gothic"/>
              <a:sym typeface="Century Gothic"/>
            </a:endParaRPr>
          </a:p>
        </p:txBody>
      </p:sp>
      <p:sp>
        <p:nvSpPr>
          <p:cNvPr id="259" name="Google Shape;259;p6"/>
          <p:cNvSpPr/>
          <p:nvPr/>
        </p:nvSpPr>
        <p:spPr>
          <a:xfrm>
            <a:off x="8642675" y="3309727"/>
            <a:ext cx="405115" cy="964556"/>
          </a:xfrm>
          <a:prstGeom prst="downArrow">
            <a:avLst>
              <a:gd name="adj1" fmla="val 50000"/>
              <a:gd name="adj2" fmla="val 50000"/>
            </a:avLst>
          </a:prstGeom>
          <a:solidFill>
            <a:srgbClr val="C7F2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60" name="Google Shape;260;p6"/>
          <p:cNvSpPr txBox="1"/>
          <p:nvPr/>
        </p:nvSpPr>
        <p:spPr>
          <a:xfrm>
            <a:off x="7825575" y="3866431"/>
            <a:ext cx="4267198" cy="15388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i="1" dirty="0">
              <a:solidFill>
                <a:srgbClr val="2E75B5"/>
              </a:solidFill>
              <a:latin typeface="Calibri"/>
              <a:ea typeface="Calibri"/>
              <a:cs typeface="Calibri"/>
              <a:sym typeface="Calibri"/>
            </a:endParaRPr>
          </a:p>
          <a:p>
            <a:pPr marL="0" marR="0" lvl="0" indent="0" algn="ctr" rtl="0">
              <a:spcBef>
                <a:spcPts val="0"/>
              </a:spcBef>
              <a:spcAft>
                <a:spcPts val="0"/>
              </a:spcAft>
              <a:buNone/>
            </a:pPr>
            <a:r>
              <a:rPr lang="en-US" sz="2400" i="1" dirty="0">
                <a:solidFill>
                  <a:srgbClr val="0F5257"/>
                </a:solidFill>
                <a:latin typeface="Calibri"/>
                <a:ea typeface="Calibri"/>
                <a:cs typeface="Calibri"/>
                <a:sym typeface="Calibri"/>
              </a:rPr>
              <a:t>Support Decision </a:t>
            </a:r>
            <a:endParaRPr sz="2400" i="1" dirty="0">
              <a:solidFill>
                <a:srgbClr val="0F5257"/>
              </a:solidFill>
              <a:latin typeface="Calibri"/>
              <a:ea typeface="Calibri"/>
              <a:cs typeface="Calibri"/>
              <a:sym typeface="Calibri"/>
            </a:endParaRPr>
          </a:p>
          <a:p>
            <a:pPr marL="0" marR="0" lvl="0" indent="0" algn="ctr" rtl="0">
              <a:spcBef>
                <a:spcPts val="0"/>
              </a:spcBef>
              <a:spcAft>
                <a:spcPts val="0"/>
              </a:spcAft>
              <a:buNone/>
            </a:pPr>
            <a:r>
              <a:rPr lang="en-US" sz="2400" i="1" dirty="0">
                <a:solidFill>
                  <a:srgbClr val="0F5257"/>
                </a:solidFill>
                <a:latin typeface="Calibri"/>
                <a:ea typeface="Calibri"/>
                <a:cs typeface="Calibri"/>
                <a:sym typeface="Calibri"/>
              </a:rPr>
              <a:t>Making </a:t>
            </a:r>
            <a:endParaRPr sz="2400" i="1" dirty="0">
              <a:solidFill>
                <a:srgbClr val="0F5257"/>
              </a:solidFill>
              <a:latin typeface="Calibri"/>
              <a:ea typeface="Calibri"/>
              <a:cs typeface="Calibri"/>
              <a:sym typeface="Calibri"/>
            </a:endParaRPr>
          </a:p>
          <a:p>
            <a:pPr marL="0" marR="0" lvl="0" indent="0" algn="l" rtl="0">
              <a:spcBef>
                <a:spcPts val="0"/>
              </a:spcBef>
              <a:spcAft>
                <a:spcPts val="0"/>
              </a:spcAft>
              <a:buNone/>
            </a:pPr>
            <a:endParaRPr sz="1800" i="1" dirty="0">
              <a:solidFill>
                <a:srgbClr val="0F5257"/>
              </a:solidFill>
              <a:latin typeface="Calibri"/>
              <a:ea typeface="Calibri"/>
              <a:cs typeface="Calibri"/>
              <a:sym typeface="Calibri"/>
            </a:endParaRPr>
          </a:p>
        </p:txBody>
      </p:sp>
      <p:sp>
        <p:nvSpPr>
          <p:cNvPr id="261" name="Google Shape;261;p6"/>
          <p:cNvSpPr txBox="1"/>
          <p:nvPr/>
        </p:nvSpPr>
        <p:spPr>
          <a:xfrm>
            <a:off x="360283" y="2615891"/>
            <a:ext cx="193297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lt1"/>
                </a:solidFill>
                <a:latin typeface="Calibri"/>
                <a:ea typeface="Calibri"/>
                <a:cs typeface="Calibri"/>
                <a:sym typeface="Calibri"/>
              </a:rPr>
              <a:t>NASA</a:t>
            </a:r>
            <a:endParaRPr sz="1600" dirty="0">
              <a:solidFill>
                <a:schemeClr val="lt1"/>
              </a:solidFill>
              <a:latin typeface="Calibri"/>
              <a:ea typeface="Calibri"/>
              <a:cs typeface="Calibri"/>
              <a:sym typeface="Calibri"/>
            </a:endParaRPr>
          </a:p>
        </p:txBody>
      </p:sp>
      <p:pic>
        <p:nvPicPr>
          <p:cNvPr id="262" name="Google Shape;262;p6" descr="A picture containing icon&#10;&#10;Description automatically generated"/>
          <p:cNvPicPr preferRelativeResize="0"/>
          <p:nvPr/>
        </p:nvPicPr>
        <p:blipFill rotWithShape="1">
          <a:blip r:embed="rId3">
            <a:alphaModFix/>
          </a:blip>
          <a:srcRect t="11492" r="77993" b="48888"/>
          <a:stretch/>
        </p:blipFill>
        <p:spPr>
          <a:xfrm>
            <a:off x="938823" y="1500798"/>
            <a:ext cx="1541548" cy="1563845"/>
          </a:xfrm>
          <a:prstGeom prst="rect">
            <a:avLst/>
          </a:prstGeom>
          <a:noFill/>
          <a:ln>
            <a:noFill/>
          </a:ln>
        </p:spPr>
      </p:pic>
      <p:pic>
        <p:nvPicPr>
          <p:cNvPr id="263" name="Google Shape;263;p6" descr="A picture containing icon&#10;&#10;Description automatically generated"/>
          <p:cNvPicPr preferRelativeResize="0"/>
          <p:nvPr/>
        </p:nvPicPr>
        <p:blipFill rotWithShape="1">
          <a:blip r:embed="rId3">
            <a:alphaModFix/>
          </a:blip>
          <a:srcRect l="26560" t="62856" r="52625" b="-1060"/>
          <a:stretch/>
        </p:blipFill>
        <p:spPr>
          <a:xfrm>
            <a:off x="5276360" y="1543780"/>
            <a:ext cx="1635860" cy="1673889"/>
          </a:xfrm>
          <a:prstGeom prst="rect">
            <a:avLst/>
          </a:prstGeom>
          <a:noFill/>
          <a:ln>
            <a:noFill/>
          </a:ln>
        </p:spPr>
      </p:pic>
      <p:pic>
        <p:nvPicPr>
          <p:cNvPr id="264" name="Google Shape;264;p6" descr="A picture containing icon&#10;&#10;Description automatically generated"/>
          <p:cNvPicPr preferRelativeResize="0"/>
          <p:nvPr/>
        </p:nvPicPr>
        <p:blipFill rotWithShape="1">
          <a:blip r:embed="rId3">
            <a:alphaModFix/>
          </a:blip>
          <a:srcRect l="24955" t="14102" r="51173" b="49665"/>
          <a:stretch/>
        </p:blipFill>
        <p:spPr>
          <a:xfrm>
            <a:off x="2995245" y="1482344"/>
            <a:ext cx="1797824" cy="1521359"/>
          </a:xfrm>
          <a:prstGeom prst="rect">
            <a:avLst/>
          </a:prstGeom>
          <a:noFill/>
          <a:ln>
            <a:noFill/>
          </a:ln>
        </p:spPr>
      </p:pic>
      <p:pic>
        <p:nvPicPr>
          <p:cNvPr id="265" name="Google Shape;265;p6" descr="Graphical user interface, application, icon&#10;&#10;Description automatically generated"/>
          <p:cNvPicPr preferRelativeResize="0"/>
          <p:nvPr/>
        </p:nvPicPr>
        <p:blipFill rotWithShape="1">
          <a:blip r:embed="rId4">
            <a:alphaModFix/>
          </a:blip>
          <a:srcRect l="56939" t="49205" r="11031" b="6349"/>
          <a:stretch/>
        </p:blipFill>
        <p:spPr>
          <a:xfrm>
            <a:off x="9804401" y="1644019"/>
            <a:ext cx="1655251" cy="1281718"/>
          </a:xfrm>
          <a:prstGeom prst="rect">
            <a:avLst/>
          </a:prstGeom>
          <a:noFill/>
          <a:ln>
            <a:noFill/>
          </a:ln>
        </p:spPr>
      </p:pic>
      <p:pic>
        <p:nvPicPr>
          <p:cNvPr id="266" name="Google Shape;266;p6" descr="Graphical user interface, application, icon&#10;&#10;Description automatically generated"/>
          <p:cNvPicPr preferRelativeResize="0"/>
          <p:nvPr/>
        </p:nvPicPr>
        <p:blipFill rotWithShape="1">
          <a:blip r:embed="rId4">
            <a:alphaModFix/>
          </a:blip>
          <a:srcRect l="54902" t="3657" r="13011" b="51746"/>
          <a:stretch/>
        </p:blipFill>
        <p:spPr>
          <a:xfrm>
            <a:off x="9159631" y="4999749"/>
            <a:ext cx="1476099" cy="1147302"/>
          </a:xfrm>
          <a:prstGeom prst="rect">
            <a:avLst/>
          </a:prstGeom>
          <a:noFill/>
          <a:ln>
            <a:noFill/>
          </a:ln>
        </p:spPr>
      </p:pic>
      <p:pic>
        <p:nvPicPr>
          <p:cNvPr id="267" name="Google Shape;267;p6" descr="A picture containing icon&#10;&#10;Description automatically generated"/>
          <p:cNvPicPr preferRelativeResize="0"/>
          <p:nvPr/>
        </p:nvPicPr>
        <p:blipFill rotWithShape="1">
          <a:blip r:embed="rId3">
            <a:alphaModFix/>
          </a:blip>
          <a:srcRect t="61448" r="75984" b="-362"/>
          <a:stretch/>
        </p:blipFill>
        <p:spPr>
          <a:xfrm>
            <a:off x="7469553" y="1484130"/>
            <a:ext cx="1729129" cy="157714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7"/>
          <p:cNvPicPr preferRelativeResize="0"/>
          <p:nvPr/>
        </p:nvPicPr>
        <p:blipFill rotWithShape="1">
          <a:blip r:embed="rId3">
            <a:alphaModFix/>
          </a:blip>
          <a:srcRect l="138" r="98" b="3294"/>
          <a:stretch/>
        </p:blipFill>
        <p:spPr>
          <a:xfrm>
            <a:off x="1761" y="111022"/>
            <a:ext cx="12197790" cy="6603285"/>
          </a:xfrm>
          <a:prstGeom prst="rect">
            <a:avLst/>
          </a:prstGeom>
          <a:noFill/>
          <a:ln>
            <a:noFill/>
          </a:ln>
        </p:spPr>
      </p:pic>
      <p:sp>
        <p:nvSpPr>
          <p:cNvPr id="274" name="Google Shape;274;p7"/>
          <p:cNvSpPr txBox="1"/>
          <p:nvPr/>
        </p:nvSpPr>
        <p:spPr>
          <a:xfrm>
            <a:off x="410967" y="411847"/>
            <a:ext cx="101272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4AEB2"/>
              </a:buClr>
              <a:buSzPts val="4000"/>
              <a:buFont typeface="Century Gothic"/>
              <a:buNone/>
            </a:pPr>
            <a:r>
              <a:rPr lang="en-US" sz="4000" b="1" dirty="0">
                <a:solidFill>
                  <a:srgbClr val="54AEB2"/>
                </a:solidFill>
                <a:latin typeface="Century Gothic"/>
                <a:ea typeface="Century Gothic"/>
                <a:cs typeface="Century Gothic"/>
                <a:sym typeface="Century Gothic"/>
              </a:rPr>
              <a:t>Satellites &amp; Sensors </a:t>
            </a:r>
            <a:endParaRPr dirty="0"/>
          </a:p>
        </p:txBody>
      </p:sp>
      <p:sp>
        <p:nvSpPr>
          <p:cNvPr id="275" name="Google Shape;275;p7"/>
          <p:cNvSpPr/>
          <p:nvPr/>
        </p:nvSpPr>
        <p:spPr>
          <a:xfrm>
            <a:off x="665880" y="1288767"/>
            <a:ext cx="10877807" cy="4872483"/>
          </a:xfrm>
          <a:prstGeom prst="roundRect">
            <a:avLst>
              <a:gd name="adj" fmla="val 16667"/>
            </a:avLst>
          </a:prstGeom>
          <a:solidFill>
            <a:srgbClr val="FFFFFF">
              <a:alpha val="32941"/>
            </a:srgbClr>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276" name="Google Shape;276;p7"/>
          <p:cNvPicPr preferRelativeResize="0"/>
          <p:nvPr/>
        </p:nvPicPr>
        <p:blipFill rotWithShape="1">
          <a:blip r:embed="rId4">
            <a:alphaModFix/>
          </a:blip>
          <a:srcRect/>
          <a:stretch/>
        </p:blipFill>
        <p:spPr>
          <a:xfrm rot="-1560000">
            <a:off x="2130705" y="2434496"/>
            <a:ext cx="4027812" cy="3282377"/>
          </a:xfrm>
          <a:prstGeom prst="rect">
            <a:avLst/>
          </a:prstGeom>
          <a:noFill/>
          <a:ln>
            <a:noFill/>
          </a:ln>
        </p:spPr>
      </p:pic>
      <p:pic>
        <p:nvPicPr>
          <p:cNvPr id="277" name="Google Shape;277;p7"/>
          <p:cNvPicPr preferRelativeResize="0"/>
          <p:nvPr/>
        </p:nvPicPr>
        <p:blipFill rotWithShape="1">
          <a:blip r:embed="rId5">
            <a:alphaModFix/>
          </a:blip>
          <a:srcRect/>
          <a:stretch/>
        </p:blipFill>
        <p:spPr>
          <a:xfrm>
            <a:off x="6028072" y="1913114"/>
            <a:ext cx="4086404" cy="3058665"/>
          </a:xfrm>
          <a:prstGeom prst="rect">
            <a:avLst/>
          </a:prstGeom>
          <a:noFill/>
          <a:ln>
            <a:noFill/>
          </a:ln>
        </p:spPr>
      </p:pic>
      <p:sp>
        <p:nvSpPr>
          <p:cNvPr id="278" name="Google Shape;278;p7"/>
          <p:cNvSpPr txBox="1"/>
          <p:nvPr/>
        </p:nvSpPr>
        <p:spPr>
          <a:xfrm>
            <a:off x="1001519" y="2045279"/>
            <a:ext cx="345481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rgbClr val="3F3F3F"/>
                </a:solidFill>
                <a:latin typeface="Century Gothic"/>
                <a:ea typeface="Century Gothic"/>
                <a:cs typeface="Century Gothic"/>
                <a:sym typeface="Century Gothic"/>
              </a:rPr>
              <a:t>Landsat 8 OLI</a:t>
            </a:r>
            <a:endParaRPr dirty="0"/>
          </a:p>
        </p:txBody>
      </p:sp>
      <p:sp>
        <p:nvSpPr>
          <p:cNvPr id="279" name="Google Shape;279;p7"/>
          <p:cNvSpPr txBox="1"/>
          <p:nvPr/>
        </p:nvSpPr>
        <p:spPr>
          <a:xfrm>
            <a:off x="7619153" y="1783005"/>
            <a:ext cx="375080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rgbClr val="3F3F3F"/>
                </a:solidFill>
                <a:latin typeface="Century Gothic"/>
                <a:ea typeface="Century Gothic"/>
                <a:cs typeface="Century Gothic"/>
                <a:sym typeface="Century Gothic"/>
              </a:rPr>
              <a:t>Sentinel-2 MSI (ESA)</a:t>
            </a:r>
            <a:endParaRPr sz="3000" b="1" dirty="0">
              <a:solidFill>
                <a:srgbClr val="3F3F3F"/>
              </a:solidFill>
              <a:latin typeface="Calibri"/>
              <a:ea typeface="Calibri"/>
              <a:cs typeface="Calibri"/>
              <a:sym typeface="Calibri"/>
            </a:endParaRPr>
          </a:p>
        </p:txBody>
      </p:sp>
      <p:sp>
        <p:nvSpPr>
          <p:cNvPr id="280" name="Google Shape;280;p7"/>
          <p:cNvSpPr txBox="1"/>
          <p:nvPr/>
        </p:nvSpPr>
        <p:spPr>
          <a:xfrm>
            <a:off x="9456351" y="6484414"/>
            <a:ext cx="2743200" cy="24618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dirty="0">
                <a:solidFill>
                  <a:srgbClr val="D8D8D8"/>
                </a:solidFill>
                <a:latin typeface="Century Gothic"/>
                <a:ea typeface="Century Gothic"/>
                <a:cs typeface="Century Gothic"/>
                <a:sym typeface="Century Gothic"/>
              </a:rPr>
              <a:t>Source: NASA, ESA</a:t>
            </a:r>
            <a:endParaRPr sz="1200" dirty="0"/>
          </a:p>
        </p:txBody>
      </p:sp>
      <p:sp>
        <p:nvSpPr>
          <p:cNvPr id="281" name="Google Shape;281;p7"/>
          <p:cNvSpPr txBox="1"/>
          <p:nvPr/>
        </p:nvSpPr>
        <p:spPr>
          <a:xfrm>
            <a:off x="1215635" y="2473509"/>
            <a:ext cx="345481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3F3F3F"/>
                </a:solidFill>
                <a:latin typeface="Century Gothic"/>
                <a:ea typeface="Century Gothic"/>
                <a:cs typeface="Century Gothic"/>
                <a:sym typeface="Century Gothic"/>
              </a:rPr>
              <a:t>16-day revisit</a:t>
            </a:r>
            <a:endParaRPr dirty="0"/>
          </a:p>
        </p:txBody>
      </p:sp>
      <p:sp>
        <p:nvSpPr>
          <p:cNvPr id="282" name="Google Shape;282;p7"/>
          <p:cNvSpPr txBox="1"/>
          <p:nvPr/>
        </p:nvSpPr>
        <p:spPr>
          <a:xfrm>
            <a:off x="7998064" y="2687623"/>
            <a:ext cx="345481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3F3F3F"/>
                </a:solidFill>
                <a:latin typeface="Century Gothic"/>
                <a:ea typeface="Century Gothic"/>
                <a:cs typeface="Century Gothic"/>
                <a:sym typeface="Century Gothic"/>
              </a:rPr>
              <a:t>5-day revisit (A + B)</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8"/>
          <p:cNvSpPr/>
          <p:nvPr/>
        </p:nvSpPr>
        <p:spPr>
          <a:xfrm>
            <a:off x="295836" y="936813"/>
            <a:ext cx="11196917" cy="5791199"/>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89" name="Google Shape;289;p8"/>
          <p:cNvSpPr txBox="1"/>
          <p:nvPr/>
        </p:nvSpPr>
        <p:spPr>
          <a:xfrm>
            <a:off x="410967" y="411847"/>
            <a:ext cx="101272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4AEB2"/>
              </a:buClr>
              <a:buSzPts val="4000"/>
              <a:buFont typeface="Century Gothic"/>
              <a:buNone/>
            </a:pPr>
            <a:r>
              <a:rPr lang="en-US" sz="4000" b="1" dirty="0">
                <a:solidFill>
                  <a:srgbClr val="54AEB2"/>
                </a:solidFill>
                <a:latin typeface="Century Gothic"/>
                <a:ea typeface="Century Gothic"/>
                <a:cs typeface="Century Gothic"/>
                <a:sym typeface="Century Gothic"/>
              </a:rPr>
              <a:t>Methodology Workflow </a:t>
            </a:r>
            <a:endParaRPr dirty="0"/>
          </a:p>
        </p:txBody>
      </p:sp>
      <p:cxnSp>
        <p:nvCxnSpPr>
          <p:cNvPr id="290" name="Google Shape;290;p8"/>
          <p:cNvCxnSpPr/>
          <p:nvPr/>
        </p:nvCxnSpPr>
        <p:spPr>
          <a:xfrm rot="10800000">
            <a:off x="9512072" y="2275600"/>
            <a:ext cx="833859" cy="0"/>
          </a:xfrm>
          <a:prstGeom prst="straightConnector1">
            <a:avLst/>
          </a:prstGeom>
          <a:solidFill>
            <a:schemeClr val="dk1"/>
          </a:solidFill>
          <a:ln w="28575" cap="flat" cmpd="sng">
            <a:solidFill>
              <a:schemeClr val="dk1"/>
            </a:solidFill>
            <a:prstDash val="solid"/>
            <a:miter lim="800000"/>
            <a:headEnd type="none" w="sm" len="sm"/>
            <a:tailEnd type="none" w="sm" len="sm"/>
          </a:ln>
        </p:spPr>
      </p:cxnSp>
      <p:cxnSp>
        <p:nvCxnSpPr>
          <p:cNvPr id="291" name="Google Shape;291;p8"/>
          <p:cNvCxnSpPr/>
          <p:nvPr/>
        </p:nvCxnSpPr>
        <p:spPr>
          <a:xfrm rot="10800000">
            <a:off x="9413460" y="4705035"/>
            <a:ext cx="833859" cy="0"/>
          </a:xfrm>
          <a:prstGeom prst="straightConnector1">
            <a:avLst/>
          </a:prstGeom>
          <a:solidFill>
            <a:schemeClr val="dk1"/>
          </a:solidFill>
          <a:ln w="28575" cap="flat" cmpd="sng">
            <a:solidFill>
              <a:schemeClr val="dk1"/>
            </a:solidFill>
            <a:prstDash val="solid"/>
            <a:miter lim="800000"/>
            <a:headEnd type="none" w="sm" len="sm"/>
            <a:tailEnd type="none" w="sm" len="sm"/>
          </a:ln>
        </p:spPr>
      </p:cxnSp>
      <p:grpSp>
        <p:nvGrpSpPr>
          <p:cNvPr id="292" name="Google Shape;292;p8"/>
          <p:cNvGrpSpPr/>
          <p:nvPr/>
        </p:nvGrpSpPr>
        <p:grpSpPr>
          <a:xfrm>
            <a:off x="410729" y="1002386"/>
            <a:ext cx="10983631" cy="5489156"/>
            <a:chOff x="642222" y="1024129"/>
            <a:chExt cx="11163951" cy="5489156"/>
          </a:xfrm>
        </p:grpSpPr>
        <p:cxnSp>
          <p:nvCxnSpPr>
            <p:cNvPr id="293" name="Google Shape;293;p8"/>
            <p:cNvCxnSpPr/>
            <p:nvPr/>
          </p:nvCxnSpPr>
          <p:spPr>
            <a:xfrm>
              <a:off x="2036845" y="2441271"/>
              <a:ext cx="878221" cy="0"/>
            </a:xfrm>
            <a:prstGeom prst="straightConnector1">
              <a:avLst/>
            </a:prstGeom>
            <a:solidFill>
              <a:schemeClr val="dk1"/>
            </a:solidFill>
            <a:ln w="28575" cap="flat" cmpd="sng">
              <a:solidFill>
                <a:schemeClr val="dk1"/>
              </a:solidFill>
              <a:prstDash val="solid"/>
              <a:miter lim="800000"/>
              <a:headEnd type="none" w="sm" len="sm"/>
              <a:tailEnd type="none" w="sm" len="sm"/>
            </a:ln>
          </p:spPr>
        </p:cxnSp>
        <p:cxnSp>
          <p:nvCxnSpPr>
            <p:cNvPr id="294" name="Google Shape;294;p8"/>
            <p:cNvCxnSpPr/>
            <p:nvPr/>
          </p:nvCxnSpPr>
          <p:spPr>
            <a:xfrm rot="10800000">
              <a:off x="5437272" y="2144242"/>
              <a:ext cx="847548" cy="0"/>
            </a:xfrm>
            <a:prstGeom prst="straightConnector1">
              <a:avLst/>
            </a:prstGeom>
            <a:solidFill>
              <a:schemeClr val="dk1"/>
            </a:solidFill>
            <a:ln w="28575" cap="flat" cmpd="sng">
              <a:solidFill>
                <a:schemeClr val="dk1"/>
              </a:solidFill>
              <a:prstDash val="solid"/>
              <a:miter lim="800000"/>
              <a:headEnd type="none" w="sm" len="sm"/>
              <a:tailEnd type="none" w="sm" len="sm"/>
            </a:ln>
          </p:spPr>
        </p:cxnSp>
        <p:cxnSp>
          <p:nvCxnSpPr>
            <p:cNvPr id="295" name="Google Shape;295;p8"/>
            <p:cNvCxnSpPr/>
            <p:nvPr/>
          </p:nvCxnSpPr>
          <p:spPr>
            <a:xfrm>
              <a:off x="2036845" y="3724553"/>
              <a:ext cx="157340" cy="0"/>
            </a:xfrm>
            <a:prstGeom prst="straightConnector1">
              <a:avLst/>
            </a:prstGeom>
            <a:solidFill>
              <a:schemeClr val="dk1"/>
            </a:solidFill>
            <a:ln w="28575" cap="flat" cmpd="sng">
              <a:solidFill>
                <a:schemeClr val="dk1"/>
              </a:solidFill>
              <a:prstDash val="solid"/>
              <a:miter lim="800000"/>
              <a:headEnd type="none" w="sm" len="sm"/>
              <a:tailEnd type="none" w="sm" len="sm"/>
            </a:ln>
          </p:spPr>
        </p:cxnSp>
        <p:cxnSp>
          <p:nvCxnSpPr>
            <p:cNvPr id="296" name="Google Shape;296;p8"/>
            <p:cNvCxnSpPr/>
            <p:nvPr/>
          </p:nvCxnSpPr>
          <p:spPr>
            <a:xfrm flipH="1">
              <a:off x="3540611" y="1667923"/>
              <a:ext cx="332319" cy="2057944"/>
            </a:xfrm>
            <a:prstGeom prst="bentConnector3">
              <a:avLst>
                <a:gd name="adj1" fmla="val 50000"/>
              </a:avLst>
            </a:prstGeom>
            <a:solidFill>
              <a:schemeClr val="dk1"/>
            </a:solidFill>
            <a:ln w="28575" cap="flat" cmpd="sng">
              <a:solidFill>
                <a:schemeClr val="dk1"/>
              </a:solidFill>
              <a:prstDash val="solid"/>
              <a:miter lim="800000"/>
              <a:headEnd type="none" w="sm" len="sm"/>
              <a:tailEnd type="none" w="sm" len="sm"/>
            </a:ln>
          </p:spPr>
        </p:cxnSp>
        <p:cxnSp>
          <p:nvCxnSpPr>
            <p:cNvPr id="297" name="Google Shape;297;p8"/>
            <p:cNvCxnSpPr/>
            <p:nvPr/>
          </p:nvCxnSpPr>
          <p:spPr>
            <a:xfrm rot="10800000">
              <a:off x="3707758" y="3717934"/>
              <a:ext cx="158481" cy="2170873"/>
            </a:xfrm>
            <a:prstGeom prst="bentConnector2">
              <a:avLst/>
            </a:prstGeom>
            <a:solidFill>
              <a:schemeClr val="dk1"/>
            </a:solidFill>
            <a:ln w="28575" cap="flat" cmpd="sng">
              <a:solidFill>
                <a:schemeClr val="dk1"/>
              </a:solidFill>
              <a:prstDash val="solid"/>
              <a:miter lim="800000"/>
              <a:headEnd type="none" w="sm" len="sm"/>
              <a:tailEnd type="none" w="sm" len="sm"/>
            </a:ln>
          </p:spPr>
        </p:cxnSp>
        <p:cxnSp>
          <p:nvCxnSpPr>
            <p:cNvPr id="298" name="Google Shape;298;p8"/>
            <p:cNvCxnSpPr>
              <a:endCxn id="299" idx="1"/>
            </p:cNvCxnSpPr>
            <p:nvPr/>
          </p:nvCxnSpPr>
          <p:spPr>
            <a:xfrm>
              <a:off x="3702300" y="3065451"/>
              <a:ext cx="156000" cy="300"/>
            </a:xfrm>
            <a:prstGeom prst="straightConnector1">
              <a:avLst/>
            </a:prstGeom>
            <a:solidFill>
              <a:schemeClr val="dk1"/>
            </a:solidFill>
            <a:ln w="28575" cap="flat" cmpd="sng">
              <a:solidFill>
                <a:schemeClr val="dk1"/>
              </a:solidFill>
              <a:prstDash val="solid"/>
              <a:miter lim="800000"/>
              <a:headEnd type="none" w="sm" len="sm"/>
              <a:tailEnd type="none" w="sm" len="sm"/>
            </a:ln>
          </p:spPr>
        </p:cxnSp>
        <p:cxnSp>
          <p:nvCxnSpPr>
            <p:cNvPr id="300" name="Google Shape;300;p8"/>
            <p:cNvCxnSpPr/>
            <p:nvPr/>
          </p:nvCxnSpPr>
          <p:spPr>
            <a:xfrm>
              <a:off x="3723855" y="4514257"/>
              <a:ext cx="164949" cy="0"/>
            </a:xfrm>
            <a:prstGeom prst="straightConnector1">
              <a:avLst/>
            </a:prstGeom>
            <a:solidFill>
              <a:schemeClr val="dk1"/>
            </a:solidFill>
            <a:ln w="28575" cap="flat" cmpd="sng">
              <a:solidFill>
                <a:schemeClr val="dk1"/>
              </a:solidFill>
              <a:prstDash val="solid"/>
              <a:miter lim="800000"/>
              <a:headEnd type="none" w="sm" len="sm"/>
              <a:tailEnd type="none" w="sm" len="sm"/>
            </a:ln>
          </p:spPr>
        </p:cxnSp>
        <p:cxnSp>
          <p:nvCxnSpPr>
            <p:cNvPr id="301" name="Google Shape;301;p8"/>
            <p:cNvCxnSpPr/>
            <p:nvPr/>
          </p:nvCxnSpPr>
          <p:spPr>
            <a:xfrm>
              <a:off x="5272473" y="1632285"/>
              <a:ext cx="332319" cy="2057944"/>
            </a:xfrm>
            <a:prstGeom prst="bentConnector3">
              <a:avLst>
                <a:gd name="adj1" fmla="val 50000"/>
              </a:avLst>
            </a:prstGeom>
            <a:solidFill>
              <a:schemeClr val="dk1"/>
            </a:solidFill>
            <a:ln w="28575" cap="flat" cmpd="sng">
              <a:solidFill>
                <a:schemeClr val="dk1"/>
              </a:solidFill>
              <a:prstDash val="solid"/>
              <a:miter lim="800000"/>
              <a:headEnd type="none" w="sm" len="sm"/>
              <a:tailEnd type="none" w="sm" len="sm"/>
            </a:ln>
          </p:spPr>
        </p:cxnSp>
        <p:cxnSp>
          <p:nvCxnSpPr>
            <p:cNvPr id="302" name="Google Shape;302;p8"/>
            <p:cNvCxnSpPr/>
            <p:nvPr/>
          </p:nvCxnSpPr>
          <p:spPr>
            <a:xfrm rot="10800000" flipH="1">
              <a:off x="5262284" y="3690228"/>
              <a:ext cx="354473" cy="2196620"/>
            </a:xfrm>
            <a:prstGeom prst="bentConnector3">
              <a:avLst>
                <a:gd name="adj1" fmla="val 50000"/>
              </a:avLst>
            </a:prstGeom>
            <a:solidFill>
              <a:schemeClr val="dk1"/>
            </a:solidFill>
            <a:ln w="28575" cap="flat" cmpd="sng">
              <a:solidFill>
                <a:schemeClr val="dk1"/>
              </a:solidFill>
              <a:prstDash val="solid"/>
              <a:miter lim="800000"/>
              <a:headEnd type="none" w="sm" len="sm"/>
              <a:tailEnd type="none" w="sm" len="sm"/>
            </a:ln>
          </p:spPr>
        </p:cxnSp>
        <p:cxnSp>
          <p:nvCxnSpPr>
            <p:cNvPr id="303" name="Google Shape;303;p8"/>
            <p:cNvCxnSpPr/>
            <p:nvPr/>
          </p:nvCxnSpPr>
          <p:spPr>
            <a:xfrm flipH="1">
              <a:off x="5270337" y="3029672"/>
              <a:ext cx="155910" cy="439"/>
            </a:xfrm>
            <a:prstGeom prst="straightConnector1">
              <a:avLst/>
            </a:prstGeom>
            <a:solidFill>
              <a:schemeClr val="dk1"/>
            </a:solidFill>
            <a:ln w="28575" cap="flat" cmpd="sng">
              <a:solidFill>
                <a:schemeClr val="dk1"/>
              </a:solidFill>
              <a:prstDash val="solid"/>
              <a:miter lim="800000"/>
              <a:headEnd type="none" w="sm" len="sm"/>
              <a:tailEnd type="none" w="sm" len="sm"/>
            </a:ln>
          </p:spPr>
        </p:cxnSp>
        <p:cxnSp>
          <p:nvCxnSpPr>
            <p:cNvPr id="304" name="Google Shape;304;p8"/>
            <p:cNvCxnSpPr/>
            <p:nvPr/>
          </p:nvCxnSpPr>
          <p:spPr>
            <a:xfrm rot="10800000">
              <a:off x="5265837" y="4478618"/>
              <a:ext cx="164949" cy="0"/>
            </a:xfrm>
            <a:prstGeom prst="straightConnector1">
              <a:avLst/>
            </a:prstGeom>
            <a:solidFill>
              <a:schemeClr val="dk1"/>
            </a:solidFill>
            <a:ln w="28575" cap="flat" cmpd="sng">
              <a:solidFill>
                <a:schemeClr val="dk1"/>
              </a:solidFill>
              <a:prstDash val="solid"/>
              <a:miter lim="800000"/>
              <a:headEnd type="none" w="sm" len="sm"/>
              <a:tailEnd type="none" w="sm" len="sm"/>
            </a:ln>
          </p:spPr>
        </p:cxnSp>
        <p:cxnSp>
          <p:nvCxnSpPr>
            <p:cNvPr id="305" name="Google Shape;305;p8"/>
            <p:cNvCxnSpPr/>
            <p:nvPr/>
          </p:nvCxnSpPr>
          <p:spPr>
            <a:xfrm>
              <a:off x="6986299" y="5280965"/>
              <a:ext cx="246754" cy="0"/>
            </a:xfrm>
            <a:prstGeom prst="straightConnector1">
              <a:avLst/>
            </a:prstGeom>
            <a:solidFill>
              <a:schemeClr val="dk1"/>
            </a:solidFill>
            <a:ln w="28575" cap="flat" cmpd="sng">
              <a:solidFill>
                <a:schemeClr val="dk1"/>
              </a:solidFill>
              <a:prstDash val="solid"/>
              <a:miter lim="800000"/>
              <a:headEnd type="none" w="sm" len="sm"/>
              <a:tailEnd type="none" w="sm" len="sm"/>
            </a:ln>
          </p:spPr>
        </p:cxnSp>
        <p:cxnSp>
          <p:nvCxnSpPr>
            <p:cNvPr id="306" name="Google Shape;306;p8"/>
            <p:cNvCxnSpPr/>
            <p:nvPr/>
          </p:nvCxnSpPr>
          <p:spPr>
            <a:xfrm rot="10800000">
              <a:off x="5447313" y="5276577"/>
              <a:ext cx="189674" cy="1"/>
            </a:xfrm>
            <a:prstGeom prst="straightConnector1">
              <a:avLst/>
            </a:prstGeom>
            <a:solidFill>
              <a:schemeClr val="dk1"/>
            </a:solidFill>
            <a:ln w="28575" cap="flat" cmpd="sng">
              <a:solidFill>
                <a:schemeClr val="dk1"/>
              </a:solidFill>
              <a:prstDash val="solid"/>
              <a:miter lim="800000"/>
              <a:headEnd type="none" w="sm" len="sm"/>
              <a:tailEnd type="none" w="sm" len="sm"/>
            </a:ln>
          </p:spPr>
        </p:cxnSp>
        <p:cxnSp>
          <p:nvCxnSpPr>
            <p:cNvPr id="307" name="Google Shape;307;p8"/>
            <p:cNvCxnSpPr/>
            <p:nvPr/>
          </p:nvCxnSpPr>
          <p:spPr>
            <a:xfrm rot="10800000">
              <a:off x="6986299" y="2601826"/>
              <a:ext cx="0" cy="201458"/>
            </a:xfrm>
            <a:prstGeom prst="straightConnector1">
              <a:avLst/>
            </a:prstGeom>
            <a:solidFill>
              <a:schemeClr val="dk1"/>
            </a:solidFill>
            <a:ln w="28575" cap="flat" cmpd="sng">
              <a:solidFill>
                <a:schemeClr val="dk1"/>
              </a:solidFill>
              <a:prstDash val="solid"/>
              <a:miter lim="800000"/>
              <a:headEnd type="none" w="sm" len="sm"/>
              <a:tailEnd type="none" w="sm" len="sm"/>
            </a:ln>
          </p:spPr>
        </p:cxnSp>
        <p:cxnSp>
          <p:nvCxnSpPr>
            <p:cNvPr id="308" name="Google Shape;308;p8"/>
            <p:cNvCxnSpPr>
              <a:stCxn id="309" idx="1"/>
            </p:cNvCxnSpPr>
            <p:nvPr/>
          </p:nvCxnSpPr>
          <p:spPr>
            <a:xfrm flipH="1">
              <a:off x="8053973" y="2256764"/>
              <a:ext cx="576300" cy="1887300"/>
            </a:xfrm>
            <a:prstGeom prst="bentConnector2">
              <a:avLst/>
            </a:prstGeom>
            <a:solidFill>
              <a:schemeClr val="dk1"/>
            </a:solidFill>
            <a:ln w="28575" cap="flat" cmpd="sng">
              <a:solidFill>
                <a:schemeClr val="dk1"/>
              </a:solidFill>
              <a:prstDash val="solid"/>
              <a:miter lim="800000"/>
              <a:headEnd type="none" w="sm" len="sm"/>
              <a:tailEnd type="none" w="sm" len="sm"/>
            </a:ln>
          </p:spPr>
        </p:cxnSp>
        <p:cxnSp>
          <p:nvCxnSpPr>
            <p:cNvPr id="310" name="Google Shape;310;p8"/>
            <p:cNvCxnSpPr/>
            <p:nvPr/>
          </p:nvCxnSpPr>
          <p:spPr>
            <a:xfrm>
              <a:off x="7603176" y="3659758"/>
              <a:ext cx="2703127" cy="0"/>
            </a:xfrm>
            <a:prstGeom prst="straightConnector1">
              <a:avLst/>
            </a:prstGeom>
            <a:solidFill>
              <a:schemeClr val="dk1"/>
            </a:solidFill>
            <a:ln w="28575" cap="flat" cmpd="sng">
              <a:solidFill>
                <a:schemeClr val="dk1"/>
              </a:solidFill>
              <a:prstDash val="solid"/>
              <a:miter lim="800000"/>
              <a:headEnd type="none" w="sm" len="sm"/>
              <a:tailEnd type="none" w="sm" len="sm"/>
            </a:ln>
          </p:spPr>
        </p:cxnSp>
        <p:cxnSp>
          <p:nvCxnSpPr>
            <p:cNvPr id="311" name="Google Shape;311;p8"/>
            <p:cNvCxnSpPr/>
            <p:nvPr/>
          </p:nvCxnSpPr>
          <p:spPr>
            <a:xfrm rot="10800000">
              <a:off x="2904203" y="2441271"/>
              <a:ext cx="0" cy="828097"/>
            </a:xfrm>
            <a:prstGeom prst="straightConnector1">
              <a:avLst/>
            </a:prstGeom>
            <a:solidFill>
              <a:schemeClr val="dk1"/>
            </a:solidFill>
            <a:ln w="28575" cap="flat" cmpd="sng">
              <a:solidFill>
                <a:schemeClr val="dk1"/>
              </a:solidFill>
              <a:prstDash val="solid"/>
              <a:miter lim="800000"/>
              <a:headEnd type="none" w="sm" len="sm"/>
              <a:tailEnd type="none" w="sm" len="sm"/>
            </a:ln>
          </p:spPr>
        </p:cxnSp>
        <p:cxnSp>
          <p:nvCxnSpPr>
            <p:cNvPr id="312" name="Google Shape;312;p8"/>
            <p:cNvCxnSpPr/>
            <p:nvPr/>
          </p:nvCxnSpPr>
          <p:spPr>
            <a:xfrm rot="10800000">
              <a:off x="8053825" y="4098746"/>
              <a:ext cx="576450" cy="541299"/>
            </a:xfrm>
            <a:prstGeom prst="bentConnector3">
              <a:avLst>
                <a:gd name="adj1" fmla="val 38037"/>
              </a:avLst>
            </a:prstGeom>
            <a:solidFill>
              <a:schemeClr val="dk1"/>
            </a:solidFill>
            <a:ln w="28575" cap="flat" cmpd="sng">
              <a:solidFill>
                <a:schemeClr val="dk1"/>
              </a:solidFill>
              <a:prstDash val="solid"/>
              <a:miter lim="800000"/>
              <a:headEnd type="none" w="sm" len="sm"/>
              <a:tailEnd type="none" w="sm" len="sm"/>
            </a:ln>
          </p:spPr>
        </p:cxnSp>
        <p:sp>
          <p:nvSpPr>
            <p:cNvPr id="313" name="Google Shape;313;p8"/>
            <p:cNvSpPr/>
            <p:nvPr/>
          </p:nvSpPr>
          <p:spPr>
            <a:xfrm>
              <a:off x="3858300" y="1024129"/>
              <a:ext cx="1456618" cy="1248958"/>
            </a:xfrm>
            <a:prstGeom prst="rect">
              <a:avLst/>
            </a:prstGeom>
            <a:solidFill>
              <a:srgbClr val="4188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00" dirty="0">
                  <a:solidFill>
                    <a:schemeClr val="lt1"/>
                  </a:solidFill>
                  <a:latin typeface="Century Gothic"/>
                  <a:ea typeface="Century Gothic"/>
                  <a:cs typeface="Century Gothic"/>
                  <a:sym typeface="Century Gothic"/>
                </a:rPr>
                <a:t>Chlorophyll-a concentrations</a:t>
              </a:r>
              <a:endParaRPr sz="1300" dirty="0">
                <a:solidFill>
                  <a:schemeClr val="lt1"/>
                </a:solidFill>
                <a:latin typeface="Calibri"/>
                <a:ea typeface="Calibri"/>
                <a:cs typeface="Calibri"/>
                <a:sym typeface="Calibri"/>
              </a:endParaRPr>
            </a:p>
          </p:txBody>
        </p:sp>
        <p:sp>
          <p:nvSpPr>
            <p:cNvPr id="299" name="Google Shape;299;p8"/>
            <p:cNvSpPr/>
            <p:nvPr/>
          </p:nvSpPr>
          <p:spPr>
            <a:xfrm>
              <a:off x="3858300" y="2441272"/>
              <a:ext cx="1456618" cy="1248958"/>
            </a:xfrm>
            <a:prstGeom prst="rect">
              <a:avLst/>
            </a:prstGeom>
            <a:solidFill>
              <a:srgbClr val="4188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00" dirty="0">
                  <a:solidFill>
                    <a:schemeClr val="lt1"/>
                  </a:solidFill>
                  <a:latin typeface="Century Gothic"/>
                  <a:ea typeface="Century Gothic"/>
                  <a:cs typeface="Century Gothic"/>
                  <a:sym typeface="Century Gothic"/>
                </a:rPr>
                <a:t>Cyanobacteria detection</a:t>
              </a:r>
              <a:endParaRPr sz="1300" dirty="0">
                <a:solidFill>
                  <a:schemeClr val="lt1"/>
                </a:solidFill>
                <a:latin typeface="Century Gothic"/>
                <a:ea typeface="Century Gothic"/>
                <a:cs typeface="Century Gothic"/>
                <a:sym typeface="Century Gothic"/>
              </a:endParaRPr>
            </a:p>
          </p:txBody>
        </p:sp>
        <p:sp>
          <p:nvSpPr>
            <p:cNvPr id="314" name="Google Shape;314;p8"/>
            <p:cNvSpPr/>
            <p:nvPr/>
          </p:nvSpPr>
          <p:spPr>
            <a:xfrm>
              <a:off x="3858300" y="3849928"/>
              <a:ext cx="1456618" cy="1248958"/>
            </a:xfrm>
            <a:prstGeom prst="rect">
              <a:avLst/>
            </a:prstGeom>
            <a:solidFill>
              <a:srgbClr val="4188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Century Gothic"/>
                  <a:ea typeface="Century Gothic"/>
                  <a:cs typeface="Century Gothic"/>
                  <a:sym typeface="Century Gothic"/>
                </a:rPr>
                <a:t>Turbidity index</a:t>
              </a:r>
              <a:endParaRPr dirty="0"/>
            </a:p>
          </p:txBody>
        </p:sp>
        <p:sp>
          <p:nvSpPr>
            <p:cNvPr id="315" name="Google Shape;315;p8"/>
            <p:cNvSpPr/>
            <p:nvPr/>
          </p:nvSpPr>
          <p:spPr>
            <a:xfrm>
              <a:off x="650693" y="1990911"/>
              <a:ext cx="1402957" cy="900720"/>
            </a:xfrm>
            <a:prstGeom prst="rect">
              <a:avLst/>
            </a:prstGeom>
            <a:solidFill>
              <a:srgbClr val="8572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Century Gothic"/>
                  <a:ea typeface="Century Gothic"/>
                  <a:cs typeface="Century Gothic"/>
                  <a:sym typeface="Century Gothic"/>
                </a:rPr>
                <a:t>Landsat 8 OLI</a:t>
              </a:r>
              <a:endParaRPr dirty="0"/>
            </a:p>
            <a:p>
              <a:pPr marL="0" marR="0" lvl="0" indent="0" algn="ctr" rtl="0">
                <a:spcBef>
                  <a:spcPts val="0"/>
                </a:spcBef>
                <a:spcAft>
                  <a:spcPts val="0"/>
                </a:spcAft>
                <a:buNone/>
              </a:pPr>
              <a:r>
                <a:rPr lang="en-US" sz="1400" dirty="0">
                  <a:solidFill>
                    <a:schemeClr val="lt1"/>
                  </a:solidFill>
                  <a:latin typeface="Century Gothic"/>
                  <a:ea typeface="Century Gothic"/>
                  <a:cs typeface="Century Gothic"/>
                  <a:sym typeface="Century Gothic"/>
                </a:rPr>
                <a:t>Surface Reflectance</a:t>
              </a:r>
              <a:endParaRPr dirty="0"/>
            </a:p>
          </p:txBody>
        </p:sp>
        <p:sp>
          <p:nvSpPr>
            <p:cNvPr id="316" name="Google Shape;316;p8"/>
            <p:cNvSpPr/>
            <p:nvPr/>
          </p:nvSpPr>
          <p:spPr>
            <a:xfrm>
              <a:off x="5626946" y="2797334"/>
              <a:ext cx="2051779" cy="1724848"/>
            </a:xfrm>
            <a:prstGeom prst="rect">
              <a:avLst/>
            </a:prstGeom>
            <a:solidFill>
              <a:srgbClr val="0F52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Combined visualization</a:t>
              </a:r>
              <a:endParaRPr dirty="0"/>
            </a:p>
          </p:txBody>
        </p:sp>
        <p:sp>
          <p:nvSpPr>
            <p:cNvPr id="317" name="Google Shape;317;p8"/>
            <p:cNvSpPr/>
            <p:nvPr/>
          </p:nvSpPr>
          <p:spPr>
            <a:xfrm>
              <a:off x="10306304" y="1632285"/>
              <a:ext cx="1499869" cy="4130927"/>
            </a:xfrm>
            <a:prstGeom prst="rect">
              <a:avLst/>
            </a:prstGeom>
            <a:solidFill>
              <a:srgbClr val="54AE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lt1"/>
                  </a:solidFill>
                  <a:latin typeface="Century Gothic"/>
                  <a:ea typeface="Century Gothic"/>
                  <a:cs typeface="Century Gothic"/>
                  <a:sym typeface="Century Gothic"/>
                </a:rPr>
                <a:t>Tool deployment</a:t>
              </a:r>
              <a:endParaRPr dirty="0"/>
            </a:p>
          </p:txBody>
        </p:sp>
        <p:sp>
          <p:nvSpPr>
            <p:cNvPr id="318" name="Google Shape;318;p8"/>
            <p:cNvSpPr/>
            <p:nvPr/>
          </p:nvSpPr>
          <p:spPr>
            <a:xfrm>
              <a:off x="5626946" y="4652099"/>
              <a:ext cx="1402957" cy="1248958"/>
            </a:xfrm>
            <a:prstGeom prst="rect">
              <a:avLst/>
            </a:prstGeom>
            <a:solidFill>
              <a:srgbClr val="0F52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i="1" dirty="0">
                  <a:solidFill>
                    <a:schemeClr val="lt1"/>
                  </a:solidFill>
                  <a:latin typeface="Century Gothic"/>
                  <a:ea typeface="Century Gothic"/>
                  <a:cs typeface="Century Gothic"/>
                  <a:sym typeface="Century Gothic"/>
                </a:rPr>
                <a:t>In situ </a:t>
              </a:r>
              <a:r>
                <a:rPr lang="en-US" sz="1800" dirty="0">
                  <a:solidFill>
                    <a:schemeClr val="lt1"/>
                  </a:solidFill>
                  <a:latin typeface="Century Gothic"/>
                  <a:ea typeface="Century Gothic"/>
                  <a:cs typeface="Century Gothic"/>
                  <a:sym typeface="Century Gothic"/>
                </a:rPr>
                <a:t>error validation</a:t>
              </a:r>
              <a:endParaRPr dirty="0"/>
            </a:p>
          </p:txBody>
        </p:sp>
        <p:sp>
          <p:nvSpPr>
            <p:cNvPr id="319" name="Google Shape;319;p8"/>
            <p:cNvSpPr/>
            <p:nvPr/>
          </p:nvSpPr>
          <p:spPr>
            <a:xfrm>
              <a:off x="8630273" y="4514256"/>
              <a:ext cx="1402957" cy="1248958"/>
            </a:xfrm>
            <a:prstGeom prst="rect">
              <a:avLst/>
            </a:prstGeom>
            <a:solidFill>
              <a:srgbClr val="BBB5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Time series charts</a:t>
              </a:r>
              <a:endParaRPr dirty="0"/>
            </a:p>
          </p:txBody>
        </p:sp>
        <p:sp>
          <p:nvSpPr>
            <p:cNvPr id="320" name="Google Shape;320;p8"/>
            <p:cNvSpPr/>
            <p:nvPr/>
          </p:nvSpPr>
          <p:spPr>
            <a:xfrm>
              <a:off x="8630273" y="3073271"/>
              <a:ext cx="1402957" cy="1248958"/>
            </a:xfrm>
            <a:prstGeom prst="rect">
              <a:avLst/>
            </a:prstGeom>
            <a:solidFill>
              <a:srgbClr val="BBB5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Tiled maps</a:t>
              </a:r>
              <a:endParaRPr dirty="0"/>
            </a:p>
          </p:txBody>
        </p:sp>
        <p:sp>
          <p:nvSpPr>
            <p:cNvPr id="309" name="Google Shape;309;p8"/>
            <p:cNvSpPr/>
            <p:nvPr/>
          </p:nvSpPr>
          <p:spPr>
            <a:xfrm>
              <a:off x="8630273" y="1632285"/>
              <a:ext cx="1402957" cy="1248958"/>
            </a:xfrm>
            <a:prstGeom prst="rect">
              <a:avLst/>
            </a:prstGeom>
            <a:solidFill>
              <a:srgbClr val="BBB5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Widgets for alerting</a:t>
              </a:r>
              <a:endParaRPr dirty="0"/>
            </a:p>
          </p:txBody>
        </p:sp>
        <p:sp>
          <p:nvSpPr>
            <p:cNvPr id="321" name="Google Shape;321;p8"/>
            <p:cNvSpPr/>
            <p:nvPr/>
          </p:nvSpPr>
          <p:spPr>
            <a:xfrm>
              <a:off x="7209536" y="4770051"/>
              <a:ext cx="1227402" cy="993162"/>
            </a:xfrm>
            <a:prstGeom prst="rect">
              <a:avLst/>
            </a:prstGeom>
            <a:solidFill>
              <a:srgbClr val="0F52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Century Gothic"/>
                  <a:ea typeface="Century Gothic"/>
                  <a:cs typeface="Century Gothic"/>
                  <a:sym typeface="Century Gothic"/>
                </a:rPr>
                <a:t>Uncertainty estimates</a:t>
              </a:r>
              <a:endParaRPr dirty="0"/>
            </a:p>
          </p:txBody>
        </p:sp>
        <p:sp>
          <p:nvSpPr>
            <p:cNvPr id="322" name="Google Shape;322;p8"/>
            <p:cNvSpPr/>
            <p:nvPr/>
          </p:nvSpPr>
          <p:spPr>
            <a:xfrm>
              <a:off x="642222" y="3236019"/>
              <a:ext cx="1402957" cy="1012320"/>
            </a:xfrm>
            <a:prstGeom prst="rect">
              <a:avLst/>
            </a:prstGeom>
            <a:solidFill>
              <a:srgbClr val="8572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Century Gothic"/>
                  <a:ea typeface="Century Gothic"/>
                  <a:cs typeface="Century Gothic"/>
                  <a:sym typeface="Century Gothic"/>
                </a:rPr>
                <a:t>Sentinel-2 MSI</a:t>
              </a:r>
              <a:endParaRPr dirty="0"/>
            </a:p>
            <a:p>
              <a:pPr marL="0" marR="0" lvl="0" indent="0" algn="ctr" rtl="0">
                <a:spcBef>
                  <a:spcPts val="0"/>
                </a:spcBef>
                <a:spcAft>
                  <a:spcPts val="0"/>
                </a:spcAft>
                <a:buNone/>
              </a:pPr>
              <a:r>
                <a:rPr lang="en-US" sz="1400" dirty="0">
                  <a:solidFill>
                    <a:schemeClr val="lt1"/>
                  </a:solidFill>
                  <a:latin typeface="Century Gothic"/>
                  <a:ea typeface="Century Gothic"/>
                  <a:cs typeface="Century Gothic"/>
                  <a:sym typeface="Century Gothic"/>
                </a:rPr>
                <a:t>Surface Reflectance</a:t>
              </a:r>
              <a:endParaRPr dirty="0"/>
            </a:p>
          </p:txBody>
        </p:sp>
        <p:sp>
          <p:nvSpPr>
            <p:cNvPr id="323" name="Google Shape;323;p8"/>
            <p:cNvSpPr/>
            <p:nvPr/>
          </p:nvSpPr>
          <p:spPr>
            <a:xfrm>
              <a:off x="2197627" y="3212309"/>
              <a:ext cx="1402957" cy="1012320"/>
            </a:xfrm>
            <a:prstGeom prst="rect">
              <a:avLst/>
            </a:prstGeom>
            <a:solidFill>
              <a:srgbClr val="AED4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Mask clouds and land</a:t>
              </a:r>
              <a:endParaRPr sz="1800" dirty="0">
                <a:solidFill>
                  <a:schemeClr val="lt1"/>
                </a:solidFill>
                <a:latin typeface="Century Gothic"/>
                <a:ea typeface="Century Gothic"/>
                <a:cs typeface="Century Gothic"/>
                <a:sym typeface="Century Gothic"/>
              </a:endParaRPr>
            </a:p>
          </p:txBody>
        </p:sp>
        <p:sp>
          <p:nvSpPr>
            <p:cNvPr id="324" name="Google Shape;324;p8"/>
            <p:cNvSpPr/>
            <p:nvPr/>
          </p:nvSpPr>
          <p:spPr>
            <a:xfrm>
              <a:off x="3858300" y="5264327"/>
              <a:ext cx="1456618" cy="1248958"/>
            </a:xfrm>
            <a:prstGeom prst="rect">
              <a:avLst/>
            </a:prstGeom>
            <a:solidFill>
              <a:srgbClr val="4188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Century Gothic"/>
                  <a:ea typeface="Century Gothic"/>
                  <a:cs typeface="Century Gothic"/>
                  <a:sym typeface="Century Gothic"/>
                </a:rPr>
                <a:t>Water surface temperature</a:t>
              </a:r>
              <a:endParaRPr sz="1400" dirty="0">
                <a:solidFill>
                  <a:schemeClr val="lt1"/>
                </a:solidFill>
                <a:latin typeface="Century Gothic"/>
                <a:ea typeface="Century Gothic"/>
                <a:cs typeface="Century Gothic"/>
                <a:sym typeface="Century Gothic"/>
              </a:endParaRPr>
            </a:p>
          </p:txBody>
        </p:sp>
        <p:sp>
          <p:nvSpPr>
            <p:cNvPr id="325" name="Google Shape;325;p8"/>
            <p:cNvSpPr/>
            <p:nvPr/>
          </p:nvSpPr>
          <p:spPr>
            <a:xfrm>
              <a:off x="6284821" y="1638081"/>
              <a:ext cx="1402957" cy="1012320"/>
            </a:xfrm>
            <a:prstGeom prst="rect">
              <a:avLst/>
            </a:prstGeom>
            <a:solidFill>
              <a:srgbClr val="0F52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Century Gothic"/>
                  <a:ea typeface="Century Gothic"/>
                  <a:cs typeface="Century Gothic"/>
                  <a:sym typeface="Century Gothic"/>
                </a:rPr>
                <a:t>Historical water quality statistics and maps</a:t>
              </a:r>
              <a:endParaRPr sz="1400" dirty="0">
                <a:solidFill>
                  <a:schemeClr val="lt1"/>
                </a:solidFill>
                <a:latin typeface="Century Gothic"/>
                <a:ea typeface="Century Gothic"/>
                <a:cs typeface="Century Gothic"/>
                <a:sym typeface="Century Gothic"/>
              </a:endParaRPr>
            </a:p>
          </p:txBody>
        </p:sp>
      </p:grpSp>
      <p:cxnSp>
        <p:nvCxnSpPr>
          <p:cNvPr id="326" name="Google Shape;326;p8"/>
          <p:cNvCxnSpPr/>
          <p:nvPr/>
        </p:nvCxnSpPr>
        <p:spPr>
          <a:xfrm>
            <a:off x="917827" y="4600412"/>
            <a:ext cx="1783977" cy="0"/>
          </a:xfrm>
          <a:prstGeom prst="straightConnector1">
            <a:avLst/>
          </a:prstGeom>
          <a:noFill/>
          <a:ln w="57150" cap="flat" cmpd="sng">
            <a:solidFill>
              <a:srgbClr val="595959"/>
            </a:solidFill>
            <a:prstDash val="solid"/>
            <a:miter lim="800000"/>
            <a:headEnd type="none" w="sm" len="sm"/>
            <a:tailEnd type="triangle" w="med" len="med"/>
          </a:ln>
        </p:spPr>
      </p:cxnSp>
      <p:sp>
        <p:nvSpPr>
          <p:cNvPr id="327" name="Google Shape;327;p8"/>
          <p:cNvSpPr txBox="1"/>
          <p:nvPr/>
        </p:nvSpPr>
        <p:spPr>
          <a:xfrm>
            <a:off x="337127" y="1644479"/>
            <a:ext cx="15886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3F3F3F"/>
                </a:solidFill>
                <a:latin typeface="Century Gothic"/>
                <a:ea typeface="Century Gothic"/>
                <a:cs typeface="Century Gothic"/>
                <a:sym typeface="Century Gothic"/>
              </a:rPr>
              <a:t>Earth Engine</a:t>
            </a:r>
            <a:endParaRPr dirty="0"/>
          </a:p>
        </p:txBody>
      </p:sp>
      <p:sp>
        <p:nvSpPr>
          <p:cNvPr id="328" name="Google Shape;328;p8"/>
          <p:cNvSpPr txBox="1"/>
          <p:nvPr/>
        </p:nvSpPr>
        <p:spPr>
          <a:xfrm>
            <a:off x="337126" y="2900218"/>
            <a:ext cx="15886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3F3F3F"/>
                </a:solidFill>
                <a:latin typeface="Century Gothic"/>
                <a:ea typeface="Century Gothic"/>
                <a:cs typeface="Century Gothic"/>
                <a:sym typeface="Century Gothic"/>
              </a:rPr>
              <a:t>Earth Engine</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9"/>
          <p:cNvSpPr/>
          <p:nvPr/>
        </p:nvSpPr>
        <p:spPr>
          <a:xfrm>
            <a:off x="895652" y="3702124"/>
            <a:ext cx="4217190" cy="223636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35" name="Google Shape;335;p9"/>
          <p:cNvSpPr/>
          <p:nvPr/>
        </p:nvSpPr>
        <p:spPr>
          <a:xfrm>
            <a:off x="473033" y="992578"/>
            <a:ext cx="11123219" cy="504702"/>
          </a:xfrm>
          <a:prstGeom prst="rect">
            <a:avLst/>
          </a:prstGeom>
          <a:solidFill>
            <a:srgbClr val="4188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chemeClr val="lt1"/>
                </a:solidFill>
                <a:latin typeface="Century Gothic"/>
                <a:ea typeface="Century Gothic"/>
                <a:cs typeface="Century Gothic"/>
                <a:sym typeface="Century Gothic"/>
              </a:rPr>
              <a:t>Products</a:t>
            </a:r>
            <a:endParaRPr sz="3200" b="1" dirty="0">
              <a:solidFill>
                <a:schemeClr val="lt1"/>
              </a:solidFill>
              <a:latin typeface="Century Gothic"/>
              <a:ea typeface="Century Gothic"/>
              <a:cs typeface="Century Gothic"/>
              <a:sym typeface="Century Gothic"/>
            </a:endParaRPr>
          </a:p>
        </p:txBody>
      </p:sp>
      <p:sp>
        <p:nvSpPr>
          <p:cNvPr id="336" name="Google Shape;336;p9"/>
          <p:cNvSpPr txBox="1"/>
          <p:nvPr/>
        </p:nvSpPr>
        <p:spPr>
          <a:xfrm>
            <a:off x="410967" y="411847"/>
            <a:ext cx="101272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4AEB2"/>
              </a:buClr>
              <a:buSzPts val="4000"/>
              <a:buFont typeface="Century Gothic"/>
              <a:buNone/>
            </a:pPr>
            <a:r>
              <a:rPr lang="en-US" sz="4000" b="1" dirty="0">
                <a:solidFill>
                  <a:srgbClr val="54AEB2"/>
                </a:solidFill>
                <a:latin typeface="Century Gothic"/>
                <a:ea typeface="Century Gothic"/>
                <a:cs typeface="Century Gothic"/>
                <a:sym typeface="Century Gothic"/>
              </a:rPr>
              <a:t>Spectral Processing </a:t>
            </a:r>
            <a:endParaRPr dirty="0"/>
          </a:p>
        </p:txBody>
      </p:sp>
      <p:sp>
        <p:nvSpPr>
          <p:cNvPr id="337" name="Google Shape;337;p9"/>
          <p:cNvSpPr/>
          <p:nvPr/>
        </p:nvSpPr>
        <p:spPr>
          <a:xfrm>
            <a:off x="603195" y="1691337"/>
            <a:ext cx="6552979" cy="4824475"/>
          </a:xfrm>
          <a:prstGeom prst="roundRect">
            <a:avLst>
              <a:gd name="adj" fmla="val 16667"/>
            </a:avLst>
          </a:prstGeom>
          <a:solidFill>
            <a:srgbClr val="D8D8D8"/>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a:solidFill>
                  <a:srgbClr val="41888B"/>
                </a:solidFill>
                <a:latin typeface="Century Gothic"/>
                <a:ea typeface="Century Gothic"/>
                <a:cs typeface="Century Gothic"/>
                <a:sym typeface="Century Gothic"/>
              </a:rPr>
              <a:t>Mixture Density Network Chlorophyll-a</a:t>
            </a:r>
            <a:endParaRPr dirty="0"/>
          </a:p>
          <a:p>
            <a:pPr marL="0" marR="0" lvl="0" indent="0" algn="ctr" rtl="0">
              <a:spcBef>
                <a:spcPts val="0"/>
              </a:spcBef>
              <a:spcAft>
                <a:spcPts val="0"/>
              </a:spcAft>
              <a:buNone/>
            </a:pPr>
            <a:endParaRPr sz="2000" b="1" dirty="0">
              <a:solidFill>
                <a:srgbClr val="41888B"/>
              </a:solidFill>
              <a:latin typeface="Century Gothic"/>
              <a:ea typeface="Century Gothic"/>
              <a:cs typeface="Century Gothic"/>
              <a:sym typeface="Century Gothic"/>
            </a:endParaRPr>
          </a:p>
          <a:p>
            <a:pPr marL="0" marR="0" lvl="0" indent="0" algn="ctr" rtl="0">
              <a:spcBef>
                <a:spcPts val="0"/>
              </a:spcBef>
              <a:spcAft>
                <a:spcPts val="0"/>
              </a:spcAft>
              <a:buNone/>
            </a:pPr>
            <a:endParaRPr sz="2000" b="1" dirty="0">
              <a:solidFill>
                <a:srgbClr val="41888B"/>
              </a:solidFill>
              <a:latin typeface="Century Gothic"/>
              <a:ea typeface="Century Gothic"/>
              <a:cs typeface="Century Gothic"/>
              <a:sym typeface="Century Gothic"/>
            </a:endParaRPr>
          </a:p>
          <a:p>
            <a:pPr marL="0" marR="0" lvl="0" indent="0" algn="ctr" rtl="0">
              <a:spcBef>
                <a:spcPts val="0"/>
              </a:spcBef>
              <a:spcAft>
                <a:spcPts val="0"/>
              </a:spcAft>
              <a:buNone/>
            </a:pPr>
            <a:endParaRPr sz="2000" dirty="0">
              <a:solidFill>
                <a:srgbClr val="3F3F3F"/>
              </a:solidFill>
              <a:latin typeface="Century Gothic"/>
              <a:ea typeface="Century Gothic"/>
              <a:cs typeface="Century Gothic"/>
              <a:sym typeface="Century Gothic"/>
            </a:endParaRPr>
          </a:p>
          <a:p>
            <a:pPr marL="0" marR="0" lvl="0" indent="0" algn="ctr" rtl="0">
              <a:spcBef>
                <a:spcPts val="0"/>
              </a:spcBef>
              <a:spcAft>
                <a:spcPts val="0"/>
              </a:spcAft>
              <a:buNone/>
            </a:pPr>
            <a:endParaRPr sz="2000" dirty="0">
              <a:solidFill>
                <a:srgbClr val="3F3F3F"/>
              </a:solidFill>
              <a:latin typeface="Century Gothic"/>
              <a:ea typeface="Century Gothic"/>
              <a:cs typeface="Century Gothic"/>
              <a:sym typeface="Century Gothic"/>
            </a:endParaRPr>
          </a:p>
        </p:txBody>
      </p:sp>
      <p:sp>
        <p:nvSpPr>
          <p:cNvPr id="338" name="Google Shape;338;p9"/>
          <p:cNvSpPr txBox="1"/>
          <p:nvPr/>
        </p:nvSpPr>
        <p:spPr>
          <a:xfrm>
            <a:off x="1590856" y="2299507"/>
            <a:ext cx="484703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dirty="0">
                <a:solidFill>
                  <a:srgbClr val="7F7F7F"/>
                </a:solidFill>
                <a:latin typeface="Century Gothic"/>
                <a:ea typeface="Century Gothic"/>
                <a:cs typeface="Century Gothic"/>
                <a:sym typeface="Century Gothic"/>
              </a:rPr>
              <a:t>Smith et al. (2021) and Pahlevan et al. (2020)</a:t>
            </a:r>
            <a:endParaRPr sz="1800" dirty="0">
              <a:solidFill>
                <a:schemeClr val="dk1"/>
              </a:solidFill>
              <a:latin typeface="Calibri"/>
              <a:ea typeface="Calibri"/>
              <a:cs typeface="Calibri"/>
              <a:sym typeface="Calibri"/>
            </a:endParaRPr>
          </a:p>
        </p:txBody>
      </p:sp>
      <p:sp>
        <p:nvSpPr>
          <p:cNvPr id="339" name="Google Shape;339;p9"/>
          <p:cNvSpPr/>
          <p:nvPr/>
        </p:nvSpPr>
        <p:spPr>
          <a:xfrm>
            <a:off x="7445829" y="1648409"/>
            <a:ext cx="4046692" cy="1293569"/>
          </a:xfrm>
          <a:prstGeom prst="roundRect">
            <a:avLst>
              <a:gd name="adj" fmla="val 16667"/>
            </a:avLst>
          </a:prstGeom>
          <a:solidFill>
            <a:srgbClr val="D8D8D8"/>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a:solidFill>
                  <a:srgbClr val="41888B"/>
                </a:solidFill>
                <a:latin typeface="Century Gothic"/>
                <a:ea typeface="Century Gothic"/>
                <a:cs typeface="Century Gothic"/>
                <a:sym typeface="Century Gothic"/>
              </a:rPr>
              <a:t>Broad Wavelength Algae Index (BWAI)</a:t>
            </a:r>
            <a:endParaRPr sz="1800" dirty="0">
              <a:solidFill>
                <a:schemeClr val="lt1"/>
              </a:solidFill>
              <a:latin typeface="Calibri"/>
              <a:ea typeface="Calibri"/>
              <a:cs typeface="Calibri"/>
              <a:sym typeface="Calibri"/>
            </a:endParaRPr>
          </a:p>
          <a:p>
            <a:pPr marL="0" marR="0" lvl="0" indent="0" algn="ctr" rtl="0">
              <a:spcBef>
                <a:spcPts val="0"/>
              </a:spcBef>
              <a:spcAft>
                <a:spcPts val="0"/>
              </a:spcAft>
              <a:buNone/>
            </a:pPr>
            <a:endParaRPr sz="2000" b="1" dirty="0">
              <a:solidFill>
                <a:srgbClr val="41888B"/>
              </a:solidFill>
              <a:latin typeface="Century Gothic"/>
              <a:ea typeface="Century Gothic"/>
              <a:cs typeface="Century Gothic"/>
              <a:sym typeface="Century Gothic"/>
            </a:endParaRPr>
          </a:p>
          <a:p>
            <a:pPr marL="0" marR="0" lvl="0" indent="0" algn="ctr" rtl="0">
              <a:spcBef>
                <a:spcPts val="0"/>
              </a:spcBef>
              <a:spcAft>
                <a:spcPts val="0"/>
              </a:spcAft>
              <a:buNone/>
            </a:pPr>
            <a:endParaRPr sz="2000" b="1" dirty="0">
              <a:solidFill>
                <a:srgbClr val="41888B"/>
              </a:solidFill>
              <a:latin typeface="Century Gothic"/>
              <a:ea typeface="Century Gothic"/>
              <a:cs typeface="Century Gothic"/>
              <a:sym typeface="Century Gothic"/>
            </a:endParaRPr>
          </a:p>
          <a:p>
            <a:pPr marL="0" marR="0" lvl="0" indent="0" algn="ctr" rtl="0">
              <a:spcBef>
                <a:spcPts val="0"/>
              </a:spcBef>
              <a:spcAft>
                <a:spcPts val="0"/>
              </a:spcAft>
              <a:buNone/>
            </a:pPr>
            <a:endParaRPr sz="2000" dirty="0">
              <a:solidFill>
                <a:srgbClr val="3F3F3F"/>
              </a:solidFill>
              <a:latin typeface="Century Gothic"/>
              <a:ea typeface="Century Gothic"/>
              <a:cs typeface="Century Gothic"/>
              <a:sym typeface="Century Gothic"/>
            </a:endParaRPr>
          </a:p>
          <a:p>
            <a:pPr marL="0" marR="0" lvl="0" indent="0" algn="ctr" rtl="0">
              <a:spcBef>
                <a:spcPts val="0"/>
              </a:spcBef>
              <a:spcAft>
                <a:spcPts val="0"/>
              </a:spcAft>
              <a:buNone/>
            </a:pPr>
            <a:endParaRPr sz="2000" dirty="0">
              <a:solidFill>
                <a:srgbClr val="3F3F3F"/>
              </a:solidFill>
              <a:latin typeface="Century Gothic"/>
              <a:ea typeface="Century Gothic"/>
              <a:cs typeface="Century Gothic"/>
              <a:sym typeface="Century Gothic"/>
            </a:endParaRPr>
          </a:p>
        </p:txBody>
      </p:sp>
      <p:sp>
        <p:nvSpPr>
          <p:cNvPr id="340" name="Google Shape;340;p9"/>
          <p:cNvSpPr txBox="1"/>
          <p:nvPr/>
        </p:nvSpPr>
        <p:spPr>
          <a:xfrm>
            <a:off x="7109481" y="2471218"/>
            <a:ext cx="481483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i="1" dirty="0">
                <a:solidFill>
                  <a:srgbClr val="7F7F7F"/>
                </a:solidFill>
                <a:latin typeface="Century Gothic"/>
                <a:ea typeface="Century Gothic"/>
                <a:cs typeface="Century Gothic"/>
                <a:sym typeface="Century Gothic"/>
              </a:rPr>
              <a:t>Zhao et al., 2020</a:t>
            </a:r>
            <a:endParaRPr dirty="0"/>
          </a:p>
        </p:txBody>
      </p:sp>
      <p:sp>
        <p:nvSpPr>
          <p:cNvPr id="341" name="Google Shape;341;p9"/>
          <p:cNvSpPr/>
          <p:nvPr/>
        </p:nvSpPr>
        <p:spPr>
          <a:xfrm>
            <a:off x="7445828" y="3401921"/>
            <a:ext cx="4046691" cy="1356048"/>
          </a:xfrm>
          <a:prstGeom prst="roundRect">
            <a:avLst>
              <a:gd name="adj" fmla="val 16667"/>
            </a:avLst>
          </a:prstGeom>
          <a:solidFill>
            <a:srgbClr val="D8D8D8"/>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a:solidFill>
                  <a:srgbClr val="41888B"/>
                </a:solidFill>
                <a:latin typeface="Century Gothic"/>
                <a:ea typeface="Century Gothic"/>
                <a:cs typeface="Century Gothic"/>
                <a:sym typeface="Century Gothic"/>
              </a:rPr>
              <a:t>Normalized Difference Turbidity Index (NDTI)</a:t>
            </a:r>
            <a:endParaRPr dirty="0"/>
          </a:p>
          <a:p>
            <a:pPr marL="0" marR="0" lvl="0" indent="0" algn="ctr" rtl="0">
              <a:spcBef>
                <a:spcPts val="0"/>
              </a:spcBef>
              <a:spcAft>
                <a:spcPts val="0"/>
              </a:spcAft>
              <a:buNone/>
            </a:pPr>
            <a:endParaRPr sz="2000" b="1" dirty="0">
              <a:solidFill>
                <a:srgbClr val="41888B"/>
              </a:solidFill>
              <a:latin typeface="Century Gothic"/>
              <a:ea typeface="Century Gothic"/>
              <a:cs typeface="Century Gothic"/>
              <a:sym typeface="Century Gothic"/>
            </a:endParaRPr>
          </a:p>
          <a:p>
            <a:pPr marL="0" marR="0" lvl="0" indent="0" algn="ctr" rtl="0">
              <a:spcBef>
                <a:spcPts val="0"/>
              </a:spcBef>
              <a:spcAft>
                <a:spcPts val="0"/>
              </a:spcAft>
              <a:buNone/>
            </a:pPr>
            <a:endParaRPr sz="2000" b="1" dirty="0">
              <a:solidFill>
                <a:srgbClr val="41888B"/>
              </a:solidFill>
              <a:latin typeface="Century Gothic"/>
              <a:ea typeface="Century Gothic"/>
              <a:cs typeface="Century Gothic"/>
              <a:sym typeface="Century Gothic"/>
            </a:endParaRPr>
          </a:p>
          <a:p>
            <a:pPr marL="0" marR="0" lvl="0" indent="0" algn="ctr" rtl="0">
              <a:spcBef>
                <a:spcPts val="0"/>
              </a:spcBef>
              <a:spcAft>
                <a:spcPts val="0"/>
              </a:spcAft>
              <a:buNone/>
            </a:pPr>
            <a:endParaRPr sz="2000" dirty="0">
              <a:solidFill>
                <a:srgbClr val="3F3F3F"/>
              </a:solidFill>
              <a:latin typeface="Century Gothic"/>
              <a:ea typeface="Century Gothic"/>
              <a:cs typeface="Century Gothic"/>
              <a:sym typeface="Century Gothic"/>
            </a:endParaRPr>
          </a:p>
          <a:p>
            <a:pPr marL="0" marR="0" lvl="0" indent="0" algn="ctr" rtl="0">
              <a:spcBef>
                <a:spcPts val="0"/>
              </a:spcBef>
              <a:spcAft>
                <a:spcPts val="0"/>
              </a:spcAft>
              <a:buNone/>
            </a:pPr>
            <a:endParaRPr sz="2000" dirty="0">
              <a:solidFill>
                <a:srgbClr val="3F3F3F"/>
              </a:solidFill>
              <a:latin typeface="Century Gothic"/>
              <a:ea typeface="Century Gothic"/>
              <a:cs typeface="Century Gothic"/>
              <a:sym typeface="Century Gothic"/>
            </a:endParaRPr>
          </a:p>
        </p:txBody>
      </p:sp>
      <p:sp>
        <p:nvSpPr>
          <p:cNvPr id="342" name="Google Shape;342;p9"/>
          <p:cNvSpPr txBox="1"/>
          <p:nvPr/>
        </p:nvSpPr>
        <p:spPr>
          <a:xfrm>
            <a:off x="7085444" y="4254470"/>
            <a:ext cx="486290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i="1" dirty="0">
                <a:solidFill>
                  <a:srgbClr val="7F7F7F"/>
                </a:solidFill>
                <a:latin typeface="Century Gothic"/>
                <a:ea typeface="Century Gothic"/>
                <a:cs typeface="Century Gothic"/>
                <a:sym typeface="Century Gothic"/>
              </a:rPr>
              <a:t>Lacaux et al., 2007</a:t>
            </a:r>
            <a:endParaRPr dirty="0"/>
          </a:p>
        </p:txBody>
      </p:sp>
      <p:sp>
        <p:nvSpPr>
          <p:cNvPr id="343" name="Google Shape;343;p9"/>
          <p:cNvSpPr/>
          <p:nvPr/>
        </p:nvSpPr>
        <p:spPr>
          <a:xfrm>
            <a:off x="7493552" y="5141438"/>
            <a:ext cx="4046691" cy="1240417"/>
          </a:xfrm>
          <a:prstGeom prst="roundRect">
            <a:avLst>
              <a:gd name="adj" fmla="val 16667"/>
            </a:avLst>
          </a:prstGeom>
          <a:solidFill>
            <a:srgbClr val="D8D8D8"/>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a:solidFill>
                  <a:srgbClr val="41888B"/>
                </a:solidFill>
                <a:latin typeface="Century Gothic"/>
                <a:ea typeface="Century Gothic"/>
                <a:cs typeface="Century Gothic"/>
                <a:sym typeface="Century Gothic"/>
              </a:rPr>
              <a:t>Water Surface Temperature</a:t>
            </a:r>
            <a:endParaRPr dirty="0"/>
          </a:p>
          <a:p>
            <a:pPr marL="0" marR="0" lvl="0" indent="0" algn="ctr" rtl="0">
              <a:spcBef>
                <a:spcPts val="0"/>
              </a:spcBef>
              <a:spcAft>
                <a:spcPts val="0"/>
              </a:spcAft>
              <a:buNone/>
            </a:pPr>
            <a:endParaRPr sz="2000" b="1" dirty="0">
              <a:solidFill>
                <a:srgbClr val="41888B"/>
              </a:solidFill>
              <a:latin typeface="Century Gothic"/>
              <a:ea typeface="Century Gothic"/>
              <a:cs typeface="Century Gothic"/>
              <a:sym typeface="Century Gothic"/>
            </a:endParaRPr>
          </a:p>
          <a:p>
            <a:pPr marL="0" marR="0" lvl="0" indent="0" algn="ctr" rtl="0">
              <a:spcBef>
                <a:spcPts val="0"/>
              </a:spcBef>
              <a:spcAft>
                <a:spcPts val="0"/>
              </a:spcAft>
              <a:buNone/>
            </a:pPr>
            <a:endParaRPr sz="2000" b="1" dirty="0">
              <a:solidFill>
                <a:srgbClr val="41888B"/>
              </a:solidFill>
              <a:latin typeface="Century Gothic"/>
              <a:ea typeface="Century Gothic"/>
              <a:cs typeface="Century Gothic"/>
              <a:sym typeface="Century Gothic"/>
            </a:endParaRPr>
          </a:p>
          <a:p>
            <a:pPr marL="0" marR="0" lvl="0" indent="0" algn="ctr" rtl="0">
              <a:spcBef>
                <a:spcPts val="0"/>
              </a:spcBef>
              <a:spcAft>
                <a:spcPts val="0"/>
              </a:spcAft>
              <a:buNone/>
            </a:pPr>
            <a:endParaRPr sz="2000" dirty="0">
              <a:solidFill>
                <a:srgbClr val="3F3F3F"/>
              </a:solidFill>
              <a:latin typeface="Century Gothic"/>
              <a:ea typeface="Century Gothic"/>
              <a:cs typeface="Century Gothic"/>
              <a:sym typeface="Century Gothic"/>
            </a:endParaRPr>
          </a:p>
          <a:p>
            <a:pPr marL="0" marR="0" lvl="0" indent="0" algn="ctr" rtl="0">
              <a:spcBef>
                <a:spcPts val="0"/>
              </a:spcBef>
              <a:spcAft>
                <a:spcPts val="0"/>
              </a:spcAft>
              <a:buNone/>
            </a:pPr>
            <a:endParaRPr sz="2000" dirty="0">
              <a:solidFill>
                <a:srgbClr val="3F3F3F"/>
              </a:solidFill>
              <a:latin typeface="Century Gothic"/>
              <a:ea typeface="Century Gothic"/>
              <a:cs typeface="Century Gothic"/>
              <a:sym typeface="Century Gothic"/>
            </a:endParaRPr>
          </a:p>
        </p:txBody>
      </p:sp>
      <p:sp>
        <p:nvSpPr>
          <p:cNvPr id="344" name="Google Shape;344;p9"/>
          <p:cNvSpPr txBox="1"/>
          <p:nvPr/>
        </p:nvSpPr>
        <p:spPr>
          <a:xfrm>
            <a:off x="7240729" y="5769207"/>
            <a:ext cx="486097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i="1" dirty="0">
                <a:solidFill>
                  <a:srgbClr val="7F7F7F"/>
                </a:solidFill>
                <a:latin typeface="Century Gothic"/>
                <a:ea typeface="Century Gothic"/>
                <a:cs typeface="Century Gothic"/>
                <a:sym typeface="Century Gothic"/>
              </a:rPr>
              <a:t>Sekertekin &amp; Bonafoni, 2020</a:t>
            </a:r>
            <a:endParaRPr dirty="0"/>
          </a:p>
        </p:txBody>
      </p:sp>
      <p:pic>
        <p:nvPicPr>
          <p:cNvPr id="345" name="Google Shape;345;p9"/>
          <p:cNvPicPr preferRelativeResize="0"/>
          <p:nvPr/>
        </p:nvPicPr>
        <p:blipFill rotWithShape="1">
          <a:blip r:embed="rId3">
            <a:alphaModFix/>
          </a:blip>
          <a:srcRect/>
          <a:stretch/>
        </p:blipFill>
        <p:spPr>
          <a:xfrm>
            <a:off x="1496837" y="2694612"/>
            <a:ext cx="4814835" cy="2777048"/>
          </a:xfrm>
          <a:prstGeom prst="rect">
            <a:avLst/>
          </a:prstGeom>
          <a:noFill/>
          <a:ln>
            <a:noFill/>
          </a:ln>
        </p:spPr>
      </p:pic>
      <p:pic>
        <p:nvPicPr>
          <p:cNvPr id="346" name="Google Shape;346;p9"/>
          <p:cNvPicPr preferRelativeResize="0"/>
          <p:nvPr/>
        </p:nvPicPr>
        <p:blipFill rotWithShape="1">
          <a:blip r:embed="rId4">
            <a:alphaModFix/>
          </a:blip>
          <a:srcRect b="6913"/>
          <a:stretch/>
        </p:blipFill>
        <p:spPr>
          <a:xfrm>
            <a:off x="1496837" y="5447620"/>
            <a:ext cx="4814835" cy="74871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3150</Words>
  <Application>Microsoft Office PowerPoint</Application>
  <PresentationFormat>Widescreen</PresentationFormat>
  <Paragraphs>257</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Century Gothic</vt:lpstr>
      <vt:lpstr>Calibri</vt:lpstr>
      <vt:lpstr>Arial</vt:lpstr>
      <vt:lpstr>Noto Sans Symbols</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Shuyu</dc:creator>
  <cp:lastModifiedBy>Clayton, Amanda L. (LARC-E3)[SSAI DEVELOP]</cp:lastModifiedBy>
  <cp:revision>1</cp:revision>
  <dcterms:created xsi:type="dcterms:W3CDTF">2021-11-11T20:39:07Z</dcterms:created>
  <dcterms:modified xsi:type="dcterms:W3CDTF">2021-11-30T15:19:44Z</dcterms:modified>
</cp:coreProperties>
</file>