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4"/>
    <p:sldMasterId id="2147483666" r:id="rId5"/>
  </p:sldMasterIdLst>
  <p:notesMasterIdLst>
    <p:notesMasterId r:id="rId21"/>
  </p:notesMasterIdLst>
  <p:sldIdLst>
    <p:sldId id="321" r:id="rId6"/>
    <p:sldId id="311" r:id="rId7"/>
    <p:sldId id="314" r:id="rId8"/>
    <p:sldId id="331" r:id="rId9"/>
    <p:sldId id="313" r:id="rId10"/>
    <p:sldId id="332" r:id="rId11"/>
    <p:sldId id="334" r:id="rId12"/>
    <p:sldId id="342" r:id="rId13"/>
    <p:sldId id="333" r:id="rId14"/>
    <p:sldId id="336" r:id="rId15"/>
    <p:sldId id="346" r:id="rId16"/>
    <p:sldId id="347" r:id="rId17"/>
    <p:sldId id="318" r:id="rId18"/>
    <p:sldId id="345" r:id="rId19"/>
    <p:sldId id="34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xton LaJoie" initials="PL" lastIdx="9" clrIdx="0">
    <p:extLst>
      <p:ext uri="{19B8F6BF-5375-455C-9EA6-DF929625EA0E}">
        <p15:presenceInfo xmlns:p15="http://schemas.microsoft.com/office/powerpoint/2012/main" userId="S::paxton.lajoie@ssaihq.com::2d81f3ee-a9c5-48cf-be48-8c9321246462" providerId="AD"/>
      </p:ext>
    </p:extLst>
  </p:cmAuthor>
  <p:cmAuthor id="2" name="Celeste Gambino" initials="CG" lastIdx="56" clrIdx="1">
    <p:extLst>
      <p:ext uri="{19B8F6BF-5375-455C-9EA6-DF929625EA0E}">
        <p15:presenceInfo xmlns:p15="http://schemas.microsoft.com/office/powerpoint/2012/main" userId="S::celeste.gambino@ssaihq.com::4a325a60-f5b7-467c-bbc1-bb6c2917a842" providerId="AD"/>
      </p:ext>
    </p:extLst>
  </p:cmAuthor>
  <p:cmAuthor id="3" name="Paxton LaJoie" initials="PL [2]" lastIdx="1" clrIdx="2">
    <p:extLst>
      <p:ext uri="{19B8F6BF-5375-455C-9EA6-DF929625EA0E}">
        <p15:presenceInfo xmlns:p15="http://schemas.microsoft.com/office/powerpoint/2012/main" userId="95e361b03eb5bc26" providerId="Windows Live"/>
      </p:ext>
    </p:extLst>
  </p:cmAuthor>
  <p:cmAuthor id="4" name="Nicole Ramberg" initials="NR" lastIdx="8" clrIdx="3">
    <p:extLst>
      <p:ext uri="{19B8F6BF-5375-455C-9EA6-DF929625EA0E}">
        <p15:presenceInfo xmlns:p15="http://schemas.microsoft.com/office/powerpoint/2012/main" userId="S::nicole.ramberg@ssaihq.com::8bea0ed3-6ffd-45f5-964f-03d92dae60bc" providerId="AD"/>
      </p:ext>
    </p:extLst>
  </p:cmAuthor>
  <p:cmAuthor id="5" name="Robert Byles" initials="RB" lastIdx="5" clrIdx="4">
    <p:extLst>
      <p:ext uri="{19B8F6BF-5375-455C-9EA6-DF929625EA0E}">
        <p15:presenceInfo xmlns:p15="http://schemas.microsoft.com/office/powerpoint/2012/main" userId="S::robert.byles@ssaihq.com::c798ae76-1ca0-48cd-999b-80a00bd13fc4" providerId="AD"/>
      </p:ext>
    </p:extLst>
  </p:cmAuthor>
  <p:cmAuthor id="6" name="Katrina Rokosz" initials="KR" lastIdx="1" clrIdx="5">
    <p:extLst>
      <p:ext uri="{19B8F6BF-5375-455C-9EA6-DF929625EA0E}">
        <p15:presenceInfo xmlns:p15="http://schemas.microsoft.com/office/powerpoint/2012/main" userId="S::katrina.rokosz@ssaihq.com::9615c739-30e4-499b-a1f7-ebed3e9fb39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E99"/>
    <a:srgbClr val="00B0F0"/>
    <a:srgbClr val="006BC3"/>
    <a:srgbClr val="0094D1"/>
    <a:srgbClr val="3295CE"/>
    <a:srgbClr val="DD78FC"/>
    <a:srgbClr val="D4FEC0"/>
    <a:srgbClr val="B2ADA3"/>
    <a:srgbClr val="D4BDFD"/>
    <a:srgbClr val="FFFD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0EB4AF-EB74-4B83-8BFD-B7CD7CEB501C}" v="8" dt="2021-11-19T18:02:27.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3"/>
    <p:restoredTop sz="61145" autoAdjust="0"/>
  </p:normalViewPr>
  <p:slideViewPr>
    <p:cSldViewPr snapToGrid="0">
      <p:cViewPr varScale="1">
        <p:scale>
          <a:sx n="49" d="100"/>
          <a:sy n="49" d="100"/>
        </p:scale>
        <p:origin x="211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yton, Amanda L. (LARC-E3)[SSAI DEVELOP]" userId="bd45d00a-0375-4579-a58c-94f9a1ccd07c" providerId="ADAL" clId="{280EB4AF-EB74-4B83-8BFD-B7CD7CEB501C}"/>
    <pc:docChg chg="undo custSel modSld modMainMaster">
      <pc:chgData name="Clayton, Amanda L. (LARC-E3)[SSAI DEVELOP]" userId="bd45d00a-0375-4579-a58c-94f9a1ccd07c" providerId="ADAL" clId="{280EB4AF-EB74-4B83-8BFD-B7CD7CEB501C}" dt="2021-11-30T15:38:56.363" v="422" actId="1037"/>
      <pc:docMkLst>
        <pc:docMk/>
      </pc:docMkLst>
      <pc:sldChg chg="modSp mod">
        <pc:chgData name="Clayton, Amanda L. (LARC-E3)[SSAI DEVELOP]" userId="bd45d00a-0375-4579-a58c-94f9a1ccd07c" providerId="ADAL" clId="{280EB4AF-EB74-4B83-8BFD-B7CD7CEB501C}" dt="2021-11-19T18:00:51.001" v="207" actId="553"/>
        <pc:sldMkLst>
          <pc:docMk/>
          <pc:sldMk cId="4290289962" sldId="313"/>
        </pc:sldMkLst>
        <pc:spChg chg="mod">
          <ac:chgData name="Clayton, Amanda L. (LARC-E3)[SSAI DEVELOP]" userId="bd45d00a-0375-4579-a58c-94f9a1ccd07c" providerId="ADAL" clId="{280EB4AF-EB74-4B83-8BFD-B7CD7CEB501C}" dt="2021-11-19T18:00:51.001" v="207" actId="553"/>
          <ac:spMkLst>
            <pc:docMk/>
            <pc:sldMk cId="4290289962" sldId="313"/>
            <ac:spMk id="12" creationId="{0F53D05B-0781-4CAC-8C96-10B83EB48169}"/>
          </ac:spMkLst>
        </pc:spChg>
      </pc:sldChg>
      <pc:sldChg chg="modSp mod">
        <pc:chgData name="Clayton, Amanda L. (LARC-E3)[SSAI DEVELOP]" userId="bd45d00a-0375-4579-a58c-94f9a1ccd07c" providerId="ADAL" clId="{280EB4AF-EB74-4B83-8BFD-B7CD7CEB501C}" dt="2021-11-19T18:00:18.276" v="199" actId="1036"/>
        <pc:sldMkLst>
          <pc:docMk/>
          <pc:sldMk cId="583009979" sldId="314"/>
        </pc:sldMkLst>
        <pc:spChg chg="mod">
          <ac:chgData name="Clayton, Amanda L. (LARC-E3)[SSAI DEVELOP]" userId="bd45d00a-0375-4579-a58c-94f9a1ccd07c" providerId="ADAL" clId="{280EB4AF-EB74-4B83-8BFD-B7CD7CEB501C}" dt="2021-11-19T18:00:18.276" v="199" actId="1036"/>
          <ac:spMkLst>
            <pc:docMk/>
            <pc:sldMk cId="583009979" sldId="314"/>
            <ac:spMk id="14" creationId="{C3F00B8E-FD59-48DB-A2DE-D63D34EF0613}"/>
          </ac:spMkLst>
        </pc:spChg>
      </pc:sldChg>
      <pc:sldChg chg="addSp delSp modSp mod">
        <pc:chgData name="Clayton, Amanda L. (LARC-E3)[SSAI DEVELOP]" userId="bd45d00a-0375-4579-a58c-94f9a1ccd07c" providerId="ADAL" clId="{280EB4AF-EB74-4B83-8BFD-B7CD7CEB501C}" dt="2021-11-30T15:38:08.514" v="403" actId="1036"/>
        <pc:sldMkLst>
          <pc:docMk/>
          <pc:sldMk cId="3457887769" sldId="321"/>
        </pc:sldMkLst>
        <pc:spChg chg="del">
          <ac:chgData name="Clayton, Amanda L. (LARC-E3)[SSAI DEVELOP]" userId="bd45d00a-0375-4579-a58c-94f9a1ccd07c" providerId="ADAL" clId="{280EB4AF-EB74-4B83-8BFD-B7CD7CEB501C}" dt="2021-11-19T17:51:40.205" v="0" actId="478"/>
          <ac:spMkLst>
            <pc:docMk/>
            <pc:sldMk cId="3457887769" sldId="321"/>
            <ac:spMk id="2" creationId="{00000000-0000-0000-0000-000000000000}"/>
          </ac:spMkLst>
        </pc:spChg>
        <pc:spChg chg="mod">
          <ac:chgData name="Clayton, Amanda L. (LARC-E3)[SSAI DEVELOP]" userId="bd45d00a-0375-4579-a58c-94f9a1ccd07c" providerId="ADAL" clId="{280EB4AF-EB74-4B83-8BFD-B7CD7CEB501C}" dt="2021-11-19T17:54:26.462" v="155" actId="948"/>
          <ac:spMkLst>
            <pc:docMk/>
            <pc:sldMk cId="3457887769" sldId="321"/>
            <ac:spMk id="3" creationId="{00000000-0000-0000-0000-000000000000}"/>
          </ac:spMkLst>
        </pc:spChg>
        <pc:spChg chg="del">
          <ac:chgData name="Clayton, Amanda L. (LARC-E3)[SSAI DEVELOP]" userId="bd45d00a-0375-4579-a58c-94f9a1ccd07c" providerId="ADAL" clId="{280EB4AF-EB74-4B83-8BFD-B7CD7CEB501C}" dt="2021-11-19T17:53:35.134" v="151" actId="478"/>
          <ac:spMkLst>
            <pc:docMk/>
            <pc:sldMk cId="3457887769" sldId="321"/>
            <ac:spMk id="4" creationId="{00000000-0000-0000-0000-000000000000}"/>
          </ac:spMkLst>
        </pc:spChg>
        <pc:spChg chg="add mod">
          <ac:chgData name="Clayton, Amanda L. (LARC-E3)[SSAI DEVELOP]" userId="bd45d00a-0375-4579-a58c-94f9a1ccd07c" providerId="ADAL" clId="{280EB4AF-EB74-4B83-8BFD-B7CD7CEB501C}" dt="2021-11-30T15:37:55.231" v="396" actId="403"/>
          <ac:spMkLst>
            <pc:docMk/>
            <pc:sldMk cId="3457887769" sldId="321"/>
            <ac:spMk id="5" creationId="{F5F6D1A0-BF0E-4EB0-84C0-A4DA3FD53185}"/>
          </ac:spMkLst>
        </pc:spChg>
        <pc:spChg chg="add mod">
          <ac:chgData name="Clayton, Amanda L. (LARC-E3)[SSAI DEVELOP]" userId="bd45d00a-0375-4579-a58c-94f9a1ccd07c" providerId="ADAL" clId="{280EB4AF-EB74-4B83-8BFD-B7CD7CEB501C}" dt="2021-11-30T15:38:08.514" v="403" actId="1036"/>
          <ac:spMkLst>
            <pc:docMk/>
            <pc:sldMk cId="3457887769" sldId="321"/>
            <ac:spMk id="6" creationId="{C33B3C6A-E29B-4259-8AAF-92BF6A419C43}"/>
          </ac:spMkLst>
        </pc:spChg>
      </pc:sldChg>
      <pc:sldChg chg="modSp">
        <pc:chgData name="Clayton, Amanda L. (LARC-E3)[SSAI DEVELOP]" userId="bd45d00a-0375-4579-a58c-94f9a1ccd07c" providerId="ADAL" clId="{280EB4AF-EB74-4B83-8BFD-B7CD7CEB501C}" dt="2021-11-19T18:00:34.809" v="202" actId="255"/>
        <pc:sldMkLst>
          <pc:docMk/>
          <pc:sldMk cId="976432900" sldId="331"/>
        </pc:sldMkLst>
        <pc:spChg chg="mod">
          <ac:chgData name="Clayton, Amanda L. (LARC-E3)[SSAI DEVELOP]" userId="bd45d00a-0375-4579-a58c-94f9a1ccd07c" providerId="ADAL" clId="{280EB4AF-EB74-4B83-8BFD-B7CD7CEB501C}" dt="2021-11-19T18:00:27.512" v="200" actId="403"/>
          <ac:spMkLst>
            <pc:docMk/>
            <pc:sldMk cId="976432900" sldId="331"/>
            <ac:spMk id="10" creationId="{DE62E32D-A062-0B43-9263-583B571DD643}"/>
          </ac:spMkLst>
        </pc:spChg>
        <pc:spChg chg="mod">
          <ac:chgData name="Clayton, Amanda L. (LARC-E3)[SSAI DEVELOP]" userId="bd45d00a-0375-4579-a58c-94f9a1ccd07c" providerId="ADAL" clId="{280EB4AF-EB74-4B83-8BFD-B7CD7CEB501C}" dt="2021-11-19T18:00:34.809" v="202" actId="255"/>
          <ac:spMkLst>
            <pc:docMk/>
            <pc:sldMk cId="976432900" sldId="331"/>
            <ac:spMk id="21" creationId="{440B1457-22E0-B541-BD61-6050522A6E28}"/>
          </ac:spMkLst>
        </pc:spChg>
      </pc:sldChg>
      <pc:sldChg chg="modSp mod">
        <pc:chgData name="Clayton, Amanda L. (LARC-E3)[SSAI DEVELOP]" userId="bd45d00a-0375-4579-a58c-94f9a1ccd07c" providerId="ADAL" clId="{280EB4AF-EB74-4B83-8BFD-B7CD7CEB501C}" dt="2021-11-19T18:01:10.745" v="210" actId="207"/>
        <pc:sldMkLst>
          <pc:docMk/>
          <pc:sldMk cId="1648276706" sldId="332"/>
        </pc:sldMkLst>
        <pc:spChg chg="mod">
          <ac:chgData name="Clayton, Amanda L. (LARC-E3)[SSAI DEVELOP]" userId="bd45d00a-0375-4579-a58c-94f9a1ccd07c" providerId="ADAL" clId="{280EB4AF-EB74-4B83-8BFD-B7CD7CEB501C}" dt="2021-11-19T18:01:10.745" v="210" actId="207"/>
          <ac:spMkLst>
            <pc:docMk/>
            <pc:sldMk cId="1648276706" sldId="332"/>
            <ac:spMk id="23" creationId="{99D07FCD-2AEF-4BBD-89D1-EBA0CDA1D090}"/>
          </ac:spMkLst>
        </pc:spChg>
      </pc:sldChg>
      <pc:sldChg chg="modSp mod">
        <pc:chgData name="Clayton, Amanda L. (LARC-E3)[SSAI DEVELOP]" userId="bd45d00a-0375-4579-a58c-94f9a1ccd07c" providerId="ADAL" clId="{280EB4AF-EB74-4B83-8BFD-B7CD7CEB501C}" dt="2021-11-30T15:38:56.363" v="422" actId="1037"/>
        <pc:sldMkLst>
          <pc:docMk/>
          <pc:sldMk cId="1042077778" sldId="333"/>
        </pc:sldMkLst>
        <pc:spChg chg="mod">
          <ac:chgData name="Clayton, Amanda L. (LARC-E3)[SSAI DEVELOP]" userId="bd45d00a-0375-4579-a58c-94f9a1ccd07c" providerId="ADAL" clId="{280EB4AF-EB74-4B83-8BFD-B7CD7CEB501C}" dt="2021-11-30T15:38:56.363" v="422" actId="1037"/>
          <ac:spMkLst>
            <pc:docMk/>
            <pc:sldMk cId="1042077778" sldId="333"/>
            <ac:spMk id="2" creationId="{00000000-0000-0000-0000-000000000000}"/>
          </ac:spMkLst>
        </pc:spChg>
      </pc:sldChg>
      <pc:sldMasterChg chg="modSldLayout">
        <pc:chgData name="Clayton, Amanda L. (LARC-E3)[SSAI DEVELOP]" userId="bd45d00a-0375-4579-a58c-94f9a1ccd07c" providerId="ADAL" clId="{280EB4AF-EB74-4B83-8BFD-B7CD7CEB501C}" dt="2021-11-19T17:51:46.420" v="1" actId="478"/>
        <pc:sldMasterMkLst>
          <pc:docMk/>
          <pc:sldMasterMk cId="1337133521" sldId="2147483729"/>
        </pc:sldMasterMkLst>
        <pc:sldLayoutChg chg="delSp mod">
          <pc:chgData name="Clayton, Amanda L. (LARC-E3)[SSAI DEVELOP]" userId="bd45d00a-0375-4579-a58c-94f9a1ccd07c" providerId="ADAL" clId="{280EB4AF-EB74-4B83-8BFD-B7CD7CEB501C}" dt="2021-11-19T17:51:46.420" v="1" actId="478"/>
          <pc:sldLayoutMkLst>
            <pc:docMk/>
            <pc:sldMasterMk cId="1337133521" sldId="2147483729"/>
            <pc:sldLayoutMk cId="4235424370" sldId="2147483741"/>
          </pc:sldLayoutMkLst>
          <pc:spChg chg="del">
            <ac:chgData name="Clayton, Amanda L. (LARC-E3)[SSAI DEVELOP]" userId="bd45d00a-0375-4579-a58c-94f9a1ccd07c" providerId="ADAL" clId="{280EB4AF-EB74-4B83-8BFD-B7CD7CEB501C}" dt="2021-11-19T17:51:46.420" v="1" actId="478"/>
            <ac:spMkLst>
              <pc:docMk/>
              <pc:sldMasterMk cId="1337133521" sldId="2147483729"/>
              <pc:sldLayoutMk cId="4235424370" sldId="2147483741"/>
              <ac:spMk id="31"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rlc.gov/data/legends/national-land-cover-database-2011-nlcd2011-legen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vintage_illustration/4443678301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vpedia.developexchange.com/dp/images/6/69/01_Landsat5.png"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search.creativecommons.org/photos/36bed9ec-eee5-471c-8e19-0d2d9754b675" TargetMode="External"/><Relationship Id="rId4" Type="http://schemas.openxmlformats.org/officeDocument/2006/relationships/hyperlink" Target="https://science.nasa.gov/toolkits/spacecraft-icon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everyone, my name is Celeste Gambino and I am the senior communications fellow for NASA‘s DEVELOP program. For those of you who don’t know, DEVELOP is a part of NASA’s applied sciences program and our mission is to address environmental and public policy issues through interdisciplinary research projects that apply NASA earth observations to real world community concerns and help inform environmental decision makers. We do that through 10 week rapid feasibility studies, one of which I’ll highlight for you today.</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spring of this year, our team at the Boston Massachusetts location partnered with Groundwork USA and Groundwork Ohio River Valley to assess urban heat in the Cincinnati and Covington area to help inform their local and regional environmental decision-making and environmental justice initiatives. Our work helped to inform Groundworks climate safe neighborhoods program, which explores the relationship between historical race-based housing segregation and impacts of climate change such as increased urban heat.</a:t>
            </a: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map shows the land cover data from the National Land Cover Database from 2011 we used as an input for the InVEST model. As you can see, varying shades of red indicate different levels of development, with the darkest red areas being the most developed areas, largely consisting of apartment buildings, and commercial and industrial complexes. They are also where the stadiums for the Cincinnati Reds and Bengals stadiums are. </a:t>
            </a:r>
          </a:p>
          <a:p>
            <a:endParaRPr lang="en-US" dirty="0">
              <a:cs typeface="Calibri"/>
            </a:endParaRPr>
          </a:p>
          <a:p>
            <a:r>
              <a:rPr lang="en-US" dirty="0">
                <a:cs typeface="Calibri"/>
              </a:rPr>
              <a:t>This land use data was used in the InVEST model to accurately identify areas with large potential to mitigate heat, and areas that exacerbate the urban heat in Cincinnati and the Covington area. Highly developed urban areas with little green space exacerbate heat concerns, while open green spaces with little impervious surface offer cooling factors to the urban environment. Assessing land use land cover in our study area helped to validate our results in their temperature consistencies with land use trends. </a:t>
            </a:r>
          </a:p>
          <a:p>
            <a:endParaRPr lang="en-US" dirty="0">
              <a:cs typeface="Calibri"/>
            </a:endParaRPr>
          </a:p>
          <a:p>
            <a:r>
              <a:rPr lang="en-US" dirty="0">
                <a:hlinkClick r:id="rId3"/>
              </a:rPr>
              <a:t>https://www.mrlc.gov/data/legends/national-land-cover-database-2011-nlcd2011-legend</a:t>
            </a:r>
            <a:endParaRPr lang="en-US" dirty="0"/>
          </a:p>
          <a:p>
            <a:endParaRPr lang="en-US" dirty="0"/>
          </a:p>
          <a:p>
            <a:r>
              <a:rPr lang="en-US" dirty="0"/>
              <a:t>------------------------------Image Information Below ------------------------------</a:t>
            </a:r>
          </a:p>
          <a:p>
            <a:r>
              <a:rPr lang="en-US" dirty="0"/>
              <a:t>Study area base layer: </a:t>
            </a:r>
            <a:r>
              <a:rPr lang="en-US" dirty="0" err="1"/>
              <a:t>Esri</a:t>
            </a:r>
            <a:r>
              <a:rPr lang="en-US" dirty="0"/>
              <a:t>, HERE, Garmin, </a:t>
            </a:r>
            <a:r>
              <a:rPr lang="en-US" dirty="0" err="1"/>
              <a:t>SafeGraph</a:t>
            </a:r>
            <a:r>
              <a:rPr lang="en-US" dirty="0"/>
              <a:t>, METI/NASA, USGS, EPA, NPS, USDA</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450945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Urban Heat Island magnitude is the difference between the mean rural reference temperature and the mean temperature observed in the city.  The rural reference temperatures were calculated using the reference polygons of green spaces outside of the study area boundaries. We can see that areas that are classified as developed land cover experience an average temperature much greater than the mean temperature of the surrounding areas. </a:t>
            </a:r>
          </a:p>
          <a:p>
            <a:endParaRPr lang="en-US" dirty="0"/>
          </a:p>
          <a:p>
            <a:r>
              <a:rPr lang="en-US" dirty="0"/>
              <a:t>The magnitude of the urban heat island within the area was calculated to consider both daytime and nighttime temperatures within the summer months (June, July, and August) of the study period.  We can see that even during the nighttime, temperatures in the most developed areas of the Cincinnati and northern Kenton County study area are up to 30 degrees F hotter than their non-urban counterparts outside of the city limits. </a:t>
            </a:r>
            <a:endParaRPr lang="en-US" dirty="0">
              <a:cs typeface="Calibri" panose="020F0502020204030204"/>
            </a:endParaRPr>
          </a:p>
          <a:p>
            <a:endParaRPr lang="en-US" dirty="0">
              <a:cs typeface="Calibri" panose="020F0502020204030204"/>
            </a:endParaRPr>
          </a:p>
          <a:p>
            <a:endParaRPr lang="en-US" dirty="0"/>
          </a:p>
          <a:p>
            <a:r>
              <a:rPr lang="en-US" dirty="0"/>
              <a:t>------------------------------Image Information Below ------------------------------</a:t>
            </a:r>
          </a:p>
          <a:p>
            <a:r>
              <a:rPr lang="en-US" dirty="0"/>
              <a:t>Study area base layer: </a:t>
            </a:r>
            <a:r>
              <a:rPr lang="en-US" dirty="0" err="1"/>
              <a:t>Esri</a:t>
            </a:r>
            <a:r>
              <a:rPr lang="en-US" dirty="0"/>
              <a:t>, HERE, Garmin, </a:t>
            </a:r>
            <a:r>
              <a:rPr lang="en-US" dirty="0" err="1"/>
              <a:t>SafeGraph</a:t>
            </a:r>
            <a:r>
              <a:rPr lang="en-US" dirty="0"/>
              <a:t>, METI/NASA, USGS, EPA, NPS, USDA</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89474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heat mitigation index assesses the ability for an area to regulate temperature by vegetation and is the primary output of the </a:t>
            </a:r>
            <a:r>
              <a:rPr lang="en-US" sz="1200" b="0" i="0" kern="1200" dirty="0" err="1">
                <a:solidFill>
                  <a:schemeClr val="tx1"/>
                </a:solidFill>
                <a:effectLst/>
                <a:latin typeface="+mn-lt"/>
                <a:ea typeface="+mn-ea"/>
                <a:cs typeface="+mn-cs"/>
              </a:rPr>
              <a:t>InVEST</a:t>
            </a:r>
            <a:r>
              <a:rPr lang="en-US" sz="1200" b="0" i="0" kern="1200" dirty="0">
                <a:solidFill>
                  <a:schemeClr val="tx1"/>
                </a:solidFill>
                <a:effectLst/>
                <a:latin typeface="+mn-lt"/>
                <a:ea typeface="+mn-ea"/>
                <a:cs typeface="+mn-cs"/>
              </a:rPr>
              <a:t> Urban Cooling Model. Areas that have a high heat mitigation index will be more resilient to the higher temperatures associated with the Urban Heat Island. Heat mitigation is represented on a unitless scale, with 0 corresponding to areas with the lowest heat mitigation score and 1 corresponding to areas with the highest heat mitigation score.</a:t>
            </a:r>
          </a:p>
          <a:p>
            <a:endParaRPr lang="en-US" dirty="0"/>
          </a:p>
          <a:p>
            <a:r>
              <a:rPr lang="en-US" dirty="0"/>
              <a:t>Heat mitigation is calculated based on the presence of green space and its size and proximity to other land use categories. We can see the relationship between heat mitigation index and land cover. The daytime heat mitigation index map shows the areas in dark red with the lowest capacity to mitigate the effects of intense urban heat, which corresponds with the highly developed areas in the land cover map. However, the heat mitigation index map accounts for the cooling effect of green spaces on these developed areas. </a:t>
            </a:r>
          </a:p>
          <a:p>
            <a:endParaRPr lang="en-US" dirty="0">
              <a:cs typeface="Calibri"/>
            </a:endParaRPr>
          </a:p>
          <a:p>
            <a:endParaRPr lang="en-US" dirty="0">
              <a:cs typeface="Calibri"/>
            </a:endParaRPr>
          </a:p>
          <a:p>
            <a:endParaRPr lang="en-US" dirty="0"/>
          </a:p>
          <a:p>
            <a:r>
              <a:rPr lang="en-US" dirty="0"/>
              <a:t>------------------------------Image Information Below ------------------------------</a:t>
            </a:r>
          </a:p>
          <a:p>
            <a:r>
              <a:rPr lang="en-US" dirty="0"/>
              <a:t>Study area base layer: </a:t>
            </a:r>
            <a:r>
              <a:rPr lang="en-US" dirty="0" err="1"/>
              <a:t>Esri</a:t>
            </a:r>
            <a:r>
              <a:rPr lang="en-US" dirty="0"/>
              <a:t>, HERE, Garmin, </a:t>
            </a:r>
            <a:r>
              <a:rPr lang="en-US" dirty="0" err="1"/>
              <a:t>SafeGraph</a:t>
            </a:r>
            <a:r>
              <a:rPr lang="en-US" dirty="0"/>
              <a:t>, METI/NASA, USGS, EPA, NPS, USDA</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4191423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compared to nighttime heat mitigation, we can see that the green spaces are significantly cooler, and urban areas far from significant green space are retaining heat. This can help give context to urban planners regarding the extent of the effect of current green spaces, and can help target areas best suited for improvements. These results demonstrate the importance of open green spaces for urban heat mitigation. </a:t>
            </a:r>
          </a:p>
          <a:p>
            <a:endParaRPr lang="en-US" dirty="0">
              <a:cs typeface="Calibri"/>
            </a:endParaRPr>
          </a:p>
          <a:p>
            <a:endParaRPr lang="en-US" dirty="0"/>
          </a:p>
          <a:p>
            <a:r>
              <a:rPr lang="en-US"/>
              <a:t>------------------------------Image Information Below ------------------------------</a:t>
            </a:r>
            <a:endParaRPr lang="en-US" dirty="0"/>
          </a:p>
          <a:p>
            <a:r>
              <a:rPr lang="en-US"/>
              <a:t>Study area base layer: Esri, HERE, Garmin, SafeGraph, METI/NASA, USGS, EPA, NPS, USDA</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3511827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ran an alternate scenario with our data to determine the effectiveness of the InVEST model for predicting outcomes of potential heat mitigation strategies. In this scenario, we decided to analyze the impacts of increasing tree canopy cover across only the developed area by a total of 25%. However, we made the tree canopy cover increase more realistic by increasing the tree canopy cover for each developed land use class by different amounts. We assumed that it would be easiest to increase tree canopy cover in open developed areas, and hardest to increase tree canopy cover in highly developed areas. Therefore, we increased the tree canopy cover in open developed areas by 35%, low developed tree canopy cover by 31%, medium developed tree canopy cover by 14%, and high developed tree canopy cover by 10%. These percent increases were determined by a model that weighted the proportion of developed tree canopy cover in each developed class. </a:t>
            </a:r>
          </a:p>
          <a:p>
            <a:endParaRPr lang="en-US" dirty="0">
              <a:cs typeface="Calibri"/>
            </a:endParaRPr>
          </a:p>
          <a:p>
            <a:endParaRPr lang="en-US" dirty="0"/>
          </a:p>
          <a:p>
            <a:r>
              <a:rPr lang="en-US" dirty="0"/>
              <a:t>------------------------------Image Information Below ------------------------------</a:t>
            </a:r>
          </a:p>
          <a:p>
            <a:r>
              <a:rPr lang="en-US" dirty="0"/>
              <a:t>Study area base layer: </a:t>
            </a:r>
            <a:r>
              <a:rPr lang="en-US" dirty="0" err="1"/>
              <a:t>Esri</a:t>
            </a:r>
            <a:r>
              <a:rPr lang="en-US" dirty="0"/>
              <a:t>, HERE, Garmin, </a:t>
            </a:r>
            <a:r>
              <a:rPr lang="en-US" dirty="0" err="1"/>
              <a:t>SafeGraph</a:t>
            </a:r>
            <a:r>
              <a:rPr lang="en-US" dirty="0"/>
              <a:t>, METI/NASA, USGS, EPA, NPS, USDA</a:t>
            </a:r>
          </a:p>
          <a:p>
            <a:endParaRPr lang="en-US" dirty="0">
              <a:cs typeface="Calibri"/>
            </a:endParaRPr>
          </a:p>
          <a:p>
            <a:r>
              <a:rPr lang="en-US" dirty="0">
                <a:cs typeface="Calibri"/>
              </a:rPr>
              <a:t>InVEST shows us the impact increasing tree canopy cover in our specified areas has on heat mitigation. Specifically, current vulnerable areas such as Norwood and downtown areas are able to better mitigate heat with small canopy cover changes. Additionally, the InVEST model can be manipulated to model other mitigation strategy impacts, including adding green space, implementing white roof policies, and other changes to tree canopy cover. </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2745407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results help our partners provide information to local communities, and allow our partners to make informed decisions to help mitigate the environmental, economic, and social inequalities cause by urban heat islands within marginalized communities. We were able to determine areas in Cincinnati and Northern Kenton County that have great potential for mitigation strategies, such as developing new green spaces or converting roofs to white roofs as shown through scenarios created in the InVEST model. </a:t>
            </a:r>
          </a:p>
          <a:p>
            <a:endParaRPr lang="en-US" dirty="0">
              <a:cs typeface="Calibri"/>
            </a:endParaRPr>
          </a:p>
          <a:p>
            <a:r>
              <a:rPr lang="en-US" dirty="0">
                <a:cs typeface="Calibri"/>
              </a:rPr>
              <a:t>Our results also showed that when compared to the land use land cover data, we could identify clear trends of high intensity urban land use corresponding to high daytime and nighttime urban heat. Meanwhile, land use such as forested areas or parks maintained consistently cooler temperatures and offered cooling effects to surrounding urban area. </a:t>
            </a:r>
          </a:p>
          <a:p>
            <a:endParaRPr lang="en-US" dirty="0">
              <a:cs typeface="Calibri"/>
            </a:endParaRPr>
          </a:p>
          <a:p>
            <a:r>
              <a:rPr lang="en-US" dirty="0">
                <a:cs typeface="Calibri"/>
              </a:rPr>
              <a:t>Finally, we found that our methodologies indicated continuously higher temperatures in the urbanized areas of our study region compared to the reference polygons, and we were able to visualize the areas most impacted by this constant heat. Partners will be able to use these methods to identify communities at greatest risk of UHI health impacts, and make recommendations based on scenarios.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920873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study area was limited to the 2010 city limits of Cincinnati, Ohio, </a:t>
            </a:r>
            <a:r>
              <a:rPr lang="en-US" dirty="0"/>
              <a:t>including the municipalities of Norwood, St. Bernard, and the village of Elmwood Place. The three areas</a:t>
            </a:r>
            <a:r>
              <a:rPr lang="en-US" b="1" dirty="0"/>
              <a:t> </a:t>
            </a:r>
            <a:r>
              <a:rPr lang="en-US" dirty="0"/>
              <a:t>were included due to their geographic location within the boundaries of Cincinnati and socioeconomic consistencies with outer Cincinnati. The 2010 city limits were used to match the year of the majority of the data used in this project. The Kentucky side of the study area was limited to the region of Kenton County between the Ohio River and Interstate 275 to reflect areas prioritized by our partners and due to time constraints of the time. </a:t>
            </a:r>
            <a:endParaRPr lang="en-US" dirty="0">
              <a:cs typeface="Calibri"/>
            </a:endParaRPr>
          </a:p>
          <a:p>
            <a:endParaRPr lang="en-US" dirty="0">
              <a:cs typeface="Calibri"/>
            </a:endParaRPr>
          </a:p>
          <a:p>
            <a:r>
              <a:rPr lang="en-US" dirty="0">
                <a:cs typeface="Calibri"/>
              </a:rPr>
              <a:t>The study period focused on summer months because the impacts of urban heat on local communities is greater in the summer than winter. Data primarily came from 2010 because that was the most recent data our partner was able to provide.</a:t>
            </a:r>
            <a:endParaRPr lang="en-US" dirty="0"/>
          </a:p>
          <a:p>
            <a:endParaRPr lang="en-US" dirty="0"/>
          </a:p>
          <a:p>
            <a:endParaRPr lang="en-US" dirty="0"/>
          </a:p>
          <a:p>
            <a:r>
              <a:rPr lang="en-US" dirty="0"/>
              <a:t>------------------------------Image Information Below -----------------------------</a:t>
            </a:r>
            <a:endParaRPr lang="en-US" dirty="0">
              <a:cs typeface="Calibri"/>
            </a:endParaRPr>
          </a:p>
          <a:p>
            <a:r>
              <a:rPr lang="en-US" dirty="0">
                <a:cs typeface="Calibri"/>
              </a:rPr>
              <a:t>Study area base layer: Esri, HERE, Garmin, </a:t>
            </a:r>
            <a:r>
              <a:rPr lang="en-US" dirty="0" err="1">
                <a:cs typeface="Calibri"/>
              </a:rPr>
              <a:t>SafeGraph</a:t>
            </a:r>
            <a:r>
              <a:rPr lang="en-US" dirty="0">
                <a:cs typeface="Calibri"/>
              </a:rPr>
              <a:t>, METI/NASA, USGS, EPA, NPS, USDA</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276700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this project we partnered with Groundwork USA and Groundwork Ohio River Valley. </a:t>
            </a:r>
            <a:r>
              <a:rPr lang="en-US" dirty="0">
                <a:cs typeface="Calibri"/>
              </a:rPr>
              <a:t>Groundwork USA is a network of local nonprofit organizations that focuses on </a:t>
            </a:r>
            <a:r>
              <a:rPr lang="en-US" dirty="0"/>
              <a:t>the regeneration, improvement, and management of urban spaces to help mitigate environmental, economic, and social inequalities within marginalized communities. Groundwork Ohio River Valley, a subsidiary of Groundwork USA, is focused on expanding environmental awareness and environmental justice through the communication of spatial data. Both Groundwork USA and Ohio River Valley use NASA Earth observations and GIS mapping to educate the public about environmental issues within communities and help communities with city-specific resilience planning. </a:t>
            </a:r>
          </a:p>
          <a:p>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t>Image Credit: Cate </a:t>
            </a:r>
            <a:r>
              <a:rPr lang="en-US" dirty="0" err="1"/>
              <a:t>Mingoya</a:t>
            </a:r>
            <a:r>
              <a:rPr lang="en-US" dirty="0"/>
              <a:t>, Groundwork USA</a:t>
            </a:r>
            <a:endParaRPr lang="en-US" dirty="0">
              <a:cs typeface="Calibri"/>
            </a:endParaRPr>
          </a:p>
          <a:p>
            <a:r>
              <a:rPr lang="en-US" dirty="0">
                <a:cs typeface="Calibri"/>
              </a:rPr>
              <a:t>Image Credit: Lawrence Hoffman, Groundwork USA</a:t>
            </a:r>
          </a:p>
          <a:p>
            <a:r>
              <a:rPr lang="en-US" dirty="0">
                <a:cs typeface="Calibri"/>
              </a:rPr>
              <a:t>Image Credit: Tanner </a:t>
            </a:r>
            <a:r>
              <a:rPr lang="en-US" dirty="0" err="1">
                <a:cs typeface="Calibri"/>
              </a:rPr>
              <a:t>Yess</a:t>
            </a:r>
            <a:r>
              <a:rPr lang="en-US" dirty="0">
                <a:cs typeface="Calibri"/>
              </a:rPr>
              <a:t>, Groundwork Ohio River Valley</a:t>
            </a:r>
          </a:p>
          <a:p>
            <a:r>
              <a:rPr lang="en-US" dirty="0">
                <a:cs typeface="Calibri"/>
              </a:rPr>
              <a:t>Image Credit: Sarah Morgan, Groundwork Ohio River Valley</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80463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the project, we had three primary objectives: </a:t>
            </a:r>
          </a:p>
          <a:p>
            <a:r>
              <a:rPr lang="en-US" dirty="0">
                <a:cs typeface="Calibri"/>
              </a:rPr>
              <a:t>1. </a:t>
            </a:r>
            <a:r>
              <a:rPr lang="en-US" dirty="0"/>
              <a:t>The team aimed to model the cooling capacity, heat mitigation index, and urban heat island extent of Cincinnati and northern Kenton County to understand factors contributing to the urban heat island issue in the region.</a:t>
            </a:r>
          </a:p>
          <a:p>
            <a:endParaRPr lang="en-US" dirty="0">
              <a:cs typeface="Calibri"/>
            </a:endParaRPr>
          </a:p>
          <a:p>
            <a:r>
              <a:rPr lang="en-US" dirty="0">
                <a:cs typeface="Calibri"/>
              </a:rPr>
              <a:t>2. </a:t>
            </a:r>
            <a:r>
              <a:rPr lang="en-US" dirty="0"/>
              <a:t>The team also identified and mapped urban heat anomalies from mean temperature, identified using daytime and nighttime land surface temperature data to highlight communities under greatest risk of urban heat island effects.</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120061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cs typeface="Calibri"/>
              </a:rPr>
              <a:t>The urban heat island </a:t>
            </a:r>
            <a:r>
              <a:rPr lang="en-US" dirty="0"/>
              <a:t>effect is the difference in temperature between warm urban areas and the cooler natural surrounding environment. They form because of energy from solar radiation and waste energy from urban energy consumption. Albedo, or is the measure of the proportion of radiation reflected by a surface, also plays a part in the urban heat island effect.  Many urban surfaces have low albedos, meaning they absorb radiation well. During the day, urban surfaces and buildings collect and store energy than is dissipated at night, elevating nighttime temperatures. Additionally, limited green spaces in urban areas limit cooling through evapotranspiration by vegetation.</a:t>
            </a:r>
          </a:p>
          <a:p>
            <a:pPr>
              <a:lnSpc>
                <a:spcPct val="90000"/>
              </a:lnSpc>
              <a:spcBef>
                <a:spcPts val="1000"/>
              </a:spcBef>
            </a:pPr>
            <a:endParaRPr lang="en-US" dirty="0">
              <a:cs typeface="Calibri"/>
            </a:endParaRPr>
          </a:p>
          <a:p>
            <a:pPr>
              <a:lnSpc>
                <a:spcPct val="90000"/>
              </a:lnSpc>
              <a:spcBef>
                <a:spcPts val="1000"/>
              </a:spcBef>
            </a:pPr>
            <a:r>
              <a:rPr lang="en-US" dirty="0">
                <a:cs typeface="Calibri"/>
              </a:rPr>
              <a:t>Urban heat islands are a public health risk because they increase </a:t>
            </a:r>
            <a:r>
              <a:rPr lang="en-US" dirty="0"/>
              <a:t>respiratory hospital admission rates and heat-related health issues and mortalities, and worsen air pollution. </a:t>
            </a:r>
            <a:endParaRPr lang="en-US" dirty="0">
              <a:cs typeface="Calibri"/>
            </a:endParaRPr>
          </a:p>
          <a:p>
            <a:pPr>
              <a:lnSpc>
                <a:spcPct val="90000"/>
              </a:lnSpc>
              <a:spcBef>
                <a:spcPts val="1000"/>
              </a:spcBef>
            </a:pPr>
            <a:endParaRPr lang="en-US" dirty="0">
              <a:cs typeface="Calibri"/>
            </a:endParaRPr>
          </a:p>
          <a:p>
            <a:r>
              <a:rPr lang="en-US" dirty="0"/>
              <a:t>------------------------------Image Information Below ------------------------------</a:t>
            </a:r>
            <a:endParaRPr lang="en-US" dirty="0">
              <a:cs typeface="Calibri"/>
            </a:endParaRPr>
          </a:p>
          <a:p>
            <a:r>
              <a:rPr lang="en-US" dirty="0">
                <a:cs typeface="Calibri"/>
              </a:rPr>
              <a:t>Image Credit: </a:t>
            </a:r>
            <a:r>
              <a:rPr lang="en-US" dirty="0"/>
              <a:t>Carol M. Highsmith</a:t>
            </a:r>
          </a:p>
          <a:p>
            <a:pPr>
              <a:lnSpc>
                <a:spcPct val="90000"/>
              </a:lnSpc>
              <a:spcBef>
                <a:spcPts val="1000"/>
              </a:spcBef>
            </a:pPr>
            <a:r>
              <a:rPr lang="en-US" dirty="0"/>
              <a:t>Image Source: </a:t>
            </a:r>
            <a:r>
              <a:rPr lang="en-US" dirty="0">
                <a:hlinkClick r:id="rId3"/>
              </a:rPr>
              <a:t>https://www.flickr.com/photos/vintage_illustration/44436783010/</a:t>
            </a:r>
            <a:endParaRPr lang="en-US" dirty="0">
              <a:cs typeface="Calibri"/>
            </a:endParaRPr>
          </a:p>
          <a:p>
            <a:pPr>
              <a:lnSpc>
                <a:spcPct val="90000"/>
              </a:lnSpc>
              <a:spcBef>
                <a:spcPts val="1000"/>
              </a:spcBef>
            </a:pPr>
            <a:r>
              <a:rPr lang="en-US" dirty="0">
                <a:cs typeface="Calibri"/>
              </a:rPr>
              <a:t>Image license: </a:t>
            </a:r>
            <a:r>
              <a:rPr lang="en-US" dirty="0"/>
              <a:t>Attribution 2.0 Generic (CC BY 2.0)</a:t>
            </a:r>
          </a:p>
          <a:p>
            <a:pPr>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041161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 observation data were acquired for summer months, defined as June 1st – August 31st, of 2010 – 2020. </a:t>
            </a:r>
          </a:p>
          <a:p>
            <a:endParaRPr lang="en-US" dirty="0"/>
          </a:p>
          <a:p>
            <a:r>
              <a:rPr lang="en-US" dirty="0"/>
              <a:t>Landsat 5 satellite imagery was retrieved and processed to calculate albedo and daytime LST in Google Earth Engine for 2010-2012 by modifying a script written by the NASA DEVELOP Spring 2020 AZ Philadelphia Health and Air Quality team </a:t>
            </a:r>
            <a:endParaRPr lang="en-US" dirty="0">
              <a:cs typeface="Calibri"/>
            </a:endParaRPr>
          </a:p>
          <a:p>
            <a:endParaRPr lang="en-US" dirty="0"/>
          </a:p>
          <a:p>
            <a:r>
              <a:rPr lang="en-US" dirty="0"/>
              <a:t>ISS-ECOSTRESS LST Level 2 data were downloaded from NASA </a:t>
            </a:r>
            <a:r>
              <a:rPr lang="en-US" dirty="0" err="1"/>
              <a:t>AppEEARS</a:t>
            </a:r>
            <a:r>
              <a:rPr lang="en-US" dirty="0"/>
              <a:t> for 2018 – 2020 and filtered in RStudio to only include nighttime imagery</a:t>
            </a:r>
            <a:endParaRPr lang="en-US" dirty="0">
              <a:cs typeface="Calibri"/>
            </a:endParaRPr>
          </a:p>
          <a:p>
            <a:endParaRPr lang="en-US" dirty="0"/>
          </a:p>
          <a:p>
            <a:r>
              <a:rPr lang="en-US" dirty="0"/>
              <a:t>The ISS-ECOSTRESS daily-integrated evapotranspiration product was also downloaded from NASA </a:t>
            </a:r>
            <a:r>
              <a:rPr lang="en-US" dirty="0" err="1"/>
              <a:t>AppEEARS</a:t>
            </a:r>
            <a:r>
              <a:rPr lang="en-US" dirty="0"/>
              <a:t> for 2018 – 2020.</a:t>
            </a:r>
            <a:endParaRPr lang="en-US" dirty="0">
              <a:cs typeface="Calibri"/>
            </a:endParaRPr>
          </a:p>
          <a:p>
            <a:endParaRPr lang="en-US" dirty="0">
              <a:cs typeface="Calibri"/>
            </a:endParaRPr>
          </a:p>
          <a:p>
            <a:r>
              <a:rPr lang="en-US" dirty="0"/>
              <a:t>------------------------------Image Information Below ------------------------------</a:t>
            </a:r>
            <a:endParaRPr lang="en-US" dirty="0">
              <a:cs typeface="Calibri"/>
            </a:endParaRPr>
          </a:p>
          <a:p>
            <a:pPr>
              <a:lnSpc>
                <a:spcPct val="90000"/>
              </a:lnSpc>
              <a:spcBef>
                <a:spcPts val="1000"/>
              </a:spcBef>
            </a:pPr>
            <a:r>
              <a:rPr lang="en-US" dirty="0"/>
              <a:t>Image Credit: NASA</a:t>
            </a:r>
            <a:endParaRPr lang="en-US" dirty="0">
              <a:cs typeface="Calibri"/>
            </a:endParaRPr>
          </a:p>
          <a:p>
            <a:pPr>
              <a:lnSpc>
                <a:spcPct val="90000"/>
              </a:lnSpc>
              <a:spcBef>
                <a:spcPts val="1000"/>
              </a:spcBef>
            </a:pPr>
            <a:r>
              <a:rPr lang="en-US" dirty="0"/>
              <a:t>Image Source: </a:t>
            </a:r>
            <a:r>
              <a:rPr lang="en-US" dirty="0">
                <a:hlinkClick r:id="rId3"/>
              </a:rPr>
              <a:t>https://www.devpedia.developexchange.com/dp/images/6/69/01_Landsat5.png</a:t>
            </a:r>
            <a:r>
              <a:rPr lang="en-US" dirty="0"/>
              <a:t> (</a:t>
            </a:r>
            <a:r>
              <a:rPr lang="en-US" dirty="0" err="1"/>
              <a:t>DEVELOPedia</a:t>
            </a:r>
            <a:r>
              <a:rPr lang="en-US" dirty="0"/>
              <a:t>)</a:t>
            </a:r>
            <a:endParaRPr lang="en-US" dirty="0">
              <a:cs typeface="Calibri"/>
            </a:endParaRPr>
          </a:p>
          <a:p>
            <a:pPr>
              <a:lnSpc>
                <a:spcPct val="90000"/>
              </a:lnSpc>
              <a:spcBef>
                <a:spcPts val="1000"/>
              </a:spcBef>
            </a:pPr>
            <a:endParaRPr lang="en-US" dirty="0"/>
          </a:p>
          <a:p>
            <a:pPr>
              <a:lnSpc>
                <a:spcPct val="90000"/>
              </a:lnSpc>
              <a:spcBef>
                <a:spcPts val="1000"/>
              </a:spcBef>
            </a:pPr>
            <a:r>
              <a:rPr lang="en-US" dirty="0"/>
              <a:t>Image Credit: NASA</a:t>
            </a:r>
            <a:endParaRPr lang="en-US" dirty="0">
              <a:cs typeface="Calibri"/>
            </a:endParaRPr>
          </a:p>
          <a:p>
            <a:pPr>
              <a:lnSpc>
                <a:spcPct val="90000"/>
              </a:lnSpc>
              <a:spcBef>
                <a:spcPts val="1000"/>
              </a:spcBef>
            </a:pPr>
            <a:r>
              <a:rPr lang="en-US" dirty="0"/>
              <a:t>Image Source: </a:t>
            </a:r>
            <a:r>
              <a:rPr lang="en-US" dirty="0">
                <a:hlinkClick r:id="rId4"/>
              </a:rPr>
              <a:t>https://science.nasa.gov/toolkits/spacecraft-icons</a:t>
            </a:r>
            <a:r>
              <a:rPr lang="en-US" dirty="0"/>
              <a:t> (NASA)</a:t>
            </a:r>
            <a:endParaRPr lang="en-US" dirty="0">
              <a:cs typeface="Calibri" panose="020F0502020204030204"/>
            </a:endParaRPr>
          </a:p>
          <a:p>
            <a:pPr>
              <a:lnSpc>
                <a:spcPct val="90000"/>
              </a:lnSpc>
              <a:spcBef>
                <a:spcPts val="1000"/>
              </a:spcBef>
            </a:pPr>
            <a:endParaRPr lang="en-US" dirty="0">
              <a:cs typeface="Calibri" panose="020F0502020204030204"/>
            </a:endParaRPr>
          </a:p>
          <a:p>
            <a:pPr>
              <a:lnSpc>
                <a:spcPct val="90000"/>
              </a:lnSpc>
              <a:spcBef>
                <a:spcPts val="1000"/>
              </a:spcBef>
            </a:pPr>
            <a:r>
              <a:rPr lang="en-US" dirty="0">
                <a:cs typeface="Calibri" panose="020F0502020204030204"/>
              </a:rPr>
              <a:t>Image Credit: Kevin M. Gill</a:t>
            </a:r>
          </a:p>
          <a:p>
            <a:pPr>
              <a:lnSpc>
                <a:spcPct val="90000"/>
              </a:lnSpc>
              <a:spcBef>
                <a:spcPts val="1000"/>
              </a:spcBef>
            </a:pPr>
            <a:r>
              <a:rPr lang="en-US" dirty="0">
                <a:cs typeface="Calibri" panose="020F0502020204030204"/>
              </a:rPr>
              <a:t>Image Source: </a:t>
            </a:r>
            <a:r>
              <a:rPr lang="en-US" dirty="0">
                <a:hlinkClick r:id="rId5"/>
              </a:rPr>
              <a:t>https://search.creativecommons.org/photos/36bed9ec-eee5-471c-8e19-0d2d9754b675</a:t>
            </a:r>
            <a:r>
              <a:rPr lang="en-US" dirty="0"/>
              <a:t> (licensed with CC BY 2.0)</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550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Three reference polygons, shown in pink, were selected for temperature anomaly work. </a:t>
            </a:r>
            <a:r>
              <a:rPr lang="en-US"/>
              <a:t>The purpose of these reference polygons was to provide land surface temperature measurements of natural areas to directly compare to our study area to understand the extent of the Urban Heat Island. These three reference polygons were selected </a:t>
            </a:r>
            <a:r>
              <a:rPr lang="en-US">
                <a:cs typeface="Calibri"/>
              </a:rPr>
              <a:t>due to a lack of urban corridors within them, their similar elevation and latitude to the study area, and the sum of the reference polygon areas being similar to the area of study. Additionally, water bodies were removed from the reference polygons.</a:t>
            </a:r>
          </a:p>
          <a:p>
            <a:endParaRPr lang="en-US">
              <a:cs typeface="Calibri"/>
            </a:endParaRPr>
          </a:p>
          <a:p>
            <a:r>
              <a:rPr lang="en-US"/>
              <a:t>------------------------------Image Information Below ------------------------------</a:t>
            </a:r>
            <a:endParaRPr lang="en-US">
              <a:cs typeface="Calibri"/>
            </a:endParaRPr>
          </a:p>
          <a:p>
            <a:r>
              <a:rPr lang="en-US">
                <a:cs typeface="Calibri"/>
              </a:rPr>
              <a:t>Study area base layer: Esri, HERE, Garmin, </a:t>
            </a:r>
            <a:r>
              <a:rPr lang="en-US" err="1">
                <a:cs typeface="Calibri"/>
              </a:rPr>
              <a:t>SafeGraph</a:t>
            </a:r>
            <a:r>
              <a:rPr lang="en-US">
                <a:cs typeface="Calibri"/>
              </a:rPr>
              <a:t>, METI/NASA, USGS, EPA, NPS, USDA</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409162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order to calculate the extent and magnitude of the Urban Heat Island throughout our study area, we compared the both the daytime and nighttime temperatures of neighboring rural areas to our study area. </a:t>
            </a:r>
            <a:endParaRPr lang="en-US" dirty="0"/>
          </a:p>
          <a:p>
            <a:endParaRPr lang="en-US" dirty="0">
              <a:cs typeface="Calibri"/>
            </a:endParaRPr>
          </a:p>
          <a:p>
            <a:r>
              <a:rPr lang="en-US" dirty="0"/>
              <a:t>The downloaded ECOSTRESS LST collection was filtered in R to only include summer nighttime imagery. Nighttime was defined as 10:00pm to 4:00am, Eastern Standard Time. Pixels covered by clouds or cloud shadows were removed from the analysis using the corresponding ECOSTRESS cloud image collection. Mean nighttime LST was calculated for each pixel across the study period to create a single mean nighttime LST image.</a:t>
            </a:r>
            <a:endParaRPr lang="en-US" dirty="0">
              <a:cs typeface="Calibri"/>
            </a:endParaRPr>
          </a:p>
          <a:p>
            <a:endParaRPr lang="en-US" dirty="0"/>
          </a:p>
          <a:p>
            <a:r>
              <a:rPr lang="en-US" dirty="0"/>
              <a:t>To quantify and visualize the magnitude of nighttime temperature anomalies, the team compared the nighttime LST throughout the study area to reference polygons in neighboring rural areas. The size and location of these polygons were selected using the following criteria: outside city limits, overlaying largely vegetated areas with the similar latitude and elevation as the study area, and not including large bodies of water or urban corridors such as freeways. The team used local knowledge from project partners to find areas that would satisfy these criteria.</a:t>
            </a:r>
            <a:endParaRPr lang="en-US" dirty="0">
              <a:cs typeface="Calibri"/>
            </a:endParaRPr>
          </a:p>
          <a:p>
            <a:endParaRPr lang="en-US" dirty="0">
              <a:cs typeface="Calibri"/>
            </a:endParaRPr>
          </a:p>
          <a:p>
            <a:r>
              <a:rPr lang="en-US" dirty="0">
                <a:cs typeface="Calibri"/>
              </a:rPr>
              <a:t>The average nighttime LST for the reference polygons were subtracted from the average nighttime LST raster to visualize and quantify the Urban Heat Island.</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378719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assess different environmental and urban factors influencing the urban heat island, the team used the Integrated</a:t>
            </a:r>
            <a:r>
              <a:rPr lang="en-US" dirty="0"/>
              <a:t> Valuation of Ecosystem Services and Tradeoffs (</a:t>
            </a:r>
            <a:r>
              <a:rPr lang="en-US" dirty="0" err="1"/>
              <a:t>InVEST</a:t>
            </a:r>
            <a:r>
              <a:rPr lang="en-US" dirty="0"/>
              <a:t>) Urban Cooling Model. The </a:t>
            </a:r>
            <a:r>
              <a:rPr lang="en-US" dirty="0" err="1"/>
              <a:t>InVEST</a:t>
            </a:r>
            <a:r>
              <a:rPr lang="en-US" dirty="0"/>
              <a:t> urban cooling model calculates an index of heat mitigation based on shade, evapotranspiration, and albedo; as well as distance from cooling islands. Using the </a:t>
            </a:r>
            <a:r>
              <a:rPr lang="en-US" dirty="0" err="1"/>
              <a:t>InVEST</a:t>
            </a:r>
            <a:r>
              <a:rPr lang="en-US" dirty="0"/>
              <a:t> model afforded the team the opportunity to link data to the land use land cover classes within the study area and understand their relationship to urban heat. </a:t>
            </a:r>
            <a:r>
              <a:rPr lang="en-US" dirty="0" err="1"/>
              <a:t>InVEST</a:t>
            </a:r>
            <a:r>
              <a:rPr lang="en-US" dirty="0"/>
              <a:t> also allows inputs to be adjusted to run different scenarios to alter urban heat; such as inputting additional green spaces in urban areas or instituting white roof requirements.</a:t>
            </a:r>
          </a:p>
          <a:p>
            <a:endParaRPr lang="en-US" dirty="0">
              <a:cs typeface="Calibri"/>
            </a:endParaRPr>
          </a:p>
          <a:p>
            <a:r>
              <a:rPr lang="en-US" u="sng" dirty="0">
                <a:cs typeface="Calibri"/>
              </a:rPr>
              <a:t>Nighttime vs. Daytime models</a:t>
            </a:r>
          </a:p>
          <a:p>
            <a:endParaRPr lang="en-US" dirty="0">
              <a:cs typeface="Calibri"/>
            </a:endParaRPr>
          </a:p>
          <a:p>
            <a:r>
              <a:rPr lang="en-US" dirty="0">
                <a:cs typeface="Calibri"/>
              </a:rPr>
              <a:t>-Cooling capacity (an important output of the model) can account for nighttime temperature by using building intensity, a value calculated by dividing the total (estimated) area of floors in buildings in a particular LULC class by the total land area of that LULC class. The model uses building intensity as a predictor of nighttime temperature, whereas evapotranspiration, shade, and albedo are used as temperature predictors in the daytime model.</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078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942337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999933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920673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a:extLst>
              <a:ext uri="{28A0092B-C50C-407E-A947-70E740481C1C}">
                <a14:useLocalDpi xmlns:a14="http://schemas.microsoft.com/office/drawing/2010/main" val="0"/>
              </a:ext>
            </a:extLst>
          </a:blip>
          <a:srcRect l="18834" t="116" r="29133" b="-116"/>
          <a:stretch/>
        </p:blipFill>
        <p:spPr>
          <a:xfrm>
            <a:off x="0" y="-1"/>
            <a:ext cx="5576048" cy="6106893"/>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4235424370"/>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4071713"/>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409413009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356306776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2083637298"/>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418513"/>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266E99"/>
                </a:solidFill>
                <a:latin typeface="Century Gothic" panose="020B0502020202020204" pitchFamily="34" charset="0"/>
              </a:rPr>
              <a:t>| </a:t>
            </a:r>
            <a:r>
              <a:rPr lang="en-US" sz="1600" spc="100" baseline="0">
                <a:solidFill>
                  <a:srgbClr val="266E99"/>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833427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716605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310064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a:t>11/30/2021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184233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a:t>11/30/2021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000648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a:t>11/30/2021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336838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69114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516374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a:t>11/30/2021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t>‹#›</a:t>
            </a:fld>
            <a:endParaRPr lang="en-US"/>
          </a:p>
        </p:txBody>
      </p:sp>
    </p:spTree>
    <p:extLst>
      <p:ext uri="{BB962C8B-B14F-4D97-AF65-F5344CB8AC3E}">
        <p14:creationId xmlns:p14="http://schemas.microsoft.com/office/powerpoint/2010/main" val="133713352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25.tiff"/></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02086" y="1837942"/>
            <a:ext cx="5366014" cy="1591058"/>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lnSpc>
                <a:spcPct val="100000"/>
              </a:lnSpc>
            </a:pPr>
            <a:r>
              <a:rPr lang="en-US" sz="2400" spc="0" dirty="0">
                <a:solidFill>
                  <a:srgbClr val="266E99"/>
                </a:solidFill>
                <a:latin typeface="Century Gothic"/>
              </a:rPr>
              <a:t>Assessing Urban Heat in the Cincinnati and Covington Area to Inform Local Decision-makers and Environmental Justice Initiatives</a:t>
            </a:r>
            <a:endParaRPr lang="en-US" sz="2400" b="0" spc="0" baseline="0" dirty="0">
              <a:solidFill>
                <a:srgbClr val="266E99"/>
              </a:solidFill>
            </a:endParaRPr>
          </a:p>
        </p:txBody>
      </p:sp>
      <p:sp>
        <p:nvSpPr>
          <p:cNvPr id="5" name="TextBox 1">
            <a:extLst>
              <a:ext uri="{FF2B5EF4-FFF2-40B4-BE49-F238E27FC236}">
                <a16:creationId xmlns:a16="http://schemas.microsoft.com/office/drawing/2014/main" id="{F5F6D1A0-BF0E-4EB0-84C0-A4DA3FD53185}"/>
              </a:ext>
            </a:extLst>
          </p:cNvPr>
          <p:cNvSpPr txBox="1"/>
          <p:nvPr/>
        </p:nvSpPr>
        <p:spPr>
          <a:xfrm>
            <a:off x="6096000" y="4277655"/>
            <a:ext cx="5440827"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595959"/>
                </a:solidFill>
                <a:latin typeface="Century Gothic"/>
              </a:rPr>
              <a:t>Celeste Gambino</a:t>
            </a:r>
            <a:r>
              <a:rPr lang="en-US" dirty="0">
                <a:solidFill>
                  <a:srgbClr val="595959"/>
                </a:solidFill>
                <a:latin typeface="Century Gothic"/>
              </a:rPr>
              <a:t>, Paxton LaJoie, Olivia Cronin-Golomb, Samuel </a:t>
            </a:r>
            <a:r>
              <a:rPr lang="en-US" dirty="0" err="1">
                <a:solidFill>
                  <a:srgbClr val="595959"/>
                </a:solidFill>
                <a:latin typeface="Century Gothic"/>
              </a:rPr>
              <a:t>Feibel</a:t>
            </a:r>
            <a:r>
              <a:rPr lang="en-US" dirty="0">
                <a:solidFill>
                  <a:srgbClr val="595959"/>
                </a:solidFill>
                <a:latin typeface="Century Gothic"/>
              </a:rPr>
              <a:t>, and Katrina </a:t>
            </a:r>
            <a:r>
              <a:rPr lang="en-US" dirty="0" err="1">
                <a:solidFill>
                  <a:srgbClr val="595959"/>
                </a:solidFill>
                <a:latin typeface="Century Gothic"/>
              </a:rPr>
              <a:t>Rokosz</a:t>
            </a:r>
            <a:endParaRPr lang="en-US" sz="1600" dirty="0">
              <a:solidFill>
                <a:srgbClr val="595959"/>
              </a:solidFill>
              <a:latin typeface="Century Gothic"/>
            </a:endParaRPr>
          </a:p>
        </p:txBody>
      </p:sp>
      <p:sp>
        <p:nvSpPr>
          <p:cNvPr id="6" name="TextBox 5">
            <a:extLst>
              <a:ext uri="{FF2B5EF4-FFF2-40B4-BE49-F238E27FC236}">
                <a16:creationId xmlns:a16="http://schemas.microsoft.com/office/drawing/2014/main" id="{C33B3C6A-E29B-4259-8AAF-92BF6A419C43}"/>
              </a:ext>
            </a:extLst>
          </p:cNvPr>
          <p:cNvSpPr txBox="1"/>
          <p:nvPr/>
        </p:nvSpPr>
        <p:spPr>
          <a:xfrm>
            <a:off x="6093015" y="1445106"/>
            <a:ext cx="1623853" cy="338554"/>
          </a:xfrm>
          <a:prstGeom prst="rect">
            <a:avLst/>
          </a:prstGeom>
          <a:noFill/>
        </p:spPr>
        <p:txBody>
          <a:bodyPr wrap="square" rtlCol="0" anchor="ctr">
            <a:spAutoFit/>
          </a:bodyPr>
          <a:lstStyle/>
          <a:p>
            <a:r>
              <a:rPr lang="en-US" sz="1600" b="1" dirty="0">
                <a:solidFill>
                  <a:srgbClr val="266E99"/>
                </a:solidFill>
                <a:latin typeface="Century Gothic" panose="020B0502020202020204" pitchFamily="34" charset="0"/>
              </a:rPr>
              <a:t>A42C-07</a:t>
            </a:r>
            <a:endParaRPr lang="en-US" sz="1600" b="1" spc="100" baseline="0" dirty="0">
              <a:solidFill>
                <a:srgbClr val="266E99"/>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ACEBE86-BAC6-449A-B40F-AD67EBE70DF5}"/>
              </a:ext>
            </a:extLst>
          </p:cNvPr>
          <p:cNvSpPr txBox="1">
            <a:spLocks/>
          </p:cNvSpPr>
          <p:nvPr/>
        </p:nvSpPr>
        <p:spPr>
          <a:xfrm>
            <a:off x="241300" y="223071"/>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a:solidFill>
                  <a:srgbClr val="266E99"/>
                </a:solidFill>
                <a:latin typeface="Century Gothic" panose="020F0302020204030204"/>
              </a:rPr>
              <a:t>Land Use Land Cover</a:t>
            </a:r>
            <a:endParaRPr lang="en-US" sz="4400" b="0" i="0" u="none" strike="noStrike" kern="1200" cap="none" spc="0" normalizeH="0" baseline="0" noProof="0">
              <a:ln>
                <a:noFill/>
              </a:ln>
              <a:effectLst/>
              <a:uLnTx/>
              <a:uFillTx/>
              <a:latin typeface="Calibri Light" panose="020F0302020204030204"/>
              <a:cs typeface="Calibri Light"/>
            </a:endParaRPr>
          </a:p>
        </p:txBody>
      </p:sp>
      <p:pic>
        <p:nvPicPr>
          <p:cNvPr id="4" name="Picture 4" descr="Map&#10;&#10;Description automatically generated">
            <a:extLst>
              <a:ext uri="{FF2B5EF4-FFF2-40B4-BE49-F238E27FC236}">
                <a16:creationId xmlns:a16="http://schemas.microsoft.com/office/drawing/2014/main" id="{ED9F00D8-D319-4FCA-BC83-9F114AD654B1}"/>
              </a:ext>
            </a:extLst>
          </p:cNvPr>
          <p:cNvPicPr>
            <a:picLocks noChangeAspect="1"/>
          </p:cNvPicPr>
          <p:nvPr/>
        </p:nvPicPr>
        <p:blipFill>
          <a:blip r:embed="rId3"/>
          <a:stretch>
            <a:fillRect/>
          </a:stretch>
        </p:blipFill>
        <p:spPr>
          <a:xfrm>
            <a:off x="238433" y="816077"/>
            <a:ext cx="5422489" cy="5422489"/>
          </a:xfrm>
          <a:prstGeom prst="rect">
            <a:avLst/>
          </a:prstGeom>
        </p:spPr>
      </p:pic>
      <p:sp>
        <p:nvSpPr>
          <p:cNvPr id="6" name="TextBox 5">
            <a:extLst>
              <a:ext uri="{FF2B5EF4-FFF2-40B4-BE49-F238E27FC236}">
                <a16:creationId xmlns:a16="http://schemas.microsoft.com/office/drawing/2014/main" id="{3BCB3C76-D167-4CD8-B45D-CEDDEF57EC28}"/>
              </a:ext>
            </a:extLst>
          </p:cNvPr>
          <p:cNvSpPr txBox="1"/>
          <p:nvPr/>
        </p:nvSpPr>
        <p:spPr>
          <a:xfrm>
            <a:off x="1692797" y="5897931"/>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mi</a:t>
            </a:r>
          </a:p>
        </p:txBody>
      </p:sp>
      <p:sp>
        <p:nvSpPr>
          <p:cNvPr id="20" name="TextBox 19">
            <a:extLst>
              <a:ext uri="{FF2B5EF4-FFF2-40B4-BE49-F238E27FC236}">
                <a16:creationId xmlns:a16="http://schemas.microsoft.com/office/drawing/2014/main" id="{F9C1F413-6E7D-49C9-91D2-8F897992EDA7}"/>
              </a:ext>
            </a:extLst>
          </p:cNvPr>
          <p:cNvSpPr txBox="1"/>
          <p:nvPr/>
        </p:nvSpPr>
        <p:spPr>
          <a:xfrm>
            <a:off x="808317" y="5740057"/>
            <a:ext cx="431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a:t>
            </a:r>
          </a:p>
        </p:txBody>
      </p:sp>
      <p:sp>
        <p:nvSpPr>
          <p:cNvPr id="22" name="TextBox 21">
            <a:extLst>
              <a:ext uri="{FF2B5EF4-FFF2-40B4-BE49-F238E27FC236}">
                <a16:creationId xmlns:a16="http://schemas.microsoft.com/office/drawing/2014/main" id="{0DF870BF-38C3-4B0C-A976-F27694C2361A}"/>
              </a:ext>
            </a:extLst>
          </p:cNvPr>
          <p:cNvSpPr txBox="1"/>
          <p:nvPr/>
        </p:nvSpPr>
        <p:spPr>
          <a:xfrm>
            <a:off x="1558322" y="5740057"/>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a:t>
            </a:r>
          </a:p>
        </p:txBody>
      </p:sp>
      <p:sp>
        <p:nvSpPr>
          <p:cNvPr id="24" name="TextBox 23">
            <a:extLst>
              <a:ext uri="{FF2B5EF4-FFF2-40B4-BE49-F238E27FC236}">
                <a16:creationId xmlns:a16="http://schemas.microsoft.com/office/drawing/2014/main" id="{B5E44D12-0CF1-484F-9F6C-047BE04FD387}"/>
              </a:ext>
            </a:extLst>
          </p:cNvPr>
          <p:cNvSpPr txBox="1"/>
          <p:nvPr/>
        </p:nvSpPr>
        <p:spPr>
          <a:xfrm>
            <a:off x="201607" y="5740057"/>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a:t>
            </a:r>
          </a:p>
        </p:txBody>
      </p:sp>
      <p:grpSp>
        <p:nvGrpSpPr>
          <p:cNvPr id="40" name="Group 39">
            <a:extLst>
              <a:ext uri="{FF2B5EF4-FFF2-40B4-BE49-F238E27FC236}">
                <a16:creationId xmlns:a16="http://schemas.microsoft.com/office/drawing/2014/main" id="{0E23CC69-0652-3F40-B22B-140E3324A732}"/>
              </a:ext>
            </a:extLst>
          </p:cNvPr>
          <p:cNvGrpSpPr/>
          <p:nvPr/>
        </p:nvGrpSpPr>
        <p:grpSpPr>
          <a:xfrm>
            <a:off x="5819024" y="1523286"/>
            <a:ext cx="5508442" cy="3993594"/>
            <a:chOff x="5819024" y="1523286"/>
            <a:chExt cx="5508442" cy="3993594"/>
          </a:xfrm>
        </p:grpSpPr>
        <p:grpSp>
          <p:nvGrpSpPr>
            <p:cNvPr id="38" name="Group 37">
              <a:extLst>
                <a:ext uri="{FF2B5EF4-FFF2-40B4-BE49-F238E27FC236}">
                  <a16:creationId xmlns:a16="http://schemas.microsoft.com/office/drawing/2014/main" id="{7208324B-315D-2549-BE55-5C7CA10E43FA}"/>
                </a:ext>
              </a:extLst>
            </p:cNvPr>
            <p:cNvGrpSpPr/>
            <p:nvPr/>
          </p:nvGrpSpPr>
          <p:grpSpPr>
            <a:xfrm>
              <a:off x="5819024" y="1523286"/>
              <a:ext cx="5508442" cy="307777"/>
              <a:chOff x="5819024" y="1523286"/>
              <a:chExt cx="5508442" cy="307777"/>
            </a:xfrm>
          </p:grpSpPr>
          <p:sp>
            <p:nvSpPr>
              <p:cNvPr id="12" name="TextBox 11">
                <a:extLst>
                  <a:ext uri="{FF2B5EF4-FFF2-40B4-BE49-F238E27FC236}">
                    <a16:creationId xmlns:a16="http://schemas.microsoft.com/office/drawing/2014/main" id="{10F8A909-971D-49DD-A8C1-E111E81421F4}"/>
                  </a:ext>
                </a:extLst>
              </p:cNvPr>
              <p:cNvSpPr txBox="1"/>
              <p:nvPr/>
            </p:nvSpPr>
            <p:spPr>
              <a:xfrm>
                <a:off x="5819024" y="1524601"/>
                <a:ext cx="345475" cy="305146"/>
              </a:xfrm>
              <a:prstGeom prst="rect">
                <a:avLst/>
              </a:prstGeom>
              <a:solidFill>
                <a:srgbClr val="FEBEBF"/>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extBox 6">
                <a:extLst>
                  <a:ext uri="{FF2B5EF4-FFF2-40B4-BE49-F238E27FC236}">
                    <a16:creationId xmlns:a16="http://schemas.microsoft.com/office/drawing/2014/main" id="{6BD894AD-AE28-4492-B859-B8BAF2E7191E}"/>
                  </a:ext>
                </a:extLst>
              </p:cNvPr>
              <p:cNvSpPr txBox="1"/>
              <p:nvPr/>
            </p:nvSpPr>
            <p:spPr>
              <a:xfrm>
                <a:off x="6169553" y="1523286"/>
                <a:ext cx="51579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Developed, Open Space, &lt;20% impervious surfaces</a:t>
                </a:r>
                <a:endParaRPr lang="en-US" dirty="0">
                  <a:solidFill>
                    <a:schemeClr val="tx1">
                      <a:lumMod val="75000"/>
                      <a:lumOff val="25000"/>
                    </a:schemeClr>
                  </a:solidFill>
                </a:endParaRPr>
              </a:p>
            </p:txBody>
          </p:sp>
        </p:grpSp>
        <p:grpSp>
          <p:nvGrpSpPr>
            <p:cNvPr id="36" name="Group 35">
              <a:extLst>
                <a:ext uri="{FF2B5EF4-FFF2-40B4-BE49-F238E27FC236}">
                  <a16:creationId xmlns:a16="http://schemas.microsoft.com/office/drawing/2014/main" id="{B536D8D1-8A95-F34E-BCDB-701624096D0F}"/>
                </a:ext>
              </a:extLst>
            </p:cNvPr>
            <p:cNvGrpSpPr/>
            <p:nvPr/>
          </p:nvGrpSpPr>
          <p:grpSpPr>
            <a:xfrm>
              <a:off x="5819024" y="1932821"/>
              <a:ext cx="5212109" cy="307777"/>
              <a:chOff x="5819024" y="1929514"/>
              <a:chExt cx="5212109" cy="307777"/>
            </a:xfrm>
          </p:grpSpPr>
          <p:sp>
            <p:nvSpPr>
              <p:cNvPr id="11" name="TextBox 10">
                <a:extLst>
                  <a:ext uri="{FF2B5EF4-FFF2-40B4-BE49-F238E27FC236}">
                    <a16:creationId xmlns:a16="http://schemas.microsoft.com/office/drawing/2014/main" id="{BB6EE2F3-92D7-4A76-8711-D4B1F0E399BC}"/>
                  </a:ext>
                </a:extLst>
              </p:cNvPr>
              <p:cNvSpPr txBox="1"/>
              <p:nvPr/>
            </p:nvSpPr>
            <p:spPr>
              <a:xfrm>
                <a:off x="5819024" y="1930829"/>
                <a:ext cx="345475" cy="305146"/>
              </a:xfrm>
              <a:prstGeom prst="rect">
                <a:avLst/>
              </a:prstGeom>
              <a:solidFill>
                <a:srgbClr val="D79384"/>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25" name="TextBox 24">
                <a:extLst>
                  <a:ext uri="{FF2B5EF4-FFF2-40B4-BE49-F238E27FC236}">
                    <a16:creationId xmlns:a16="http://schemas.microsoft.com/office/drawing/2014/main" id="{B90C69AD-5C59-48AB-AF65-F3C7B400A8F4}"/>
                  </a:ext>
                </a:extLst>
              </p:cNvPr>
              <p:cNvSpPr txBox="1"/>
              <p:nvPr/>
            </p:nvSpPr>
            <p:spPr>
              <a:xfrm>
                <a:off x="6169553" y="1929514"/>
                <a:ext cx="48615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Developed, Low, 20-49% impervious surfaces</a:t>
                </a:r>
                <a:endParaRPr lang="en-US" dirty="0">
                  <a:solidFill>
                    <a:schemeClr val="tx1">
                      <a:lumMod val="75000"/>
                      <a:lumOff val="25000"/>
                    </a:schemeClr>
                  </a:solidFill>
                </a:endParaRPr>
              </a:p>
            </p:txBody>
          </p:sp>
        </p:grpSp>
        <p:grpSp>
          <p:nvGrpSpPr>
            <p:cNvPr id="35" name="Group 34">
              <a:extLst>
                <a:ext uri="{FF2B5EF4-FFF2-40B4-BE49-F238E27FC236}">
                  <a16:creationId xmlns:a16="http://schemas.microsoft.com/office/drawing/2014/main" id="{FAF9F8E3-84AD-7843-84AB-3194855ED71D}"/>
                </a:ext>
              </a:extLst>
            </p:cNvPr>
            <p:cNvGrpSpPr/>
            <p:nvPr/>
          </p:nvGrpSpPr>
          <p:grpSpPr>
            <a:xfrm>
              <a:off x="5819024" y="2342356"/>
              <a:ext cx="5270006" cy="307777"/>
              <a:chOff x="5819024" y="2349494"/>
              <a:chExt cx="5270006" cy="307777"/>
            </a:xfrm>
          </p:grpSpPr>
          <p:sp>
            <p:nvSpPr>
              <p:cNvPr id="10" name="TextBox 9">
                <a:extLst>
                  <a:ext uri="{FF2B5EF4-FFF2-40B4-BE49-F238E27FC236}">
                    <a16:creationId xmlns:a16="http://schemas.microsoft.com/office/drawing/2014/main" id="{BC0F4E8D-8FE5-4D0A-84C8-547C80CAE9BE}"/>
                  </a:ext>
                </a:extLst>
              </p:cNvPr>
              <p:cNvSpPr txBox="1"/>
              <p:nvPr/>
            </p:nvSpPr>
            <p:spPr>
              <a:xfrm>
                <a:off x="5819024" y="2350809"/>
                <a:ext cx="345475" cy="305146"/>
              </a:xfrm>
              <a:prstGeom prst="rect">
                <a:avLst/>
              </a:prstGeom>
              <a:solidFill>
                <a:srgbClr val="EA0B19"/>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27" name="TextBox 26">
                <a:extLst>
                  <a:ext uri="{FF2B5EF4-FFF2-40B4-BE49-F238E27FC236}">
                    <a16:creationId xmlns:a16="http://schemas.microsoft.com/office/drawing/2014/main" id="{8DAEC0C9-18F2-4F28-A73C-C149FF3C9BED}"/>
                  </a:ext>
                </a:extLst>
              </p:cNvPr>
              <p:cNvSpPr txBox="1"/>
              <p:nvPr/>
            </p:nvSpPr>
            <p:spPr>
              <a:xfrm>
                <a:off x="6169553" y="2349494"/>
                <a:ext cx="4919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Developed, Medium, 50-79% impervious surfaces</a:t>
                </a:r>
                <a:endParaRPr lang="en-US" dirty="0">
                  <a:solidFill>
                    <a:schemeClr val="tx1">
                      <a:lumMod val="75000"/>
                      <a:lumOff val="25000"/>
                    </a:schemeClr>
                  </a:solidFill>
                </a:endParaRPr>
              </a:p>
            </p:txBody>
          </p:sp>
        </p:grpSp>
        <p:grpSp>
          <p:nvGrpSpPr>
            <p:cNvPr id="33" name="Group 32">
              <a:extLst>
                <a:ext uri="{FF2B5EF4-FFF2-40B4-BE49-F238E27FC236}">
                  <a16:creationId xmlns:a16="http://schemas.microsoft.com/office/drawing/2014/main" id="{08CC2FE3-6FBA-B343-B10A-19046AEF8DC5}"/>
                </a:ext>
              </a:extLst>
            </p:cNvPr>
            <p:cNvGrpSpPr/>
            <p:nvPr/>
          </p:nvGrpSpPr>
          <p:grpSpPr>
            <a:xfrm>
              <a:off x="5819024" y="2751891"/>
              <a:ext cx="5270006" cy="307777"/>
              <a:chOff x="5819024" y="2750953"/>
              <a:chExt cx="5270006" cy="307777"/>
            </a:xfrm>
          </p:grpSpPr>
          <p:sp>
            <p:nvSpPr>
              <p:cNvPr id="9" name="TextBox 8">
                <a:extLst>
                  <a:ext uri="{FF2B5EF4-FFF2-40B4-BE49-F238E27FC236}">
                    <a16:creationId xmlns:a16="http://schemas.microsoft.com/office/drawing/2014/main" id="{EA48414B-3092-46D9-8B65-A158666FF72E}"/>
                  </a:ext>
                </a:extLst>
              </p:cNvPr>
              <p:cNvSpPr txBox="1"/>
              <p:nvPr/>
            </p:nvSpPr>
            <p:spPr>
              <a:xfrm>
                <a:off x="5819024" y="2752268"/>
                <a:ext cx="345475" cy="305146"/>
              </a:xfrm>
              <a:prstGeom prst="rect">
                <a:avLst/>
              </a:prstGeom>
              <a:solidFill>
                <a:srgbClr val="A8050E"/>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28" name="TextBox 27">
                <a:extLst>
                  <a:ext uri="{FF2B5EF4-FFF2-40B4-BE49-F238E27FC236}">
                    <a16:creationId xmlns:a16="http://schemas.microsoft.com/office/drawing/2014/main" id="{6DDE4727-6279-43C2-BCB9-F9C862419AF8}"/>
                  </a:ext>
                </a:extLst>
              </p:cNvPr>
              <p:cNvSpPr txBox="1"/>
              <p:nvPr/>
            </p:nvSpPr>
            <p:spPr>
              <a:xfrm>
                <a:off x="6169553" y="2750953"/>
                <a:ext cx="4919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Developed, High, 80-100% impervious surfaces</a:t>
                </a:r>
                <a:endParaRPr lang="en-US" dirty="0">
                  <a:solidFill>
                    <a:schemeClr val="tx1">
                      <a:lumMod val="75000"/>
                      <a:lumOff val="25000"/>
                    </a:schemeClr>
                  </a:solidFill>
                </a:endParaRPr>
              </a:p>
            </p:txBody>
          </p:sp>
        </p:grpSp>
        <p:grpSp>
          <p:nvGrpSpPr>
            <p:cNvPr id="32" name="Group 31">
              <a:extLst>
                <a:ext uri="{FF2B5EF4-FFF2-40B4-BE49-F238E27FC236}">
                  <a16:creationId xmlns:a16="http://schemas.microsoft.com/office/drawing/2014/main" id="{A53211DB-9FEF-3E40-9DFC-F9AFCA64516D}"/>
                </a:ext>
              </a:extLst>
            </p:cNvPr>
            <p:cNvGrpSpPr/>
            <p:nvPr/>
          </p:nvGrpSpPr>
          <p:grpSpPr>
            <a:xfrm>
              <a:off x="5819024" y="3161426"/>
              <a:ext cx="2894359" cy="307777"/>
              <a:chOff x="5819024" y="3153119"/>
              <a:chExt cx="2894359" cy="307777"/>
            </a:xfrm>
          </p:grpSpPr>
          <p:sp>
            <p:nvSpPr>
              <p:cNvPr id="8" name="TextBox 7">
                <a:extLst>
                  <a:ext uri="{FF2B5EF4-FFF2-40B4-BE49-F238E27FC236}">
                    <a16:creationId xmlns:a16="http://schemas.microsoft.com/office/drawing/2014/main" id="{7362C1E7-E10B-40B1-A23B-8C430F1AB3FC}"/>
                  </a:ext>
                </a:extLst>
              </p:cNvPr>
              <p:cNvSpPr txBox="1"/>
              <p:nvPr/>
            </p:nvSpPr>
            <p:spPr>
              <a:xfrm>
                <a:off x="5819024" y="3154434"/>
                <a:ext cx="345475" cy="305146"/>
              </a:xfrm>
              <a:prstGeom prst="rect">
                <a:avLst/>
              </a:prstGeom>
              <a:solidFill>
                <a:srgbClr val="496C9E"/>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29" name="TextBox 28">
                <a:extLst>
                  <a:ext uri="{FF2B5EF4-FFF2-40B4-BE49-F238E27FC236}">
                    <a16:creationId xmlns:a16="http://schemas.microsoft.com/office/drawing/2014/main" id="{D8D0B6DD-26F8-42BC-A303-F0712869C36E}"/>
                  </a:ext>
                </a:extLst>
              </p:cNvPr>
              <p:cNvSpPr txBox="1"/>
              <p:nvPr/>
            </p:nvSpPr>
            <p:spPr>
              <a:xfrm>
                <a:off x="6169553" y="3153119"/>
                <a:ext cx="25438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Open Water</a:t>
                </a:r>
                <a:endParaRPr lang="en-US">
                  <a:solidFill>
                    <a:schemeClr val="tx1">
                      <a:lumMod val="75000"/>
                      <a:lumOff val="25000"/>
                    </a:schemeClr>
                  </a:solidFill>
                </a:endParaRPr>
              </a:p>
            </p:txBody>
          </p:sp>
        </p:grpSp>
        <p:grpSp>
          <p:nvGrpSpPr>
            <p:cNvPr id="26" name="Group 25">
              <a:extLst>
                <a:ext uri="{FF2B5EF4-FFF2-40B4-BE49-F238E27FC236}">
                  <a16:creationId xmlns:a16="http://schemas.microsoft.com/office/drawing/2014/main" id="{3390F603-C849-274D-AA47-884AB2B5B6BE}"/>
                </a:ext>
              </a:extLst>
            </p:cNvPr>
            <p:cNvGrpSpPr/>
            <p:nvPr/>
          </p:nvGrpSpPr>
          <p:grpSpPr>
            <a:xfrm>
              <a:off x="5819024" y="3570961"/>
              <a:ext cx="2894359" cy="307777"/>
              <a:chOff x="5819024" y="3555286"/>
              <a:chExt cx="2894359" cy="307777"/>
            </a:xfrm>
          </p:grpSpPr>
          <p:sp>
            <p:nvSpPr>
              <p:cNvPr id="15" name="TextBox 14">
                <a:extLst>
                  <a:ext uri="{FF2B5EF4-FFF2-40B4-BE49-F238E27FC236}">
                    <a16:creationId xmlns:a16="http://schemas.microsoft.com/office/drawing/2014/main" id="{4CC9D480-01E9-474B-AC95-647CCA824E1E}"/>
                  </a:ext>
                </a:extLst>
              </p:cNvPr>
              <p:cNvSpPr txBox="1"/>
              <p:nvPr/>
            </p:nvSpPr>
            <p:spPr>
              <a:xfrm>
                <a:off x="5819024" y="3556601"/>
                <a:ext cx="345475" cy="305146"/>
              </a:xfrm>
              <a:prstGeom prst="rect">
                <a:avLst/>
              </a:prstGeom>
              <a:solidFill>
                <a:srgbClr val="72ADC4"/>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0" name="TextBox 29">
                <a:extLst>
                  <a:ext uri="{FF2B5EF4-FFF2-40B4-BE49-F238E27FC236}">
                    <a16:creationId xmlns:a16="http://schemas.microsoft.com/office/drawing/2014/main" id="{1505E56F-905E-4865-83D1-17C9161A90E8}"/>
                  </a:ext>
                </a:extLst>
              </p:cNvPr>
              <p:cNvSpPr txBox="1"/>
              <p:nvPr/>
            </p:nvSpPr>
            <p:spPr>
              <a:xfrm>
                <a:off x="6169553" y="3555286"/>
                <a:ext cx="25438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Wetlands</a:t>
                </a:r>
                <a:endParaRPr lang="en-US">
                  <a:solidFill>
                    <a:schemeClr val="tx1">
                      <a:lumMod val="75000"/>
                      <a:lumOff val="25000"/>
                    </a:schemeClr>
                  </a:solidFill>
                </a:endParaRPr>
              </a:p>
            </p:txBody>
          </p:sp>
        </p:grpSp>
        <p:grpSp>
          <p:nvGrpSpPr>
            <p:cNvPr id="21" name="Group 20">
              <a:extLst>
                <a:ext uri="{FF2B5EF4-FFF2-40B4-BE49-F238E27FC236}">
                  <a16:creationId xmlns:a16="http://schemas.microsoft.com/office/drawing/2014/main" id="{144F9AA1-3B9D-5746-80DE-FF40F2FA502D}"/>
                </a:ext>
              </a:extLst>
            </p:cNvPr>
            <p:cNvGrpSpPr/>
            <p:nvPr/>
          </p:nvGrpSpPr>
          <p:grpSpPr>
            <a:xfrm>
              <a:off x="5819024" y="4390031"/>
              <a:ext cx="2894359" cy="307777"/>
              <a:chOff x="5819024" y="4380785"/>
              <a:chExt cx="2894359" cy="307777"/>
            </a:xfrm>
          </p:grpSpPr>
          <p:sp>
            <p:nvSpPr>
              <p:cNvPr id="13" name="TextBox 12">
                <a:extLst>
                  <a:ext uri="{FF2B5EF4-FFF2-40B4-BE49-F238E27FC236}">
                    <a16:creationId xmlns:a16="http://schemas.microsoft.com/office/drawing/2014/main" id="{C194717C-5945-4DED-8A18-FF6ADFB0613D}"/>
                  </a:ext>
                </a:extLst>
              </p:cNvPr>
              <p:cNvSpPr txBox="1"/>
              <p:nvPr/>
            </p:nvSpPr>
            <p:spPr>
              <a:xfrm>
                <a:off x="5819024" y="4382100"/>
                <a:ext cx="345475" cy="305146"/>
              </a:xfrm>
              <a:prstGeom prst="rect">
                <a:avLst/>
              </a:prstGeom>
              <a:solidFill>
                <a:srgbClr val="D4BDFD"/>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1" name="TextBox 30">
                <a:extLst>
                  <a:ext uri="{FF2B5EF4-FFF2-40B4-BE49-F238E27FC236}">
                    <a16:creationId xmlns:a16="http://schemas.microsoft.com/office/drawing/2014/main" id="{3DB83BA1-4D60-424C-A511-F4014B16EC18}"/>
                  </a:ext>
                </a:extLst>
              </p:cNvPr>
              <p:cNvSpPr txBox="1"/>
              <p:nvPr/>
            </p:nvSpPr>
            <p:spPr>
              <a:xfrm>
                <a:off x="6169553" y="4380785"/>
                <a:ext cx="25438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Shrub and Grassland</a:t>
                </a:r>
                <a:endParaRPr lang="en-US" dirty="0">
                  <a:solidFill>
                    <a:schemeClr val="tx1">
                      <a:lumMod val="75000"/>
                      <a:lumOff val="25000"/>
                    </a:schemeClr>
                  </a:solidFill>
                </a:endParaRPr>
              </a:p>
            </p:txBody>
          </p:sp>
        </p:grpSp>
        <p:grpSp>
          <p:nvGrpSpPr>
            <p:cNvPr id="19" name="Group 18">
              <a:extLst>
                <a:ext uri="{FF2B5EF4-FFF2-40B4-BE49-F238E27FC236}">
                  <a16:creationId xmlns:a16="http://schemas.microsoft.com/office/drawing/2014/main" id="{E8AD9ADA-11A9-F24A-BEDB-4D9CF0C786B4}"/>
                </a:ext>
              </a:extLst>
            </p:cNvPr>
            <p:cNvGrpSpPr/>
            <p:nvPr/>
          </p:nvGrpSpPr>
          <p:grpSpPr>
            <a:xfrm>
              <a:off x="5819024" y="4799566"/>
              <a:ext cx="2894359" cy="307777"/>
              <a:chOff x="5819024" y="4793534"/>
              <a:chExt cx="2894359" cy="307777"/>
            </a:xfrm>
          </p:grpSpPr>
          <p:sp>
            <p:nvSpPr>
              <p:cNvPr id="18" name="TextBox 17">
                <a:extLst>
                  <a:ext uri="{FF2B5EF4-FFF2-40B4-BE49-F238E27FC236}">
                    <a16:creationId xmlns:a16="http://schemas.microsoft.com/office/drawing/2014/main" id="{82902E91-2876-4A3B-AFE9-47CB8B459627}"/>
                  </a:ext>
                </a:extLst>
              </p:cNvPr>
              <p:cNvSpPr txBox="1"/>
              <p:nvPr/>
            </p:nvSpPr>
            <p:spPr>
              <a:xfrm>
                <a:off x="5819024" y="4794849"/>
                <a:ext cx="345475" cy="305146"/>
              </a:xfrm>
              <a:prstGeom prst="rect">
                <a:avLst/>
              </a:prstGeom>
              <a:solidFill>
                <a:srgbClr val="FFFD38"/>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4" name="TextBox 33">
                <a:extLst>
                  <a:ext uri="{FF2B5EF4-FFF2-40B4-BE49-F238E27FC236}">
                    <a16:creationId xmlns:a16="http://schemas.microsoft.com/office/drawing/2014/main" id="{12415AE8-A3EE-46AC-AF1C-30C002586A35}"/>
                  </a:ext>
                </a:extLst>
              </p:cNvPr>
              <p:cNvSpPr txBox="1"/>
              <p:nvPr/>
            </p:nvSpPr>
            <p:spPr>
              <a:xfrm>
                <a:off x="6169553" y="4793534"/>
                <a:ext cx="25438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Agriculture Fields</a:t>
                </a:r>
              </a:p>
            </p:txBody>
          </p:sp>
        </p:grpSp>
        <p:grpSp>
          <p:nvGrpSpPr>
            <p:cNvPr id="16" name="Group 15">
              <a:extLst>
                <a:ext uri="{FF2B5EF4-FFF2-40B4-BE49-F238E27FC236}">
                  <a16:creationId xmlns:a16="http://schemas.microsoft.com/office/drawing/2014/main" id="{5D1D1671-E5CF-9F48-B0EB-4DF32F2641A2}"/>
                </a:ext>
              </a:extLst>
            </p:cNvPr>
            <p:cNvGrpSpPr/>
            <p:nvPr/>
          </p:nvGrpSpPr>
          <p:grpSpPr>
            <a:xfrm>
              <a:off x="5819025" y="5209103"/>
              <a:ext cx="2894358" cy="307777"/>
              <a:chOff x="5819025" y="5209103"/>
              <a:chExt cx="2894358" cy="307777"/>
            </a:xfrm>
          </p:grpSpPr>
          <p:sp>
            <p:nvSpPr>
              <p:cNvPr id="17" name="TextBox 16">
                <a:extLst>
                  <a:ext uri="{FF2B5EF4-FFF2-40B4-BE49-F238E27FC236}">
                    <a16:creationId xmlns:a16="http://schemas.microsoft.com/office/drawing/2014/main" id="{49E50DDF-72A3-4160-8FE8-0F6F02419991}"/>
                  </a:ext>
                </a:extLst>
              </p:cNvPr>
              <p:cNvSpPr txBox="1"/>
              <p:nvPr/>
            </p:nvSpPr>
            <p:spPr>
              <a:xfrm>
                <a:off x="5819025" y="5210418"/>
                <a:ext cx="345475" cy="305146"/>
              </a:xfrm>
              <a:prstGeom prst="rect">
                <a:avLst/>
              </a:prstGeom>
              <a:solidFill>
                <a:srgbClr val="B2ADA3"/>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7" name="TextBox 36">
                <a:extLst>
                  <a:ext uri="{FF2B5EF4-FFF2-40B4-BE49-F238E27FC236}">
                    <a16:creationId xmlns:a16="http://schemas.microsoft.com/office/drawing/2014/main" id="{3F19D350-6086-4558-B0E6-53FDF7A4AC8E}"/>
                  </a:ext>
                </a:extLst>
              </p:cNvPr>
              <p:cNvSpPr txBox="1"/>
              <p:nvPr/>
            </p:nvSpPr>
            <p:spPr>
              <a:xfrm>
                <a:off x="6169553" y="5209103"/>
                <a:ext cx="25438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Barren Land</a:t>
                </a:r>
                <a:endParaRPr lang="en-US" dirty="0">
                  <a:solidFill>
                    <a:schemeClr val="tx1">
                      <a:lumMod val="75000"/>
                      <a:lumOff val="25000"/>
                    </a:schemeClr>
                  </a:solidFill>
                </a:endParaRPr>
              </a:p>
            </p:txBody>
          </p:sp>
        </p:grpSp>
        <p:grpSp>
          <p:nvGrpSpPr>
            <p:cNvPr id="23" name="Group 22">
              <a:extLst>
                <a:ext uri="{FF2B5EF4-FFF2-40B4-BE49-F238E27FC236}">
                  <a16:creationId xmlns:a16="http://schemas.microsoft.com/office/drawing/2014/main" id="{DD24B3E1-774A-5343-ACE1-5CCB29523A9E}"/>
                </a:ext>
              </a:extLst>
            </p:cNvPr>
            <p:cNvGrpSpPr/>
            <p:nvPr/>
          </p:nvGrpSpPr>
          <p:grpSpPr>
            <a:xfrm>
              <a:off x="5819024" y="3980496"/>
              <a:ext cx="2894359" cy="307777"/>
              <a:chOff x="5819024" y="3973413"/>
              <a:chExt cx="2894359" cy="307777"/>
            </a:xfrm>
          </p:grpSpPr>
          <p:sp>
            <p:nvSpPr>
              <p:cNvPr id="14" name="TextBox 13">
                <a:extLst>
                  <a:ext uri="{FF2B5EF4-FFF2-40B4-BE49-F238E27FC236}">
                    <a16:creationId xmlns:a16="http://schemas.microsoft.com/office/drawing/2014/main" id="{4161C46C-653B-4145-A622-DABEC8046381}"/>
                  </a:ext>
                </a:extLst>
              </p:cNvPr>
              <p:cNvSpPr txBox="1"/>
              <p:nvPr/>
            </p:nvSpPr>
            <p:spPr>
              <a:xfrm>
                <a:off x="5819024" y="3974728"/>
                <a:ext cx="345475" cy="305146"/>
              </a:xfrm>
              <a:prstGeom prst="rect">
                <a:avLst/>
              </a:prstGeom>
              <a:solidFill>
                <a:srgbClr val="8BDA31"/>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9" name="TextBox 38">
                <a:extLst>
                  <a:ext uri="{FF2B5EF4-FFF2-40B4-BE49-F238E27FC236}">
                    <a16:creationId xmlns:a16="http://schemas.microsoft.com/office/drawing/2014/main" id="{DE27B5F6-B45F-4CF2-8D37-466BE83D7E56}"/>
                  </a:ext>
                </a:extLst>
              </p:cNvPr>
              <p:cNvSpPr txBox="1"/>
              <p:nvPr/>
            </p:nvSpPr>
            <p:spPr>
              <a:xfrm>
                <a:off x="6169553" y="3973413"/>
                <a:ext cx="25438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Forest</a:t>
                </a:r>
              </a:p>
            </p:txBody>
          </p:sp>
        </p:grpSp>
      </p:grpSp>
      <p:pic>
        <p:nvPicPr>
          <p:cNvPr id="2" name="Picture 15" descr="Background pattern&#10;&#10;Description automatically generated">
            <a:extLst>
              <a:ext uri="{FF2B5EF4-FFF2-40B4-BE49-F238E27FC236}">
                <a16:creationId xmlns:a16="http://schemas.microsoft.com/office/drawing/2014/main" id="{8795F1DB-E477-4CCE-90E4-5B1D2FE6D251}"/>
              </a:ext>
            </a:extLst>
          </p:cNvPr>
          <p:cNvPicPr>
            <a:picLocks noChangeAspect="1"/>
          </p:cNvPicPr>
          <p:nvPr/>
        </p:nvPicPr>
        <p:blipFill>
          <a:blip r:embed="rId4"/>
          <a:stretch>
            <a:fillRect/>
          </a:stretch>
        </p:blipFill>
        <p:spPr>
          <a:xfrm>
            <a:off x="439102" y="1176337"/>
            <a:ext cx="302895" cy="421005"/>
          </a:xfrm>
          <a:prstGeom prst="rect">
            <a:avLst/>
          </a:prstGeom>
        </p:spPr>
      </p:pic>
      <p:sp>
        <p:nvSpPr>
          <p:cNvPr id="5" name="TextBox 4">
            <a:extLst>
              <a:ext uri="{FF2B5EF4-FFF2-40B4-BE49-F238E27FC236}">
                <a16:creationId xmlns:a16="http://schemas.microsoft.com/office/drawing/2014/main" id="{2D7072FE-A0A0-431E-AD77-3D4B5D09C298}"/>
              </a:ext>
            </a:extLst>
          </p:cNvPr>
          <p:cNvSpPr txBox="1"/>
          <p:nvPr/>
        </p:nvSpPr>
        <p:spPr>
          <a:xfrm>
            <a:off x="436919" y="872858"/>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N</a:t>
            </a:r>
          </a:p>
        </p:txBody>
      </p:sp>
    </p:spTree>
    <p:extLst>
      <p:ext uri="{BB962C8B-B14F-4D97-AF65-F5344CB8AC3E}">
        <p14:creationId xmlns:p14="http://schemas.microsoft.com/office/powerpoint/2010/main" val="1730892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Map&#10;&#10;Description automatically generated">
            <a:extLst>
              <a:ext uri="{FF2B5EF4-FFF2-40B4-BE49-F238E27FC236}">
                <a16:creationId xmlns:a16="http://schemas.microsoft.com/office/drawing/2014/main" id="{FEC83AF5-6821-422A-8776-61B30CC16577}"/>
              </a:ext>
            </a:extLst>
          </p:cNvPr>
          <p:cNvPicPr>
            <a:picLocks noChangeAspect="1"/>
          </p:cNvPicPr>
          <p:nvPr/>
        </p:nvPicPr>
        <p:blipFill>
          <a:blip r:embed="rId3"/>
          <a:stretch>
            <a:fillRect/>
          </a:stretch>
        </p:blipFill>
        <p:spPr>
          <a:xfrm>
            <a:off x="6481824" y="739957"/>
            <a:ext cx="5128127" cy="4978215"/>
          </a:xfrm>
          <a:prstGeom prst="rect">
            <a:avLst/>
          </a:prstGeom>
        </p:spPr>
      </p:pic>
      <p:pic>
        <p:nvPicPr>
          <p:cNvPr id="6" name="Picture 12" descr="Map&#10;&#10;Description automatically generated">
            <a:extLst>
              <a:ext uri="{FF2B5EF4-FFF2-40B4-BE49-F238E27FC236}">
                <a16:creationId xmlns:a16="http://schemas.microsoft.com/office/drawing/2014/main" id="{903060E0-86B7-446F-8A15-BFDB5FEB8017}"/>
              </a:ext>
            </a:extLst>
          </p:cNvPr>
          <p:cNvPicPr>
            <a:picLocks noChangeAspect="1"/>
          </p:cNvPicPr>
          <p:nvPr/>
        </p:nvPicPr>
        <p:blipFill>
          <a:blip r:embed="rId4"/>
          <a:stretch>
            <a:fillRect/>
          </a:stretch>
        </p:blipFill>
        <p:spPr>
          <a:xfrm>
            <a:off x="739140" y="737373"/>
            <a:ext cx="5059413" cy="5058135"/>
          </a:xfrm>
          <a:prstGeom prst="rect">
            <a:avLst/>
          </a:prstGeom>
        </p:spPr>
      </p:pic>
      <p:sp>
        <p:nvSpPr>
          <p:cNvPr id="2" name="Title 4"/>
          <p:cNvSpPr txBox="1">
            <a:spLocks/>
          </p:cNvSpPr>
          <p:nvPr/>
        </p:nvSpPr>
        <p:spPr>
          <a:xfrm>
            <a:off x="187390" y="43124"/>
            <a:ext cx="10150020" cy="6229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Results: UHI Magnitude</a:t>
            </a:r>
          </a:p>
        </p:txBody>
      </p:sp>
      <p:pic>
        <p:nvPicPr>
          <p:cNvPr id="11" name="Picture 11" descr="Rectangle&#10;&#10;Description automatically generated">
            <a:extLst>
              <a:ext uri="{FF2B5EF4-FFF2-40B4-BE49-F238E27FC236}">
                <a16:creationId xmlns:a16="http://schemas.microsoft.com/office/drawing/2014/main" id="{8609EDDF-EB3C-41D4-A3B3-FB609E868F83}"/>
              </a:ext>
            </a:extLst>
          </p:cNvPr>
          <p:cNvPicPr>
            <a:picLocks noChangeAspect="1"/>
          </p:cNvPicPr>
          <p:nvPr/>
        </p:nvPicPr>
        <p:blipFill>
          <a:blip r:embed="rId5"/>
          <a:stretch>
            <a:fillRect/>
          </a:stretch>
        </p:blipFill>
        <p:spPr>
          <a:xfrm>
            <a:off x="923892" y="5224423"/>
            <a:ext cx="2743200" cy="800680"/>
          </a:xfrm>
          <a:prstGeom prst="rect">
            <a:avLst/>
          </a:prstGeom>
        </p:spPr>
      </p:pic>
      <p:pic>
        <p:nvPicPr>
          <p:cNvPr id="15" name="Picture 15" descr="Background pattern&#10;&#10;Description automatically generated">
            <a:extLst>
              <a:ext uri="{FF2B5EF4-FFF2-40B4-BE49-F238E27FC236}">
                <a16:creationId xmlns:a16="http://schemas.microsoft.com/office/drawing/2014/main" id="{21620431-76A1-4772-B6EC-856CDE97642C}"/>
              </a:ext>
            </a:extLst>
          </p:cNvPr>
          <p:cNvPicPr>
            <a:picLocks noChangeAspect="1"/>
          </p:cNvPicPr>
          <p:nvPr/>
        </p:nvPicPr>
        <p:blipFill>
          <a:blip r:embed="rId6"/>
          <a:stretch>
            <a:fillRect/>
          </a:stretch>
        </p:blipFill>
        <p:spPr>
          <a:xfrm>
            <a:off x="873442" y="1145322"/>
            <a:ext cx="302895" cy="421005"/>
          </a:xfrm>
          <a:prstGeom prst="rect">
            <a:avLst/>
          </a:prstGeom>
        </p:spPr>
      </p:pic>
      <p:sp>
        <p:nvSpPr>
          <p:cNvPr id="4" name="TextBox 3">
            <a:extLst>
              <a:ext uri="{FF2B5EF4-FFF2-40B4-BE49-F238E27FC236}">
                <a16:creationId xmlns:a16="http://schemas.microsoft.com/office/drawing/2014/main" id="{14CB7E91-4F86-40B2-9C26-769CF22DB631}"/>
              </a:ext>
            </a:extLst>
          </p:cNvPr>
          <p:cNvSpPr txBox="1"/>
          <p:nvPr/>
        </p:nvSpPr>
        <p:spPr>
          <a:xfrm>
            <a:off x="5166903" y="841843"/>
            <a:ext cx="6137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5 mi</a:t>
            </a:r>
          </a:p>
        </p:txBody>
      </p:sp>
      <p:sp>
        <p:nvSpPr>
          <p:cNvPr id="5" name="TextBox 4">
            <a:extLst>
              <a:ext uri="{FF2B5EF4-FFF2-40B4-BE49-F238E27FC236}">
                <a16:creationId xmlns:a16="http://schemas.microsoft.com/office/drawing/2014/main" id="{B9D4FE22-ECA8-4AE6-9956-5C5FCAB3D24D}"/>
              </a:ext>
            </a:extLst>
          </p:cNvPr>
          <p:cNvSpPr txBox="1"/>
          <p:nvPr/>
        </p:nvSpPr>
        <p:spPr>
          <a:xfrm>
            <a:off x="4318172" y="841843"/>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a:t>
            </a:r>
          </a:p>
        </p:txBody>
      </p:sp>
      <p:sp>
        <p:nvSpPr>
          <p:cNvPr id="17" name="TextBox 16">
            <a:extLst>
              <a:ext uri="{FF2B5EF4-FFF2-40B4-BE49-F238E27FC236}">
                <a16:creationId xmlns:a16="http://schemas.microsoft.com/office/drawing/2014/main" id="{A566FE5E-67BA-43B0-9130-B2E81A4EA3F3}"/>
              </a:ext>
            </a:extLst>
          </p:cNvPr>
          <p:cNvSpPr txBox="1"/>
          <p:nvPr/>
        </p:nvSpPr>
        <p:spPr>
          <a:xfrm>
            <a:off x="871259" y="841843"/>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sp>
        <p:nvSpPr>
          <p:cNvPr id="19" name="TextBox 18">
            <a:extLst>
              <a:ext uri="{FF2B5EF4-FFF2-40B4-BE49-F238E27FC236}">
                <a16:creationId xmlns:a16="http://schemas.microsoft.com/office/drawing/2014/main" id="{D8FB7890-5C42-4921-A7FE-641750D3BEBE}"/>
              </a:ext>
            </a:extLst>
          </p:cNvPr>
          <p:cNvSpPr txBox="1"/>
          <p:nvPr/>
        </p:nvSpPr>
        <p:spPr>
          <a:xfrm>
            <a:off x="734098" y="5493650"/>
            <a:ext cx="4905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-20</a:t>
            </a:r>
          </a:p>
        </p:txBody>
      </p:sp>
      <p:sp>
        <p:nvSpPr>
          <p:cNvPr id="21" name="TextBox 20">
            <a:extLst>
              <a:ext uri="{FF2B5EF4-FFF2-40B4-BE49-F238E27FC236}">
                <a16:creationId xmlns:a16="http://schemas.microsoft.com/office/drawing/2014/main" id="{F9F6EEA0-C64F-44C7-A3DF-0B62B663A355}"/>
              </a:ext>
            </a:extLst>
          </p:cNvPr>
          <p:cNvSpPr txBox="1"/>
          <p:nvPr/>
        </p:nvSpPr>
        <p:spPr>
          <a:xfrm>
            <a:off x="1919770" y="5493650"/>
            <a:ext cx="2848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sp>
        <p:nvSpPr>
          <p:cNvPr id="23" name="TextBox 22">
            <a:extLst>
              <a:ext uri="{FF2B5EF4-FFF2-40B4-BE49-F238E27FC236}">
                <a16:creationId xmlns:a16="http://schemas.microsoft.com/office/drawing/2014/main" id="{8C212076-0A02-4F7E-B3F9-B29CDEF0EE70}"/>
              </a:ext>
            </a:extLst>
          </p:cNvPr>
          <p:cNvSpPr txBox="1"/>
          <p:nvPr/>
        </p:nvSpPr>
        <p:spPr>
          <a:xfrm>
            <a:off x="1281214" y="5493650"/>
            <a:ext cx="4524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-10</a:t>
            </a:r>
          </a:p>
        </p:txBody>
      </p:sp>
      <p:sp>
        <p:nvSpPr>
          <p:cNvPr id="25" name="TextBox 24">
            <a:extLst>
              <a:ext uri="{FF2B5EF4-FFF2-40B4-BE49-F238E27FC236}">
                <a16:creationId xmlns:a16="http://schemas.microsoft.com/office/drawing/2014/main" id="{025D1FA2-FEC9-4494-AB41-ED99625E7BCF}"/>
              </a:ext>
            </a:extLst>
          </p:cNvPr>
          <p:cNvSpPr txBox="1"/>
          <p:nvPr/>
        </p:nvSpPr>
        <p:spPr>
          <a:xfrm>
            <a:off x="2398305" y="5493650"/>
            <a:ext cx="3991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10</a:t>
            </a:r>
          </a:p>
        </p:txBody>
      </p:sp>
      <p:sp>
        <p:nvSpPr>
          <p:cNvPr id="27" name="TextBox 26">
            <a:extLst>
              <a:ext uri="{FF2B5EF4-FFF2-40B4-BE49-F238E27FC236}">
                <a16:creationId xmlns:a16="http://schemas.microsoft.com/office/drawing/2014/main" id="{7D3E0CA1-1FF9-428B-A723-491CA5D67074}"/>
              </a:ext>
            </a:extLst>
          </p:cNvPr>
          <p:cNvSpPr txBox="1"/>
          <p:nvPr/>
        </p:nvSpPr>
        <p:spPr>
          <a:xfrm>
            <a:off x="2945421" y="5493650"/>
            <a:ext cx="4143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20</a:t>
            </a:r>
          </a:p>
        </p:txBody>
      </p:sp>
      <p:sp>
        <p:nvSpPr>
          <p:cNvPr id="29" name="TextBox 28">
            <a:extLst>
              <a:ext uri="{FF2B5EF4-FFF2-40B4-BE49-F238E27FC236}">
                <a16:creationId xmlns:a16="http://schemas.microsoft.com/office/drawing/2014/main" id="{F6F900D1-34C5-4A01-AFA8-FFAADB975BCF}"/>
              </a:ext>
            </a:extLst>
          </p:cNvPr>
          <p:cNvSpPr txBox="1"/>
          <p:nvPr/>
        </p:nvSpPr>
        <p:spPr>
          <a:xfrm>
            <a:off x="3492537" y="5493650"/>
            <a:ext cx="4067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30</a:t>
            </a:r>
          </a:p>
        </p:txBody>
      </p:sp>
      <p:pic>
        <p:nvPicPr>
          <p:cNvPr id="43" name="Picture 11" descr="Rectangle&#10;&#10;Description automatically generated">
            <a:extLst>
              <a:ext uri="{FF2B5EF4-FFF2-40B4-BE49-F238E27FC236}">
                <a16:creationId xmlns:a16="http://schemas.microsoft.com/office/drawing/2014/main" id="{6708DC56-6A26-4B25-9860-76671079E697}"/>
              </a:ext>
            </a:extLst>
          </p:cNvPr>
          <p:cNvPicPr>
            <a:picLocks noChangeAspect="1"/>
          </p:cNvPicPr>
          <p:nvPr/>
        </p:nvPicPr>
        <p:blipFill>
          <a:blip r:embed="rId5"/>
          <a:stretch>
            <a:fillRect/>
          </a:stretch>
        </p:blipFill>
        <p:spPr>
          <a:xfrm>
            <a:off x="6655066" y="5141087"/>
            <a:ext cx="2743200" cy="800680"/>
          </a:xfrm>
          <a:prstGeom prst="rect">
            <a:avLst/>
          </a:prstGeom>
        </p:spPr>
      </p:pic>
      <p:sp>
        <p:nvSpPr>
          <p:cNvPr id="31" name="TextBox 30">
            <a:extLst>
              <a:ext uri="{FF2B5EF4-FFF2-40B4-BE49-F238E27FC236}">
                <a16:creationId xmlns:a16="http://schemas.microsoft.com/office/drawing/2014/main" id="{E6677343-BD63-4383-BD6E-C9A4E5C043E0}"/>
              </a:ext>
            </a:extLst>
          </p:cNvPr>
          <p:cNvSpPr txBox="1"/>
          <p:nvPr/>
        </p:nvSpPr>
        <p:spPr>
          <a:xfrm>
            <a:off x="6445954" y="5393632"/>
            <a:ext cx="4905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-20</a:t>
            </a:r>
          </a:p>
        </p:txBody>
      </p:sp>
      <p:sp>
        <p:nvSpPr>
          <p:cNvPr id="33" name="TextBox 32">
            <a:extLst>
              <a:ext uri="{FF2B5EF4-FFF2-40B4-BE49-F238E27FC236}">
                <a16:creationId xmlns:a16="http://schemas.microsoft.com/office/drawing/2014/main" id="{F22F8B82-A90A-42AE-8E4A-9744E3AEBA52}"/>
              </a:ext>
            </a:extLst>
          </p:cNvPr>
          <p:cNvSpPr txBox="1"/>
          <p:nvPr/>
        </p:nvSpPr>
        <p:spPr>
          <a:xfrm>
            <a:off x="7631626" y="5393632"/>
            <a:ext cx="2848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sp>
        <p:nvSpPr>
          <p:cNvPr id="35" name="TextBox 34">
            <a:extLst>
              <a:ext uri="{FF2B5EF4-FFF2-40B4-BE49-F238E27FC236}">
                <a16:creationId xmlns:a16="http://schemas.microsoft.com/office/drawing/2014/main" id="{B423410E-3F6D-4D65-A837-CEBC1DDD30D1}"/>
              </a:ext>
            </a:extLst>
          </p:cNvPr>
          <p:cNvSpPr txBox="1"/>
          <p:nvPr/>
        </p:nvSpPr>
        <p:spPr>
          <a:xfrm>
            <a:off x="6993070" y="5393632"/>
            <a:ext cx="4524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-10</a:t>
            </a:r>
          </a:p>
        </p:txBody>
      </p:sp>
      <p:sp>
        <p:nvSpPr>
          <p:cNvPr id="37" name="TextBox 36">
            <a:extLst>
              <a:ext uri="{FF2B5EF4-FFF2-40B4-BE49-F238E27FC236}">
                <a16:creationId xmlns:a16="http://schemas.microsoft.com/office/drawing/2014/main" id="{1DE4F9A6-80E3-4A77-8D53-DD9CEE6C1B3B}"/>
              </a:ext>
            </a:extLst>
          </p:cNvPr>
          <p:cNvSpPr txBox="1"/>
          <p:nvPr/>
        </p:nvSpPr>
        <p:spPr>
          <a:xfrm>
            <a:off x="8110161" y="5393632"/>
            <a:ext cx="3991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10</a:t>
            </a:r>
          </a:p>
        </p:txBody>
      </p:sp>
      <p:sp>
        <p:nvSpPr>
          <p:cNvPr id="39" name="TextBox 38">
            <a:extLst>
              <a:ext uri="{FF2B5EF4-FFF2-40B4-BE49-F238E27FC236}">
                <a16:creationId xmlns:a16="http://schemas.microsoft.com/office/drawing/2014/main" id="{99A6C61E-52FD-4F80-A1B7-9EC4F8C0C3D7}"/>
              </a:ext>
            </a:extLst>
          </p:cNvPr>
          <p:cNvSpPr txBox="1"/>
          <p:nvPr/>
        </p:nvSpPr>
        <p:spPr>
          <a:xfrm>
            <a:off x="8657277" y="5393632"/>
            <a:ext cx="4143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20</a:t>
            </a:r>
          </a:p>
        </p:txBody>
      </p:sp>
      <p:sp>
        <p:nvSpPr>
          <p:cNvPr id="41" name="TextBox 40">
            <a:extLst>
              <a:ext uri="{FF2B5EF4-FFF2-40B4-BE49-F238E27FC236}">
                <a16:creationId xmlns:a16="http://schemas.microsoft.com/office/drawing/2014/main" id="{65E8B2F0-3514-491D-999D-29A5AA4CD852}"/>
              </a:ext>
            </a:extLst>
          </p:cNvPr>
          <p:cNvSpPr txBox="1"/>
          <p:nvPr/>
        </p:nvSpPr>
        <p:spPr>
          <a:xfrm>
            <a:off x="9204393" y="5393632"/>
            <a:ext cx="4067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30</a:t>
            </a:r>
          </a:p>
        </p:txBody>
      </p:sp>
      <p:sp>
        <p:nvSpPr>
          <p:cNvPr id="44" name="TextBox 43">
            <a:extLst>
              <a:ext uri="{FF2B5EF4-FFF2-40B4-BE49-F238E27FC236}">
                <a16:creationId xmlns:a16="http://schemas.microsoft.com/office/drawing/2014/main" id="{B20692A0-884B-448C-A77C-0FF4CAC1CD22}"/>
              </a:ext>
            </a:extLst>
          </p:cNvPr>
          <p:cNvSpPr txBox="1"/>
          <p:nvPr/>
        </p:nvSpPr>
        <p:spPr>
          <a:xfrm>
            <a:off x="10104533" y="840744"/>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a:t>
            </a:r>
          </a:p>
        </p:txBody>
      </p:sp>
      <p:sp>
        <p:nvSpPr>
          <p:cNvPr id="45" name="TextBox 44">
            <a:extLst>
              <a:ext uri="{FF2B5EF4-FFF2-40B4-BE49-F238E27FC236}">
                <a16:creationId xmlns:a16="http://schemas.microsoft.com/office/drawing/2014/main" id="{80590733-2CB6-4BC3-8184-2A3791F43D7E}"/>
              </a:ext>
            </a:extLst>
          </p:cNvPr>
          <p:cNvSpPr txBox="1"/>
          <p:nvPr/>
        </p:nvSpPr>
        <p:spPr>
          <a:xfrm>
            <a:off x="10954111" y="840744"/>
            <a:ext cx="6137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5 mi</a:t>
            </a:r>
          </a:p>
        </p:txBody>
      </p:sp>
      <p:sp>
        <p:nvSpPr>
          <p:cNvPr id="46" name="TextBox 45">
            <a:extLst>
              <a:ext uri="{FF2B5EF4-FFF2-40B4-BE49-F238E27FC236}">
                <a16:creationId xmlns:a16="http://schemas.microsoft.com/office/drawing/2014/main" id="{332274B8-D2A1-4393-9820-C3963952A14F}"/>
              </a:ext>
            </a:extLst>
          </p:cNvPr>
          <p:cNvSpPr txBox="1"/>
          <p:nvPr/>
        </p:nvSpPr>
        <p:spPr>
          <a:xfrm>
            <a:off x="6698949" y="841843"/>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pic>
        <p:nvPicPr>
          <p:cNvPr id="47" name="Picture 15" descr="Background pattern&#10;&#10;Description automatically generated">
            <a:extLst>
              <a:ext uri="{FF2B5EF4-FFF2-40B4-BE49-F238E27FC236}">
                <a16:creationId xmlns:a16="http://schemas.microsoft.com/office/drawing/2014/main" id="{A3987763-3695-4546-855A-4CD10B1404AA}"/>
              </a:ext>
            </a:extLst>
          </p:cNvPr>
          <p:cNvPicPr>
            <a:picLocks noChangeAspect="1"/>
          </p:cNvPicPr>
          <p:nvPr/>
        </p:nvPicPr>
        <p:blipFill>
          <a:blip r:embed="rId6"/>
          <a:stretch>
            <a:fillRect/>
          </a:stretch>
        </p:blipFill>
        <p:spPr>
          <a:xfrm>
            <a:off x="6698496" y="1142686"/>
            <a:ext cx="302895" cy="421005"/>
          </a:xfrm>
          <a:prstGeom prst="rect">
            <a:avLst/>
          </a:prstGeom>
        </p:spPr>
      </p:pic>
      <p:sp>
        <p:nvSpPr>
          <p:cNvPr id="49" name="TextBox 48">
            <a:extLst>
              <a:ext uri="{FF2B5EF4-FFF2-40B4-BE49-F238E27FC236}">
                <a16:creationId xmlns:a16="http://schemas.microsoft.com/office/drawing/2014/main" id="{48ED1E61-E458-411C-ACFC-47C2EE344C24}"/>
              </a:ext>
            </a:extLst>
          </p:cNvPr>
          <p:cNvSpPr txBox="1"/>
          <p:nvPr/>
        </p:nvSpPr>
        <p:spPr>
          <a:xfrm>
            <a:off x="1489121" y="5710792"/>
            <a:ext cx="40068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Average Summer Daytime UHI Magnitude (°F)</a:t>
            </a:r>
            <a:endParaRPr lang="en-US" sz="2000" dirty="0">
              <a:solidFill>
                <a:schemeClr val="tx1">
                  <a:lumMod val="75000"/>
                  <a:lumOff val="25000"/>
                </a:schemeClr>
              </a:solidFill>
              <a:latin typeface="Century Gothic"/>
            </a:endParaRPr>
          </a:p>
        </p:txBody>
      </p:sp>
      <p:sp>
        <p:nvSpPr>
          <p:cNvPr id="51" name="TextBox 50">
            <a:extLst>
              <a:ext uri="{FF2B5EF4-FFF2-40B4-BE49-F238E27FC236}">
                <a16:creationId xmlns:a16="http://schemas.microsoft.com/office/drawing/2014/main" id="{A7A3205D-813E-4A2D-8325-C26948FF342F}"/>
              </a:ext>
            </a:extLst>
          </p:cNvPr>
          <p:cNvSpPr txBox="1"/>
          <p:nvPr/>
        </p:nvSpPr>
        <p:spPr>
          <a:xfrm>
            <a:off x="6476704" y="5710792"/>
            <a:ext cx="51211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Average Summer Nighttime UHI Magnitude (°F)</a:t>
            </a:r>
            <a:endParaRPr lang="en-US" sz="20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1807895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Map&#10;&#10;Description automatically generated">
            <a:extLst>
              <a:ext uri="{FF2B5EF4-FFF2-40B4-BE49-F238E27FC236}">
                <a16:creationId xmlns:a16="http://schemas.microsoft.com/office/drawing/2014/main" id="{CFBA0697-12C9-4EBF-84C2-37F23342E7D1}"/>
              </a:ext>
            </a:extLst>
          </p:cNvPr>
          <p:cNvPicPr>
            <a:picLocks noChangeAspect="1"/>
          </p:cNvPicPr>
          <p:nvPr/>
        </p:nvPicPr>
        <p:blipFill>
          <a:blip r:embed="rId3"/>
          <a:stretch>
            <a:fillRect/>
          </a:stretch>
        </p:blipFill>
        <p:spPr>
          <a:xfrm>
            <a:off x="57150" y="1149927"/>
            <a:ext cx="5200650" cy="4043795"/>
          </a:xfrm>
          <a:prstGeom prst="rect">
            <a:avLst/>
          </a:prstGeom>
        </p:spPr>
      </p:pic>
      <p:sp>
        <p:nvSpPr>
          <p:cNvPr id="2" name="Title 4"/>
          <p:cNvSpPr txBox="1">
            <a:spLocks/>
          </p:cNvSpPr>
          <p:nvPr/>
        </p:nvSpPr>
        <p:spPr>
          <a:xfrm>
            <a:off x="187390" y="67798"/>
            <a:ext cx="10150020" cy="5982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Results: Heat Mitigation Index</a:t>
            </a:r>
          </a:p>
        </p:txBody>
      </p:sp>
      <p:sp>
        <p:nvSpPr>
          <p:cNvPr id="51" name="TextBox 50">
            <a:extLst>
              <a:ext uri="{FF2B5EF4-FFF2-40B4-BE49-F238E27FC236}">
                <a16:creationId xmlns:a16="http://schemas.microsoft.com/office/drawing/2014/main" id="{A7A3205D-813E-4A2D-8325-C26948FF342F}"/>
              </a:ext>
            </a:extLst>
          </p:cNvPr>
          <p:cNvSpPr txBox="1"/>
          <p:nvPr/>
        </p:nvSpPr>
        <p:spPr>
          <a:xfrm>
            <a:off x="5409408" y="5789483"/>
            <a:ext cx="512111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Land Cover</a:t>
            </a:r>
            <a:endParaRPr lang="en-US" dirty="0"/>
          </a:p>
        </p:txBody>
      </p:sp>
      <p:pic>
        <p:nvPicPr>
          <p:cNvPr id="32" name="Picture 4" descr="Map&#10;&#10;Description automatically generated">
            <a:extLst>
              <a:ext uri="{FF2B5EF4-FFF2-40B4-BE49-F238E27FC236}">
                <a16:creationId xmlns:a16="http://schemas.microsoft.com/office/drawing/2014/main" id="{3D7D0485-44A1-451B-8816-FAB81F067C27}"/>
              </a:ext>
            </a:extLst>
          </p:cNvPr>
          <p:cNvPicPr>
            <a:picLocks noChangeAspect="1"/>
          </p:cNvPicPr>
          <p:nvPr/>
        </p:nvPicPr>
        <p:blipFill>
          <a:blip r:embed="rId4"/>
          <a:stretch>
            <a:fillRect/>
          </a:stretch>
        </p:blipFill>
        <p:spPr>
          <a:xfrm>
            <a:off x="5368905" y="744828"/>
            <a:ext cx="5202126" cy="4995448"/>
          </a:xfrm>
          <a:prstGeom prst="rect">
            <a:avLst/>
          </a:prstGeom>
        </p:spPr>
      </p:pic>
      <p:sp>
        <p:nvSpPr>
          <p:cNvPr id="34" name="TextBox 33">
            <a:extLst>
              <a:ext uri="{FF2B5EF4-FFF2-40B4-BE49-F238E27FC236}">
                <a16:creationId xmlns:a16="http://schemas.microsoft.com/office/drawing/2014/main" id="{7688D134-681D-45A4-AB3E-DFED62064ECB}"/>
              </a:ext>
            </a:extLst>
          </p:cNvPr>
          <p:cNvSpPr txBox="1"/>
          <p:nvPr/>
        </p:nvSpPr>
        <p:spPr>
          <a:xfrm>
            <a:off x="6797008" y="5366956"/>
            <a:ext cx="498168"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mi</a:t>
            </a:r>
          </a:p>
        </p:txBody>
      </p:sp>
      <p:sp>
        <p:nvSpPr>
          <p:cNvPr id="36" name="TextBox 35">
            <a:extLst>
              <a:ext uri="{FF2B5EF4-FFF2-40B4-BE49-F238E27FC236}">
                <a16:creationId xmlns:a16="http://schemas.microsoft.com/office/drawing/2014/main" id="{B5F48542-6681-478B-92F6-EB4E98B7F0AD}"/>
              </a:ext>
            </a:extLst>
          </p:cNvPr>
          <p:cNvSpPr txBox="1"/>
          <p:nvPr/>
        </p:nvSpPr>
        <p:spPr>
          <a:xfrm>
            <a:off x="5930816" y="5231453"/>
            <a:ext cx="5347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a:t>
            </a:r>
          </a:p>
        </p:txBody>
      </p:sp>
      <p:sp>
        <p:nvSpPr>
          <p:cNvPr id="38" name="TextBox 37">
            <a:extLst>
              <a:ext uri="{FF2B5EF4-FFF2-40B4-BE49-F238E27FC236}">
                <a16:creationId xmlns:a16="http://schemas.microsoft.com/office/drawing/2014/main" id="{F184F0B8-6756-4264-93B7-C943C25A12C1}"/>
              </a:ext>
            </a:extLst>
          </p:cNvPr>
          <p:cNvSpPr txBox="1"/>
          <p:nvPr/>
        </p:nvSpPr>
        <p:spPr>
          <a:xfrm>
            <a:off x="6617689" y="5229860"/>
            <a:ext cx="377156"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a:t>
            </a:r>
          </a:p>
        </p:txBody>
      </p:sp>
      <p:sp>
        <p:nvSpPr>
          <p:cNvPr id="40" name="TextBox 39">
            <a:extLst>
              <a:ext uri="{FF2B5EF4-FFF2-40B4-BE49-F238E27FC236}">
                <a16:creationId xmlns:a16="http://schemas.microsoft.com/office/drawing/2014/main" id="{DC6DA3EC-850F-4AF3-AF9D-9151B9642C83}"/>
              </a:ext>
            </a:extLst>
          </p:cNvPr>
          <p:cNvSpPr txBox="1"/>
          <p:nvPr/>
        </p:nvSpPr>
        <p:spPr>
          <a:xfrm>
            <a:off x="5336650" y="5229859"/>
            <a:ext cx="377156"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pic>
        <p:nvPicPr>
          <p:cNvPr id="69" name="Picture 15" descr="Background pattern&#10;&#10;Description automatically generated">
            <a:extLst>
              <a:ext uri="{FF2B5EF4-FFF2-40B4-BE49-F238E27FC236}">
                <a16:creationId xmlns:a16="http://schemas.microsoft.com/office/drawing/2014/main" id="{1676E99E-97A3-41D7-9397-96D1D06A405E}"/>
              </a:ext>
            </a:extLst>
          </p:cNvPr>
          <p:cNvPicPr>
            <a:picLocks noChangeAspect="1"/>
          </p:cNvPicPr>
          <p:nvPr/>
        </p:nvPicPr>
        <p:blipFill>
          <a:blip r:embed="rId5"/>
          <a:stretch>
            <a:fillRect/>
          </a:stretch>
        </p:blipFill>
        <p:spPr>
          <a:xfrm>
            <a:off x="5569235" y="1077398"/>
            <a:ext cx="296632" cy="393098"/>
          </a:xfrm>
          <a:prstGeom prst="rect">
            <a:avLst/>
          </a:prstGeom>
        </p:spPr>
      </p:pic>
      <p:sp>
        <p:nvSpPr>
          <p:cNvPr id="70" name="TextBox 69">
            <a:extLst>
              <a:ext uri="{FF2B5EF4-FFF2-40B4-BE49-F238E27FC236}">
                <a16:creationId xmlns:a16="http://schemas.microsoft.com/office/drawing/2014/main" id="{8907D721-00B1-42DD-82B5-35368A091ACC}"/>
              </a:ext>
            </a:extLst>
          </p:cNvPr>
          <p:cNvSpPr txBox="1"/>
          <p:nvPr/>
        </p:nvSpPr>
        <p:spPr>
          <a:xfrm>
            <a:off x="5567097" y="794035"/>
            <a:ext cx="286396"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pic>
        <p:nvPicPr>
          <p:cNvPr id="46" name="Picture 15" descr="Background pattern&#10;&#10;Description automatically generated">
            <a:extLst>
              <a:ext uri="{FF2B5EF4-FFF2-40B4-BE49-F238E27FC236}">
                <a16:creationId xmlns:a16="http://schemas.microsoft.com/office/drawing/2014/main" id="{84080F73-F3E8-418B-AFF5-6C53480A4BE3}"/>
              </a:ext>
            </a:extLst>
          </p:cNvPr>
          <p:cNvPicPr>
            <a:picLocks noChangeAspect="1"/>
          </p:cNvPicPr>
          <p:nvPr/>
        </p:nvPicPr>
        <p:blipFill>
          <a:blip r:embed="rId5"/>
          <a:stretch>
            <a:fillRect/>
          </a:stretch>
        </p:blipFill>
        <p:spPr>
          <a:xfrm>
            <a:off x="4815391" y="1492411"/>
            <a:ext cx="269867" cy="376861"/>
          </a:xfrm>
          <a:prstGeom prst="rect">
            <a:avLst/>
          </a:prstGeom>
        </p:spPr>
      </p:pic>
      <p:sp>
        <p:nvSpPr>
          <p:cNvPr id="47" name="TextBox 46">
            <a:extLst>
              <a:ext uri="{FF2B5EF4-FFF2-40B4-BE49-F238E27FC236}">
                <a16:creationId xmlns:a16="http://schemas.microsoft.com/office/drawing/2014/main" id="{96046566-84AF-41F2-AC91-AF0A8AF45C86}"/>
              </a:ext>
            </a:extLst>
          </p:cNvPr>
          <p:cNvSpPr txBox="1"/>
          <p:nvPr/>
        </p:nvSpPr>
        <p:spPr>
          <a:xfrm>
            <a:off x="4813241" y="1191910"/>
            <a:ext cx="287998" cy="304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sp>
        <p:nvSpPr>
          <p:cNvPr id="71" name="TextBox 70">
            <a:extLst>
              <a:ext uri="{FF2B5EF4-FFF2-40B4-BE49-F238E27FC236}">
                <a16:creationId xmlns:a16="http://schemas.microsoft.com/office/drawing/2014/main" id="{87DEBF8E-20E0-4226-9069-495434CC310F}"/>
              </a:ext>
            </a:extLst>
          </p:cNvPr>
          <p:cNvSpPr txBox="1"/>
          <p:nvPr/>
        </p:nvSpPr>
        <p:spPr>
          <a:xfrm>
            <a:off x="595677" y="5229859"/>
            <a:ext cx="4118568" cy="3961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Daytime Heat Mitigation Index</a:t>
            </a:r>
            <a:endParaRPr lang="en-US" sz="2000" dirty="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7D92474C-53E9-4D21-819C-23D5E443B530}"/>
              </a:ext>
            </a:extLst>
          </p:cNvPr>
          <p:cNvSpPr txBox="1"/>
          <p:nvPr/>
        </p:nvSpPr>
        <p:spPr>
          <a:xfrm>
            <a:off x="3511322" y="4686174"/>
            <a:ext cx="289719" cy="319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sp>
        <p:nvSpPr>
          <p:cNvPr id="8" name="TextBox 7">
            <a:extLst>
              <a:ext uri="{FF2B5EF4-FFF2-40B4-BE49-F238E27FC236}">
                <a16:creationId xmlns:a16="http://schemas.microsoft.com/office/drawing/2014/main" id="{D038BB99-F72F-421F-8505-2154630BD752}"/>
              </a:ext>
            </a:extLst>
          </p:cNvPr>
          <p:cNvSpPr txBox="1"/>
          <p:nvPr/>
        </p:nvSpPr>
        <p:spPr>
          <a:xfrm>
            <a:off x="4746685" y="4689060"/>
            <a:ext cx="289719" cy="31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a:t>
            </a:r>
          </a:p>
        </p:txBody>
      </p:sp>
      <p:sp>
        <p:nvSpPr>
          <p:cNvPr id="9" name="TextBox 8">
            <a:extLst>
              <a:ext uri="{FF2B5EF4-FFF2-40B4-BE49-F238E27FC236}">
                <a16:creationId xmlns:a16="http://schemas.microsoft.com/office/drawing/2014/main" id="{9E5DD6FB-1489-4C31-A512-2A15953A2BDD}"/>
              </a:ext>
            </a:extLst>
          </p:cNvPr>
          <p:cNvSpPr txBox="1"/>
          <p:nvPr/>
        </p:nvSpPr>
        <p:spPr>
          <a:xfrm>
            <a:off x="4896776" y="4824719"/>
            <a:ext cx="4051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mi</a:t>
            </a:r>
          </a:p>
        </p:txBody>
      </p:sp>
      <p:sp>
        <p:nvSpPr>
          <p:cNvPr id="10" name="TextBox 9">
            <a:extLst>
              <a:ext uri="{FF2B5EF4-FFF2-40B4-BE49-F238E27FC236}">
                <a16:creationId xmlns:a16="http://schemas.microsoft.com/office/drawing/2014/main" id="{24A157E9-C004-4DD5-A5DC-1E99599557F7}"/>
              </a:ext>
            </a:extLst>
          </p:cNvPr>
          <p:cNvSpPr txBox="1"/>
          <p:nvPr/>
        </p:nvSpPr>
        <p:spPr>
          <a:xfrm>
            <a:off x="4071276" y="4691947"/>
            <a:ext cx="4744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a:t>
            </a:r>
          </a:p>
        </p:txBody>
      </p:sp>
      <p:grpSp>
        <p:nvGrpSpPr>
          <p:cNvPr id="39" name="Group 38">
            <a:extLst>
              <a:ext uri="{FF2B5EF4-FFF2-40B4-BE49-F238E27FC236}">
                <a16:creationId xmlns:a16="http://schemas.microsoft.com/office/drawing/2014/main" id="{42509BA8-A0DC-6B49-AEF0-0864027B751A}"/>
              </a:ext>
            </a:extLst>
          </p:cNvPr>
          <p:cNvGrpSpPr/>
          <p:nvPr/>
        </p:nvGrpSpPr>
        <p:grpSpPr>
          <a:xfrm>
            <a:off x="10636216" y="1401349"/>
            <a:ext cx="5394550" cy="3728876"/>
            <a:chOff x="10636216" y="1401349"/>
            <a:chExt cx="5394550" cy="3728876"/>
          </a:xfrm>
        </p:grpSpPr>
        <p:grpSp>
          <p:nvGrpSpPr>
            <p:cNvPr id="41" name="Group 40">
              <a:extLst>
                <a:ext uri="{FF2B5EF4-FFF2-40B4-BE49-F238E27FC236}">
                  <a16:creationId xmlns:a16="http://schemas.microsoft.com/office/drawing/2014/main" id="{34F90E1B-DE79-DE4D-A501-A55D1F681518}"/>
                </a:ext>
              </a:extLst>
            </p:cNvPr>
            <p:cNvGrpSpPr/>
            <p:nvPr/>
          </p:nvGrpSpPr>
          <p:grpSpPr>
            <a:xfrm>
              <a:off x="10636217" y="1401349"/>
              <a:ext cx="5394549" cy="307777"/>
              <a:chOff x="10636217" y="1401349"/>
              <a:chExt cx="5394549" cy="307777"/>
            </a:xfrm>
          </p:grpSpPr>
          <p:sp>
            <p:nvSpPr>
              <p:cNvPr id="95" name="TextBox 94">
                <a:extLst>
                  <a:ext uri="{FF2B5EF4-FFF2-40B4-BE49-F238E27FC236}">
                    <a16:creationId xmlns:a16="http://schemas.microsoft.com/office/drawing/2014/main" id="{118CDB5C-8058-8B40-89AC-591728011A99}"/>
                  </a:ext>
                </a:extLst>
              </p:cNvPr>
              <p:cNvSpPr txBox="1"/>
              <p:nvPr/>
            </p:nvSpPr>
            <p:spPr>
              <a:xfrm>
                <a:off x="10636217" y="1412778"/>
                <a:ext cx="338332" cy="284919"/>
              </a:xfrm>
              <a:prstGeom prst="rect">
                <a:avLst/>
              </a:prstGeom>
              <a:solidFill>
                <a:srgbClr val="FEBEBF"/>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6" name="TextBox 95">
                <a:extLst>
                  <a:ext uri="{FF2B5EF4-FFF2-40B4-BE49-F238E27FC236}">
                    <a16:creationId xmlns:a16="http://schemas.microsoft.com/office/drawing/2014/main" id="{69207EC6-A921-424D-AC24-6D796229C422}"/>
                  </a:ext>
                </a:extLst>
              </p:cNvPr>
              <p:cNvSpPr txBox="1"/>
              <p:nvPr/>
            </p:nvSpPr>
            <p:spPr>
              <a:xfrm>
                <a:off x="10979497" y="1401349"/>
                <a:ext cx="50512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Open Space</a:t>
                </a:r>
                <a:endParaRPr lang="en-US" dirty="0"/>
              </a:p>
            </p:txBody>
          </p:sp>
        </p:grpSp>
        <p:grpSp>
          <p:nvGrpSpPr>
            <p:cNvPr id="43" name="Group 42">
              <a:extLst>
                <a:ext uri="{FF2B5EF4-FFF2-40B4-BE49-F238E27FC236}">
                  <a16:creationId xmlns:a16="http://schemas.microsoft.com/office/drawing/2014/main" id="{76ED596F-7CD8-7747-A155-FD6CDB53C6CB}"/>
                </a:ext>
              </a:extLst>
            </p:cNvPr>
            <p:cNvGrpSpPr/>
            <p:nvPr/>
          </p:nvGrpSpPr>
          <p:grpSpPr>
            <a:xfrm>
              <a:off x="10636217" y="1776857"/>
              <a:ext cx="5104343" cy="307777"/>
              <a:chOff x="10636217" y="1776857"/>
              <a:chExt cx="5104343" cy="307777"/>
            </a:xfrm>
          </p:grpSpPr>
          <p:sp>
            <p:nvSpPr>
              <p:cNvPr id="93" name="TextBox 92">
                <a:extLst>
                  <a:ext uri="{FF2B5EF4-FFF2-40B4-BE49-F238E27FC236}">
                    <a16:creationId xmlns:a16="http://schemas.microsoft.com/office/drawing/2014/main" id="{A10FA231-E906-9048-9558-9800B6FA6CDA}"/>
                  </a:ext>
                </a:extLst>
              </p:cNvPr>
              <p:cNvSpPr txBox="1"/>
              <p:nvPr/>
            </p:nvSpPr>
            <p:spPr>
              <a:xfrm>
                <a:off x="10636217" y="1788286"/>
                <a:ext cx="338332" cy="284919"/>
              </a:xfrm>
              <a:prstGeom prst="rect">
                <a:avLst/>
              </a:prstGeom>
              <a:solidFill>
                <a:srgbClr val="D79384"/>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4" name="TextBox 93">
                <a:extLst>
                  <a:ext uri="{FF2B5EF4-FFF2-40B4-BE49-F238E27FC236}">
                    <a16:creationId xmlns:a16="http://schemas.microsoft.com/office/drawing/2014/main" id="{D3AF0250-BA32-034E-83C6-EF1A029B5639}"/>
                  </a:ext>
                </a:extLst>
              </p:cNvPr>
              <p:cNvSpPr txBox="1"/>
              <p:nvPr/>
            </p:nvSpPr>
            <p:spPr>
              <a:xfrm>
                <a:off x="10979497" y="1776857"/>
                <a:ext cx="47610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Low</a:t>
                </a:r>
                <a:endParaRPr lang="en-US" dirty="0"/>
              </a:p>
            </p:txBody>
          </p:sp>
        </p:grpSp>
        <p:grpSp>
          <p:nvGrpSpPr>
            <p:cNvPr id="44" name="Group 43">
              <a:extLst>
                <a:ext uri="{FF2B5EF4-FFF2-40B4-BE49-F238E27FC236}">
                  <a16:creationId xmlns:a16="http://schemas.microsoft.com/office/drawing/2014/main" id="{9994064E-C92C-9C46-9380-F4C1742A4BB8}"/>
                </a:ext>
              </a:extLst>
            </p:cNvPr>
            <p:cNvGrpSpPr/>
            <p:nvPr/>
          </p:nvGrpSpPr>
          <p:grpSpPr>
            <a:xfrm>
              <a:off x="10636217" y="2172792"/>
              <a:ext cx="5161042" cy="307777"/>
              <a:chOff x="10636217" y="2172792"/>
              <a:chExt cx="5161042" cy="307777"/>
            </a:xfrm>
          </p:grpSpPr>
          <p:sp>
            <p:nvSpPr>
              <p:cNvPr id="91" name="TextBox 90">
                <a:extLst>
                  <a:ext uri="{FF2B5EF4-FFF2-40B4-BE49-F238E27FC236}">
                    <a16:creationId xmlns:a16="http://schemas.microsoft.com/office/drawing/2014/main" id="{2EF42B7B-D1A4-F845-BA42-EEEBD0E98B43}"/>
                  </a:ext>
                </a:extLst>
              </p:cNvPr>
              <p:cNvSpPr txBox="1"/>
              <p:nvPr/>
            </p:nvSpPr>
            <p:spPr>
              <a:xfrm>
                <a:off x="10636217" y="2184221"/>
                <a:ext cx="338332" cy="284919"/>
              </a:xfrm>
              <a:prstGeom prst="rect">
                <a:avLst/>
              </a:prstGeom>
              <a:solidFill>
                <a:srgbClr val="EA0B19"/>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2" name="TextBox 91">
                <a:extLst>
                  <a:ext uri="{FF2B5EF4-FFF2-40B4-BE49-F238E27FC236}">
                    <a16:creationId xmlns:a16="http://schemas.microsoft.com/office/drawing/2014/main" id="{91DEC897-D74D-D04C-AE2E-E4DE40B9F102}"/>
                  </a:ext>
                </a:extLst>
              </p:cNvPr>
              <p:cNvSpPr txBox="1"/>
              <p:nvPr/>
            </p:nvSpPr>
            <p:spPr>
              <a:xfrm>
                <a:off x="10979497" y="2172792"/>
                <a:ext cx="48177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Medium</a:t>
                </a:r>
                <a:endParaRPr lang="en-US" dirty="0"/>
              </a:p>
            </p:txBody>
          </p:sp>
        </p:grpSp>
        <p:grpSp>
          <p:nvGrpSpPr>
            <p:cNvPr id="45" name="Group 44">
              <a:extLst>
                <a:ext uri="{FF2B5EF4-FFF2-40B4-BE49-F238E27FC236}">
                  <a16:creationId xmlns:a16="http://schemas.microsoft.com/office/drawing/2014/main" id="{C2F5FEB6-86DD-2942-B0F3-26837B682059}"/>
                </a:ext>
              </a:extLst>
            </p:cNvPr>
            <p:cNvGrpSpPr/>
            <p:nvPr/>
          </p:nvGrpSpPr>
          <p:grpSpPr>
            <a:xfrm>
              <a:off x="10636217" y="2547640"/>
              <a:ext cx="5161042" cy="307777"/>
              <a:chOff x="10636217" y="2547640"/>
              <a:chExt cx="5161042" cy="307777"/>
            </a:xfrm>
          </p:grpSpPr>
          <p:sp>
            <p:nvSpPr>
              <p:cNvPr id="89" name="TextBox 88">
                <a:extLst>
                  <a:ext uri="{FF2B5EF4-FFF2-40B4-BE49-F238E27FC236}">
                    <a16:creationId xmlns:a16="http://schemas.microsoft.com/office/drawing/2014/main" id="{1F37DC22-E4ED-E144-94AF-5A9080F2F19E}"/>
                  </a:ext>
                </a:extLst>
              </p:cNvPr>
              <p:cNvSpPr txBox="1"/>
              <p:nvPr/>
            </p:nvSpPr>
            <p:spPr>
              <a:xfrm>
                <a:off x="10636217" y="2559069"/>
                <a:ext cx="338332" cy="284919"/>
              </a:xfrm>
              <a:prstGeom prst="rect">
                <a:avLst/>
              </a:prstGeom>
              <a:solidFill>
                <a:srgbClr val="A8050E"/>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0" name="TextBox 89">
                <a:extLst>
                  <a:ext uri="{FF2B5EF4-FFF2-40B4-BE49-F238E27FC236}">
                    <a16:creationId xmlns:a16="http://schemas.microsoft.com/office/drawing/2014/main" id="{AB2DA604-5519-5240-85AF-B6FAAECEBEBF}"/>
                  </a:ext>
                </a:extLst>
              </p:cNvPr>
              <p:cNvSpPr txBox="1"/>
              <p:nvPr/>
            </p:nvSpPr>
            <p:spPr>
              <a:xfrm>
                <a:off x="10979497" y="2547640"/>
                <a:ext cx="48177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High</a:t>
                </a:r>
                <a:endParaRPr lang="en-US" dirty="0"/>
              </a:p>
            </p:txBody>
          </p:sp>
        </p:grpSp>
        <p:grpSp>
          <p:nvGrpSpPr>
            <p:cNvPr id="49" name="Group 48">
              <a:extLst>
                <a:ext uri="{FF2B5EF4-FFF2-40B4-BE49-F238E27FC236}">
                  <a16:creationId xmlns:a16="http://schemas.microsoft.com/office/drawing/2014/main" id="{312891FB-1732-1E4C-B277-95F64AB0324C}"/>
                </a:ext>
              </a:extLst>
            </p:cNvPr>
            <p:cNvGrpSpPr/>
            <p:nvPr/>
          </p:nvGrpSpPr>
          <p:grpSpPr>
            <a:xfrm>
              <a:off x="10636217" y="2923148"/>
              <a:ext cx="2834514" cy="287376"/>
              <a:chOff x="10636217" y="2923148"/>
              <a:chExt cx="2834514" cy="287376"/>
            </a:xfrm>
          </p:grpSpPr>
          <p:sp>
            <p:nvSpPr>
              <p:cNvPr id="87" name="TextBox 86">
                <a:extLst>
                  <a:ext uri="{FF2B5EF4-FFF2-40B4-BE49-F238E27FC236}">
                    <a16:creationId xmlns:a16="http://schemas.microsoft.com/office/drawing/2014/main" id="{1A412CD3-06E4-564E-9BBA-E3D5802C0A5E}"/>
                  </a:ext>
                </a:extLst>
              </p:cNvPr>
              <p:cNvSpPr txBox="1"/>
              <p:nvPr/>
            </p:nvSpPr>
            <p:spPr>
              <a:xfrm>
                <a:off x="10636217" y="2924377"/>
                <a:ext cx="338332" cy="284919"/>
              </a:xfrm>
              <a:prstGeom prst="rect">
                <a:avLst/>
              </a:prstGeom>
              <a:solidFill>
                <a:srgbClr val="496C9E"/>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8" name="TextBox 87">
                <a:extLst>
                  <a:ext uri="{FF2B5EF4-FFF2-40B4-BE49-F238E27FC236}">
                    <a16:creationId xmlns:a16="http://schemas.microsoft.com/office/drawing/2014/main" id="{C3D9EC26-B613-A048-BA08-9A924C91B800}"/>
                  </a:ext>
                </a:extLst>
              </p:cNvPr>
              <p:cNvSpPr txBox="1"/>
              <p:nvPr/>
            </p:nvSpPr>
            <p:spPr>
              <a:xfrm>
                <a:off x="10979497" y="2923148"/>
                <a:ext cx="2491234"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Open Water</a:t>
                </a:r>
                <a:endParaRPr lang="en-US" dirty="0"/>
              </a:p>
            </p:txBody>
          </p:sp>
        </p:grpSp>
        <p:grpSp>
          <p:nvGrpSpPr>
            <p:cNvPr id="72" name="Group 71">
              <a:extLst>
                <a:ext uri="{FF2B5EF4-FFF2-40B4-BE49-F238E27FC236}">
                  <a16:creationId xmlns:a16="http://schemas.microsoft.com/office/drawing/2014/main" id="{CAB2851A-EBC5-E946-9ED0-CB631A320C40}"/>
                </a:ext>
              </a:extLst>
            </p:cNvPr>
            <p:cNvGrpSpPr/>
            <p:nvPr/>
          </p:nvGrpSpPr>
          <p:grpSpPr>
            <a:xfrm>
              <a:off x="10636216" y="3298657"/>
              <a:ext cx="2834515" cy="287376"/>
              <a:chOff x="10636216" y="3298657"/>
              <a:chExt cx="2834515" cy="287376"/>
            </a:xfrm>
          </p:grpSpPr>
          <p:sp>
            <p:nvSpPr>
              <p:cNvPr id="85" name="TextBox 84">
                <a:extLst>
                  <a:ext uri="{FF2B5EF4-FFF2-40B4-BE49-F238E27FC236}">
                    <a16:creationId xmlns:a16="http://schemas.microsoft.com/office/drawing/2014/main" id="{6500AC9B-8F85-D545-89A8-17E3982E7C80}"/>
                  </a:ext>
                </a:extLst>
              </p:cNvPr>
              <p:cNvSpPr txBox="1"/>
              <p:nvPr/>
            </p:nvSpPr>
            <p:spPr>
              <a:xfrm>
                <a:off x="10636216" y="3299886"/>
                <a:ext cx="338332" cy="284919"/>
              </a:xfrm>
              <a:prstGeom prst="rect">
                <a:avLst/>
              </a:prstGeom>
              <a:solidFill>
                <a:srgbClr val="72ADC4"/>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6" name="TextBox 85">
                <a:extLst>
                  <a:ext uri="{FF2B5EF4-FFF2-40B4-BE49-F238E27FC236}">
                    <a16:creationId xmlns:a16="http://schemas.microsoft.com/office/drawing/2014/main" id="{0F5E86CB-633D-B04E-84BC-7CEB246C3E24}"/>
                  </a:ext>
                </a:extLst>
              </p:cNvPr>
              <p:cNvSpPr txBox="1"/>
              <p:nvPr/>
            </p:nvSpPr>
            <p:spPr>
              <a:xfrm>
                <a:off x="10979497" y="3298657"/>
                <a:ext cx="2491234"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Wetlands</a:t>
                </a:r>
                <a:endParaRPr lang="en-US" dirty="0"/>
              </a:p>
            </p:txBody>
          </p:sp>
        </p:grpSp>
        <p:grpSp>
          <p:nvGrpSpPr>
            <p:cNvPr id="73" name="Group 72">
              <a:extLst>
                <a:ext uri="{FF2B5EF4-FFF2-40B4-BE49-F238E27FC236}">
                  <a16:creationId xmlns:a16="http://schemas.microsoft.com/office/drawing/2014/main" id="{F632615E-CD3B-3748-A131-CB3B7C0B927B}"/>
                </a:ext>
              </a:extLst>
            </p:cNvPr>
            <p:cNvGrpSpPr/>
            <p:nvPr/>
          </p:nvGrpSpPr>
          <p:grpSpPr>
            <a:xfrm>
              <a:off x="10636217" y="4069437"/>
              <a:ext cx="2834514" cy="307777"/>
              <a:chOff x="10636217" y="4069437"/>
              <a:chExt cx="2834514" cy="307777"/>
            </a:xfrm>
          </p:grpSpPr>
          <p:sp>
            <p:nvSpPr>
              <p:cNvPr id="83" name="TextBox 82">
                <a:extLst>
                  <a:ext uri="{FF2B5EF4-FFF2-40B4-BE49-F238E27FC236}">
                    <a16:creationId xmlns:a16="http://schemas.microsoft.com/office/drawing/2014/main" id="{6D66B93F-538F-9945-B1DF-5CA30AEF0901}"/>
                  </a:ext>
                </a:extLst>
              </p:cNvPr>
              <p:cNvSpPr txBox="1"/>
              <p:nvPr/>
            </p:nvSpPr>
            <p:spPr>
              <a:xfrm>
                <a:off x="10636217" y="4080866"/>
                <a:ext cx="338332" cy="284919"/>
              </a:xfrm>
              <a:prstGeom prst="rect">
                <a:avLst/>
              </a:prstGeom>
              <a:solidFill>
                <a:srgbClr val="D4BDFD"/>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4" name="TextBox 83">
                <a:extLst>
                  <a:ext uri="{FF2B5EF4-FFF2-40B4-BE49-F238E27FC236}">
                    <a16:creationId xmlns:a16="http://schemas.microsoft.com/office/drawing/2014/main" id="{7473E4A7-656B-654E-BA91-B93D31261F35}"/>
                  </a:ext>
                </a:extLst>
              </p:cNvPr>
              <p:cNvSpPr txBox="1"/>
              <p:nvPr/>
            </p:nvSpPr>
            <p:spPr>
              <a:xfrm>
                <a:off x="10979497" y="4069437"/>
                <a:ext cx="24912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Shrub/Grass</a:t>
                </a:r>
                <a:endParaRPr lang="en-US" dirty="0"/>
              </a:p>
            </p:txBody>
          </p:sp>
        </p:grpSp>
        <p:grpSp>
          <p:nvGrpSpPr>
            <p:cNvPr id="74" name="Group 73">
              <a:extLst>
                <a:ext uri="{FF2B5EF4-FFF2-40B4-BE49-F238E27FC236}">
                  <a16:creationId xmlns:a16="http://schemas.microsoft.com/office/drawing/2014/main" id="{BF0063CA-7DE3-C748-A87C-BA61235C7844}"/>
                </a:ext>
              </a:extLst>
            </p:cNvPr>
            <p:cNvGrpSpPr/>
            <p:nvPr/>
          </p:nvGrpSpPr>
          <p:grpSpPr>
            <a:xfrm>
              <a:off x="10636216" y="4454827"/>
              <a:ext cx="2834515" cy="307777"/>
              <a:chOff x="10636216" y="4454827"/>
              <a:chExt cx="2834515" cy="307777"/>
            </a:xfrm>
          </p:grpSpPr>
          <p:sp>
            <p:nvSpPr>
              <p:cNvPr id="81" name="TextBox 80">
                <a:extLst>
                  <a:ext uri="{FF2B5EF4-FFF2-40B4-BE49-F238E27FC236}">
                    <a16:creationId xmlns:a16="http://schemas.microsoft.com/office/drawing/2014/main" id="{9E725B6C-1A73-2D44-8F3A-F1CCB47F6E8A}"/>
                  </a:ext>
                </a:extLst>
              </p:cNvPr>
              <p:cNvSpPr txBox="1"/>
              <p:nvPr/>
            </p:nvSpPr>
            <p:spPr>
              <a:xfrm>
                <a:off x="10636216" y="4466256"/>
                <a:ext cx="338332" cy="284919"/>
              </a:xfrm>
              <a:prstGeom prst="rect">
                <a:avLst/>
              </a:prstGeom>
              <a:solidFill>
                <a:srgbClr val="FFFD38"/>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2" name="TextBox 81">
                <a:extLst>
                  <a:ext uri="{FF2B5EF4-FFF2-40B4-BE49-F238E27FC236}">
                    <a16:creationId xmlns:a16="http://schemas.microsoft.com/office/drawing/2014/main" id="{3CD10DBF-4A8A-4646-85EB-8D52FFD24BBF}"/>
                  </a:ext>
                </a:extLst>
              </p:cNvPr>
              <p:cNvSpPr txBox="1"/>
              <p:nvPr/>
            </p:nvSpPr>
            <p:spPr>
              <a:xfrm>
                <a:off x="10979497" y="4454827"/>
                <a:ext cx="24912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Agriculture</a:t>
                </a:r>
              </a:p>
            </p:txBody>
          </p:sp>
        </p:grpSp>
        <p:grpSp>
          <p:nvGrpSpPr>
            <p:cNvPr id="75" name="Group 74">
              <a:extLst>
                <a:ext uri="{FF2B5EF4-FFF2-40B4-BE49-F238E27FC236}">
                  <a16:creationId xmlns:a16="http://schemas.microsoft.com/office/drawing/2014/main" id="{6B0A5AFE-3BFB-4342-BA02-F62317C4045C}"/>
                </a:ext>
              </a:extLst>
            </p:cNvPr>
            <p:cNvGrpSpPr/>
            <p:nvPr/>
          </p:nvGrpSpPr>
          <p:grpSpPr>
            <a:xfrm>
              <a:off x="10636217" y="4842849"/>
              <a:ext cx="2834514" cy="287376"/>
              <a:chOff x="10636217" y="4842849"/>
              <a:chExt cx="2834514" cy="287376"/>
            </a:xfrm>
          </p:grpSpPr>
          <p:sp>
            <p:nvSpPr>
              <p:cNvPr id="79" name="TextBox 78">
                <a:extLst>
                  <a:ext uri="{FF2B5EF4-FFF2-40B4-BE49-F238E27FC236}">
                    <a16:creationId xmlns:a16="http://schemas.microsoft.com/office/drawing/2014/main" id="{E6E515F2-CC8A-1D41-83FF-EBDC83E6CB44}"/>
                  </a:ext>
                </a:extLst>
              </p:cNvPr>
              <p:cNvSpPr txBox="1"/>
              <p:nvPr/>
            </p:nvSpPr>
            <p:spPr>
              <a:xfrm>
                <a:off x="10636217" y="4844078"/>
                <a:ext cx="338332" cy="284919"/>
              </a:xfrm>
              <a:prstGeom prst="rect">
                <a:avLst/>
              </a:prstGeom>
              <a:solidFill>
                <a:srgbClr val="B2ADA3"/>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0" name="TextBox 79">
                <a:extLst>
                  <a:ext uri="{FF2B5EF4-FFF2-40B4-BE49-F238E27FC236}">
                    <a16:creationId xmlns:a16="http://schemas.microsoft.com/office/drawing/2014/main" id="{70591B3B-42C3-0F43-ACC9-93C0134E21DD}"/>
                  </a:ext>
                </a:extLst>
              </p:cNvPr>
              <p:cNvSpPr txBox="1"/>
              <p:nvPr/>
            </p:nvSpPr>
            <p:spPr>
              <a:xfrm>
                <a:off x="10979497" y="4842849"/>
                <a:ext cx="2491234"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Barren Land</a:t>
                </a:r>
                <a:endParaRPr lang="en-US"/>
              </a:p>
            </p:txBody>
          </p:sp>
        </p:grpSp>
        <p:grpSp>
          <p:nvGrpSpPr>
            <p:cNvPr id="76" name="Group 75">
              <a:extLst>
                <a:ext uri="{FF2B5EF4-FFF2-40B4-BE49-F238E27FC236}">
                  <a16:creationId xmlns:a16="http://schemas.microsoft.com/office/drawing/2014/main" id="{17FC5FFF-FE0A-5F45-9A70-959741910320}"/>
                </a:ext>
              </a:extLst>
            </p:cNvPr>
            <p:cNvGrpSpPr/>
            <p:nvPr/>
          </p:nvGrpSpPr>
          <p:grpSpPr>
            <a:xfrm>
              <a:off x="10636217" y="3689067"/>
              <a:ext cx="2834514" cy="287376"/>
              <a:chOff x="10636217" y="3689067"/>
              <a:chExt cx="2834514" cy="287376"/>
            </a:xfrm>
          </p:grpSpPr>
          <p:sp>
            <p:nvSpPr>
              <p:cNvPr id="77" name="TextBox 76">
                <a:extLst>
                  <a:ext uri="{FF2B5EF4-FFF2-40B4-BE49-F238E27FC236}">
                    <a16:creationId xmlns:a16="http://schemas.microsoft.com/office/drawing/2014/main" id="{CE8BB825-04D3-AE4E-A5D5-665A955411FA}"/>
                  </a:ext>
                </a:extLst>
              </p:cNvPr>
              <p:cNvSpPr txBox="1"/>
              <p:nvPr/>
            </p:nvSpPr>
            <p:spPr>
              <a:xfrm>
                <a:off x="10636217" y="3690296"/>
                <a:ext cx="338332" cy="284919"/>
              </a:xfrm>
              <a:prstGeom prst="rect">
                <a:avLst/>
              </a:prstGeom>
              <a:solidFill>
                <a:srgbClr val="8BDA31"/>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8" name="TextBox 77">
                <a:extLst>
                  <a:ext uri="{FF2B5EF4-FFF2-40B4-BE49-F238E27FC236}">
                    <a16:creationId xmlns:a16="http://schemas.microsoft.com/office/drawing/2014/main" id="{9AC8E5A8-A2FB-F84D-B55D-3541BA0A7B18}"/>
                  </a:ext>
                </a:extLst>
              </p:cNvPr>
              <p:cNvSpPr txBox="1"/>
              <p:nvPr/>
            </p:nvSpPr>
            <p:spPr>
              <a:xfrm>
                <a:off x="10979497" y="3689067"/>
                <a:ext cx="2491234" cy="287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Forest</a:t>
                </a:r>
              </a:p>
            </p:txBody>
          </p:sp>
        </p:grpSp>
      </p:grpSp>
      <p:sp>
        <p:nvSpPr>
          <p:cNvPr id="97" name="TextBox 96">
            <a:extLst>
              <a:ext uri="{FF2B5EF4-FFF2-40B4-BE49-F238E27FC236}">
                <a16:creationId xmlns:a16="http://schemas.microsoft.com/office/drawing/2014/main" id="{D6B1A5FD-47C7-FA4D-A765-804247F6A113}"/>
              </a:ext>
            </a:extLst>
          </p:cNvPr>
          <p:cNvSpPr txBox="1"/>
          <p:nvPr/>
        </p:nvSpPr>
        <p:spPr>
          <a:xfrm>
            <a:off x="525110" y="2553009"/>
            <a:ext cx="6071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0.25</a:t>
            </a:r>
          </a:p>
        </p:txBody>
      </p:sp>
      <p:sp>
        <p:nvSpPr>
          <p:cNvPr id="98" name="TextBox 97">
            <a:extLst>
              <a:ext uri="{FF2B5EF4-FFF2-40B4-BE49-F238E27FC236}">
                <a16:creationId xmlns:a16="http://schemas.microsoft.com/office/drawing/2014/main" id="{99C859BD-87F4-2A44-80E7-1C2C07BD2991}"/>
              </a:ext>
            </a:extLst>
          </p:cNvPr>
          <p:cNvSpPr txBox="1"/>
          <p:nvPr/>
        </p:nvSpPr>
        <p:spPr>
          <a:xfrm>
            <a:off x="525110" y="1877600"/>
            <a:ext cx="526312" cy="310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0.5</a:t>
            </a:r>
          </a:p>
        </p:txBody>
      </p:sp>
      <p:sp>
        <p:nvSpPr>
          <p:cNvPr id="99" name="TextBox 98">
            <a:extLst>
              <a:ext uri="{FF2B5EF4-FFF2-40B4-BE49-F238E27FC236}">
                <a16:creationId xmlns:a16="http://schemas.microsoft.com/office/drawing/2014/main" id="{43FB91B8-179F-F34D-8465-5117D756FCD3}"/>
              </a:ext>
            </a:extLst>
          </p:cNvPr>
          <p:cNvSpPr txBox="1"/>
          <p:nvPr/>
        </p:nvSpPr>
        <p:spPr>
          <a:xfrm>
            <a:off x="525110" y="1236771"/>
            <a:ext cx="6476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0.75</a:t>
            </a:r>
          </a:p>
        </p:txBody>
      </p:sp>
      <p:pic>
        <p:nvPicPr>
          <p:cNvPr id="100" name="Picture 33">
            <a:extLst>
              <a:ext uri="{FF2B5EF4-FFF2-40B4-BE49-F238E27FC236}">
                <a16:creationId xmlns:a16="http://schemas.microsoft.com/office/drawing/2014/main" id="{BA82057A-B5BF-F944-9192-9106D7F32086}"/>
              </a:ext>
            </a:extLst>
          </p:cNvPr>
          <p:cNvPicPr>
            <a:picLocks noChangeAspect="1"/>
          </p:cNvPicPr>
          <p:nvPr/>
        </p:nvPicPr>
        <p:blipFill>
          <a:blip r:embed="rId6"/>
          <a:stretch>
            <a:fillRect/>
          </a:stretch>
        </p:blipFill>
        <p:spPr>
          <a:xfrm>
            <a:off x="240020" y="1316561"/>
            <a:ext cx="282453" cy="1436255"/>
          </a:xfrm>
          <a:prstGeom prst="rect">
            <a:avLst/>
          </a:prstGeom>
        </p:spPr>
      </p:pic>
    </p:spTree>
    <p:extLst>
      <p:ext uri="{BB962C8B-B14F-4D97-AF65-F5344CB8AC3E}">
        <p14:creationId xmlns:p14="http://schemas.microsoft.com/office/powerpoint/2010/main" val="1131765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9" descr="Map&#10;&#10;Description automatically generated">
            <a:extLst>
              <a:ext uri="{FF2B5EF4-FFF2-40B4-BE49-F238E27FC236}">
                <a16:creationId xmlns:a16="http://schemas.microsoft.com/office/drawing/2014/main" id="{E77F9BF1-56EB-4CEC-9DBD-E5231F37E2D8}"/>
              </a:ext>
            </a:extLst>
          </p:cNvPr>
          <p:cNvPicPr>
            <a:picLocks noChangeAspect="1"/>
          </p:cNvPicPr>
          <p:nvPr/>
        </p:nvPicPr>
        <p:blipFill>
          <a:blip r:embed="rId3"/>
          <a:stretch>
            <a:fillRect/>
          </a:stretch>
        </p:blipFill>
        <p:spPr>
          <a:xfrm>
            <a:off x="6381750" y="1113527"/>
            <a:ext cx="5295900" cy="4081895"/>
          </a:xfrm>
          <a:prstGeom prst="rect">
            <a:avLst/>
          </a:prstGeom>
        </p:spPr>
      </p:pic>
      <p:pic>
        <p:nvPicPr>
          <p:cNvPr id="28" name="Picture 28" descr="Map&#10;&#10;Description automatically generated">
            <a:extLst>
              <a:ext uri="{FF2B5EF4-FFF2-40B4-BE49-F238E27FC236}">
                <a16:creationId xmlns:a16="http://schemas.microsoft.com/office/drawing/2014/main" id="{EBC53AC9-DDBE-410B-A8E4-479BE92BE5D7}"/>
              </a:ext>
            </a:extLst>
          </p:cNvPr>
          <p:cNvPicPr>
            <a:picLocks noChangeAspect="1"/>
          </p:cNvPicPr>
          <p:nvPr/>
        </p:nvPicPr>
        <p:blipFill>
          <a:blip r:embed="rId4"/>
          <a:stretch>
            <a:fillRect/>
          </a:stretch>
        </p:blipFill>
        <p:spPr>
          <a:xfrm>
            <a:off x="552450" y="1113527"/>
            <a:ext cx="5305425" cy="4081895"/>
          </a:xfrm>
          <a:prstGeom prst="rect">
            <a:avLst/>
          </a:prstGeom>
        </p:spPr>
      </p:pic>
      <p:pic>
        <p:nvPicPr>
          <p:cNvPr id="6" name="Picture 15" descr="Background pattern&#10;&#10;Description automatically generated">
            <a:extLst>
              <a:ext uri="{FF2B5EF4-FFF2-40B4-BE49-F238E27FC236}">
                <a16:creationId xmlns:a16="http://schemas.microsoft.com/office/drawing/2014/main" id="{10774708-F0BF-42AB-BB8A-7039836B197A}"/>
              </a:ext>
            </a:extLst>
          </p:cNvPr>
          <p:cNvPicPr>
            <a:picLocks noChangeAspect="1"/>
          </p:cNvPicPr>
          <p:nvPr/>
        </p:nvPicPr>
        <p:blipFill>
          <a:blip r:embed="rId5"/>
          <a:stretch>
            <a:fillRect/>
          </a:stretch>
        </p:blipFill>
        <p:spPr>
          <a:xfrm>
            <a:off x="5462760" y="1462517"/>
            <a:ext cx="274032" cy="380596"/>
          </a:xfrm>
          <a:prstGeom prst="rect">
            <a:avLst/>
          </a:prstGeom>
        </p:spPr>
      </p:pic>
      <p:sp>
        <p:nvSpPr>
          <p:cNvPr id="8" name="TextBox 7">
            <a:extLst>
              <a:ext uri="{FF2B5EF4-FFF2-40B4-BE49-F238E27FC236}">
                <a16:creationId xmlns:a16="http://schemas.microsoft.com/office/drawing/2014/main" id="{85778275-949C-45CF-9ABF-D9F86DC8AAAF}"/>
              </a:ext>
            </a:extLst>
          </p:cNvPr>
          <p:cNvSpPr txBox="1"/>
          <p:nvPr/>
        </p:nvSpPr>
        <p:spPr>
          <a:xfrm>
            <a:off x="5460577" y="1159038"/>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sp>
        <p:nvSpPr>
          <p:cNvPr id="13" name="TextBox 12">
            <a:extLst>
              <a:ext uri="{FF2B5EF4-FFF2-40B4-BE49-F238E27FC236}">
                <a16:creationId xmlns:a16="http://schemas.microsoft.com/office/drawing/2014/main" id="{9064231F-D6FA-40A0-A4EB-64AB4721AE3D}"/>
              </a:ext>
            </a:extLst>
          </p:cNvPr>
          <p:cNvSpPr txBox="1"/>
          <p:nvPr/>
        </p:nvSpPr>
        <p:spPr>
          <a:xfrm>
            <a:off x="1114097" y="5372845"/>
            <a:ext cx="41821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Daytime Heat Mitigation Index</a:t>
            </a:r>
            <a:endParaRPr lang="en-US" sz="2000" dirty="0">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17E41174-B1E4-4F64-A4C4-84B4CB9E3CA7}"/>
              </a:ext>
            </a:extLst>
          </p:cNvPr>
          <p:cNvSpPr txBox="1"/>
          <p:nvPr/>
        </p:nvSpPr>
        <p:spPr>
          <a:xfrm>
            <a:off x="6938635" y="5372845"/>
            <a:ext cx="41821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Nighttime Heat Mitigation Index</a:t>
            </a:r>
            <a:endParaRPr lang="en-US" sz="2000" dirty="0">
              <a:solidFill>
                <a:schemeClr val="tx1">
                  <a:lumMod val="75000"/>
                  <a:lumOff val="25000"/>
                </a:schemeClr>
              </a:solidFill>
              <a:latin typeface="Century Gothic"/>
            </a:endParaRPr>
          </a:p>
        </p:txBody>
      </p:sp>
      <p:sp>
        <p:nvSpPr>
          <p:cNvPr id="5" name="TextBox 4">
            <a:extLst>
              <a:ext uri="{FF2B5EF4-FFF2-40B4-BE49-F238E27FC236}">
                <a16:creationId xmlns:a16="http://schemas.microsoft.com/office/drawing/2014/main" id="{9FAEF0A1-61DB-453B-96A5-04F826C5C5BF}"/>
              </a:ext>
            </a:extLst>
          </p:cNvPr>
          <p:cNvSpPr txBox="1"/>
          <p:nvPr/>
        </p:nvSpPr>
        <p:spPr>
          <a:xfrm>
            <a:off x="6825795" y="2497757"/>
            <a:ext cx="6071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0.25</a:t>
            </a:r>
          </a:p>
        </p:txBody>
      </p:sp>
      <p:sp>
        <p:nvSpPr>
          <p:cNvPr id="10" name="TextBox 9">
            <a:extLst>
              <a:ext uri="{FF2B5EF4-FFF2-40B4-BE49-F238E27FC236}">
                <a16:creationId xmlns:a16="http://schemas.microsoft.com/office/drawing/2014/main" id="{E3ED7A5F-7545-4C73-A799-8C8040F0B039}"/>
              </a:ext>
            </a:extLst>
          </p:cNvPr>
          <p:cNvSpPr txBox="1"/>
          <p:nvPr/>
        </p:nvSpPr>
        <p:spPr>
          <a:xfrm>
            <a:off x="6825795" y="1822348"/>
            <a:ext cx="526312" cy="310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0.5</a:t>
            </a:r>
          </a:p>
        </p:txBody>
      </p:sp>
      <p:sp>
        <p:nvSpPr>
          <p:cNvPr id="11" name="TextBox 10">
            <a:extLst>
              <a:ext uri="{FF2B5EF4-FFF2-40B4-BE49-F238E27FC236}">
                <a16:creationId xmlns:a16="http://schemas.microsoft.com/office/drawing/2014/main" id="{51E040F7-5B83-47DC-9C8E-2E575C0EC53D}"/>
              </a:ext>
            </a:extLst>
          </p:cNvPr>
          <p:cNvSpPr txBox="1"/>
          <p:nvPr/>
        </p:nvSpPr>
        <p:spPr>
          <a:xfrm>
            <a:off x="6825795" y="1181519"/>
            <a:ext cx="6476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0.75</a:t>
            </a:r>
          </a:p>
        </p:txBody>
      </p:sp>
      <p:pic>
        <p:nvPicPr>
          <p:cNvPr id="16" name="Picture 33">
            <a:extLst>
              <a:ext uri="{FF2B5EF4-FFF2-40B4-BE49-F238E27FC236}">
                <a16:creationId xmlns:a16="http://schemas.microsoft.com/office/drawing/2014/main" id="{B29D50EE-5EAA-4923-92A1-0999E8E761B2}"/>
              </a:ext>
            </a:extLst>
          </p:cNvPr>
          <p:cNvPicPr>
            <a:picLocks noChangeAspect="1"/>
          </p:cNvPicPr>
          <p:nvPr/>
        </p:nvPicPr>
        <p:blipFill>
          <a:blip r:embed="rId6"/>
          <a:stretch>
            <a:fillRect/>
          </a:stretch>
        </p:blipFill>
        <p:spPr>
          <a:xfrm>
            <a:off x="6540705" y="1261309"/>
            <a:ext cx="282453" cy="1436255"/>
          </a:xfrm>
          <a:prstGeom prst="rect">
            <a:avLst/>
          </a:prstGeom>
        </p:spPr>
      </p:pic>
      <p:sp>
        <p:nvSpPr>
          <p:cNvPr id="34" name="TextBox 33">
            <a:extLst>
              <a:ext uri="{FF2B5EF4-FFF2-40B4-BE49-F238E27FC236}">
                <a16:creationId xmlns:a16="http://schemas.microsoft.com/office/drawing/2014/main" id="{3B029ABA-DBB8-4030-9956-1226517AE8BE}"/>
              </a:ext>
            </a:extLst>
          </p:cNvPr>
          <p:cNvSpPr txBox="1"/>
          <p:nvPr/>
        </p:nvSpPr>
        <p:spPr>
          <a:xfrm>
            <a:off x="989568" y="2480439"/>
            <a:ext cx="6071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0.25</a:t>
            </a:r>
          </a:p>
        </p:txBody>
      </p:sp>
      <p:sp>
        <p:nvSpPr>
          <p:cNvPr id="35" name="TextBox 34">
            <a:extLst>
              <a:ext uri="{FF2B5EF4-FFF2-40B4-BE49-F238E27FC236}">
                <a16:creationId xmlns:a16="http://schemas.microsoft.com/office/drawing/2014/main" id="{ECD3B6D0-3E80-45EB-8CD9-750648B2DE70}"/>
              </a:ext>
            </a:extLst>
          </p:cNvPr>
          <p:cNvSpPr txBox="1"/>
          <p:nvPr/>
        </p:nvSpPr>
        <p:spPr>
          <a:xfrm>
            <a:off x="989568" y="1805030"/>
            <a:ext cx="526312" cy="310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0.5</a:t>
            </a:r>
          </a:p>
        </p:txBody>
      </p:sp>
      <p:sp>
        <p:nvSpPr>
          <p:cNvPr id="36" name="TextBox 35">
            <a:extLst>
              <a:ext uri="{FF2B5EF4-FFF2-40B4-BE49-F238E27FC236}">
                <a16:creationId xmlns:a16="http://schemas.microsoft.com/office/drawing/2014/main" id="{B4C95350-0B9D-4384-BD8C-437D92B514CC}"/>
              </a:ext>
            </a:extLst>
          </p:cNvPr>
          <p:cNvSpPr txBox="1"/>
          <p:nvPr/>
        </p:nvSpPr>
        <p:spPr>
          <a:xfrm>
            <a:off x="989568" y="1164201"/>
            <a:ext cx="6476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0.75</a:t>
            </a:r>
          </a:p>
        </p:txBody>
      </p:sp>
      <p:pic>
        <p:nvPicPr>
          <p:cNvPr id="37" name="Picture 33">
            <a:extLst>
              <a:ext uri="{FF2B5EF4-FFF2-40B4-BE49-F238E27FC236}">
                <a16:creationId xmlns:a16="http://schemas.microsoft.com/office/drawing/2014/main" id="{CCF219ED-8C55-4999-BE66-52234B401B53}"/>
              </a:ext>
            </a:extLst>
          </p:cNvPr>
          <p:cNvPicPr>
            <a:picLocks noChangeAspect="1"/>
          </p:cNvPicPr>
          <p:nvPr/>
        </p:nvPicPr>
        <p:blipFill>
          <a:blip r:embed="rId6"/>
          <a:stretch>
            <a:fillRect/>
          </a:stretch>
        </p:blipFill>
        <p:spPr>
          <a:xfrm>
            <a:off x="704478" y="1243991"/>
            <a:ext cx="282453" cy="1436255"/>
          </a:xfrm>
          <a:prstGeom prst="rect">
            <a:avLst/>
          </a:prstGeom>
        </p:spPr>
      </p:pic>
      <p:pic>
        <p:nvPicPr>
          <p:cNvPr id="38" name="Picture 15" descr="Background pattern&#10;&#10;Description automatically generated">
            <a:extLst>
              <a:ext uri="{FF2B5EF4-FFF2-40B4-BE49-F238E27FC236}">
                <a16:creationId xmlns:a16="http://schemas.microsoft.com/office/drawing/2014/main" id="{8F7064D9-5E85-4CE2-ACE6-1CD4B59E875E}"/>
              </a:ext>
            </a:extLst>
          </p:cNvPr>
          <p:cNvPicPr>
            <a:picLocks noChangeAspect="1"/>
          </p:cNvPicPr>
          <p:nvPr/>
        </p:nvPicPr>
        <p:blipFill>
          <a:blip r:embed="rId5"/>
          <a:stretch>
            <a:fillRect/>
          </a:stretch>
        </p:blipFill>
        <p:spPr>
          <a:xfrm>
            <a:off x="11322078" y="1456744"/>
            <a:ext cx="274032" cy="380596"/>
          </a:xfrm>
          <a:prstGeom prst="rect">
            <a:avLst/>
          </a:prstGeom>
        </p:spPr>
      </p:pic>
      <p:sp>
        <p:nvSpPr>
          <p:cNvPr id="39" name="TextBox 38">
            <a:extLst>
              <a:ext uri="{FF2B5EF4-FFF2-40B4-BE49-F238E27FC236}">
                <a16:creationId xmlns:a16="http://schemas.microsoft.com/office/drawing/2014/main" id="{650BF7FE-D16C-48B8-AB1E-191D275E8733}"/>
              </a:ext>
            </a:extLst>
          </p:cNvPr>
          <p:cNvSpPr txBox="1"/>
          <p:nvPr/>
        </p:nvSpPr>
        <p:spPr>
          <a:xfrm>
            <a:off x="11319895" y="1153265"/>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sp>
        <p:nvSpPr>
          <p:cNvPr id="40" name="TextBox 39">
            <a:extLst>
              <a:ext uri="{FF2B5EF4-FFF2-40B4-BE49-F238E27FC236}">
                <a16:creationId xmlns:a16="http://schemas.microsoft.com/office/drawing/2014/main" id="{01F90610-ED4F-42C6-949C-BA5F721D274E}"/>
              </a:ext>
            </a:extLst>
          </p:cNvPr>
          <p:cNvSpPr txBox="1"/>
          <p:nvPr/>
        </p:nvSpPr>
        <p:spPr>
          <a:xfrm>
            <a:off x="4077049" y="4679792"/>
            <a:ext cx="289719" cy="319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a:t>
            </a:r>
          </a:p>
        </p:txBody>
      </p:sp>
      <p:sp>
        <p:nvSpPr>
          <p:cNvPr id="41" name="TextBox 40">
            <a:extLst>
              <a:ext uri="{FF2B5EF4-FFF2-40B4-BE49-F238E27FC236}">
                <a16:creationId xmlns:a16="http://schemas.microsoft.com/office/drawing/2014/main" id="{0C2635EB-D5D1-457D-8260-C3ECB817CB6E}"/>
              </a:ext>
            </a:extLst>
          </p:cNvPr>
          <p:cNvSpPr txBox="1"/>
          <p:nvPr/>
        </p:nvSpPr>
        <p:spPr>
          <a:xfrm>
            <a:off x="5312412" y="4685565"/>
            <a:ext cx="289719" cy="31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a:t>
            </a:r>
          </a:p>
        </p:txBody>
      </p:sp>
      <p:sp>
        <p:nvSpPr>
          <p:cNvPr id="42" name="TextBox 41">
            <a:extLst>
              <a:ext uri="{FF2B5EF4-FFF2-40B4-BE49-F238E27FC236}">
                <a16:creationId xmlns:a16="http://schemas.microsoft.com/office/drawing/2014/main" id="{4CB3BB4C-DF8E-4D01-BC96-4A7E0DA0372F}"/>
              </a:ext>
            </a:extLst>
          </p:cNvPr>
          <p:cNvSpPr txBox="1"/>
          <p:nvPr/>
        </p:nvSpPr>
        <p:spPr>
          <a:xfrm>
            <a:off x="5462503" y="4818337"/>
            <a:ext cx="4051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mi</a:t>
            </a:r>
          </a:p>
        </p:txBody>
      </p:sp>
      <p:sp>
        <p:nvSpPr>
          <p:cNvPr id="43" name="TextBox 42">
            <a:extLst>
              <a:ext uri="{FF2B5EF4-FFF2-40B4-BE49-F238E27FC236}">
                <a16:creationId xmlns:a16="http://schemas.microsoft.com/office/drawing/2014/main" id="{C2793E18-C7EA-4CD7-A650-79DFBDCB7BC0}"/>
              </a:ext>
            </a:extLst>
          </p:cNvPr>
          <p:cNvSpPr txBox="1"/>
          <p:nvPr/>
        </p:nvSpPr>
        <p:spPr>
          <a:xfrm>
            <a:off x="4637003" y="4691337"/>
            <a:ext cx="4744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a:t>
            </a:r>
          </a:p>
        </p:txBody>
      </p:sp>
      <p:sp>
        <p:nvSpPr>
          <p:cNvPr id="44" name="TextBox 43">
            <a:extLst>
              <a:ext uri="{FF2B5EF4-FFF2-40B4-BE49-F238E27FC236}">
                <a16:creationId xmlns:a16="http://schemas.microsoft.com/office/drawing/2014/main" id="{450F6EE9-64F4-4843-AFA9-8A229E8C7C3D}"/>
              </a:ext>
            </a:extLst>
          </p:cNvPr>
          <p:cNvSpPr txBox="1"/>
          <p:nvPr/>
        </p:nvSpPr>
        <p:spPr>
          <a:xfrm>
            <a:off x="9884412" y="4679792"/>
            <a:ext cx="289719" cy="319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a:t>
            </a:r>
          </a:p>
        </p:txBody>
      </p:sp>
      <p:sp>
        <p:nvSpPr>
          <p:cNvPr id="45" name="TextBox 44">
            <a:extLst>
              <a:ext uri="{FF2B5EF4-FFF2-40B4-BE49-F238E27FC236}">
                <a16:creationId xmlns:a16="http://schemas.microsoft.com/office/drawing/2014/main" id="{DB22D017-336A-43EA-B85E-E9B5A195EC9C}"/>
              </a:ext>
            </a:extLst>
          </p:cNvPr>
          <p:cNvSpPr txBox="1"/>
          <p:nvPr/>
        </p:nvSpPr>
        <p:spPr>
          <a:xfrm>
            <a:off x="11119775" y="4685565"/>
            <a:ext cx="289719" cy="31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a:t>
            </a:r>
          </a:p>
        </p:txBody>
      </p:sp>
      <p:sp>
        <p:nvSpPr>
          <p:cNvPr id="46" name="TextBox 45">
            <a:extLst>
              <a:ext uri="{FF2B5EF4-FFF2-40B4-BE49-F238E27FC236}">
                <a16:creationId xmlns:a16="http://schemas.microsoft.com/office/drawing/2014/main" id="{44E18119-7311-4302-BD23-04CDFC6940F5}"/>
              </a:ext>
            </a:extLst>
          </p:cNvPr>
          <p:cNvSpPr txBox="1"/>
          <p:nvPr/>
        </p:nvSpPr>
        <p:spPr>
          <a:xfrm>
            <a:off x="11269866" y="4818337"/>
            <a:ext cx="4051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mi</a:t>
            </a:r>
          </a:p>
        </p:txBody>
      </p:sp>
      <p:sp>
        <p:nvSpPr>
          <p:cNvPr id="47" name="TextBox 46">
            <a:extLst>
              <a:ext uri="{FF2B5EF4-FFF2-40B4-BE49-F238E27FC236}">
                <a16:creationId xmlns:a16="http://schemas.microsoft.com/office/drawing/2014/main" id="{9E59F2B6-BBDD-4B8E-B605-430C475E8C05}"/>
              </a:ext>
            </a:extLst>
          </p:cNvPr>
          <p:cNvSpPr txBox="1"/>
          <p:nvPr/>
        </p:nvSpPr>
        <p:spPr>
          <a:xfrm>
            <a:off x="10444366" y="4691337"/>
            <a:ext cx="4744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a:t>
            </a:r>
          </a:p>
        </p:txBody>
      </p:sp>
      <p:sp>
        <p:nvSpPr>
          <p:cNvPr id="27" name="Title 4">
            <a:extLst>
              <a:ext uri="{FF2B5EF4-FFF2-40B4-BE49-F238E27FC236}">
                <a16:creationId xmlns:a16="http://schemas.microsoft.com/office/drawing/2014/main" id="{087D9330-51FE-284B-B1B2-62F3BDB8ED71}"/>
              </a:ext>
            </a:extLst>
          </p:cNvPr>
          <p:cNvSpPr txBox="1">
            <a:spLocks/>
          </p:cNvSpPr>
          <p:nvPr/>
        </p:nvSpPr>
        <p:spPr>
          <a:xfrm>
            <a:off x="187390" y="67798"/>
            <a:ext cx="10150020" cy="5982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Results: Heat Mitigation Index</a:t>
            </a:r>
          </a:p>
        </p:txBody>
      </p:sp>
    </p:spTree>
    <p:extLst>
      <p:ext uri="{BB962C8B-B14F-4D97-AF65-F5344CB8AC3E}">
        <p14:creationId xmlns:p14="http://schemas.microsoft.com/office/powerpoint/2010/main" val="1647551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4" descr="Map&#10;&#10;Description automatically generated">
            <a:extLst>
              <a:ext uri="{FF2B5EF4-FFF2-40B4-BE49-F238E27FC236}">
                <a16:creationId xmlns:a16="http://schemas.microsoft.com/office/drawing/2014/main" id="{74A576B1-9BEB-4DB0-B40B-8D2A3524CDAD}"/>
              </a:ext>
            </a:extLst>
          </p:cNvPr>
          <p:cNvPicPr>
            <a:picLocks noChangeAspect="1"/>
          </p:cNvPicPr>
          <p:nvPr/>
        </p:nvPicPr>
        <p:blipFill>
          <a:blip r:embed="rId3"/>
          <a:stretch>
            <a:fillRect/>
          </a:stretch>
        </p:blipFill>
        <p:spPr>
          <a:xfrm>
            <a:off x="6334125" y="1142674"/>
            <a:ext cx="5257800" cy="4072370"/>
          </a:xfrm>
          <a:prstGeom prst="rect">
            <a:avLst/>
          </a:prstGeom>
        </p:spPr>
      </p:pic>
      <p:pic>
        <p:nvPicPr>
          <p:cNvPr id="31" name="Picture 32" descr="Map&#10;&#10;Description automatically generated">
            <a:extLst>
              <a:ext uri="{FF2B5EF4-FFF2-40B4-BE49-F238E27FC236}">
                <a16:creationId xmlns:a16="http://schemas.microsoft.com/office/drawing/2014/main" id="{1422BDF8-6E77-4811-88AB-9F45EBB56C17}"/>
              </a:ext>
            </a:extLst>
          </p:cNvPr>
          <p:cNvPicPr>
            <a:picLocks noChangeAspect="1"/>
          </p:cNvPicPr>
          <p:nvPr/>
        </p:nvPicPr>
        <p:blipFill>
          <a:blip r:embed="rId4"/>
          <a:stretch>
            <a:fillRect/>
          </a:stretch>
        </p:blipFill>
        <p:spPr>
          <a:xfrm>
            <a:off x="542925" y="1142674"/>
            <a:ext cx="5295900" cy="4081895"/>
          </a:xfrm>
          <a:prstGeom prst="rect">
            <a:avLst/>
          </a:prstGeom>
        </p:spPr>
      </p:pic>
      <p:sp>
        <p:nvSpPr>
          <p:cNvPr id="8" name="TextBox 7">
            <a:extLst>
              <a:ext uri="{FF2B5EF4-FFF2-40B4-BE49-F238E27FC236}">
                <a16:creationId xmlns:a16="http://schemas.microsoft.com/office/drawing/2014/main" id="{B596E8B2-F0FD-4CAD-AAE4-62338F01EDD2}"/>
              </a:ext>
            </a:extLst>
          </p:cNvPr>
          <p:cNvSpPr txBox="1"/>
          <p:nvPr/>
        </p:nvSpPr>
        <p:spPr>
          <a:xfrm>
            <a:off x="6063238" y="5372598"/>
            <a:ext cx="579957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Daytime Heat Mitigation Index</a:t>
            </a:r>
          </a:p>
          <a:p>
            <a:pPr algn="ctr"/>
            <a:r>
              <a:rPr lang="en-US" sz="2000" dirty="0">
                <a:solidFill>
                  <a:schemeClr val="tx1">
                    <a:lumMod val="75000"/>
                    <a:lumOff val="25000"/>
                  </a:schemeClr>
                </a:solidFill>
                <a:latin typeface="Century Gothic"/>
                <a:ea typeface="+mn-lt"/>
                <a:cs typeface="+mn-lt"/>
              </a:rPr>
              <a:t>Scenario: 25% Tree Canopy Cover Increase</a:t>
            </a:r>
            <a:endParaRPr lang="en-US" sz="2000" dirty="0">
              <a:solidFill>
                <a:schemeClr val="tx1">
                  <a:lumMod val="75000"/>
                  <a:lumOff val="25000"/>
                </a:schemeClr>
              </a:solidFill>
              <a:latin typeface="Century Gothic"/>
            </a:endParaRPr>
          </a:p>
        </p:txBody>
      </p:sp>
      <p:pic>
        <p:nvPicPr>
          <p:cNvPr id="9" name="Picture 15" descr="Background pattern&#10;&#10;Description automatically generated">
            <a:extLst>
              <a:ext uri="{FF2B5EF4-FFF2-40B4-BE49-F238E27FC236}">
                <a16:creationId xmlns:a16="http://schemas.microsoft.com/office/drawing/2014/main" id="{48AB85EB-4143-44AC-B03B-5E98BFF217A6}"/>
              </a:ext>
            </a:extLst>
          </p:cNvPr>
          <p:cNvPicPr>
            <a:picLocks noChangeAspect="1"/>
          </p:cNvPicPr>
          <p:nvPr/>
        </p:nvPicPr>
        <p:blipFill>
          <a:blip r:embed="rId5"/>
          <a:stretch>
            <a:fillRect/>
          </a:stretch>
        </p:blipFill>
        <p:spPr>
          <a:xfrm>
            <a:off x="5484464" y="1476010"/>
            <a:ext cx="275839" cy="382887"/>
          </a:xfrm>
          <a:prstGeom prst="rect">
            <a:avLst/>
          </a:prstGeom>
        </p:spPr>
      </p:pic>
      <p:sp>
        <p:nvSpPr>
          <p:cNvPr id="10" name="TextBox 9">
            <a:extLst>
              <a:ext uri="{FF2B5EF4-FFF2-40B4-BE49-F238E27FC236}">
                <a16:creationId xmlns:a16="http://schemas.microsoft.com/office/drawing/2014/main" id="{C773C2C6-4BA9-4189-98D1-39897E174CC1}"/>
              </a:ext>
            </a:extLst>
          </p:cNvPr>
          <p:cNvSpPr txBox="1"/>
          <p:nvPr/>
        </p:nvSpPr>
        <p:spPr>
          <a:xfrm>
            <a:off x="5482267" y="1170704"/>
            <a:ext cx="294371" cy="309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sp>
        <p:nvSpPr>
          <p:cNvPr id="11" name="TextBox 10">
            <a:extLst>
              <a:ext uri="{FF2B5EF4-FFF2-40B4-BE49-F238E27FC236}">
                <a16:creationId xmlns:a16="http://schemas.microsoft.com/office/drawing/2014/main" id="{1D717D5C-6C1C-4B98-82FE-9F5528DD1FEF}"/>
              </a:ext>
            </a:extLst>
          </p:cNvPr>
          <p:cNvSpPr txBox="1"/>
          <p:nvPr/>
        </p:nvSpPr>
        <p:spPr>
          <a:xfrm>
            <a:off x="593346" y="5372598"/>
            <a:ext cx="51950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Current Daytime Heat Mitigation Index</a:t>
            </a:r>
            <a:endParaRPr lang="en-US" sz="2000" dirty="0">
              <a:solidFill>
                <a:schemeClr val="tx1">
                  <a:lumMod val="75000"/>
                  <a:lumOff val="25000"/>
                </a:schemeClr>
              </a:solidFill>
              <a:latin typeface="Century Gothic"/>
            </a:endParaRPr>
          </a:p>
        </p:txBody>
      </p:sp>
      <p:pic>
        <p:nvPicPr>
          <p:cNvPr id="27" name="Picture 15" descr="Background pattern&#10;&#10;Description automatically generated">
            <a:extLst>
              <a:ext uri="{FF2B5EF4-FFF2-40B4-BE49-F238E27FC236}">
                <a16:creationId xmlns:a16="http://schemas.microsoft.com/office/drawing/2014/main" id="{39883FDD-1972-4E37-ABF1-8BE75B8B31F2}"/>
              </a:ext>
            </a:extLst>
          </p:cNvPr>
          <p:cNvPicPr>
            <a:picLocks noChangeAspect="1"/>
          </p:cNvPicPr>
          <p:nvPr/>
        </p:nvPicPr>
        <p:blipFill>
          <a:blip r:embed="rId5"/>
          <a:stretch>
            <a:fillRect/>
          </a:stretch>
        </p:blipFill>
        <p:spPr>
          <a:xfrm>
            <a:off x="11205237" y="1447146"/>
            <a:ext cx="275839" cy="382887"/>
          </a:xfrm>
          <a:prstGeom prst="rect">
            <a:avLst/>
          </a:prstGeom>
        </p:spPr>
      </p:pic>
      <p:sp>
        <p:nvSpPr>
          <p:cNvPr id="28" name="TextBox 27">
            <a:extLst>
              <a:ext uri="{FF2B5EF4-FFF2-40B4-BE49-F238E27FC236}">
                <a16:creationId xmlns:a16="http://schemas.microsoft.com/office/drawing/2014/main" id="{2CD61039-791A-4860-AC45-729F67C7471E}"/>
              </a:ext>
            </a:extLst>
          </p:cNvPr>
          <p:cNvSpPr txBox="1"/>
          <p:nvPr/>
        </p:nvSpPr>
        <p:spPr>
          <a:xfrm>
            <a:off x="11203040" y="1141840"/>
            <a:ext cx="294371" cy="309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sp>
        <p:nvSpPr>
          <p:cNvPr id="30" name="TextBox 29">
            <a:extLst>
              <a:ext uri="{FF2B5EF4-FFF2-40B4-BE49-F238E27FC236}">
                <a16:creationId xmlns:a16="http://schemas.microsoft.com/office/drawing/2014/main" id="{A8B804E1-E177-4155-8ED5-E0A839865C4E}"/>
              </a:ext>
            </a:extLst>
          </p:cNvPr>
          <p:cNvSpPr txBox="1"/>
          <p:nvPr/>
        </p:nvSpPr>
        <p:spPr>
          <a:xfrm>
            <a:off x="1024204" y="2498329"/>
            <a:ext cx="6071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0.25</a:t>
            </a:r>
          </a:p>
        </p:txBody>
      </p:sp>
      <p:sp>
        <p:nvSpPr>
          <p:cNvPr id="32" name="TextBox 31">
            <a:extLst>
              <a:ext uri="{FF2B5EF4-FFF2-40B4-BE49-F238E27FC236}">
                <a16:creationId xmlns:a16="http://schemas.microsoft.com/office/drawing/2014/main" id="{64C5AC84-BBD3-41FB-80A2-5CBC3224EA8E}"/>
              </a:ext>
            </a:extLst>
          </p:cNvPr>
          <p:cNvSpPr txBox="1"/>
          <p:nvPr/>
        </p:nvSpPr>
        <p:spPr>
          <a:xfrm>
            <a:off x="1024204" y="1822920"/>
            <a:ext cx="526312" cy="310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0.5</a:t>
            </a:r>
          </a:p>
        </p:txBody>
      </p:sp>
      <p:sp>
        <p:nvSpPr>
          <p:cNvPr id="34" name="TextBox 33">
            <a:extLst>
              <a:ext uri="{FF2B5EF4-FFF2-40B4-BE49-F238E27FC236}">
                <a16:creationId xmlns:a16="http://schemas.microsoft.com/office/drawing/2014/main" id="{05E3B94F-02BE-47D0-9656-14A30BDF2BB9}"/>
              </a:ext>
            </a:extLst>
          </p:cNvPr>
          <p:cNvSpPr txBox="1"/>
          <p:nvPr/>
        </p:nvSpPr>
        <p:spPr>
          <a:xfrm>
            <a:off x="1024204" y="1182091"/>
            <a:ext cx="6476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0.75</a:t>
            </a:r>
          </a:p>
        </p:txBody>
      </p:sp>
      <p:pic>
        <p:nvPicPr>
          <p:cNvPr id="36" name="Picture 33">
            <a:extLst>
              <a:ext uri="{FF2B5EF4-FFF2-40B4-BE49-F238E27FC236}">
                <a16:creationId xmlns:a16="http://schemas.microsoft.com/office/drawing/2014/main" id="{DD7DB7EF-D0CA-447A-AB5A-1B84FCF3DB07}"/>
              </a:ext>
            </a:extLst>
          </p:cNvPr>
          <p:cNvPicPr>
            <a:picLocks noChangeAspect="1"/>
          </p:cNvPicPr>
          <p:nvPr/>
        </p:nvPicPr>
        <p:blipFill>
          <a:blip r:embed="rId6"/>
          <a:stretch>
            <a:fillRect/>
          </a:stretch>
        </p:blipFill>
        <p:spPr>
          <a:xfrm>
            <a:off x="739114" y="1261881"/>
            <a:ext cx="282453" cy="1436255"/>
          </a:xfrm>
          <a:prstGeom prst="rect">
            <a:avLst/>
          </a:prstGeom>
        </p:spPr>
      </p:pic>
      <p:sp>
        <p:nvSpPr>
          <p:cNvPr id="38" name="TextBox 37">
            <a:extLst>
              <a:ext uri="{FF2B5EF4-FFF2-40B4-BE49-F238E27FC236}">
                <a16:creationId xmlns:a16="http://schemas.microsoft.com/office/drawing/2014/main" id="{CB53A592-F41F-4993-9DB7-5D971D5CE201}"/>
              </a:ext>
            </a:extLst>
          </p:cNvPr>
          <p:cNvSpPr txBox="1"/>
          <p:nvPr/>
        </p:nvSpPr>
        <p:spPr>
          <a:xfrm>
            <a:off x="6750750" y="2475238"/>
            <a:ext cx="6071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0.25</a:t>
            </a:r>
          </a:p>
        </p:txBody>
      </p:sp>
      <p:sp>
        <p:nvSpPr>
          <p:cNvPr id="40" name="TextBox 39">
            <a:extLst>
              <a:ext uri="{FF2B5EF4-FFF2-40B4-BE49-F238E27FC236}">
                <a16:creationId xmlns:a16="http://schemas.microsoft.com/office/drawing/2014/main" id="{1C72DDB6-7EE0-43EE-82A9-F9DFC7327576}"/>
              </a:ext>
            </a:extLst>
          </p:cNvPr>
          <p:cNvSpPr txBox="1"/>
          <p:nvPr/>
        </p:nvSpPr>
        <p:spPr>
          <a:xfrm>
            <a:off x="6750750" y="1799829"/>
            <a:ext cx="526312" cy="310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0.5</a:t>
            </a:r>
          </a:p>
        </p:txBody>
      </p:sp>
      <p:sp>
        <p:nvSpPr>
          <p:cNvPr id="42" name="TextBox 41">
            <a:extLst>
              <a:ext uri="{FF2B5EF4-FFF2-40B4-BE49-F238E27FC236}">
                <a16:creationId xmlns:a16="http://schemas.microsoft.com/office/drawing/2014/main" id="{AFFB17DC-9D35-4879-B04A-0F0460B1F51A}"/>
              </a:ext>
            </a:extLst>
          </p:cNvPr>
          <p:cNvSpPr txBox="1"/>
          <p:nvPr/>
        </p:nvSpPr>
        <p:spPr>
          <a:xfrm>
            <a:off x="6750750" y="1159000"/>
            <a:ext cx="6476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0.75</a:t>
            </a:r>
          </a:p>
        </p:txBody>
      </p:sp>
      <p:pic>
        <p:nvPicPr>
          <p:cNvPr id="44" name="Picture 33">
            <a:extLst>
              <a:ext uri="{FF2B5EF4-FFF2-40B4-BE49-F238E27FC236}">
                <a16:creationId xmlns:a16="http://schemas.microsoft.com/office/drawing/2014/main" id="{5F312C22-7671-4947-841B-CC2C36A0C171}"/>
              </a:ext>
            </a:extLst>
          </p:cNvPr>
          <p:cNvPicPr>
            <a:picLocks noChangeAspect="1"/>
          </p:cNvPicPr>
          <p:nvPr/>
        </p:nvPicPr>
        <p:blipFill>
          <a:blip r:embed="rId6"/>
          <a:stretch>
            <a:fillRect/>
          </a:stretch>
        </p:blipFill>
        <p:spPr>
          <a:xfrm>
            <a:off x="6465660" y="1238790"/>
            <a:ext cx="282453" cy="1436255"/>
          </a:xfrm>
          <a:prstGeom prst="rect">
            <a:avLst/>
          </a:prstGeom>
        </p:spPr>
      </p:pic>
      <p:sp>
        <p:nvSpPr>
          <p:cNvPr id="46" name="TextBox 45">
            <a:extLst>
              <a:ext uri="{FF2B5EF4-FFF2-40B4-BE49-F238E27FC236}">
                <a16:creationId xmlns:a16="http://schemas.microsoft.com/office/drawing/2014/main" id="{73B11B9E-2234-4772-A553-937E394328C5}"/>
              </a:ext>
            </a:extLst>
          </p:cNvPr>
          <p:cNvSpPr txBox="1"/>
          <p:nvPr/>
        </p:nvSpPr>
        <p:spPr>
          <a:xfrm>
            <a:off x="9803594" y="4697682"/>
            <a:ext cx="289719" cy="319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sp>
        <p:nvSpPr>
          <p:cNvPr id="48" name="TextBox 47">
            <a:extLst>
              <a:ext uri="{FF2B5EF4-FFF2-40B4-BE49-F238E27FC236}">
                <a16:creationId xmlns:a16="http://schemas.microsoft.com/office/drawing/2014/main" id="{B5CFBB5D-9343-4752-8AD6-1DF8DF3CE5EE}"/>
              </a:ext>
            </a:extLst>
          </p:cNvPr>
          <p:cNvSpPr txBox="1"/>
          <p:nvPr/>
        </p:nvSpPr>
        <p:spPr>
          <a:xfrm>
            <a:off x="11038957" y="4703455"/>
            <a:ext cx="289719" cy="31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a:t>
            </a:r>
          </a:p>
        </p:txBody>
      </p:sp>
      <p:sp>
        <p:nvSpPr>
          <p:cNvPr id="50" name="TextBox 49">
            <a:extLst>
              <a:ext uri="{FF2B5EF4-FFF2-40B4-BE49-F238E27FC236}">
                <a16:creationId xmlns:a16="http://schemas.microsoft.com/office/drawing/2014/main" id="{8A27AAE9-18CC-41CD-9CDE-5145D153D125}"/>
              </a:ext>
            </a:extLst>
          </p:cNvPr>
          <p:cNvSpPr txBox="1"/>
          <p:nvPr/>
        </p:nvSpPr>
        <p:spPr>
          <a:xfrm>
            <a:off x="11189048" y="4836227"/>
            <a:ext cx="4051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mi</a:t>
            </a:r>
          </a:p>
        </p:txBody>
      </p:sp>
      <p:sp>
        <p:nvSpPr>
          <p:cNvPr id="52" name="TextBox 51">
            <a:extLst>
              <a:ext uri="{FF2B5EF4-FFF2-40B4-BE49-F238E27FC236}">
                <a16:creationId xmlns:a16="http://schemas.microsoft.com/office/drawing/2014/main" id="{AB5633B8-96F7-4024-B413-62ED3DC2AEEC}"/>
              </a:ext>
            </a:extLst>
          </p:cNvPr>
          <p:cNvSpPr txBox="1"/>
          <p:nvPr/>
        </p:nvSpPr>
        <p:spPr>
          <a:xfrm>
            <a:off x="10363548" y="4709227"/>
            <a:ext cx="4744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a:t>
            </a:r>
          </a:p>
        </p:txBody>
      </p:sp>
      <p:sp>
        <p:nvSpPr>
          <p:cNvPr id="53" name="TextBox 52">
            <a:extLst>
              <a:ext uri="{FF2B5EF4-FFF2-40B4-BE49-F238E27FC236}">
                <a16:creationId xmlns:a16="http://schemas.microsoft.com/office/drawing/2014/main" id="{47A606A7-CEA8-4DDF-9102-DC99656AAB52}"/>
              </a:ext>
            </a:extLst>
          </p:cNvPr>
          <p:cNvSpPr txBox="1"/>
          <p:nvPr/>
        </p:nvSpPr>
        <p:spPr>
          <a:xfrm>
            <a:off x="4065503" y="4697682"/>
            <a:ext cx="289719" cy="319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a:t>
            </a:r>
          </a:p>
        </p:txBody>
      </p:sp>
      <p:sp>
        <p:nvSpPr>
          <p:cNvPr id="54" name="TextBox 53">
            <a:extLst>
              <a:ext uri="{FF2B5EF4-FFF2-40B4-BE49-F238E27FC236}">
                <a16:creationId xmlns:a16="http://schemas.microsoft.com/office/drawing/2014/main" id="{DD730AA2-EE0A-4715-8F2E-F6E4D4B80687}"/>
              </a:ext>
            </a:extLst>
          </p:cNvPr>
          <p:cNvSpPr txBox="1"/>
          <p:nvPr/>
        </p:nvSpPr>
        <p:spPr>
          <a:xfrm>
            <a:off x="5300866" y="4703455"/>
            <a:ext cx="289719" cy="31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a:t>
            </a:r>
          </a:p>
        </p:txBody>
      </p:sp>
      <p:sp>
        <p:nvSpPr>
          <p:cNvPr id="55" name="TextBox 54">
            <a:extLst>
              <a:ext uri="{FF2B5EF4-FFF2-40B4-BE49-F238E27FC236}">
                <a16:creationId xmlns:a16="http://schemas.microsoft.com/office/drawing/2014/main" id="{B970769A-9FAE-4D37-A9F7-0F06938E3068}"/>
              </a:ext>
            </a:extLst>
          </p:cNvPr>
          <p:cNvSpPr txBox="1"/>
          <p:nvPr/>
        </p:nvSpPr>
        <p:spPr>
          <a:xfrm>
            <a:off x="5450957" y="4836227"/>
            <a:ext cx="4051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mi</a:t>
            </a:r>
          </a:p>
        </p:txBody>
      </p:sp>
      <p:sp>
        <p:nvSpPr>
          <p:cNvPr id="56" name="TextBox 55">
            <a:extLst>
              <a:ext uri="{FF2B5EF4-FFF2-40B4-BE49-F238E27FC236}">
                <a16:creationId xmlns:a16="http://schemas.microsoft.com/office/drawing/2014/main" id="{B5503DBB-7621-4D10-94D0-7F02BFDE875E}"/>
              </a:ext>
            </a:extLst>
          </p:cNvPr>
          <p:cNvSpPr txBox="1"/>
          <p:nvPr/>
        </p:nvSpPr>
        <p:spPr>
          <a:xfrm>
            <a:off x="4625457" y="4709227"/>
            <a:ext cx="4744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a:t>
            </a:r>
          </a:p>
        </p:txBody>
      </p:sp>
      <p:sp>
        <p:nvSpPr>
          <p:cNvPr id="35" name="Title 4">
            <a:extLst>
              <a:ext uri="{FF2B5EF4-FFF2-40B4-BE49-F238E27FC236}">
                <a16:creationId xmlns:a16="http://schemas.microsoft.com/office/drawing/2014/main" id="{3F7773D7-3482-7F45-B26B-78435A69EDBF}"/>
              </a:ext>
            </a:extLst>
          </p:cNvPr>
          <p:cNvSpPr txBox="1">
            <a:spLocks/>
          </p:cNvSpPr>
          <p:nvPr/>
        </p:nvSpPr>
        <p:spPr>
          <a:xfrm>
            <a:off x="187390" y="67798"/>
            <a:ext cx="10150020" cy="5982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Results: InVEST Tree Canopy Scenario</a:t>
            </a:r>
          </a:p>
        </p:txBody>
      </p:sp>
    </p:spTree>
    <p:extLst>
      <p:ext uri="{BB962C8B-B14F-4D97-AF65-F5344CB8AC3E}">
        <p14:creationId xmlns:p14="http://schemas.microsoft.com/office/powerpoint/2010/main" val="1104357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5D7276F-E45B-2E42-AA0A-E67C344C8F34}"/>
              </a:ext>
            </a:extLst>
          </p:cNvPr>
          <p:cNvSpPr/>
          <p:nvPr/>
        </p:nvSpPr>
        <p:spPr>
          <a:xfrm>
            <a:off x="495300" y="242637"/>
            <a:ext cx="7066390" cy="800099"/>
          </a:xfrm>
          <a:prstGeom prst="rect">
            <a:avLst/>
          </a:prstGeom>
        </p:spPr>
        <p:txBody>
          <a:bodyPr wrap="square" lIns="91440" tIns="45720" rIns="91440" bIns="45720" anchor="ctr">
            <a:noAutofit/>
          </a:bodyPr>
          <a:lstStyle/>
          <a:p>
            <a:pPr lvl="0"/>
            <a:r>
              <a:rPr lang="en-US" sz="4000" b="1">
                <a:solidFill>
                  <a:srgbClr val="266E99"/>
                </a:solidFill>
                <a:latin typeface="Century Gothic" panose="020F0302020204030204"/>
              </a:rPr>
              <a:t>Conclusions</a:t>
            </a:r>
          </a:p>
        </p:txBody>
      </p:sp>
      <p:sp>
        <p:nvSpPr>
          <p:cNvPr id="5" name="Rounded Rectangle 4">
            <a:extLst>
              <a:ext uri="{FF2B5EF4-FFF2-40B4-BE49-F238E27FC236}">
                <a16:creationId xmlns:a16="http://schemas.microsoft.com/office/drawing/2014/main" id="{8C7D0578-C7FC-424C-A298-384A57D39366}"/>
              </a:ext>
            </a:extLst>
          </p:cNvPr>
          <p:cNvSpPr/>
          <p:nvPr/>
        </p:nvSpPr>
        <p:spPr>
          <a:xfrm>
            <a:off x="1561779" y="4617090"/>
            <a:ext cx="10135938" cy="1182302"/>
          </a:xfrm>
          <a:prstGeom prst="roundRect">
            <a:avLst/>
          </a:prstGeom>
          <a:solidFill>
            <a:srgbClr val="0070C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ea typeface="+mn-lt"/>
                <a:cs typeface="+mn-lt"/>
              </a:rPr>
              <a:t>On average, the Cincinnati and Covington area is 8.32°F warmer during the day </a:t>
            </a:r>
            <a:r>
              <a:rPr lang="en-US" sz="2000" b="1" dirty="0">
                <a:solidFill>
                  <a:schemeClr val="tx1">
                    <a:lumMod val="75000"/>
                    <a:lumOff val="25000"/>
                  </a:schemeClr>
                </a:solidFill>
                <a:latin typeface="Century Gothic"/>
                <a:ea typeface="+mn-lt"/>
                <a:cs typeface="+mn-lt"/>
              </a:rPr>
              <a:t>and 4.97°F warmer during the night compared to non-urban areas</a:t>
            </a:r>
            <a:endParaRPr lang="en-US" sz="2000" b="1" dirty="0">
              <a:solidFill>
                <a:schemeClr val="tx1">
                  <a:lumMod val="75000"/>
                  <a:lumOff val="25000"/>
                </a:schemeClr>
              </a:solidFill>
              <a:latin typeface="Century Gothic"/>
              <a:cs typeface="Calibri"/>
            </a:endParaRPr>
          </a:p>
        </p:txBody>
      </p:sp>
      <p:sp>
        <p:nvSpPr>
          <p:cNvPr id="21" name="Rounded Rectangle 20">
            <a:extLst>
              <a:ext uri="{FF2B5EF4-FFF2-40B4-BE49-F238E27FC236}">
                <a16:creationId xmlns:a16="http://schemas.microsoft.com/office/drawing/2014/main" id="{440B1457-22E0-B541-BD61-6050522A6E28}"/>
              </a:ext>
            </a:extLst>
          </p:cNvPr>
          <p:cNvSpPr/>
          <p:nvPr/>
        </p:nvSpPr>
        <p:spPr>
          <a:xfrm>
            <a:off x="1622739" y="3040807"/>
            <a:ext cx="10135938" cy="1182302"/>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rPr>
              <a:t>Increasing tree canopy cover by 25% across the Cincinnati and Covington area increased the average heat mitigation score from 0.49 to 0.56</a:t>
            </a:r>
          </a:p>
        </p:txBody>
      </p:sp>
      <p:sp>
        <p:nvSpPr>
          <p:cNvPr id="22" name="Rounded Rectangle 21">
            <a:extLst>
              <a:ext uri="{FF2B5EF4-FFF2-40B4-BE49-F238E27FC236}">
                <a16:creationId xmlns:a16="http://schemas.microsoft.com/office/drawing/2014/main" id="{05801BAD-3ECE-6B42-8EEE-75B1126EC4C8}"/>
              </a:ext>
            </a:extLst>
          </p:cNvPr>
          <p:cNvSpPr/>
          <p:nvPr/>
        </p:nvSpPr>
        <p:spPr>
          <a:xfrm>
            <a:off x="1561779" y="1405825"/>
            <a:ext cx="10135938" cy="1172142"/>
          </a:xfrm>
          <a:prstGeom prst="roundRect">
            <a:avLst/>
          </a:prstGeom>
          <a:solidFill>
            <a:srgbClr val="9DE1FA"/>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cs typeface="Calibri"/>
              </a:rPr>
              <a:t>Mapping UHI magnitude and the heat mitigation index allows urban planners to identify communities most at risk for impacts from urban heat</a:t>
            </a:r>
          </a:p>
        </p:txBody>
      </p:sp>
      <p:sp>
        <p:nvSpPr>
          <p:cNvPr id="2" name="TextBox 1">
            <a:extLst>
              <a:ext uri="{FF2B5EF4-FFF2-40B4-BE49-F238E27FC236}">
                <a16:creationId xmlns:a16="http://schemas.microsoft.com/office/drawing/2014/main" id="{B656638D-C7B2-481F-ABBD-1D85974F9C59}"/>
              </a:ext>
            </a:extLst>
          </p:cNvPr>
          <p:cNvSpPr txBox="1"/>
          <p:nvPr/>
        </p:nvSpPr>
        <p:spPr>
          <a:xfrm>
            <a:off x="688096" y="4484966"/>
            <a:ext cx="71815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b="1">
                <a:solidFill>
                  <a:srgbClr val="0070C0"/>
                </a:solidFill>
                <a:latin typeface="Century Gothic"/>
              </a:rPr>
              <a:t>3</a:t>
            </a:r>
          </a:p>
        </p:txBody>
      </p:sp>
      <p:sp>
        <p:nvSpPr>
          <p:cNvPr id="7" name="TextBox 6">
            <a:extLst>
              <a:ext uri="{FF2B5EF4-FFF2-40B4-BE49-F238E27FC236}">
                <a16:creationId xmlns:a16="http://schemas.microsoft.com/office/drawing/2014/main" id="{81737412-2C56-4381-AA2E-988BCE94F149}"/>
              </a:ext>
            </a:extLst>
          </p:cNvPr>
          <p:cNvSpPr txBox="1"/>
          <p:nvPr/>
        </p:nvSpPr>
        <p:spPr>
          <a:xfrm>
            <a:off x="688095" y="2908683"/>
            <a:ext cx="71815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b="1">
                <a:solidFill>
                  <a:srgbClr val="00B0F0"/>
                </a:solidFill>
                <a:latin typeface="Century Gothic"/>
              </a:rPr>
              <a:t>2</a:t>
            </a:r>
            <a:endParaRPr lang="en-US" sz="8800" b="1">
              <a:solidFill>
                <a:srgbClr val="00B0F0"/>
              </a:solidFill>
              <a:latin typeface="Century Gothic"/>
              <a:cs typeface="Calibri"/>
            </a:endParaRPr>
          </a:p>
        </p:txBody>
      </p:sp>
      <p:sp>
        <p:nvSpPr>
          <p:cNvPr id="8" name="TextBox 7">
            <a:extLst>
              <a:ext uri="{FF2B5EF4-FFF2-40B4-BE49-F238E27FC236}">
                <a16:creationId xmlns:a16="http://schemas.microsoft.com/office/drawing/2014/main" id="{246E355E-4BB1-46E2-8089-0F0EEDC584C4}"/>
              </a:ext>
            </a:extLst>
          </p:cNvPr>
          <p:cNvSpPr txBox="1"/>
          <p:nvPr/>
        </p:nvSpPr>
        <p:spPr>
          <a:xfrm>
            <a:off x="688096" y="1268621"/>
            <a:ext cx="71815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b="1">
                <a:solidFill>
                  <a:srgbClr val="9DE1FA"/>
                </a:solidFill>
                <a:latin typeface="Century Gothic"/>
              </a:rPr>
              <a:t>1</a:t>
            </a:r>
            <a:endParaRPr lang="en-US" sz="8800" b="1">
              <a:solidFill>
                <a:srgbClr val="9DE1FA"/>
              </a:solidFill>
              <a:latin typeface="Century Gothic"/>
              <a:cs typeface="Calibri"/>
            </a:endParaRPr>
          </a:p>
        </p:txBody>
      </p:sp>
    </p:spTree>
    <p:extLst>
      <p:ext uri="{BB962C8B-B14F-4D97-AF65-F5344CB8AC3E}">
        <p14:creationId xmlns:p14="http://schemas.microsoft.com/office/powerpoint/2010/main" val="3797975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ap&#10;&#10;Description automatically generated">
            <a:extLst>
              <a:ext uri="{FF2B5EF4-FFF2-40B4-BE49-F238E27FC236}">
                <a16:creationId xmlns:a16="http://schemas.microsoft.com/office/drawing/2014/main" id="{67DE45E6-FB69-4D96-9B31-28BDFFE4F329}"/>
              </a:ext>
            </a:extLst>
          </p:cNvPr>
          <p:cNvPicPr>
            <a:picLocks noChangeAspect="1"/>
          </p:cNvPicPr>
          <p:nvPr/>
        </p:nvPicPr>
        <p:blipFill rotWithShape="1">
          <a:blip r:embed="rId3"/>
          <a:srcRect r="-246" b="20577"/>
          <a:stretch/>
        </p:blipFill>
        <p:spPr>
          <a:xfrm>
            <a:off x="6432755" y="916569"/>
            <a:ext cx="5557693" cy="5615186"/>
          </a:xfrm>
          <a:prstGeom prst="rect">
            <a:avLst/>
          </a:prstGeom>
        </p:spPr>
      </p:pic>
      <p:sp>
        <p:nvSpPr>
          <p:cNvPr id="9" name="Title 1"/>
          <p:cNvSpPr txBox="1">
            <a:spLocks/>
          </p:cNvSpPr>
          <p:nvPr/>
        </p:nvSpPr>
        <p:spPr>
          <a:xfrm>
            <a:off x="495300" y="383092"/>
            <a:ext cx="10127280" cy="79007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66E99"/>
                </a:solidFill>
                <a:latin typeface="Century Gothic" panose="020F0302020204030204"/>
              </a:rPr>
              <a:t>Study Area and Period</a:t>
            </a:r>
            <a:endParaRPr lang="en-US"/>
          </a:p>
        </p:txBody>
      </p:sp>
      <p:sp>
        <p:nvSpPr>
          <p:cNvPr id="10" name="Text Placeholder 3"/>
          <p:cNvSpPr txBox="1">
            <a:spLocks/>
          </p:cNvSpPr>
          <p:nvPr/>
        </p:nvSpPr>
        <p:spPr>
          <a:xfrm>
            <a:off x="491457" y="1638342"/>
            <a:ext cx="6190596" cy="310892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66E99"/>
              </a:buClr>
              <a:buNone/>
            </a:pPr>
            <a:r>
              <a:rPr lang="en-US" sz="2400">
                <a:solidFill>
                  <a:schemeClr val="tx1">
                    <a:lumMod val="75000"/>
                    <a:lumOff val="25000"/>
                  </a:schemeClr>
                </a:solidFill>
                <a:latin typeface="Century Gothic" panose="020F0302020204030204"/>
              </a:rPr>
              <a:t>Study Area:</a:t>
            </a:r>
            <a:endParaRPr lang="en-US" sz="2400">
              <a:solidFill>
                <a:schemeClr val="tx1">
                  <a:lumMod val="75000"/>
                  <a:lumOff val="25000"/>
                </a:schemeClr>
              </a:solidFill>
              <a:latin typeface="Century Gothic"/>
              <a:ea typeface="+mn-lt"/>
              <a:cs typeface="+mn-lt"/>
            </a:endParaRPr>
          </a:p>
          <a:p>
            <a:pPr>
              <a:lnSpc>
                <a:spcPct val="100000"/>
              </a:lnSpc>
              <a:spcBef>
                <a:spcPts val="0"/>
              </a:spcBef>
              <a:spcAft>
                <a:spcPts val="600"/>
              </a:spcAft>
              <a:buClr>
                <a:srgbClr val="266E99"/>
              </a:buClr>
            </a:pPr>
            <a:r>
              <a:rPr lang="en-US" sz="2400">
                <a:solidFill>
                  <a:schemeClr val="tx1">
                    <a:lumMod val="75000"/>
                    <a:lumOff val="25000"/>
                  </a:schemeClr>
                </a:solidFill>
                <a:latin typeface="Century Gothic" panose="020F0302020204030204"/>
              </a:rPr>
              <a:t>Cincinnati, Ohio &amp; Northern Kenton County, Kentucky</a:t>
            </a:r>
            <a:endParaRPr lang="en-US" sz="240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None/>
            </a:pPr>
            <a:endParaRPr lang="en-US" sz="2400">
              <a:solidFill>
                <a:schemeClr val="tx1">
                  <a:lumMod val="75000"/>
                  <a:lumOff val="25000"/>
                </a:schemeClr>
              </a:solidFill>
              <a:latin typeface="Century Gothic" panose="020F0302020204030204"/>
            </a:endParaRPr>
          </a:p>
          <a:p>
            <a:pPr marL="0" indent="0">
              <a:lnSpc>
                <a:spcPct val="100000"/>
              </a:lnSpc>
              <a:spcBef>
                <a:spcPts val="0"/>
              </a:spcBef>
              <a:spcAft>
                <a:spcPts val="600"/>
              </a:spcAft>
              <a:buNone/>
            </a:pPr>
            <a:r>
              <a:rPr lang="en-US" sz="2400">
                <a:solidFill>
                  <a:schemeClr val="tx1">
                    <a:lumMod val="75000"/>
                    <a:lumOff val="25000"/>
                  </a:schemeClr>
                </a:solidFill>
                <a:latin typeface="Century Gothic" panose="020F0302020204030204"/>
              </a:rPr>
              <a:t>Study Period:</a:t>
            </a:r>
            <a:endParaRPr lang="en-US" sz="2400">
              <a:solidFill>
                <a:schemeClr val="tx1">
                  <a:lumMod val="75000"/>
                  <a:lumOff val="25000"/>
                </a:schemeClr>
              </a:solidFill>
              <a:latin typeface="Century Gothic"/>
              <a:ea typeface="+mn-lt"/>
              <a:cs typeface="+mn-lt"/>
            </a:endParaRPr>
          </a:p>
          <a:p>
            <a:pPr>
              <a:lnSpc>
                <a:spcPct val="100000"/>
              </a:lnSpc>
              <a:spcBef>
                <a:spcPts val="0"/>
              </a:spcBef>
              <a:spcAft>
                <a:spcPts val="600"/>
              </a:spcAft>
              <a:buClr>
                <a:srgbClr val="266E99"/>
              </a:buClr>
            </a:pPr>
            <a:r>
              <a:rPr lang="en-US" sz="2400">
                <a:solidFill>
                  <a:schemeClr val="tx1">
                    <a:lumMod val="75000"/>
                    <a:lumOff val="25000"/>
                  </a:schemeClr>
                </a:solidFill>
                <a:latin typeface="Century Gothic" panose="020F0302020204030204"/>
              </a:rPr>
              <a:t>Summer (June, July, August) of 2010 – 2020</a:t>
            </a:r>
            <a:endParaRPr lang="en-US" sz="2400">
              <a:solidFill>
                <a:schemeClr val="tx1">
                  <a:lumMod val="75000"/>
                  <a:lumOff val="25000"/>
                </a:schemeClr>
              </a:solidFill>
            </a:endParaRPr>
          </a:p>
        </p:txBody>
      </p:sp>
      <p:sp>
        <p:nvSpPr>
          <p:cNvPr id="4" name="TextBox 3">
            <a:extLst>
              <a:ext uri="{FF2B5EF4-FFF2-40B4-BE49-F238E27FC236}">
                <a16:creationId xmlns:a16="http://schemas.microsoft.com/office/drawing/2014/main" id="{A77F9741-4D32-4073-8635-EC052FA6E425}"/>
              </a:ext>
            </a:extLst>
          </p:cNvPr>
          <p:cNvSpPr txBox="1"/>
          <p:nvPr/>
        </p:nvSpPr>
        <p:spPr>
          <a:xfrm>
            <a:off x="8054746" y="5960407"/>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mi</a:t>
            </a:r>
          </a:p>
        </p:txBody>
      </p:sp>
      <p:sp>
        <p:nvSpPr>
          <p:cNvPr id="11" name="TextBox 10">
            <a:extLst>
              <a:ext uri="{FF2B5EF4-FFF2-40B4-BE49-F238E27FC236}">
                <a16:creationId xmlns:a16="http://schemas.microsoft.com/office/drawing/2014/main" id="{0DC8CE49-58B8-45F3-8205-457D79847EEC}"/>
              </a:ext>
            </a:extLst>
          </p:cNvPr>
          <p:cNvSpPr txBox="1"/>
          <p:nvPr/>
        </p:nvSpPr>
        <p:spPr>
          <a:xfrm>
            <a:off x="7869062" y="5805947"/>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5</a:t>
            </a:r>
          </a:p>
        </p:txBody>
      </p:sp>
      <p:sp>
        <p:nvSpPr>
          <p:cNvPr id="12" name="TextBox 11">
            <a:extLst>
              <a:ext uri="{FF2B5EF4-FFF2-40B4-BE49-F238E27FC236}">
                <a16:creationId xmlns:a16="http://schemas.microsoft.com/office/drawing/2014/main" id="{E3A7C3CF-6BFA-4D4D-B820-0609CAAD6320}"/>
              </a:ext>
            </a:extLst>
          </p:cNvPr>
          <p:cNvSpPr txBox="1"/>
          <p:nvPr/>
        </p:nvSpPr>
        <p:spPr>
          <a:xfrm>
            <a:off x="7179143" y="5818237"/>
            <a:ext cx="431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2.5</a:t>
            </a:r>
          </a:p>
        </p:txBody>
      </p:sp>
      <p:sp>
        <p:nvSpPr>
          <p:cNvPr id="13" name="TextBox 12">
            <a:extLst>
              <a:ext uri="{FF2B5EF4-FFF2-40B4-BE49-F238E27FC236}">
                <a16:creationId xmlns:a16="http://schemas.microsoft.com/office/drawing/2014/main" id="{43502F2C-ECB7-4F9E-B1C7-7D2BA39D5876}"/>
              </a:ext>
            </a:extLst>
          </p:cNvPr>
          <p:cNvSpPr txBox="1"/>
          <p:nvPr/>
        </p:nvSpPr>
        <p:spPr>
          <a:xfrm>
            <a:off x="6601499" y="5818238"/>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0</a:t>
            </a:r>
          </a:p>
        </p:txBody>
      </p:sp>
      <p:sp>
        <p:nvSpPr>
          <p:cNvPr id="14" name="TextBox 13">
            <a:extLst>
              <a:ext uri="{FF2B5EF4-FFF2-40B4-BE49-F238E27FC236}">
                <a16:creationId xmlns:a16="http://schemas.microsoft.com/office/drawing/2014/main" id="{6687EDD7-B889-4C49-BF31-F5A7E9E90228}"/>
              </a:ext>
            </a:extLst>
          </p:cNvPr>
          <p:cNvSpPr txBox="1"/>
          <p:nvPr/>
        </p:nvSpPr>
        <p:spPr>
          <a:xfrm>
            <a:off x="6685861" y="4663870"/>
            <a:ext cx="10647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tx1">
                    <a:lumMod val="75000"/>
                    <a:lumOff val="25000"/>
                  </a:schemeClr>
                </a:solidFill>
                <a:latin typeface="Century Gothic"/>
                <a:cs typeface="Calibri"/>
              </a:rPr>
              <a:t>Kentucky</a:t>
            </a:r>
            <a:endParaRPr lang="en-US" b="1">
              <a:solidFill>
                <a:schemeClr val="tx1">
                  <a:lumMod val="75000"/>
                  <a:lumOff val="25000"/>
                </a:schemeClr>
              </a:solidFill>
            </a:endParaRPr>
          </a:p>
        </p:txBody>
      </p:sp>
      <p:sp>
        <p:nvSpPr>
          <p:cNvPr id="15" name="TextBox 14">
            <a:extLst>
              <a:ext uri="{FF2B5EF4-FFF2-40B4-BE49-F238E27FC236}">
                <a16:creationId xmlns:a16="http://schemas.microsoft.com/office/drawing/2014/main" id="{131927FA-0CC2-459D-8FD0-11EA8EA28B59}"/>
              </a:ext>
            </a:extLst>
          </p:cNvPr>
          <p:cNvSpPr txBox="1"/>
          <p:nvPr/>
        </p:nvSpPr>
        <p:spPr>
          <a:xfrm>
            <a:off x="7146258" y="2564624"/>
            <a:ext cx="6219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tx1">
                    <a:lumMod val="75000"/>
                    <a:lumOff val="25000"/>
                  </a:schemeClr>
                </a:solidFill>
                <a:latin typeface="Century Gothic"/>
                <a:cs typeface="Calibri"/>
              </a:rPr>
              <a:t>Ohio</a:t>
            </a:r>
            <a:endParaRPr lang="en-US" b="1">
              <a:solidFill>
                <a:schemeClr val="tx1">
                  <a:lumMod val="75000"/>
                  <a:lumOff val="25000"/>
                </a:schemeClr>
              </a:solidFill>
            </a:endParaRPr>
          </a:p>
        </p:txBody>
      </p:sp>
      <p:sp>
        <p:nvSpPr>
          <p:cNvPr id="16" name="TextBox 15">
            <a:extLst>
              <a:ext uri="{FF2B5EF4-FFF2-40B4-BE49-F238E27FC236}">
                <a16:creationId xmlns:a16="http://schemas.microsoft.com/office/drawing/2014/main" id="{A48F46B8-A112-4C5F-8D53-0FAA12C005EF}"/>
              </a:ext>
            </a:extLst>
          </p:cNvPr>
          <p:cNvSpPr txBox="1"/>
          <p:nvPr/>
        </p:nvSpPr>
        <p:spPr>
          <a:xfrm>
            <a:off x="8657282" y="4457743"/>
            <a:ext cx="106474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Northern Kenton County</a:t>
            </a:r>
            <a:endParaRPr lang="en-US">
              <a:solidFill>
                <a:schemeClr val="tx1">
                  <a:lumMod val="75000"/>
                  <a:lumOff val="25000"/>
                </a:schemeClr>
              </a:solidFill>
            </a:endParaRPr>
          </a:p>
        </p:txBody>
      </p:sp>
      <p:sp>
        <p:nvSpPr>
          <p:cNvPr id="17" name="TextBox 16">
            <a:extLst>
              <a:ext uri="{FF2B5EF4-FFF2-40B4-BE49-F238E27FC236}">
                <a16:creationId xmlns:a16="http://schemas.microsoft.com/office/drawing/2014/main" id="{F1AC8D93-4738-4D6A-98AA-35C67CCF25CF}"/>
              </a:ext>
            </a:extLst>
          </p:cNvPr>
          <p:cNvSpPr txBox="1"/>
          <p:nvPr/>
        </p:nvSpPr>
        <p:spPr>
          <a:xfrm>
            <a:off x="9091451" y="3185783"/>
            <a:ext cx="10647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Cincinnati</a:t>
            </a:r>
            <a:endParaRPr lang="en-US">
              <a:solidFill>
                <a:schemeClr val="tx1">
                  <a:lumMod val="75000"/>
                  <a:lumOff val="25000"/>
                </a:schemeClr>
              </a:solidFill>
            </a:endParaRPr>
          </a:p>
        </p:txBody>
      </p:sp>
      <p:sp>
        <p:nvSpPr>
          <p:cNvPr id="18" name="TextBox 17">
            <a:extLst>
              <a:ext uri="{FF2B5EF4-FFF2-40B4-BE49-F238E27FC236}">
                <a16:creationId xmlns:a16="http://schemas.microsoft.com/office/drawing/2014/main" id="{DF94A29A-9D44-4499-800B-9C61752D8E39}"/>
              </a:ext>
            </a:extLst>
          </p:cNvPr>
          <p:cNvSpPr txBox="1"/>
          <p:nvPr/>
        </p:nvSpPr>
        <p:spPr>
          <a:xfrm>
            <a:off x="6986861" y="5369816"/>
            <a:ext cx="11574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Study Area</a:t>
            </a:r>
            <a:endParaRPr lang="en-US">
              <a:solidFill>
                <a:schemeClr val="tx1">
                  <a:lumMod val="75000"/>
                  <a:lumOff val="25000"/>
                </a:schemeClr>
              </a:solidFill>
            </a:endParaRPr>
          </a:p>
        </p:txBody>
      </p:sp>
      <p:sp>
        <p:nvSpPr>
          <p:cNvPr id="6" name="TextBox 5">
            <a:extLst>
              <a:ext uri="{FF2B5EF4-FFF2-40B4-BE49-F238E27FC236}">
                <a16:creationId xmlns:a16="http://schemas.microsoft.com/office/drawing/2014/main" id="{A5558E87-B367-48F2-B1FA-A03DE1305B11}"/>
              </a:ext>
            </a:extLst>
          </p:cNvPr>
          <p:cNvSpPr txBox="1"/>
          <p:nvPr/>
        </p:nvSpPr>
        <p:spPr>
          <a:xfrm>
            <a:off x="6639404" y="5369988"/>
            <a:ext cx="345475" cy="305146"/>
          </a:xfrm>
          <a:prstGeom prst="rect">
            <a:avLst/>
          </a:prstGeom>
          <a:solidFill>
            <a:srgbClr val="D4FEC0"/>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3" name="Picture 15" descr="Background pattern&#10;&#10;Description automatically generated">
            <a:extLst>
              <a:ext uri="{FF2B5EF4-FFF2-40B4-BE49-F238E27FC236}">
                <a16:creationId xmlns:a16="http://schemas.microsoft.com/office/drawing/2014/main" id="{92776AD8-8709-4FC5-8B4D-22FAB6A4A462}"/>
              </a:ext>
            </a:extLst>
          </p:cNvPr>
          <p:cNvPicPr>
            <a:picLocks noChangeAspect="1"/>
          </p:cNvPicPr>
          <p:nvPr/>
        </p:nvPicPr>
        <p:blipFill>
          <a:blip r:embed="rId4"/>
          <a:stretch>
            <a:fillRect/>
          </a:stretch>
        </p:blipFill>
        <p:spPr>
          <a:xfrm>
            <a:off x="6748462" y="1503997"/>
            <a:ext cx="302895" cy="421005"/>
          </a:xfrm>
          <a:prstGeom prst="rect">
            <a:avLst/>
          </a:prstGeom>
        </p:spPr>
      </p:pic>
      <p:sp>
        <p:nvSpPr>
          <p:cNvPr id="21" name="TextBox 20">
            <a:extLst>
              <a:ext uri="{FF2B5EF4-FFF2-40B4-BE49-F238E27FC236}">
                <a16:creationId xmlns:a16="http://schemas.microsoft.com/office/drawing/2014/main" id="{FF28AF1D-7C7F-4525-BC6B-A20E1A068C34}"/>
              </a:ext>
            </a:extLst>
          </p:cNvPr>
          <p:cNvSpPr txBox="1"/>
          <p:nvPr/>
        </p:nvSpPr>
        <p:spPr>
          <a:xfrm>
            <a:off x="6746279" y="1208138"/>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N</a:t>
            </a:r>
          </a:p>
        </p:txBody>
      </p:sp>
    </p:spTree>
    <p:extLst>
      <p:ext uri="{BB962C8B-B14F-4D97-AF65-F5344CB8AC3E}">
        <p14:creationId xmlns:p14="http://schemas.microsoft.com/office/powerpoint/2010/main" val="1657698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1509D489-C8A2-C446-9CBA-990DC31ABBFA}"/>
              </a:ext>
            </a:extLst>
          </p:cNvPr>
          <p:cNvSpPr/>
          <p:nvPr/>
        </p:nvSpPr>
        <p:spPr>
          <a:xfrm>
            <a:off x="6334404" y="1508787"/>
            <a:ext cx="5603951" cy="677953"/>
          </a:xfrm>
          <a:prstGeom prst="roundRect">
            <a:avLst/>
          </a:prstGeom>
          <a:solidFill>
            <a:srgbClr val="0070C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rPr>
              <a:t> </a:t>
            </a:r>
          </a:p>
        </p:txBody>
      </p:sp>
      <p:sp>
        <p:nvSpPr>
          <p:cNvPr id="15" name="Rounded Rectangle 14">
            <a:extLst>
              <a:ext uri="{FF2B5EF4-FFF2-40B4-BE49-F238E27FC236}">
                <a16:creationId xmlns:a16="http://schemas.microsoft.com/office/drawing/2014/main" id="{94B4E87F-CE8D-C54B-B570-4D4F06F80EE0}"/>
              </a:ext>
            </a:extLst>
          </p:cNvPr>
          <p:cNvSpPr/>
          <p:nvPr/>
        </p:nvSpPr>
        <p:spPr>
          <a:xfrm>
            <a:off x="198521" y="1508787"/>
            <a:ext cx="5603951" cy="677953"/>
          </a:xfrm>
          <a:prstGeom prst="roundRect">
            <a:avLst/>
          </a:prstGeom>
          <a:solidFill>
            <a:srgbClr val="0070C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rPr>
              <a:t> </a:t>
            </a:r>
          </a:p>
        </p:txBody>
      </p:sp>
      <p:sp>
        <p:nvSpPr>
          <p:cNvPr id="2" name="Rectangle 1"/>
          <p:cNvSpPr/>
          <p:nvPr/>
        </p:nvSpPr>
        <p:spPr>
          <a:xfrm>
            <a:off x="4154905" y="478098"/>
            <a:ext cx="9714175" cy="419100"/>
          </a:xfrm>
          <a:prstGeom prst="rect">
            <a:avLst/>
          </a:prstGeom>
        </p:spPr>
        <p:txBody>
          <a:bodyPr wrap="square" lIns="91440" tIns="45720" rIns="91440" bIns="45720" anchor="ctr">
            <a:noAutofit/>
          </a:bodyPr>
          <a:lstStyle/>
          <a:p>
            <a:r>
              <a:rPr lang="en-US" sz="4000" b="1" dirty="0">
                <a:solidFill>
                  <a:srgbClr val="266E99"/>
                </a:solidFill>
                <a:latin typeface="Century Gothic" panose="020F0302020204030204"/>
              </a:rPr>
              <a:t>Project Partners</a:t>
            </a:r>
          </a:p>
        </p:txBody>
      </p:sp>
      <p:sp>
        <p:nvSpPr>
          <p:cNvPr id="3" name="Text Placeholder 3"/>
          <p:cNvSpPr txBox="1">
            <a:spLocks/>
          </p:cNvSpPr>
          <p:nvPr/>
        </p:nvSpPr>
        <p:spPr>
          <a:xfrm>
            <a:off x="1426785" y="1589341"/>
            <a:ext cx="3147423"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b="1" dirty="0">
                <a:solidFill>
                  <a:srgbClr val="3F3F3F"/>
                </a:solidFill>
                <a:latin typeface="Century Gothic"/>
                <a:cs typeface="Calibri"/>
              </a:rPr>
              <a:t>Groundwork USA</a:t>
            </a:r>
            <a:endParaRPr lang="en-US" b="1" dirty="0">
              <a:cs typeface="Calibri" panose="020F0502020204030204"/>
            </a:endParaRPr>
          </a:p>
        </p:txBody>
      </p:sp>
      <p:sp>
        <p:nvSpPr>
          <p:cNvPr id="4" name="TextBox 3">
            <a:extLst>
              <a:ext uri="{FF2B5EF4-FFF2-40B4-BE49-F238E27FC236}">
                <a16:creationId xmlns:a16="http://schemas.microsoft.com/office/drawing/2014/main" id="{E4748867-9A8A-4835-A0DE-51C8B4A8A4AC}"/>
              </a:ext>
            </a:extLst>
          </p:cNvPr>
          <p:cNvSpPr txBox="1"/>
          <p:nvPr/>
        </p:nvSpPr>
        <p:spPr>
          <a:xfrm>
            <a:off x="6458455" y="1589341"/>
            <a:ext cx="54009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1">
                    <a:lumMod val="75000"/>
                    <a:lumOff val="25000"/>
                  </a:schemeClr>
                </a:solidFill>
                <a:latin typeface="Century Gothic"/>
                <a:ea typeface="+mn-lt"/>
                <a:cs typeface="+mn-lt"/>
              </a:rPr>
              <a:t>Groundwork Ohio River Valley</a:t>
            </a:r>
            <a:endParaRPr lang="en-US" sz="2800" b="1" dirty="0">
              <a:solidFill>
                <a:schemeClr val="tx1">
                  <a:lumMod val="75000"/>
                  <a:lumOff val="25000"/>
                </a:schemeClr>
              </a:solidFill>
              <a:latin typeface="Century Gothic"/>
              <a:cs typeface="Calibri"/>
            </a:endParaRPr>
          </a:p>
        </p:txBody>
      </p:sp>
      <p:sp>
        <p:nvSpPr>
          <p:cNvPr id="5" name="TextBox 4">
            <a:extLst>
              <a:ext uri="{FF2B5EF4-FFF2-40B4-BE49-F238E27FC236}">
                <a16:creationId xmlns:a16="http://schemas.microsoft.com/office/drawing/2014/main" id="{F83560B4-C74C-42E9-BCF6-D0FCE79EF099}"/>
              </a:ext>
            </a:extLst>
          </p:cNvPr>
          <p:cNvSpPr txBox="1"/>
          <p:nvPr/>
        </p:nvSpPr>
        <p:spPr>
          <a:xfrm>
            <a:off x="810157" y="4641327"/>
            <a:ext cx="13416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Cate </a:t>
            </a:r>
            <a:r>
              <a:rPr lang="en-US" sz="2000" dirty="0" err="1">
                <a:solidFill>
                  <a:schemeClr val="tx1">
                    <a:lumMod val="75000"/>
                    <a:lumOff val="25000"/>
                  </a:schemeClr>
                </a:solidFill>
                <a:latin typeface="Century Gothic"/>
              </a:rPr>
              <a:t>Mingoya</a:t>
            </a:r>
            <a:endParaRPr lang="en-US" sz="2000" dirty="0">
              <a:solidFill>
                <a:schemeClr val="tx1">
                  <a:lumMod val="75000"/>
                  <a:lumOff val="25000"/>
                </a:schemeClr>
              </a:solidFill>
              <a:latin typeface="Century Gothic"/>
              <a:cs typeface="Calibri" panose="020F0502020204030204"/>
            </a:endParaRPr>
          </a:p>
        </p:txBody>
      </p:sp>
      <p:sp>
        <p:nvSpPr>
          <p:cNvPr id="6" name="TextBox 5">
            <a:extLst>
              <a:ext uri="{FF2B5EF4-FFF2-40B4-BE49-F238E27FC236}">
                <a16:creationId xmlns:a16="http://schemas.microsoft.com/office/drawing/2014/main" id="{9B7C99BF-27FE-44CB-9FDB-B265366BDC41}"/>
              </a:ext>
            </a:extLst>
          </p:cNvPr>
          <p:cNvSpPr txBox="1"/>
          <p:nvPr/>
        </p:nvSpPr>
        <p:spPr>
          <a:xfrm>
            <a:off x="3690544" y="4641327"/>
            <a:ext cx="14774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Lawrence Hoffman</a:t>
            </a:r>
            <a:endParaRPr lang="en-US" sz="2000">
              <a:solidFill>
                <a:schemeClr val="tx1">
                  <a:lumMod val="75000"/>
                  <a:lumOff val="25000"/>
                </a:schemeClr>
              </a:solidFill>
              <a:cs typeface="Calibri" panose="020F0502020204030204"/>
            </a:endParaRPr>
          </a:p>
        </p:txBody>
      </p:sp>
      <p:sp>
        <p:nvSpPr>
          <p:cNvPr id="7" name="TextBox 6">
            <a:extLst>
              <a:ext uri="{FF2B5EF4-FFF2-40B4-BE49-F238E27FC236}">
                <a16:creationId xmlns:a16="http://schemas.microsoft.com/office/drawing/2014/main" id="{BE552B12-A74D-480E-A586-7D76C2749D63}"/>
              </a:ext>
            </a:extLst>
          </p:cNvPr>
          <p:cNvSpPr txBox="1"/>
          <p:nvPr/>
        </p:nvSpPr>
        <p:spPr>
          <a:xfrm>
            <a:off x="7191076" y="4641327"/>
            <a:ext cx="10864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Tanner </a:t>
            </a:r>
            <a:r>
              <a:rPr lang="en-US" sz="2000" err="1">
                <a:solidFill>
                  <a:schemeClr val="tx1">
                    <a:lumMod val="75000"/>
                    <a:lumOff val="25000"/>
                  </a:schemeClr>
                </a:solidFill>
                <a:latin typeface="Century Gothic"/>
              </a:rPr>
              <a:t>Yess</a:t>
            </a:r>
            <a:endParaRPr lang="en-US" sz="2000">
              <a:solidFill>
                <a:schemeClr val="tx1">
                  <a:lumMod val="75000"/>
                  <a:lumOff val="25000"/>
                </a:schemeClr>
              </a:solidFill>
              <a:cs typeface="Calibri" panose="020F0502020204030204"/>
            </a:endParaRPr>
          </a:p>
        </p:txBody>
      </p:sp>
      <p:sp>
        <p:nvSpPr>
          <p:cNvPr id="8" name="TextBox 7">
            <a:extLst>
              <a:ext uri="{FF2B5EF4-FFF2-40B4-BE49-F238E27FC236}">
                <a16:creationId xmlns:a16="http://schemas.microsoft.com/office/drawing/2014/main" id="{185E247F-2226-4208-A09A-26EF42D787B1}"/>
              </a:ext>
            </a:extLst>
          </p:cNvPr>
          <p:cNvSpPr txBox="1"/>
          <p:nvPr/>
        </p:nvSpPr>
        <p:spPr>
          <a:xfrm>
            <a:off x="9963614" y="4641327"/>
            <a:ext cx="125637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Sarah Morgan</a:t>
            </a:r>
            <a:endParaRPr lang="en-US" sz="2000">
              <a:solidFill>
                <a:schemeClr val="tx1">
                  <a:lumMod val="75000"/>
                  <a:lumOff val="25000"/>
                </a:schemeClr>
              </a:solidFill>
              <a:cs typeface="Calibri" panose="020F0502020204030204"/>
            </a:endParaRPr>
          </a:p>
        </p:txBody>
      </p:sp>
      <p:pic>
        <p:nvPicPr>
          <p:cNvPr id="9" name="Picture 9" descr="A picture containing wall, person, indoor&#10;&#10;Description automatically generated">
            <a:extLst>
              <a:ext uri="{FF2B5EF4-FFF2-40B4-BE49-F238E27FC236}">
                <a16:creationId xmlns:a16="http://schemas.microsoft.com/office/drawing/2014/main" id="{21204FE1-3637-4FAF-A001-12F824D79EAC}"/>
              </a:ext>
            </a:extLst>
          </p:cNvPr>
          <p:cNvPicPr>
            <a:picLocks/>
          </p:cNvPicPr>
          <p:nvPr/>
        </p:nvPicPr>
        <p:blipFill>
          <a:blip r:embed="rId3"/>
          <a:stretch>
            <a:fillRect/>
          </a:stretch>
        </p:blipFill>
        <p:spPr>
          <a:xfrm>
            <a:off x="198521" y="2298817"/>
            <a:ext cx="2743200" cy="2267712"/>
          </a:xfrm>
          <a:prstGeom prst="rect">
            <a:avLst/>
          </a:prstGeom>
          <a:ln>
            <a:solidFill>
              <a:schemeClr val="tx1"/>
            </a:solidFill>
          </a:ln>
        </p:spPr>
      </p:pic>
      <p:pic>
        <p:nvPicPr>
          <p:cNvPr id="10" name="Picture 10">
            <a:extLst>
              <a:ext uri="{FF2B5EF4-FFF2-40B4-BE49-F238E27FC236}">
                <a16:creationId xmlns:a16="http://schemas.microsoft.com/office/drawing/2014/main" id="{FD4E2E56-96E4-48F7-AA04-B925EEE9B81C}"/>
              </a:ext>
            </a:extLst>
          </p:cNvPr>
          <p:cNvPicPr>
            <a:picLocks/>
          </p:cNvPicPr>
          <p:nvPr/>
        </p:nvPicPr>
        <p:blipFill>
          <a:blip r:embed="rId4"/>
          <a:stretch>
            <a:fillRect/>
          </a:stretch>
        </p:blipFill>
        <p:spPr>
          <a:xfrm>
            <a:off x="9220200" y="2298817"/>
            <a:ext cx="2743200" cy="2267712"/>
          </a:xfrm>
          <a:prstGeom prst="rect">
            <a:avLst/>
          </a:prstGeom>
          <a:ln>
            <a:solidFill>
              <a:schemeClr val="tx1"/>
            </a:solidFill>
          </a:ln>
        </p:spPr>
      </p:pic>
      <p:pic>
        <p:nvPicPr>
          <p:cNvPr id="11" name="Picture 11">
            <a:extLst>
              <a:ext uri="{FF2B5EF4-FFF2-40B4-BE49-F238E27FC236}">
                <a16:creationId xmlns:a16="http://schemas.microsoft.com/office/drawing/2014/main" id="{A7D7DEFD-B60F-412D-9C15-3E6F64A0CC96}"/>
              </a:ext>
            </a:extLst>
          </p:cNvPr>
          <p:cNvPicPr>
            <a:picLocks/>
          </p:cNvPicPr>
          <p:nvPr/>
        </p:nvPicPr>
        <p:blipFill>
          <a:blip r:embed="rId5"/>
          <a:stretch>
            <a:fillRect/>
          </a:stretch>
        </p:blipFill>
        <p:spPr>
          <a:xfrm>
            <a:off x="6362700" y="2298817"/>
            <a:ext cx="2743200" cy="2267712"/>
          </a:xfrm>
          <a:prstGeom prst="rect">
            <a:avLst/>
          </a:prstGeom>
          <a:ln>
            <a:solidFill>
              <a:schemeClr val="tx1"/>
            </a:solidFill>
          </a:ln>
        </p:spPr>
      </p:pic>
      <p:pic>
        <p:nvPicPr>
          <p:cNvPr id="12" name="Picture 12">
            <a:extLst>
              <a:ext uri="{FF2B5EF4-FFF2-40B4-BE49-F238E27FC236}">
                <a16:creationId xmlns:a16="http://schemas.microsoft.com/office/drawing/2014/main" id="{5D857708-1FEB-45BE-90AE-67F3B26E9D7B}"/>
              </a:ext>
            </a:extLst>
          </p:cNvPr>
          <p:cNvPicPr>
            <a:picLocks noChangeAspect="1"/>
          </p:cNvPicPr>
          <p:nvPr/>
        </p:nvPicPr>
        <p:blipFill>
          <a:blip r:embed="rId6"/>
          <a:stretch>
            <a:fillRect/>
          </a:stretch>
        </p:blipFill>
        <p:spPr>
          <a:xfrm>
            <a:off x="3056021" y="2298817"/>
            <a:ext cx="2746451" cy="2267712"/>
          </a:xfrm>
          <a:prstGeom prst="rect">
            <a:avLst/>
          </a:prstGeom>
          <a:ln>
            <a:solidFill>
              <a:schemeClr val="tx1"/>
            </a:solidFill>
          </a:ln>
        </p:spPr>
      </p:pic>
      <p:sp>
        <p:nvSpPr>
          <p:cNvPr id="14" name="Text Placeholder 4">
            <a:extLst>
              <a:ext uri="{FF2B5EF4-FFF2-40B4-BE49-F238E27FC236}">
                <a16:creationId xmlns:a16="http://schemas.microsoft.com/office/drawing/2014/main" id="{C3F00B8E-FD59-48DB-A2DE-D63D34EF0613}"/>
              </a:ext>
            </a:extLst>
          </p:cNvPr>
          <p:cNvSpPr txBox="1">
            <a:spLocks/>
          </p:cNvSpPr>
          <p:nvPr/>
        </p:nvSpPr>
        <p:spPr>
          <a:xfrm>
            <a:off x="7534841" y="6097324"/>
            <a:ext cx="4634945" cy="36576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1000"/>
              </a:spcBef>
              <a:defRPr/>
            </a:pPr>
            <a:r>
              <a:rPr kumimoji="0" lang="en-US" sz="1050"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sz="1050" dirty="0">
                <a:solidFill>
                  <a:schemeClr val="tx1">
                    <a:lumMod val="75000"/>
                    <a:lumOff val="25000"/>
                  </a:schemeClr>
                </a:solidFill>
                <a:latin typeface="Century Gothic"/>
              </a:rPr>
              <a:t> Written Permission from Partners</a:t>
            </a:r>
            <a:endParaRPr lang="en-US" sz="1200" dirty="0">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58300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5133CC-DFD1-DE44-9CF2-973C12D99164}"/>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9572" t="116" r="29133" b="63157"/>
          <a:stretch/>
        </p:blipFill>
        <p:spPr>
          <a:xfrm>
            <a:off x="0" y="987293"/>
            <a:ext cx="12192000" cy="4974596"/>
          </a:xfrm>
          <a:prstGeom prst="rect">
            <a:avLst/>
          </a:prstGeom>
          <a:ln>
            <a:noFill/>
          </a:ln>
          <a:effectLst>
            <a:softEdge rad="112500"/>
          </a:effectLst>
        </p:spPr>
      </p:pic>
      <p:sp>
        <p:nvSpPr>
          <p:cNvPr id="19" name="Rectangle 18">
            <a:extLst>
              <a:ext uri="{FF2B5EF4-FFF2-40B4-BE49-F238E27FC236}">
                <a16:creationId xmlns:a16="http://schemas.microsoft.com/office/drawing/2014/main" id="{35D7276F-E45B-2E42-AA0A-E67C344C8F34}"/>
              </a:ext>
            </a:extLst>
          </p:cNvPr>
          <p:cNvSpPr/>
          <p:nvPr/>
        </p:nvSpPr>
        <p:spPr>
          <a:xfrm>
            <a:off x="4674870" y="264293"/>
            <a:ext cx="2842260" cy="800099"/>
          </a:xfrm>
          <a:prstGeom prst="rect">
            <a:avLst/>
          </a:prstGeom>
        </p:spPr>
        <p:txBody>
          <a:bodyPr wrap="square" lIns="91440" tIns="45720" rIns="91440" bIns="45720" anchor="ctr">
            <a:noAutofit/>
          </a:bodyPr>
          <a:lstStyle/>
          <a:p>
            <a:pPr lvl="0"/>
            <a:r>
              <a:rPr lang="en-US" sz="4000" b="1" dirty="0">
                <a:solidFill>
                  <a:srgbClr val="266E99"/>
                </a:solidFill>
                <a:latin typeface="Century Gothic" panose="020F0302020204030204"/>
              </a:rPr>
              <a:t>Objectives</a:t>
            </a:r>
          </a:p>
        </p:txBody>
      </p:sp>
      <p:sp>
        <p:nvSpPr>
          <p:cNvPr id="21" name="Rounded Rectangle 20">
            <a:extLst>
              <a:ext uri="{FF2B5EF4-FFF2-40B4-BE49-F238E27FC236}">
                <a16:creationId xmlns:a16="http://schemas.microsoft.com/office/drawing/2014/main" id="{440B1457-22E0-B541-BD61-6050522A6E28}"/>
              </a:ext>
            </a:extLst>
          </p:cNvPr>
          <p:cNvSpPr/>
          <p:nvPr/>
        </p:nvSpPr>
        <p:spPr>
          <a:xfrm>
            <a:off x="6613467" y="2438399"/>
            <a:ext cx="4489197" cy="3018331"/>
          </a:xfrm>
          <a:prstGeom prst="roundRect">
            <a:avLst/>
          </a:prstGeom>
          <a:solidFill>
            <a:srgbClr val="00B0F0">
              <a:alpha val="89804"/>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lumMod val="75000"/>
                    <a:lumOff val="25000"/>
                  </a:schemeClr>
                </a:solidFill>
                <a:latin typeface="Century Gothic"/>
              </a:rPr>
              <a:t>Map daytime and nighttime land surface temperature anomalies</a:t>
            </a:r>
          </a:p>
        </p:txBody>
      </p:sp>
      <p:sp>
        <p:nvSpPr>
          <p:cNvPr id="2" name="TextBox 1">
            <a:extLst>
              <a:ext uri="{FF2B5EF4-FFF2-40B4-BE49-F238E27FC236}">
                <a16:creationId xmlns:a16="http://schemas.microsoft.com/office/drawing/2014/main" id="{B656638D-C7B2-481F-ABBD-1D85974F9C59}"/>
              </a:ext>
            </a:extLst>
          </p:cNvPr>
          <p:cNvSpPr txBox="1"/>
          <p:nvPr/>
        </p:nvSpPr>
        <p:spPr>
          <a:xfrm>
            <a:off x="3051058" y="1042736"/>
            <a:ext cx="71815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b="1" dirty="0">
                <a:solidFill>
                  <a:srgbClr val="0070C0"/>
                </a:solidFill>
                <a:latin typeface="Century Gothic"/>
              </a:rPr>
              <a:t>1</a:t>
            </a:r>
          </a:p>
        </p:txBody>
      </p:sp>
      <p:sp>
        <p:nvSpPr>
          <p:cNvPr id="7" name="TextBox 6">
            <a:extLst>
              <a:ext uri="{FF2B5EF4-FFF2-40B4-BE49-F238E27FC236}">
                <a16:creationId xmlns:a16="http://schemas.microsoft.com/office/drawing/2014/main" id="{81737412-2C56-4381-AA2E-988BCE94F149}"/>
              </a:ext>
            </a:extLst>
          </p:cNvPr>
          <p:cNvSpPr txBox="1"/>
          <p:nvPr/>
        </p:nvSpPr>
        <p:spPr>
          <a:xfrm>
            <a:off x="8498986" y="1042736"/>
            <a:ext cx="71815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b="1" dirty="0">
                <a:solidFill>
                  <a:srgbClr val="00B0F0"/>
                </a:solidFill>
                <a:latin typeface="Century Gothic"/>
              </a:rPr>
              <a:t>2</a:t>
            </a:r>
            <a:endParaRPr lang="en-US" sz="8800" b="1" dirty="0">
              <a:solidFill>
                <a:srgbClr val="00B0F0"/>
              </a:solidFill>
              <a:latin typeface="Century Gothic"/>
              <a:cs typeface="Calibri"/>
            </a:endParaRPr>
          </a:p>
        </p:txBody>
      </p:sp>
      <p:sp>
        <p:nvSpPr>
          <p:cNvPr id="10" name="Rounded Rectangle 9">
            <a:extLst>
              <a:ext uri="{FF2B5EF4-FFF2-40B4-BE49-F238E27FC236}">
                <a16:creationId xmlns:a16="http://schemas.microsoft.com/office/drawing/2014/main" id="{DE62E32D-A062-0B43-9263-583B571DD643}"/>
              </a:ext>
            </a:extLst>
          </p:cNvPr>
          <p:cNvSpPr/>
          <p:nvPr/>
        </p:nvSpPr>
        <p:spPr>
          <a:xfrm>
            <a:off x="1165538" y="2438399"/>
            <a:ext cx="4489197" cy="3018331"/>
          </a:xfrm>
          <a:prstGeom prst="roundRect">
            <a:avLst/>
          </a:prstGeom>
          <a:solidFill>
            <a:srgbClr val="006BC3">
              <a:alpha val="89804"/>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lumMod val="75000"/>
                    <a:lumOff val="25000"/>
                  </a:schemeClr>
                </a:solidFill>
                <a:latin typeface="Century Gothic"/>
              </a:rPr>
              <a:t>Calculate the cooling capacity, heat mitigation index, and heat island extent of the study area</a:t>
            </a:r>
          </a:p>
        </p:txBody>
      </p:sp>
    </p:spTree>
    <p:extLst>
      <p:ext uri="{BB962C8B-B14F-4D97-AF65-F5344CB8AC3E}">
        <p14:creationId xmlns:p14="http://schemas.microsoft.com/office/powerpoint/2010/main" val="97643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7"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578851" y="2070494"/>
            <a:ext cx="5122936" cy="188256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66E99"/>
              </a:buClr>
              <a:buNone/>
            </a:pPr>
            <a:endParaRPr lang="en-US" sz="2400" b="1" dirty="0">
              <a:solidFill>
                <a:schemeClr val="tx1">
                  <a:lumMod val="75000"/>
                  <a:lumOff val="25000"/>
                </a:schemeClr>
              </a:solidFill>
              <a:latin typeface="Century Gothic"/>
              <a:cs typeface="Calibri" panose="020F0502020204030204"/>
            </a:endParaRPr>
          </a:p>
          <a:p>
            <a:pPr marL="0" indent="0" algn="ctr">
              <a:buNone/>
            </a:pPr>
            <a:r>
              <a:rPr lang="en-US" sz="2400" dirty="0">
                <a:solidFill>
                  <a:schemeClr val="tx1">
                    <a:lumMod val="75000"/>
                    <a:lumOff val="25000"/>
                  </a:schemeClr>
                </a:solidFill>
                <a:latin typeface="Century Gothic"/>
              </a:rPr>
              <a:t>Urban environments experience warmer temperatures and impaired cooling capacity compared to rural counterparts</a:t>
            </a:r>
            <a:endParaRPr lang="en-US" sz="2400" dirty="0">
              <a:solidFill>
                <a:schemeClr val="tx1">
                  <a:lumMod val="75000"/>
                  <a:lumOff val="25000"/>
                </a:schemeClr>
              </a:solidFill>
              <a:latin typeface="Century Gothic"/>
              <a:ea typeface="+mn-lt"/>
              <a:cs typeface="+mn-lt"/>
            </a:endParaRPr>
          </a:p>
        </p:txBody>
      </p:sp>
      <p:pic>
        <p:nvPicPr>
          <p:cNvPr id="10" name="Picture 10" descr="A picture containing outdoor, sky, city&#10;&#10;Description automatically generated">
            <a:extLst>
              <a:ext uri="{FF2B5EF4-FFF2-40B4-BE49-F238E27FC236}">
                <a16:creationId xmlns:a16="http://schemas.microsoft.com/office/drawing/2014/main" id="{B0B1EBAE-36FF-4F98-97AA-2367A51B656F}"/>
              </a:ext>
            </a:extLst>
          </p:cNvPr>
          <p:cNvPicPr>
            <a:picLocks noChangeAspect="1"/>
          </p:cNvPicPr>
          <p:nvPr/>
        </p:nvPicPr>
        <p:blipFill rotWithShape="1">
          <a:blip r:embed="rId3"/>
          <a:srcRect l="40381" t="278" b="520"/>
          <a:stretch/>
        </p:blipFill>
        <p:spPr>
          <a:xfrm>
            <a:off x="6207358" y="0"/>
            <a:ext cx="5981789" cy="6384757"/>
          </a:xfrm>
          <a:prstGeom prst="rect">
            <a:avLst/>
          </a:prstGeom>
          <a:ln>
            <a:solidFill>
              <a:schemeClr val="tx1"/>
            </a:solidFill>
          </a:ln>
        </p:spPr>
      </p:pic>
      <p:sp>
        <p:nvSpPr>
          <p:cNvPr id="12" name="TextBox 11">
            <a:extLst>
              <a:ext uri="{FF2B5EF4-FFF2-40B4-BE49-F238E27FC236}">
                <a16:creationId xmlns:a16="http://schemas.microsoft.com/office/drawing/2014/main" id="{0F53D05B-0781-4CAC-8C96-10B83EB48169}"/>
              </a:ext>
            </a:extLst>
          </p:cNvPr>
          <p:cNvSpPr txBox="1"/>
          <p:nvPr/>
        </p:nvSpPr>
        <p:spPr>
          <a:xfrm>
            <a:off x="8779164" y="6540621"/>
            <a:ext cx="341283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Credit: Caro</a:t>
            </a:r>
            <a:r>
              <a:rPr lang="en-US" sz="1050" dirty="0">
                <a:solidFill>
                  <a:schemeClr val="tx1">
                    <a:lumMod val="75000"/>
                    <a:lumOff val="25000"/>
                  </a:schemeClr>
                </a:solidFill>
                <a:latin typeface="Century Gothic"/>
                <a:cs typeface="Calibri"/>
              </a:rPr>
              <a:t>l M. Highsmith </a:t>
            </a:r>
          </a:p>
          <a:p>
            <a:pPr algn="r"/>
            <a:endParaRPr lang="en-US" sz="1050" dirty="0">
              <a:solidFill>
                <a:schemeClr val="tx1">
                  <a:lumMod val="75000"/>
                  <a:lumOff val="25000"/>
                </a:schemeClr>
              </a:solidFill>
              <a:latin typeface="Century Gothic"/>
              <a:cs typeface="Calibri"/>
            </a:endParaRPr>
          </a:p>
        </p:txBody>
      </p:sp>
      <p:sp>
        <p:nvSpPr>
          <p:cNvPr id="2" name="Title 1">
            <a:extLst>
              <a:ext uri="{FF2B5EF4-FFF2-40B4-BE49-F238E27FC236}">
                <a16:creationId xmlns:a16="http://schemas.microsoft.com/office/drawing/2014/main" id="{43858579-8EE0-4498-A00A-DDC612DAC1C9}"/>
              </a:ext>
            </a:extLst>
          </p:cNvPr>
          <p:cNvSpPr txBox="1">
            <a:spLocks/>
          </p:cNvSpPr>
          <p:nvPr/>
        </p:nvSpPr>
        <p:spPr>
          <a:xfrm>
            <a:off x="40414" y="1739581"/>
            <a:ext cx="6199811" cy="66182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266E99"/>
                </a:solidFill>
                <a:latin typeface="Century Gothic" panose="020F0302020204030204"/>
              </a:rPr>
              <a:t>Urban Heat Island (UHI) Effect</a:t>
            </a:r>
            <a:endParaRPr lang="en-US" sz="3200" dirty="0">
              <a:cs typeface="Calibri Light"/>
            </a:endParaRPr>
          </a:p>
        </p:txBody>
      </p:sp>
    </p:spTree>
    <p:extLst>
      <p:ext uri="{BB962C8B-B14F-4D97-AF65-F5344CB8AC3E}">
        <p14:creationId xmlns:p14="http://schemas.microsoft.com/office/powerpoint/2010/main" val="4290289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a:extLst>
              <a:ext uri="{FF2B5EF4-FFF2-40B4-BE49-F238E27FC236}">
                <a16:creationId xmlns:a16="http://schemas.microsoft.com/office/drawing/2014/main" id="{0BE4BDF5-113E-4E9C-A71E-D9672A1351D3}"/>
              </a:ext>
            </a:extLst>
          </p:cNvPr>
          <p:cNvPicPr>
            <a:picLocks noChangeAspect="1"/>
          </p:cNvPicPr>
          <p:nvPr/>
        </p:nvPicPr>
        <p:blipFill>
          <a:blip r:embed="rId3"/>
          <a:stretch>
            <a:fillRect/>
          </a:stretch>
        </p:blipFill>
        <p:spPr>
          <a:xfrm>
            <a:off x="3604491" y="940377"/>
            <a:ext cx="4983017" cy="4971471"/>
          </a:xfrm>
          <a:prstGeom prst="rect">
            <a:avLst/>
          </a:prstGeom>
          <a:effectLst>
            <a:outerShdw blurRad="50800" dist="38100" dir="2700000" algn="tl" rotWithShape="0">
              <a:prstClr val="black">
                <a:alpha val="40000"/>
              </a:prstClr>
            </a:outerShdw>
          </a:effectLst>
        </p:spPr>
      </p:pic>
      <p:sp>
        <p:nvSpPr>
          <p:cNvPr id="2" name="Title 4"/>
          <p:cNvSpPr txBox="1">
            <a:spLocks/>
          </p:cNvSpPr>
          <p:nvPr/>
        </p:nvSpPr>
        <p:spPr>
          <a:xfrm>
            <a:off x="172027" y="345210"/>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266E99"/>
                </a:solidFill>
                <a:effectLst/>
                <a:uLnTx/>
                <a:uFillTx/>
                <a:latin typeface="Century Gothic" panose="020F0302020204030204"/>
                <a:ea typeface="+mj-ea"/>
                <a:cs typeface="+mj-cs"/>
              </a:rPr>
              <a:t>NASA Satellites and Sensors </a:t>
            </a:r>
            <a:endPar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4" name="Text Placeholder 5">
            <a:extLst>
              <a:ext uri="{FF2B5EF4-FFF2-40B4-BE49-F238E27FC236}">
                <a16:creationId xmlns:a16="http://schemas.microsoft.com/office/drawing/2014/main" id="{D10876D5-D953-4115-A99A-C537670AC407}"/>
              </a:ext>
            </a:extLst>
          </p:cNvPr>
          <p:cNvSpPr txBox="1">
            <a:spLocks/>
          </p:cNvSpPr>
          <p:nvPr/>
        </p:nvSpPr>
        <p:spPr>
          <a:xfrm>
            <a:off x="9543773" y="4644089"/>
            <a:ext cx="2197941" cy="46166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266E99"/>
              </a:buClr>
              <a:buSzTx/>
              <a:buFont typeface="Arial" panose="020B0604020202020204" pitchFamily="34" charset="0"/>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Landsat 5 TM</a:t>
            </a:r>
            <a:endPar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Calibri"/>
            </a:endParaRPr>
          </a:p>
        </p:txBody>
      </p:sp>
      <p:sp>
        <p:nvSpPr>
          <p:cNvPr id="6" name="Text Placeholder 5">
            <a:extLst>
              <a:ext uri="{FF2B5EF4-FFF2-40B4-BE49-F238E27FC236}">
                <a16:creationId xmlns:a16="http://schemas.microsoft.com/office/drawing/2014/main" id="{8F3DA8ED-572E-415F-82E8-3BF99B4B4395}"/>
              </a:ext>
            </a:extLst>
          </p:cNvPr>
          <p:cNvSpPr txBox="1">
            <a:spLocks/>
          </p:cNvSpPr>
          <p:nvPr/>
        </p:nvSpPr>
        <p:spPr>
          <a:xfrm>
            <a:off x="604182" y="4644089"/>
            <a:ext cx="2426288" cy="46166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266E99"/>
              </a:buClr>
              <a:buSzTx/>
              <a:buFont typeface="Arial" panose="020B0604020202020204" pitchFamily="34" charset="0"/>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ISS-ECOSTRESS</a:t>
            </a:r>
            <a:endPar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Calibri"/>
            </a:endParaRPr>
          </a:p>
        </p:txBody>
      </p:sp>
      <p:sp>
        <p:nvSpPr>
          <p:cNvPr id="18" name="Oval 17">
            <a:extLst>
              <a:ext uri="{FF2B5EF4-FFF2-40B4-BE49-F238E27FC236}">
                <a16:creationId xmlns:a16="http://schemas.microsoft.com/office/drawing/2014/main" id="{F1A134C5-E824-4DB7-90F9-271847C9FD61}"/>
              </a:ext>
            </a:extLst>
          </p:cNvPr>
          <p:cNvSpPr/>
          <p:nvPr/>
        </p:nvSpPr>
        <p:spPr>
          <a:xfrm>
            <a:off x="2368550" y="2813050"/>
            <a:ext cx="7564437" cy="1230312"/>
          </a:xfrm>
          <a:prstGeom prst="ellipse">
            <a:avLst/>
          </a:prstGeom>
          <a:noFill/>
          <a:ln w="28575">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1">
            <a:extLst>
              <a:ext uri="{FF2B5EF4-FFF2-40B4-BE49-F238E27FC236}">
                <a16:creationId xmlns:a16="http://schemas.microsoft.com/office/drawing/2014/main" id="{FE48B799-5224-41D1-BC18-2B59A9F77A70}"/>
              </a:ext>
            </a:extLst>
          </p:cNvPr>
          <p:cNvPicPr>
            <a:picLocks noChangeAspect="1"/>
          </p:cNvPicPr>
          <p:nvPr/>
        </p:nvPicPr>
        <p:blipFill>
          <a:blip r:embed="rId4"/>
          <a:stretch>
            <a:fillRect/>
          </a:stretch>
        </p:blipFill>
        <p:spPr>
          <a:xfrm>
            <a:off x="3605213" y="940993"/>
            <a:ext cx="4981575" cy="2491575"/>
          </a:xfrm>
          <a:prstGeom prst="rect">
            <a:avLst/>
          </a:prstGeom>
        </p:spPr>
      </p:pic>
      <p:pic>
        <p:nvPicPr>
          <p:cNvPr id="10" name="Picture 4" descr="A picture containing satellite&#10;&#10;Description automatically generated">
            <a:extLst>
              <a:ext uri="{FF2B5EF4-FFF2-40B4-BE49-F238E27FC236}">
                <a16:creationId xmlns:a16="http://schemas.microsoft.com/office/drawing/2014/main" id="{12C6C496-9B97-4216-80B0-66BA68D5D4C1}"/>
              </a:ext>
            </a:extLst>
          </p:cNvPr>
          <p:cNvPicPr>
            <a:picLocks noChangeAspect="1"/>
          </p:cNvPicPr>
          <p:nvPr/>
        </p:nvPicPr>
        <p:blipFill>
          <a:blip r:embed="rId5"/>
          <a:stretch>
            <a:fillRect/>
          </a:stretch>
        </p:blipFill>
        <p:spPr>
          <a:xfrm>
            <a:off x="9271144" y="1630053"/>
            <a:ext cx="2743200" cy="2648280"/>
          </a:xfrm>
          <a:prstGeom prst="rect">
            <a:avLst/>
          </a:prstGeom>
          <a:effectLst>
            <a:outerShdw blurRad="50800" dist="38100" dir="2700000" algn="tl" rotWithShape="0">
              <a:prstClr val="black">
                <a:alpha val="40000"/>
              </a:prstClr>
            </a:outerShdw>
          </a:effectLst>
        </p:spPr>
      </p:pic>
      <p:pic>
        <p:nvPicPr>
          <p:cNvPr id="8" name="Picture 8" descr="A picture containing satellite, transport, table, clothespin&#10;&#10;Description automatically generated">
            <a:extLst>
              <a:ext uri="{FF2B5EF4-FFF2-40B4-BE49-F238E27FC236}">
                <a16:creationId xmlns:a16="http://schemas.microsoft.com/office/drawing/2014/main" id="{4C58DC3B-2481-466B-8AF5-3A0B426DBF72}"/>
              </a:ext>
            </a:extLst>
          </p:cNvPr>
          <p:cNvPicPr>
            <a:picLocks noChangeAspect="1"/>
          </p:cNvPicPr>
          <p:nvPr/>
        </p:nvPicPr>
        <p:blipFill>
          <a:blip r:embed="rId6"/>
          <a:stretch>
            <a:fillRect/>
          </a:stretch>
        </p:blipFill>
        <p:spPr>
          <a:xfrm>
            <a:off x="171883" y="2569564"/>
            <a:ext cx="3290887" cy="1720444"/>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99D07FCD-2AEF-4BBD-89D1-EBA0CDA1D090}"/>
              </a:ext>
            </a:extLst>
          </p:cNvPr>
          <p:cNvSpPr txBox="1"/>
          <p:nvPr/>
        </p:nvSpPr>
        <p:spPr>
          <a:xfrm>
            <a:off x="8440030" y="6435177"/>
            <a:ext cx="37519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a:ea typeface="+mn-ea"/>
                <a:cs typeface="Calibri"/>
              </a:rPr>
              <a:t>Image Credit: NASA; </a:t>
            </a:r>
            <a:r>
              <a:rPr lang="en-US" sz="1400" dirty="0">
                <a:solidFill>
                  <a:schemeClr val="tx1">
                    <a:lumMod val="75000"/>
                    <a:lumOff val="25000"/>
                  </a:schemeClr>
                </a:solidFill>
                <a:latin typeface="Century Gothic"/>
                <a:cs typeface="Calibri"/>
              </a:rPr>
              <a:t>Kevin M. Gill</a:t>
            </a:r>
            <a:endParaRPr kumimoji="0" lang="en-US" sz="1400" b="0" i="0" u="none" strike="noStrike" kern="1200" cap="none" spc="0" normalizeH="0" baseline="0" noProof="0" dirty="0">
              <a:ln>
                <a:noFill/>
              </a:ln>
              <a:solidFill>
                <a:schemeClr val="tx1">
                  <a:lumMod val="75000"/>
                  <a:lumOff val="25000"/>
                </a:schemeClr>
              </a:solidFill>
              <a:effectLst/>
              <a:uLnTx/>
              <a:uFillTx/>
              <a:latin typeface="Century Gothic"/>
              <a:cs typeface="Calibri"/>
            </a:endParaRPr>
          </a:p>
        </p:txBody>
      </p:sp>
    </p:spTree>
    <p:extLst>
      <p:ext uri="{BB962C8B-B14F-4D97-AF65-F5344CB8AC3E}">
        <p14:creationId xmlns:p14="http://schemas.microsoft.com/office/powerpoint/2010/main" val="1648276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Map&#10;&#10;Description automatically generated">
            <a:extLst>
              <a:ext uri="{FF2B5EF4-FFF2-40B4-BE49-F238E27FC236}">
                <a16:creationId xmlns:a16="http://schemas.microsoft.com/office/drawing/2014/main" id="{F460684F-5DE0-4885-A0A9-9137D8AE6B86}"/>
              </a:ext>
            </a:extLst>
          </p:cNvPr>
          <p:cNvPicPr>
            <a:picLocks noChangeAspect="1"/>
          </p:cNvPicPr>
          <p:nvPr/>
        </p:nvPicPr>
        <p:blipFill>
          <a:blip r:embed="rId3"/>
          <a:stretch>
            <a:fillRect/>
          </a:stretch>
        </p:blipFill>
        <p:spPr>
          <a:xfrm>
            <a:off x="4911307" y="1166704"/>
            <a:ext cx="7142670" cy="4912780"/>
          </a:xfrm>
          <a:prstGeom prst="rect">
            <a:avLst/>
          </a:prstGeom>
        </p:spPr>
      </p:pic>
      <p:sp>
        <p:nvSpPr>
          <p:cNvPr id="9" name="Title 1"/>
          <p:cNvSpPr txBox="1">
            <a:spLocks/>
          </p:cNvSpPr>
          <p:nvPr/>
        </p:nvSpPr>
        <p:spPr>
          <a:xfrm>
            <a:off x="187858" y="420168"/>
            <a:ext cx="11983498" cy="79007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Methodology: Reference Areas for Temperature Anomalies</a:t>
            </a:r>
            <a:endParaRPr lang="en-US" dirty="0"/>
          </a:p>
        </p:txBody>
      </p:sp>
      <p:sp>
        <p:nvSpPr>
          <p:cNvPr id="3" name="Text Placeholder 3">
            <a:extLst>
              <a:ext uri="{FF2B5EF4-FFF2-40B4-BE49-F238E27FC236}">
                <a16:creationId xmlns:a16="http://schemas.microsoft.com/office/drawing/2014/main" id="{DBA3FB48-E9E7-48EE-8792-B9077F151D91}"/>
              </a:ext>
            </a:extLst>
          </p:cNvPr>
          <p:cNvSpPr txBox="1">
            <a:spLocks/>
          </p:cNvSpPr>
          <p:nvPr/>
        </p:nvSpPr>
        <p:spPr>
          <a:xfrm>
            <a:off x="232665" y="2270946"/>
            <a:ext cx="4666597" cy="233053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66E99"/>
              </a:buClr>
              <a:buNone/>
            </a:pPr>
            <a:r>
              <a:rPr lang="en-US" sz="2400" dirty="0">
                <a:solidFill>
                  <a:schemeClr val="tx1">
                    <a:lumMod val="75000"/>
                    <a:lumOff val="25000"/>
                  </a:schemeClr>
                </a:solidFill>
                <a:latin typeface="Century Gothic" panose="020F0302020204030204"/>
              </a:rPr>
              <a:t> Reference Areas:</a:t>
            </a:r>
            <a:endParaRPr lang="en-US" sz="2400" dirty="0">
              <a:solidFill>
                <a:schemeClr val="tx1">
                  <a:lumMod val="75000"/>
                  <a:lumOff val="25000"/>
                </a:schemeClr>
              </a:solidFill>
              <a:latin typeface="Century Gothic"/>
              <a:ea typeface="+mn-lt"/>
              <a:cs typeface="+mn-lt"/>
            </a:endParaRPr>
          </a:p>
          <a:p>
            <a:pPr>
              <a:lnSpc>
                <a:spcPct val="100000"/>
              </a:lnSpc>
              <a:spcBef>
                <a:spcPts val="0"/>
              </a:spcBef>
              <a:spcAft>
                <a:spcPts val="600"/>
              </a:spcAft>
              <a:buClr>
                <a:srgbClr val="266E99"/>
              </a:buClr>
            </a:pPr>
            <a:r>
              <a:rPr lang="en-US" sz="2400" dirty="0">
                <a:solidFill>
                  <a:schemeClr val="tx1">
                    <a:lumMod val="75000"/>
                    <a:lumOff val="25000"/>
                  </a:schemeClr>
                </a:solidFill>
                <a:latin typeface="Century Gothic" panose="020F0302020204030204"/>
              </a:rPr>
              <a:t>Big Oaks National Wildlife Refuge</a:t>
            </a:r>
            <a:endParaRPr lang="en-US" sz="2400" dirty="0">
              <a:solidFill>
                <a:schemeClr val="tx1">
                  <a:lumMod val="75000"/>
                  <a:lumOff val="25000"/>
                </a:schemeClr>
              </a:solidFill>
              <a:latin typeface="Century Gothic" panose="020F0302020204030204"/>
              <a:cs typeface="Calibri" panose="020F0502020204030204"/>
            </a:endParaRPr>
          </a:p>
          <a:p>
            <a:pPr>
              <a:lnSpc>
                <a:spcPct val="100000"/>
              </a:lnSpc>
              <a:spcBef>
                <a:spcPts val="0"/>
              </a:spcBef>
              <a:spcAft>
                <a:spcPts val="600"/>
              </a:spcAft>
              <a:buClr>
                <a:srgbClr val="266E99"/>
              </a:buClr>
            </a:pPr>
            <a:r>
              <a:rPr lang="en-US" sz="2400" dirty="0">
                <a:solidFill>
                  <a:schemeClr val="tx1">
                    <a:lumMod val="75000"/>
                    <a:lumOff val="25000"/>
                  </a:schemeClr>
                </a:solidFill>
                <a:latin typeface="Century Gothic" panose="020F0302020204030204"/>
              </a:rPr>
              <a:t>Miami Whitewater Forest</a:t>
            </a:r>
            <a:endParaRPr lang="en-US" sz="2400" dirty="0">
              <a:solidFill>
                <a:schemeClr val="tx1">
                  <a:lumMod val="75000"/>
                  <a:lumOff val="25000"/>
                </a:schemeClr>
              </a:solidFill>
              <a:latin typeface="Century Gothic" panose="020F0302020204030204"/>
              <a:cs typeface="Calibri" panose="020F0502020204030204"/>
            </a:endParaRPr>
          </a:p>
          <a:p>
            <a:pPr>
              <a:lnSpc>
                <a:spcPct val="100000"/>
              </a:lnSpc>
              <a:spcBef>
                <a:spcPts val="0"/>
              </a:spcBef>
              <a:spcAft>
                <a:spcPts val="600"/>
              </a:spcAft>
              <a:buClr>
                <a:srgbClr val="266E99"/>
              </a:buClr>
            </a:pPr>
            <a:r>
              <a:rPr lang="en-US" sz="2400" dirty="0">
                <a:solidFill>
                  <a:schemeClr val="tx1">
                    <a:lumMod val="75000"/>
                    <a:lumOff val="25000"/>
                  </a:schemeClr>
                </a:solidFill>
                <a:latin typeface="Century Gothic"/>
                <a:ea typeface="+mn-lt"/>
                <a:cs typeface="+mn-lt"/>
              </a:rPr>
              <a:t>Tranquility State Wildlife Area</a:t>
            </a:r>
          </a:p>
          <a:p>
            <a:pPr marL="342900" indent="-342900">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sp>
        <p:nvSpPr>
          <p:cNvPr id="4" name="TextBox 3">
            <a:extLst>
              <a:ext uri="{FF2B5EF4-FFF2-40B4-BE49-F238E27FC236}">
                <a16:creationId xmlns:a16="http://schemas.microsoft.com/office/drawing/2014/main" id="{F36E9916-3270-4FE3-A1DE-4686F69F20AC}"/>
              </a:ext>
            </a:extLst>
          </p:cNvPr>
          <p:cNvSpPr txBox="1"/>
          <p:nvPr/>
        </p:nvSpPr>
        <p:spPr>
          <a:xfrm>
            <a:off x="8173089" y="5709751"/>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mi</a:t>
            </a:r>
          </a:p>
        </p:txBody>
      </p:sp>
      <p:sp>
        <p:nvSpPr>
          <p:cNvPr id="6" name="TextBox 5">
            <a:extLst>
              <a:ext uri="{FF2B5EF4-FFF2-40B4-BE49-F238E27FC236}">
                <a16:creationId xmlns:a16="http://schemas.microsoft.com/office/drawing/2014/main" id="{3943FA2A-46A5-4BCB-AA16-C8B4335260FC}"/>
              </a:ext>
            </a:extLst>
          </p:cNvPr>
          <p:cNvSpPr txBox="1"/>
          <p:nvPr/>
        </p:nvSpPr>
        <p:spPr>
          <a:xfrm>
            <a:off x="11608154" y="1287643"/>
            <a:ext cx="345475" cy="305146"/>
          </a:xfrm>
          <a:prstGeom prst="rect">
            <a:avLst/>
          </a:prstGeom>
          <a:solidFill>
            <a:srgbClr val="D4FEC0"/>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 name="TextBox 7">
            <a:extLst>
              <a:ext uri="{FF2B5EF4-FFF2-40B4-BE49-F238E27FC236}">
                <a16:creationId xmlns:a16="http://schemas.microsoft.com/office/drawing/2014/main" id="{1DA9B55F-7EB9-4F3B-A52E-62040BF0EC01}"/>
              </a:ext>
            </a:extLst>
          </p:cNvPr>
          <p:cNvSpPr txBox="1"/>
          <p:nvPr/>
        </p:nvSpPr>
        <p:spPr>
          <a:xfrm>
            <a:off x="10330209" y="1287471"/>
            <a:ext cx="11574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Study Area</a:t>
            </a:r>
            <a:endParaRPr lang="en-US" dirty="0">
              <a:solidFill>
                <a:schemeClr val="tx1">
                  <a:lumMod val="75000"/>
                  <a:lumOff val="25000"/>
                </a:schemeClr>
              </a:solidFill>
            </a:endParaRPr>
          </a:p>
        </p:txBody>
      </p:sp>
      <p:sp>
        <p:nvSpPr>
          <p:cNvPr id="11" name="TextBox 10">
            <a:extLst>
              <a:ext uri="{FF2B5EF4-FFF2-40B4-BE49-F238E27FC236}">
                <a16:creationId xmlns:a16="http://schemas.microsoft.com/office/drawing/2014/main" id="{07F88A76-6095-4BC6-AFFF-B852BE7670CE}"/>
              </a:ext>
            </a:extLst>
          </p:cNvPr>
          <p:cNvSpPr txBox="1"/>
          <p:nvPr/>
        </p:nvSpPr>
        <p:spPr>
          <a:xfrm>
            <a:off x="11608153" y="1661854"/>
            <a:ext cx="345475" cy="305146"/>
          </a:xfrm>
          <a:prstGeom prst="rect">
            <a:avLst/>
          </a:prstGeom>
          <a:solidFill>
            <a:srgbClr val="DD78FC"/>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2" name="TextBox 11">
            <a:extLst>
              <a:ext uri="{FF2B5EF4-FFF2-40B4-BE49-F238E27FC236}">
                <a16:creationId xmlns:a16="http://schemas.microsoft.com/office/drawing/2014/main" id="{C5AB8282-15C9-4E2B-B089-AF403287CD15}"/>
              </a:ext>
            </a:extLst>
          </p:cNvPr>
          <p:cNvSpPr txBox="1"/>
          <p:nvPr/>
        </p:nvSpPr>
        <p:spPr>
          <a:xfrm>
            <a:off x="9871331" y="1661681"/>
            <a:ext cx="17394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 Reference Area</a:t>
            </a: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id="{065A16D7-A40A-4153-89DC-395663910BE2}"/>
              </a:ext>
            </a:extLst>
          </p:cNvPr>
          <p:cNvSpPr txBox="1"/>
          <p:nvPr/>
        </p:nvSpPr>
        <p:spPr>
          <a:xfrm>
            <a:off x="7849473" y="5555291"/>
            <a:ext cx="4380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50</a:t>
            </a:r>
          </a:p>
        </p:txBody>
      </p:sp>
      <p:sp>
        <p:nvSpPr>
          <p:cNvPr id="15" name="TextBox 14">
            <a:extLst>
              <a:ext uri="{FF2B5EF4-FFF2-40B4-BE49-F238E27FC236}">
                <a16:creationId xmlns:a16="http://schemas.microsoft.com/office/drawing/2014/main" id="{0CF21499-EFA6-4047-8360-7E31B42A01EC}"/>
              </a:ext>
            </a:extLst>
          </p:cNvPr>
          <p:cNvSpPr txBox="1"/>
          <p:nvPr/>
        </p:nvSpPr>
        <p:spPr>
          <a:xfrm>
            <a:off x="6356623" y="5555290"/>
            <a:ext cx="4380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a:t>
            </a:r>
          </a:p>
        </p:txBody>
      </p:sp>
      <p:sp>
        <p:nvSpPr>
          <p:cNvPr id="17" name="TextBox 16">
            <a:extLst>
              <a:ext uri="{FF2B5EF4-FFF2-40B4-BE49-F238E27FC236}">
                <a16:creationId xmlns:a16="http://schemas.microsoft.com/office/drawing/2014/main" id="{4B6E0366-AE68-4B38-B60E-594937C0AFB5}"/>
              </a:ext>
            </a:extLst>
          </p:cNvPr>
          <p:cNvSpPr txBox="1"/>
          <p:nvPr/>
        </p:nvSpPr>
        <p:spPr>
          <a:xfrm>
            <a:off x="9865067" y="2711979"/>
            <a:ext cx="6219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Ohio</a:t>
            </a:r>
            <a:endParaRPr lang="en-US" b="1" dirty="0">
              <a:solidFill>
                <a:schemeClr val="tx1">
                  <a:lumMod val="75000"/>
                  <a:lumOff val="25000"/>
                </a:schemeClr>
              </a:solidFill>
            </a:endParaRPr>
          </a:p>
        </p:txBody>
      </p:sp>
      <p:sp>
        <p:nvSpPr>
          <p:cNvPr id="19" name="TextBox 18">
            <a:extLst>
              <a:ext uri="{FF2B5EF4-FFF2-40B4-BE49-F238E27FC236}">
                <a16:creationId xmlns:a16="http://schemas.microsoft.com/office/drawing/2014/main" id="{90FFEDB3-CEB9-46ED-A8FD-AF27A38A0B5A}"/>
              </a:ext>
            </a:extLst>
          </p:cNvPr>
          <p:cNvSpPr txBox="1"/>
          <p:nvPr/>
        </p:nvSpPr>
        <p:spPr>
          <a:xfrm>
            <a:off x="7779352" y="4641142"/>
            <a:ext cx="11299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tx1">
                    <a:lumMod val="75000"/>
                    <a:lumOff val="25000"/>
                  </a:schemeClr>
                </a:solidFill>
                <a:latin typeface="Century Gothic"/>
                <a:cs typeface="Calibri"/>
              </a:rPr>
              <a:t>Kentucky</a:t>
            </a:r>
          </a:p>
        </p:txBody>
      </p:sp>
      <p:sp>
        <p:nvSpPr>
          <p:cNvPr id="21" name="TextBox 20">
            <a:extLst>
              <a:ext uri="{FF2B5EF4-FFF2-40B4-BE49-F238E27FC236}">
                <a16:creationId xmlns:a16="http://schemas.microsoft.com/office/drawing/2014/main" id="{F744B9FF-0010-48E0-8787-8822203B6B60}"/>
              </a:ext>
            </a:extLst>
          </p:cNvPr>
          <p:cNvSpPr txBox="1"/>
          <p:nvPr/>
        </p:nvSpPr>
        <p:spPr>
          <a:xfrm>
            <a:off x="5607372" y="2711979"/>
            <a:ext cx="9712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Indiana</a:t>
            </a:r>
            <a:endParaRPr lang="en-US">
              <a:solidFill>
                <a:schemeClr val="tx1">
                  <a:lumMod val="75000"/>
                  <a:lumOff val="25000"/>
                </a:schemeClr>
              </a:solidFill>
              <a:cs typeface="Calibri"/>
            </a:endParaRPr>
          </a:p>
        </p:txBody>
      </p:sp>
      <p:sp>
        <p:nvSpPr>
          <p:cNvPr id="27" name="TextBox 26">
            <a:extLst>
              <a:ext uri="{FF2B5EF4-FFF2-40B4-BE49-F238E27FC236}">
                <a16:creationId xmlns:a16="http://schemas.microsoft.com/office/drawing/2014/main" id="{F35CEDE5-499F-4FB5-9866-FA4A34D60E98}"/>
              </a:ext>
            </a:extLst>
          </p:cNvPr>
          <p:cNvSpPr txBox="1"/>
          <p:nvPr/>
        </p:nvSpPr>
        <p:spPr>
          <a:xfrm>
            <a:off x="4916690" y="5555289"/>
            <a:ext cx="3322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pic>
        <p:nvPicPr>
          <p:cNvPr id="5" name="Picture 15" descr="Background pattern&#10;&#10;Description automatically generated">
            <a:extLst>
              <a:ext uri="{FF2B5EF4-FFF2-40B4-BE49-F238E27FC236}">
                <a16:creationId xmlns:a16="http://schemas.microsoft.com/office/drawing/2014/main" id="{69C3C4AD-4571-4706-BBCC-2C309E9382F7}"/>
              </a:ext>
            </a:extLst>
          </p:cNvPr>
          <p:cNvPicPr>
            <a:picLocks noChangeAspect="1"/>
          </p:cNvPicPr>
          <p:nvPr/>
        </p:nvPicPr>
        <p:blipFill>
          <a:blip r:embed="rId4"/>
          <a:stretch>
            <a:fillRect/>
          </a:stretch>
        </p:blipFill>
        <p:spPr>
          <a:xfrm>
            <a:off x="5066886" y="1446200"/>
            <a:ext cx="302895" cy="421005"/>
          </a:xfrm>
          <a:prstGeom prst="rect">
            <a:avLst/>
          </a:prstGeom>
        </p:spPr>
      </p:pic>
      <p:sp>
        <p:nvSpPr>
          <p:cNvPr id="7" name="TextBox 6">
            <a:extLst>
              <a:ext uri="{FF2B5EF4-FFF2-40B4-BE49-F238E27FC236}">
                <a16:creationId xmlns:a16="http://schemas.microsoft.com/office/drawing/2014/main" id="{A36A65AE-FBCC-499E-BBA9-9DF9E172DAED}"/>
              </a:ext>
            </a:extLst>
          </p:cNvPr>
          <p:cNvSpPr txBox="1"/>
          <p:nvPr/>
        </p:nvSpPr>
        <p:spPr>
          <a:xfrm>
            <a:off x="5064703" y="1171476"/>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N</a:t>
            </a:r>
          </a:p>
        </p:txBody>
      </p:sp>
    </p:spTree>
    <p:extLst>
      <p:ext uri="{BB962C8B-B14F-4D97-AF65-F5344CB8AC3E}">
        <p14:creationId xmlns:p14="http://schemas.microsoft.com/office/powerpoint/2010/main" val="1400655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B91EBCC3-30AB-41E2-AA64-52BFD455D6A0}"/>
              </a:ext>
            </a:extLst>
          </p:cNvPr>
          <p:cNvPicPr>
            <a:picLocks noChangeAspect="1"/>
          </p:cNvPicPr>
          <p:nvPr/>
        </p:nvPicPr>
        <p:blipFill rotWithShape="1">
          <a:blip r:embed="rId3"/>
          <a:srcRect r="2661" b="425"/>
          <a:stretch/>
        </p:blipFill>
        <p:spPr>
          <a:xfrm>
            <a:off x="1101876" y="3346433"/>
            <a:ext cx="2269911" cy="2314260"/>
          </a:xfrm>
          <a:prstGeom prst="rect">
            <a:avLst/>
          </a:prstGeom>
          <a:ln>
            <a:solidFill>
              <a:schemeClr val="tx1">
                <a:lumMod val="75000"/>
                <a:lumOff val="25000"/>
              </a:schemeClr>
            </a:solidFill>
          </a:ln>
        </p:spPr>
      </p:pic>
      <p:pic>
        <p:nvPicPr>
          <p:cNvPr id="11" name="Picture 11" descr="Map&#10;&#10;Description automatically generated">
            <a:extLst>
              <a:ext uri="{FF2B5EF4-FFF2-40B4-BE49-F238E27FC236}">
                <a16:creationId xmlns:a16="http://schemas.microsoft.com/office/drawing/2014/main" id="{31B0A02D-E7D8-4661-A147-D4AA0FA584BA}"/>
              </a:ext>
            </a:extLst>
          </p:cNvPr>
          <p:cNvPicPr>
            <a:picLocks noChangeAspect="1"/>
          </p:cNvPicPr>
          <p:nvPr/>
        </p:nvPicPr>
        <p:blipFill rotWithShape="1">
          <a:blip r:embed="rId4"/>
          <a:srcRect r="1235" b="-36"/>
          <a:stretch/>
        </p:blipFill>
        <p:spPr>
          <a:xfrm>
            <a:off x="3678162" y="807445"/>
            <a:ext cx="4805843" cy="4863868"/>
          </a:xfrm>
          <a:prstGeom prst="rect">
            <a:avLst/>
          </a:prstGeom>
          <a:ln>
            <a:solidFill>
              <a:schemeClr val="tx1">
                <a:lumMod val="75000"/>
                <a:lumOff val="25000"/>
              </a:schemeClr>
            </a:solidFill>
          </a:ln>
        </p:spPr>
      </p:pic>
      <p:sp>
        <p:nvSpPr>
          <p:cNvPr id="2" name="Title 4"/>
          <p:cNvSpPr txBox="1">
            <a:spLocks/>
          </p:cNvSpPr>
          <p:nvPr/>
        </p:nvSpPr>
        <p:spPr>
          <a:xfrm>
            <a:off x="139646" y="96055"/>
            <a:ext cx="11912707" cy="63047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Methodology: Magnitude of the UHI</a:t>
            </a:r>
            <a:endParaRPr lang="en-US" dirty="0"/>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km</a:t>
            </a:r>
            <a:endParaRPr lang="en-US" b="1" baseline="3000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F8AED3B6-EADC-4A9F-898D-1082427DD100}"/>
              </a:ext>
            </a:extLst>
          </p:cNvPr>
          <p:cNvSpPr txBox="1"/>
          <p:nvPr/>
        </p:nvSpPr>
        <p:spPr>
          <a:xfrm>
            <a:off x="593685" y="5832489"/>
            <a:ext cx="1101462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rPr>
              <a:t>Temperature Anomaly </a:t>
            </a:r>
            <a:r>
              <a:rPr lang="en-US" sz="2400" dirty="0">
                <a:solidFill>
                  <a:schemeClr val="tx1">
                    <a:lumMod val="75000"/>
                    <a:lumOff val="25000"/>
                  </a:schemeClr>
                </a:solidFill>
                <a:latin typeface="Century Gothic"/>
                <a:ea typeface="+mn-lt"/>
                <a:cs typeface="+mn-lt"/>
              </a:rPr>
              <a:t>(°F)</a:t>
            </a:r>
            <a:r>
              <a:rPr lang="en-US" sz="2400" dirty="0">
                <a:solidFill>
                  <a:schemeClr val="tx1">
                    <a:lumMod val="75000"/>
                    <a:lumOff val="25000"/>
                  </a:schemeClr>
                </a:solidFill>
                <a:latin typeface="Century Gothic"/>
              </a:rPr>
              <a:t> = T </a:t>
            </a:r>
            <a:r>
              <a:rPr lang="en-US" sz="2400" baseline="-25000" dirty="0">
                <a:solidFill>
                  <a:schemeClr val="tx1">
                    <a:lumMod val="75000"/>
                    <a:lumOff val="25000"/>
                  </a:schemeClr>
                </a:solidFill>
                <a:latin typeface="Century Gothic"/>
              </a:rPr>
              <a:t>nighttime LST raster</a:t>
            </a:r>
            <a:r>
              <a:rPr lang="en-US" sz="2400" dirty="0">
                <a:solidFill>
                  <a:schemeClr val="tx1">
                    <a:lumMod val="75000"/>
                    <a:lumOff val="25000"/>
                  </a:schemeClr>
                </a:solidFill>
                <a:latin typeface="Century Gothic"/>
              </a:rPr>
              <a:t> - T </a:t>
            </a:r>
            <a:r>
              <a:rPr lang="en-US" sz="2400" baseline="-25000" dirty="0">
                <a:solidFill>
                  <a:schemeClr val="tx1">
                    <a:lumMod val="75000"/>
                    <a:lumOff val="25000"/>
                  </a:schemeClr>
                </a:solidFill>
                <a:latin typeface="Century Gothic"/>
              </a:rPr>
              <a:t>reference polygons </a:t>
            </a:r>
            <a:endParaRPr lang="en-US" sz="2400" dirty="0">
              <a:solidFill>
                <a:schemeClr val="tx1">
                  <a:lumMod val="75000"/>
                  <a:lumOff val="25000"/>
                </a:schemeClr>
              </a:solidFill>
              <a:cs typeface="Calibri" panose="020F0502020204030204"/>
            </a:endParaRPr>
          </a:p>
        </p:txBody>
      </p:sp>
      <p:pic>
        <p:nvPicPr>
          <p:cNvPr id="5" name="Picture 6" descr="Background pattern&#10;&#10;Description automatically generated">
            <a:extLst>
              <a:ext uri="{FF2B5EF4-FFF2-40B4-BE49-F238E27FC236}">
                <a16:creationId xmlns:a16="http://schemas.microsoft.com/office/drawing/2014/main" id="{8D743465-60D7-48E2-A215-90EB13B584D8}"/>
              </a:ext>
            </a:extLst>
          </p:cNvPr>
          <p:cNvPicPr>
            <a:picLocks noChangeAspect="1"/>
          </p:cNvPicPr>
          <p:nvPr/>
        </p:nvPicPr>
        <p:blipFill>
          <a:blip r:embed="rId5"/>
          <a:stretch>
            <a:fillRect/>
          </a:stretch>
        </p:blipFill>
        <p:spPr>
          <a:xfrm>
            <a:off x="3815738" y="5146647"/>
            <a:ext cx="2250440" cy="214792"/>
          </a:xfrm>
          <a:prstGeom prst="rect">
            <a:avLst/>
          </a:prstGeom>
        </p:spPr>
      </p:pic>
      <p:pic>
        <p:nvPicPr>
          <p:cNvPr id="7" name="Picture 15" descr="Background pattern&#10;&#10;Description automatically generated">
            <a:extLst>
              <a:ext uri="{FF2B5EF4-FFF2-40B4-BE49-F238E27FC236}">
                <a16:creationId xmlns:a16="http://schemas.microsoft.com/office/drawing/2014/main" id="{06A1233D-D02F-414F-9C05-1C0687922A8B}"/>
              </a:ext>
            </a:extLst>
          </p:cNvPr>
          <p:cNvPicPr>
            <a:picLocks noChangeAspect="1"/>
          </p:cNvPicPr>
          <p:nvPr/>
        </p:nvPicPr>
        <p:blipFill>
          <a:blip r:embed="rId6"/>
          <a:stretch>
            <a:fillRect/>
          </a:stretch>
        </p:blipFill>
        <p:spPr>
          <a:xfrm>
            <a:off x="3840750" y="1183139"/>
            <a:ext cx="302895" cy="421005"/>
          </a:xfrm>
          <a:prstGeom prst="rect">
            <a:avLst/>
          </a:prstGeom>
        </p:spPr>
      </p:pic>
      <p:sp>
        <p:nvSpPr>
          <p:cNvPr id="9" name="TextBox 8">
            <a:extLst>
              <a:ext uri="{FF2B5EF4-FFF2-40B4-BE49-F238E27FC236}">
                <a16:creationId xmlns:a16="http://schemas.microsoft.com/office/drawing/2014/main" id="{3EE14EDF-7298-4E82-B54A-49C12804952A}"/>
              </a:ext>
            </a:extLst>
          </p:cNvPr>
          <p:cNvSpPr txBox="1"/>
          <p:nvPr/>
        </p:nvSpPr>
        <p:spPr>
          <a:xfrm>
            <a:off x="3838567" y="868287"/>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N</a:t>
            </a:r>
          </a:p>
        </p:txBody>
      </p:sp>
      <p:sp>
        <p:nvSpPr>
          <p:cNvPr id="20" name="TextBox 19">
            <a:extLst>
              <a:ext uri="{FF2B5EF4-FFF2-40B4-BE49-F238E27FC236}">
                <a16:creationId xmlns:a16="http://schemas.microsoft.com/office/drawing/2014/main" id="{AE69933F-5929-48DC-96C0-B745884796F2}"/>
              </a:ext>
            </a:extLst>
          </p:cNvPr>
          <p:cNvSpPr txBox="1"/>
          <p:nvPr/>
        </p:nvSpPr>
        <p:spPr>
          <a:xfrm>
            <a:off x="3677290" y="5364096"/>
            <a:ext cx="4296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40</a:t>
            </a:r>
          </a:p>
        </p:txBody>
      </p:sp>
      <p:sp>
        <p:nvSpPr>
          <p:cNvPr id="22" name="TextBox 21">
            <a:extLst>
              <a:ext uri="{FF2B5EF4-FFF2-40B4-BE49-F238E27FC236}">
                <a16:creationId xmlns:a16="http://schemas.microsoft.com/office/drawing/2014/main" id="{422EA21E-5C37-4559-AB35-3C9E1CFF01D4}"/>
              </a:ext>
            </a:extLst>
          </p:cNvPr>
          <p:cNvSpPr txBox="1"/>
          <p:nvPr/>
        </p:nvSpPr>
        <p:spPr>
          <a:xfrm>
            <a:off x="5861070" y="5364096"/>
            <a:ext cx="4296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90</a:t>
            </a:r>
          </a:p>
        </p:txBody>
      </p:sp>
      <p:sp>
        <p:nvSpPr>
          <p:cNvPr id="23" name="TextBox 22">
            <a:extLst>
              <a:ext uri="{FF2B5EF4-FFF2-40B4-BE49-F238E27FC236}">
                <a16:creationId xmlns:a16="http://schemas.microsoft.com/office/drawing/2014/main" id="{EF5D990A-4937-4AE8-ADA3-2CC2F9C86986}"/>
              </a:ext>
            </a:extLst>
          </p:cNvPr>
          <p:cNvSpPr txBox="1"/>
          <p:nvPr/>
        </p:nvSpPr>
        <p:spPr>
          <a:xfrm>
            <a:off x="4111737" y="5364096"/>
            <a:ext cx="4296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50</a:t>
            </a:r>
          </a:p>
        </p:txBody>
      </p:sp>
      <p:sp>
        <p:nvSpPr>
          <p:cNvPr id="24" name="TextBox 23">
            <a:extLst>
              <a:ext uri="{FF2B5EF4-FFF2-40B4-BE49-F238E27FC236}">
                <a16:creationId xmlns:a16="http://schemas.microsoft.com/office/drawing/2014/main" id="{3061BBD6-C064-4F7E-B4E1-AFC8D10DC9EA}"/>
              </a:ext>
            </a:extLst>
          </p:cNvPr>
          <p:cNvSpPr txBox="1"/>
          <p:nvPr/>
        </p:nvSpPr>
        <p:spPr>
          <a:xfrm>
            <a:off x="4551957" y="5364096"/>
            <a:ext cx="4296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60</a:t>
            </a:r>
          </a:p>
        </p:txBody>
      </p:sp>
      <p:sp>
        <p:nvSpPr>
          <p:cNvPr id="25" name="TextBox 24">
            <a:extLst>
              <a:ext uri="{FF2B5EF4-FFF2-40B4-BE49-F238E27FC236}">
                <a16:creationId xmlns:a16="http://schemas.microsoft.com/office/drawing/2014/main" id="{C8960738-1CCC-44E5-AA28-F7B25A48F044}"/>
              </a:ext>
            </a:extLst>
          </p:cNvPr>
          <p:cNvSpPr txBox="1"/>
          <p:nvPr/>
        </p:nvSpPr>
        <p:spPr>
          <a:xfrm>
            <a:off x="4992176" y="5364096"/>
            <a:ext cx="4296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70</a:t>
            </a:r>
          </a:p>
        </p:txBody>
      </p:sp>
      <p:sp>
        <p:nvSpPr>
          <p:cNvPr id="21" name="TextBox 20">
            <a:extLst>
              <a:ext uri="{FF2B5EF4-FFF2-40B4-BE49-F238E27FC236}">
                <a16:creationId xmlns:a16="http://schemas.microsoft.com/office/drawing/2014/main" id="{328BFE9D-25AA-48C8-80A6-500E5A16AC18}"/>
              </a:ext>
            </a:extLst>
          </p:cNvPr>
          <p:cNvSpPr txBox="1"/>
          <p:nvPr/>
        </p:nvSpPr>
        <p:spPr>
          <a:xfrm>
            <a:off x="5426623" y="5364096"/>
            <a:ext cx="4296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80</a:t>
            </a:r>
          </a:p>
        </p:txBody>
      </p:sp>
      <p:pic>
        <p:nvPicPr>
          <p:cNvPr id="12" name="Picture 13">
            <a:extLst>
              <a:ext uri="{FF2B5EF4-FFF2-40B4-BE49-F238E27FC236}">
                <a16:creationId xmlns:a16="http://schemas.microsoft.com/office/drawing/2014/main" id="{F99193DD-DA4A-4832-BB00-BBF86FB1D846}"/>
              </a:ext>
            </a:extLst>
          </p:cNvPr>
          <p:cNvPicPr>
            <a:picLocks noChangeAspect="1"/>
          </p:cNvPicPr>
          <p:nvPr/>
        </p:nvPicPr>
        <p:blipFill rotWithShape="1">
          <a:blip r:embed="rId7"/>
          <a:srcRect r="2495"/>
          <a:stretch/>
        </p:blipFill>
        <p:spPr>
          <a:xfrm>
            <a:off x="8933544" y="1870829"/>
            <a:ext cx="2674769" cy="2729294"/>
          </a:xfrm>
          <a:prstGeom prst="rect">
            <a:avLst/>
          </a:prstGeom>
          <a:ln>
            <a:solidFill>
              <a:schemeClr val="tx1">
                <a:lumMod val="75000"/>
                <a:lumOff val="25000"/>
              </a:schemeClr>
            </a:solidFill>
          </a:ln>
        </p:spPr>
      </p:pic>
      <p:sp>
        <p:nvSpPr>
          <p:cNvPr id="13" name="TextBox 12">
            <a:extLst>
              <a:ext uri="{FF2B5EF4-FFF2-40B4-BE49-F238E27FC236}">
                <a16:creationId xmlns:a16="http://schemas.microsoft.com/office/drawing/2014/main" id="{B5E0CB16-3DC7-450B-A17A-C0FC1B3CB207}"/>
              </a:ext>
            </a:extLst>
          </p:cNvPr>
          <p:cNvSpPr txBox="1"/>
          <p:nvPr/>
        </p:nvSpPr>
        <p:spPr>
          <a:xfrm>
            <a:off x="6618328" y="1025266"/>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sp>
        <p:nvSpPr>
          <p:cNvPr id="15" name="TextBox 14">
            <a:extLst>
              <a:ext uri="{FF2B5EF4-FFF2-40B4-BE49-F238E27FC236}">
                <a16:creationId xmlns:a16="http://schemas.microsoft.com/office/drawing/2014/main" id="{7A523A11-1E53-4CAF-A66F-4CA3399553E5}"/>
              </a:ext>
            </a:extLst>
          </p:cNvPr>
          <p:cNvSpPr txBox="1"/>
          <p:nvPr/>
        </p:nvSpPr>
        <p:spPr>
          <a:xfrm>
            <a:off x="7817979" y="1025266"/>
            <a:ext cx="6137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5 mi</a:t>
            </a:r>
          </a:p>
        </p:txBody>
      </p:sp>
      <p:pic>
        <p:nvPicPr>
          <p:cNvPr id="6" name="Picture 15" descr="Map&#10;&#10;Description automatically generated">
            <a:extLst>
              <a:ext uri="{FF2B5EF4-FFF2-40B4-BE49-F238E27FC236}">
                <a16:creationId xmlns:a16="http://schemas.microsoft.com/office/drawing/2014/main" id="{53C8BA2A-660D-409B-A443-49A02ECBF770}"/>
              </a:ext>
            </a:extLst>
          </p:cNvPr>
          <p:cNvPicPr>
            <a:picLocks noChangeAspect="1"/>
          </p:cNvPicPr>
          <p:nvPr/>
        </p:nvPicPr>
        <p:blipFill rotWithShape="1">
          <a:blip r:embed="rId8"/>
          <a:srcRect r="2979"/>
          <a:stretch/>
        </p:blipFill>
        <p:spPr>
          <a:xfrm>
            <a:off x="1101876" y="808328"/>
            <a:ext cx="2280103" cy="2338487"/>
          </a:xfrm>
          <a:prstGeom prst="rect">
            <a:avLst/>
          </a:prstGeom>
          <a:ln>
            <a:solidFill>
              <a:schemeClr val="tx1">
                <a:lumMod val="75000"/>
                <a:lumOff val="25000"/>
              </a:schemeClr>
            </a:solidFill>
          </a:ln>
        </p:spPr>
      </p:pic>
      <p:sp>
        <p:nvSpPr>
          <p:cNvPr id="26" name="TextBox 1">
            <a:extLst>
              <a:ext uri="{FF2B5EF4-FFF2-40B4-BE49-F238E27FC236}">
                <a16:creationId xmlns:a16="http://schemas.microsoft.com/office/drawing/2014/main" id="{52388287-C6F2-4043-ACC3-34046245F6B4}"/>
              </a:ext>
            </a:extLst>
          </p:cNvPr>
          <p:cNvSpPr txBox="1"/>
          <p:nvPr/>
        </p:nvSpPr>
        <p:spPr>
          <a:xfrm>
            <a:off x="1330953" y="5206239"/>
            <a:ext cx="6137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2 mi</a:t>
            </a:r>
          </a:p>
        </p:txBody>
      </p:sp>
      <p:sp>
        <p:nvSpPr>
          <p:cNvPr id="27" name="TextBox 1">
            <a:extLst>
              <a:ext uri="{FF2B5EF4-FFF2-40B4-BE49-F238E27FC236}">
                <a16:creationId xmlns:a16="http://schemas.microsoft.com/office/drawing/2014/main" id="{52388287-C6F2-4043-ACC3-34046245F6B4}"/>
              </a:ext>
            </a:extLst>
          </p:cNvPr>
          <p:cNvSpPr txBox="1"/>
          <p:nvPr/>
        </p:nvSpPr>
        <p:spPr>
          <a:xfrm>
            <a:off x="1886403" y="2782378"/>
            <a:ext cx="6137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2 mi</a:t>
            </a:r>
          </a:p>
        </p:txBody>
      </p:sp>
      <p:sp>
        <p:nvSpPr>
          <p:cNvPr id="28" name="TextBox 1">
            <a:extLst>
              <a:ext uri="{FF2B5EF4-FFF2-40B4-BE49-F238E27FC236}">
                <a16:creationId xmlns:a16="http://schemas.microsoft.com/office/drawing/2014/main" id="{52388287-C6F2-4043-ACC3-34046245F6B4}"/>
              </a:ext>
            </a:extLst>
          </p:cNvPr>
          <p:cNvSpPr txBox="1"/>
          <p:nvPr/>
        </p:nvSpPr>
        <p:spPr>
          <a:xfrm>
            <a:off x="9617703" y="4188568"/>
            <a:ext cx="6137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2 mi</a:t>
            </a:r>
          </a:p>
        </p:txBody>
      </p:sp>
      <p:sp>
        <p:nvSpPr>
          <p:cNvPr id="31" name="TextBox 30">
            <a:extLst>
              <a:ext uri="{FF2B5EF4-FFF2-40B4-BE49-F238E27FC236}">
                <a16:creationId xmlns:a16="http://schemas.microsoft.com/office/drawing/2014/main" id="{C57BBB7C-BECD-4ABC-B95B-AC4EF0A76206}"/>
              </a:ext>
            </a:extLst>
          </p:cNvPr>
          <p:cNvSpPr txBox="1"/>
          <p:nvPr/>
        </p:nvSpPr>
        <p:spPr>
          <a:xfrm>
            <a:off x="8894302" y="4188568"/>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0</a:t>
            </a:r>
          </a:p>
        </p:txBody>
      </p:sp>
      <p:sp>
        <p:nvSpPr>
          <p:cNvPr id="32" name="TextBox 31">
            <a:extLst>
              <a:ext uri="{FF2B5EF4-FFF2-40B4-BE49-F238E27FC236}">
                <a16:creationId xmlns:a16="http://schemas.microsoft.com/office/drawing/2014/main" id="{EEC357A8-83CC-4E33-942C-ABC877E35B55}"/>
              </a:ext>
            </a:extLst>
          </p:cNvPr>
          <p:cNvSpPr txBox="1"/>
          <p:nvPr/>
        </p:nvSpPr>
        <p:spPr>
          <a:xfrm>
            <a:off x="1075780" y="2782378"/>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sp>
        <p:nvSpPr>
          <p:cNvPr id="33" name="TextBox 32">
            <a:extLst>
              <a:ext uri="{FF2B5EF4-FFF2-40B4-BE49-F238E27FC236}">
                <a16:creationId xmlns:a16="http://schemas.microsoft.com/office/drawing/2014/main" id="{BA1FF645-C757-45FE-876B-83FE8C5D5048}"/>
              </a:ext>
            </a:extLst>
          </p:cNvPr>
          <p:cNvSpPr txBox="1"/>
          <p:nvPr/>
        </p:nvSpPr>
        <p:spPr>
          <a:xfrm>
            <a:off x="1075780" y="5206239"/>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spTree>
    <p:extLst>
      <p:ext uri="{BB962C8B-B14F-4D97-AF65-F5344CB8AC3E}">
        <p14:creationId xmlns:p14="http://schemas.microsoft.com/office/powerpoint/2010/main" val="1266635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265A222-95BD-0445-9402-C9995865A76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9572" t="116" r="29133" b="63157"/>
          <a:stretch/>
        </p:blipFill>
        <p:spPr>
          <a:xfrm>
            <a:off x="0" y="987293"/>
            <a:ext cx="12192000" cy="4974596"/>
          </a:xfrm>
          <a:prstGeom prst="rect">
            <a:avLst/>
          </a:prstGeom>
          <a:ln>
            <a:noFill/>
          </a:ln>
          <a:effectLst>
            <a:softEdge rad="112500"/>
          </a:effectLst>
        </p:spPr>
      </p:pic>
      <p:cxnSp>
        <p:nvCxnSpPr>
          <p:cNvPr id="23" name="Straight Connector 22">
            <a:extLst>
              <a:ext uri="{FF2B5EF4-FFF2-40B4-BE49-F238E27FC236}">
                <a16:creationId xmlns:a16="http://schemas.microsoft.com/office/drawing/2014/main" id="{72B33F06-4C52-47BD-BBF6-EB4ABF59702B}"/>
              </a:ext>
            </a:extLst>
          </p:cNvPr>
          <p:cNvCxnSpPr>
            <a:endCxn id="107" idx="3"/>
          </p:cNvCxnSpPr>
          <p:nvPr/>
        </p:nvCxnSpPr>
        <p:spPr>
          <a:xfrm>
            <a:off x="5221165" y="3191677"/>
            <a:ext cx="645800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BC13AC0-4A89-4687-A239-F6D3E6487936}"/>
              </a:ext>
            </a:extLst>
          </p:cNvPr>
          <p:cNvCxnSpPr>
            <a:stCxn id="105" idx="1"/>
            <a:endCxn id="98" idx="3"/>
          </p:cNvCxnSpPr>
          <p:nvPr/>
        </p:nvCxnSpPr>
        <p:spPr>
          <a:xfrm flipH="1">
            <a:off x="1955434" y="3191677"/>
            <a:ext cx="33281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4"/>
          <p:cNvSpPr txBox="1">
            <a:spLocks/>
          </p:cNvSpPr>
          <p:nvPr/>
        </p:nvSpPr>
        <p:spPr>
          <a:xfrm>
            <a:off x="256789" y="280808"/>
            <a:ext cx="10910606" cy="419100"/>
          </a:xfrm>
          <a:prstGeom prst="rect">
            <a:avLst/>
          </a:prstGeom>
          <a:noFill/>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66E99"/>
                </a:solidFill>
                <a:effectLst/>
                <a:uLnTx/>
                <a:uFillTx/>
                <a:latin typeface="Century Gothic" panose="020F0302020204030204"/>
                <a:ea typeface="+mj-ea"/>
                <a:cs typeface="+mj-cs"/>
              </a:rPr>
              <a:t>Methodology: </a:t>
            </a:r>
            <a:r>
              <a:rPr kumimoji="0" lang="en-US" sz="4000" b="1" i="0" u="none" strike="noStrike" kern="1200" cap="none" spc="0" normalizeH="0" baseline="0" noProof="0" dirty="0" err="1">
                <a:ln>
                  <a:noFill/>
                </a:ln>
                <a:solidFill>
                  <a:srgbClr val="266E99"/>
                </a:solidFill>
                <a:effectLst/>
                <a:uLnTx/>
                <a:uFillTx/>
                <a:latin typeface="Century Gothic" panose="020F0302020204030204"/>
                <a:ea typeface="+mj-ea"/>
                <a:cs typeface="+mj-cs"/>
              </a:rPr>
              <a:t>InVEST</a:t>
            </a:r>
            <a:r>
              <a:rPr kumimoji="0" lang="en-US" sz="4000" b="1" i="0" u="none" strike="noStrike" kern="1200" cap="none" spc="0" normalizeH="0" baseline="0" noProof="0" dirty="0">
                <a:ln>
                  <a:noFill/>
                </a:ln>
                <a:solidFill>
                  <a:srgbClr val="266E99"/>
                </a:solidFill>
                <a:effectLst/>
                <a:uLnTx/>
                <a:uFillTx/>
                <a:latin typeface="Century Gothic" panose="020F0302020204030204"/>
                <a:ea typeface="+mj-ea"/>
                <a:cs typeface="+mj-cs"/>
              </a:rPr>
              <a:t> Urban Cooling Model</a:t>
            </a:r>
          </a:p>
        </p:txBody>
      </p:sp>
      <p:sp>
        <p:nvSpPr>
          <p:cNvPr id="98" name="Rectangle: Rounded Corners 97">
            <a:extLst>
              <a:ext uri="{FF2B5EF4-FFF2-40B4-BE49-F238E27FC236}">
                <a16:creationId xmlns:a16="http://schemas.microsoft.com/office/drawing/2014/main" id="{A91B4EC7-F923-4A3C-A186-6C68EF1A4A59}"/>
              </a:ext>
            </a:extLst>
          </p:cNvPr>
          <p:cNvSpPr/>
          <p:nvPr/>
        </p:nvSpPr>
        <p:spPr>
          <a:xfrm>
            <a:off x="349373" y="2734477"/>
            <a:ext cx="1606061" cy="914400"/>
          </a:xfrm>
          <a:prstGeom prst="roundRect">
            <a:avLst/>
          </a:prstGeom>
          <a:solidFill>
            <a:srgbClr val="266E9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Rounded Corners 98">
            <a:extLst>
              <a:ext uri="{FF2B5EF4-FFF2-40B4-BE49-F238E27FC236}">
                <a16:creationId xmlns:a16="http://schemas.microsoft.com/office/drawing/2014/main" id="{58F478F4-3C83-47FC-A686-A2E4288F71AB}"/>
              </a:ext>
            </a:extLst>
          </p:cNvPr>
          <p:cNvSpPr/>
          <p:nvPr/>
        </p:nvSpPr>
        <p:spPr>
          <a:xfrm>
            <a:off x="2422615" y="2721777"/>
            <a:ext cx="2517530" cy="927100"/>
          </a:xfrm>
          <a:prstGeom prst="roundRect">
            <a:avLst/>
          </a:prstGeom>
          <a:solidFill>
            <a:srgbClr val="266E9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Rounded Corners 99">
            <a:extLst>
              <a:ext uri="{FF2B5EF4-FFF2-40B4-BE49-F238E27FC236}">
                <a16:creationId xmlns:a16="http://schemas.microsoft.com/office/drawing/2014/main" id="{D5DB3D1B-6AF0-44A7-9CEB-4C5E67B79B37}"/>
              </a:ext>
            </a:extLst>
          </p:cNvPr>
          <p:cNvSpPr/>
          <p:nvPr/>
        </p:nvSpPr>
        <p:spPr>
          <a:xfrm>
            <a:off x="352027" y="4593979"/>
            <a:ext cx="1606061" cy="914400"/>
          </a:xfrm>
          <a:prstGeom prst="roundRect">
            <a:avLst/>
          </a:prstGeom>
          <a:solidFill>
            <a:srgbClr val="66A478"/>
          </a:solidFill>
          <a:ln w="28575">
            <a:solidFill>
              <a:srgbClr val="508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Rounded Corners 100">
            <a:extLst>
              <a:ext uri="{FF2B5EF4-FFF2-40B4-BE49-F238E27FC236}">
                <a16:creationId xmlns:a16="http://schemas.microsoft.com/office/drawing/2014/main" id="{C7D1EB26-937F-40A2-8773-B5F56FA93EA7}"/>
              </a:ext>
            </a:extLst>
          </p:cNvPr>
          <p:cNvSpPr/>
          <p:nvPr/>
        </p:nvSpPr>
        <p:spPr>
          <a:xfrm>
            <a:off x="2844076" y="4593979"/>
            <a:ext cx="1606061" cy="914400"/>
          </a:xfrm>
          <a:prstGeom prst="roundRect">
            <a:avLst/>
          </a:prstGeom>
          <a:solidFill>
            <a:srgbClr val="66A478"/>
          </a:solidFill>
          <a:ln w="28575">
            <a:solidFill>
              <a:srgbClr val="508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Rounded Corners 101">
            <a:extLst>
              <a:ext uri="{FF2B5EF4-FFF2-40B4-BE49-F238E27FC236}">
                <a16:creationId xmlns:a16="http://schemas.microsoft.com/office/drawing/2014/main" id="{54B7FB82-5227-42B2-BE72-973CA27CBB93}"/>
              </a:ext>
            </a:extLst>
          </p:cNvPr>
          <p:cNvSpPr/>
          <p:nvPr/>
        </p:nvSpPr>
        <p:spPr>
          <a:xfrm>
            <a:off x="5229394" y="4605702"/>
            <a:ext cx="1746737" cy="902677"/>
          </a:xfrm>
          <a:prstGeom prst="roundRect">
            <a:avLst/>
          </a:prstGeom>
          <a:solidFill>
            <a:srgbClr val="66A478"/>
          </a:solidFill>
          <a:ln w="28575">
            <a:solidFill>
              <a:srgbClr val="508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Rounded Corners 102">
            <a:extLst>
              <a:ext uri="{FF2B5EF4-FFF2-40B4-BE49-F238E27FC236}">
                <a16:creationId xmlns:a16="http://schemas.microsoft.com/office/drawing/2014/main" id="{25D19E26-F664-482D-BE02-5F893A1E28D9}"/>
              </a:ext>
            </a:extLst>
          </p:cNvPr>
          <p:cNvSpPr/>
          <p:nvPr/>
        </p:nvSpPr>
        <p:spPr>
          <a:xfrm>
            <a:off x="10062794" y="4593979"/>
            <a:ext cx="1606061" cy="914400"/>
          </a:xfrm>
          <a:prstGeom prst="roundRect">
            <a:avLst/>
          </a:prstGeom>
          <a:solidFill>
            <a:srgbClr val="66A478"/>
          </a:solidFill>
          <a:ln w="28575">
            <a:solidFill>
              <a:srgbClr val="508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Rounded Corners 103">
            <a:extLst>
              <a:ext uri="{FF2B5EF4-FFF2-40B4-BE49-F238E27FC236}">
                <a16:creationId xmlns:a16="http://schemas.microsoft.com/office/drawing/2014/main" id="{65E5E910-B7DC-4E97-88D2-019A8331FA40}"/>
              </a:ext>
            </a:extLst>
          </p:cNvPr>
          <p:cNvSpPr/>
          <p:nvPr/>
        </p:nvSpPr>
        <p:spPr>
          <a:xfrm>
            <a:off x="7715254" y="4593979"/>
            <a:ext cx="1606061" cy="914400"/>
          </a:xfrm>
          <a:prstGeom prst="roundRect">
            <a:avLst/>
          </a:prstGeom>
          <a:solidFill>
            <a:srgbClr val="66A478"/>
          </a:solidFill>
          <a:ln w="28575">
            <a:solidFill>
              <a:srgbClr val="508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Rounded Corners 104">
            <a:extLst>
              <a:ext uri="{FF2B5EF4-FFF2-40B4-BE49-F238E27FC236}">
                <a16:creationId xmlns:a16="http://schemas.microsoft.com/office/drawing/2014/main" id="{C91254F9-5584-4243-8884-5FBD0C6928E8}"/>
              </a:ext>
            </a:extLst>
          </p:cNvPr>
          <p:cNvSpPr/>
          <p:nvPr/>
        </p:nvSpPr>
        <p:spPr>
          <a:xfrm>
            <a:off x="5283554" y="2734477"/>
            <a:ext cx="1606061" cy="914400"/>
          </a:xfrm>
          <a:prstGeom prst="roundRect">
            <a:avLst/>
          </a:prstGeom>
          <a:solidFill>
            <a:srgbClr val="66A478"/>
          </a:solidFill>
          <a:ln w="28575">
            <a:solidFill>
              <a:srgbClr val="508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panose="020F0502020204030204"/>
              <a:ea typeface="+mn-ea"/>
              <a:cs typeface="+mn-cs"/>
            </a:endParaRPr>
          </a:p>
        </p:txBody>
      </p:sp>
      <p:sp>
        <p:nvSpPr>
          <p:cNvPr id="106" name="Rectangle: Rounded Corners 105">
            <a:extLst>
              <a:ext uri="{FF2B5EF4-FFF2-40B4-BE49-F238E27FC236}">
                <a16:creationId xmlns:a16="http://schemas.microsoft.com/office/drawing/2014/main" id="{C009AB43-002F-4437-98CB-E599B4B21E52}"/>
              </a:ext>
            </a:extLst>
          </p:cNvPr>
          <p:cNvSpPr/>
          <p:nvPr/>
        </p:nvSpPr>
        <p:spPr>
          <a:xfrm>
            <a:off x="7515404" y="2722754"/>
            <a:ext cx="1957753" cy="926123"/>
          </a:xfrm>
          <a:prstGeom prst="roundRect">
            <a:avLst/>
          </a:prstGeom>
          <a:solidFill>
            <a:srgbClr val="266E9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Rounded Corners 106">
            <a:extLst>
              <a:ext uri="{FF2B5EF4-FFF2-40B4-BE49-F238E27FC236}">
                <a16:creationId xmlns:a16="http://schemas.microsoft.com/office/drawing/2014/main" id="{F04AA8C0-A543-4AA0-A9E6-98AC8E4FE626}"/>
              </a:ext>
            </a:extLst>
          </p:cNvPr>
          <p:cNvSpPr/>
          <p:nvPr/>
        </p:nvSpPr>
        <p:spPr>
          <a:xfrm>
            <a:off x="10073112" y="2734477"/>
            <a:ext cx="1606061" cy="914400"/>
          </a:xfrm>
          <a:prstGeom prst="roundRect">
            <a:avLst/>
          </a:prstGeom>
          <a:solidFill>
            <a:srgbClr val="266E9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F87A8188-9F9A-4D40-84A7-326688BCAD06}"/>
              </a:ext>
            </a:extLst>
          </p:cNvPr>
          <p:cNvSpPr/>
          <p:nvPr/>
        </p:nvSpPr>
        <p:spPr>
          <a:xfrm>
            <a:off x="4901179" y="1243379"/>
            <a:ext cx="2391507" cy="1008184"/>
          </a:xfrm>
          <a:prstGeom prst="ellipse">
            <a:avLst/>
          </a:prstGeom>
          <a:solidFill>
            <a:srgbClr val="3295CE"/>
          </a:solidFill>
          <a:ln w="28575">
            <a:solidFill>
              <a:srgbClr val="0094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AD2432E2-1F8E-43F8-95ED-3095BBBCEA50}"/>
              </a:ext>
            </a:extLst>
          </p:cNvPr>
          <p:cNvSpPr/>
          <p:nvPr/>
        </p:nvSpPr>
        <p:spPr>
          <a:xfrm>
            <a:off x="4723881" y="1416130"/>
            <a:ext cx="2733181" cy="707886"/>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Urban Cooling Model</a:t>
            </a:r>
          </a:p>
        </p:txBody>
      </p:sp>
      <p:sp>
        <p:nvSpPr>
          <p:cNvPr id="127" name="Rectangle 126">
            <a:extLst>
              <a:ext uri="{FF2B5EF4-FFF2-40B4-BE49-F238E27FC236}">
                <a16:creationId xmlns:a16="http://schemas.microsoft.com/office/drawing/2014/main" id="{5C850F70-E86B-4DDF-A9EC-66188F7CF775}"/>
              </a:ext>
            </a:extLst>
          </p:cNvPr>
          <p:cNvSpPr/>
          <p:nvPr/>
        </p:nvSpPr>
        <p:spPr>
          <a:xfrm>
            <a:off x="172674" y="2677290"/>
            <a:ext cx="1959458" cy="1015663"/>
          </a:xfrm>
          <a:prstGeom prst="rect">
            <a:avLst/>
          </a:prstGeom>
          <a:noFill/>
        </p:spPr>
        <p:txBody>
          <a:bodyPr wrap="square" lIns="91440" tIns="45720" rIns="91440" bIns="45720" anchor="t">
            <a:spAutoFit/>
          </a:bodyPr>
          <a:lstStyle/>
          <a:p>
            <a:pPr algn="ctr">
              <a:spcAft>
                <a:spcPts val="600"/>
              </a:spcAft>
              <a:buClr>
                <a:srgbClr val="266E99"/>
              </a:buClr>
              <a:defRPr/>
            </a:pPr>
            <a:r>
              <a:rPr kumimoji="0" lang="en-US" sz="2000" b="0" i="0" u="none" strike="noStrike" kern="1200" cap="none" spc="0" normalizeH="0" baseline="0" noProof="0">
                <a:ln>
                  <a:noFill/>
                </a:ln>
                <a:solidFill>
                  <a:schemeClr val="bg1"/>
                </a:solidFill>
                <a:effectLst/>
                <a:uLnTx/>
                <a:uFillTx/>
                <a:latin typeface="Century Gothic" panose="020F0302020204030204"/>
                <a:ea typeface="+mn-ea"/>
                <a:cs typeface="+mn-cs"/>
              </a:rPr>
              <a:t>Land use/</a:t>
            </a:r>
            <a:r>
              <a:rPr lang="en-US" sz="2000">
                <a:solidFill>
                  <a:schemeClr val="bg1"/>
                </a:solidFill>
                <a:latin typeface="Century Gothic" panose="020F0302020204030204"/>
              </a:rPr>
              <a:t> land</a:t>
            </a:r>
            <a:r>
              <a:rPr kumimoji="0" lang="en-US" sz="2000" b="0" i="0" u="none" strike="noStrike" kern="1200" cap="none" spc="0" normalizeH="0" baseline="0" noProof="0">
                <a:ln>
                  <a:noFill/>
                </a:ln>
                <a:solidFill>
                  <a:schemeClr val="bg1"/>
                </a:solidFill>
                <a:effectLst/>
                <a:uLnTx/>
                <a:uFillTx/>
                <a:latin typeface="Century Gothic" panose="020F0302020204030204"/>
                <a:ea typeface="+mn-ea"/>
                <a:cs typeface="+mn-cs"/>
              </a:rPr>
              <a:t> cover map</a:t>
            </a:r>
            <a:endParaRPr lang="en-US" sz="2000" b="0" i="0" u="none" strike="noStrike" kern="1200" cap="none" spc="0" normalizeH="0" baseline="0" noProof="0">
              <a:ln>
                <a:noFill/>
              </a:ln>
              <a:solidFill>
                <a:schemeClr val="bg1"/>
              </a:solidFill>
              <a:effectLst/>
              <a:uLnTx/>
              <a:uFillTx/>
              <a:latin typeface="Century Gothic" panose="020F0302020204030204"/>
            </a:endParaRPr>
          </a:p>
        </p:txBody>
      </p:sp>
      <p:sp>
        <p:nvSpPr>
          <p:cNvPr id="129" name="Rectangle 128">
            <a:extLst>
              <a:ext uri="{FF2B5EF4-FFF2-40B4-BE49-F238E27FC236}">
                <a16:creationId xmlns:a16="http://schemas.microsoft.com/office/drawing/2014/main" id="{F250D765-DD70-4F31-B39B-35F1F7456E7C}"/>
              </a:ext>
            </a:extLst>
          </p:cNvPr>
          <p:cNvSpPr/>
          <p:nvPr/>
        </p:nvSpPr>
        <p:spPr>
          <a:xfrm>
            <a:off x="2015851" y="2985272"/>
            <a:ext cx="3331058" cy="400110"/>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Evapotranspiration</a:t>
            </a:r>
          </a:p>
        </p:txBody>
      </p:sp>
      <p:sp>
        <p:nvSpPr>
          <p:cNvPr id="130" name="Rectangle 129">
            <a:extLst>
              <a:ext uri="{FF2B5EF4-FFF2-40B4-BE49-F238E27FC236}">
                <a16:creationId xmlns:a16="http://schemas.microsoft.com/office/drawing/2014/main" id="{E4CE79CA-D4DF-4C99-B3C0-6E69992E38F4}"/>
              </a:ext>
            </a:extLst>
          </p:cNvPr>
          <p:cNvSpPr/>
          <p:nvPr/>
        </p:nvSpPr>
        <p:spPr>
          <a:xfrm>
            <a:off x="5283554" y="2837734"/>
            <a:ext cx="1606061" cy="707886"/>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Biophysical table</a:t>
            </a:r>
          </a:p>
        </p:txBody>
      </p:sp>
      <p:sp>
        <p:nvSpPr>
          <p:cNvPr id="131" name="Rectangle 130">
            <a:extLst>
              <a:ext uri="{FF2B5EF4-FFF2-40B4-BE49-F238E27FC236}">
                <a16:creationId xmlns:a16="http://schemas.microsoft.com/office/drawing/2014/main" id="{DB2F5286-C820-4DA0-ADE7-D3E76CC066E9}"/>
              </a:ext>
            </a:extLst>
          </p:cNvPr>
          <p:cNvSpPr/>
          <p:nvPr/>
        </p:nvSpPr>
        <p:spPr>
          <a:xfrm>
            <a:off x="7514551" y="2831872"/>
            <a:ext cx="1959458" cy="707886"/>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Land surface temperature</a:t>
            </a:r>
          </a:p>
        </p:txBody>
      </p:sp>
      <p:sp>
        <p:nvSpPr>
          <p:cNvPr id="132" name="Rectangle 131">
            <a:extLst>
              <a:ext uri="{FF2B5EF4-FFF2-40B4-BE49-F238E27FC236}">
                <a16:creationId xmlns:a16="http://schemas.microsoft.com/office/drawing/2014/main" id="{ED10A18B-FFFA-4E9A-9F97-DD7451F03385}"/>
              </a:ext>
            </a:extLst>
          </p:cNvPr>
          <p:cNvSpPr/>
          <p:nvPr/>
        </p:nvSpPr>
        <p:spPr>
          <a:xfrm>
            <a:off x="9896413" y="2837734"/>
            <a:ext cx="1959458" cy="707886"/>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Area of interest</a:t>
            </a:r>
          </a:p>
        </p:txBody>
      </p:sp>
      <p:sp>
        <p:nvSpPr>
          <p:cNvPr id="133" name="Rectangle 132">
            <a:extLst>
              <a:ext uri="{FF2B5EF4-FFF2-40B4-BE49-F238E27FC236}">
                <a16:creationId xmlns:a16="http://schemas.microsoft.com/office/drawing/2014/main" id="{9F6D7F14-0E15-4232-948E-FFF05F349D7A}"/>
              </a:ext>
            </a:extLst>
          </p:cNvPr>
          <p:cNvSpPr/>
          <p:nvPr/>
        </p:nvSpPr>
        <p:spPr>
          <a:xfrm>
            <a:off x="175328" y="4851124"/>
            <a:ext cx="1959458" cy="400110"/>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Shade</a:t>
            </a:r>
          </a:p>
        </p:txBody>
      </p:sp>
      <p:sp>
        <p:nvSpPr>
          <p:cNvPr id="134" name="Rectangle 133">
            <a:extLst>
              <a:ext uri="{FF2B5EF4-FFF2-40B4-BE49-F238E27FC236}">
                <a16:creationId xmlns:a16="http://schemas.microsoft.com/office/drawing/2014/main" id="{4364EBFE-020D-4478-BFFC-44E3E791933B}"/>
              </a:ext>
            </a:extLst>
          </p:cNvPr>
          <p:cNvSpPr/>
          <p:nvPr/>
        </p:nvSpPr>
        <p:spPr>
          <a:xfrm>
            <a:off x="2667377" y="4697236"/>
            <a:ext cx="1959458" cy="707886"/>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Crop coefficient</a:t>
            </a:r>
          </a:p>
        </p:txBody>
      </p:sp>
      <p:sp>
        <p:nvSpPr>
          <p:cNvPr id="135" name="Rectangle 134">
            <a:extLst>
              <a:ext uri="{FF2B5EF4-FFF2-40B4-BE49-F238E27FC236}">
                <a16:creationId xmlns:a16="http://schemas.microsoft.com/office/drawing/2014/main" id="{2A87AE7E-07C6-4B12-8A30-BCFD45370902}"/>
              </a:ext>
            </a:extLst>
          </p:cNvPr>
          <p:cNvSpPr/>
          <p:nvPr/>
        </p:nvSpPr>
        <p:spPr>
          <a:xfrm>
            <a:off x="5123033" y="4856985"/>
            <a:ext cx="1959458" cy="400110"/>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Green area</a:t>
            </a:r>
          </a:p>
        </p:txBody>
      </p:sp>
      <p:sp>
        <p:nvSpPr>
          <p:cNvPr id="136" name="Rectangle 135">
            <a:extLst>
              <a:ext uri="{FF2B5EF4-FFF2-40B4-BE49-F238E27FC236}">
                <a16:creationId xmlns:a16="http://schemas.microsoft.com/office/drawing/2014/main" id="{338C958C-E262-43C6-B724-35E42DE49B9E}"/>
              </a:ext>
            </a:extLst>
          </p:cNvPr>
          <p:cNvSpPr/>
          <p:nvPr/>
        </p:nvSpPr>
        <p:spPr>
          <a:xfrm>
            <a:off x="7538555" y="4851124"/>
            <a:ext cx="1959458" cy="400110"/>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Albedo</a:t>
            </a:r>
          </a:p>
        </p:txBody>
      </p:sp>
      <p:sp>
        <p:nvSpPr>
          <p:cNvPr id="137" name="Rectangle 136">
            <a:extLst>
              <a:ext uri="{FF2B5EF4-FFF2-40B4-BE49-F238E27FC236}">
                <a16:creationId xmlns:a16="http://schemas.microsoft.com/office/drawing/2014/main" id="{8F69FAAE-A4A7-42AC-AEB7-06CEF62311D1}"/>
              </a:ext>
            </a:extLst>
          </p:cNvPr>
          <p:cNvSpPr/>
          <p:nvPr/>
        </p:nvSpPr>
        <p:spPr>
          <a:xfrm>
            <a:off x="10062794" y="4697236"/>
            <a:ext cx="1606061" cy="707886"/>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266E99"/>
              </a:buClr>
              <a:buSzTx/>
              <a:buFontTx/>
              <a:buNone/>
              <a:tabLst/>
              <a:defRPr/>
            </a:pPr>
            <a:r>
              <a:rPr kumimoji="0" lang="en-US" sz="2000" b="0" i="0" u="none" strike="noStrike" kern="1200" cap="none" spc="0" normalizeH="0" baseline="0" noProof="0">
                <a:ln>
                  <a:noFill/>
                </a:ln>
                <a:solidFill>
                  <a:schemeClr val="bg1"/>
                </a:solidFill>
                <a:effectLst/>
                <a:uLnTx/>
                <a:uFillTx/>
                <a:latin typeface="Century Gothic" panose="020F0302020204030204"/>
                <a:ea typeface="+mn-ea"/>
                <a:cs typeface="+mn-cs"/>
              </a:rPr>
              <a:t>Building </a:t>
            </a:r>
            <a:r>
              <a:rPr lang="en-US" sz="2000">
                <a:solidFill>
                  <a:schemeClr val="bg1"/>
                </a:solidFill>
                <a:latin typeface="Century Gothic" panose="020F0302020204030204"/>
              </a:rPr>
              <a:t>intensity</a:t>
            </a:r>
            <a:endParaRPr lang="en-US" sz="2000" b="0" i="0" u="none" strike="noStrike" kern="1200" cap="none" spc="0" normalizeH="0" baseline="0" noProof="0">
              <a:ln>
                <a:noFill/>
              </a:ln>
              <a:solidFill>
                <a:schemeClr val="bg1"/>
              </a:solidFill>
              <a:effectLst/>
              <a:uLnTx/>
              <a:uFillTx/>
              <a:latin typeface="Century Gothic" panose="020F0302020204030204"/>
            </a:endParaRPr>
          </a:p>
        </p:txBody>
      </p:sp>
      <p:cxnSp>
        <p:nvCxnSpPr>
          <p:cNvPr id="11" name="Straight Arrow Connector 10">
            <a:extLst>
              <a:ext uri="{FF2B5EF4-FFF2-40B4-BE49-F238E27FC236}">
                <a16:creationId xmlns:a16="http://schemas.microsoft.com/office/drawing/2014/main" id="{C289C1BC-7EEF-4ED0-90A7-DC58AF9D6721}"/>
              </a:ext>
            </a:extLst>
          </p:cNvPr>
          <p:cNvCxnSpPr>
            <a:cxnSpLocks/>
            <a:stCxn id="102" idx="0"/>
            <a:endCxn id="105" idx="2"/>
          </p:cNvCxnSpPr>
          <p:nvPr/>
        </p:nvCxnSpPr>
        <p:spPr>
          <a:xfrm flipH="1" flipV="1">
            <a:off x="6086585" y="3648877"/>
            <a:ext cx="16178" cy="9568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7B112D2-7FB9-425D-AF9E-7E08C559508E}"/>
              </a:ext>
            </a:extLst>
          </p:cNvPr>
          <p:cNvCxnSpPr>
            <a:stCxn id="105" idx="0"/>
            <a:endCxn id="109" idx="4"/>
          </p:cNvCxnSpPr>
          <p:nvPr/>
        </p:nvCxnSpPr>
        <p:spPr>
          <a:xfrm flipV="1">
            <a:off x="6086585" y="2251563"/>
            <a:ext cx="10348" cy="4829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3554C89A-42E3-46BA-A54E-F16DDB7143D0}"/>
              </a:ext>
            </a:extLst>
          </p:cNvPr>
          <p:cNvCxnSpPr>
            <a:cxnSpLocks/>
            <a:stCxn id="100" idx="0"/>
          </p:cNvCxnSpPr>
          <p:nvPr/>
        </p:nvCxnSpPr>
        <p:spPr>
          <a:xfrm rot="5400000" flipH="1" flipV="1">
            <a:off x="3392652" y="1889699"/>
            <a:ext cx="466687" cy="4941875"/>
          </a:xfrm>
          <a:prstGeom prst="bentConnector2">
            <a:avLst/>
          </a:prstGeom>
          <a:ln w="38100"/>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24BC8540-59AD-4BB4-9C41-36E8FB50B593}"/>
              </a:ext>
            </a:extLst>
          </p:cNvPr>
          <p:cNvCxnSpPr>
            <a:cxnSpLocks/>
            <a:stCxn id="103" idx="0"/>
          </p:cNvCxnSpPr>
          <p:nvPr/>
        </p:nvCxnSpPr>
        <p:spPr>
          <a:xfrm rot="16200000" flipV="1">
            <a:off x="8245448" y="1973602"/>
            <a:ext cx="471862" cy="4768892"/>
          </a:xfrm>
          <a:prstGeom prst="bentConnector2">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8A54B54-3A7C-4398-ADCA-87F220C254B5}"/>
              </a:ext>
            </a:extLst>
          </p:cNvPr>
          <p:cNvCxnSpPr>
            <a:cxnSpLocks/>
            <a:stCxn id="101" idx="0"/>
          </p:cNvCxnSpPr>
          <p:nvPr/>
        </p:nvCxnSpPr>
        <p:spPr>
          <a:xfrm flipV="1">
            <a:off x="3647107" y="4122116"/>
            <a:ext cx="0" cy="4718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B34FE74-3682-4AEC-A51B-654215206922}"/>
              </a:ext>
            </a:extLst>
          </p:cNvPr>
          <p:cNvCxnSpPr>
            <a:cxnSpLocks/>
            <a:stCxn id="104" idx="0"/>
          </p:cNvCxnSpPr>
          <p:nvPr/>
        </p:nvCxnSpPr>
        <p:spPr>
          <a:xfrm flipH="1" flipV="1">
            <a:off x="8518284" y="4116254"/>
            <a:ext cx="1" cy="477725"/>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0777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Kaitlyn Bretz</DisplayName>
        <AccountId>18</AccountId>
        <AccountType/>
      </UserInfo>
      <UserInfo>
        <DisplayName>Paxton LaJoie</DisplayName>
        <AccountId>261</AccountId>
        <AccountType/>
      </UserInfo>
      <UserInfo>
        <DisplayName>Celeste Gambino</DisplayName>
        <AccountId>80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76E49E-8D1F-4D06-BCBF-466CB3DC3C5E}">
  <ds:schemaRefs>
    <ds:schemaRef ds:uri="http://schemas.microsoft.com/office/infopath/2007/PartnerControls"/>
    <ds:schemaRef ds:uri="29af18cb-35a4-43f2-9f2a-50f8e9749901"/>
    <ds:schemaRef ds:uri="http://purl.org/dc/elements/1.1/"/>
    <ds:schemaRef ds:uri="http://purl.org/dc/terms/"/>
    <ds:schemaRef ds:uri="http://www.w3.org/XML/1998/namespace"/>
    <ds:schemaRef ds:uri="http://schemas.microsoft.com/office/2006/documentManagement/types"/>
    <ds:schemaRef ds:uri="http://schemas.openxmlformats.org/package/2006/metadata/core-properties"/>
    <ds:schemaRef ds:uri="c1ea6bac-c6c7-4c18-bfad-c69a41cee5f8"/>
    <ds:schemaRef ds:uri="http://schemas.microsoft.com/office/2006/metadata/properties"/>
    <ds:schemaRef ds:uri="http://purl.org/dc/dcmitype/"/>
    <ds:schemaRef ds:uri="7df78d0b-135a-4de7-9166-7c181cd87fb4"/>
  </ds:schemaRefs>
</ds:datastoreItem>
</file>

<file path=customXml/itemProps2.xml><?xml version="1.0" encoding="utf-8"?>
<ds:datastoreItem xmlns:ds="http://schemas.openxmlformats.org/officeDocument/2006/customXml" ds:itemID="{DD9F3D89-99DA-4B4C-AE2C-E919621492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B66D33-1B4C-4AF7-9CED-43978AB3C1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368</TotalTime>
  <Words>3255</Words>
  <Application>Microsoft Office PowerPoint</Application>
  <PresentationFormat>Widescreen</PresentationFormat>
  <Paragraphs>314</Paragraphs>
  <Slides>15</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Calibri Light</vt:lpstr>
      <vt:lpstr>Century Gothic</vt:lpstr>
      <vt:lpstr>Webdings</vt:lpstr>
      <vt:lpstr>Wingdings</vt:lpstr>
      <vt:lpstr>Office Theme</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69</cp:revision>
  <dcterms:created xsi:type="dcterms:W3CDTF">2019-11-12T17:46:59Z</dcterms:created>
  <dcterms:modified xsi:type="dcterms:W3CDTF">2021-11-30T15:39:01Z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53600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