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23"/>
  </p:notesMasterIdLst>
  <p:handoutMasterIdLst>
    <p:handoutMasterId r:id="rId24"/>
  </p:handoutMasterIdLst>
  <p:sldIdLst>
    <p:sldId id="1867" r:id="rId5"/>
    <p:sldId id="1908" r:id="rId6"/>
    <p:sldId id="310" r:id="rId7"/>
    <p:sldId id="1907" r:id="rId8"/>
    <p:sldId id="1901" r:id="rId9"/>
    <p:sldId id="315" r:id="rId10"/>
    <p:sldId id="1872" r:id="rId11"/>
    <p:sldId id="1874" r:id="rId12"/>
    <p:sldId id="1896" r:id="rId13"/>
    <p:sldId id="1897" r:id="rId14"/>
    <p:sldId id="1910" r:id="rId15"/>
    <p:sldId id="1898" r:id="rId16"/>
    <p:sldId id="1899" r:id="rId17"/>
    <p:sldId id="306" r:id="rId18"/>
    <p:sldId id="1905" r:id="rId19"/>
    <p:sldId id="1857" r:id="rId20"/>
    <p:sldId id="1902" r:id="rId21"/>
    <p:sldId id="190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2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  <p:cmAuthor id="2" name="Cavolowsky, Anna E. (ARC-A)" initials="CAE(" lastIdx="11" clrIdx="1">
    <p:extLst>
      <p:ext uri="{19B8F6BF-5375-455C-9EA6-DF929625EA0E}">
        <p15:presenceInfo xmlns:p15="http://schemas.microsoft.com/office/powerpoint/2012/main" userId="S::acavolow@ndc.nasa.gov::3821bee4-36ce-4a29-b8d0-64052ff3a8d7" providerId="AD"/>
      </p:ext>
    </p:extLst>
  </p:cmAuthor>
  <p:cmAuthor id="3" name="Grindle, Laurie A. (AFRC-300)" initials="G(" lastIdx="22" clrIdx="2">
    <p:extLst>
      <p:ext uri="{19B8F6BF-5375-455C-9EA6-DF929625EA0E}">
        <p15:presenceInfo xmlns:p15="http://schemas.microsoft.com/office/powerpoint/2012/main" userId="S::lgrindle@ndc.nasa.gov::2f85216c-85fd-4a82-8140-a71cad66cee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9582C8"/>
    <a:srgbClr val="5E5233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54" d="100"/>
          <a:sy n="154" d="100"/>
        </p:scale>
        <p:origin x="5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-my.sharepoint.com/personal/acavolow_ndc_nasa_gov/Documents/Wildfire%20Management/Post-Workshop%20Consolidated%20Feedback/ARMD%20Workshop%20Attendance%20List%20v.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Organizations!$F$1</c:f>
              <c:strCache>
                <c:ptCount val="1"/>
                <c:pt idx="0">
                  <c:v>Attendees</c:v>
                </c:pt>
              </c:strCache>
            </c:strRef>
          </c:tx>
          <c:dPt>
            <c:idx val="0"/>
            <c:bubble3D val="0"/>
            <c:spPr>
              <a:solidFill>
                <a:srgbClr val="9966F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F3-43FE-948D-53006F49307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F3-43FE-948D-53006F493074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9F3-43FE-948D-53006F49307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9F3-43FE-948D-53006F493074}"/>
              </c:ext>
            </c:extLst>
          </c:dPt>
          <c:dPt>
            <c:idx val="4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9F3-43FE-948D-53006F493074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rgbClr val="9966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D03BB4F-EA84-44BA-81F2-82E0F1D09AE4}" type="PERCENTAGE">
                      <a:rPr lang="en-US" sz="2000">
                        <a:solidFill>
                          <a:srgbClr val="9966FF"/>
                        </a:solidFill>
                      </a:rPr>
                      <a:pPr>
                        <a:defRPr sz="2000">
                          <a:solidFill>
                            <a:srgbClr val="9966FF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rgbClr val="9966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9F3-43FE-948D-53006F49307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670F5B-D4FC-469D-962C-2022C0EDCD1E}" type="PERCENTAGE">
                      <a:rPr lang="en-US" sz="2000">
                        <a:solidFill>
                          <a:srgbClr val="C00000"/>
                        </a:solidFill>
                      </a:rPr>
                      <a:pPr>
                        <a:defRPr sz="2000">
                          <a:solidFill>
                            <a:schemeClr val="accent6">
                              <a:lumMod val="75000"/>
                            </a:schemeClr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9F3-43FE-948D-53006F49307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B35343-5F4E-4D08-AFFC-BA0C499776D5}" type="PERCENTAGE">
                      <a:rPr lang="en-US" sz="200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sz="2000">
                          <a:solidFill>
                            <a:schemeClr val="accent2">
                              <a:lumMod val="50000"/>
                            </a:schemeClr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9F3-43FE-948D-53006F49307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51E244-3C6A-405F-B86D-56497712CBA8}" type="PERCENTAGE">
                      <a:rPr lang="en-US" sz="200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200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9F3-43FE-948D-53006F493074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0CBD25C-99A5-40FA-AC48-6617C7698FE0}" type="PERCENTAGE">
                      <a:rPr lang="en-US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2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9F3-43FE-948D-53006F4930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Organizations!$E$2:$E$6</c:f>
              <c:strCache>
                <c:ptCount val="5"/>
                <c:pt idx="0">
                  <c:v>Academia</c:v>
                </c:pt>
                <c:pt idx="1">
                  <c:v>Other Government Orgs</c:v>
                </c:pt>
                <c:pt idx="2">
                  <c:v>Industry</c:v>
                </c:pt>
                <c:pt idx="3">
                  <c:v>NASA</c:v>
                </c:pt>
                <c:pt idx="4">
                  <c:v>Other</c:v>
                </c:pt>
              </c:strCache>
            </c:strRef>
          </c:cat>
          <c:val>
            <c:numRef>
              <c:f>Organizations!$F$2:$F$6</c:f>
              <c:numCache>
                <c:formatCode>General</c:formatCode>
                <c:ptCount val="5"/>
                <c:pt idx="0">
                  <c:v>18</c:v>
                </c:pt>
                <c:pt idx="1">
                  <c:v>35</c:v>
                </c:pt>
                <c:pt idx="2">
                  <c:v>35</c:v>
                </c:pt>
                <c:pt idx="3">
                  <c:v>62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9F3-43FE-948D-53006F49307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6552478646049269"/>
          <c:y val="0.14434174449556422"/>
          <c:w val="0.33493170872717604"/>
          <c:h val="0.711316304871459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97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62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C9BFE-969D-4118-97D8-A825342790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186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C9BFE-969D-4118-97D8-A825342790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0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CC68-17ED-0142-BE99-7BA29CEB9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9D665-4AD9-6848-A12C-90131F994D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2AD09-2E5B-C344-A8B8-B6FAACF1C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7298" y="-4872"/>
            <a:ext cx="827595" cy="71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7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FB8FC-8B1D-A64B-BFA1-6894D5C4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E5BC7-87BA-CA4C-8297-4B4A086C3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84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7660-61A2-D049-8E3E-4184DDC20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153FE-B9E1-5B43-88B0-20634D7D3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29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CE3D-ABCC-1B43-905A-4DAEC20C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69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27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A23607-25E8-FE40-A268-CA35271A755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672" y="-4872"/>
            <a:ext cx="827595" cy="71856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7D74E-897B-3244-9BEC-61CAC7E1D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25342-81EC-164B-ABDB-33C0AA8EB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A544B9-0358-DE45-A302-125D8735E6F6}"/>
              </a:ext>
            </a:extLst>
          </p:cNvPr>
          <p:cNvSpPr/>
          <p:nvPr userDrawn="1"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016C8E-E0BF-7D4D-AFA8-5C6BDD6EFCFB}"/>
              </a:ext>
            </a:extLst>
          </p:cNvPr>
          <p:cNvSpPr txBox="1"/>
          <p:nvPr userDrawn="1"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9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5" r:id="rId4"/>
    <p:sldLayoutId id="214748367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fc.gov/fire-information/statistics" TargetMode="External"/><Relationship Id="rId2" Type="http://schemas.openxmlformats.org/officeDocument/2006/relationships/hyperlink" Target="https://fas.org/sgp/crs/misc/IF10244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gcc02.safelinks.protection.outlook.com/?url=https%3A%2F%2Fwww.ucsusa.org%2Fresources%2Finfographic-wildfires-and-climate-change&amp;data=04%7C01%7Canna.e.cavolowsky%40nasa.gov%7C6a8817b25a7141df9fd408d942ea3fb0%7C7005d45845be48ae8140d43da96dd17b%7C0%7C0%7C637614396113819704%7CUnknown%7CTWFpbGZsb3d8eyJWIjoiMC4wLjAwMDAiLCJQIjoiV2luMzIiLCJBTiI6Ik1haWwiLCJXVCI6Mn0%3D%7C1000&amp;sdata=UsXOgqChKoU1JST%2BunSs%2BA2DIKrX4%2Br6oS73%2BgxThsk%3D&amp;reserved=0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BA89D80-A205-4952-A46F-A135B693B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F73490-1CDC-4DA0-A5DC-3F4139460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184E49-C92E-0D4C-9E41-7B137A197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61" y="776436"/>
            <a:ext cx="5282519" cy="4504620"/>
          </a:xfrm>
        </p:spPr>
        <p:txBody>
          <a:bodyPr anchor="ctr">
            <a:normAutofit/>
          </a:bodyPr>
          <a:lstStyle/>
          <a:p>
            <a:r>
              <a:rPr lang="en-US" sz="5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Wildfire Related Potential R&amp;D Opportunities </a:t>
            </a:r>
            <a:endParaRPr lang="en-US" sz="55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EB4349F-7252-084B-B163-2B57E75720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667" y="5273806"/>
            <a:ext cx="6411854" cy="78368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 dirty="0" err="1"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Parimal</a:t>
            </a:r>
            <a:r>
              <a:rPr lang="en-US" b="1" dirty="0"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b="1" dirty="0"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Laurie Grindle </a:t>
            </a:r>
          </a:p>
          <a:p>
            <a:endParaRPr lang="en-US" b="1" dirty="0">
              <a:solidFill>
                <a:schemeClr val="bg1">
                  <a:alpha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TFRSAC, 2021</a:t>
            </a:r>
            <a:endParaRPr lang="en-US" b="1" dirty="0">
              <a:solidFill>
                <a:schemeClr val="bg1">
                  <a:alpha val="6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9D730AC-06E5-4840-86DF-F67855B1D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9F85BEEA-CBD3-9740-BC7D-4A92A9757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1" r="-2" b="7738"/>
          <a:stretch/>
        </p:blipFill>
        <p:spPr bwMode="auto">
          <a:xfrm>
            <a:off x="6909481" y="10"/>
            <a:ext cx="5282519" cy="3428990"/>
          </a:xfrm>
          <a:custGeom>
            <a:avLst/>
            <a:gdLst/>
            <a:ahLst/>
            <a:cxnLst/>
            <a:rect l="l" t="t" r="r" b="b"/>
            <a:pathLst>
              <a:path w="5282519" h="3429000">
                <a:moveTo>
                  <a:pt x="189795" y="0"/>
                </a:moveTo>
                <a:lnTo>
                  <a:pt x="5282519" y="0"/>
                </a:lnTo>
                <a:lnTo>
                  <a:pt x="5282519" y="3429000"/>
                </a:lnTo>
                <a:lnTo>
                  <a:pt x="77" y="3429000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lnTo>
                  <a:pt x="189795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22C3B4C-49BE-6E4B-A779-98E9DAFD3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42" r="11993" b="1"/>
          <a:stretch/>
        </p:blipFill>
        <p:spPr bwMode="auto">
          <a:xfrm>
            <a:off x="6909481" y="3429000"/>
            <a:ext cx="5282519" cy="3429000"/>
          </a:xfrm>
          <a:custGeom>
            <a:avLst/>
            <a:gdLst/>
            <a:ahLst/>
            <a:cxnLst/>
            <a:rect l="l" t="t" r="r" b="b"/>
            <a:pathLst>
              <a:path w="5282519" h="3429000">
                <a:moveTo>
                  <a:pt x="77" y="0"/>
                </a:moveTo>
                <a:lnTo>
                  <a:pt x="5282519" y="0"/>
                </a:lnTo>
                <a:lnTo>
                  <a:pt x="5282519" y="3429000"/>
                </a:lnTo>
                <a:lnTo>
                  <a:pt x="189795" y="3429000"/>
                </a:lnTo>
                <a:lnTo>
                  <a:pt x="184756" y="3362325"/>
                </a:lnTo>
                <a:lnTo>
                  <a:pt x="176358" y="3306762"/>
                </a:lnTo>
                <a:lnTo>
                  <a:pt x="166281" y="3254375"/>
                </a:lnTo>
                <a:lnTo>
                  <a:pt x="149485" y="3211512"/>
                </a:lnTo>
                <a:lnTo>
                  <a:pt x="132689" y="3168650"/>
                </a:lnTo>
                <a:lnTo>
                  <a:pt x="112534" y="3132137"/>
                </a:lnTo>
                <a:lnTo>
                  <a:pt x="92379" y="3094037"/>
                </a:lnTo>
                <a:lnTo>
                  <a:pt x="73903" y="3059112"/>
                </a:lnTo>
                <a:lnTo>
                  <a:pt x="55427" y="3019425"/>
                </a:lnTo>
                <a:lnTo>
                  <a:pt x="38632" y="2978150"/>
                </a:lnTo>
                <a:lnTo>
                  <a:pt x="23515" y="2932112"/>
                </a:lnTo>
                <a:lnTo>
                  <a:pt x="11758" y="2882900"/>
                </a:lnTo>
                <a:lnTo>
                  <a:pt x="3359" y="2822575"/>
                </a:lnTo>
                <a:lnTo>
                  <a:pt x="0" y="2754312"/>
                </a:lnTo>
                <a:lnTo>
                  <a:pt x="3359" y="2684462"/>
                </a:lnTo>
                <a:lnTo>
                  <a:pt x="11758" y="2627312"/>
                </a:lnTo>
                <a:lnTo>
                  <a:pt x="23515" y="2574925"/>
                </a:lnTo>
                <a:lnTo>
                  <a:pt x="38632" y="2527300"/>
                </a:lnTo>
                <a:lnTo>
                  <a:pt x="55427" y="2486025"/>
                </a:lnTo>
                <a:lnTo>
                  <a:pt x="75583" y="2447925"/>
                </a:lnTo>
                <a:lnTo>
                  <a:pt x="95738" y="2411412"/>
                </a:lnTo>
                <a:lnTo>
                  <a:pt x="115893" y="2373312"/>
                </a:lnTo>
                <a:lnTo>
                  <a:pt x="134368" y="2333625"/>
                </a:lnTo>
                <a:lnTo>
                  <a:pt x="152844" y="2292350"/>
                </a:lnTo>
                <a:lnTo>
                  <a:pt x="167960" y="2246312"/>
                </a:lnTo>
                <a:lnTo>
                  <a:pt x="178038" y="2193925"/>
                </a:lnTo>
                <a:lnTo>
                  <a:pt x="188115" y="2133600"/>
                </a:lnTo>
                <a:lnTo>
                  <a:pt x="189795" y="2065337"/>
                </a:lnTo>
                <a:lnTo>
                  <a:pt x="188115" y="1997075"/>
                </a:lnTo>
                <a:lnTo>
                  <a:pt x="178038" y="1936750"/>
                </a:lnTo>
                <a:lnTo>
                  <a:pt x="167960" y="1884362"/>
                </a:lnTo>
                <a:lnTo>
                  <a:pt x="152844" y="1839912"/>
                </a:lnTo>
                <a:lnTo>
                  <a:pt x="134368" y="1797050"/>
                </a:lnTo>
                <a:lnTo>
                  <a:pt x="115893" y="1757362"/>
                </a:lnTo>
                <a:lnTo>
                  <a:pt x="95738" y="1720850"/>
                </a:lnTo>
                <a:lnTo>
                  <a:pt x="75583" y="1685925"/>
                </a:lnTo>
                <a:lnTo>
                  <a:pt x="55427" y="1646237"/>
                </a:lnTo>
                <a:lnTo>
                  <a:pt x="38632" y="1604962"/>
                </a:lnTo>
                <a:lnTo>
                  <a:pt x="23515" y="1558925"/>
                </a:lnTo>
                <a:lnTo>
                  <a:pt x="11758" y="1506537"/>
                </a:lnTo>
                <a:lnTo>
                  <a:pt x="3359" y="1446212"/>
                </a:lnTo>
                <a:lnTo>
                  <a:pt x="0" y="1377950"/>
                </a:lnTo>
                <a:lnTo>
                  <a:pt x="3359" y="1309687"/>
                </a:lnTo>
                <a:lnTo>
                  <a:pt x="11758" y="1249362"/>
                </a:lnTo>
                <a:lnTo>
                  <a:pt x="23515" y="1196975"/>
                </a:lnTo>
                <a:lnTo>
                  <a:pt x="38632" y="1150937"/>
                </a:lnTo>
                <a:lnTo>
                  <a:pt x="55427" y="1108075"/>
                </a:lnTo>
                <a:lnTo>
                  <a:pt x="75583" y="1069975"/>
                </a:lnTo>
                <a:lnTo>
                  <a:pt x="115893" y="995362"/>
                </a:lnTo>
                <a:lnTo>
                  <a:pt x="134368" y="957262"/>
                </a:lnTo>
                <a:lnTo>
                  <a:pt x="152844" y="914400"/>
                </a:lnTo>
                <a:lnTo>
                  <a:pt x="167960" y="868362"/>
                </a:lnTo>
                <a:lnTo>
                  <a:pt x="178038" y="815975"/>
                </a:lnTo>
                <a:lnTo>
                  <a:pt x="188115" y="757237"/>
                </a:lnTo>
                <a:lnTo>
                  <a:pt x="189795" y="687387"/>
                </a:lnTo>
                <a:lnTo>
                  <a:pt x="188115" y="619125"/>
                </a:lnTo>
                <a:lnTo>
                  <a:pt x="178038" y="558800"/>
                </a:lnTo>
                <a:lnTo>
                  <a:pt x="167960" y="506412"/>
                </a:lnTo>
                <a:lnTo>
                  <a:pt x="152844" y="461962"/>
                </a:lnTo>
                <a:lnTo>
                  <a:pt x="134368" y="419100"/>
                </a:lnTo>
                <a:lnTo>
                  <a:pt x="115893" y="382587"/>
                </a:lnTo>
                <a:lnTo>
                  <a:pt x="75583" y="307975"/>
                </a:lnTo>
                <a:lnTo>
                  <a:pt x="55427" y="268287"/>
                </a:lnTo>
                <a:lnTo>
                  <a:pt x="38632" y="227012"/>
                </a:lnTo>
                <a:lnTo>
                  <a:pt x="23515" y="180975"/>
                </a:lnTo>
                <a:lnTo>
                  <a:pt x="11758" y="128587"/>
                </a:lnTo>
                <a:lnTo>
                  <a:pt x="3359" y="68262"/>
                </a:lnTo>
                <a:lnTo>
                  <a:pt x="77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152131-ACCE-0A4A-A145-839737722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1089" y="1693385"/>
            <a:ext cx="4363584" cy="349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76E01C-EAED-41DD-8445-7A90C27879F9}"/>
              </a:ext>
            </a:extLst>
          </p:cNvPr>
          <p:cNvSpPr txBox="1"/>
          <p:nvPr/>
        </p:nvSpPr>
        <p:spPr>
          <a:xfrm>
            <a:off x="11850130" y="65861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4" name="Google Shape;9;p1">
            <a:extLst>
              <a:ext uri="{FF2B5EF4-FFF2-40B4-BE49-F238E27FC236}">
                <a16:creationId xmlns:a16="http://schemas.microsoft.com/office/drawing/2014/main" id="{B826026A-38AF-4401-BDBE-BCB46B7AA39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53616" y="36153"/>
            <a:ext cx="820296" cy="6928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563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 hot air balloon in the air&#10;&#10;Description automatically generated with low confidence">
            <a:extLst>
              <a:ext uri="{FF2B5EF4-FFF2-40B4-BE49-F238E27FC236}">
                <a16:creationId xmlns:a16="http://schemas.microsoft.com/office/drawing/2014/main" id="{ABB212E5-6808-E44A-BE76-F376F048E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7"/>
          <a:stretch/>
        </p:blipFill>
        <p:spPr bwMode="auto">
          <a:xfrm>
            <a:off x="2" y="2247533"/>
            <a:ext cx="5485419" cy="4610469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2345076" y="0"/>
                </a:moveTo>
                <a:cubicBezTo>
                  <a:pt x="4079439" y="0"/>
                  <a:pt x="5485419" y="1405980"/>
                  <a:pt x="5485419" y="3140344"/>
                </a:cubicBezTo>
                <a:cubicBezTo>
                  <a:pt x="5485419" y="3573935"/>
                  <a:pt x="5397545" y="3987002"/>
                  <a:pt x="5238635" y="4362707"/>
                </a:cubicBezTo>
                <a:lnTo>
                  <a:pt x="5119282" y="4610469"/>
                </a:lnTo>
                <a:lnTo>
                  <a:pt x="0" y="4610469"/>
                </a:lnTo>
                <a:lnTo>
                  <a:pt x="0" y="1056789"/>
                </a:lnTo>
                <a:lnTo>
                  <a:pt x="124518" y="919786"/>
                </a:lnTo>
                <a:cubicBezTo>
                  <a:pt x="692808" y="351495"/>
                  <a:pt x="1477894" y="0"/>
                  <a:pt x="23450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 jet flying through the air&#10;&#10;Description automatically generated with low confidence">
            <a:extLst>
              <a:ext uri="{FF2B5EF4-FFF2-40B4-BE49-F238E27FC236}">
                <a16:creationId xmlns:a16="http://schemas.microsoft.com/office/drawing/2014/main" id="{25B9A38B-2DA1-9B46-AED5-A51192FDA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791"/>
          <a:stretch/>
        </p:blipFill>
        <p:spPr bwMode="auto">
          <a:xfrm>
            <a:off x="1388811" y="1"/>
            <a:ext cx="4548867" cy="2614366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99173-34C6-794D-846F-D7B5942F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326" y="802955"/>
            <a:ext cx="5290594" cy="145405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F3E8-D3CB-AE44-AAEA-6DDA21E5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2326" y="2421682"/>
            <a:ext cx="5896474" cy="4334718"/>
          </a:xfrm>
        </p:spPr>
        <p:txBody>
          <a:bodyPr anchor="ctr">
            <a:noAutofit/>
          </a:bodyPr>
          <a:lstStyle/>
          <a:p>
            <a:pPr>
              <a:spcBef>
                <a:spcPts val="2200"/>
              </a:spcBef>
              <a:spcAft>
                <a:spcPts val="1800"/>
              </a:spcAft>
            </a:pPr>
            <a:r>
              <a:rPr lang="en-US" sz="2000" dirty="0">
                <a:latin typeface="Arial"/>
                <a:cs typeface="Arial"/>
              </a:rPr>
              <a:t>Part 1: Introduction 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latin typeface="Arial"/>
                <a:cs typeface="Arial"/>
              </a:rPr>
              <a:t>Part 2: Observations from Needs Assessment</a:t>
            </a:r>
            <a:endParaRPr lang="en-US" sz="2000" dirty="0"/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latin typeface="Arial"/>
                <a:cs typeface="Arial"/>
              </a:rPr>
              <a:t>Part 3: Potential Next Steps &amp; Summary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92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D696-50E2-5C44-A3B8-796B074F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06" y="382587"/>
            <a:ext cx="10974755" cy="1325563"/>
          </a:xfrm>
        </p:spPr>
        <p:txBody>
          <a:bodyPr>
            <a:normAutofit/>
          </a:bodyPr>
          <a:lstStyle/>
          <a:p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Wildfire Statistics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1A3DCB7-8E60-0F4C-92FC-DB96BAE53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599" y="1721681"/>
            <a:ext cx="5811302" cy="4131321"/>
          </a:xfrm>
        </p:spPr>
        <p:txBody>
          <a:bodyPr anchor="t">
            <a:normAutofit/>
          </a:bodyPr>
          <a:lstStyle/>
          <a:p>
            <a:r>
              <a:rPr lang="en-US" sz="2400">
                <a:latin typeface="Arial"/>
                <a:cs typeface="Arial"/>
              </a:rPr>
              <a:t>Total suppression costs </a:t>
            </a:r>
            <a:endParaRPr lang="en-US" sz="2400"/>
          </a:p>
          <a:p>
            <a:pPr lvl="1"/>
            <a:r>
              <a:rPr lang="en-US">
                <a:latin typeface="Arial"/>
                <a:cs typeface="Arial"/>
              </a:rPr>
              <a:t>5-year average $2.351B</a:t>
            </a:r>
          </a:p>
          <a:p>
            <a:pPr lvl="1"/>
            <a:r>
              <a:rPr lang="en-US">
                <a:latin typeface="Arial"/>
                <a:cs typeface="Arial"/>
              </a:rPr>
              <a:t>10-year average $1.910B</a:t>
            </a:r>
          </a:p>
          <a:p>
            <a:pPr>
              <a:spcBef>
                <a:spcPts val="2000"/>
              </a:spcBef>
            </a:pPr>
            <a:r>
              <a:rPr lang="en-US" sz="2400">
                <a:latin typeface="Arial"/>
                <a:cs typeface="Arial"/>
              </a:rPr>
              <a:t>10-year average </a:t>
            </a:r>
            <a:endParaRPr lang="en-US" sz="2400"/>
          </a:p>
          <a:p>
            <a:pPr lvl="1"/>
            <a:r>
              <a:rPr lang="en-US">
                <a:latin typeface="Arial"/>
                <a:cs typeface="Arial"/>
              </a:rPr>
              <a:t>20,510 fires</a:t>
            </a:r>
          </a:p>
          <a:p>
            <a:pPr lvl="1"/>
            <a:r>
              <a:rPr lang="en-US">
                <a:latin typeface="Arial"/>
                <a:cs typeface="Arial"/>
              </a:rPr>
              <a:t>1,048,649 acres </a:t>
            </a:r>
            <a:endParaRPr lang="en-US"/>
          </a:p>
          <a:p>
            <a:pPr>
              <a:spcBef>
                <a:spcPts val="1500"/>
              </a:spcBef>
            </a:pPr>
            <a:r>
              <a:rPr lang="en-US" sz="2400">
                <a:latin typeface="Arial"/>
                <a:cs typeface="Arial"/>
              </a:rPr>
              <a:t>2020 Statistics</a:t>
            </a:r>
          </a:p>
          <a:p>
            <a:pPr lvl="1"/>
            <a:r>
              <a:rPr lang="en-US">
                <a:latin typeface="Arial"/>
                <a:cs typeface="Arial"/>
              </a:rPr>
              <a:t>58,950 fires and 10,122,336 acres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A3720-4F41-084F-BD09-7A8A9052D04F}"/>
              </a:ext>
            </a:extLst>
          </p:cNvPr>
          <p:cNvSpPr/>
          <p:nvPr/>
        </p:nvSpPr>
        <p:spPr>
          <a:xfrm>
            <a:off x="-25977" y="6155022"/>
            <a:ext cx="8146473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hlinkClick r:id="rId2"/>
              </a:rPr>
              <a:t>https://fas.org/sgp/crs/misc/IF10244.pdf</a:t>
            </a:r>
            <a:endParaRPr lang="en-US">
              <a:cs typeface="Calibri"/>
            </a:endParaRPr>
          </a:p>
          <a:p>
            <a:r>
              <a:rPr lang="en-US">
                <a:hlinkClick r:id="rId3"/>
              </a:rPr>
              <a:t>https://www.nifc.gov/fire-information/statistics</a:t>
            </a:r>
            <a:r>
              <a:rPr lang="en-US"/>
              <a:t> </a:t>
            </a:r>
            <a:endParaRPr lang="en-US"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61973D-9770-487B-8A6A-4A5220751052}"/>
              </a:ext>
            </a:extLst>
          </p:cNvPr>
          <p:cNvGrpSpPr/>
          <p:nvPr/>
        </p:nvGrpSpPr>
        <p:grpSpPr>
          <a:xfrm>
            <a:off x="4547754" y="535996"/>
            <a:ext cx="4253346" cy="3292187"/>
            <a:chOff x="5127913" y="717839"/>
            <a:chExt cx="4365914" cy="3448050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810ACFA6-10C3-4C79-839D-E9AA92F8B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1377" y="717839"/>
              <a:ext cx="4362450" cy="34480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613922-E317-4E29-9E7E-344507BF70B1}"/>
                </a:ext>
              </a:extLst>
            </p:cNvPr>
            <p:cNvSpPr/>
            <p:nvPr/>
          </p:nvSpPr>
          <p:spPr>
            <a:xfrm>
              <a:off x="5127913" y="720435"/>
              <a:ext cx="805295" cy="2597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DCDFE2-C8E4-4C08-BBB8-0711D5AF467B}"/>
              </a:ext>
            </a:extLst>
          </p:cNvPr>
          <p:cNvGrpSpPr/>
          <p:nvPr/>
        </p:nvGrpSpPr>
        <p:grpSpPr>
          <a:xfrm>
            <a:off x="7278833" y="3838431"/>
            <a:ext cx="4215245" cy="2965161"/>
            <a:chOff x="7521287" y="3838431"/>
            <a:chExt cx="4397085" cy="3077729"/>
          </a:xfrm>
        </p:grpSpPr>
        <p:pic>
          <p:nvPicPr>
            <p:cNvPr id="13" name="Picture 19">
              <a:extLst>
                <a:ext uri="{FF2B5EF4-FFF2-40B4-BE49-F238E27FC236}">
                  <a16:creationId xmlns:a16="http://schemas.microsoft.com/office/drawing/2014/main" id="{64637E46-8901-4CBE-8637-7DC6C795C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21287" y="3838431"/>
              <a:ext cx="4397085" cy="307772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B7B27E-304F-46C7-9936-EC70E142FB07}"/>
                </a:ext>
              </a:extLst>
            </p:cNvPr>
            <p:cNvSpPr/>
            <p:nvPr/>
          </p:nvSpPr>
          <p:spPr>
            <a:xfrm>
              <a:off x="7600083" y="3902651"/>
              <a:ext cx="891886" cy="207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7110BC-9C93-43D6-9C38-F29CA6DC9D3B}"/>
              </a:ext>
            </a:extLst>
          </p:cNvPr>
          <p:cNvGrpSpPr/>
          <p:nvPr/>
        </p:nvGrpSpPr>
        <p:grpSpPr>
          <a:xfrm>
            <a:off x="12003233" y="6205745"/>
            <a:ext cx="4215245" cy="2965161"/>
            <a:chOff x="12003233" y="6205745"/>
            <a:chExt cx="4397085" cy="307772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E466E48-8AFC-49C3-BA2F-36C8A18DF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03233" y="6205745"/>
              <a:ext cx="4397085" cy="3077729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1FD3505-17A9-41C9-AE41-B09804559B8F}"/>
                </a:ext>
              </a:extLst>
            </p:cNvPr>
            <p:cNvSpPr/>
            <p:nvPr/>
          </p:nvSpPr>
          <p:spPr>
            <a:xfrm>
              <a:off x="12082029" y="6269965"/>
              <a:ext cx="891886" cy="207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A060D0-9887-4E0F-BD42-5ABD3C2CFF1A}"/>
              </a:ext>
            </a:extLst>
          </p:cNvPr>
          <p:cNvGrpSpPr/>
          <p:nvPr/>
        </p:nvGrpSpPr>
        <p:grpSpPr>
          <a:xfrm>
            <a:off x="4547754" y="535996"/>
            <a:ext cx="4253346" cy="3292187"/>
            <a:chOff x="4547754" y="535996"/>
            <a:chExt cx="4365914" cy="344805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3419785-42FE-4B50-B1B8-1FEFDBD03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1218" y="535996"/>
              <a:ext cx="4362450" cy="3448050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9ED6D28-D98E-47E6-A864-41B859BDAC08}"/>
                </a:ext>
              </a:extLst>
            </p:cNvPr>
            <p:cNvSpPr/>
            <p:nvPr/>
          </p:nvSpPr>
          <p:spPr>
            <a:xfrm>
              <a:off x="4547754" y="538592"/>
              <a:ext cx="805295" cy="2597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911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 hot air balloon in the air&#10;&#10;Description automatically generated with low confidence">
            <a:extLst>
              <a:ext uri="{FF2B5EF4-FFF2-40B4-BE49-F238E27FC236}">
                <a16:creationId xmlns:a16="http://schemas.microsoft.com/office/drawing/2014/main" id="{ABB212E5-6808-E44A-BE76-F376F048E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7"/>
          <a:stretch/>
        </p:blipFill>
        <p:spPr bwMode="auto">
          <a:xfrm>
            <a:off x="2" y="2247533"/>
            <a:ext cx="5485419" cy="4610469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2345076" y="0"/>
                </a:moveTo>
                <a:cubicBezTo>
                  <a:pt x="4079439" y="0"/>
                  <a:pt x="5485419" y="1405980"/>
                  <a:pt x="5485419" y="3140344"/>
                </a:cubicBezTo>
                <a:cubicBezTo>
                  <a:pt x="5485419" y="3573935"/>
                  <a:pt x="5397545" y="3987002"/>
                  <a:pt x="5238635" y="4362707"/>
                </a:cubicBezTo>
                <a:lnTo>
                  <a:pt x="5119282" y="4610469"/>
                </a:lnTo>
                <a:lnTo>
                  <a:pt x="0" y="4610469"/>
                </a:lnTo>
                <a:lnTo>
                  <a:pt x="0" y="1056789"/>
                </a:lnTo>
                <a:lnTo>
                  <a:pt x="124518" y="919786"/>
                </a:lnTo>
                <a:cubicBezTo>
                  <a:pt x="692808" y="351495"/>
                  <a:pt x="1477894" y="0"/>
                  <a:pt x="23450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 jet flying through the air&#10;&#10;Description automatically generated with low confidence">
            <a:extLst>
              <a:ext uri="{FF2B5EF4-FFF2-40B4-BE49-F238E27FC236}">
                <a16:creationId xmlns:a16="http://schemas.microsoft.com/office/drawing/2014/main" id="{25B9A38B-2DA1-9B46-AED5-A51192FDA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791"/>
          <a:stretch/>
        </p:blipFill>
        <p:spPr bwMode="auto">
          <a:xfrm>
            <a:off x="1388811" y="1"/>
            <a:ext cx="4548867" cy="2614366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99173-34C6-794D-846F-D7B5942F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326" y="802955"/>
            <a:ext cx="5290594" cy="145405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F3E8-D3CB-AE44-AAEA-6DDA21E5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2326" y="2421682"/>
            <a:ext cx="5896474" cy="4334718"/>
          </a:xfrm>
        </p:spPr>
        <p:txBody>
          <a:bodyPr anchor="ctr">
            <a:noAutofit/>
          </a:bodyPr>
          <a:lstStyle/>
          <a:p>
            <a:pPr>
              <a:spcBef>
                <a:spcPts val="2200"/>
              </a:spcBef>
              <a:spcAft>
                <a:spcPts val="1800"/>
              </a:spcAft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Part 1: Introduction 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latin typeface="Arial"/>
                <a:cs typeface="Arial"/>
              </a:rPr>
              <a:t>Part 2: Observations from Needs Assessment</a:t>
            </a:r>
            <a:endParaRPr lang="en-US" sz="2000" dirty="0"/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Part 3: Potential Next Steps &amp; Summary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4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32AE9-5917-47F2-B856-231A85402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Subsequent observations are based on workshop, SME inputs, literature review, RFI and questionnaire inputs</a:t>
            </a:r>
          </a:p>
        </p:txBody>
      </p:sp>
      <p:pic>
        <p:nvPicPr>
          <p:cNvPr id="9" name="Picture 8" descr="A picture containing outdoor, light, sunset, tree&#10;&#10;Description automatically generated">
            <a:extLst>
              <a:ext uri="{FF2B5EF4-FFF2-40B4-BE49-F238E27FC236}">
                <a16:creationId xmlns:a16="http://schemas.microsoft.com/office/drawing/2014/main" id="{AD542436-120A-4DDD-9F0F-4365C42B0A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68" r="20373" b="-3"/>
          <a:stretch/>
        </p:blipFill>
        <p:spPr>
          <a:xfrm rot="5400000">
            <a:off x="7659714" y="-1134260"/>
            <a:ext cx="3398024" cy="5666547"/>
          </a:xfrm>
          <a:prstGeom prst="rect">
            <a:avLst/>
          </a:prstGeom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A240C79-242E-4918-9F28-B101847D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2277" y="3386960"/>
            <a:ext cx="56697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72E009CA-83B2-42CA-BB53-C041F1125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276" y="3386960"/>
            <a:ext cx="5669723" cy="34710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D199D6-79D0-4CE2-88B3-16A90B03A542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81589B-F8F0-45D7-AC8D-EC836D8AFEA2}"/>
              </a:ext>
            </a:extLst>
          </p:cNvPr>
          <p:cNvSpPr txBox="1"/>
          <p:nvPr/>
        </p:nvSpPr>
        <p:spPr>
          <a:xfrm>
            <a:off x="11539105" y="4958196"/>
            <a:ext cx="9334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11 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89092-B2DC-4A73-9EBD-7C7D2D7B9A7D}"/>
              </a:ext>
            </a:extLst>
          </p:cNvPr>
          <p:cNvSpPr txBox="1"/>
          <p:nvPr/>
        </p:nvSpPr>
        <p:spPr>
          <a:xfrm>
            <a:off x="11539105" y="4126923"/>
            <a:ext cx="6736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22 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E4F005-D067-45D2-BCCA-F1E57E1ED9FA}"/>
              </a:ext>
            </a:extLst>
          </p:cNvPr>
          <p:cNvSpPr txBox="1"/>
          <p:nvPr/>
        </p:nvSpPr>
        <p:spPr>
          <a:xfrm>
            <a:off x="6482195" y="6542809"/>
            <a:ext cx="486467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cs typeface="Calibri"/>
                <a:hlinkClick r:id="rId5"/>
              </a:rPr>
              <a:t>https://www.ucsusa.org/resources/infographic-wildfires-and-climate-change</a:t>
            </a:r>
            <a:endParaRPr lang="en-US"/>
          </a:p>
        </p:txBody>
      </p:sp>
      <p:pic>
        <p:nvPicPr>
          <p:cNvPr id="13" name="Google Shape;9;p1">
            <a:extLst>
              <a:ext uri="{FF2B5EF4-FFF2-40B4-BE49-F238E27FC236}">
                <a16:creationId xmlns:a16="http://schemas.microsoft.com/office/drawing/2014/main" id="{4F8681B0-6FED-4A0D-8D2E-6D7FADF68AC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53616" y="36153"/>
            <a:ext cx="820296" cy="6928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8368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458F51-7145-4F42-AFDF-137BC5B5DC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710" y="3923379"/>
            <a:ext cx="3156061" cy="2418077"/>
          </a:xfrm>
          <a:prstGeom prst="rect">
            <a:avLst/>
          </a:prstGeom>
          <a:ln w="19050"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044090-97E9-3D4C-986D-CFB228CD10AC}"/>
              </a:ext>
            </a:extLst>
          </p:cNvPr>
          <p:cNvSpPr/>
          <p:nvPr/>
        </p:nvSpPr>
        <p:spPr>
          <a:xfrm>
            <a:off x="305945" y="3656979"/>
            <a:ext cx="3363591" cy="26073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3DE7E41C-6CA5-DF4C-BBE4-1B66F0406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4094"/>
              </p:ext>
            </p:extLst>
          </p:nvPr>
        </p:nvGraphicFramePr>
        <p:xfrm>
          <a:off x="3969287" y="3656979"/>
          <a:ext cx="3079707" cy="365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9707">
                  <a:extLst>
                    <a:ext uri="{9D8B030D-6E8A-4147-A177-3AD203B41FA5}">
                      <a16:colId xmlns:a16="http://schemas.microsoft.com/office/drawing/2014/main" val="69728387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Planning for Fire Season</a:t>
                      </a:r>
                    </a:p>
                  </a:txBody>
                  <a:tcPr marL="66708" marR="66708" marT="33354" marB="33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1"/>
                  </a:ext>
                </a:extLst>
              </a:tr>
            </a:tbl>
          </a:graphicData>
        </a:graphic>
      </p:graphicFrame>
      <p:graphicFrame>
        <p:nvGraphicFramePr>
          <p:cNvPr id="14" name="Table 9">
            <a:extLst>
              <a:ext uri="{FF2B5EF4-FFF2-40B4-BE49-F238E27FC236}">
                <a16:creationId xmlns:a16="http://schemas.microsoft.com/office/drawing/2014/main" id="{698432F2-A3D6-EA49-9619-3D3B0818B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61897"/>
              </p:ext>
            </p:extLst>
          </p:nvPr>
        </p:nvGraphicFramePr>
        <p:xfrm>
          <a:off x="3969287" y="4158937"/>
          <a:ext cx="3079707" cy="6153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9707">
                  <a:extLst>
                    <a:ext uri="{9D8B030D-6E8A-4147-A177-3AD203B41FA5}">
                      <a16:colId xmlns:a16="http://schemas.microsoft.com/office/drawing/2014/main" val="697283878"/>
                    </a:ext>
                  </a:extLst>
                </a:gridCol>
              </a:tblGrid>
              <a:tr h="6148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Prediction Modeling and Challenges</a:t>
                      </a:r>
                    </a:p>
                  </a:txBody>
                  <a:tcPr marL="66708" marR="66708" marT="33354" marB="33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1"/>
                  </a:ext>
                </a:extLst>
              </a:tr>
            </a:tbl>
          </a:graphicData>
        </a:graphic>
      </p:graphicFrame>
      <p:graphicFrame>
        <p:nvGraphicFramePr>
          <p:cNvPr id="15" name="Table 9">
            <a:extLst>
              <a:ext uri="{FF2B5EF4-FFF2-40B4-BE49-F238E27FC236}">
                <a16:creationId xmlns:a16="http://schemas.microsoft.com/office/drawing/2014/main" id="{488A62F4-6466-0149-B825-E0D724524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07074"/>
              </p:ext>
            </p:extLst>
          </p:nvPr>
        </p:nvGraphicFramePr>
        <p:xfrm>
          <a:off x="3969287" y="4911118"/>
          <a:ext cx="3079707" cy="365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9707">
                  <a:extLst>
                    <a:ext uri="{9D8B030D-6E8A-4147-A177-3AD203B41FA5}">
                      <a16:colId xmlns:a16="http://schemas.microsoft.com/office/drawing/2014/main" val="69728387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Aerial Fire Surveillance</a:t>
                      </a:r>
                    </a:p>
                  </a:txBody>
                  <a:tcPr marL="66708" marR="66708" marT="33354" marB="33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1"/>
                  </a:ext>
                </a:extLst>
              </a:tr>
            </a:tbl>
          </a:graphicData>
        </a:graphic>
      </p:graphicFrame>
      <p:graphicFrame>
        <p:nvGraphicFramePr>
          <p:cNvPr id="16" name="Table 9">
            <a:extLst>
              <a:ext uri="{FF2B5EF4-FFF2-40B4-BE49-F238E27FC236}">
                <a16:creationId xmlns:a16="http://schemas.microsoft.com/office/drawing/2014/main" id="{F0DA4605-06A5-4641-AF43-A53D21E9A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117009"/>
              </p:ext>
            </p:extLst>
          </p:nvPr>
        </p:nvGraphicFramePr>
        <p:xfrm>
          <a:off x="3969287" y="5413075"/>
          <a:ext cx="3079707" cy="365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9707">
                  <a:extLst>
                    <a:ext uri="{9D8B030D-6E8A-4147-A177-3AD203B41FA5}">
                      <a16:colId xmlns:a16="http://schemas.microsoft.com/office/drawing/2014/main" val="69728387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Suppression and Mitigation</a:t>
                      </a:r>
                    </a:p>
                  </a:txBody>
                  <a:tcPr marL="66708" marR="66708" marT="33354" marB="33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1"/>
                  </a:ext>
                </a:extLst>
              </a:tr>
            </a:tbl>
          </a:graphicData>
        </a:graphic>
      </p:graphicFrame>
      <p:graphicFrame>
        <p:nvGraphicFramePr>
          <p:cNvPr id="17" name="Table 9">
            <a:extLst>
              <a:ext uri="{FF2B5EF4-FFF2-40B4-BE49-F238E27FC236}">
                <a16:creationId xmlns:a16="http://schemas.microsoft.com/office/drawing/2014/main" id="{015E81AC-8C75-E247-88BE-6C5A905EC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564835"/>
              </p:ext>
            </p:extLst>
          </p:nvPr>
        </p:nvGraphicFramePr>
        <p:xfrm>
          <a:off x="3969287" y="5915032"/>
          <a:ext cx="3079707" cy="3651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79707">
                  <a:extLst>
                    <a:ext uri="{9D8B030D-6E8A-4147-A177-3AD203B41FA5}">
                      <a16:colId xmlns:a16="http://schemas.microsoft.com/office/drawing/2014/main" val="697283878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Post-Fire Remedial Efforts</a:t>
                      </a:r>
                    </a:p>
                  </a:txBody>
                  <a:tcPr marL="66708" marR="66708" marT="33354" marB="333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6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1"/>
                  </a:ext>
                </a:extLst>
              </a:tr>
            </a:tbl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88DE4BE2-6AE9-E142-8317-6BB2D282A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10" y="532619"/>
            <a:ext cx="10260455" cy="445510"/>
          </a:xfrm>
        </p:spPr>
        <p:txBody>
          <a:bodyPr>
            <a:noAutofit/>
          </a:bodyPr>
          <a:lstStyle/>
          <a:p>
            <a:r>
              <a:rPr lang="en-US" sz="3200"/>
              <a:t>Workshop Goals, Objectives, and Approach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B98B0DA-2956-4C39-AA2D-D7A3B7514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070293"/>
            <a:ext cx="11521440" cy="2174472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/>
              <a:t>Understand the comprehensive needs of wildfire management</a:t>
            </a: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Identify the needs and challenges of stakeholders at various decision cycles from planning, prediction, detection, tracking, mitigation, suppression, and post-fire remedial efforts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/>
              <a:t>Spans near-term (&lt; 3 years), mid-term (3 – 7 years), and long-term (10+ years) needs 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/>
              <a:t>Needs will reflect the various agencies and roles that are involved in wildfire management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/>
              <a:t>Breakout sessions are the means to gather needs and hear directly from the wildfire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C00729-7C80-B643-AB37-FD014CEB08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295" y="3656979"/>
            <a:ext cx="4639896" cy="26231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0DAA83-579C-2142-A4CD-906358D4AC5A}"/>
              </a:ext>
            </a:extLst>
          </p:cNvPr>
          <p:cNvSpPr txBox="1"/>
          <p:nvPr/>
        </p:nvSpPr>
        <p:spPr>
          <a:xfrm>
            <a:off x="305945" y="3623928"/>
            <a:ext cx="3363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Topic Attendees (154)</a:t>
            </a:r>
          </a:p>
        </p:txBody>
      </p:sp>
    </p:spTree>
    <p:extLst>
      <p:ext uri="{BB962C8B-B14F-4D97-AF65-F5344CB8AC3E}">
        <p14:creationId xmlns:p14="http://schemas.microsoft.com/office/powerpoint/2010/main" val="260270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F5370-A360-0749-9B38-6BA52A78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/>
              <a:t>RFI &amp; Questionnaire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F8734-F44B-C740-B257-0F50E17B0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799383" cy="4315968"/>
          </a:xfrm>
        </p:spPr>
        <p:txBody>
          <a:bodyPr anchor="t">
            <a:normAutofit lnSpcReduction="10000"/>
          </a:bodyPr>
          <a:lstStyle/>
          <a:p>
            <a:r>
              <a:rPr lang="en-US" sz="2000" b="1"/>
              <a:t>Purpose:</a:t>
            </a:r>
            <a:r>
              <a:rPr lang="en-US" sz="2000"/>
              <a:t> To aid NASA in gaining insights from the stakeholder community regarding potentially relevant technologies and capabilities</a:t>
            </a:r>
          </a:p>
          <a:p>
            <a:pPr marL="0" indent="0">
              <a:buNone/>
            </a:pPr>
            <a:endParaRPr lang="en-US" sz="2000"/>
          </a:p>
          <a:p>
            <a:r>
              <a:rPr lang="en-US" sz="2000" b="1"/>
              <a:t>Key Challenges: </a:t>
            </a:r>
          </a:p>
          <a:p>
            <a:pPr lvl="1"/>
            <a:r>
              <a:rPr lang="en-US" sz="2000"/>
              <a:t>Funding </a:t>
            </a:r>
          </a:p>
          <a:p>
            <a:pPr lvl="1"/>
            <a:r>
              <a:rPr lang="en-US" sz="2000"/>
              <a:t>Data Management &amp; Availability</a:t>
            </a:r>
          </a:p>
          <a:p>
            <a:pPr lvl="1"/>
            <a:r>
              <a:rPr lang="en-US" sz="2000"/>
              <a:t>Collective Access to Higher Resolution and Improved Real-Time Wildfire Data</a:t>
            </a:r>
          </a:p>
          <a:p>
            <a:pPr lvl="1"/>
            <a:r>
              <a:rPr lang="en-US" sz="2000">
                <a:latin typeface="Arial"/>
                <a:cs typeface="Arial"/>
              </a:rPr>
              <a:t>Seamlessly Integrated Equipment to View and Understand Relevant Data</a:t>
            </a:r>
          </a:p>
          <a:p>
            <a:pPr lvl="1"/>
            <a:r>
              <a:rPr lang="en-US" sz="2000"/>
              <a:t>Real-Time Communications for Collaborative Decision Making </a:t>
            </a:r>
          </a:p>
          <a:p>
            <a:pPr lvl="1"/>
            <a:r>
              <a:rPr lang="en-US" sz="2000"/>
              <a:t>Vehicle Capabilities (e.g., VTOL for suppression) and Integrated Sensors</a:t>
            </a:r>
          </a:p>
          <a:p>
            <a:pPr lvl="1"/>
            <a:r>
              <a:rPr lang="en-US" sz="2000"/>
              <a:t>Relevant and Consistent Standards and Regulations </a:t>
            </a:r>
          </a:p>
          <a:p>
            <a:pPr lvl="1"/>
            <a:r>
              <a:rPr lang="en-US" sz="2000">
                <a:latin typeface="Arial"/>
                <a:cs typeface="Arial"/>
              </a:rPr>
              <a:t>Security and Reliability of Internet Infrastructure </a:t>
            </a:r>
            <a:endParaRPr lang="en-US" sz="2000"/>
          </a:p>
          <a:p>
            <a:pPr lvl="1"/>
            <a:r>
              <a:rPr lang="en-US" sz="2000">
                <a:latin typeface="Arial"/>
                <a:cs typeface="Arial"/>
              </a:rPr>
              <a:t>Wildfire Management Community Buy-In 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6008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24A0-D781-3A4B-9C18-D81C0404C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278" y="253797"/>
            <a:ext cx="6422849" cy="1676603"/>
          </a:xfrm>
        </p:spPr>
        <p:txBody>
          <a:bodyPr>
            <a:normAutofit/>
          </a:bodyPr>
          <a:lstStyle/>
          <a:p>
            <a:r>
              <a:rPr lang="en-US" sz="3700">
                <a:latin typeface="Arial"/>
                <a:cs typeface="Arial"/>
              </a:rPr>
              <a:t>Observations: Crosscutting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653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3 The Past and Future of Fire in the United States | A Century of Wildland  Fire Research: Contributions to Long-term Approaches for Wildland Fire  Management: Proceedings of a Workshop | The">
            <a:extLst>
              <a:ext uri="{FF2B5EF4-FFF2-40B4-BE49-F238E27FC236}">
                <a16:creationId xmlns:a16="http://schemas.microsoft.com/office/drawing/2014/main" id="{B3B511DE-18DF-0F4B-8D24-F6A828CA8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400" y="803049"/>
            <a:ext cx="1733207" cy="247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E57F10E-073A-D345-9F4D-8192144E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563" y="3461344"/>
            <a:ext cx="2716880" cy="243840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E0BF-17EC-4A4E-AE64-39ADCFA29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8278" y="1507724"/>
            <a:ext cx="6998921" cy="5181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/>
              <a:t>Comprehensive Concept of Operations </a:t>
            </a:r>
          </a:p>
          <a:p>
            <a:pPr lvl="1"/>
            <a:r>
              <a:rPr lang="en-US" sz="2000"/>
              <a:t>Multi-agency comprehensive concept of operations could help unify focus, create necessary agency partnerships, and leverage resources</a:t>
            </a:r>
          </a:p>
          <a:p>
            <a:pPr lvl="1"/>
            <a:r>
              <a:rPr lang="en-US" sz="2000"/>
              <a:t>Metrics of effectiveness, roles/responsibilities, and an agreed-upon roadmap </a:t>
            </a:r>
          </a:p>
          <a:p>
            <a:r>
              <a:rPr lang="en-US" sz="2000" b="1">
                <a:latin typeface="Arial"/>
                <a:cs typeface="Arial"/>
              </a:rPr>
              <a:t>Systems Thinking/Engineering Approach </a:t>
            </a:r>
          </a:p>
          <a:p>
            <a:pPr lvl="1"/>
            <a:r>
              <a:rPr lang="en-US" sz="2000"/>
              <a:t>Many stakeholders, many requirements, and reliable system performance is critical </a:t>
            </a:r>
          </a:p>
          <a:p>
            <a:r>
              <a:rPr lang="en-US" sz="2000" b="1">
                <a:latin typeface="Arial"/>
                <a:cs typeface="Arial"/>
              </a:rPr>
              <a:t>Partnership for Successful Research to Reality Transition</a:t>
            </a:r>
          </a:p>
          <a:p>
            <a:pPr lvl="1"/>
            <a:r>
              <a:rPr lang="en-US" sz="2000"/>
              <a:t>Products need to have higher TRL to be useful in operational settings</a:t>
            </a:r>
          </a:p>
          <a:p>
            <a:pPr lvl="1"/>
            <a:r>
              <a:rPr lang="en-US" sz="2000">
                <a:latin typeface="Arial"/>
                <a:cs typeface="Arial"/>
              </a:rPr>
              <a:t>Partners among government, state, local, industry, philanthropic organizations, and private entities are critical for resources in the life cycle  </a:t>
            </a:r>
            <a:endParaRPr lang="en-US" sz="20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7967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4899F4-A414-4C17-BE38-DF04FA6D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1" y="856180"/>
            <a:ext cx="6223248" cy="1128068"/>
          </a:xfrm>
        </p:spPr>
        <p:txBody>
          <a:bodyPr anchor="ctr">
            <a:normAutofit/>
          </a:bodyPr>
          <a:lstStyle/>
          <a:p>
            <a:r>
              <a:rPr lang="en-US" sz="3700">
                <a:latin typeface="Arial"/>
                <a:cs typeface="Arial"/>
              </a:rPr>
              <a:t>Observations: Technology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D108C-82B4-4B29-B1ED-0E1DFCA11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405921"/>
            <a:ext cx="5278066" cy="3979585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b="1">
                <a:latin typeface="Arial"/>
                <a:cs typeface="Arial"/>
              </a:rPr>
              <a:t>Persistent Surveillance</a:t>
            </a:r>
          </a:p>
          <a:p>
            <a:pPr lvl="1"/>
            <a:r>
              <a:rPr lang="en-US" sz="2000">
                <a:latin typeface="Arial"/>
                <a:cs typeface="Arial"/>
              </a:rPr>
              <a:t>Satellite based surveillance is infrequent and gets hindered if there is cloud cover</a:t>
            </a:r>
          </a:p>
          <a:p>
            <a:pPr lvl="1"/>
            <a:r>
              <a:rPr lang="en-US" sz="2000">
                <a:latin typeface="Arial"/>
                <a:cs typeface="Arial"/>
              </a:rPr>
              <a:t>Need additional small satellite constellation (being pursued with private funding)</a:t>
            </a:r>
          </a:p>
          <a:p>
            <a:pPr lvl="1"/>
            <a:r>
              <a:rPr lang="en-US" sz="2000">
                <a:latin typeface="Arial"/>
                <a:cs typeface="Arial"/>
              </a:rPr>
              <a:t>Need high altitude long endurance platforms for both surveillance and communications </a:t>
            </a:r>
          </a:p>
          <a:p>
            <a:r>
              <a:rPr lang="en-US" sz="1900" b="1">
                <a:latin typeface="Arial"/>
                <a:cs typeface="Arial"/>
              </a:rPr>
              <a:t>Persistent Communications</a:t>
            </a:r>
          </a:p>
          <a:p>
            <a:pPr lvl="1"/>
            <a:r>
              <a:rPr lang="en-US" sz="2000">
                <a:latin typeface="Arial"/>
                <a:cs typeface="Arial"/>
              </a:rPr>
              <a:t>Continuous communications regardless of location </a:t>
            </a:r>
            <a:endParaRPr lang="en-US" sz="2000"/>
          </a:p>
          <a:p>
            <a:pPr lvl="1"/>
            <a:r>
              <a:rPr lang="en-US" sz="2000">
                <a:latin typeface="Arial"/>
                <a:cs typeface="Arial"/>
              </a:rPr>
              <a:t>Firefighters, incident commanders, airspace coordinators, etc. </a:t>
            </a:r>
            <a:endParaRPr lang="en-US" sz="2000"/>
          </a:p>
          <a:p>
            <a:endParaRPr lang="en-US" sz="17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4E9EA608-6543-41EA-87EA-F24EF1A3B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155"/>
          <a:stretch/>
        </p:blipFill>
        <p:spPr>
          <a:xfrm>
            <a:off x="7083423" y="3707894"/>
            <a:ext cx="4395569" cy="25187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244CEB-6333-405E-9913-BBE265FDDE71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85B8B1-7100-4A9C-B1E1-AE5A2B16F9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099" y="-4872"/>
            <a:ext cx="827595" cy="718567"/>
          </a:xfrm>
          <a:prstGeom prst="rect">
            <a:avLst/>
          </a:prstGeom>
        </p:spPr>
      </p:pic>
      <p:pic>
        <p:nvPicPr>
          <p:cNvPr id="4" name="Picture 3" descr="An aerial view of a city&#10;&#10;Description automatically generated with low confidence">
            <a:extLst>
              <a:ext uri="{FF2B5EF4-FFF2-40B4-BE49-F238E27FC236}">
                <a16:creationId xmlns:a16="http://schemas.microsoft.com/office/drawing/2014/main" id="{7F6A13B4-1AA6-4AE8-8C3B-876A0067EF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85" r="4" b="4"/>
          <a:stretch/>
        </p:blipFill>
        <p:spPr>
          <a:xfrm>
            <a:off x="7083423" y="581892"/>
            <a:ext cx="4397433" cy="25187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DBE68FC-A450-43A6-8A5B-94CC124F9714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3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8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" name="Group 110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4899F4-A414-4C17-BE38-DF04FA6D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24" y="944785"/>
            <a:ext cx="7204820" cy="962953"/>
          </a:xfrm>
        </p:spPr>
        <p:txBody>
          <a:bodyPr anchor="b"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Observations: Technology 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D108C-82B4-4B29-B1ED-0E1DFCA11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736" y="2508105"/>
            <a:ext cx="4709345" cy="3632493"/>
          </a:xfrm>
        </p:spPr>
        <p:txBody>
          <a:bodyPr anchor="ctr">
            <a:normAutofit/>
          </a:bodyPr>
          <a:lstStyle/>
          <a:p>
            <a:r>
              <a:rPr lang="en-US" sz="1900" b="1">
                <a:latin typeface="Arial"/>
                <a:cs typeface="Arial"/>
              </a:rPr>
              <a:t>Cooperative Airspace Management for Manned and Unmanned Operations</a:t>
            </a:r>
          </a:p>
          <a:p>
            <a:pPr lvl="1"/>
            <a:r>
              <a:rPr lang="en-US" sz="1900">
                <a:latin typeface="Arial"/>
                <a:cs typeface="Arial"/>
              </a:rPr>
              <a:t>Ability to share airspace by heterogeneous aircraft types in a safe manner is key to real-time information about fire and tracking</a:t>
            </a:r>
          </a:p>
          <a:p>
            <a:r>
              <a:rPr lang="en-US" sz="1900" b="1">
                <a:latin typeface="Arial"/>
                <a:cs typeface="Arial"/>
              </a:rPr>
              <a:t>Aerial Wildfire Fighting Duration</a:t>
            </a:r>
          </a:p>
          <a:p>
            <a:pPr lvl="1"/>
            <a:r>
              <a:rPr lang="en-US" sz="1900">
                <a:latin typeface="Arial"/>
                <a:cs typeface="Arial"/>
              </a:rPr>
              <a:t>Current aerial wildfire operations are confined to largely VMC and would benefit from expanding to 24X7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94291C8F-EB7E-4B91-BB57-FA65D07BA2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5181"/>
          <a:stretch/>
        </p:blipFill>
        <p:spPr>
          <a:xfrm>
            <a:off x="6538366" y="1383738"/>
            <a:ext cx="4929098" cy="4756870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781D65E4-DF5C-4A16-83FE-11786B82A96F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EE052AAA-E96A-4410-B744-2D46640A23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099" y="-4872"/>
            <a:ext cx="827595" cy="718567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655020EE-13D1-4D97-A253-5D2DEF10C8B1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1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4899F4-A414-4C17-BE38-DF04FA6D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3700">
                <a:latin typeface="Arial"/>
                <a:cs typeface="Arial"/>
              </a:rPr>
              <a:t>Observations: Technology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D108C-82B4-4B29-B1ED-0E1DFCA11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237" y="2387953"/>
            <a:ext cx="5088742" cy="384845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900" b="1" dirty="0">
                <a:latin typeface="Arial"/>
                <a:cs typeface="Arial"/>
              </a:rPr>
              <a:t>Future Aircraft and Fleet Suitability </a:t>
            </a:r>
            <a:endParaRPr lang="en-US" sz="1900" dirty="0"/>
          </a:p>
          <a:p>
            <a:pPr lvl="1"/>
            <a:r>
              <a:rPr lang="en-US" sz="1900" dirty="0">
                <a:latin typeface="Arial"/>
                <a:cs typeface="Arial"/>
              </a:rPr>
              <a:t>Nature of wildfire fighting is changing (e.g., ridges, valleys, near wildland urban interfaces (WUI), etc.)</a:t>
            </a:r>
            <a:endParaRPr lang="en-US" sz="1900" dirty="0"/>
          </a:p>
          <a:p>
            <a:pPr lvl="1"/>
            <a:r>
              <a:rPr lang="en-US" sz="1900" dirty="0">
                <a:latin typeface="Arial"/>
                <a:cs typeface="Arial"/>
              </a:rPr>
              <a:t>Analysis of aircraft and fleet requirements to support emerging needs (e.g., autonomous aircraft, </a:t>
            </a:r>
            <a:r>
              <a:rPr lang="en-US" sz="1900" dirty="0" err="1">
                <a:latin typeface="Arial"/>
                <a:cs typeface="Arial"/>
              </a:rPr>
              <a:t>eVTOL</a:t>
            </a:r>
            <a:r>
              <a:rPr lang="en-US" sz="1900" dirty="0">
                <a:latin typeface="Arial"/>
                <a:cs typeface="Arial"/>
              </a:rPr>
              <a:t>, etc.)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Also related to persistent surveillance </a:t>
            </a:r>
            <a:endParaRPr lang="en-US" sz="1900" dirty="0"/>
          </a:p>
          <a:p>
            <a:pPr lvl="1"/>
            <a:r>
              <a:rPr lang="en-US" sz="1900" dirty="0">
                <a:latin typeface="Arial"/>
                <a:cs typeface="Arial"/>
              </a:rPr>
              <a:t>Ensure highest safety and efficiency of operations 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Aerial firefighting accidents (e.g., Arizona this week)</a:t>
            </a:r>
            <a:endParaRPr lang="en-US" sz="1900" dirty="0"/>
          </a:p>
        </p:txBody>
      </p:sp>
      <p:pic>
        <p:nvPicPr>
          <p:cNvPr id="6" name="Picture 5" descr="A firework in the sky&#10;&#10;Description automatically generated with low confidence">
            <a:extLst>
              <a:ext uri="{FF2B5EF4-FFF2-40B4-BE49-F238E27FC236}">
                <a16:creationId xmlns:a16="http://schemas.microsoft.com/office/drawing/2014/main" id="{39B29E0B-84A8-497B-97CD-E6C267DA87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02" r="2" b="2"/>
          <a:stretch/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136" name="Rectangle 13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9EE19D-0D72-48A8-A13C-1D6F44212B17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FC17A4A-0724-4A73-9A80-967F67634F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099" y="-4872"/>
            <a:ext cx="827595" cy="71856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65AC9E5-3146-4855-A7AC-EB05CDA07173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1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F81F8D5-515A-45DC-B296-30AB11F2C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44D011-3F79-FA46-822B-D289CABC1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646" y="358323"/>
            <a:ext cx="6148639" cy="1629718"/>
          </a:xfrm>
        </p:spPr>
        <p:txBody>
          <a:bodyPr anchor="b">
            <a:normAutofit/>
          </a:bodyPr>
          <a:lstStyle/>
          <a:p>
            <a:r>
              <a:rPr lang="en-US" sz="3700">
                <a:latin typeface="Arial"/>
                <a:cs typeface="Arial"/>
              </a:rPr>
              <a:t>Observations: 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AFDA5-D6AA-8749-A06A-5F366ABF9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302" y="2165717"/>
            <a:ext cx="5843436" cy="3706088"/>
          </a:xfrm>
        </p:spPr>
        <p:txBody>
          <a:bodyPr anchor="ctr">
            <a:normAutofit/>
          </a:bodyPr>
          <a:lstStyle/>
          <a:p>
            <a:r>
              <a:rPr lang="en-US" sz="2000" b="1">
                <a:latin typeface="Arial"/>
                <a:cs typeface="Arial"/>
              </a:rPr>
              <a:t>Data and Models Inventory Analysis </a:t>
            </a:r>
            <a:endParaRPr lang="en-US" sz="2000" b="1"/>
          </a:p>
          <a:p>
            <a:pPr lvl="1"/>
            <a:r>
              <a:rPr lang="en-US" sz="2000">
                <a:latin typeface="Arial"/>
                <a:cs typeface="Arial"/>
              </a:rPr>
              <a:t>Assess gaps and overlaps</a:t>
            </a:r>
            <a:endParaRPr lang="en-US" sz="2000"/>
          </a:p>
          <a:p>
            <a:pPr lvl="1"/>
            <a:r>
              <a:rPr lang="en-US" sz="2000">
                <a:latin typeface="Arial"/>
                <a:cs typeface="Arial"/>
              </a:rPr>
              <a:t>Many data sources and models, but not integrated, unified, or interoperable </a:t>
            </a:r>
            <a:endParaRPr lang="en-US" sz="2000"/>
          </a:p>
          <a:p>
            <a:pPr lvl="1"/>
            <a:r>
              <a:rPr lang="en-US" sz="2000">
                <a:latin typeface="Arial"/>
                <a:cs typeface="Arial"/>
              </a:rPr>
              <a:t>On site integrated information that is easy to use and accessible is key for firefighters and incident commanders </a:t>
            </a:r>
            <a:endParaRPr lang="en-US" sz="2000"/>
          </a:p>
          <a:p>
            <a:pPr lvl="1"/>
            <a:r>
              <a:rPr lang="en-US" sz="2000">
                <a:latin typeface="Arial"/>
                <a:cs typeface="Arial"/>
              </a:rPr>
              <a:t>Integration and interoperability is not easy without standards</a:t>
            </a:r>
          </a:p>
          <a:p>
            <a:pPr lvl="1"/>
            <a:r>
              <a:rPr lang="en-US" sz="2000">
                <a:latin typeface="Arial"/>
                <a:cs typeface="Arial"/>
              </a:rPr>
              <a:t>Machine Learning (ML) and predictions </a:t>
            </a:r>
            <a:endParaRPr lang="en-US" sz="20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143772-952D-47A0-A13E-C0D89F381034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EF4D3C-3F05-4D12-B631-81FA1E0B0D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099" y="-4872"/>
            <a:ext cx="827595" cy="718567"/>
          </a:xfrm>
          <a:prstGeom prst="rect">
            <a:avLst/>
          </a:prstGeom>
        </p:spPr>
      </p:pic>
      <p:pic>
        <p:nvPicPr>
          <p:cNvPr id="4" name="Picture 2" descr="relates to Mapping America's Unprecedented Vulnerability to Wildfires">
            <a:extLst>
              <a:ext uri="{FF2B5EF4-FFF2-40B4-BE49-F238E27FC236}">
                <a16:creationId xmlns:a16="http://schemas.microsoft.com/office/drawing/2014/main" id="{C7F23C98-385D-194C-8FDD-0DA27F588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5" t="7273" r="15922"/>
          <a:stretch/>
        </p:blipFill>
        <p:spPr bwMode="auto">
          <a:xfrm>
            <a:off x="7381361" y="831272"/>
            <a:ext cx="4244699" cy="496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2B542E-329E-4CD2-8D3E-68E86D277A1A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84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67430-B036-4CEB-A879-50E452920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07" y="381585"/>
            <a:ext cx="5666007" cy="1330839"/>
          </a:xfrm>
        </p:spPr>
        <p:txBody>
          <a:bodyPr>
            <a:noAutofit/>
          </a:bodyPr>
          <a:lstStyle/>
          <a:p>
            <a:r>
              <a:rPr lang="en-US" sz="3200">
                <a:latin typeface="Arial"/>
                <a:cs typeface="Arial"/>
              </a:rPr>
              <a:t>Observations: Internal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ABD6B-B8B4-4EDD-9647-F20955342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07" y="1885135"/>
            <a:ext cx="4695569" cy="46137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>
                <a:latin typeface="Arial"/>
                <a:cs typeface="Arial"/>
              </a:rPr>
              <a:t>SMD</a:t>
            </a:r>
            <a:r>
              <a:rPr lang="en-US" sz="1800">
                <a:latin typeface="Arial"/>
                <a:cs typeface="Arial"/>
              </a:rPr>
              <a:t>: Data sources and access to satellite data </a:t>
            </a:r>
            <a:endParaRPr lang="en-US" sz="1800"/>
          </a:p>
          <a:p>
            <a:pPr lvl="1"/>
            <a:r>
              <a:rPr lang="en-US" sz="1800">
                <a:latin typeface="Arial"/>
                <a:cs typeface="Arial"/>
              </a:rPr>
              <a:t>Rich collection of disaster data and models </a:t>
            </a:r>
            <a:endParaRPr lang="en-US" sz="1800"/>
          </a:p>
          <a:p>
            <a:pPr lvl="1"/>
            <a:r>
              <a:rPr lang="en-US" sz="1800">
                <a:latin typeface="Arial"/>
                <a:cs typeface="Arial"/>
              </a:rPr>
              <a:t>New initiatives, e.g., Earth System Observatory, present good opportunities for ARMD collaboration</a:t>
            </a:r>
          </a:p>
          <a:p>
            <a:pPr lvl="1"/>
            <a:r>
              <a:rPr lang="en-US" sz="1800">
                <a:latin typeface="Arial"/>
                <a:cs typeface="Arial"/>
              </a:rPr>
              <a:t>Sensor fusion</a:t>
            </a:r>
          </a:p>
          <a:p>
            <a:pPr lvl="1"/>
            <a:r>
              <a:rPr lang="en-US" sz="1800">
                <a:latin typeface="Arial"/>
                <a:cs typeface="Arial"/>
              </a:rPr>
              <a:t>Satellite and HALE use for surveillance</a:t>
            </a:r>
          </a:p>
          <a:p>
            <a:pPr marL="457200" lvl="1" indent="0">
              <a:buNone/>
            </a:pPr>
            <a:endParaRPr lang="en-US" sz="1800">
              <a:latin typeface="Arial"/>
              <a:cs typeface="Arial"/>
            </a:endParaRPr>
          </a:p>
          <a:p>
            <a:r>
              <a:rPr lang="en-US" sz="2000" b="1">
                <a:latin typeface="Arial"/>
                <a:cs typeface="Arial"/>
              </a:rPr>
              <a:t>STMD</a:t>
            </a:r>
            <a:r>
              <a:rPr lang="en-US" sz="1800">
                <a:latin typeface="Arial"/>
                <a:cs typeface="Arial"/>
              </a:rPr>
              <a:t>: Prizes, competitions, SBIRs    and STTRs</a:t>
            </a:r>
          </a:p>
          <a:p>
            <a:pPr lvl="1"/>
            <a:r>
              <a:rPr lang="en-US" sz="1800">
                <a:latin typeface="Arial"/>
                <a:cs typeface="Arial"/>
              </a:rPr>
              <a:t>ARMD could identify wildfire management subjects to pursue</a:t>
            </a:r>
            <a:endParaRPr lang="en-US" sz="1800"/>
          </a:p>
          <a:p>
            <a:endParaRPr lang="en-US" sz="2000"/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E293A0D-AF9F-471F-A530-0B511964B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1325041"/>
            <a:ext cx="6155141" cy="423165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27EE36A-7876-4CB9-BC2C-2113C90D2053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740A6F-6A55-4827-A8C1-B3D809533EB2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9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FF8DD6B-E2E6-4D3E-972B-A1131F4CE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9ADD4CF-36B0-264E-8E80-A153F0ABE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377078"/>
            <a:ext cx="6422849" cy="983634"/>
          </a:xfrm>
        </p:spPr>
        <p:txBody>
          <a:bodyPr>
            <a:normAutofit fontScale="90000"/>
          </a:bodyPr>
          <a:lstStyle/>
          <a:p>
            <a:r>
              <a:rPr lang="en-US" sz="3700">
                <a:latin typeface="Arial"/>
                <a:cs typeface="Arial"/>
              </a:rPr>
              <a:t>Observations: Partnership Opportunities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Wildland-urban interface residents still build after burns - ANR News Blog  - ANR Blogs">
            <a:extLst>
              <a:ext uri="{FF2B5EF4-FFF2-40B4-BE49-F238E27FC236}">
                <a16:creationId xmlns:a16="http://schemas.microsoft.com/office/drawing/2014/main" id="{AEC207E2-A92F-4445-AF98-98682F405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0" r="17281" b="1"/>
          <a:stretch/>
        </p:blipFill>
        <p:spPr bwMode="auto">
          <a:xfrm>
            <a:off x="649224" y="722376"/>
            <a:ext cx="3337560" cy="54132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B98B0DA-2956-4C39-AA2D-D7A3B7514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200" y="1545471"/>
            <a:ext cx="7023608" cy="5737841"/>
          </a:xfrm>
        </p:spPr>
        <p:txBody>
          <a:bodyPr vert="horz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600" dirty="0">
                <a:latin typeface="Arial"/>
                <a:cs typeface="Arial"/>
              </a:rPr>
              <a:t>Public-Private-Philanthropy-Partnership (P4)</a:t>
            </a:r>
          </a:p>
          <a:p>
            <a:r>
              <a:rPr lang="en-US" sz="2600" dirty="0"/>
              <a:t>Government, industry, academia, state/regional, non-profits</a:t>
            </a:r>
          </a:p>
          <a:p>
            <a:r>
              <a:rPr lang="en-US" sz="2600" dirty="0"/>
              <a:t>Two key areas:</a:t>
            </a:r>
          </a:p>
          <a:p>
            <a:pPr lvl="1"/>
            <a:r>
              <a:rPr lang="en-US" sz="2600" dirty="0"/>
              <a:t>Technology maturity from TRL 4/6 through TRL 9</a:t>
            </a:r>
          </a:p>
          <a:p>
            <a:pPr lvl="1"/>
            <a:r>
              <a:rPr lang="en-US" sz="2600" dirty="0"/>
              <a:t>Operationalization of technology in the hands of users </a:t>
            </a:r>
          </a:p>
          <a:p>
            <a:endParaRPr lang="en-US" sz="1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48BBCB-C290-4906-A619-E3AA782AB473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9CB919-B9F1-4D37-8E03-B9DC0DA973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672" y="-4872"/>
            <a:ext cx="827595" cy="7185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5EA2C7-AD90-4807-BB9E-019CF308DB25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4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 hot air balloon in the air&#10;&#10;Description automatically generated with low confidence">
            <a:extLst>
              <a:ext uri="{FF2B5EF4-FFF2-40B4-BE49-F238E27FC236}">
                <a16:creationId xmlns:a16="http://schemas.microsoft.com/office/drawing/2014/main" id="{ABB212E5-6808-E44A-BE76-F376F048E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7"/>
          <a:stretch/>
        </p:blipFill>
        <p:spPr bwMode="auto">
          <a:xfrm>
            <a:off x="2" y="2247533"/>
            <a:ext cx="5485419" cy="4610469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2345076" y="0"/>
                </a:moveTo>
                <a:cubicBezTo>
                  <a:pt x="4079439" y="0"/>
                  <a:pt x="5485419" y="1405980"/>
                  <a:pt x="5485419" y="3140344"/>
                </a:cubicBezTo>
                <a:cubicBezTo>
                  <a:pt x="5485419" y="3573935"/>
                  <a:pt x="5397545" y="3987002"/>
                  <a:pt x="5238635" y="4362707"/>
                </a:cubicBezTo>
                <a:lnTo>
                  <a:pt x="5119282" y="4610469"/>
                </a:lnTo>
                <a:lnTo>
                  <a:pt x="0" y="4610469"/>
                </a:lnTo>
                <a:lnTo>
                  <a:pt x="0" y="1056789"/>
                </a:lnTo>
                <a:lnTo>
                  <a:pt x="124518" y="919786"/>
                </a:lnTo>
                <a:cubicBezTo>
                  <a:pt x="692808" y="351495"/>
                  <a:pt x="1477894" y="0"/>
                  <a:pt x="23450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 jet flying through the air&#10;&#10;Description automatically generated with low confidence">
            <a:extLst>
              <a:ext uri="{FF2B5EF4-FFF2-40B4-BE49-F238E27FC236}">
                <a16:creationId xmlns:a16="http://schemas.microsoft.com/office/drawing/2014/main" id="{25B9A38B-2DA1-9B46-AED5-A51192FDA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791"/>
          <a:stretch/>
        </p:blipFill>
        <p:spPr bwMode="auto">
          <a:xfrm>
            <a:off x="1388811" y="1"/>
            <a:ext cx="4548867" cy="2614366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99173-34C6-794D-846F-D7B5942F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326" y="802955"/>
            <a:ext cx="5290594" cy="145405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F3E8-D3CB-AE44-AAEA-6DDA21E5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2326" y="2421682"/>
            <a:ext cx="5896474" cy="4334718"/>
          </a:xfrm>
        </p:spPr>
        <p:txBody>
          <a:bodyPr anchor="ctr">
            <a:noAutofit/>
          </a:bodyPr>
          <a:lstStyle/>
          <a:p>
            <a:pPr>
              <a:spcBef>
                <a:spcPts val="2200"/>
              </a:spcBef>
              <a:spcAft>
                <a:spcPts val="1800"/>
              </a:spcAft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Part 1: Introduction 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Part 2: Observations from Needs Assessment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600"/>
              </a:spcBef>
              <a:spcAft>
                <a:spcPts val="1800"/>
              </a:spcAft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Part 3: Potential Next Steps &amp; Summary 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98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66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4E6D1-1CFF-9C41-A6F5-BAF06564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>
                <a:latin typeface="Arial"/>
                <a:cs typeface="Arial"/>
              </a:rPr>
              <a:t>Potential Next Steps &amp; Summary</a:t>
            </a:r>
          </a:p>
        </p:txBody>
      </p:sp>
      <p:pic>
        <p:nvPicPr>
          <p:cNvPr id="5" name="Picture 4" descr="A firework in the sky&#10;&#10;Description automatically generated with low confidence">
            <a:extLst>
              <a:ext uri="{FF2B5EF4-FFF2-40B4-BE49-F238E27FC236}">
                <a16:creationId xmlns:a16="http://schemas.microsoft.com/office/drawing/2014/main" id="{9DF33E8B-BF55-2F4B-90BE-3A68659F7D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72" r="2395" b="-1"/>
          <a:stretch/>
        </p:blipFill>
        <p:spPr>
          <a:xfrm>
            <a:off x="20" y="10"/>
            <a:ext cx="4041316" cy="4193753"/>
          </a:xfrm>
          <a:custGeom>
            <a:avLst/>
            <a:gdLst/>
            <a:ahLst/>
            <a:cxnLst/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</p:pic>
      <p:sp>
        <p:nvSpPr>
          <p:cNvPr id="79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taking a picture of a helicopter flying over a field&#10;&#10;Description automatically generated with low confidence">
            <a:extLst>
              <a:ext uri="{FF2B5EF4-FFF2-40B4-BE49-F238E27FC236}">
                <a16:creationId xmlns:a16="http://schemas.microsoft.com/office/drawing/2014/main" id="{0ED2B195-180C-F949-807E-9097E57FC2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990" b="9929"/>
          <a:stretch/>
        </p:blipFill>
        <p:spPr>
          <a:xfrm>
            <a:off x="1" y="4267200"/>
            <a:ext cx="4051081" cy="2590800"/>
          </a:xfrm>
          <a:custGeom>
            <a:avLst/>
            <a:gdLst/>
            <a:ahLst/>
            <a:cxnLst/>
            <a:rect l="l" t="t" r="r" b="b"/>
            <a:pathLst>
              <a:path w="4051081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67648-583E-8748-88B3-512741F9E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296" y="2706623"/>
            <a:ext cx="7802389" cy="407120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Arial"/>
                <a:cs typeface="Arial"/>
              </a:rPr>
              <a:t>Interagency working group focused on concept of operations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Arial"/>
                <a:cs typeface="Arial"/>
              </a:rPr>
              <a:t>Based on approved budget, project will be formulated to focus on key areas: enhanced surveillance </a:t>
            </a:r>
            <a:r>
              <a:rPr lang="en-US" sz="2000">
                <a:latin typeface="Arial"/>
                <a:cs typeface="Arial"/>
              </a:rPr>
              <a:t>and communication, </a:t>
            </a:r>
            <a:r>
              <a:rPr lang="en-US" sz="2000" dirty="0">
                <a:latin typeface="Arial"/>
                <a:cs typeface="Arial"/>
              </a:rPr>
              <a:t>24X7 suppression, and aircraft safety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Arial"/>
                <a:cs typeface="Arial"/>
              </a:rPr>
              <a:t>Close coordination with NASA’s Science Mission Directorate and Space Technology Mission Directorate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Arial"/>
                <a:cs typeface="Arial"/>
              </a:rPr>
              <a:t>Close coordination with other govt agencies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Arial"/>
                <a:cs typeface="Arial"/>
              </a:rPr>
              <a:t>Partnership plan 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17ABE2-F6A2-4C23-904C-2BA36414A1DC}"/>
              </a:ext>
            </a:extLst>
          </p:cNvPr>
          <p:cNvSpPr/>
          <p:nvPr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Wildfire R&amp;D Related Opportunities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E382E3B-D58A-40AE-9A34-50D3D89E63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0099" y="-4872"/>
            <a:ext cx="827595" cy="7185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6B790E7-1DE2-4E28-BEBC-C4F5D73F69C4}"/>
              </a:ext>
            </a:extLst>
          </p:cNvPr>
          <p:cNvSpPr txBox="1"/>
          <p:nvPr/>
        </p:nvSpPr>
        <p:spPr>
          <a:xfrm>
            <a:off x="11850130" y="65861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05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52A8-8E45-424C-95DB-3BDFA293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/>
              <a:t>BACK UP </a:t>
            </a:r>
          </a:p>
        </p:txBody>
      </p:sp>
    </p:spTree>
    <p:extLst>
      <p:ext uri="{BB962C8B-B14F-4D97-AF65-F5344CB8AC3E}">
        <p14:creationId xmlns:p14="http://schemas.microsoft.com/office/powerpoint/2010/main" val="3976029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965BF-E22B-4B4C-BD34-4AD06DC8A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Workshop Attendee Organizations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0AC313-ECE9-4A33-B0AB-E24F949A5E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524094"/>
              </p:ext>
            </p:extLst>
          </p:nvPr>
        </p:nvGraphicFramePr>
        <p:xfrm>
          <a:off x="1765069" y="1641742"/>
          <a:ext cx="8661862" cy="4851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0345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E0BF9370479E42937914BF2DFC8226" ma:contentTypeVersion="12" ma:contentTypeDescription="Create a new document." ma:contentTypeScope="" ma:versionID="0bda08f34239fe3d3684c6dad729ee29">
  <xsd:schema xmlns:xsd="http://www.w3.org/2001/XMLSchema" xmlns:xs="http://www.w3.org/2001/XMLSchema" xmlns:p="http://schemas.microsoft.com/office/2006/metadata/properties" xmlns:ns3="42a225a7-ed23-459a-b838-3bc0b670b98d" xmlns:ns4="9ceea287-4331-4c9b-b5ee-d04a7bd4c60f" targetNamespace="http://schemas.microsoft.com/office/2006/metadata/properties" ma:root="true" ma:fieldsID="5863f54b52b9f28c8da520b0559f6e30" ns3:_="" ns4:_="">
    <xsd:import namespace="42a225a7-ed23-459a-b838-3bc0b670b98d"/>
    <xsd:import namespace="9ceea287-4331-4c9b-b5ee-d04a7bd4c60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225a7-ed23-459a-b838-3bc0b670b9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ea287-4331-4c9b-b5ee-d04a7bd4c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64C69F-E564-4B9D-8A34-66912434A0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6AE290-7DF4-4359-B565-5004F38C47F5}">
  <ds:schemaRefs>
    <ds:schemaRef ds:uri="9ceea287-4331-4c9b-b5ee-d04a7bd4c60f"/>
    <ds:schemaRef ds:uri="42a225a7-ed23-459a-b838-3bc0b670b98d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CC56A5C-32E5-4376-B0A9-7A890CB8FFF2}">
  <ds:schemaRefs>
    <ds:schemaRef ds:uri="42a225a7-ed23-459a-b838-3bc0b670b98d"/>
    <ds:schemaRef ds:uri="9ceea287-4331-4c9b-b5ee-d04a7bd4c6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926</Words>
  <Application>Microsoft Office PowerPoint</Application>
  <PresentationFormat>Widescreen</PresentationFormat>
  <Paragraphs>140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Office Theme</vt:lpstr>
      <vt:lpstr>Wildfire Related Potential R&amp;D Opportunities </vt:lpstr>
      <vt:lpstr>Outline</vt:lpstr>
      <vt:lpstr>Wildfire Statistics </vt:lpstr>
      <vt:lpstr>Outline</vt:lpstr>
      <vt:lpstr>PowerPoint Presentation</vt:lpstr>
      <vt:lpstr>Workshop Goals, Objectives, and Approach</vt:lpstr>
      <vt:lpstr>RFI &amp; Questionnaire </vt:lpstr>
      <vt:lpstr>Observations: Crosscutting</vt:lpstr>
      <vt:lpstr>Observations: Technology</vt:lpstr>
      <vt:lpstr>Observations: Technology </vt:lpstr>
      <vt:lpstr>Observations: Technology</vt:lpstr>
      <vt:lpstr>Observations: Technology</vt:lpstr>
      <vt:lpstr>Observations: Internal Collaboration</vt:lpstr>
      <vt:lpstr>Observations: Partnership Opportunities</vt:lpstr>
      <vt:lpstr>Outline</vt:lpstr>
      <vt:lpstr>Potential Next Steps &amp; Summary</vt:lpstr>
      <vt:lpstr>BACK UP </vt:lpstr>
      <vt:lpstr>Workshop Attendee Organizations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Wildfire Related Potential R&amp;D Opportunities</dc:title>
  <dc:creator>Cavolowsky, Anna E. (ARC-A)</dc:creator>
  <cp:lastModifiedBy>Cavolowsky, Anna E. (ARC-A)</cp:lastModifiedBy>
  <cp:revision>104</cp:revision>
  <dcterms:created xsi:type="dcterms:W3CDTF">2021-07-09T19:19:02Z</dcterms:created>
  <dcterms:modified xsi:type="dcterms:W3CDTF">2021-11-30T16:09:51Z</dcterms:modified>
</cp:coreProperties>
</file>