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Exo 2" pitchFamily="2" charset="77"/>
      <p:regular r:id="rId20"/>
      <p:bold r:id="rId21"/>
      <p:italic r:id="rId22"/>
      <p:boldItalic r:id="rId23"/>
    </p:embeddedFont>
    <p:embeddedFont>
      <p:font typeface="Raleway" pitchFamily="2" charset="77"/>
      <p:regular r:id="rId24"/>
      <p:bold r:id="rId25"/>
      <p:italic r:id="rId26"/>
      <p:boldItalic r:id="rId27"/>
    </p:embeddedFont>
    <p:embeddedFont>
      <p:font typeface="Raleway Light" panose="020F0302020204030204" pitchFamily="34" charset="0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Trebuchet MS" panose="020B0703020202090204" pitchFamily="34" charset="0"/>
      <p:regular r:id="rId36"/>
      <p:bold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CE6AD4-AA1B-45F9-A611-D6707B02AC18}">
  <a:tblStyle styleId="{20CE6AD4-AA1B-45F9-A611-D6707B02AC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39" d="100"/>
          <a:sy n="139" d="100"/>
        </p:scale>
        <p:origin x="176" y="5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https://agu.confex.com/agu/fm21/meetingapp.cgi/Paper/981738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6717dc08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6717dc08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fc7f2ca90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fc7f2ca903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c7f2ca90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c7f2ca903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fc7f2ca90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fc7f2ca90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fc7f2ca903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fc7f2ca903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fc7f2ca90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fc7f2ca90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fc7f2ca90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fc7f2ca90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c7f2ca90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fc7f2ca90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fc7f2ca90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fc7f2ca90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This is not to say that the rules and best practices of data management are completely discarded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fc7f2ca903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fc7f2ca903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fc7f2ca903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fc7f2ca903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fc7f2ca903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fc7f2ca903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c7f2ca903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fc7f2ca903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fc7f2ca903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fc7f2ca903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fc7f2ca903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fc7f2ca903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c7f2ca903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c7f2ca903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</a:pPr>
            <a:r>
              <a:rPr lang="en"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This is not to say that the rules and best practices of data management are completely discarded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693931" y="27481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6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06150" y="54444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3" hasCustomPrompt="1"/>
          </p:nvPr>
        </p:nvSpPr>
        <p:spPr>
          <a:xfrm>
            <a:off x="2101581" y="1521803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4" hasCustomPrompt="1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5" hasCustomPrompt="1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6" hasCustomPrompt="1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7" hasCustomPrompt="1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8"/>
          </p:nvPr>
        </p:nvSpPr>
        <p:spPr>
          <a:xfrm>
            <a:off x="302175" y="152180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 idx="9"/>
          </p:nvPr>
        </p:nvSpPr>
        <p:spPr>
          <a:xfrm>
            <a:off x="306000" y="248716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13"/>
          </p:nvPr>
        </p:nvSpPr>
        <p:spPr>
          <a:xfrm>
            <a:off x="6811550" y="209263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 idx="14"/>
          </p:nvPr>
        </p:nvSpPr>
        <p:spPr>
          <a:xfrm>
            <a:off x="6811550" y="3112336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5"/>
          </p:nvPr>
        </p:nvSpPr>
        <p:spPr>
          <a:xfrm>
            <a:off x="6811550" y="413203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26" name="Google Shape;26;p3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3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3"/>
          <p:cNvSpPr txBox="1">
            <a:spLocks noGrp="1"/>
          </p:cNvSpPr>
          <p:nvPr>
            <p:ph type="title" idx="16"/>
          </p:nvPr>
        </p:nvSpPr>
        <p:spPr>
          <a:xfrm>
            <a:off x="3381525" y="1572300"/>
            <a:ext cx="2259600" cy="19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CUSTOM_18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2" name="Google Shape;32;p4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" name="Google Shape;3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49" y="0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CUSTOM_18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 flipH="1">
            <a:off x="337650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4100489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5086550" y="4118950"/>
            <a:ext cx="43503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CUSTOM_18_1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42" name="Google Shape;42;p6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" name="Google Shape;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52" y="-124548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dpoint">
  <p:cSld name="CUSTOM_18_1_1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47" name="Google Shape;47;p7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28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ctrTitle" idx="2"/>
          </p:nvPr>
        </p:nvSpPr>
        <p:spPr>
          <a:xfrm>
            <a:off x="674010" y="1420667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1"/>
          </p:nvPr>
        </p:nvSpPr>
        <p:spPr>
          <a:xfrm>
            <a:off x="674010" y="1714917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ctrTitle" idx="3"/>
          </p:nvPr>
        </p:nvSpPr>
        <p:spPr>
          <a:xfrm>
            <a:off x="761760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ubTitle" idx="4"/>
          </p:nvPr>
        </p:nvSpPr>
        <p:spPr>
          <a:xfrm>
            <a:off x="761760" y="3561623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ctrTitle" idx="5"/>
          </p:nvPr>
        </p:nvSpPr>
        <p:spPr>
          <a:xfrm>
            <a:off x="5119122" y="1299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6"/>
          </p:nvPr>
        </p:nvSpPr>
        <p:spPr>
          <a:xfrm>
            <a:off x="5119124" y="1593292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ctrTitle" idx="7"/>
          </p:nvPr>
        </p:nvSpPr>
        <p:spPr>
          <a:xfrm>
            <a:off x="5047297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8"/>
          </p:nvPr>
        </p:nvSpPr>
        <p:spPr>
          <a:xfrm>
            <a:off x="5047299" y="3561623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cxnSp>
        <p:nvCxnSpPr>
          <p:cNvPr id="58" name="Google Shape;58;p8"/>
          <p:cNvCxnSpPr/>
          <p:nvPr/>
        </p:nvCxnSpPr>
        <p:spPr>
          <a:xfrm>
            <a:off x="4568550" y="2266025"/>
            <a:ext cx="0" cy="303990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pdates">
  <p:cSld name="CUSTOM_33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9"/>
          <p:cNvSpPr/>
          <p:nvPr/>
        </p:nvSpPr>
        <p:spPr>
          <a:xfrm>
            <a:off x="4136100" y="923175"/>
            <a:ext cx="871800" cy="36600"/>
          </a:xfrm>
          <a:prstGeom prst="rect">
            <a:avLst/>
          </a:prstGeom>
          <a:solidFill>
            <a:srgbClr val="CC41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sz="2700" b="1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Light"/>
              <a:buChar char="■"/>
              <a:defRPr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ocs.maap-project.org/en/latest/search/collections.html#Searching-by-Additional-Attribut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subTitle" idx="1"/>
          </p:nvPr>
        </p:nvSpPr>
        <p:spPr>
          <a:xfrm>
            <a:off x="3874325" y="3086200"/>
            <a:ext cx="5227500" cy="86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Kaylin Bugbee, Aaron Kaulfus, Rahul Ramachandran</a:t>
            </a: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 Marshall Space Flight Center, Earth Science Branch (ST11)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Inter-Agency Implementation and Advanced Concepts Team (IMPACT)</a:t>
            </a:r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Emerging Data Stewardship Practices to Enable Effective Data Discovery and Use in Transient, Optimized Analysis Platforms</a:t>
            </a:r>
            <a:endParaRPr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377850" y="46475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Platforms for Open Science</a:t>
            </a:r>
            <a:endParaRPr/>
          </a:p>
        </p:txBody>
      </p:sp>
      <p:sp>
        <p:nvSpPr>
          <p:cNvPr id="79" name="Google Shape;79;p12"/>
          <p:cNvSpPr txBox="1"/>
          <p:nvPr/>
        </p:nvSpPr>
        <p:spPr>
          <a:xfrm>
            <a:off x="0" y="992675"/>
            <a:ext cx="48489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 key component of open science is making research &amp; knowledge sharing more efficient through building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empowering infrastructures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, like transient optimized analysis platforms.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These platforms focus on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Providing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 scalable, flexible storage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and compute resources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Can either be on the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cloud or on HPCs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(or both)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Not meant to be a permanent archive of record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, instead focuses on providing improved capabilities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Flexible environment for exploring the effects of cloud computing and analysis at scale on open data access and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cost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0" name="Google Shape;8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3950" y="846600"/>
            <a:ext cx="3563175" cy="35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2"/>
          <p:cNvSpPr txBox="1"/>
          <p:nvPr/>
        </p:nvSpPr>
        <p:spPr>
          <a:xfrm>
            <a:off x="4787650" y="4327800"/>
            <a:ext cx="4197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aleway"/>
                <a:ea typeface="Raleway"/>
                <a:cs typeface="Raleway"/>
                <a:sym typeface="Raleway"/>
              </a:rPr>
              <a:t>Figure Source: Ramachandran, R., Bugbee, K., &amp; Murphy, K. (2021). From open data to open science. Earth and Space Science, 8, e2020EA001562. https://doi.org/10.1029/2020EA001562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77850" y="107775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What is the Multi-Mission Algorithm and Analysis Platform?</a:t>
            </a:r>
            <a:endParaRPr sz="2200"/>
          </a:p>
        </p:txBody>
      </p:sp>
      <p:sp>
        <p:nvSpPr>
          <p:cNvPr id="87" name="Google Shape;87;p13"/>
          <p:cNvSpPr txBox="1"/>
          <p:nvPr/>
        </p:nvSpPr>
        <p:spPr>
          <a:xfrm>
            <a:off x="0" y="1148350"/>
            <a:ext cx="49872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●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An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open-source science tool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dedicated to the unique needs of sharing and processing data from relevant field, airborne and satellite missions.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Jointly managed by ESA and NASA.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●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Adopts the following open science principles: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Provides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open access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to data and code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Enables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efficient collaboration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across large teams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Accelerates research through a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cloud-based infrastructure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An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exemplar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of a transient and optimized analysis platform.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2325" y="1510500"/>
            <a:ext cx="4198649" cy="228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377850" y="41725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MAAP Stewardship Model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0" y="1148350"/>
            <a:ext cx="55608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MAAP requires that data and information not be managed like a ‘time capsule or Egyptian tomb’ (Heidorn 2011) but as a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dynamic system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that is constantly changing and evolving.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More like a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data ecosystem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with relationships between people, technologies, data and information (Parsons et al 2011)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Stewardship model more aligned with data and information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governance management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which considers entire ecosystem of data lake(s), pipelines, tools and services within a platform.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Requires a different approach to a data governance team the includes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Data stewards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Data engineers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Users themselves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3200" y="1300750"/>
            <a:ext cx="3067050" cy="30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377850" y="76975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MAAP Data System Architecture</a:t>
            </a:r>
            <a:endParaRPr/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25" y="148937"/>
            <a:ext cx="6923749" cy="484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7361500" y="236550"/>
            <a:ext cx="1595100" cy="4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aleway"/>
                <a:ea typeface="Raleway"/>
                <a:cs typeface="Raleway"/>
                <a:sym typeface="Raleway"/>
              </a:rPr>
              <a:t>MAAP Data System Architecture and Workflows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Heterogeneous data sources along with a number of different paths for data access and use.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Complexity requires a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scalable approach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to stewardship while still maintaining curation.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377850" y="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MAAP Data System Capabilities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436700" y="893875"/>
            <a:ext cx="8651700" cy="26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"/>
              <a:buChar char="●"/>
            </a:pPr>
            <a:r>
              <a:rPr lang="en" b="1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Reuses core open-source EOSDIS data system components</a:t>
            </a:r>
            <a:r>
              <a:rPr lang="en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including Cumulus, CMR, Earthdata Search, Earthdata Dashboard and the Metadata Management Tool (MMT).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Over 55 relevant datasets available in the cloud from ESA, NASA and other data providers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Includes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additional metadata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needed for specialized biomass search needs with some datasets provided in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cloud-optimized formats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(COG, EPT)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Easily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connects to other relevant data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on the cloud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Enables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users to share data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to the MAAP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endParaRPr sz="900">
              <a:latin typeface="Raleway"/>
              <a:ea typeface="Raleway"/>
              <a:cs typeface="Raleway"/>
              <a:sym typeface="Raleway"/>
            </a:endParaRPr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21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9" name="Google Shape;109;p16" descr="Graphical user interf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5200" y="2838475"/>
            <a:ext cx="5155501" cy="230502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0" name="Google Shape;110;p16"/>
          <p:cNvSpPr txBox="1"/>
          <p:nvPr/>
        </p:nvSpPr>
        <p:spPr>
          <a:xfrm>
            <a:off x="6370550" y="3870050"/>
            <a:ext cx="2029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The MAAP biomass Earthdata dashboard.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377850" y="-69225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Specialized Search Needs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0" y="1123375"/>
            <a:ext cx="5974500" cy="22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The MAAP use cases demonstrated a need for </a:t>
            </a:r>
            <a:r>
              <a:rPr lang="en" b="1">
                <a:latin typeface="Raleway"/>
                <a:ea typeface="Raleway"/>
                <a:cs typeface="Raleway"/>
                <a:sym typeface="Raleway"/>
              </a:rPr>
              <a:t>expanded metadata information to support the unique search criteria 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of the biomass community. These search needs vary from platform and instrument type.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"/>
              <a:buChar char="●"/>
            </a:pPr>
            <a:r>
              <a:rPr lang="en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The MAAP currently uses around </a:t>
            </a:r>
            <a:r>
              <a:rPr lang="en" b="1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40 additional attributes</a:t>
            </a:r>
            <a:r>
              <a:rPr lang="en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, not currently available, to facilitate additional search needs. </a:t>
            </a:r>
            <a:endParaRPr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"/>
              <a:buChar char="●"/>
            </a:pPr>
            <a:r>
              <a:rPr lang="en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Additional attributes are applied to both collection level and file level metadata to enable search. </a:t>
            </a:r>
            <a:endParaRPr sz="900"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117" name="Google Shape;117;p17"/>
          <p:cNvGraphicFramePr/>
          <p:nvPr/>
        </p:nvGraphicFramePr>
        <p:xfrm>
          <a:off x="6169575" y="754640"/>
          <a:ext cx="2838425" cy="4291300"/>
        </p:xfrm>
        <a:graphic>
          <a:graphicData uri="http://schemas.openxmlformats.org/drawingml/2006/table">
            <a:tbl>
              <a:tblPr>
                <a:noFill/>
                <a:tableStyleId>{20CE6AD4-AA1B-45F9-A611-D6707B02AC18}</a:tableStyleId>
              </a:tblPr>
              <a:tblGrid>
                <a:gridCol w="85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FFFFFF"/>
                          </a:solidFill>
                        </a:rPr>
                        <a:t>Additional Attribute Name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1E4E7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FFFFFF"/>
                          </a:solidFill>
                        </a:rPr>
                        <a:t>Description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1E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Polarization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Transmit and receive polarization specification for the SAR file. Will vary by instrument &amp; by granule. Examples include: HH, HV, VH, VV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Flight Number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Unique number to identify an individual aircraft flight.</a:t>
                      </a: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Site Name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Geographic description of the location under observation.</a:t>
                      </a: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Plot Area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Describes the area of each biomass field data collection plot.</a:t>
                      </a: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Laser Footprint Diameter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The diameter of the laser beam that reaches the ground.</a:t>
                      </a: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075" y="3239750"/>
            <a:ext cx="4605343" cy="1744000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9" name="Google Shape;119;p17"/>
          <p:cNvSpPr txBox="1"/>
          <p:nvPr/>
        </p:nvSpPr>
        <p:spPr>
          <a:xfrm>
            <a:off x="4973296" y="3239750"/>
            <a:ext cx="10737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Example of </a:t>
            </a:r>
            <a:r>
              <a:rPr lang="en" sz="1200" u="sng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querying a MAAP additional attribute</a:t>
            </a:r>
            <a:r>
              <a:rPr lang="en" sz="1200">
                <a:latin typeface="Raleway"/>
                <a:ea typeface="Raleway"/>
                <a:cs typeface="Raleway"/>
                <a:sym typeface="Raleway"/>
              </a:rPr>
              <a:t> using the MAAP API and the MAAP CMR.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377850" y="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Federated Data Lake Approach</a:t>
            </a:r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3">
            <a:alphaModFix/>
          </a:blip>
          <a:srcRect t="10254" b="21153"/>
          <a:stretch/>
        </p:blipFill>
        <p:spPr>
          <a:xfrm>
            <a:off x="202600" y="1393850"/>
            <a:ext cx="5310750" cy="2731975"/>
          </a:xfrm>
          <a:prstGeom prst="rect">
            <a:avLst/>
          </a:prstGeom>
          <a:noFill/>
          <a:ln w="9525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126" name="Google Shape;126;p18"/>
          <p:cNvSpPr txBox="1"/>
          <p:nvPr/>
        </p:nvSpPr>
        <p:spPr>
          <a:xfrm>
            <a:off x="5627875" y="852425"/>
            <a:ext cx="3329100" cy="4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●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To be more efficient and to reduce redundancies, the MAAP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connects users to the authoritative archival data 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products on the cloud including Earthdata Cloud.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●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To enable specialized search within the MAAP, the data team currently replicates the operational CMR metadata into the MAAP CMR and includes the additional MAAP attributes needed for search.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Shared Data Workflow</a:t>
            </a:r>
            <a:endParaRPr/>
          </a:p>
        </p:txBody>
      </p:sp>
      <p:sp>
        <p:nvSpPr>
          <p:cNvPr id="132" name="Google Shape;132;p19"/>
          <p:cNvSpPr txBox="1"/>
          <p:nvPr/>
        </p:nvSpPr>
        <p:spPr>
          <a:xfrm>
            <a:off x="0" y="4004425"/>
            <a:ext cx="7540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The user shared data workflow allows users to efficiently share data with the wider MAAP community yet still create metadata to enable discovery &amp; use. 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Similar in nature to a traditional data publication workflow but limited to the MAAP environment.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850" y="1318800"/>
            <a:ext cx="1160200" cy="11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9488" y="1411550"/>
            <a:ext cx="1089886" cy="11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3975" y="1473802"/>
            <a:ext cx="888866" cy="9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12999" y="1401312"/>
            <a:ext cx="934850" cy="995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19"/>
          <p:cNvGrpSpPr/>
          <p:nvPr/>
        </p:nvGrpSpPr>
        <p:grpSpPr>
          <a:xfrm>
            <a:off x="7957460" y="862959"/>
            <a:ext cx="859390" cy="1708792"/>
            <a:chOff x="7969774" y="943950"/>
            <a:chExt cx="659750" cy="1232450"/>
          </a:xfrm>
        </p:grpSpPr>
        <p:pic>
          <p:nvPicPr>
            <p:cNvPr id="138" name="Google Shape;138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69774" y="943950"/>
              <a:ext cx="659750" cy="65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013298" y="1603700"/>
              <a:ext cx="572700" cy="572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19"/>
          <p:cNvSpPr txBox="1"/>
          <p:nvPr/>
        </p:nvSpPr>
        <p:spPr>
          <a:xfrm>
            <a:off x="167650" y="2421150"/>
            <a:ext cx="15747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User is Ready to Share Data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1454324" y="1701050"/>
            <a:ext cx="778500" cy="491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2177325" y="2482425"/>
            <a:ext cx="1498500" cy="7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User Provides Information via a Streamlined Questionnaire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4110800" y="2491353"/>
            <a:ext cx="20022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User Submits Information for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Wider Sharing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3369374" y="1653050"/>
            <a:ext cx="778500" cy="491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9"/>
          <p:cNvSpPr/>
          <p:nvPr/>
        </p:nvSpPr>
        <p:spPr>
          <a:xfrm>
            <a:off x="5268949" y="1653050"/>
            <a:ext cx="778500" cy="491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7113399" y="1574000"/>
            <a:ext cx="778500" cy="491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6047450" y="2491350"/>
            <a:ext cx="13146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User Data Ingested into the Data Store and Metadata Created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7729850" y="2491350"/>
            <a:ext cx="13146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User’s Data Available and Discoverable in MAAP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377850" y="1266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Vision for the Future: MAAP and Beyond</a:t>
            </a:r>
            <a:endParaRPr sz="2100"/>
          </a:p>
        </p:txBody>
      </p:sp>
      <p:sp>
        <p:nvSpPr>
          <p:cNvPr id="154" name="Google Shape;154;p20"/>
          <p:cNvSpPr txBox="1"/>
          <p:nvPr/>
        </p:nvSpPr>
        <p:spPr>
          <a:xfrm>
            <a:off x="-1" y="1072850"/>
            <a:ext cx="6615485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Our experiences managing data in the MAAP to date have shown us the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need to give users more autonomy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to bring in the data needed and to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eliminate the blockers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caused by having a traditional publication model in place.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We propose to reframe the data stewardship model to empower users to act either independently or collectively as groups to accelerate open science.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Strive to both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straightforwardly present the rules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of the system to users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Implement mechanisms 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that will make it easier for users to comply with those rules.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Remove blockers 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that occur in current systems, such as the misalignment or misunderstanding of user needs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Shifts the role of data stewards</a:t>
            </a: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from a person who is separate and set apart from the community to a member of the network working to make science possible.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3923" y="1300751"/>
            <a:ext cx="2447678" cy="2420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1"/>
          <p:cNvPicPr preferRelativeResize="0"/>
          <p:nvPr/>
        </p:nvPicPr>
        <p:blipFill rotWithShape="1">
          <a:blip r:embed="rId3">
            <a:alphaModFix/>
          </a:blip>
          <a:srcRect l="1656" b="5707"/>
          <a:stretch/>
        </p:blipFill>
        <p:spPr>
          <a:xfrm>
            <a:off x="594360" y="230588"/>
            <a:ext cx="7909107" cy="435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References</a:t>
            </a:r>
            <a:endParaRPr sz="2100"/>
          </a:p>
        </p:txBody>
      </p:sp>
      <p:sp>
        <p:nvSpPr>
          <p:cNvPr id="166" name="Google Shape;166;p22"/>
          <p:cNvSpPr txBox="1"/>
          <p:nvPr/>
        </p:nvSpPr>
        <p:spPr>
          <a:xfrm>
            <a:off x="377850" y="1148350"/>
            <a:ext cx="83052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Raleway"/>
                <a:ea typeface="Raleway"/>
                <a:cs typeface="Raleway"/>
                <a:sym typeface="Raleway"/>
              </a:rPr>
              <a:t>Heidorn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, B. The Emerging Role of Libraries in Data Curation and E-science. Journal of Library Administration. 2011; 51:662–672.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Parsons MA, </a:t>
            </a:r>
            <a:r>
              <a:rPr lang="en" dirty="0" err="1">
                <a:latin typeface="Raleway"/>
                <a:ea typeface="Raleway"/>
                <a:cs typeface="Raleway"/>
                <a:sym typeface="Raleway"/>
              </a:rPr>
              <a:t>Godøy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dirty="0" err="1">
                <a:latin typeface="Raleway"/>
                <a:ea typeface="Raleway"/>
                <a:cs typeface="Raleway"/>
                <a:sym typeface="Raleway"/>
              </a:rPr>
              <a:t>Ø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, LeDrew E, et al. A conceptual framework for managing very diverse data for complex, interdisciplinary science. Journal of Information Science. 2011;37(6):555-569. doi:10.1177/0165551511412705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Kaylin Bugbee: kaylin.m.bugbee@nasa.gov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Slides for 5 minute presentation</a:t>
            </a:r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377850" y="107775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What is the Multi-Mission Algorithm and Analysis Platform?</a:t>
            </a:r>
            <a:endParaRPr sz="2200"/>
          </a:p>
        </p:txBody>
      </p:sp>
      <p:sp>
        <p:nvSpPr>
          <p:cNvPr id="184" name="Google Shape;184;p25"/>
          <p:cNvSpPr txBox="1"/>
          <p:nvPr/>
        </p:nvSpPr>
        <p:spPr>
          <a:xfrm>
            <a:off x="0" y="1148350"/>
            <a:ext cx="4987200" cy="3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●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An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open-source science tool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dedicated to the unique needs of sharing and processing data from relevant field, airborne and satellite missions.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Jointly managed by ESA and NASA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●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Adopts the following open science principles: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Provides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open access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to data and code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Enables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efficient collaboration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across large teams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Accelerates research through a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cloud-based infrastructure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aleway"/>
              <a:buChar char="○"/>
            </a:pP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An </a:t>
            </a:r>
            <a:r>
              <a:rPr lang="en" sz="1500" b="1">
                <a:latin typeface="Raleway"/>
                <a:ea typeface="Raleway"/>
                <a:cs typeface="Raleway"/>
                <a:sym typeface="Raleway"/>
              </a:rPr>
              <a:t>exemplar</a:t>
            </a:r>
            <a:r>
              <a:rPr lang="en" sz="1500">
                <a:latin typeface="Raleway"/>
                <a:ea typeface="Raleway"/>
                <a:cs typeface="Raleway"/>
                <a:sym typeface="Raleway"/>
              </a:rPr>
              <a:t> of a transient and optimized analysis platform.</a:t>
            </a:r>
            <a:endParaRPr sz="15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5" name="Google Shape;18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2325" y="1510500"/>
            <a:ext cx="4198649" cy="228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377850" y="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Current MAAP Data Stewardship Approach &amp; Capabilities</a:t>
            </a:r>
            <a:endParaRPr/>
          </a:p>
        </p:txBody>
      </p:sp>
      <p:sp>
        <p:nvSpPr>
          <p:cNvPr id="191" name="Google Shape;191;p26"/>
          <p:cNvSpPr txBox="1"/>
          <p:nvPr/>
        </p:nvSpPr>
        <p:spPr>
          <a:xfrm>
            <a:off x="246150" y="907538"/>
            <a:ext cx="8651700" cy="40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MAAP manages data and information system as a dynamic one that is constantly changing and evolving. More like a data ecosystem with relationships between people, technologies, data and information (Parsons et al 2011).</a:t>
            </a:r>
            <a:endParaRPr dirty="0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Capabilities include: </a:t>
            </a:r>
            <a:endParaRPr dirty="0">
              <a:solidFill>
                <a:schemeClr val="accent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Raleway"/>
              <a:buChar char="●"/>
            </a:pPr>
            <a:r>
              <a:rPr lang="en" b="1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Reuses core open-source EOSDIS data system components</a:t>
            </a: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including Cumulus, CMR, </a:t>
            </a:r>
            <a:r>
              <a:rPr lang="en" dirty="0" err="1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Earthdata</a:t>
            </a: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Search, </a:t>
            </a:r>
            <a:r>
              <a:rPr lang="en" dirty="0" err="1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Earthdata</a:t>
            </a: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Dashboard and the Metadata Management Tool (MMT).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Over 55 relevant datasets available in the cloud from ESA, NASA and other data providers.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Includes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additional metadata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needed for specialized biomass search needs with some datasets provided in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cloud-optimized formats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(COG, EPT).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Easily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connects to other relevant data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on the cloud.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Enables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users to share data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to the MAAP.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900" dirty="0">
              <a:latin typeface="Raleway"/>
              <a:ea typeface="Raleway"/>
              <a:cs typeface="Raleway"/>
              <a:sym typeface="Raleway"/>
            </a:endParaRPr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2100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2" name="Google Shape;192;p26" descr="Graphical user interf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075" y="3464227"/>
            <a:ext cx="3755925" cy="1679273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3" name="Google Shape;193;p26"/>
          <p:cNvSpPr txBox="1"/>
          <p:nvPr/>
        </p:nvSpPr>
        <p:spPr>
          <a:xfrm>
            <a:off x="3358875" y="4527900"/>
            <a:ext cx="2029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Raleway"/>
                <a:ea typeface="Raleway"/>
                <a:cs typeface="Raleway"/>
                <a:sym typeface="Raleway"/>
              </a:rPr>
              <a:t>The MAAP biomass Earthdata dashboard.</a:t>
            </a:r>
            <a:endParaRPr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Vision for the Future: MAAP and Beyond</a:t>
            </a:r>
            <a:endParaRPr sz="2100"/>
          </a:p>
        </p:txBody>
      </p:sp>
      <p:sp>
        <p:nvSpPr>
          <p:cNvPr id="199" name="Google Shape;199;p27"/>
          <p:cNvSpPr txBox="1"/>
          <p:nvPr/>
        </p:nvSpPr>
        <p:spPr>
          <a:xfrm>
            <a:off x="0" y="1072850"/>
            <a:ext cx="6035040" cy="370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Our experiences managing data in the MAAP to date have shown us the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need to give users more autonomy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to bring in the data needed and to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eliminate the blockers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caused by having a traditional publication model in place.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We propose to reframe the data stewardship model to empower users to act either independently or collectively as groups to accelerate open science.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Strive to both </a:t>
            </a: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straightforwardly present the rules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 of the system to users 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Implement mechanisms 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that will make it easier for users to comply with those rules.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 dirty="0">
                <a:latin typeface="Raleway"/>
                <a:ea typeface="Raleway"/>
                <a:cs typeface="Raleway"/>
                <a:sym typeface="Raleway"/>
              </a:rPr>
              <a:t>Remove blockers </a:t>
            </a:r>
            <a:r>
              <a:rPr lang="en" dirty="0">
                <a:latin typeface="Raleway"/>
                <a:ea typeface="Raleway"/>
                <a:cs typeface="Raleway"/>
                <a:sym typeface="Raleway"/>
              </a:rPr>
              <a:t>that occur in current systems, such as the misalignment or misunderstanding of user needs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 b="1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Shifts the role of data stewards</a:t>
            </a:r>
            <a:r>
              <a:rPr lang="en" dirty="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rPr>
              <a:t> from a person who is separate and set apart from the community to a member of the network working to make science possible.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00" name="Google Shape;2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7376" y="1300751"/>
            <a:ext cx="2554225" cy="2530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 Newsletter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1435</Words>
  <Application>Microsoft Macintosh PowerPoint</Application>
  <PresentationFormat>On-screen Show (16:9)</PresentationFormat>
  <Paragraphs>119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Raleway</vt:lpstr>
      <vt:lpstr>Exo 2</vt:lpstr>
      <vt:lpstr>Roboto</vt:lpstr>
      <vt:lpstr>Trebuchet MS</vt:lpstr>
      <vt:lpstr>Raleway Light</vt:lpstr>
      <vt:lpstr>Tech Newsletter by Slidesgo</vt:lpstr>
      <vt:lpstr>Emerging Data Stewardship Practices to Enable Effective Data Discovery and Use in Transient, Optimized Analysis Platforms</vt:lpstr>
      <vt:lpstr>Analysis Platforms for Open Science</vt:lpstr>
      <vt:lpstr>What is the Multi-Mission Algorithm and Analysis Platform?</vt:lpstr>
      <vt:lpstr>Current MAAP Stewardship Model</vt:lpstr>
      <vt:lpstr>MAAP Data System Architecture</vt:lpstr>
      <vt:lpstr>MAAP Data System Capabilities</vt:lpstr>
      <vt:lpstr>Specialized Search Needs</vt:lpstr>
      <vt:lpstr>Federated Data Lake Approach</vt:lpstr>
      <vt:lpstr>User Shared Data Workflow</vt:lpstr>
      <vt:lpstr>Vision for the Future: MAAP and Beyond</vt:lpstr>
      <vt:lpstr>PowerPoint Presentation</vt:lpstr>
      <vt:lpstr>References</vt:lpstr>
      <vt:lpstr>Thank you!</vt:lpstr>
      <vt:lpstr>Slides for 5 minute presentation</vt:lpstr>
      <vt:lpstr>What is the Multi-Mission Algorithm and Analysis Platform?</vt:lpstr>
      <vt:lpstr> Current MAAP Data Stewardship Approach &amp; Capabilities</vt:lpstr>
      <vt:lpstr>Vision for the Future: MAAP and Beyond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Data Stewardship Practices to Enable Effective Data Discovery and Use in Transient, Optimized Analysis Platforms</dc:title>
  <cp:lastModifiedBy>Bugbee, Kaylin M. (MSFC-ST11)</cp:lastModifiedBy>
  <cp:revision>3</cp:revision>
  <dcterms:modified xsi:type="dcterms:W3CDTF">2021-12-02T22:46:43Z</dcterms:modified>
</cp:coreProperties>
</file>