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sldIdLst>
    <p:sldId id="259" r:id="rId5"/>
    <p:sldId id="290" r:id="rId6"/>
    <p:sldId id="279" r:id="rId7"/>
    <p:sldId id="280" r:id="rId8"/>
    <p:sldId id="288" r:id="rId9"/>
    <p:sldId id="281" r:id="rId10"/>
    <p:sldId id="282" r:id="rId11"/>
    <p:sldId id="283" r:id="rId12"/>
    <p:sldId id="287" r:id="rId13"/>
    <p:sldId id="262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hillips, Kasey E. (LARC-E301)[STARSS III Affiiate]" initials="PKE(IA" lastIdx="11" clrIdx="0">
    <p:extLst>
      <p:ext uri="{19B8F6BF-5375-455C-9EA6-DF929625EA0E}">
        <p15:presenceInfo xmlns:p15="http://schemas.microsoft.com/office/powerpoint/2012/main" userId="S::kephill1@ndc.nasa.gov::903ee870-5edc-439a-beac-8e66d08acf3e" providerId="AD"/>
      </p:ext>
    </p:extLst>
  </p:cmAuthor>
  <p:cmAuthor id="2" name="Buzanowicz, Megan E. (LARC-E301)[Science Systems &amp; Applications, Inc.]" initials="BI" lastIdx="8" clrIdx="1">
    <p:extLst>
      <p:ext uri="{19B8F6BF-5375-455C-9EA6-DF929625EA0E}">
        <p15:presenceInfo xmlns:p15="http://schemas.microsoft.com/office/powerpoint/2012/main" userId="S::mbuzanow@ndc.nasa.gov::59c027e8-c911-4a4f-91a7-3a160f26dcb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A5C82"/>
    <a:srgbClr val="223654"/>
    <a:srgbClr val="DEDEDE"/>
    <a:srgbClr val="FCFDFE"/>
    <a:srgbClr val="90AF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00D1EBC-8853-426F-93A2-958C0CA82227}" v="17" dt="2021-11-01T13:53:17.434"/>
    <p1510:client id="{6D8E5B5C-B84F-157C-7F8D-C2BAE07369B2}" v="7" dt="2021-11-01T13:54:50.7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2EC8BD-24FF-4DAF-91C4-441AE05BE435}" type="datetimeFigureOut">
              <a:rPr lang="en-US" smtClean="0"/>
              <a:t>12/3/2021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41F2B6-BAB1-444D-8C8B-1CA2E6EA0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4248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42059F-6526-47FE-A0BF-39C1D1C69D5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4726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2945CD-DDA2-4A07-AB51-FF1243FB195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1496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2945CD-DDA2-4A07-AB51-FF1243FB195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984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Showing how we can add publications?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1F2B6-BAB1-444D-8C8B-1CA2E6EA019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303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>
                <a:solidFill>
                  <a:srgbClr val="223654"/>
                </a:solidFill>
                <a:effectLst>
                  <a:outerShdw blurRad="50800" dist="114300" dir="2700000" algn="ctr" rotWithShape="0">
                    <a:srgbClr val="223654">
                      <a:alpha val="40000"/>
                    </a:srgbClr>
                  </a:outerShdw>
                </a:effectLst>
                <a:latin typeface="Raavi" panose="020B0502040204020203" pitchFamily="34" charset="0"/>
                <a:cs typeface="Raavi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3A5C8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84685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09285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55012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1113849"/>
          </a:xfrm>
        </p:spPr>
        <p:txBody>
          <a:bodyPr anchor="b">
            <a:normAutofit/>
          </a:bodyPr>
          <a:lstStyle>
            <a:lvl1pPr>
              <a:defRPr lang="en-US" sz="6000" b="1" kern="1200" dirty="0" smtClean="0">
                <a:solidFill>
                  <a:srgbClr val="223654"/>
                </a:solidFill>
                <a:effectLst>
                  <a:outerShdw blurRad="50800" dist="114300" dir="2700000" algn="ctr" rotWithShape="0">
                    <a:srgbClr val="223654">
                      <a:alpha val="40000"/>
                    </a:srgbClr>
                  </a:outerShdw>
                </a:effectLst>
                <a:latin typeface="Raavi" panose="020B0502040204020203" pitchFamily="34" charset="0"/>
                <a:ea typeface="+mj-ea"/>
                <a:cs typeface="Raavi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3667649"/>
            <a:ext cx="10515600" cy="227092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74242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6000" b="1" kern="1200" smtClean="0">
                <a:solidFill>
                  <a:srgbClr val="223654"/>
                </a:solidFill>
                <a:effectLst>
                  <a:outerShdw blurRad="50800" dist="114300" dir="2700000" algn="tl">
                    <a:srgbClr val="223654">
                      <a:alpha val="40000"/>
                    </a:srgbClr>
                  </a:outerShdw>
                </a:effectLst>
                <a:latin typeface="Raavi" panose="020B0502040204020203" pitchFamily="34" charset="0"/>
                <a:ea typeface="+mj-ea"/>
                <a:cs typeface="Raavi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10290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10290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32003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4134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lang="en-US" sz="6000" b="1" kern="1200" smtClean="0">
                <a:solidFill>
                  <a:srgbClr val="223654"/>
                </a:solidFill>
                <a:effectLst>
                  <a:outerShdw blurRad="50800" dist="114300" dir="2700000" algn="tl">
                    <a:srgbClr val="223654">
                      <a:alpha val="40000"/>
                    </a:srgbClr>
                  </a:outerShdw>
                </a:effectLst>
                <a:latin typeface="Raavi" panose="020B0502040204020203" pitchFamily="34" charset="0"/>
                <a:ea typeface="+mj-ea"/>
                <a:cs typeface="Raavi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4134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60037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6000" b="1" kern="1200" smtClean="0">
                <a:solidFill>
                  <a:srgbClr val="223654"/>
                </a:solidFill>
                <a:effectLst>
                  <a:outerShdw blurRad="50800" dist="114300" dir="2700000" algn="tl">
                    <a:srgbClr val="223654">
                      <a:alpha val="40000"/>
                    </a:srgbClr>
                  </a:outerShdw>
                </a:effectLst>
                <a:latin typeface="Raavi" panose="020B0502040204020203" pitchFamily="34" charset="0"/>
                <a:ea typeface="+mj-ea"/>
                <a:cs typeface="Raavi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97144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8085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>
            <a:normAutofit/>
          </a:bodyPr>
          <a:lstStyle>
            <a:lvl1pPr>
              <a:defRPr lang="en-US" sz="4000" b="1" kern="1200" smtClean="0">
                <a:solidFill>
                  <a:srgbClr val="223654"/>
                </a:solidFill>
                <a:effectLst>
                  <a:outerShdw blurRad="50800" dist="114300" dir="2700000" algn="tl">
                    <a:srgbClr val="223654">
                      <a:alpha val="40000"/>
                    </a:srgbClr>
                  </a:outerShdw>
                </a:effectLst>
                <a:latin typeface="Raavi" panose="020B0502040204020203" pitchFamily="34" charset="0"/>
                <a:ea typeface="+mj-ea"/>
                <a:cs typeface="Raavi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13056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lang="en-US" sz="4000" b="1" kern="1200" smtClean="0">
                <a:solidFill>
                  <a:srgbClr val="223654"/>
                </a:solidFill>
                <a:effectLst>
                  <a:outerShdw blurRad="50800" dist="114300" dir="2700000" algn="tl">
                    <a:srgbClr val="223654">
                      <a:alpha val="40000"/>
                    </a:srgbClr>
                  </a:outerShdw>
                </a:effectLst>
                <a:latin typeface="Raavi" panose="020B0502040204020203" pitchFamily="34" charset="0"/>
                <a:ea typeface="+mj-ea"/>
                <a:cs typeface="Raavi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7504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CFDFE">
                <a:lumMod val="2000"/>
                <a:lumOff val="98000"/>
              </a:srgbClr>
            </a:gs>
            <a:gs pos="62000">
              <a:schemeClr val="accent1">
                <a:alpha val="70000"/>
                <a:lumMod val="100000"/>
              </a:schemeClr>
            </a:gs>
            <a:gs pos="84000">
              <a:schemeClr val="accent1">
                <a:alpha val="45000"/>
                <a:lumMod val="100000"/>
              </a:schemeClr>
            </a:gs>
            <a:gs pos="100000">
              <a:schemeClr val="accent1">
                <a:alpha val="30000"/>
                <a:lumMod val="10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1811437"/>
            <a:ext cx="12578314" cy="5462489"/>
            <a:chOff x="0" y="1811437"/>
            <a:chExt cx="12578314" cy="5462489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colorTemperature colorTemp="7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82886" y="1811437"/>
              <a:ext cx="5395428" cy="5462489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0" y="5946874"/>
              <a:ext cx="12192000" cy="914400"/>
            </a:xfrm>
            <a:prstGeom prst="rect">
              <a:avLst/>
            </a:prstGeom>
            <a:solidFill>
              <a:srgbClr val="4C78AA"/>
            </a:solidFill>
            <a:ln w="12700" cap="flat" cmpd="sng" algn="ctr">
              <a:solidFill>
                <a:srgbClr val="90AFCB"/>
              </a:solidFill>
              <a:prstDash val="solid"/>
              <a:miter lim="800000"/>
            </a:ln>
            <a:effectLst/>
            <a:scene3d>
              <a:camera prst="orthographicFront"/>
              <a:lightRig rig="soft" dir="t"/>
            </a:scene3d>
            <a:sp3d contourW="6350" prstMaterial="matte">
              <a:bevelT h="19050"/>
              <a:extrusionClr>
                <a:srgbClr val="90AFCB"/>
              </a:extrusionClr>
              <a:contourClr>
                <a:srgbClr val="90AFCB"/>
              </a:contourClr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886136" y="6111686"/>
              <a:ext cx="2809678" cy="584775"/>
            </a:xfrm>
            <a:prstGeom prst="rect">
              <a:avLst/>
            </a:prstGeom>
            <a:noFill/>
            <a:effectLst>
              <a:outerShdw blurRad="50800" dist="12700" dir="5400000" algn="ctr" rotWithShape="0">
                <a:sysClr val="windowText" lastClr="000000"/>
              </a:outerShdw>
            </a:effectLst>
          </p:spPr>
          <p:txBody>
            <a:bodyPr wrap="square" lIns="0" rIns="0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>
                    <a:outerShdw blurRad="50800" dist="1143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Raavi"/>
                </a:rPr>
                <a:t>NASA Langley Research Center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>
                    <a:outerShdw blurRad="50800" dist="1143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Raavi"/>
                </a:rPr>
                <a:t>Hampton, VA</a:t>
              </a:r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256" y="5972998"/>
              <a:ext cx="1649910" cy="868680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1016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98877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en-US" sz="6000" b="1" kern="1200" dirty="0" smtClean="0">
          <a:solidFill>
            <a:srgbClr val="223654"/>
          </a:solidFill>
          <a:effectLst>
            <a:outerShdw blurRad="50800" dist="114300" dir="2700000" algn="ctr" rotWithShape="0">
              <a:srgbClr val="223654">
                <a:alpha val="40000"/>
              </a:srgbClr>
            </a:outerShdw>
          </a:effectLst>
          <a:latin typeface="Raavi" panose="020B0502040204020203" pitchFamily="34" charset="0"/>
          <a:ea typeface="+mj-ea"/>
          <a:cs typeface="Raavi" panose="020B05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-air.larc.nasa.gov/missions/dcotss/index.html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asdc.larc.nasa.gov/project/DCOTSS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search.earthdata.nasa.gov/search?ac=true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asdc.larc.nasa.gov/soot/power-user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asdc.larc.nasa.gov/publications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Kasey.E.Phillips@nasa.gov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asdc.larc.nasa.gov/soot/power-user" TargetMode="External"/><Relationship Id="rId5" Type="http://schemas.openxmlformats.org/officeDocument/2006/relationships/hyperlink" Target="https://asdc.larc.nasa.gov/project/DCOTSS" TargetMode="External"/><Relationship Id="rId4" Type="http://schemas.openxmlformats.org/officeDocument/2006/relationships/hyperlink" Target="mailto:megan.e.Buzanowicz@nasa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5405" y="3253284"/>
            <a:ext cx="10981188" cy="2875695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accent1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NASA ASDC Distributed Active Archive Center (DAAC)</a:t>
            </a:r>
          </a:p>
          <a:p>
            <a:r>
              <a:rPr lang="en-US" dirty="0">
                <a:solidFill>
                  <a:schemeClr val="tx1"/>
                </a:solidFill>
                <a:cs typeface="Times New Roman" panose="02020603050405020304" pitchFamily="18" charset="0"/>
              </a:rPr>
              <a:t>Earth Venture Sub-Orbital Support Team</a:t>
            </a:r>
          </a:p>
          <a:p>
            <a:r>
              <a:rPr lang="en-US" dirty="0">
                <a:solidFill>
                  <a:schemeClr val="tx1"/>
                </a:solidFill>
                <a:cs typeface="Times New Roman" panose="02020603050405020304" pitchFamily="18" charset="0"/>
              </a:rPr>
              <a:t>Kasey Phillips; Kasey.E.Phillips@nasa.gov</a:t>
            </a:r>
          </a:p>
          <a:p>
            <a:r>
              <a:rPr lang="en-US" dirty="0">
                <a:solidFill>
                  <a:schemeClr val="tx1"/>
                </a:solidFill>
                <a:cs typeface="Times New Roman" panose="02020603050405020304" pitchFamily="18" charset="0"/>
              </a:rPr>
              <a:t>DCOTSS Science Team Meeting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12D7B7-8A2A-41E1-B867-6A44802AF64D}" type="slidenum">
              <a:rPr lang="en-US" smtClean="0"/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89" y="1067426"/>
            <a:ext cx="12055021" cy="1432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712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5C1B1B7-0CBE-417A-A360-E6A83FADB4C4}"/>
              </a:ext>
            </a:extLst>
          </p:cNvPr>
          <p:cNvSpPr/>
          <p:nvPr/>
        </p:nvSpPr>
        <p:spPr>
          <a:xfrm>
            <a:off x="80212" y="48126"/>
            <a:ext cx="3689683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2000" b="1">
                <a:solidFill>
                  <a:srgbClr val="1D6296"/>
                </a:solidFill>
              </a:rPr>
              <a:t>Distributed Active Archive Center</a:t>
            </a:r>
            <a:r>
              <a:rPr lang="en-US" sz="2000">
                <a:solidFill>
                  <a:srgbClr val="000000"/>
                </a:solidFill>
              </a:rPr>
              <a:t>​</a:t>
            </a:r>
          </a:p>
          <a:p>
            <a:pPr fontAlgn="base"/>
            <a:r>
              <a:rPr lang="en-US" sz="2000" b="1">
                <a:solidFill>
                  <a:srgbClr val="1D6296"/>
                </a:solidFill>
              </a:rPr>
              <a:t>(DAAC):</a:t>
            </a:r>
            <a:r>
              <a:rPr lang="en-US" sz="2000">
                <a:solidFill>
                  <a:srgbClr val="000000"/>
                </a:solidFill>
              </a:rPr>
              <a:t>​</a:t>
            </a:r>
          </a:p>
          <a:p>
            <a:pPr fontAlgn="base"/>
            <a:r>
              <a:rPr lang="en-US" sz="2000">
                <a:solidFill>
                  <a:srgbClr val="000000"/>
                </a:solidFill>
              </a:rPr>
              <a:t>•</a:t>
            </a:r>
            <a:r>
              <a:rPr lang="en-US" sz="2000">
                <a:solidFill>
                  <a:srgbClr val="595959"/>
                </a:solidFill>
              </a:rPr>
              <a:t> </a:t>
            </a:r>
            <a:r>
              <a:rPr lang="en-US" sz="2000">
                <a:solidFill>
                  <a:srgbClr val="000000"/>
                </a:solidFill>
              </a:rPr>
              <a:t>NASA’s Earth Observing System​</a:t>
            </a:r>
          </a:p>
          <a:p>
            <a:pPr fontAlgn="base"/>
            <a:r>
              <a:rPr lang="en-US" sz="2000">
                <a:solidFill>
                  <a:srgbClr val="000000"/>
                </a:solidFill>
              </a:rPr>
              <a:t>Data and Information System​</a:t>
            </a:r>
          </a:p>
          <a:p>
            <a:pPr fontAlgn="base"/>
            <a:r>
              <a:rPr lang="en-US" sz="2000">
                <a:solidFill>
                  <a:srgbClr val="000000"/>
                </a:solidFill>
              </a:rPr>
              <a:t>(EOSDIS)​</a:t>
            </a:r>
          </a:p>
          <a:p>
            <a:pPr fontAlgn="base"/>
            <a:r>
              <a:rPr lang="en-US" sz="2000">
                <a:solidFill>
                  <a:srgbClr val="000000"/>
                </a:solidFill>
              </a:rPr>
              <a:t>​</a:t>
            </a:r>
          </a:p>
          <a:p>
            <a:pPr fontAlgn="base"/>
            <a:r>
              <a:rPr lang="en-US" sz="2000" b="1">
                <a:solidFill>
                  <a:srgbClr val="2F5597"/>
                </a:solidFill>
              </a:rPr>
              <a:t>ASDC Role:</a:t>
            </a:r>
            <a:r>
              <a:rPr lang="en-US" sz="2000">
                <a:solidFill>
                  <a:srgbClr val="000000"/>
                </a:solidFill>
              </a:rPr>
              <a:t>​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00000"/>
                </a:solidFill>
              </a:rPr>
              <a:t>Ingest, archive, distribution, metrics, outreach and user support​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00000"/>
                </a:solidFill>
              </a:rPr>
              <a:t>Experienced in caring for data from ingest to preservation​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00000"/>
                </a:solidFill>
              </a:rPr>
              <a:t>NASA’s EOSDIS</a:t>
            </a:r>
            <a:r>
              <a:rPr lang="en-US" sz="2000">
                <a:solidFill>
                  <a:srgbClr val="1D6296"/>
                </a:solidFill>
              </a:rPr>
              <a:t> </a:t>
            </a:r>
            <a:r>
              <a:rPr lang="en-US" sz="2000">
                <a:solidFill>
                  <a:srgbClr val="000000"/>
                </a:solidFill>
              </a:rPr>
              <a:t>DAAC for satellite missions and sub-orbital campaigns for:​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00000"/>
                </a:solidFill>
              </a:rPr>
              <a:t>Aerosols​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00000"/>
                </a:solidFill>
              </a:rPr>
              <a:t>Clouds​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00000"/>
                </a:solidFill>
              </a:rPr>
              <a:t>Radiation Budget​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00000"/>
                </a:solidFill>
              </a:rPr>
              <a:t>Tropospheric Composition</a:t>
            </a:r>
            <a:endParaRPr lang="en-US" sz="2000" b="0" i="0">
              <a:solidFill>
                <a:srgbClr val="000000"/>
              </a:solidFill>
              <a:effectLst/>
            </a:endParaRPr>
          </a:p>
        </p:txBody>
      </p:sp>
      <p:pic>
        <p:nvPicPr>
          <p:cNvPr id="3" name="Picture 2" descr="Timeline&#10;&#10;Description automatically generated">
            <a:extLst>
              <a:ext uri="{FF2B5EF4-FFF2-40B4-BE49-F238E27FC236}">
                <a16:creationId xmlns:a16="http://schemas.microsoft.com/office/drawing/2014/main" id="{F74E60C4-A8BC-4F11-83E4-E4E7E33B66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9895" y="48126"/>
            <a:ext cx="8248650" cy="555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3675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400" b="0">
                <a:solidFill>
                  <a:schemeClr val="tx1"/>
                </a:solidFill>
                <a:effectLst/>
                <a:latin typeface="+mj-lt"/>
                <a:cs typeface="Calibri Light"/>
              </a:rPr>
              <a:t>ASDC's</a:t>
            </a:r>
            <a:r>
              <a:rPr lang="en-US" sz="4400">
                <a:solidFill>
                  <a:schemeClr val="tx1"/>
                </a:solidFill>
                <a:latin typeface="+mj-lt"/>
                <a:cs typeface="Calibri Light"/>
              </a:rPr>
              <a:t> </a:t>
            </a:r>
            <a:r>
              <a:rPr lang="en-US" sz="4400" b="0">
                <a:solidFill>
                  <a:schemeClr val="tx1"/>
                </a:solidFill>
                <a:effectLst/>
                <a:latin typeface="+mj-lt"/>
                <a:cs typeface="Calibri Light"/>
              </a:rPr>
              <a:t>Role in DCOTSS</a:t>
            </a:r>
            <a:endParaRPr lang="en-US" sz="4400" b="0"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cs typeface="Calibri"/>
              </a:rPr>
              <a:t>Long term preservation and distribution of data products</a:t>
            </a:r>
          </a:p>
          <a:p>
            <a:pPr lvl="1"/>
            <a:r>
              <a:rPr lang="en-US" dirty="0">
                <a:cs typeface="Calibri"/>
              </a:rPr>
              <a:t>Active stewardship </a:t>
            </a:r>
          </a:p>
          <a:p>
            <a:pPr lvl="1"/>
            <a:r>
              <a:rPr lang="en-US" dirty="0">
                <a:cs typeface="Calibri"/>
              </a:rPr>
              <a:t>High public visibility to broad user communities</a:t>
            </a:r>
          </a:p>
          <a:p>
            <a:pPr lvl="1"/>
            <a:r>
              <a:rPr lang="en-US" dirty="0">
                <a:cs typeface="Calibri"/>
              </a:rPr>
              <a:t>User support</a:t>
            </a:r>
          </a:p>
          <a:p>
            <a:r>
              <a:rPr lang="en-US" dirty="0">
                <a:cs typeface="Calibri"/>
              </a:rPr>
              <a:t>DCOTSS data holdings</a:t>
            </a:r>
          </a:p>
          <a:p>
            <a:pPr lvl="1"/>
            <a:r>
              <a:rPr lang="en-US" dirty="0">
                <a:cs typeface="Calibri"/>
              </a:rPr>
              <a:t>Archive the latest versions of publication quality data, including observational, derived, and value-added data products</a:t>
            </a:r>
          </a:p>
          <a:p>
            <a:pPr lvl="1"/>
            <a:r>
              <a:rPr lang="en-US" dirty="0">
                <a:cs typeface="Calibri"/>
              </a:rPr>
              <a:t>Contextual information to facilitate data use by research community at large</a:t>
            </a:r>
          </a:p>
          <a:p>
            <a:pPr lvl="1"/>
            <a:r>
              <a:rPr lang="en-US" dirty="0">
                <a:cs typeface="Calibri"/>
              </a:rPr>
              <a:t>Documentation to maintain reprocessing capability and openness </a:t>
            </a:r>
          </a:p>
          <a:p>
            <a:r>
              <a:rPr lang="en-US" dirty="0">
                <a:cs typeface="Calibri"/>
              </a:rPr>
              <a:t>Assign DOIs to data products tailored to support manuscript and presentation development</a:t>
            </a:r>
          </a:p>
        </p:txBody>
      </p:sp>
    </p:spTree>
    <p:extLst>
      <p:ext uri="{BB962C8B-B14F-4D97-AF65-F5344CB8AC3E}">
        <p14:creationId xmlns:p14="http://schemas.microsoft.com/office/powerpoint/2010/main" val="7353659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400" b="0">
                <a:solidFill>
                  <a:schemeClr val="tx1"/>
                </a:solidFill>
                <a:effectLst/>
                <a:latin typeface="+mj-lt"/>
                <a:cs typeface="Calibri Light"/>
              </a:rPr>
              <a:t>Data Organization and DOIs</a:t>
            </a:r>
            <a:endParaRPr lang="en-US" sz="4400" b="0"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>
                <a:cs typeface="Calibri"/>
              </a:rPr>
              <a:t>ASDC uses collections/data groupings (folders) to organize the DCOTSS data files</a:t>
            </a:r>
          </a:p>
          <a:p>
            <a:pPr lvl="1"/>
            <a:r>
              <a:rPr lang="en-US">
                <a:cs typeface="Calibri"/>
              </a:rPr>
              <a:t>Will work with the data manager to determine the best organization for the groupings (i.e., platform, deployment, etc.)</a:t>
            </a:r>
          </a:p>
          <a:p>
            <a:r>
              <a:rPr lang="en-US">
                <a:cs typeface="Calibri"/>
              </a:rPr>
              <a:t>DOIs are assigned at the project-level and collection-level</a:t>
            </a:r>
          </a:p>
        </p:txBody>
      </p:sp>
    </p:spTree>
    <p:extLst>
      <p:ext uri="{BB962C8B-B14F-4D97-AF65-F5344CB8AC3E}">
        <p14:creationId xmlns:p14="http://schemas.microsoft.com/office/powerpoint/2010/main" val="23246363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DCE7F-D4F0-43D5-84E9-A0D198879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0" dirty="0">
                <a:solidFill>
                  <a:schemeClr val="tx1"/>
                </a:solidFill>
                <a:effectLst/>
                <a:latin typeface="+mj-lt"/>
              </a:rPr>
              <a:t>Metadata/Ingest, Archive</a:t>
            </a:r>
            <a:r>
              <a:rPr lang="en-US" sz="4400" b="0">
                <a:solidFill>
                  <a:schemeClr val="tx1"/>
                </a:solidFill>
                <a:effectLst/>
                <a:latin typeface="+mj-lt"/>
              </a:rPr>
              <a:t>, and</a:t>
            </a:r>
            <a:r>
              <a:rPr lang="en-US" sz="4400" b="0" dirty="0">
                <a:solidFill>
                  <a:schemeClr val="tx1"/>
                </a:solidFill>
                <a:effectLst/>
                <a:latin typeface="+mj-lt"/>
              </a:rPr>
              <a:t> </a:t>
            </a:r>
            <a:r>
              <a:rPr lang="en-US" sz="4400" b="0">
                <a:solidFill>
                  <a:schemeClr val="tx1"/>
                </a:solidFill>
                <a:effectLst/>
                <a:latin typeface="+mj-lt"/>
              </a:rPr>
              <a:t>Distribution </a:t>
            </a:r>
            <a:r>
              <a:rPr lang="en-US" sz="4400" b="0" dirty="0">
                <a:solidFill>
                  <a:schemeClr val="tx1"/>
                </a:solidFill>
                <a:effectLst/>
                <a:latin typeface="+mj-lt"/>
              </a:rPr>
              <a:t>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DFE4FB-270C-4227-AC6B-5EC0DE3C83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/>
              <a:t>Work with data manager to determine collections/data groupings</a:t>
            </a:r>
          </a:p>
          <a:p>
            <a:r>
              <a:rPr lang="en-US"/>
              <a:t>Create collections in metadata repository CAMP (Collaboratory for </a:t>
            </a:r>
            <a:r>
              <a:rPr lang="en-US" err="1"/>
              <a:t>quAlity</a:t>
            </a:r>
            <a:r>
              <a:rPr lang="en-US"/>
              <a:t> Metadata Preservation) and reserve DOIs</a:t>
            </a:r>
          </a:p>
          <a:p>
            <a:r>
              <a:rPr lang="en-US"/>
              <a:t>Obtain data from data repository (</a:t>
            </a:r>
            <a:r>
              <a:rPr lang="en-US">
                <a:hlinkClick r:id="rId2"/>
              </a:rPr>
              <a:t>https://www-air.larc.nasa.gov/missions/dcotss/index.html</a:t>
            </a:r>
            <a:r>
              <a:rPr lang="en-US"/>
              <a:t>)</a:t>
            </a:r>
          </a:p>
          <a:p>
            <a:r>
              <a:rPr lang="en-US"/>
              <a:t>Once data transfer is complete, publish and make data “world” visible</a:t>
            </a:r>
          </a:p>
          <a:p>
            <a:r>
              <a:rPr lang="en-US"/>
              <a:t>Register DOIs and verify visibility on ASDC Website, ASDC Direct Data Download, and </a:t>
            </a:r>
            <a:r>
              <a:rPr lang="en-US" err="1"/>
              <a:t>Earthdata</a:t>
            </a:r>
            <a:r>
              <a:rPr lang="en-US"/>
              <a:t> Search</a:t>
            </a:r>
          </a:p>
          <a:p>
            <a:r>
              <a:rPr lang="en-US"/>
              <a:t>Continually check data repository for updated, revised and new data products</a:t>
            </a:r>
          </a:p>
        </p:txBody>
      </p:sp>
    </p:spTree>
    <p:extLst>
      <p:ext uri="{BB962C8B-B14F-4D97-AF65-F5344CB8AC3E}">
        <p14:creationId xmlns:p14="http://schemas.microsoft.com/office/powerpoint/2010/main" val="31709831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F0C56-3477-4F72-97FB-E38A900B1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999"/>
            <a:ext cx="10515600" cy="1325563"/>
          </a:xfrm>
        </p:spPr>
        <p:txBody>
          <a:bodyPr>
            <a:normAutofit/>
          </a:bodyPr>
          <a:lstStyle/>
          <a:p>
            <a:r>
              <a:rPr lang="en-US" sz="4400" b="0" dirty="0">
                <a:solidFill>
                  <a:schemeClr val="tx1"/>
                </a:solidFill>
                <a:effectLst/>
                <a:latin typeface="+mj-lt"/>
              </a:rPr>
              <a:t>Data Distribution Options: </a:t>
            </a:r>
            <a:r>
              <a:rPr lang="en-US" sz="4400" b="0" dirty="0">
                <a:solidFill>
                  <a:schemeClr val="tx1"/>
                </a:solidFill>
                <a:effectLst/>
                <a:latin typeface="+mj-lt"/>
                <a:hlinkClick r:id="rId2"/>
              </a:rPr>
              <a:t>ASDC Website</a:t>
            </a:r>
            <a:r>
              <a:rPr lang="en-US" sz="4400" b="0" dirty="0">
                <a:solidFill>
                  <a:schemeClr val="tx1"/>
                </a:solidFill>
                <a:effectLst/>
                <a:latin typeface="+mj-lt"/>
              </a:rPr>
              <a:t>/DDD</a:t>
            </a:r>
          </a:p>
        </p:txBody>
      </p:sp>
      <p:pic>
        <p:nvPicPr>
          <p:cNvPr id="4" name="Picture 3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A1869F1D-41C9-4D0A-9C9A-E0BC612EDB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346561"/>
            <a:ext cx="9603663" cy="464203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B506FE8-B7EE-4B68-84B2-D7BCC4C08F86}"/>
              </a:ext>
            </a:extLst>
          </p:cNvPr>
          <p:cNvSpPr/>
          <p:nvPr/>
        </p:nvSpPr>
        <p:spPr>
          <a:xfrm>
            <a:off x="5938123" y="5052581"/>
            <a:ext cx="5987486" cy="936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Direct Data Download (DDD) provides the ability to access and download all ASDC publicly available data collections via https</a:t>
            </a:r>
          </a:p>
        </p:txBody>
      </p:sp>
    </p:spTree>
    <p:extLst>
      <p:ext uri="{BB962C8B-B14F-4D97-AF65-F5344CB8AC3E}">
        <p14:creationId xmlns:p14="http://schemas.microsoft.com/office/powerpoint/2010/main" val="12785977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F0C56-3477-4F72-97FB-E38A900B1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0">
                <a:solidFill>
                  <a:schemeClr val="tx1"/>
                </a:solidFill>
                <a:effectLst/>
                <a:latin typeface="+mj-lt"/>
              </a:rPr>
              <a:t>Data Distribution Options: </a:t>
            </a:r>
            <a:r>
              <a:rPr lang="en-US" sz="4400" b="0" err="1">
                <a:solidFill>
                  <a:schemeClr val="tx1"/>
                </a:solidFill>
                <a:effectLst/>
                <a:latin typeface="+mj-lt"/>
                <a:hlinkClick r:id="rId2"/>
              </a:rPr>
              <a:t>Earthdata</a:t>
            </a:r>
            <a:r>
              <a:rPr lang="en-US" sz="4400" b="0">
                <a:solidFill>
                  <a:schemeClr val="tx1"/>
                </a:solidFill>
                <a:effectLst/>
                <a:latin typeface="+mj-lt"/>
                <a:hlinkClick r:id="rId2"/>
              </a:rPr>
              <a:t> Search</a:t>
            </a:r>
            <a:br>
              <a:rPr lang="en-US" sz="4400" b="0">
                <a:solidFill>
                  <a:schemeClr val="tx1"/>
                </a:solidFill>
                <a:effectLst/>
                <a:latin typeface="+mj-lt"/>
              </a:rPr>
            </a:br>
            <a:endParaRPr lang="en-US" sz="4400" b="0">
              <a:solidFill>
                <a:schemeClr val="tx1"/>
              </a:solidFill>
              <a:effectLst/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23AFA5A-704F-4EF4-9DFB-265F329830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720" y="2312346"/>
            <a:ext cx="3381375" cy="15621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E2084EB-E644-44E0-BF3D-FCA81DB97537}"/>
              </a:ext>
            </a:extLst>
          </p:cNvPr>
          <p:cNvSpPr/>
          <p:nvPr/>
        </p:nvSpPr>
        <p:spPr>
          <a:xfrm>
            <a:off x="301335" y="4649821"/>
            <a:ext cx="4669499" cy="936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Explore and retrieve information via collections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47292E5-B992-4645-94AD-2157E21116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3535" y="1164791"/>
            <a:ext cx="5771745" cy="4421044"/>
          </a:xfrm>
          <a:prstGeom prst="rect">
            <a:avLst/>
          </a:prstGeom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6DB64546-8253-4C40-8207-89EF2404E0EC}"/>
              </a:ext>
            </a:extLst>
          </p:cNvPr>
          <p:cNvSpPr/>
          <p:nvPr/>
        </p:nvSpPr>
        <p:spPr>
          <a:xfrm>
            <a:off x="4047198" y="2830749"/>
            <a:ext cx="2033081" cy="5252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0140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F0C56-3477-4F72-97FB-E38A900B1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9663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4400" b="0" dirty="0">
                <a:solidFill>
                  <a:schemeClr val="tx1"/>
                </a:solidFill>
                <a:effectLst/>
                <a:latin typeface="+mj-lt"/>
              </a:rPr>
              <a:t>Data Distribution Options: </a:t>
            </a:r>
            <a:r>
              <a:rPr lang="en-US" sz="4400" b="0" dirty="0">
                <a:solidFill>
                  <a:schemeClr val="tx1"/>
                </a:solidFill>
                <a:effectLst/>
                <a:latin typeface="+mj-lt"/>
                <a:hlinkClick r:id="rId2"/>
              </a:rPr>
              <a:t>Sub-Orbital Order Tool</a:t>
            </a:r>
            <a:r>
              <a:rPr lang="en-US" sz="4400" b="0" dirty="0">
                <a:solidFill>
                  <a:schemeClr val="tx1"/>
                </a:solidFill>
                <a:effectLst/>
                <a:latin typeface="+mj-lt"/>
              </a:rPr>
              <a:t> (SOOT) – future for DCOTSS</a:t>
            </a:r>
            <a:br>
              <a:rPr lang="en-US" sz="4400" b="0" dirty="0">
                <a:solidFill>
                  <a:schemeClr val="tx1"/>
                </a:solidFill>
                <a:effectLst/>
                <a:latin typeface="+mj-lt"/>
              </a:rPr>
            </a:br>
            <a:br>
              <a:rPr lang="en-US" sz="4400" b="0" dirty="0">
                <a:solidFill>
                  <a:schemeClr val="tx1"/>
                </a:solidFill>
                <a:effectLst/>
                <a:latin typeface="+mj-lt"/>
              </a:rPr>
            </a:br>
            <a:endParaRPr lang="en-US" sz="4400" b="0" dirty="0">
              <a:solidFill>
                <a:schemeClr val="tx1"/>
              </a:solidFill>
              <a:effectLst/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A95F5D-5AF9-4F43-9C2D-C510A862CC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655" y="1318223"/>
            <a:ext cx="10700145" cy="467924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9748349-AEFF-4A6B-BC1A-673FA8258279}"/>
              </a:ext>
            </a:extLst>
          </p:cNvPr>
          <p:cNvSpPr/>
          <p:nvPr/>
        </p:nvSpPr>
        <p:spPr>
          <a:xfrm>
            <a:off x="7527728" y="1230764"/>
            <a:ext cx="45720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Support data access by flight: all variables from flight(s) or variables of interest for all flights  </a:t>
            </a:r>
          </a:p>
        </p:txBody>
      </p:sp>
    </p:spTree>
    <p:extLst>
      <p:ext uri="{BB962C8B-B14F-4D97-AF65-F5344CB8AC3E}">
        <p14:creationId xmlns:p14="http://schemas.microsoft.com/office/powerpoint/2010/main" val="4240108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252" y="-107004"/>
            <a:ext cx="10515600" cy="1325563"/>
          </a:xfrm>
        </p:spPr>
        <p:txBody>
          <a:bodyPr/>
          <a:lstStyle/>
          <a:p>
            <a:r>
              <a:rPr lang="en-US" sz="4400" b="0">
                <a:solidFill>
                  <a:schemeClr val="tx1"/>
                </a:solidFill>
                <a:effectLst/>
                <a:latin typeface="+mj-lt"/>
                <a:cs typeface="Calibri Ligh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Publications</a:t>
            </a:r>
            <a:r>
              <a:rPr lang="en-US">
                <a:cs typeface="Calibri Light"/>
              </a:rPr>
              <a:t> </a:t>
            </a:r>
            <a:endParaRPr lang="en-US"/>
          </a:p>
        </p:txBody>
      </p:sp>
      <p:pic>
        <p:nvPicPr>
          <p:cNvPr id="4" name="Picture 3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2A9655DF-3D69-4CA3-9A5E-567243E763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23" y="993058"/>
            <a:ext cx="11216754" cy="467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10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3437E-D8AF-49E5-83E0-5E030578FAF2}" type="slidenum">
              <a:rPr lang="en-US" smtClean="0"/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1259" y="2373747"/>
            <a:ext cx="4238625" cy="19526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46317" y="4525154"/>
            <a:ext cx="6417621" cy="129266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prstClr val="black"/>
                </a:solidFill>
              </a:rPr>
              <a:t>Kasey Phillips: </a:t>
            </a:r>
            <a:r>
              <a:rPr lang="en-US" sz="2000" dirty="0">
                <a:solidFill>
                  <a:prstClr val="black"/>
                </a:solidFill>
                <a:hlinkClick r:id="rId3"/>
              </a:rPr>
              <a:t>Kasey.e.Phillips@nasa.gov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Megan Buzanowicz: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/>
              </a:rPr>
              <a:t>megan.e.buzanowicz@nasa.gov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990" y="372481"/>
            <a:ext cx="98007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>
                <a:solidFill>
                  <a:prstClr val="black"/>
                </a:solidFill>
                <a:latin typeface="Calibri" panose="020F0502020204030204"/>
              </a:rPr>
              <a:t>Contact Us/ Resources</a:t>
            </a: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791CC4B-3E27-4F26-BB07-868D843973BB}"/>
              </a:ext>
            </a:extLst>
          </p:cNvPr>
          <p:cNvSpPr txBox="1"/>
          <p:nvPr/>
        </p:nvSpPr>
        <p:spPr>
          <a:xfrm>
            <a:off x="545708" y="2223515"/>
            <a:ext cx="5331375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hlinkClick r:id="rId5"/>
              </a:rPr>
              <a:t>ASDC DCOTSS Landing Page</a:t>
            </a:r>
            <a:endParaRPr lang="en-US" sz="2000"/>
          </a:p>
          <a:p>
            <a:r>
              <a:rPr lang="en-US" sz="2000">
                <a:hlinkClick r:id="rId6"/>
              </a:rPr>
              <a:t>Sub-Orbital Order Tool (SOOT)</a:t>
            </a:r>
            <a:endParaRPr lang="en-US" sz="2000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3578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TEMPLATE-ASDCPaleEarth-Wide.pptx" id="{6CFF35FF-9A5A-4D10-A6C0-D32DDA4C1A88}" vid="{93A119E3-6C5A-413E-94C0-59A4C67538B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D5E748CA6FB50428A9CA26FC9466DA7" ma:contentTypeVersion="10" ma:contentTypeDescription="Create a new document." ma:contentTypeScope="" ma:versionID="4e8bc4af8021500818cf4891c01877a5">
  <xsd:schema xmlns:xsd="http://www.w3.org/2001/XMLSchema" xmlns:xs="http://www.w3.org/2001/XMLSchema" xmlns:p="http://schemas.microsoft.com/office/2006/metadata/properties" xmlns:ns2="bd23e321-86a8-4c29-b41d-41ac512fcb42" xmlns:ns3="a2caf6c9-b257-4e71-bf3a-3a6dca0e5ce5" targetNamespace="http://schemas.microsoft.com/office/2006/metadata/properties" ma:root="true" ma:fieldsID="5b5d9403eb1febba1d9caef4551dddcf" ns2:_="" ns3:_="">
    <xsd:import namespace="bd23e321-86a8-4c29-b41d-41ac512fcb42"/>
    <xsd:import namespace="a2caf6c9-b257-4e71-bf3a-3a6dca0e5ce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23e321-86a8-4c29-b41d-41ac512fcb4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caf6c9-b257-4e71-bf3a-3a6dca0e5ce5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4058320-D96F-4EB3-9637-46A37854A43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CE6AD52-1A78-43A6-96B2-06D66430055C}">
  <ds:schemaRefs>
    <ds:schemaRef ds:uri="a2caf6c9-b257-4e71-bf3a-3a6dca0e5ce5"/>
    <ds:schemaRef ds:uri="bd23e321-86a8-4c29-b41d-41ac512fcb4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31DBD14-7F81-4338-9A76-AC83AEAF3EE1}">
  <ds:schemaRefs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a2caf6c9-b257-4e71-bf3a-3a6dca0e5ce5"/>
    <ds:schemaRef ds:uri="http://purl.org/dc/dcmitype/"/>
    <ds:schemaRef ds:uri="http://schemas.microsoft.com/office/infopath/2007/PartnerControls"/>
    <ds:schemaRef ds:uri="http://schemas.microsoft.com/office/2006/metadata/properties"/>
    <ds:schemaRef ds:uri="bd23e321-86a8-4c29-b41d-41ac512fcb42"/>
    <ds:schemaRef ds:uri="http://purl.org/dc/terms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TEMPLATE-ASDCPaleEarth-Wide</Template>
  <TotalTime>3</TotalTime>
  <Words>461</Words>
  <Application>Microsoft Office PowerPoint</Application>
  <PresentationFormat>Widescreen</PresentationFormat>
  <Paragraphs>58</Paragraphs>
  <Slides>10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Raavi</vt:lpstr>
      <vt:lpstr>Times New Roman</vt:lpstr>
      <vt:lpstr>Office Theme</vt:lpstr>
      <vt:lpstr>PowerPoint Presentation</vt:lpstr>
      <vt:lpstr>PowerPoint Presentation</vt:lpstr>
      <vt:lpstr>ASDC's Role in DCOTSS</vt:lpstr>
      <vt:lpstr>Data Organization and DOIs</vt:lpstr>
      <vt:lpstr>Metadata/Ingest, Archive, and Distribution Process</vt:lpstr>
      <vt:lpstr>Data Distribution Options: ASDC Website/DDD</vt:lpstr>
      <vt:lpstr>Data Distribution Options: Earthdata Search </vt:lpstr>
      <vt:lpstr>Data Distribution Options: Sub-Orbital Order Tool (SOOT) – future for DCOTSS  </vt:lpstr>
      <vt:lpstr>Publications </vt:lpstr>
      <vt:lpstr>PowerPoint Presentation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Buzanowicz, Megan E. (LARC-E301)[Science Systems &amp; Applications, Inc.]</dc:creator>
  <cp:lastModifiedBy>Phillips, Kasey E. (LARC-E301)[STARSS III Affiiate]</cp:lastModifiedBy>
  <cp:revision>4</cp:revision>
  <dcterms:created xsi:type="dcterms:W3CDTF">2021-10-29T13:29:47Z</dcterms:created>
  <dcterms:modified xsi:type="dcterms:W3CDTF">2021-12-03T18:09:37Z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0x010100FD5E748CA6FB50428A9CA26FC9466DA7</vt:lpwstr>
  </property>
</Properties>
</file>