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4" r:id="rId1"/>
    <p:sldMasterId id="2147483685" r:id="rId2"/>
  </p:sldMasterIdLst>
  <p:notesMasterIdLst>
    <p:notesMasterId r:id="rId13"/>
  </p:notesMasterIdLst>
  <p:sldIdLst>
    <p:sldId id="256" r:id="rId3"/>
    <p:sldId id="257" r:id="rId4"/>
    <p:sldId id="272" r:id="rId5"/>
    <p:sldId id="259" r:id="rId6"/>
    <p:sldId id="260" r:id="rId7"/>
    <p:sldId id="261" r:id="rId8"/>
    <p:sldId id="273" r:id="rId9"/>
    <p:sldId id="274" r:id="rId10"/>
    <p:sldId id="264" r:id="rId11"/>
    <p:sldId id="271" r:id="rId12"/>
  </p:sldIdLst>
  <p:sldSz cx="9144000" cy="5143500" type="screen16x9"/>
  <p:notesSz cx="6858000" cy="9144000"/>
  <p:embeddedFontLst>
    <p:embeddedFont>
      <p:font typeface="Calibri" panose="020F050202020403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bkin, Sara H. (GSFC-5860)" initials="LSH(" lastIdx="1" clrIdx="0">
    <p:extLst>
      <p:ext uri="{19B8F6BF-5375-455C-9EA6-DF929625EA0E}">
        <p15:presenceInfo xmlns:p15="http://schemas.microsoft.com/office/powerpoint/2012/main" userId="S::slubkin@ndc.nasa.gov::108b1b7a-714e-49d1-9f0e-b12e02b1cd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19"/>
    <p:restoredTop sz="94694"/>
  </p:normalViewPr>
  <p:slideViewPr>
    <p:cSldViewPr snapToGrid="0">
      <p:cViewPr varScale="1">
        <p:scale>
          <a:sx n="79" d="100"/>
          <a:sy n="79" d="100"/>
        </p:scale>
        <p:origin x="752" y="52"/>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577278-0F5B-4474-B956-2EC29FE5670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0335EF1-C70A-4041-AB6A-3BB29384F967}">
      <dgm:prSet/>
      <dgm:spPr/>
      <dgm:t>
        <a:bodyPr/>
        <a:lstStyle/>
        <a:p>
          <a:r>
            <a:rPr lang="en-US" dirty="0">
              <a:latin typeface="Calibri" panose="020F0502020204030204" pitchFamily="34" charset="0"/>
              <a:cs typeface="Calibri" panose="020F0502020204030204" pitchFamily="34" charset="0"/>
            </a:rPr>
            <a:t>Build a user-focused system framework</a:t>
          </a:r>
        </a:p>
      </dgm:t>
    </dgm:pt>
    <dgm:pt modelId="{EADB7370-65FC-4E4B-B451-4EFEEED73D57}" type="parTrans" cxnId="{D8C8A727-8976-461F-B68D-4D9F3694964E}">
      <dgm:prSet/>
      <dgm:spPr/>
      <dgm:t>
        <a:bodyPr/>
        <a:lstStyle/>
        <a:p>
          <a:endParaRPr lang="en-US"/>
        </a:p>
      </dgm:t>
    </dgm:pt>
    <dgm:pt modelId="{FF007AE9-EEAC-441D-8D7D-46C0EBDABEEE}" type="sibTrans" cxnId="{D8C8A727-8976-461F-B68D-4D9F3694964E}">
      <dgm:prSet/>
      <dgm:spPr/>
      <dgm:t>
        <a:bodyPr/>
        <a:lstStyle/>
        <a:p>
          <a:endParaRPr lang="en-US"/>
        </a:p>
      </dgm:t>
    </dgm:pt>
    <dgm:pt modelId="{12E0BD8D-0A01-40A2-96BE-B9D86D33B728}">
      <dgm:prSet/>
      <dgm:spPr/>
      <dgm:t>
        <a:bodyPr/>
        <a:lstStyle/>
        <a:p>
          <a:r>
            <a:rPr lang="en-US" dirty="0">
              <a:latin typeface="Calibri" panose="020F0502020204030204" pitchFamily="34" charset="0"/>
              <a:cs typeface="Calibri" panose="020F0502020204030204" pitchFamily="34" charset="0"/>
            </a:rPr>
            <a:t>Advocate  friendly user policies: Open Science/Open Source </a:t>
          </a:r>
        </a:p>
      </dgm:t>
    </dgm:pt>
    <dgm:pt modelId="{7CBBB703-07AB-44A7-BE6B-69348C239B10}" type="parTrans" cxnId="{40A74698-5D28-4E6D-ABE5-81030B9CE8B0}">
      <dgm:prSet/>
      <dgm:spPr/>
      <dgm:t>
        <a:bodyPr/>
        <a:lstStyle/>
        <a:p>
          <a:endParaRPr lang="en-US"/>
        </a:p>
      </dgm:t>
    </dgm:pt>
    <dgm:pt modelId="{2A706D62-15DF-4A9D-B80D-259EC172197A}" type="sibTrans" cxnId="{40A74698-5D28-4E6D-ABE5-81030B9CE8B0}">
      <dgm:prSet/>
      <dgm:spPr/>
      <dgm:t>
        <a:bodyPr/>
        <a:lstStyle/>
        <a:p>
          <a:endParaRPr lang="en-US"/>
        </a:p>
      </dgm:t>
    </dgm:pt>
    <dgm:pt modelId="{7891BBB8-9002-4FC3-A6F3-553639EE908F}">
      <dgm:prSet/>
      <dgm:spPr/>
      <dgm:t>
        <a:bodyPr/>
        <a:lstStyle/>
        <a:p>
          <a:r>
            <a:rPr lang="en-US" dirty="0">
              <a:latin typeface="Calibri" panose="020F0502020204030204" pitchFamily="34" charset="0"/>
              <a:cs typeface="Calibri" panose="020F0502020204030204" pitchFamily="34" charset="0"/>
            </a:rPr>
            <a:t>Be Community Activists</a:t>
          </a:r>
        </a:p>
      </dgm:t>
    </dgm:pt>
    <dgm:pt modelId="{6FBB70BF-63D1-483D-8BE3-DB44563D6120}" type="parTrans" cxnId="{8A5EA0F8-4D97-4D24-BED3-024E33C83D1A}">
      <dgm:prSet/>
      <dgm:spPr/>
      <dgm:t>
        <a:bodyPr/>
        <a:lstStyle/>
        <a:p>
          <a:endParaRPr lang="en-US"/>
        </a:p>
      </dgm:t>
    </dgm:pt>
    <dgm:pt modelId="{6DFD436A-D9D2-4A09-8D69-299A0053055D}" type="sibTrans" cxnId="{8A5EA0F8-4D97-4D24-BED3-024E33C83D1A}">
      <dgm:prSet/>
      <dgm:spPr/>
      <dgm:t>
        <a:bodyPr/>
        <a:lstStyle/>
        <a:p>
          <a:endParaRPr lang="en-US"/>
        </a:p>
      </dgm:t>
    </dgm:pt>
    <dgm:pt modelId="{65C3B0B2-7CF6-4688-A387-A77EA2736B6D}">
      <dgm:prSet/>
      <dgm:spPr/>
      <dgm:t>
        <a:bodyPr/>
        <a:lstStyle/>
        <a:p>
          <a:r>
            <a:rPr lang="en-US" dirty="0">
              <a:latin typeface="Calibri" panose="020F0502020204030204" pitchFamily="34" charset="0"/>
              <a:cs typeface="Calibri" panose="020F0502020204030204" pitchFamily="34" charset="0"/>
            </a:rPr>
            <a:t>Communicate</a:t>
          </a:r>
        </a:p>
      </dgm:t>
    </dgm:pt>
    <dgm:pt modelId="{4E41EC34-F670-4D3B-A796-EBB2ABA1F7CE}" type="parTrans" cxnId="{7886FA24-E5F4-4788-9CAB-600C0CDC8D5B}">
      <dgm:prSet/>
      <dgm:spPr/>
      <dgm:t>
        <a:bodyPr/>
        <a:lstStyle/>
        <a:p>
          <a:endParaRPr lang="en-US"/>
        </a:p>
      </dgm:t>
    </dgm:pt>
    <dgm:pt modelId="{BF1879F4-B4F2-4A81-8127-A8C9FFBDE98B}" type="sibTrans" cxnId="{7886FA24-E5F4-4788-9CAB-600C0CDC8D5B}">
      <dgm:prSet/>
      <dgm:spPr/>
      <dgm:t>
        <a:bodyPr/>
        <a:lstStyle/>
        <a:p>
          <a:endParaRPr lang="en-US"/>
        </a:p>
      </dgm:t>
    </dgm:pt>
    <dgm:pt modelId="{D67D62B9-6369-B24F-9AD7-5A6CC4FE3A9D}">
      <dgm:prSet/>
      <dgm:spPr/>
      <dgm:t>
        <a:bodyPr/>
        <a:lstStyle/>
        <a:p>
          <a:r>
            <a:rPr lang="en-US" dirty="0"/>
            <a:t>Stay on top of technology and be effective at 'change'</a:t>
          </a:r>
        </a:p>
      </dgm:t>
    </dgm:pt>
    <dgm:pt modelId="{A5FC9E4D-228D-0B42-80A7-97D3C724BE11}" type="parTrans" cxnId="{930DD89D-2FF7-4647-927B-8EC160A54770}">
      <dgm:prSet/>
      <dgm:spPr/>
      <dgm:t>
        <a:bodyPr/>
        <a:lstStyle/>
        <a:p>
          <a:endParaRPr lang="en-US"/>
        </a:p>
      </dgm:t>
    </dgm:pt>
    <dgm:pt modelId="{78C42174-DC01-B649-BF93-D19289647296}" type="sibTrans" cxnId="{930DD89D-2FF7-4647-927B-8EC160A54770}">
      <dgm:prSet/>
      <dgm:spPr/>
      <dgm:t>
        <a:bodyPr/>
        <a:lstStyle/>
        <a:p>
          <a:endParaRPr lang="en-US"/>
        </a:p>
      </dgm:t>
    </dgm:pt>
    <dgm:pt modelId="{7D1464CF-A731-44AA-86D7-6149A83DCD65}" type="pres">
      <dgm:prSet presAssocID="{21577278-0F5B-4474-B956-2EC29FE56700}" presName="linear" presStyleCnt="0">
        <dgm:presLayoutVars>
          <dgm:animLvl val="lvl"/>
          <dgm:resizeHandles val="exact"/>
        </dgm:presLayoutVars>
      </dgm:prSet>
      <dgm:spPr/>
    </dgm:pt>
    <dgm:pt modelId="{4070F996-FACD-4B1B-8AF4-357A947ED310}" type="pres">
      <dgm:prSet presAssocID="{30335EF1-C70A-4041-AB6A-3BB29384F967}" presName="parentText" presStyleLbl="node1" presStyleIdx="0" presStyleCnt="5">
        <dgm:presLayoutVars>
          <dgm:chMax val="0"/>
          <dgm:bulletEnabled val="1"/>
        </dgm:presLayoutVars>
      </dgm:prSet>
      <dgm:spPr/>
    </dgm:pt>
    <dgm:pt modelId="{C790E6C0-E247-45E2-93D5-8C20E429250F}" type="pres">
      <dgm:prSet presAssocID="{FF007AE9-EEAC-441D-8D7D-46C0EBDABEEE}" presName="spacer" presStyleCnt="0"/>
      <dgm:spPr/>
    </dgm:pt>
    <dgm:pt modelId="{AC922437-7DF3-0842-91C7-19D70D0CD353}" type="pres">
      <dgm:prSet presAssocID="{D67D62B9-6369-B24F-9AD7-5A6CC4FE3A9D}" presName="parentText" presStyleLbl="node1" presStyleIdx="1" presStyleCnt="5">
        <dgm:presLayoutVars>
          <dgm:chMax val="0"/>
          <dgm:bulletEnabled val="1"/>
        </dgm:presLayoutVars>
      </dgm:prSet>
      <dgm:spPr/>
    </dgm:pt>
    <dgm:pt modelId="{68A898C3-AF39-9C44-8064-1B43C0692C32}" type="pres">
      <dgm:prSet presAssocID="{78C42174-DC01-B649-BF93-D19289647296}" presName="spacer" presStyleCnt="0"/>
      <dgm:spPr/>
    </dgm:pt>
    <dgm:pt modelId="{25426931-6BC4-41FF-BEC8-4F6C25BC3D6D}" type="pres">
      <dgm:prSet presAssocID="{12E0BD8D-0A01-40A2-96BE-B9D86D33B728}" presName="parentText" presStyleLbl="node1" presStyleIdx="2" presStyleCnt="5">
        <dgm:presLayoutVars>
          <dgm:chMax val="0"/>
          <dgm:bulletEnabled val="1"/>
        </dgm:presLayoutVars>
      </dgm:prSet>
      <dgm:spPr/>
    </dgm:pt>
    <dgm:pt modelId="{1EC9C030-7A64-48FB-B44C-B6429828D040}" type="pres">
      <dgm:prSet presAssocID="{2A706D62-15DF-4A9D-B80D-259EC172197A}" presName="spacer" presStyleCnt="0"/>
      <dgm:spPr/>
    </dgm:pt>
    <dgm:pt modelId="{3CB8D64F-D5D2-403E-9CEF-726A781C24BF}" type="pres">
      <dgm:prSet presAssocID="{7891BBB8-9002-4FC3-A6F3-553639EE908F}" presName="parentText" presStyleLbl="node1" presStyleIdx="3" presStyleCnt="5">
        <dgm:presLayoutVars>
          <dgm:chMax val="0"/>
          <dgm:bulletEnabled val="1"/>
        </dgm:presLayoutVars>
      </dgm:prSet>
      <dgm:spPr/>
    </dgm:pt>
    <dgm:pt modelId="{42BE1EF7-E613-4B09-9832-EAD38C21E99C}" type="pres">
      <dgm:prSet presAssocID="{6DFD436A-D9D2-4A09-8D69-299A0053055D}" presName="spacer" presStyleCnt="0"/>
      <dgm:spPr/>
    </dgm:pt>
    <dgm:pt modelId="{E53EB462-038F-41A4-86E7-256BDD202120}" type="pres">
      <dgm:prSet presAssocID="{65C3B0B2-7CF6-4688-A387-A77EA2736B6D}" presName="parentText" presStyleLbl="node1" presStyleIdx="4" presStyleCnt="5">
        <dgm:presLayoutVars>
          <dgm:chMax val="0"/>
          <dgm:bulletEnabled val="1"/>
        </dgm:presLayoutVars>
      </dgm:prSet>
      <dgm:spPr/>
    </dgm:pt>
  </dgm:ptLst>
  <dgm:cxnLst>
    <dgm:cxn modelId="{7886FA24-E5F4-4788-9CAB-600C0CDC8D5B}" srcId="{21577278-0F5B-4474-B956-2EC29FE56700}" destId="{65C3B0B2-7CF6-4688-A387-A77EA2736B6D}" srcOrd="4" destOrd="0" parTransId="{4E41EC34-F670-4D3B-A796-EBB2ABA1F7CE}" sibTransId="{BF1879F4-B4F2-4A81-8127-A8C9FFBDE98B}"/>
    <dgm:cxn modelId="{D8C8A727-8976-461F-B68D-4D9F3694964E}" srcId="{21577278-0F5B-4474-B956-2EC29FE56700}" destId="{30335EF1-C70A-4041-AB6A-3BB29384F967}" srcOrd="0" destOrd="0" parTransId="{EADB7370-65FC-4E4B-B451-4EFEEED73D57}" sibTransId="{FF007AE9-EEAC-441D-8D7D-46C0EBDABEEE}"/>
    <dgm:cxn modelId="{E873E52B-8344-4350-80C1-7B338087C751}" type="presOf" srcId="{12E0BD8D-0A01-40A2-96BE-B9D86D33B728}" destId="{25426931-6BC4-41FF-BEC8-4F6C25BC3D6D}" srcOrd="0" destOrd="0" presId="urn:microsoft.com/office/officeart/2005/8/layout/vList2"/>
    <dgm:cxn modelId="{A5695550-F547-4BD0-9035-6BB15B40D877}" type="presOf" srcId="{21577278-0F5B-4474-B956-2EC29FE56700}" destId="{7D1464CF-A731-44AA-86D7-6149A83DCD65}" srcOrd="0" destOrd="0" presId="urn:microsoft.com/office/officeart/2005/8/layout/vList2"/>
    <dgm:cxn modelId="{C57A9488-BB99-4149-AB4E-48FC3218F218}" type="presOf" srcId="{30335EF1-C70A-4041-AB6A-3BB29384F967}" destId="{4070F996-FACD-4B1B-8AF4-357A947ED310}" srcOrd="0" destOrd="0" presId="urn:microsoft.com/office/officeart/2005/8/layout/vList2"/>
    <dgm:cxn modelId="{40A74698-5D28-4E6D-ABE5-81030B9CE8B0}" srcId="{21577278-0F5B-4474-B956-2EC29FE56700}" destId="{12E0BD8D-0A01-40A2-96BE-B9D86D33B728}" srcOrd="2" destOrd="0" parTransId="{7CBBB703-07AB-44A7-BE6B-69348C239B10}" sibTransId="{2A706D62-15DF-4A9D-B80D-259EC172197A}"/>
    <dgm:cxn modelId="{1FB6A29D-59FA-2647-A0BE-89623BA9CCBF}" type="presOf" srcId="{D67D62B9-6369-B24F-9AD7-5A6CC4FE3A9D}" destId="{AC922437-7DF3-0842-91C7-19D70D0CD353}" srcOrd="0" destOrd="0" presId="urn:microsoft.com/office/officeart/2005/8/layout/vList2"/>
    <dgm:cxn modelId="{930DD89D-2FF7-4647-927B-8EC160A54770}" srcId="{21577278-0F5B-4474-B956-2EC29FE56700}" destId="{D67D62B9-6369-B24F-9AD7-5A6CC4FE3A9D}" srcOrd="1" destOrd="0" parTransId="{A5FC9E4D-228D-0B42-80A7-97D3C724BE11}" sibTransId="{78C42174-DC01-B649-BF93-D19289647296}"/>
    <dgm:cxn modelId="{486125D7-244E-48AB-9D28-5B5CEDDE2412}" type="presOf" srcId="{65C3B0B2-7CF6-4688-A387-A77EA2736B6D}" destId="{E53EB462-038F-41A4-86E7-256BDD202120}" srcOrd="0" destOrd="0" presId="urn:microsoft.com/office/officeart/2005/8/layout/vList2"/>
    <dgm:cxn modelId="{9D8099E7-C08C-4DDC-A278-CE738F0DA4F7}" type="presOf" srcId="{7891BBB8-9002-4FC3-A6F3-553639EE908F}" destId="{3CB8D64F-D5D2-403E-9CEF-726A781C24BF}" srcOrd="0" destOrd="0" presId="urn:microsoft.com/office/officeart/2005/8/layout/vList2"/>
    <dgm:cxn modelId="{8A5EA0F8-4D97-4D24-BED3-024E33C83D1A}" srcId="{21577278-0F5B-4474-B956-2EC29FE56700}" destId="{7891BBB8-9002-4FC3-A6F3-553639EE908F}" srcOrd="3" destOrd="0" parTransId="{6FBB70BF-63D1-483D-8BE3-DB44563D6120}" sibTransId="{6DFD436A-D9D2-4A09-8D69-299A0053055D}"/>
    <dgm:cxn modelId="{B1A026E6-CF78-42EF-AE64-9219F66A79F5}" type="presParOf" srcId="{7D1464CF-A731-44AA-86D7-6149A83DCD65}" destId="{4070F996-FACD-4B1B-8AF4-357A947ED310}" srcOrd="0" destOrd="0" presId="urn:microsoft.com/office/officeart/2005/8/layout/vList2"/>
    <dgm:cxn modelId="{490E5AE6-61A8-445B-A3DB-49B63F763053}" type="presParOf" srcId="{7D1464CF-A731-44AA-86D7-6149A83DCD65}" destId="{C790E6C0-E247-45E2-93D5-8C20E429250F}" srcOrd="1" destOrd="0" presId="urn:microsoft.com/office/officeart/2005/8/layout/vList2"/>
    <dgm:cxn modelId="{6B38387D-42D7-3440-A6FD-FA47FBB03C4D}" type="presParOf" srcId="{7D1464CF-A731-44AA-86D7-6149A83DCD65}" destId="{AC922437-7DF3-0842-91C7-19D70D0CD353}" srcOrd="2" destOrd="0" presId="urn:microsoft.com/office/officeart/2005/8/layout/vList2"/>
    <dgm:cxn modelId="{425BFCF8-C1AD-444F-8E2B-321E7AC77809}" type="presParOf" srcId="{7D1464CF-A731-44AA-86D7-6149A83DCD65}" destId="{68A898C3-AF39-9C44-8064-1B43C0692C32}" srcOrd="3" destOrd="0" presId="urn:microsoft.com/office/officeart/2005/8/layout/vList2"/>
    <dgm:cxn modelId="{7E7D0385-B9BB-49CB-8373-1BE723E83073}" type="presParOf" srcId="{7D1464CF-A731-44AA-86D7-6149A83DCD65}" destId="{25426931-6BC4-41FF-BEC8-4F6C25BC3D6D}" srcOrd="4" destOrd="0" presId="urn:microsoft.com/office/officeart/2005/8/layout/vList2"/>
    <dgm:cxn modelId="{91C544F6-72F1-45A3-908B-429173C48117}" type="presParOf" srcId="{7D1464CF-A731-44AA-86D7-6149A83DCD65}" destId="{1EC9C030-7A64-48FB-B44C-B6429828D040}" srcOrd="5" destOrd="0" presId="urn:microsoft.com/office/officeart/2005/8/layout/vList2"/>
    <dgm:cxn modelId="{A2A44A71-46E2-492F-90DD-008A3162BF68}" type="presParOf" srcId="{7D1464CF-A731-44AA-86D7-6149A83DCD65}" destId="{3CB8D64F-D5D2-403E-9CEF-726A781C24BF}" srcOrd="6" destOrd="0" presId="urn:microsoft.com/office/officeart/2005/8/layout/vList2"/>
    <dgm:cxn modelId="{4D01DF76-92BC-4D64-B4F2-9373C88367B0}" type="presParOf" srcId="{7D1464CF-A731-44AA-86D7-6149A83DCD65}" destId="{42BE1EF7-E613-4B09-9832-EAD38C21E99C}" srcOrd="7" destOrd="0" presId="urn:microsoft.com/office/officeart/2005/8/layout/vList2"/>
    <dgm:cxn modelId="{3BE953E7-7C7B-4660-92A9-3BEC4043AC0B}" type="presParOf" srcId="{7D1464CF-A731-44AA-86D7-6149A83DCD65}" destId="{E53EB462-038F-41A4-86E7-256BDD20212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0F996-FACD-4B1B-8AF4-357A947ED310}">
      <dsp:nvSpPr>
        <dsp:cNvPr id="0" name=""/>
        <dsp:cNvSpPr/>
      </dsp:nvSpPr>
      <dsp:spPr>
        <a:xfrm>
          <a:off x="0" y="11625"/>
          <a:ext cx="7886700" cy="52767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Build a user-focused system framework</a:t>
          </a:r>
        </a:p>
      </dsp:txBody>
      <dsp:txXfrm>
        <a:off x="25759" y="37384"/>
        <a:ext cx="7835182" cy="476152"/>
      </dsp:txXfrm>
    </dsp:sp>
    <dsp:sp modelId="{AC922437-7DF3-0842-91C7-19D70D0CD353}">
      <dsp:nvSpPr>
        <dsp:cNvPr id="0" name=""/>
        <dsp:cNvSpPr/>
      </dsp:nvSpPr>
      <dsp:spPr>
        <a:xfrm>
          <a:off x="0" y="602655"/>
          <a:ext cx="7886700" cy="527670"/>
        </a:xfrm>
        <a:prstGeom prst="roundRect">
          <a:avLst/>
        </a:prstGeom>
        <a:solidFill>
          <a:schemeClr val="accent5">
            <a:hueOff val="-1689636"/>
            <a:satOff val="-4355"/>
            <a:lumOff val="-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Stay on top of technology and be effective at 'change'</a:t>
          </a:r>
        </a:p>
      </dsp:txBody>
      <dsp:txXfrm>
        <a:off x="25759" y="628414"/>
        <a:ext cx="7835182" cy="476152"/>
      </dsp:txXfrm>
    </dsp:sp>
    <dsp:sp modelId="{25426931-6BC4-41FF-BEC8-4F6C25BC3D6D}">
      <dsp:nvSpPr>
        <dsp:cNvPr id="0" name=""/>
        <dsp:cNvSpPr/>
      </dsp:nvSpPr>
      <dsp:spPr>
        <a:xfrm>
          <a:off x="0" y="1193685"/>
          <a:ext cx="7886700" cy="527670"/>
        </a:xfrm>
        <a:prstGeom prst="roundRect">
          <a:avLst/>
        </a:prstGeom>
        <a:solidFill>
          <a:schemeClr val="accent5">
            <a:hueOff val="-3379271"/>
            <a:satOff val="-8710"/>
            <a:lumOff val="-58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Advocate  friendly user policies: Open Science/Open Source </a:t>
          </a:r>
        </a:p>
      </dsp:txBody>
      <dsp:txXfrm>
        <a:off x="25759" y="1219444"/>
        <a:ext cx="7835182" cy="476152"/>
      </dsp:txXfrm>
    </dsp:sp>
    <dsp:sp modelId="{3CB8D64F-D5D2-403E-9CEF-726A781C24BF}">
      <dsp:nvSpPr>
        <dsp:cNvPr id="0" name=""/>
        <dsp:cNvSpPr/>
      </dsp:nvSpPr>
      <dsp:spPr>
        <a:xfrm>
          <a:off x="0" y="1784715"/>
          <a:ext cx="7886700" cy="527670"/>
        </a:xfrm>
        <a:prstGeom prst="roundRect">
          <a:avLst/>
        </a:prstGeom>
        <a:solidFill>
          <a:schemeClr val="accent5">
            <a:hueOff val="-5068907"/>
            <a:satOff val="-13064"/>
            <a:lumOff val="-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Be Community Activists</a:t>
          </a:r>
        </a:p>
      </dsp:txBody>
      <dsp:txXfrm>
        <a:off x="25759" y="1810474"/>
        <a:ext cx="7835182" cy="476152"/>
      </dsp:txXfrm>
    </dsp:sp>
    <dsp:sp modelId="{E53EB462-038F-41A4-86E7-256BDD202120}">
      <dsp:nvSpPr>
        <dsp:cNvPr id="0" name=""/>
        <dsp:cNvSpPr/>
      </dsp:nvSpPr>
      <dsp:spPr>
        <a:xfrm>
          <a:off x="0" y="2375745"/>
          <a:ext cx="7886700" cy="527670"/>
        </a:xfrm>
        <a:prstGeom prst="roundRect">
          <a:avLst/>
        </a:prstGeom>
        <a:solidFill>
          <a:schemeClr val="accent5">
            <a:hueOff val="-6758543"/>
            <a:satOff val="-17419"/>
            <a:lumOff val="-1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Communicate</a:t>
          </a:r>
        </a:p>
      </dsp:txBody>
      <dsp:txXfrm>
        <a:off x="25759" y="2401504"/>
        <a:ext cx="7835182" cy="4761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039ce0a5f8_1_7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g1039ce0a5f8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04cbdf8e3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104cbdf8e3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039ce0a5f8_1_18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1039ce0a5f8_1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038005124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038005124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EOSDIS has weathered a number of technology challenges</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0380051243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0380051243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04cbdf8e38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04cbdf8e38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04cbdf8e38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04cbdf8e38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1039ce0a5f8_1_100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2" name="Google Shape;652;g1039ce0a5f8_1_10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11700" y="555600"/>
            <a:ext cx="2808000" cy="755700"/>
          </a:xfrm>
          <a:prstGeom prst="rect">
            <a:avLst/>
          </a:prstGeom>
          <a:noFill/>
          <a:ln>
            <a:noFill/>
          </a:ln>
        </p:spPr>
        <p:txBody>
          <a:bodyPr spcFirstLastPara="1" wrap="square" lIns="68575" tIns="68575" rIns="68575" bIns="68575" anchor="b" anchorCtr="0">
            <a:normAutofit/>
          </a:bodyPr>
          <a:lstStyle>
            <a:lvl1pPr lvl="0" algn="l" rtl="0">
              <a:lnSpc>
                <a:spcPct val="100000"/>
              </a:lnSpc>
              <a:spcBef>
                <a:spcPts val="0"/>
              </a:spcBef>
              <a:spcAft>
                <a:spcPts val="0"/>
              </a:spcAft>
              <a:buClr>
                <a:schemeClr val="dk1"/>
              </a:buClr>
              <a:buSzPts val="1800"/>
              <a:buFont typeface="Calibri"/>
              <a:buNone/>
              <a:defRPr sz="2400"/>
            </a:lvl1pPr>
            <a:lvl2pPr lvl="1" algn="l" rtl="0">
              <a:lnSpc>
                <a:spcPct val="100000"/>
              </a:lnSpc>
              <a:spcBef>
                <a:spcPts val="0"/>
              </a:spcBef>
              <a:spcAft>
                <a:spcPts val="0"/>
              </a:spcAft>
              <a:buSzPts val="1800"/>
              <a:buNone/>
              <a:defRPr sz="2400"/>
            </a:lvl2pPr>
            <a:lvl3pPr lvl="2" algn="l" rtl="0">
              <a:lnSpc>
                <a:spcPct val="100000"/>
              </a:lnSpc>
              <a:spcBef>
                <a:spcPts val="0"/>
              </a:spcBef>
              <a:spcAft>
                <a:spcPts val="0"/>
              </a:spcAft>
              <a:buSzPts val="1800"/>
              <a:buNone/>
              <a:defRPr sz="2400"/>
            </a:lvl3pPr>
            <a:lvl4pPr lvl="3" algn="l" rtl="0">
              <a:lnSpc>
                <a:spcPct val="100000"/>
              </a:lnSpc>
              <a:spcBef>
                <a:spcPts val="0"/>
              </a:spcBef>
              <a:spcAft>
                <a:spcPts val="0"/>
              </a:spcAft>
              <a:buSzPts val="1800"/>
              <a:buNone/>
              <a:defRPr sz="2400"/>
            </a:lvl4pPr>
            <a:lvl5pPr lvl="4" algn="l" rtl="0">
              <a:lnSpc>
                <a:spcPct val="100000"/>
              </a:lnSpc>
              <a:spcBef>
                <a:spcPts val="0"/>
              </a:spcBef>
              <a:spcAft>
                <a:spcPts val="0"/>
              </a:spcAft>
              <a:buSzPts val="1800"/>
              <a:buNone/>
              <a:defRPr sz="2400"/>
            </a:lvl5pPr>
            <a:lvl6pPr lvl="5" algn="l" rtl="0">
              <a:lnSpc>
                <a:spcPct val="100000"/>
              </a:lnSpc>
              <a:spcBef>
                <a:spcPts val="0"/>
              </a:spcBef>
              <a:spcAft>
                <a:spcPts val="0"/>
              </a:spcAft>
              <a:buSzPts val="1800"/>
              <a:buNone/>
              <a:defRPr sz="2400"/>
            </a:lvl6pPr>
            <a:lvl7pPr lvl="6" algn="l" rtl="0">
              <a:lnSpc>
                <a:spcPct val="100000"/>
              </a:lnSpc>
              <a:spcBef>
                <a:spcPts val="0"/>
              </a:spcBef>
              <a:spcAft>
                <a:spcPts val="0"/>
              </a:spcAft>
              <a:buSzPts val="1800"/>
              <a:buNone/>
              <a:defRPr sz="2400"/>
            </a:lvl7pPr>
            <a:lvl8pPr lvl="7" algn="l" rtl="0">
              <a:lnSpc>
                <a:spcPct val="100000"/>
              </a:lnSpc>
              <a:spcBef>
                <a:spcPts val="0"/>
              </a:spcBef>
              <a:spcAft>
                <a:spcPts val="0"/>
              </a:spcAft>
              <a:buSzPts val="1800"/>
              <a:buNone/>
              <a:defRPr sz="2400"/>
            </a:lvl8pPr>
            <a:lvl9pPr lvl="8" algn="l" rtl="0">
              <a:lnSpc>
                <a:spcPct val="100000"/>
              </a:lnSpc>
              <a:spcBef>
                <a:spcPts val="0"/>
              </a:spcBef>
              <a:spcAft>
                <a:spcPts val="0"/>
              </a:spcAft>
              <a:buSzPts val="1800"/>
              <a:buNone/>
              <a:defRPr sz="2400"/>
            </a:lvl9pPr>
          </a:lstStyle>
          <a:p>
            <a:endParaRPr/>
          </a:p>
        </p:txBody>
      </p:sp>
      <p:sp>
        <p:nvSpPr>
          <p:cNvPr id="74" name="Google Shape;74;p17"/>
          <p:cNvSpPr txBox="1">
            <a:spLocks noGrp="1"/>
          </p:cNvSpPr>
          <p:nvPr>
            <p:ph type="body" idx="1"/>
          </p:nvPr>
        </p:nvSpPr>
        <p:spPr>
          <a:xfrm>
            <a:off x="311700" y="1389600"/>
            <a:ext cx="2808000" cy="3179400"/>
          </a:xfrm>
          <a:prstGeom prst="rect">
            <a:avLst/>
          </a:prstGeom>
          <a:noFill/>
          <a:ln>
            <a:noFill/>
          </a:ln>
        </p:spPr>
        <p:txBody>
          <a:bodyPr spcFirstLastPara="1" wrap="square" lIns="68575" tIns="68575" rIns="68575" bIns="68575" anchor="t" anchorCtr="0">
            <a:normAutofit/>
          </a:bodyPr>
          <a:lstStyle>
            <a:lvl1pPr marL="457200" lvl="0" indent="-285750" algn="l" rtl="0">
              <a:lnSpc>
                <a:spcPct val="115000"/>
              </a:lnSpc>
              <a:spcBef>
                <a:spcPts val="0"/>
              </a:spcBef>
              <a:spcAft>
                <a:spcPts val="0"/>
              </a:spcAft>
              <a:buClr>
                <a:schemeClr val="dk1"/>
              </a:buClr>
              <a:buSzPts val="900"/>
              <a:buChar char="●"/>
              <a:defRPr sz="1200"/>
            </a:lvl1pPr>
            <a:lvl2pPr marL="914400" lvl="1" indent="-285750" algn="l" rtl="0">
              <a:lnSpc>
                <a:spcPct val="115000"/>
              </a:lnSpc>
              <a:spcBef>
                <a:spcPts val="0"/>
              </a:spcBef>
              <a:spcAft>
                <a:spcPts val="0"/>
              </a:spcAft>
              <a:buClr>
                <a:schemeClr val="dk1"/>
              </a:buClr>
              <a:buSzPts val="900"/>
              <a:buChar char="○"/>
              <a:defRPr sz="1200"/>
            </a:lvl2pPr>
            <a:lvl3pPr marL="1371600" lvl="2" indent="-285750" algn="l" rtl="0">
              <a:lnSpc>
                <a:spcPct val="115000"/>
              </a:lnSpc>
              <a:spcBef>
                <a:spcPts val="0"/>
              </a:spcBef>
              <a:spcAft>
                <a:spcPts val="0"/>
              </a:spcAft>
              <a:buClr>
                <a:schemeClr val="dk1"/>
              </a:buClr>
              <a:buSzPts val="900"/>
              <a:buChar char="■"/>
              <a:defRPr sz="1200"/>
            </a:lvl3pPr>
            <a:lvl4pPr marL="1828800" lvl="3" indent="-285750" algn="l" rtl="0">
              <a:lnSpc>
                <a:spcPct val="115000"/>
              </a:lnSpc>
              <a:spcBef>
                <a:spcPts val="0"/>
              </a:spcBef>
              <a:spcAft>
                <a:spcPts val="0"/>
              </a:spcAft>
              <a:buClr>
                <a:schemeClr val="dk1"/>
              </a:buClr>
              <a:buSzPts val="900"/>
              <a:buChar char="●"/>
              <a:defRPr sz="1200"/>
            </a:lvl4pPr>
            <a:lvl5pPr marL="2286000" lvl="4" indent="-285750" algn="l" rtl="0">
              <a:lnSpc>
                <a:spcPct val="115000"/>
              </a:lnSpc>
              <a:spcBef>
                <a:spcPts val="0"/>
              </a:spcBef>
              <a:spcAft>
                <a:spcPts val="0"/>
              </a:spcAft>
              <a:buClr>
                <a:schemeClr val="dk1"/>
              </a:buClr>
              <a:buSzPts val="900"/>
              <a:buChar char="○"/>
              <a:defRPr sz="1200"/>
            </a:lvl5pPr>
            <a:lvl6pPr marL="2743200" lvl="5" indent="-285750" algn="l" rtl="0">
              <a:lnSpc>
                <a:spcPct val="115000"/>
              </a:lnSpc>
              <a:spcBef>
                <a:spcPts val="0"/>
              </a:spcBef>
              <a:spcAft>
                <a:spcPts val="0"/>
              </a:spcAft>
              <a:buClr>
                <a:schemeClr val="dk1"/>
              </a:buClr>
              <a:buSzPts val="900"/>
              <a:buChar char="■"/>
              <a:defRPr sz="1200"/>
            </a:lvl6pPr>
            <a:lvl7pPr marL="3200400" lvl="6" indent="-285750" algn="l" rtl="0">
              <a:lnSpc>
                <a:spcPct val="115000"/>
              </a:lnSpc>
              <a:spcBef>
                <a:spcPts val="0"/>
              </a:spcBef>
              <a:spcAft>
                <a:spcPts val="0"/>
              </a:spcAft>
              <a:buClr>
                <a:schemeClr val="dk1"/>
              </a:buClr>
              <a:buSzPts val="900"/>
              <a:buChar char="●"/>
              <a:defRPr sz="1200"/>
            </a:lvl7pPr>
            <a:lvl8pPr marL="3657600" lvl="7" indent="-285750" algn="l" rtl="0">
              <a:lnSpc>
                <a:spcPct val="115000"/>
              </a:lnSpc>
              <a:spcBef>
                <a:spcPts val="0"/>
              </a:spcBef>
              <a:spcAft>
                <a:spcPts val="0"/>
              </a:spcAft>
              <a:buClr>
                <a:schemeClr val="dk1"/>
              </a:buClr>
              <a:buSzPts val="900"/>
              <a:buChar char="○"/>
              <a:defRPr sz="1200"/>
            </a:lvl8pPr>
            <a:lvl9pPr marL="4114800" lvl="8" indent="-285750" algn="l" rtl="0">
              <a:lnSpc>
                <a:spcPct val="115000"/>
              </a:lnSpc>
              <a:spcBef>
                <a:spcPts val="0"/>
              </a:spcBef>
              <a:spcAft>
                <a:spcPts val="0"/>
              </a:spcAft>
              <a:buClr>
                <a:schemeClr val="dk1"/>
              </a:buClr>
              <a:buSzPts val="900"/>
              <a:buChar char="■"/>
              <a:defRPr sz="1200"/>
            </a:lvl9pPr>
          </a:lstStyle>
          <a:p>
            <a:endParaRPr/>
          </a:p>
        </p:txBody>
      </p:sp>
      <p:sp>
        <p:nvSpPr>
          <p:cNvPr id="75" name="Google Shape;75;p1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rmAutofit/>
          </a:bodyPr>
          <a:lstStyle>
            <a:lvl1pPr marL="0" marR="0" lvl="0"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8" name="Google Shape;78;p18"/>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79" name="Google Shape;79;p18"/>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0" name="Google Shape;80;p18"/>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1" name="Google Shape;81;p18"/>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3" name="Google Shape;93;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5" name="Google Shape;95;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6" name="Google Shape;96;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0" name="Google Shape;100;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2" name="Google Shape;102;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3"/>
        <p:cNvGrpSpPr/>
        <p:nvPr/>
      </p:nvGrpSpPr>
      <p:grpSpPr>
        <a:xfrm>
          <a:off x="0" y="0"/>
          <a:ext cx="0" cy="0"/>
          <a:chOff x="0" y="0"/>
          <a:chExt cx="0" cy="0"/>
        </a:xfrm>
      </p:grpSpPr>
      <p:sp>
        <p:nvSpPr>
          <p:cNvPr id="104" name="Google Shape;104;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5" name="Google Shape;105;p2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6" name="Google Shape;106;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7" name="Google Shape;107;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9" name="Google Shape;109;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0"/>
        <p:cNvGrpSpPr/>
        <p:nvPr/>
      </p:nvGrpSpPr>
      <p:grpSpPr>
        <a:xfrm>
          <a:off x="0" y="0"/>
          <a:ext cx="0" cy="0"/>
          <a:chOff x="0" y="0"/>
          <a:chExt cx="0" cy="0"/>
        </a:xfrm>
      </p:grpSpPr>
      <p:sp>
        <p:nvSpPr>
          <p:cNvPr id="111" name="Google Shape;111;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2" name="Google Shape;112;p23"/>
          <p:cNvSpPr>
            <a:spLocks noGrp="1"/>
          </p:cNvSpPr>
          <p:nvPr>
            <p:ph type="pic" idx="2"/>
          </p:nvPr>
        </p:nvSpPr>
        <p:spPr>
          <a:xfrm>
            <a:off x="3887391" y="740569"/>
            <a:ext cx="4629300" cy="3655200"/>
          </a:xfrm>
          <a:prstGeom prst="rect">
            <a:avLst/>
          </a:prstGeom>
          <a:noFill/>
          <a:ln>
            <a:noFill/>
          </a:ln>
        </p:spPr>
      </p:sp>
      <p:sp>
        <p:nvSpPr>
          <p:cNvPr id="113" name="Google Shape;113;p2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4" name="Google Shape;114;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6" name="Google Shape;116;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9" name="Google Shape;119;p2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0" name="Google Shape;120;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2" name="Google Shape;122;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2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lnSpc>
                <a:spcPct val="100000"/>
              </a:lnSpc>
              <a:spcBef>
                <a:spcPts val="0"/>
              </a:spcBef>
              <a:spcAft>
                <a:spcPts val="0"/>
              </a:spcAft>
              <a:buSzPts val="900"/>
              <a:buNone/>
              <a:defRPr/>
            </a:lvl1pPr>
            <a:lvl2pPr marL="0" lvl="1" indent="0" algn="r" rtl="0">
              <a:lnSpc>
                <a:spcPct val="100000"/>
              </a:lnSpc>
              <a:spcBef>
                <a:spcPts val="0"/>
              </a:spcBef>
              <a:spcAft>
                <a:spcPts val="0"/>
              </a:spcAft>
              <a:buSzPts val="900"/>
              <a:buNone/>
              <a:defRPr/>
            </a:lvl2pPr>
            <a:lvl3pPr marL="0" lvl="2" indent="0" algn="r" rtl="0">
              <a:lnSpc>
                <a:spcPct val="100000"/>
              </a:lnSpc>
              <a:spcBef>
                <a:spcPts val="0"/>
              </a:spcBef>
              <a:spcAft>
                <a:spcPts val="0"/>
              </a:spcAft>
              <a:buSzPts val="900"/>
              <a:buNone/>
              <a:defRPr/>
            </a:lvl3pPr>
            <a:lvl4pPr marL="0" lvl="3" indent="0" algn="r" rtl="0">
              <a:lnSpc>
                <a:spcPct val="100000"/>
              </a:lnSpc>
              <a:spcBef>
                <a:spcPts val="0"/>
              </a:spcBef>
              <a:spcAft>
                <a:spcPts val="0"/>
              </a:spcAft>
              <a:buSzPts val="900"/>
              <a:buNone/>
              <a:defRPr/>
            </a:lvl4pPr>
            <a:lvl5pPr marL="0" lvl="4" indent="0" algn="r" rtl="0">
              <a:lnSpc>
                <a:spcPct val="100000"/>
              </a:lnSpc>
              <a:spcBef>
                <a:spcPts val="0"/>
              </a:spcBef>
              <a:spcAft>
                <a:spcPts val="0"/>
              </a:spcAft>
              <a:buSzPts val="900"/>
              <a:buNone/>
              <a:defRPr/>
            </a:lvl5pPr>
            <a:lvl6pPr marL="0" lvl="5" indent="0" algn="r" rtl="0">
              <a:lnSpc>
                <a:spcPct val="100000"/>
              </a:lnSpc>
              <a:spcBef>
                <a:spcPts val="0"/>
              </a:spcBef>
              <a:spcAft>
                <a:spcPts val="0"/>
              </a:spcAft>
              <a:buSzPts val="900"/>
              <a:buNone/>
              <a:defRPr/>
            </a:lvl6pPr>
            <a:lvl7pPr marL="0" lvl="6" indent="0" algn="r" rtl="0">
              <a:lnSpc>
                <a:spcPct val="100000"/>
              </a:lnSpc>
              <a:spcBef>
                <a:spcPts val="0"/>
              </a:spcBef>
              <a:spcAft>
                <a:spcPts val="0"/>
              </a:spcAft>
              <a:buSzPts val="900"/>
              <a:buNone/>
              <a:defRPr/>
            </a:lvl7pPr>
            <a:lvl8pPr marL="0" lvl="7" indent="0" algn="r" rtl="0">
              <a:lnSpc>
                <a:spcPct val="100000"/>
              </a:lnSpc>
              <a:spcBef>
                <a:spcPts val="0"/>
              </a:spcBef>
              <a:spcAft>
                <a:spcPts val="0"/>
              </a:spcAft>
              <a:buSzPts val="900"/>
              <a:buNone/>
              <a:defRPr/>
            </a:lvl8pPr>
            <a:lvl9pPr marL="0" lvl="8" indent="0" algn="r" rtl="0">
              <a:lnSpc>
                <a:spcPct val="100000"/>
              </a:lnSpc>
              <a:spcBef>
                <a:spcPts val="0"/>
              </a:spcBef>
              <a:spcAft>
                <a:spcPts val="0"/>
              </a:spcAft>
              <a:buSzPts val="90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50692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5"/>
        <p:cNvGrpSpPr/>
        <p:nvPr/>
      </p:nvGrpSpPr>
      <p:grpSpPr>
        <a:xfrm>
          <a:off x="0" y="0"/>
          <a:ext cx="0" cy="0"/>
          <a:chOff x="0" y="0"/>
          <a:chExt cx="0" cy="0"/>
        </a:xfrm>
      </p:grpSpPr>
      <p:sp>
        <p:nvSpPr>
          <p:cNvPr id="136" name="Google Shape;136;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7" name="Google Shape;137;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8" name="Google Shape;138;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9"/>
        <p:cNvGrpSpPr/>
        <p:nvPr/>
      </p:nvGrpSpPr>
      <p:grpSpPr>
        <a:xfrm>
          <a:off x="0" y="0"/>
          <a:ext cx="0" cy="0"/>
          <a:chOff x="0" y="0"/>
          <a:chExt cx="0" cy="0"/>
        </a:xfrm>
      </p:grpSpPr>
      <p:sp>
        <p:nvSpPr>
          <p:cNvPr id="140" name="Google Shape;140;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1" name="Google Shape;141;p28"/>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2" name="Google Shape;142;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3" name="Google Shape;143;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 name="Google Shape;144;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0"/>
        <p:cNvGrpSpPr/>
        <p:nvPr/>
      </p:nvGrpSpPr>
      <p:grpSpPr>
        <a:xfrm>
          <a:off x="0" y="0"/>
          <a:ext cx="0" cy="0"/>
          <a:chOff x="0" y="0"/>
          <a:chExt cx="0" cy="0"/>
        </a:xfrm>
      </p:grpSpPr>
      <p:sp>
        <p:nvSpPr>
          <p:cNvPr id="151" name="Google Shape;151;p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2" name="Google Shape;152;p30"/>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53" name="Google Shape;153;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4" name="Google Shape;154;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0"/>
        <p:cNvGrpSpPr/>
        <p:nvPr/>
      </p:nvGrpSpPr>
      <p:grpSpPr>
        <a:xfrm>
          <a:off x="0" y="0"/>
          <a:ext cx="0" cy="0"/>
          <a:chOff x="0" y="0"/>
          <a:chExt cx="0" cy="0"/>
        </a:xfrm>
      </p:grpSpPr>
      <p:sp>
        <p:nvSpPr>
          <p:cNvPr id="161" name="Google Shape;161;p32"/>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2" name="Google Shape;162;p32"/>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63" name="Google Shape;163;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5" name="Google Shape;165;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6"/>
        <p:cNvGrpSpPr/>
        <p:nvPr/>
      </p:nvGrpSpPr>
      <p:grpSpPr>
        <a:xfrm>
          <a:off x="0" y="0"/>
          <a:ext cx="0" cy="0"/>
          <a:chOff x="0" y="0"/>
          <a:chExt cx="0" cy="0"/>
        </a:xfrm>
      </p:grpSpPr>
      <p:sp>
        <p:nvSpPr>
          <p:cNvPr id="167" name="Google Shape;167;p3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8" name="Google Shape;168;p33"/>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33"/>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0" name="Google Shape;170;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1" name="Google Shape;171;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5" name="Google Shape;175;p34"/>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6" name="Google Shape;176;p34"/>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7" name="Google Shape;177;p34"/>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8" name="Google Shape;178;p34"/>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9" name="Google Shape;179;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1" name="Google Shape;181;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82"/>
        <p:cNvGrpSpPr/>
        <p:nvPr/>
      </p:nvGrpSpPr>
      <p:grpSpPr>
        <a:xfrm>
          <a:off x="0" y="0"/>
          <a:ext cx="0" cy="0"/>
          <a:chOff x="0" y="0"/>
          <a:chExt cx="0" cy="0"/>
        </a:xfrm>
      </p:grpSpPr>
      <p:sp>
        <p:nvSpPr>
          <p:cNvPr id="183" name="Google Shape;183;p35"/>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4" name="Google Shape;184;p35"/>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85" name="Google Shape;185;p3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6" name="Google Shape;186;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8" name="Google Shape;188;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9"/>
        <p:cNvGrpSpPr/>
        <p:nvPr/>
      </p:nvGrpSpPr>
      <p:grpSpPr>
        <a:xfrm>
          <a:off x="0" y="0"/>
          <a:ext cx="0" cy="0"/>
          <a:chOff x="0" y="0"/>
          <a:chExt cx="0" cy="0"/>
        </a:xfrm>
      </p:grpSpPr>
      <p:sp>
        <p:nvSpPr>
          <p:cNvPr id="190" name="Google Shape;190;p36"/>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1" name="Google Shape;191;p36"/>
          <p:cNvSpPr>
            <a:spLocks noGrp="1"/>
          </p:cNvSpPr>
          <p:nvPr>
            <p:ph type="pic" idx="2"/>
          </p:nvPr>
        </p:nvSpPr>
        <p:spPr>
          <a:xfrm>
            <a:off x="3887391" y="740569"/>
            <a:ext cx="4629150" cy="3655219"/>
          </a:xfrm>
          <a:prstGeom prst="rect">
            <a:avLst/>
          </a:prstGeom>
          <a:noFill/>
          <a:ln>
            <a:noFill/>
          </a:ln>
        </p:spPr>
      </p:sp>
      <p:sp>
        <p:nvSpPr>
          <p:cNvPr id="192" name="Google Shape;192;p3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93" name="Google Shape;193;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4" name="Google Shape;194;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5" name="Google Shape;195;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6"/>
        <p:cNvGrpSpPr/>
        <p:nvPr/>
      </p:nvGrpSpPr>
      <p:grpSpPr>
        <a:xfrm>
          <a:off x="0" y="0"/>
          <a:ext cx="0" cy="0"/>
          <a:chOff x="0" y="0"/>
          <a:chExt cx="0" cy="0"/>
        </a:xfrm>
      </p:grpSpPr>
      <p:sp>
        <p:nvSpPr>
          <p:cNvPr id="197" name="Google Shape;197;p3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8" name="Google Shape;198;p37"/>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9" name="Google Shape;199;p3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0" name="Google Shape;200;p3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1" name="Google Shape;201;p3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2"/>
        <p:cNvGrpSpPr/>
        <p:nvPr/>
      </p:nvGrpSpPr>
      <p:grpSpPr>
        <a:xfrm>
          <a:off x="0" y="0"/>
          <a:ext cx="0" cy="0"/>
          <a:chOff x="0" y="0"/>
          <a:chExt cx="0" cy="0"/>
        </a:xfrm>
      </p:grpSpPr>
      <p:sp>
        <p:nvSpPr>
          <p:cNvPr id="203" name="Google Shape;203;p38"/>
          <p:cNvSpPr txBox="1">
            <a:spLocks noGrp="1"/>
          </p:cNvSpPr>
          <p:nvPr>
            <p:ph type="title"/>
          </p:nvPr>
        </p:nvSpPr>
        <p:spPr>
          <a:xfrm rot="5400000">
            <a:off x="5350073" y="1467446"/>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4" name="Google Shape;204;p38"/>
          <p:cNvSpPr txBox="1">
            <a:spLocks noGrp="1"/>
          </p:cNvSpPr>
          <p:nvPr>
            <p:ph type="body" idx="1"/>
          </p:nvPr>
        </p:nvSpPr>
        <p:spPr>
          <a:xfrm rot="5400000">
            <a:off x="1349573" y="-447079"/>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5" name="Google Shape;205;p3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6" name="Google Shape;206;p3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7" name="Google Shape;207;p3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35365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100"/>
              <a:buNone/>
              <a:defRPr sz="1100" b="0" i="0" u="none" strike="noStrike" cap="none">
                <a:solidFill>
                  <a:srgbClr val="000000"/>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100">
              <a:solidFill>
                <a:srgbClr val="000000"/>
              </a:solidFill>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86"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31" name="Google Shape;131;p2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2" name="Google Shape;132;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3" name="Google Shape;133;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4" name="Google Shape;134;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4" r:id="rId3"/>
    <p:sldLayoutId id="2147483676" r:id="rId4"/>
    <p:sldLayoutId id="2147483677" r:id="rId5"/>
    <p:sldLayoutId id="2147483678" r:id="rId6"/>
    <p:sldLayoutId id="2147483679" r:id="rId7"/>
    <p:sldLayoutId id="2147483680" r:id="rId8"/>
    <p:sldLayoutId id="2147483681" r:id="rId9"/>
    <p:sldLayoutId id="2147483682" r:id="rId10"/>
    <p:sldLayoutId id="2147483687"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hyperlink" Target="mailto:sara.h.lubkin@nasa.gov" TargetMode="External"/><Relationship Id="rId5" Type="http://schemas.openxmlformats.org/officeDocument/2006/relationships/hyperlink" Target="mailto:Jeanne.Behnke@nasa.gov" TargetMode="External"/><Relationship Id="rId4" Type="http://schemas.openxmlformats.org/officeDocument/2006/relationships/hyperlink" Target="http://earthdata.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39"/>
          <p:cNvPicPr preferRelativeResize="0"/>
          <p:nvPr/>
        </p:nvPicPr>
        <p:blipFill rotWithShape="1">
          <a:blip r:embed="rId3">
            <a:alphaModFix/>
          </a:blip>
          <a:srcRect t="15454" b="-1"/>
          <a:stretch/>
        </p:blipFill>
        <p:spPr>
          <a:xfrm>
            <a:off x="0" y="0"/>
            <a:ext cx="9144000" cy="5143500"/>
          </a:xfrm>
          <a:prstGeom prst="rect">
            <a:avLst/>
          </a:prstGeom>
          <a:noFill/>
          <a:ln>
            <a:noFill/>
          </a:ln>
        </p:spPr>
      </p:pic>
      <p:sp>
        <p:nvSpPr>
          <p:cNvPr id="213" name="Google Shape;213;p39"/>
          <p:cNvSpPr txBox="1"/>
          <p:nvPr/>
        </p:nvSpPr>
        <p:spPr>
          <a:xfrm>
            <a:off x="2845348" y="4153000"/>
            <a:ext cx="3453300" cy="9003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b="1" dirty="0">
                <a:solidFill>
                  <a:schemeClr val="dk1"/>
                </a:solidFill>
                <a:latin typeface="Calibri"/>
                <a:ea typeface="Calibri"/>
                <a:cs typeface="Calibri"/>
                <a:sym typeface="Calibri"/>
              </a:rPr>
              <a:t>Jeanne Behnke &amp; Sara Lubkin</a:t>
            </a:r>
            <a:endParaRPr sz="1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 sz="1800" b="1" dirty="0">
                <a:solidFill>
                  <a:schemeClr val="dk1"/>
                </a:solidFill>
                <a:latin typeface="Calibri"/>
                <a:ea typeface="Calibri"/>
                <a:cs typeface="Calibri"/>
                <a:sym typeface="Calibri"/>
              </a:rPr>
              <a:t>NASA Goddard Space Flight Center</a:t>
            </a:r>
            <a:endParaRPr sz="1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 sz="1800" b="1" dirty="0">
                <a:solidFill>
                  <a:schemeClr val="dk1"/>
                </a:solidFill>
                <a:latin typeface="Calibri"/>
                <a:ea typeface="Calibri"/>
                <a:cs typeface="Calibri"/>
                <a:sym typeface="Calibri"/>
              </a:rPr>
              <a:t>December 13, 2021</a:t>
            </a:r>
            <a:endParaRPr sz="1100" dirty="0"/>
          </a:p>
        </p:txBody>
      </p:sp>
      <p:sp>
        <p:nvSpPr>
          <p:cNvPr id="214" name="Google Shape;214;p39"/>
          <p:cNvSpPr txBox="1"/>
          <p:nvPr/>
        </p:nvSpPr>
        <p:spPr>
          <a:xfrm>
            <a:off x="1724700" y="0"/>
            <a:ext cx="5694600" cy="762000"/>
          </a:xfrm>
          <a:prstGeom prst="rect">
            <a:avLst/>
          </a:prstGeom>
          <a:noFill/>
          <a:ln>
            <a:noFill/>
          </a:ln>
        </p:spPr>
        <p:txBody>
          <a:bodyPr spcFirstLastPara="1" wrap="square" lIns="68575" tIns="34275" rIns="68575" bIns="34275" anchor="t" anchorCtr="0">
            <a:spAutoFit/>
          </a:bodyPr>
          <a:lstStyle/>
          <a:p>
            <a:pPr marL="0" lvl="0" indent="0" algn="ctr" rtl="0">
              <a:lnSpc>
                <a:spcPct val="90000"/>
              </a:lnSpc>
              <a:spcBef>
                <a:spcPts val="0"/>
              </a:spcBef>
              <a:spcAft>
                <a:spcPts val="0"/>
              </a:spcAft>
              <a:buSzPts val="1100"/>
              <a:buNone/>
            </a:pPr>
            <a:r>
              <a:rPr lang="en" sz="2500" b="1" dirty="0">
                <a:solidFill>
                  <a:schemeClr val="dk1"/>
                </a:solidFill>
                <a:latin typeface="Calibri"/>
                <a:ea typeface="Calibri"/>
                <a:cs typeface="Calibri"/>
                <a:sym typeface="Calibri"/>
              </a:rPr>
              <a:t>Lessons from the Frontline: </a:t>
            </a:r>
            <a:endParaRPr sz="2500" b="1" dirty="0">
              <a:solidFill>
                <a:schemeClr val="dk1"/>
              </a:solidFill>
              <a:latin typeface="Calibri"/>
              <a:ea typeface="Calibri"/>
              <a:cs typeface="Calibri"/>
              <a:sym typeface="Calibri"/>
            </a:endParaRPr>
          </a:p>
          <a:p>
            <a:pPr marL="0" lvl="0" indent="0" algn="ctr" rtl="0">
              <a:lnSpc>
                <a:spcPct val="90000"/>
              </a:lnSpc>
              <a:spcBef>
                <a:spcPts val="0"/>
              </a:spcBef>
              <a:spcAft>
                <a:spcPts val="0"/>
              </a:spcAft>
              <a:buClr>
                <a:schemeClr val="dk1"/>
              </a:buClr>
              <a:buSzPts val="1100"/>
              <a:buFont typeface="Arial"/>
              <a:buNone/>
            </a:pPr>
            <a:r>
              <a:rPr lang="en" sz="2500" b="1" dirty="0">
                <a:solidFill>
                  <a:schemeClr val="dk1"/>
                </a:solidFill>
                <a:latin typeface="Calibri"/>
                <a:ea typeface="Calibri"/>
                <a:cs typeface="Calibri"/>
                <a:sym typeface="Calibri"/>
              </a:rPr>
              <a:t>Preserving Earth Science Data</a:t>
            </a:r>
            <a:endParaRPr sz="1200" b="1" dirty="0"/>
          </a:p>
        </p:txBody>
      </p:sp>
      <p:sp>
        <p:nvSpPr>
          <p:cNvPr id="215" name="Google Shape;215;p39"/>
          <p:cNvSpPr txBox="1"/>
          <p:nvPr/>
        </p:nvSpPr>
        <p:spPr>
          <a:xfrm>
            <a:off x="126575" y="4236825"/>
            <a:ext cx="2512800" cy="8811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dirty="0">
                <a:solidFill>
                  <a:schemeClr val="dk1"/>
                </a:solidFill>
                <a:latin typeface="Calibri"/>
                <a:ea typeface="Calibri"/>
                <a:cs typeface="Calibri"/>
                <a:sym typeface="Calibri"/>
              </a:rPr>
              <a:t>AGU FM 2021</a:t>
            </a:r>
            <a:endParaRPr sz="1800" b="1" dirty="0">
              <a:solidFill>
                <a:schemeClr val="dk1"/>
              </a:solidFill>
              <a:latin typeface="Calibri"/>
              <a:ea typeface="Calibri"/>
              <a:cs typeface="Calibri"/>
              <a:sym typeface="Calibri"/>
            </a:endParaRPr>
          </a:p>
          <a:p>
            <a:pPr marL="0" lvl="0" indent="0" algn="l" rtl="0">
              <a:lnSpc>
                <a:spcPct val="107916"/>
              </a:lnSpc>
              <a:spcBef>
                <a:spcPts val="0"/>
              </a:spcBef>
              <a:spcAft>
                <a:spcPts val="0"/>
              </a:spcAft>
              <a:buClr>
                <a:schemeClr val="dk1"/>
              </a:buClr>
              <a:buSzPts val="1100"/>
              <a:buFont typeface="Arial"/>
              <a:buNone/>
            </a:pPr>
            <a:r>
              <a:rPr lang="en" sz="1100" b="1" dirty="0">
                <a:solidFill>
                  <a:schemeClr val="dk1"/>
                </a:solidFill>
              </a:rPr>
              <a:t>IN14A-07: Accelerating Science: Moving from Simply Sharing Data to Reproducibility</a:t>
            </a:r>
            <a:endParaRPr sz="1100" b="1" dirty="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9"/>
        <p:cNvGrpSpPr/>
        <p:nvPr/>
      </p:nvGrpSpPr>
      <p:grpSpPr>
        <a:xfrm>
          <a:off x="0" y="0"/>
          <a:ext cx="0" cy="0"/>
          <a:chOff x="0" y="0"/>
          <a:chExt cx="0" cy="0"/>
        </a:xfrm>
      </p:grpSpPr>
      <p:sp useBgFill="1">
        <p:nvSpPr>
          <p:cNvPr id="99" name="Rectangle 9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Google Shape;220;p40"/>
          <p:cNvSpPr txBox="1">
            <a:spLocks noGrp="1"/>
          </p:cNvSpPr>
          <p:nvPr>
            <p:ph type="title"/>
          </p:nvPr>
        </p:nvSpPr>
        <p:spPr>
          <a:xfrm>
            <a:off x="553235" y="146566"/>
            <a:ext cx="7886700" cy="1130638"/>
          </a:xfrm>
          <a:prstGeom prst="rect">
            <a:avLst/>
          </a:prstGeom>
        </p:spPr>
        <p:txBody>
          <a:bodyPr spcFirstLastPara="1" vert="horz" lIns="91440" tIns="45720" rIns="91440" bIns="45720" rtlCol="0" anchor="ctr" anchorCtr="0">
            <a:normAutofit/>
          </a:bodyPr>
          <a:lstStyle/>
          <a:p>
            <a:pPr marL="0" lvl="0" indent="0">
              <a:spcBef>
                <a:spcPct val="0"/>
              </a:spcBef>
              <a:spcAft>
                <a:spcPts val="0"/>
              </a:spcAft>
              <a:buClr>
                <a:schemeClr val="dk1"/>
              </a:buClr>
              <a:buSzPts val="1100"/>
            </a:pPr>
            <a:r>
              <a:rPr lang="en-US" b="1" i="1" kern="1200" dirty="0">
                <a:solidFill>
                  <a:schemeClr val="tx1"/>
                </a:solidFill>
                <a:highlight>
                  <a:srgbClr val="FFFFFF"/>
                </a:highlight>
                <a:latin typeface="Calibri" panose="020F0502020204030204" pitchFamily="34" charset="0"/>
                <a:ea typeface="+mj-ea"/>
                <a:cs typeface="Calibri" panose="020F0502020204030204" pitchFamily="34" charset="0"/>
              </a:rPr>
              <a:t>Establishing a culture where data is easier to discover, understand, and reuse</a:t>
            </a:r>
            <a:endParaRPr lang="en-US" b="1" kern="1200" dirty="0">
              <a:solidFill>
                <a:schemeClr val="tx1"/>
              </a:solidFill>
              <a:latin typeface="Calibri" panose="020F0502020204030204" pitchFamily="34" charset="0"/>
              <a:ea typeface="+mj-ea"/>
              <a:cs typeface="Calibri" panose="020F0502020204030204" pitchFamily="34" charset="0"/>
            </a:endParaRPr>
          </a:p>
        </p:txBody>
      </p:sp>
      <p:graphicFrame>
        <p:nvGraphicFramePr>
          <p:cNvPr id="223" name="Google Shape;221;p40">
            <a:extLst>
              <a:ext uri="{FF2B5EF4-FFF2-40B4-BE49-F238E27FC236}">
                <a16:creationId xmlns:a16="http://schemas.microsoft.com/office/drawing/2014/main" id="{DFFB8ABD-9D50-4F48-BC3D-DAF2BD5D0935}"/>
              </a:ext>
            </a:extLst>
          </p:cNvPr>
          <p:cNvGraphicFramePr/>
          <p:nvPr>
            <p:extLst>
              <p:ext uri="{D42A27DB-BD31-4B8C-83A1-F6EECF244321}">
                <p14:modId xmlns:p14="http://schemas.microsoft.com/office/powerpoint/2010/main" val="2448713705"/>
              </p:ext>
            </p:extLst>
          </p:nvPr>
        </p:nvGraphicFramePr>
        <p:xfrm>
          <a:off x="464522" y="2081892"/>
          <a:ext cx="7886700" cy="29150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F289CF87-6241-6440-8ED4-624891BF5231}"/>
              </a:ext>
            </a:extLst>
          </p:cNvPr>
          <p:cNvSpPr txBox="1"/>
          <p:nvPr/>
        </p:nvSpPr>
        <p:spPr>
          <a:xfrm>
            <a:off x="553235" y="1277204"/>
            <a:ext cx="7797987" cy="738664"/>
          </a:xfrm>
          <a:prstGeom prst="rect">
            <a:avLst/>
          </a:prstGeom>
          <a:noFill/>
        </p:spPr>
        <p:txBody>
          <a:bodyPr wrap="square" rtlCol="0">
            <a:spAutoFit/>
          </a:bodyPr>
          <a:lstStyle/>
          <a:p>
            <a:r>
              <a:rPr lang="en-US" dirty="0"/>
              <a:t>The Earth Observing System Data and Information System (EOSDIS) has developed and operated its data systems since the 1990s, all with the purpose of preserving Earth Science data for NASA research.  Our top 5 lessons come from the frontline support for EOSDIS.</a:t>
            </a:r>
          </a:p>
        </p:txBody>
      </p:sp>
      <p:sp>
        <p:nvSpPr>
          <p:cNvPr id="3" name="Slide Number Placeholder 2">
            <a:extLst>
              <a:ext uri="{FF2B5EF4-FFF2-40B4-BE49-F238E27FC236}">
                <a16:creationId xmlns:a16="http://schemas.microsoft.com/office/drawing/2014/main" id="{04565217-90F8-D647-BE6F-B2FB7FE50C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pic>
        <p:nvPicPr>
          <p:cNvPr id="8" name="Google Shape;222;p40" descr="NASA Logo transparent.png">
            <a:extLst>
              <a:ext uri="{FF2B5EF4-FFF2-40B4-BE49-F238E27FC236}">
                <a16:creationId xmlns:a16="http://schemas.microsoft.com/office/drawing/2014/main" id="{A9311B3F-FBAA-9A45-97B3-B41CD9997A3A}"/>
              </a:ext>
            </a:extLst>
          </p:cNvPr>
          <p:cNvPicPr preferRelativeResize="0"/>
          <p:nvPr/>
        </p:nvPicPr>
        <p:blipFill rotWithShape="1">
          <a:blip r:embed="rId8">
            <a:alphaModFix/>
          </a:blip>
          <a:srcRect/>
          <a:stretch/>
        </p:blipFill>
        <p:spPr>
          <a:xfrm>
            <a:off x="8537850" y="72108"/>
            <a:ext cx="548703" cy="438807"/>
          </a:xfrm>
          <a:prstGeom prst="rect">
            <a:avLst/>
          </a:prstGeom>
          <a:noFill/>
          <a:ln>
            <a:noFill/>
          </a:ln>
          <a:effectLst>
            <a:outerShdw blurRad="63500" dist="88900" dir="2700000">
              <a:schemeClr val="dk1">
                <a:alpha val="43140"/>
              </a:scheme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3725-312E-1843-9561-1C91AC71EBE6}"/>
              </a:ext>
            </a:extLst>
          </p:cNvPr>
          <p:cNvSpPr>
            <a:spLocks noGrp="1"/>
          </p:cNvSpPr>
          <p:nvPr>
            <p:ph type="title"/>
          </p:nvPr>
        </p:nvSpPr>
        <p:spPr>
          <a:xfrm>
            <a:off x="311700" y="292949"/>
            <a:ext cx="8520600" cy="572700"/>
          </a:xfrm>
        </p:spPr>
        <p:txBody>
          <a:bodyPr>
            <a:normAutofit fontScale="90000"/>
          </a:bodyPr>
          <a:lstStyle/>
          <a:p>
            <a:r>
              <a:rPr lang="en-US" dirty="0"/>
              <a:t>Build a user-focused system framework  </a:t>
            </a:r>
            <a:br>
              <a:rPr lang="en-US" dirty="0"/>
            </a:br>
            <a:br>
              <a:rPr lang="en-US" dirty="0"/>
            </a:br>
            <a:endParaRPr lang="en-US" dirty="0"/>
          </a:p>
        </p:txBody>
      </p:sp>
      <p:sp>
        <p:nvSpPr>
          <p:cNvPr id="3" name="Text Placeholder 2">
            <a:extLst>
              <a:ext uri="{FF2B5EF4-FFF2-40B4-BE49-F238E27FC236}">
                <a16:creationId xmlns:a16="http://schemas.microsoft.com/office/drawing/2014/main" id="{17A036A6-1537-4342-B889-CE8062050E89}"/>
              </a:ext>
            </a:extLst>
          </p:cNvPr>
          <p:cNvSpPr>
            <a:spLocks noGrp="1"/>
          </p:cNvSpPr>
          <p:nvPr>
            <p:ph type="body" idx="1"/>
          </p:nvPr>
        </p:nvSpPr>
        <p:spPr>
          <a:xfrm>
            <a:off x="122842" y="3615639"/>
            <a:ext cx="4137458" cy="1234912"/>
          </a:xfrm>
        </p:spPr>
        <p:txBody>
          <a:bodyPr>
            <a:normAutofit fontScale="55000" lnSpcReduction="20000"/>
          </a:bodyPr>
          <a:lstStyle/>
          <a:p>
            <a:pPr marL="114300" indent="0">
              <a:buNone/>
            </a:pPr>
            <a:r>
              <a:rPr lang="en-US" dirty="0"/>
              <a:t>The basic logical structure has not changed in 30 years. We continue to preserve and steward Earth Science data. </a:t>
            </a:r>
          </a:p>
          <a:p>
            <a:pPr marL="114300" indent="0">
              <a:buNone/>
            </a:pPr>
            <a:r>
              <a:rPr lang="en-US" i="1" dirty="0"/>
              <a:t>What does change are underlying parts:</a:t>
            </a:r>
          </a:p>
          <a:p>
            <a:pPr marL="114300" indent="0">
              <a:buNone/>
            </a:pPr>
            <a:endParaRPr lang="en-US" dirty="0"/>
          </a:p>
          <a:p>
            <a:pPr fontAlgn="base">
              <a:buFont typeface="Arial" panose="020B0604020202020204" pitchFamily="34" charset="0"/>
              <a:buChar char="•"/>
            </a:pPr>
            <a:r>
              <a:rPr lang="en-US" dirty="0"/>
              <a:t>Software Components, methods, languages, lifecycles</a:t>
            </a:r>
          </a:p>
          <a:p>
            <a:pPr fontAlgn="base">
              <a:buFont typeface="Arial" panose="020B0604020202020204" pitchFamily="34" charset="0"/>
              <a:buChar char="•"/>
            </a:pPr>
            <a:r>
              <a:rPr lang="en-US" dirty="0"/>
              <a:t>Hardware and computing techniques</a:t>
            </a:r>
          </a:p>
          <a:p>
            <a:pPr fontAlgn="base">
              <a:buFont typeface="Arial" panose="020B0604020202020204" pitchFamily="34" charset="0"/>
              <a:buChar char="•"/>
            </a:pPr>
            <a:r>
              <a:rPr lang="en-US" dirty="0"/>
              <a:t>Interfaces and processes </a:t>
            </a:r>
          </a:p>
          <a:p>
            <a:pPr fontAlgn="base">
              <a:buFont typeface="Arial" panose="020B0604020202020204" pitchFamily="34" charset="0"/>
              <a:buChar char="•"/>
            </a:pPr>
            <a:r>
              <a:rPr lang="en-US" dirty="0"/>
              <a:t>Standards</a:t>
            </a:r>
          </a:p>
          <a:p>
            <a:pPr marL="114300" indent="0">
              <a:buNone/>
            </a:pPr>
            <a:endParaRPr lang="en-US" dirty="0"/>
          </a:p>
        </p:txBody>
      </p:sp>
      <p:sp>
        <p:nvSpPr>
          <p:cNvPr id="4" name="Slide Number Placeholder 3">
            <a:extLst>
              <a:ext uri="{FF2B5EF4-FFF2-40B4-BE49-F238E27FC236}">
                <a16:creationId xmlns:a16="http://schemas.microsoft.com/office/drawing/2014/main" id="{1787D89F-8958-E743-A30A-7EA31FD4A9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5" name="Rectangle 4">
            <a:extLst>
              <a:ext uri="{FF2B5EF4-FFF2-40B4-BE49-F238E27FC236}">
                <a16:creationId xmlns:a16="http://schemas.microsoft.com/office/drawing/2014/main" id="{343A61FC-4F6E-9949-81C6-AEA46B178E9D}"/>
              </a:ext>
            </a:extLst>
          </p:cNvPr>
          <p:cNvSpPr/>
          <p:nvPr/>
        </p:nvSpPr>
        <p:spPr>
          <a:xfrm>
            <a:off x="480767" y="1168924"/>
            <a:ext cx="3751868" cy="2262433"/>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9A587E8-691F-EF4B-AA3A-8DB87549A4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07" y="1255910"/>
            <a:ext cx="3444319" cy="20884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imeline&#10;&#10;Description automatically generated">
            <a:extLst>
              <a:ext uri="{FF2B5EF4-FFF2-40B4-BE49-F238E27FC236}">
                <a16:creationId xmlns:a16="http://schemas.microsoft.com/office/drawing/2014/main" id="{74C0C5E1-3DEF-1945-B650-3C07DC401119}"/>
              </a:ext>
            </a:extLst>
          </p:cNvPr>
          <p:cNvPicPr>
            <a:picLocks noChangeAspect="1"/>
          </p:cNvPicPr>
          <p:nvPr/>
        </p:nvPicPr>
        <p:blipFill>
          <a:blip r:embed="rId3"/>
          <a:stretch>
            <a:fillRect/>
          </a:stretch>
        </p:blipFill>
        <p:spPr>
          <a:xfrm>
            <a:off x="4132198" y="2131505"/>
            <a:ext cx="4671822" cy="2863654"/>
          </a:xfrm>
          <a:prstGeom prst="rect">
            <a:avLst/>
          </a:prstGeom>
        </p:spPr>
      </p:pic>
      <p:sp>
        <p:nvSpPr>
          <p:cNvPr id="10" name="TextBox 9">
            <a:extLst>
              <a:ext uri="{FF2B5EF4-FFF2-40B4-BE49-F238E27FC236}">
                <a16:creationId xmlns:a16="http://schemas.microsoft.com/office/drawing/2014/main" id="{2F66A608-C64E-E34A-A36E-E2E7FCCA4C69}"/>
              </a:ext>
            </a:extLst>
          </p:cNvPr>
          <p:cNvSpPr txBox="1"/>
          <p:nvPr/>
        </p:nvSpPr>
        <p:spPr>
          <a:xfrm>
            <a:off x="4449158" y="1015035"/>
            <a:ext cx="4572000" cy="307777"/>
          </a:xfrm>
          <a:prstGeom prst="rect">
            <a:avLst/>
          </a:prstGeom>
          <a:noFill/>
        </p:spPr>
        <p:txBody>
          <a:bodyPr wrap="square">
            <a:spAutoFit/>
          </a:bodyPr>
          <a:lstStyle/>
          <a:p>
            <a:pPr rtl="0">
              <a:spcBef>
                <a:spcPts val="0"/>
              </a:spcBef>
              <a:spcAft>
                <a:spcPts val="0"/>
              </a:spcAft>
            </a:pPr>
            <a:r>
              <a:rPr lang="en-US" sz="1400" b="1" i="0" u="none" strike="noStrike" dirty="0">
                <a:solidFill>
                  <a:srgbClr val="000000"/>
                </a:solidFill>
                <a:effectLst/>
                <a:latin typeface="Calibri" panose="020F0502020204030204" pitchFamily="34" charset="0"/>
              </a:rPr>
              <a:t>Setting up Centers of Excellence by Science Discipline</a:t>
            </a:r>
            <a:endParaRPr lang="en-US" b="0" dirty="0">
              <a:effectLst/>
            </a:endParaRPr>
          </a:p>
        </p:txBody>
      </p:sp>
      <p:sp>
        <p:nvSpPr>
          <p:cNvPr id="12" name="TextBox 11">
            <a:extLst>
              <a:ext uri="{FF2B5EF4-FFF2-40B4-BE49-F238E27FC236}">
                <a16:creationId xmlns:a16="http://schemas.microsoft.com/office/drawing/2014/main" id="{1EDCD537-B30A-C64E-AFBF-5F9E24CB9343}"/>
              </a:ext>
            </a:extLst>
          </p:cNvPr>
          <p:cNvSpPr txBox="1"/>
          <p:nvPr/>
        </p:nvSpPr>
        <p:spPr>
          <a:xfrm>
            <a:off x="4449158" y="1300508"/>
            <a:ext cx="4572000" cy="830997"/>
          </a:xfrm>
          <a:prstGeom prst="rect">
            <a:avLst/>
          </a:prstGeom>
          <a:noFill/>
        </p:spPr>
        <p:txBody>
          <a:bodyPr wrap="square">
            <a:spAutoFit/>
          </a:bodyPr>
          <a:lstStyle/>
          <a:p>
            <a:pPr lvl="2"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   Specific expertise and understanding the science and the community enables us to provide special, personal support to users</a:t>
            </a:r>
          </a:p>
          <a:p>
            <a:pPr rtl="0" fontAlgn="base">
              <a:spcBef>
                <a:spcPts val="0"/>
              </a:spcBef>
              <a:spcAft>
                <a:spcPts val="0"/>
              </a:spcAft>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   EOSDIS actively develops and evolves its repositories based on TRUST principles</a:t>
            </a:r>
          </a:p>
        </p:txBody>
      </p:sp>
      <p:pic>
        <p:nvPicPr>
          <p:cNvPr id="13" name="Google Shape;222;p40" descr="NASA Logo transparent.png">
            <a:extLst>
              <a:ext uri="{FF2B5EF4-FFF2-40B4-BE49-F238E27FC236}">
                <a16:creationId xmlns:a16="http://schemas.microsoft.com/office/drawing/2014/main" id="{1B139376-8B1E-B149-9A60-2EF4A7639199}"/>
              </a:ext>
            </a:extLst>
          </p:cNvPr>
          <p:cNvPicPr preferRelativeResize="0"/>
          <p:nvPr/>
        </p:nvPicPr>
        <p:blipFill rotWithShape="1">
          <a:blip r:embed="rId4">
            <a:alphaModFix/>
          </a:blip>
          <a:srcRect/>
          <a:stretch/>
        </p:blipFill>
        <p:spPr>
          <a:xfrm>
            <a:off x="8537850" y="72108"/>
            <a:ext cx="548703" cy="438807"/>
          </a:xfrm>
          <a:prstGeom prst="rect">
            <a:avLst/>
          </a:prstGeom>
          <a:noFill/>
          <a:ln>
            <a:noFill/>
          </a:ln>
          <a:effectLst>
            <a:outerShdw blurRad="63500" dist="88900" dir="2700000">
              <a:schemeClr val="dk1">
                <a:alpha val="43140"/>
              </a:schemeClr>
            </a:outerShdw>
          </a:effectLst>
        </p:spPr>
      </p:pic>
    </p:spTree>
    <p:extLst>
      <p:ext uri="{BB962C8B-B14F-4D97-AF65-F5344CB8AC3E}">
        <p14:creationId xmlns:p14="http://schemas.microsoft.com/office/powerpoint/2010/main" val="384890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2"/>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chemeClr val="dk1"/>
              </a:buClr>
              <a:buSzPts val="4500"/>
              <a:buFont typeface="Calibri"/>
              <a:buNone/>
            </a:pPr>
            <a:endParaRPr/>
          </a:p>
        </p:txBody>
      </p:sp>
      <p:sp>
        <p:nvSpPr>
          <p:cNvPr id="240" name="Google Shape;240;p42"/>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1800"/>
              <a:buNone/>
            </a:pPr>
            <a:endParaRPr/>
          </a:p>
        </p:txBody>
      </p:sp>
      <p:pic>
        <p:nvPicPr>
          <p:cNvPr id="241" name="Google Shape;241;p42"/>
          <p:cNvPicPr preferRelativeResize="0"/>
          <p:nvPr/>
        </p:nvPicPr>
        <p:blipFill rotWithShape="1">
          <a:blip r:embed="rId3">
            <a:alphaModFix/>
          </a:blip>
          <a:srcRect/>
          <a:stretch/>
        </p:blipFill>
        <p:spPr>
          <a:xfrm>
            <a:off x="-1" y="1284"/>
            <a:ext cx="9146289" cy="5142216"/>
          </a:xfrm>
          <a:prstGeom prst="rect">
            <a:avLst/>
          </a:prstGeom>
          <a:noFill/>
          <a:ln>
            <a:noFill/>
          </a:ln>
        </p:spPr>
      </p:pic>
      <p:sp>
        <p:nvSpPr>
          <p:cNvPr id="242" name="Google Shape;242;p42"/>
          <p:cNvSpPr txBox="1"/>
          <p:nvPr/>
        </p:nvSpPr>
        <p:spPr>
          <a:xfrm>
            <a:off x="28613" y="4936680"/>
            <a:ext cx="674075" cy="16158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a:solidFill>
                  <a:schemeClr val="lt1"/>
                </a:solidFill>
                <a:latin typeface="Arial"/>
                <a:ea typeface="Arial"/>
                <a:cs typeface="Arial"/>
                <a:sym typeface="Arial"/>
              </a:rPr>
              <a:t>05.25.21</a:t>
            </a:r>
            <a:endParaRPr sz="1100"/>
          </a:p>
        </p:txBody>
      </p:sp>
      <p:sp>
        <p:nvSpPr>
          <p:cNvPr id="2" name="Slide Number Placeholder 1">
            <a:extLst>
              <a:ext uri="{FF2B5EF4-FFF2-40B4-BE49-F238E27FC236}">
                <a16:creationId xmlns:a16="http://schemas.microsoft.com/office/drawing/2014/main" id="{A9952EF7-A943-8149-B42E-45842482289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3"/>
          <p:cNvSpPr txBox="1">
            <a:spLocks noGrp="1"/>
          </p:cNvSpPr>
          <p:nvPr>
            <p:ph type="title"/>
          </p:nvPr>
        </p:nvSpPr>
        <p:spPr>
          <a:xfrm>
            <a:off x="79947" y="373925"/>
            <a:ext cx="8984106"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en" sz="3000" dirty="0">
                <a:solidFill>
                  <a:schemeClr val="tx1"/>
                </a:solidFill>
              </a:rPr>
              <a:t>Stay on top of technology &amp; be effective at change</a:t>
            </a:r>
            <a:endParaRPr sz="3000" dirty="0">
              <a:solidFill>
                <a:schemeClr val="tx1"/>
              </a:solidFill>
            </a:endParaRPr>
          </a:p>
        </p:txBody>
      </p:sp>
      <p:sp>
        <p:nvSpPr>
          <p:cNvPr id="249" name="Google Shape;249;p43"/>
          <p:cNvSpPr txBox="1">
            <a:spLocks noGrp="1"/>
          </p:cNvSpPr>
          <p:nvPr>
            <p:ph type="body" idx="1"/>
          </p:nvPr>
        </p:nvSpPr>
        <p:spPr>
          <a:xfrm>
            <a:off x="311702" y="946625"/>
            <a:ext cx="4204500" cy="3936050"/>
          </a:xfrm>
          <a:prstGeom prst="rect">
            <a:avLst/>
          </a:prstGeom>
        </p:spPr>
        <p:txBody>
          <a:bodyPr spcFirstLastPara="1" wrap="square" lIns="91425" tIns="91425" rIns="91425" bIns="91425" anchor="t" anchorCtr="0">
            <a:normAutofit lnSpcReduction="10000"/>
          </a:bodyPr>
          <a:lstStyle/>
          <a:p>
            <a:pPr marL="0" lvl="0" indent="0" algn="l" rtl="0">
              <a:spcBef>
                <a:spcPts val="1200"/>
              </a:spcBef>
              <a:spcAft>
                <a:spcPts val="0"/>
              </a:spcAft>
              <a:buNone/>
            </a:pPr>
            <a:r>
              <a:rPr lang="en" sz="1600" i="1" dirty="0"/>
              <a:t>In the 1990’s tapes filled our repositories;                By 2005 we were moving everything to online disks; Today we are moving to the AWS commercial cloud, building the </a:t>
            </a:r>
            <a:r>
              <a:rPr lang="en" sz="1600" i="1" dirty="0" err="1"/>
              <a:t>Earthdata</a:t>
            </a:r>
            <a:r>
              <a:rPr lang="en" sz="1600" i="1" dirty="0"/>
              <a:t> Cloud</a:t>
            </a:r>
            <a:endParaRPr sz="1600" i="1" dirty="0"/>
          </a:p>
          <a:p>
            <a:pPr marL="0" lvl="0" indent="0" algn="l" rtl="0">
              <a:spcBef>
                <a:spcPts val="1200"/>
              </a:spcBef>
              <a:spcAft>
                <a:spcPts val="0"/>
              </a:spcAft>
              <a:buNone/>
            </a:pPr>
            <a:r>
              <a:rPr lang="en" sz="1600" dirty="0"/>
              <a:t>We keep </a:t>
            </a:r>
            <a:r>
              <a:rPr lang="en" sz="1600" b="1" dirty="0"/>
              <a:t>our digital collections </a:t>
            </a:r>
            <a:r>
              <a:rPr lang="en" sz="1600" dirty="0"/>
              <a:t>relevant in an environment of constant technological change:</a:t>
            </a:r>
            <a:endParaRPr lang="en" sz="1400" dirty="0"/>
          </a:p>
          <a:p>
            <a:pPr marL="457200" lvl="0" indent="-300037" algn="l" rtl="0">
              <a:spcAft>
                <a:spcPts val="0"/>
              </a:spcAft>
              <a:buSzPct val="100000"/>
              <a:buChar char="-"/>
            </a:pPr>
            <a:r>
              <a:rPr lang="en" sz="1400" dirty="0"/>
              <a:t>Preservation of data is a continuous process</a:t>
            </a:r>
          </a:p>
          <a:p>
            <a:pPr marL="457200" lvl="0" indent="-300037" algn="l" rtl="0">
              <a:spcAft>
                <a:spcPts val="0"/>
              </a:spcAft>
              <a:buSzPct val="100000"/>
              <a:buChar char="-"/>
            </a:pPr>
            <a:r>
              <a:rPr lang="en" sz="1400" dirty="0"/>
              <a:t>Work as a team, identify risks to the collections</a:t>
            </a:r>
            <a:endParaRPr sz="1400" dirty="0"/>
          </a:p>
          <a:p>
            <a:pPr marL="457200" lvl="0" indent="-300037" algn="l" rtl="0">
              <a:spcBef>
                <a:spcPts val="0"/>
              </a:spcBef>
              <a:spcAft>
                <a:spcPts val="0"/>
              </a:spcAft>
              <a:buSzPct val="100000"/>
              <a:buChar char="-"/>
            </a:pPr>
            <a:r>
              <a:rPr lang="en" sz="1400" dirty="0"/>
              <a:t>Develop prototypes to mitigate risks</a:t>
            </a:r>
            <a:endParaRPr sz="1400" dirty="0"/>
          </a:p>
          <a:p>
            <a:pPr marL="457200" lvl="0" indent="-300037" algn="l" rtl="0">
              <a:spcBef>
                <a:spcPts val="0"/>
              </a:spcBef>
              <a:spcAft>
                <a:spcPts val="0"/>
              </a:spcAft>
              <a:buSzPct val="100000"/>
              <a:buChar char="-"/>
            </a:pPr>
            <a:r>
              <a:rPr lang="en" sz="1400" dirty="0"/>
              <a:t>Team(s) are allowed time to make effective choices</a:t>
            </a:r>
            <a:endParaRPr sz="1400" dirty="0"/>
          </a:p>
          <a:p>
            <a:pPr marL="457200" lvl="0" indent="-300037" algn="l" rtl="0">
              <a:spcBef>
                <a:spcPts val="0"/>
              </a:spcBef>
              <a:spcAft>
                <a:spcPts val="0"/>
              </a:spcAft>
              <a:buSzPct val="100000"/>
              <a:buChar char="-"/>
            </a:pPr>
            <a:r>
              <a:rPr lang="en" sz="1400" dirty="0"/>
              <a:t>Employ Scaled Agile Framework for software development </a:t>
            </a:r>
            <a:endParaRPr sz="1400" dirty="0"/>
          </a:p>
          <a:p>
            <a:pPr marL="457200" lvl="0" indent="-300037" algn="l" rtl="0">
              <a:spcBef>
                <a:spcPts val="0"/>
              </a:spcBef>
              <a:spcAft>
                <a:spcPts val="0"/>
              </a:spcAft>
              <a:buSzPct val="100000"/>
              <a:buChar char="-"/>
            </a:pPr>
            <a:r>
              <a:rPr lang="en" sz="1400" dirty="0"/>
              <a:t>Constant communications because our teams are remote (e.g. use Slack)</a:t>
            </a:r>
            <a:endParaRPr sz="1400" dirty="0"/>
          </a:p>
          <a:p>
            <a:pPr marL="457200" lvl="0" indent="-300037" algn="l" rtl="0">
              <a:spcBef>
                <a:spcPts val="0"/>
              </a:spcBef>
              <a:spcAft>
                <a:spcPts val="0"/>
              </a:spcAft>
              <a:buSzPct val="100000"/>
              <a:buChar char="-"/>
            </a:pPr>
            <a:r>
              <a:rPr lang="en" sz="1400" dirty="0"/>
              <a:t>Use Continuous Integration Continuous Delivery (CICD) pipelines.  Build security processes into planning</a:t>
            </a:r>
          </a:p>
          <a:p>
            <a:pPr marL="457200" lvl="0" indent="-300037" algn="l" rtl="0">
              <a:spcBef>
                <a:spcPts val="0"/>
              </a:spcBef>
              <a:spcAft>
                <a:spcPts val="0"/>
              </a:spcAft>
              <a:buSzPct val="100000"/>
              <a:buChar char="-"/>
            </a:pPr>
            <a:r>
              <a:rPr lang="en-US" sz="1400" dirty="0"/>
              <a:t>Continuous development of staff skills</a:t>
            </a:r>
            <a:endParaRPr lang="en-US" sz="1200" dirty="0"/>
          </a:p>
        </p:txBody>
      </p:sp>
      <p:pic>
        <p:nvPicPr>
          <p:cNvPr id="250" name="Google Shape;250;p43"/>
          <p:cNvPicPr preferRelativeResize="0"/>
          <p:nvPr/>
        </p:nvPicPr>
        <p:blipFill>
          <a:blip r:embed="rId3">
            <a:alphaModFix/>
          </a:blip>
          <a:stretch>
            <a:fillRect/>
          </a:stretch>
        </p:blipFill>
        <p:spPr>
          <a:xfrm>
            <a:off x="4553550" y="1152475"/>
            <a:ext cx="4278748" cy="2406799"/>
          </a:xfrm>
          <a:prstGeom prst="rect">
            <a:avLst/>
          </a:prstGeom>
          <a:noFill/>
          <a:ln>
            <a:noFill/>
          </a:ln>
        </p:spPr>
      </p:pic>
      <p:pic>
        <p:nvPicPr>
          <p:cNvPr id="251" name="Google Shape;251;p43"/>
          <p:cNvPicPr preferRelativeResize="0"/>
          <p:nvPr/>
        </p:nvPicPr>
        <p:blipFill>
          <a:blip r:embed="rId4">
            <a:alphaModFix/>
          </a:blip>
          <a:stretch>
            <a:fillRect/>
          </a:stretch>
        </p:blipFill>
        <p:spPr>
          <a:xfrm>
            <a:off x="5976600" y="2785025"/>
            <a:ext cx="2948751" cy="2202925"/>
          </a:xfrm>
          <a:prstGeom prst="rect">
            <a:avLst/>
          </a:prstGeom>
          <a:noFill/>
          <a:ln w="38100">
            <a:solidFill>
              <a:schemeClr val="accent3">
                <a:lumMod val="75000"/>
              </a:schemeClr>
            </a:solidFill>
          </a:ln>
        </p:spPr>
      </p:pic>
      <p:pic>
        <p:nvPicPr>
          <p:cNvPr id="252" name="Google Shape;252;p43" descr="NASA Logo transparent.png"/>
          <p:cNvPicPr preferRelativeResize="0"/>
          <p:nvPr/>
        </p:nvPicPr>
        <p:blipFill rotWithShape="1">
          <a:blip r:embed="rId5">
            <a:alphaModFix/>
          </a:blip>
          <a:srcRect/>
          <a:stretch/>
        </p:blipFill>
        <p:spPr>
          <a:xfrm>
            <a:off x="8515350" y="62633"/>
            <a:ext cx="548703" cy="438807"/>
          </a:xfrm>
          <a:prstGeom prst="rect">
            <a:avLst/>
          </a:prstGeom>
          <a:noFill/>
          <a:ln>
            <a:noFill/>
          </a:ln>
          <a:effectLst>
            <a:outerShdw blurRad="63500" dist="88900" dir="2700000">
              <a:schemeClr val="dk1">
                <a:alpha val="43140"/>
              </a:schemeClr>
            </a:outerShdw>
          </a:effectLst>
        </p:spPr>
      </p:pic>
      <p:pic>
        <p:nvPicPr>
          <p:cNvPr id="253" name="Google Shape;253;p43"/>
          <p:cNvPicPr preferRelativeResize="0"/>
          <p:nvPr/>
        </p:nvPicPr>
        <p:blipFill>
          <a:blip r:embed="rId6">
            <a:alphaModFix/>
          </a:blip>
          <a:stretch>
            <a:fillRect/>
          </a:stretch>
        </p:blipFill>
        <p:spPr>
          <a:xfrm>
            <a:off x="4687100" y="3559275"/>
            <a:ext cx="2096626" cy="1428675"/>
          </a:xfrm>
          <a:prstGeom prst="rect">
            <a:avLst/>
          </a:prstGeom>
          <a:noFill/>
          <a:ln>
            <a:noFill/>
          </a:ln>
        </p:spPr>
      </p:pic>
      <p:sp>
        <p:nvSpPr>
          <p:cNvPr id="254" name="Google Shape;254;p43"/>
          <p:cNvSpPr txBox="1"/>
          <p:nvPr/>
        </p:nvSpPr>
        <p:spPr>
          <a:xfrm>
            <a:off x="5204413" y="4105300"/>
            <a:ext cx="10620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t>Earthdata</a:t>
            </a:r>
            <a:endParaRPr b="1"/>
          </a:p>
          <a:p>
            <a:pPr marL="0" lvl="0" indent="0" algn="ctr" rtl="0">
              <a:spcBef>
                <a:spcPts val="0"/>
              </a:spcBef>
              <a:spcAft>
                <a:spcPts val="0"/>
              </a:spcAft>
              <a:buNone/>
            </a:pPr>
            <a:r>
              <a:rPr lang="en" b="1"/>
              <a:t>Cloud</a:t>
            </a:r>
            <a:endParaRPr b="1"/>
          </a:p>
          <a:p>
            <a:pPr marL="0" lvl="0" indent="0" algn="ctr" rtl="0">
              <a:spcBef>
                <a:spcPts val="0"/>
              </a:spcBef>
              <a:spcAft>
                <a:spcPts val="0"/>
              </a:spcAft>
              <a:buNone/>
            </a:pPr>
            <a:r>
              <a:rPr lang="en" b="1"/>
              <a:t>2021</a:t>
            </a:r>
            <a:endParaRPr b="1"/>
          </a:p>
        </p:txBody>
      </p:sp>
      <p:sp>
        <p:nvSpPr>
          <p:cNvPr id="255" name="Google Shape;255;p43"/>
          <p:cNvSpPr txBox="1"/>
          <p:nvPr/>
        </p:nvSpPr>
        <p:spPr>
          <a:xfrm>
            <a:off x="6404500" y="2817475"/>
            <a:ext cx="1180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chemeClr val="lt1"/>
                </a:solidFill>
              </a:rPr>
              <a:t>1980/1990s</a:t>
            </a:r>
            <a:endParaRPr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4"/>
          <p:cNvSpPr txBox="1">
            <a:spLocks noGrp="1"/>
          </p:cNvSpPr>
          <p:nvPr>
            <p:ph type="title"/>
          </p:nvPr>
        </p:nvSpPr>
        <p:spPr>
          <a:xfrm>
            <a:off x="302079" y="354483"/>
            <a:ext cx="8294914" cy="560400"/>
          </a:xfrm>
          <a:prstGeom prst="rect">
            <a:avLst/>
          </a:prstGeom>
        </p:spPr>
        <p:txBody>
          <a:bodyPr spcFirstLastPara="1" wrap="square" lIns="68575" tIns="34275" rIns="68575" bIns="34275" anchor="ctr" anchorCtr="0">
            <a:noAutofit/>
          </a:bodyPr>
          <a:lstStyle/>
          <a:p>
            <a:pPr marL="0" lvl="0" indent="0" algn="l" rtl="0">
              <a:lnSpc>
                <a:spcPct val="100000"/>
              </a:lnSpc>
              <a:spcBef>
                <a:spcPts val="0"/>
              </a:spcBef>
              <a:spcAft>
                <a:spcPts val="1200"/>
              </a:spcAft>
              <a:buNone/>
            </a:pPr>
            <a:r>
              <a:rPr lang="en" sz="3000" dirty="0">
                <a:solidFill>
                  <a:schemeClr val="tx1"/>
                </a:solidFill>
                <a:latin typeface="Calibri" panose="020F0502020204030204" pitchFamily="34" charset="0"/>
                <a:ea typeface="Arial"/>
                <a:cs typeface="Calibri" panose="020F0502020204030204" pitchFamily="34" charset="0"/>
                <a:sym typeface="Arial"/>
              </a:rPr>
              <a:t>Advocate friendly user policies</a:t>
            </a:r>
            <a:endParaRPr sz="3000" dirty="0">
              <a:solidFill>
                <a:schemeClr val="tx1"/>
              </a:solidFill>
              <a:latin typeface="Calibri" panose="020F0502020204030204" pitchFamily="34" charset="0"/>
              <a:cs typeface="Calibri" panose="020F0502020204030204" pitchFamily="34" charset="0"/>
            </a:endParaRPr>
          </a:p>
        </p:txBody>
      </p:sp>
      <p:sp>
        <p:nvSpPr>
          <p:cNvPr id="261" name="Google Shape;261;p44"/>
          <p:cNvSpPr txBox="1">
            <a:spLocks noGrp="1"/>
          </p:cNvSpPr>
          <p:nvPr>
            <p:ph type="body" idx="1"/>
          </p:nvPr>
        </p:nvSpPr>
        <p:spPr>
          <a:xfrm>
            <a:off x="506186" y="1045460"/>
            <a:ext cx="7886700" cy="4035405"/>
          </a:xfrm>
          <a:prstGeom prst="rect">
            <a:avLst/>
          </a:prstGeom>
        </p:spPr>
        <p:txBody>
          <a:bodyPr spcFirstLastPara="1" wrap="square" lIns="68575" tIns="34275" rIns="68575" bIns="34275" anchor="t" anchorCtr="0">
            <a:normAutofit lnSpcReduction="10000"/>
          </a:bodyPr>
          <a:lstStyle/>
          <a:p>
            <a:pPr marL="457200" lvl="0" indent="-317500" algn="l" rtl="0">
              <a:spcBef>
                <a:spcPts val="800"/>
              </a:spcBef>
              <a:spcAft>
                <a:spcPts val="0"/>
              </a:spcAft>
              <a:buSzPts val="1400"/>
              <a:buChar char="•"/>
            </a:pPr>
            <a:r>
              <a:rPr lang="en" dirty="0"/>
              <a:t>Since the 1990s, NASA has supported an open data policy</a:t>
            </a:r>
            <a:endParaRPr dirty="0"/>
          </a:p>
          <a:p>
            <a:pPr marL="914400" lvl="1" indent="-317500" algn="l" rtl="0">
              <a:spcBef>
                <a:spcPts val="0"/>
              </a:spcBef>
              <a:spcAft>
                <a:spcPts val="0"/>
              </a:spcAft>
              <a:buSzPts val="1400"/>
              <a:buChar char="•"/>
            </a:pPr>
            <a:r>
              <a:rPr lang="en" dirty="0"/>
              <a:t>Data was made freely available, user support services were provided to solely focus on getting data into the hands of users</a:t>
            </a:r>
            <a:endParaRPr dirty="0"/>
          </a:p>
          <a:p>
            <a:pPr lvl="0">
              <a:spcBef>
                <a:spcPts val="0"/>
              </a:spcBef>
            </a:pPr>
            <a:r>
              <a:rPr lang="en" dirty="0"/>
              <a:t>Today it’s not enough that the data is available, with the large collections of data we are accumulating we need better ways to support users </a:t>
            </a:r>
          </a:p>
          <a:p>
            <a:pPr lvl="0">
              <a:spcBef>
                <a:spcPts val="0"/>
              </a:spcBef>
            </a:pPr>
            <a:r>
              <a:rPr lang="en-US" dirty="0">
                <a:latin typeface="Calibri" panose="020F0502020204030204" pitchFamily="34" charset="0"/>
                <a:ea typeface="Open Sans"/>
                <a:cs typeface="Calibri" panose="020F0502020204030204" pitchFamily="34" charset="0"/>
                <a:sym typeface="Open Sans"/>
              </a:rPr>
              <a:t>N</a:t>
            </a:r>
            <a:r>
              <a:rPr lang="en" dirty="0" err="1">
                <a:latin typeface="Calibri" panose="020F0502020204030204" pitchFamily="34" charset="0"/>
                <a:ea typeface="Open Sans"/>
                <a:cs typeface="Calibri" panose="020F0502020204030204" pitchFamily="34" charset="0"/>
                <a:sym typeface="Open Sans"/>
              </a:rPr>
              <a:t>ew</a:t>
            </a:r>
            <a:r>
              <a:rPr lang="en" dirty="0">
                <a:latin typeface="Calibri" panose="020F0502020204030204" pitchFamily="34" charset="0"/>
                <a:ea typeface="Open Sans"/>
                <a:cs typeface="Calibri" panose="020F0502020204030204" pitchFamily="34" charset="0"/>
                <a:sym typeface="Open Sans"/>
              </a:rPr>
              <a:t> policy of </a:t>
            </a:r>
            <a:r>
              <a:rPr lang="en" b="1" dirty="0">
                <a:latin typeface="Calibri" panose="020F0502020204030204" pitchFamily="34" charset="0"/>
                <a:ea typeface="Open Sans"/>
                <a:cs typeface="Calibri" panose="020F0502020204030204" pitchFamily="34" charset="0"/>
                <a:sym typeface="Open Sans"/>
              </a:rPr>
              <a:t>open science </a:t>
            </a:r>
            <a:r>
              <a:rPr lang="en" dirty="0">
                <a:latin typeface="Calibri" panose="020F0502020204030204" pitchFamily="34" charset="0"/>
                <a:ea typeface="Open Sans"/>
                <a:cs typeface="Calibri" panose="020F0502020204030204" pitchFamily="34" charset="0"/>
                <a:sym typeface="Open Sans"/>
              </a:rPr>
              <a:t>defined as a collaborative culture enabled by technology </a:t>
            </a:r>
            <a:endParaRPr dirty="0">
              <a:latin typeface="Calibri" panose="020F0502020204030204" pitchFamily="34" charset="0"/>
              <a:cs typeface="Calibri" panose="020F0502020204030204" pitchFamily="34" charset="0"/>
            </a:endParaRPr>
          </a:p>
          <a:p>
            <a:pPr marL="914400" lvl="1" indent="-317500" algn="l" rtl="0">
              <a:spcBef>
                <a:spcPts val="0"/>
              </a:spcBef>
              <a:spcAft>
                <a:spcPts val="0"/>
              </a:spcAft>
              <a:buSzPts val="1400"/>
              <a:buChar char="•"/>
            </a:pPr>
            <a:r>
              <a:rPr lang="en" dirty="0"/>
              <a:t>Online User forums with many subject matter experts (e.g. </a:t>
            </a:r>
            <a:r>
              <a:rPr lang="en" dirty="0" err="1"/>
              <a:t>Earthdata</a:t>
            </a:r>
            <a:r>
              <a:rPr lang="en" dirty="0"/>
              <a:t> Forum)</a:t>
            </a:r>
            <a:endParaRPr dirty="0"/>
          </a:p>
          <a:p>
            <a:pPr marL="914400" lvl="1" indent="-317500" algn="l" rtl="0">
              <a:spcBef>
                <a:spcPts val="0"/>
              </a:spcBef>
              <a:spcAft>
                <a:spcPts val="0"/>
              </a:spcAft>
              <a:buSzPts val="1400"/>
              <a:buChar char="•"/>
            </a:pPr>
            <a:r>
              <a:rPr lang="en" dirty="0"/>
              <a:t>Enhanced tools that are free to users</a:t>
            </a:r>
            <a:endParaRPr dirty="0"/>
          </a:p>
          <a:p>
            <a:pPr marL="914400" lvl="1" indent="-317500" algn="l" rtl="0">
              <a:spcBef>
                <a:spcPts val="0"/>
              </a:spcBef>
              <a:spcAft>
                <a:spcPts val="0"/>
              </a:spcAft>
              <a:buSzPts val="1400"/>
              <a:buChar char="•"/>
            </a:pPr>
            <a:r>
              <a:rPr lang="en" dirty="0"/>
              <a:t>Encourage data providers to use Open Source to post all software used in processing datasets</a:t>
            </a:r>
            <a:endParaRPr dirty="0"/>
          </a:p>
          <a:p>
            <a:pPr marL="914400" lvl="1" indent="-317500" algn="l" rtl="0">
              <a:spcBef>
                <a:spcPts val="0"/>
              </a:spcBef>
              <a:spcAft>
                <a:spcPts val="0"/>
              </a:spcAft>
              <a:buSzPts val="1400"/>
              <a:buChar char="•"/>
            </a:pPr>
            <a:r>
              <a:rPr lang="en" dirty="0"/>
              <a:t>Encourage users to also use Open Source to post software</a:t>
            </a:r>
            <a:endParaRPr dirty="0"/>
          </a:p>
          <a:p>
            <a:pPr marL="914400" lvl="1" indent="-317500" algn="l" rtl="0">
              <a:spcBef>
                <a:spcPts val="0"/>
              </a:spcBef>
              <a:spcAft>
                <a:spcPts val="0"/>
              </a:spcAft>
              <a:buSzPts val="1400"/>
              <a:buChar char="•"/>
            </a:pPr>
            <a:r>
              <a:rPr lang="en" dirty="0"/>
              <a:t>Sharing data with the larger user community through efforts like </a:t>
            </a:r>
            <a:r>
              <a:rPr lang="en" dirty="0" err="1"/>
              <a:t>OpenScapes</a:t>
            </a:r>
            <a:r>
              <a:rPr lang="en" dirty="0"/>
              <a:t>, enhanced tools, </a:t>
            </a:r>
            <a:r>
              <a:rPr lang="en" dirty="0" err="1"/>
              <a:t>Jupyter</a:t>
            </a:r>
            <a:r>
              <a:rPr lang="en" dirty="0"/>
              <a:t> notebooks, articles, guides</a:t>
            </a:r>
            <a:endParaRPr dirty="0"/>
          </a:p>
        </p:txBody>
      </p:sp>
      <p:pic>
        <p:nvPicPr>
          <p:cNvPr id="262" name="Google Shape;262;p44" descr="NASA Logo transparent.png"/>
          <p:cNvPicPr preferRelativeResize="0"/>
          <p:nvPr/>
        </p:nvPicPr>
        <p:blipFill rotWithShape="1">
          <a:blip r:embed="rId3">
            <a:alphaModFix/>
          </a:blip>
          <a:srcRect/>
          <a:stretch/>
        </p:blipFill>
        <p:spPr>
          <a:xfrm>
            <a:off x="8515350" y="62633"/>
            <a:ext cx="548703" cy="438807"/>
          </a:xfrm>
          <a:prstGeom prst="rect">
            <a:avLst/>
          </a:prstGeom>
          <a:noFill/>
          <a:ln>
            <a:noFill/>
          </a:ln>
          <a:effectLst>
            <a:outerShdw blurRad="63500" dist="88900" dir="2700000">
              <a:schemeClr val="dk1">
                <a:alpha val="43140"/>
              </a:schemeClr>
            </a:outerShdw>
          </a:effectLst>
        </p:spPr>
      </p:pic>
      <p:pic>
        <p:nvPicPr>
          <p:cNvPr id="5" name="Google Shape;349;p69" descr="Connections outline">
            <a:extLst>
              <a:ext uri="{FF2B5EF4-FFF2-40B4-BE49-F238E27FC236}">
                <a16:creationId xmlns:a16="http://schemas.microsoft.com/office/drawing/2014/main" id="{997D1BED-26CF-2641-8F8F-F79D4B054901}"/>
              </a:ext>
            </a:extLst>
          </p:cNvPr>
          <p:cNvPicPr preferRelativeResize="0"/>
          <p:nvPr/>
        </p:nvPicPr>
        <p:blipFill rotWithShape="1">
          <a:blip r:embed="rId4">
            <a:alphaModFix amt="20000"/>
          </a:blip>
          <a:srcRect/>
          <a:stretch/>
        </p:blipFill>
        <p:spPr>
          <a:xfrm>
            <a:off x="6400800" y="62634"/>
            <a:ext cx="2237014" cy="270639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5"/>
          <p:cNvSpPr txBox="1">
            <a:spLocks noGrp="1"/>
          </p:cNvSpPr>
          <p:nvPr>
            <p:ph type="title"/>
          </p:nvPr>
        </p:nvSpPr>
        <p:spPr>
          <a:xfrm>
            <a:off x="706630" y="284990"/>
            <a:ext cx="7886700" cy="560400"/>
          </a:xfrm>
          <a:prstGeom prst="rect">
            <a:avLst/>
          </a:prstGeom>
        </p:spPr>
        <p:txBody>
          <a:bodyPr spcFirstLastPara="1" wrap="square" lIns="68575" tIns="34275" rIns="68575" bIns="34275" anchor="ctr" anchorCtr="0">
            <a:noAutofit/>
          </a:bodyPr>
          <a:lstStyle/>
          <a:p>
            <a:pPr marL="0" lvl="0" indent="0" algn="l" rtl="0">
              <a:lnSpc>
                <a:spcPct val="115000"/>
              </a:lnSpc>
              <a:spcBef>
                <a:spcPts val="0"/>
              </a:spcBef>
              <a:spcAft>
                <a:spcPts val="1200"/>
              </a:spcAft>
              <a:buNone/>
            </a:pPr>
            <a:r>
              <a:rPr lang="en" sz="3000" dirty="0">
                <a:solidFill>
                  <a:schemeClr val="tx1"/>
                </a:solidFill>
                <a:latin typeface="Calibri" panose="020F0502020204030204" pitchFamily="34" charset="0"/>
                <a:ea typeface="Arial"/>
                <a:cs typeface="Calibri" panose="020F0502020204030204" pitchFamily="34" charset="0"/>
                <a:sym typeface="Arial"/>
              </a:rPr>
              <a:t>Be Community Activists</a:t>
            </a:r>
            <a:endParaRPr sz="3000" dirty="0">
              <a:solidFill>
                <a:schemeClr val="tx1"/>
              </a:solidFill>
              <a:latin typeface="Calibri" panose="020F0502020204030204" pitchFamily="34" charset="0"/>
              <a:cs typeface="Calibri" panose="020F0502020204030204" pitchFamily="34" charset="0"/>
            </a:endParaRPr>
          </a:p>
        </p:txBody>
      </p:sp>
      <p:sp>
        <p:nvSpPr>
          <p:cNvPr id="268" name="Google Shape;268;p45"/>
          <p:cNvSpPr txBox="1">
            <a:spLocks noGrp="1"/>
          </p:cNvSpPr>
          <p:nvPr>
            <p:ph type="body" idx="1"/>
          </p:nvPr>
        </p:nvSpPr>
        <p:spPr>
          <a:xfrm>
            <a:off x="440829" y="704637"/>
            <a:ext cx="7886700" cy="2619969"/>
          </a:xfrm>
          <a:prstGeom prst="rect">
            <a:avLst/>
          </a:prstGeom>
        </p:spPr>
        <p:txBody>
          <a:bodyPr spcFirstLastPara="1" wrap="square" lIns="68575" tIns="34275" rIns="68575" bIns="34275" anchor="t" anchorCtr="0">
            <a:normAutofit/>
          </a:bodyPr>
          <a:lstStyle/>
          <a:p>
            <a:pPr marL="457200" lvl="0" indent="-317182" algn="l" rtl="0">
              <a:lnSpc>
                <a:spcPct val="115000"/>
              </a:lnSpc>
              <a:spcBef>
                <a:spcPts val="0"/>
              </a:spcBef>
              <a:spcAft>
                <a:spcPts val="0"/>
              </a:spcAft>
              <a:buClr>
                <a:srgbClr val="595959"/>
              </a:buClr>
              <a:buSzPct val="100000"/>
              <a:buChar char="●"/>
            </a:pPr>
            <a:r>
              <a:rPr lang="en" sz="1500" dirty="0">
                <a:solidFill>
                  <a:schemeClr val="tx1"/>
                </a:solidFill>
                <a:latin typeface="Arial"/>
                <a:ea typeface="Arial"/>
                <a:cs typeface="Arial"/>
                <a:sym typeface="Arial"/>
              </a:rPr>
              <a:t>All DAACs are recognized as World Data Centers. The </a:t>
            </a:r>
            <a:r>
              <a:rPr lang="en" sz="1500" dirty="0" err="1">
                <a:solidFill>
                  <a:schemeClr val="tx1"/>
                </a:solidFill>
                <a:latin typeface="Arial"/>
                <a:ea typeface="Arial"/>
                <a:cs typeface="Arial"/>
                <a:sym typeface="Arial"/>
              </a:rPr>
              <a:t>Coretrust</a:t>
            </a:r>
            <a:r>
              <a:rPr lang="en" sz="1500" dirty="0">
                <a:solidFill>
                  <a:schemeClr val="tx1"/>
                </a:solidFill>
                <a:latin typeface="Arial"/>
                <a:ea typeface="Arial"/>
                <a:cs typeface="Arial"/>
                <a:sym typeface="Arial"/>
              </a:rPr>
              <a:t> Seal is applied to all DAACs to provide user a reference for the quality of our data repositories</a:t>
            </a:r>
            <a:endParaRPr sz="1500" dirty="0">
              <a:solidFill>
                <a:schemeClr val="tx1"/>
              </a:solidFill>
              <a:latin typeface="Arial"/>
              <a:ea typeface="Arial"/>
              <a:cs typeface="Arial"/>
              <a:sym typeface="Arial"/>
            </a:endParaRPr>
          </a:p>
          <a:p>
            <a:pPr marL="457200" lvl="0" indent="-317182" algn="l" rtl="0">
              <a:lnSpc>
                <a:spcPct val="115000"/>
              </a:lnSpc>
              <a:spcBef>
                <a:spcPts val="0"/>
              </a:spcBef>
              <a:spcAft>
                <a:spcPts val="0"/>
              </a:spcAft>
              <a:buClr>
                <a:srgbClr val="595959"/>
              </a:buClr>
              <a:buSzPct val="100000"/>
              <a:buChar char="●"/>
            </a:pPr>
            <a:r>
              <a:rPr lang="en" sz="1500" dirty="0">
                <a:solidFill>
                  <a:schemeClr val="tx1"/>
                </a:solidFill>
                <a:latin typeface="Arial"/>
                <a:ea typeface="Arial"/>
                <a:cs typeface="Arial"/>
                <a:sym typeface="Arial"/>
              </a:rPr>
              <a:t>Staff across the program are encouraged to participate in conferences, working groups, review panels, </a:t>
            </a:r>
            <a:r>
              <a:rPr lang="en" sz="1500" dirty="0" err="1">
                <a:solidFill>
                  <a:schemeClr val="tx1"/>
                </a:solidFill>
                <a:latin typeface="Arial"/>
                <a:ea typeface="Arial"/>
                <a:cs typeface="Arial"/>
                <a:sym typeface="Arial"/>
              </a:rPr>
              <a:t>etc</a:t>
            </a:r>
            <a:r>
              <a:rPr lang="en" sz="1500" dirty="0">
                <a:solidFill>
                  <a:schemeClr val="tx1"/>
                </a:solidFill>
                <a:latin typeface="Arial"/>
                <a:ea typeface="Arial"/>
                <a:cs typeface="Arial"/>
                <a:sym typeface="Arial"/>
              </a:rPr>
              <a:t>…</a:t>
            </a:r>
            <a:endParaRPr sz="1500" dirty="0">
              <a:solidFill>
                <a:schemeClr val="tx1"/>
              </a:solidFill>
              <a:latin typeface="Arial"/>
              <a:ea typeface="Arial"/>
              <a:cs typeface="Arial"/>
              <a:sym typeface="Arial"/>
            </a:endParaRPr>
          </a:p>
          <a:p>
            <a:pPr marL="914400" lvl="1" indent="-317182" algn="l" rtl="0">
              <a:lnSpc>
                <a:spcPct val="115000"/>
              </a:lnSpc>
              <a:spcBef>
                <a:spcPts val="0"/>
              </a:spcBef>
              <a:spcAft>
                <a:spcPts val="0"/>
              </a:spcAft>
              <a:buClr>
                <a:srgbClr val="595959"/>
              </a:buClr>
              <a:buSzPct val="100000"/>
              <a:buFont typeface="Arial"/>
              <a:buChar char="○"/>
            </a:pPr>
            <a:r>
              <a:rPr lang="en" sz="1500" dirty="0">
                <a:solidFill>
                  <a:schemeClr val="tx1"/>
                </a:solidFill>
                <a:latin typeface="Arial"/>
                <a:ea typeface="Arial"/>
                <a:cs typeface="Arial"/>
                <a:sym typeface="Arial"/>
              </a:rPr>
              <a:t>ESIP, CEOS, GEO, AGU and AMS, etc...</a:t>
            </a:r>
            <a:endParaRPr sz="1500" dirty="0">
              <a:solidFill>
                <a:schemeClr val="tx1"/>
              </a:solidFill>
              <a:latin typeface="Arial"/>
              <a:ea typeface="Arial"/>
              <a:cs typeface="Arial"/>
              <a:sym typeface="Arial"/>
            </a:endParaRPr>
          </a:p>
          <a:p>
            <a:pPr marL="457200" lvl="0" indent="-317182" algn="l" rtl="0">
              <a:lnSpc>
                <a:spcPct val="115000"/>
              </a:lnSpc>
              <a:spcBef>
                <a:spcPts val="0"/>
              </a:spcBef>
              <a:spcAft>
                <a:spcPts val="0"/>
              </a:spcAft>
              <a:buClr>
                <a:srgbClr val="595959"/>
              </a:buClr>
              <a:buSzPct val="100000"/>
              <a:buFont typeface="Arial"/>
              <a:buChar char="●"/>
            </a:pPr>
            <a:r>
              <a:rPr lang="en" sz="1500" dirty="0">
                <a:solidFill>
                  <a:schemeClr val="tx1"/>
                </a:solidFill>
                <a:latin typeface="Arial"/>
                <a:ea typeface="Arial"/>
                <a:cs typeface="Arial"/>
                <a:sym typeface="Arial"/>
              </a:rPr>
              <a:t>Participate by science discipline - enables us to be responsive to our entire user community which has differing perspectives, motives and cultures</a:t>
            </a:r>
            <a:endParaRPr sz="1500" dirty="0">
              <a:solidFill>
                <a:schemeClr val="tx1"/>
              </a:solidFill>
              <a:latin typeface="Arial"/>
              <a:ea typeface="Arial"/>
              <a:cs typeface="Arial"/>
              <a:sym typeface="Arial"/>
            </a:endParaRPr>
          </a:p>
          <a:p>
            <a:pPr marL="914400" lvl="1" indent="-317182" algn="l" rtl="0">
              <a:lnSpc>
                <a:spcPct val="115000"/>
              </a:lnSpc>
              <a:spcBef>
                <a:spcPts val="0"/>
              </a:spcBef>
              <a:spcAft>
                <a:spcPts val="0"/>
              </a:spcAft>
              <a:buClr>
                <a:srgbClr val="595959"/>
              </a:buClr>
              <a:buSzPct val="100000"/>
              <a:buFont typeface="Arial"/>
              <a:buChar char="○"/>
            </a:pPr>
            <a:r>
              <a:rPr lang="en" sz="1500" dirty="0">
                <a:solidFill>
                  <a:schemeClr val="tx1"/>
                </a:solidFill>
                <a:latin typeface="Arial"/>
                <a:ea typeface="Arial"/>
                <a:cs typeface="Arial"/>
                <a:sym typeface="Arial"/>
              </a:rPr>
              <a:t>Science Team meetings</a:t>
            </a:r>
            <a:endParaRPr sz="1500" dirty="0">
              <a:solidFill>
                <a:schemeClr val="tx1"/>
              </a:solidFill>
              <a:latin typeface="Arial"/>
              <a:ea typeface="Arial"/>
              <a:cs typeface="Arial"/>
              <a:sym typeface="Arial"/>
            </a:endParaRPr>
          </a:p>
          <a:p>
            <a:pPr marL="914400" lvl="1" indent="-297497" algn="l" rtl="0">
              <a:lnSpc>
                <a:spcPct val="115000"/>
              </a:lnSpc>
              <a:spcBef>
                <a:spcPts val="0"/>
              </a:spcBef>
              <a:spcAft>
                <a:spcPts val="0"/>
              </a:spcAft>
              <a:buClr>
                <a:srgbClr val="595959"/>
              </a:buClr>
              <a:buSzPct val="77777"/>
              <a:buFont typeface="Arial"/>
              <a:buChar char="○"/>
            </a:pPr>
            <a:r>
              <a:rPr lang="en" sz="1500" dirty="0">
                <a:solidFill>
                  <a:schemeClr val="tx1"/>
                </a:solidFill>
                <a:latin typeface="Arial"/>
                <a:ea typeface="Arial"/>
                <a:cs typeface="Arial"/>
                <a:sym typeface="Arial"/>
              </a:rPr>
              <a:t>Decadal Study type efforts</a:t>
            </a:r>
            <a:endParaRPr sz="1500" dirty="0">
              <a:solidFill>
                <a:schemeClr val="tx1"/>
              </a:solidFill>
              <a:latin typeface="Arial"/>
              <a:ea typeface="Arial"/>
              <a:cs typeface="Arial"/>
              <a:sym typeface="Arial"/>
            </a:endParaRPr>
          </a:p>
          <a:p>
            <a:pPr marL="0" lvl="0" indent="0" algn="l" rtl="0">
              <a:spcBef>
                <a:spcPts val="1200"/>
              </a:spcBef>
              <a:spcAft>
                <a:spcPts val="0"/>
              </a:spcAft>
              <a:buNone/>
            </a:pPr>
            <a:endParaRPr dirty="0"/>
          </a:p>
        </p:txBody>
      </p:sp>
      <p:pic>
        <p:nvPicPr>
          <p:cNvPr id="269" name="Google Shape;269;p45" descr="NASA Logo transparent.png"/>
          <p:cNvPicPr preferRelativeResize="0"/>
          <p:nvPr/>
        </p:nvPicPr>
        <p:blipFill rotWithShape="1">
          <a:blip r:embed="rId3">
            <a:alphaModFix/>
          </a:blip>
          <a:srcRect/>
          <a:stretch/>
        </p:blipFill>
        <p:spPr>
          <a:xfrm>
            <a:off x="8515350" y="62633"/>
            <a:ext cx="548703" cy="438807"/>
          </a:xfrm>
          <a:prstGeom prst="rect">
            <a:avLst/>
          </a:prstGeom>
          <a:noFill/>
          <a:ln>
            <a:noFill/>
          </a:ln>
          <a:effectLst>
            <a:outerShdw blurRad="63500" dist="88900" dir="2700000">
              <a:schemeClr val="dk1">
                <a:alpha val="43140"/>
              </a:schemeClr>
            </a:outerShdw>
          </a:effectLst>
        </p:spPr>
      </p:pic>
      <p:sp>
        <p:nvSpPr>
          <p:cNvPr id="2" name="Rectangle 1">
            <a:extLst>
              <a:ext uri="{FF2B5EF4-FFF2-40B4-BE49-F238E27FC236}">
                <a16:creationId xmlns:a16="http://schemas.microsoft.com/office/drawing/2014/main" id="{82006275-8E7D-7C4B-95A7-35B5CDD16014}"/>
              </a:ext>
            </a:extLst>
          </p:cNvPr>
          <p:cNvSpPr/>
          <p:nvPr/>
        </p:nvSpPr>
        <p:spPr>
          <a:xfrm>
            <a:off x="5069456" y="2571750"/>
            <a:ext cx="3994597" cy="248194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1B0B5EE5-88BD-AD43-9921-F4614A8A1EBA}"/>
              </a:ext>
            </a:extLst>
          </p:cNvPr>
          <p:cNvGrpSpPr/>
          <p:nvPr/>
        </p:nvGrpSpPr>
        <p:grpSpPr>
          <a:xfrm>
            <a:off x="5215858" y="2735019"/>
            <a:ext cx="3903637" cy="2313817"/>
            <a:chOff x="367468" y="2829683"/>
            <a:chExt cx="3903637" cy="2313817"/>
          </a:xfrm>
        </p:grpSpPr>
        <p:sp>
          <p:nvSpPr>
            <p:cNvPr id="6" name="Google Shape;407;p36">
              <a:extLst>
                <a:ext uri="{FF2B5EF4-FFF2-40B4-BE49-F238E27FC236}">
                  <a16:creationId xmlns:a16="http://schemas.microsoft.com/office/drawing/2014/main" id="{75490D49-5C2B-D44E-977F-2D5CBEFE99D5}"/>
                </a:ext>
              </a:extLst>
            </p:cNvPr>
            <p:cNvSpPr/>
            <p:nvPr/>
          </p:nvSpPr>
          <p:spPr>
            <a:xfrm>
              <a:off x="3459411" y="3334742"/>
              <a:ext cx="723636" cy="279233"/>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100">
                <a:solidFill>
                  <a:schemeClr val="lt1"/>
                </a:solidFill>
                <a:latin typeface="Calibri"/>
                <a:ea typeface="Calibri"/>
                <a:cs typeface="Calibri"/>
                <a:sym typeface="Calibri"/>
              </a:endParaRPr>
            </a:p>
          </p:txBody>
        </p:sp>
        <p:sp>
          <p:nvSpPr>
            <p:cNvPr id="7" name="Google Shape;408;p36">
              <a:extLst>
                <a:ext uri="{FF2B5EF4-FFF2-40B4-BE49-F238E27FC236}">
                  <a16:creationId xmlns:a16="http://schemas.microsoft.com/office/drawing/2014/main" id="{FB23580F-ADC3-D14C-9B10-61361D2F4A71}"/>
                </a:ext>
              </a:extLst>
            </p:cNvPr>
            <p:cNvSpPr/>
            <p:nvPr/>
          </p:nvSpPr>
          <p:spPr>
            <a:xfrm>
              <a:off x="2996236" y="4237092"/>
              <a:ext cx="540371"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500" b="1">
                <a:solidFill>
                  <a:schemeClr val="dk1"/>
                </a:solidFill>
                <a:latin typeface="Calibri"/>
                <a:ea typeface="Calibri"/>
                <a:cs typeface="Calibri"/>
                <a:sym typeface="Calibri"/>
              </a:endParaRPr>
            </a:p>
          </p:txBody>
        </p:sp>
        <p:sp>
          <p:nvSpPr>
            <p:cNvPr id="8" name="Google Shape;409;p36">
              <a:extLst>
                <a:ext uri="{FF2B5EF4-FFF2-40B4-BE49-F238E27FC236}">
                  <a16:creationId xmlns:a16="http://schemas.microsoft.com/office/drawing/2014/main" id="{A4D224E1-A9C7-F84D-A49D-7EE171A4338D}"/>
                </a:ext>
              </a:extLst>
            </p:cNvPr>
            <p:cNvSpPr/>
            <p:nvPr/>
          </p:nvSpPr>
          <p:spPr>
            <a:xfrm>
              <a:off x="2919040" y="4317537"/>
              <a:ext cx="540371"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500" b="1">
                <a:solidFill>
                  <a:schemeClr val="dk1"/>
                </a:solidFill>
                <a:latin typeface="Calibri"/>
                <a:ea typeface="Calibri"/>
                <a:cs typeface="Calibri"/>
                <a:sym typeface="Calibri"/>
              </a:endParaRPr>
            </a:p>
          </p:txBody>
        </p:sp>
        <p:sp>
          <p:nvSpPr>
            <p:cNvPr id="9" name="Google Shape;410;p36">
              <a:extLst>
                <a:ext uri="{FF2B5EF4-FFF2-40B4-BE49-F238E27FC236}">
                  <a16:creationId xmlns:a16="http://schemas.microsoft.com/office/drawing/2014/main" id="{B17ED786-3F60-704F-9CF8-BB6E7B3C496B}"/>
                </a:ext>
              </a:extLst>
            </p:cNvPr>
            <p:cNvSpPr/>
            <p:nvPr/>
          </p:nvSpPr>
          <p:spPr>
            <a:xfrm>
              <a:off x="2841844" y="4397223"/>
              <a:ext cx="540371"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500" b="1">
                <a:solidFill>
                  <a:schemeClr val="dk1"/>
                </a:solidFill>
                <a:latin typeface="Calibri"/>
                <a:ea typeface="Calibri"/>
                <a:cs typeface="Calibri"/>
                <a:sym typeface="Calibri"/>
              </a:endParaRPr>
            </a:p>
          </p:txBody>
        </p:sp>
        <p:sp>
          <p:nvSpPr>
            <p:cNvPr id="10" name="Google Shape;411;p36">
              <a:extLst>
                <a:ext uri="{FF2B5EF4-FFF2-40B4-BE49-F238E27FC236}">
                  <a16:creationId xmlns:a16="http://schemas.microsoft.com/office/drawing/2014/main" id="{56D1E474-F0E5-EF42-A860-482B0746A272}"/>
                </a:ext>
              </a:extLst>
            </p:cNvPr>
            <p:cNvSpPr/>
            <p:nvPr/>
          </p:nvSpPr>
          <p:spPr>
            <a:xfrm>
              <a:off x="3369349" y="3443266"/>
              <a:ext cx="578969"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050">
                <a:solidFill>
                  <a:schemeClr val="lt1"/>
                </a:solidFill>
                <a:latin typeface="Calibri"/>
                <a:ea typeface="Calibri"/>
                <a:cs typeface="Calibri"/>
                <a:sym typeface="Calibri"/>
              </a:endParaRPr>
            </a:p>
          </p:txBody>
        </p:sp>
        <p:sp>
          <p:nvSpPr>
            <p:cNvPr id="11" name="Google Shape;412;p36">
              <a:extLst>
                <a:ext uri="{FF2B5EF4-FFF2-40B4-BE49-F238E27FC236}">
                  <a16:creationId xmlns:a16="http://schemas.microsoft.com/office/drawing/2014/main" id="{D6EC07E4-FAC5-B949-B772-FE71D580160C}"/>
                </a:ext>
              </a:extLst>
            </p:cNvPr>
            <p:cNvSpPr/>
            <p:nvPr/>
          </p:nvSpPr>
          <p:spPr>
            <a:xfrm>
              <a:off x="1664606" y="2829683"/>
              <a:ext cx="816939" cy="472846"/>
            </a:xfrm>
            <a:prstGeom prst="ellipse">
              <a:avLst/>
            </a:prstGeom>
            <a:solidFill>
              <a:srgbClr val="D8D8D8"/>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endParaRPr sz="800">
                <a:solidFill>
                  <a:schemeClr val="lt1"/>
                </a:solidFill>
                <a:latin typeface="Calibri"/>
                <a:ea typeface="Calibri"/>
                <a:cs typeface="Calibri"/>
                <a:sym typeface="Calibri"/>
              </a:endParaRPr>
            </a:p>
          </p:txBody>
        </p:sp>
        <p:sp>
          <p:nvSpPr>
            <p:cNvPr id="12" name="Google Shape;413;p36">
              <a:extLst>
                <a:ext uri="{FF2B5EF4-FFF2-40B4-BE49-F238E27FC236}">
                  <a16:creationId xmlns:a16="http://schemas.microsoft.com/office/drawing/2014/main" id="{512740FE-78A7-CC46-8670-2BEA7586C7CE}"/>
                </a:ext>
              </a:extLst>
            </p:cNvPr>
            <p:cNvSpPr/>
            <p:nvPr/>
          </p:nvSpPr>
          <p:spPr>
            <a:xfrm>
              <a:off x="1707225" y="3554068"/>
              <a:ext cx="877268" cy="467540"/>
            </a:xfrm>
            <a:prstGeom prst="rect">
              <a:avLst/>
            </a:prstGeom>
            <a:solidFill>
              <a:srgbClr val="FFC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endParaRPr sz="800">
                <a:solidFill>
                  <a:schemeClr val="lt1"/>
                </a:solidFill>
                <a:latin typeface="Calibri"/>
                <a:ea typeface="Calibri"/>
                <a:cs typeface="Calibri"/>
                <a:sym typeface="Calibri"/>
              </a:endParaRPr>
            </a:p>
          </p:txBody>
        </p:sp>
        <p:sp>
          <p:nvSpPr>
            <p:cNvPr id="13" name="Google Shape;414;p36">
              <a:extLst>
                <a:ext uri="{FF2B5EF4-FFF2-40B4-BE49-F238E27FC236}">
                  <a16:creationId xmlns:a16="http://schemas.microsoft.com/office/drawing/2014/main" id="{C743EBB6-059D-2D46-AFDE-7071090CA8A3}"/>
                </a:ext>
              </a:extLst>
            </p:cNvPr>
            <p:cNvSpPr txBox="1"/>
            <p:nvPr/>
          </p:nvSpPr>
          <p:spPr>
            <a:xfrm>
              <a:off x="1757885" y="3647200"/>
              <a:ext cx="771959" cy="279233"/>
            </a:xfrm>
            <a:prstGeom prst="rect">
              <a:avLst/>
            </a:prstGeom>
            <a:noFill/>
            <a:ln>
              <a:noFill/>
            </a:ln>
          </p:spPr>
          <p:txBody>
            <a:bodyPr spcFirstLastPara="1" wrap="square" lIns="91425" tIns="45700" rIns="91425" bIns="45700" anchor="t" anchorCtr="0">
              <a:noAutofit/>
            </a:bodyPr>
            <a:lstStyle/>
            <a:p>
              <a:pPr algn="ctr"/>
              <a:r>
                <a:rPr lang="en" sz="700" b="1" dirty="0">
                  <a:solidFill>
                    <a:schemeClr val="dk1"/>
                  </a:solidFill>
                  <a:latin typeface="Calibri"/>
                  <a:ea typeface="Calibri"/>
                  <a:cs typeface="Calibri"/>
                  <a:sym typeface="Calibri"/>
                </a:rPr>
                <a:t>EOSDIS System Architecture</a:t>
              </a:r>
              <a:endParaRPr sz="800" dirty="0"/>
            </a:p>
          </p:txBody>
        </p:sp>
        <p:sp>
          <p:nvSpPr>
            <p:cNvPr id="14" name="Google Shape;415;p36">
              <a:extLst>
                <a:ext uri="{FF2B5EF4-FFF2-40B4-BE49-F238E27FC236}">
                  <a16:creationId xmlns:a16="http://schemas.microsoft.com/office/drawing/2014/main" id="{0DC91898-D58B-6748-B451-60D7A334E7E3}"/>
                </a:ext>
              </a:extLst>
            </p:cNvPr>
            <p:cNvSpPr/>
            <p:nvPr/>
          </p:nvSpPr>
          <p:spPr>
            <a:xfrm>
              <a:off x="3292153" y="3517640"/>
              <a:ext cx="578969"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050">
                <a:solidFill>
                  <a:schemeClr val="lt1"/>
                </a:solidFill>
                <a:latin typeface="Calibri"/>
                <a:ea typeface="Calibri"/>
                <a:cs typeface="Calibri"/>
                <a:sym typeface="Calibri"/>
              </a:endParaRPr>
            </a:p>
          </p:txBody>
        </p:sp>
        <p:sp>
          <p:nvSpPr>
            <p:cNvPr id="15" name="Google Shape;416;p36">
              <a:extLst>
                <a:ext uri="{FF2B5EF4-FFF2-40B4-BE49-F238E27FC236}">
                  <a16:creationId xmlns:a16="http://schemas.microsoft.com/office/drawing/2014/main" id="{A5FAB078-588B-4C43-8B27-3DABF246DA7E}"/>
                </a:ext>
              </a:extLst>
            </p:cNvPr>
            <p:cNvSpPr/>
            <p:nvPr/>
          </p:nvSpPr>
          <p:spPr>
            <a:xfrm>
              <a:off x="3214957" y="3590496"/>
              <a:ext cx="578969"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1050">
                <a:solidFill>
                  <a:schemeClr val="lt1"/>
                </a:solidFill>
                <a:latin typeface="Calibri"/>
                <a:ea typeface="Calibri"/>
                <a:cs typeface="Calibri"/>
                <a:sym typeface="Calibri"/>
              </a:endParaRPr>
            </a:p>
          </p:txBody>
        </p:sp>
        <p:sp>
          <p:nvSpPr>
            <p:cNvPr id="16" name="Google Shape;417;p36">
              <a:extLst>
                <a:ext uri="{FF2B5EF4-FFF2-40B4-BE49-F238E27FC236}">
                  <a16:creationId xmlns:a16="http://schemas.microsoft.com/office/drawing/2014/main" id="{A7344B1D-2526-CB41-9D20-AC59EF8A0C68}"/>
                </a:ext>
              </a:extLst>
            </p:cNvPr>
            <p:cNvSpPr/>
            <p:nvPr/>
          </p:nvSpPr>
          <p:spPr>
            <a:xfrm>
              <a:off x="3137762" y="3663352"/>
              <a:ext cx="578969"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 sz="500" b="1">
                  <a:solidFill>
                    <a:schemeClr val="dk1"/>
                  </a:solidFill>
                  <a:latin typeface="Calibri"/>
                  <a:ea typeface="Calibri"/>
                  <a:cs typeface="Calibri"/>
                  <a:sym typeface="Calibri"/>
                </a:rPr>
                <a:t>New  Missions</a:t>
              </a:r>
              <a:endParaRPr sz="1050"/>
            </a:p>
          </p:txBody>
        </p:sp>
        <p:sp>
          <p:nvSpPr>
            <p:cNvPr id="17" name="Google Shape;418;p36">
              <a:extLst>
                <a:ext uri="{FF2B5EF4-FFF2-40B4-BE49-F238E27FC236}">
                  <a16:creationId xmlns:a16="http://schemas.microsoft.com/office/drawing/2014/main" id="{F185E00D-ECCB-4D40-941C-492A018B8EFC}"/>
                </a:ext>
              </a:extLst>
            </p:cNvPr>
            <p:cNvSpPr/>
            <p:nvPr/>
          </p:nvSpPr>
          <p:spPr>
            <a:xfrm>
              <a:off x="2770277" y="4466284"/>
              <a:ext cx="540371"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 sz="500" b="1">
                  <a:solidFill>
                    <a:schemeClr val="dk1"/>
                  </a:solidFill>
                  <a:latin typeface="Calibri"/>
                  <a:ea typeface="Calibri"/>
                  <a:cs typeface="Calibri"/>
                  <a:sym typeface="Calibri"/>
                </a:rPr>
                <a:t>Collaborating Systems</a:t>
              </a:r>
              <a:endParaRPr sz="1050"/>
            </a:p>
          </p:txBody>
        </p:sp>
        <p:sp>
          <p:nvSpPr>
            <p:cNvPr id="18" name="Google Shape;419;p36">
              <a:extLst>
                <a:ext uri="{FF2B5EF4-FFF2-40B4-BE49-F238E27FC236}">
                  <a16:creationId xmlns:a16="http://schemas.microsoft.com/office/drawing/2014/main" id="{C8C06EF9-5048-044A-BC6B-CC0770CA3C49}"/>
                </a:ext>
              </a:extLst>
            </p:cNvPr>
            <p:cNvSpPr/>
            <p:nvPr/>
          </p:nvSpPr>
          <p:spPr>
            <a:xfrm>
              <a:off x="797760" y="4312983"/>
              <a:ext cx="694763" cy="302754"/>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800">
                <a:solidFill>
                  <a:schemeClr val="lt1"/>
                </a:solidFill>
                <a:latin typeface="Calibri"/>
                <a:ea typeface="Calibri"/>
                <a:cs typeface="Calibri"/>
                <a:sym typeface="Calibri"/>
              </a:endParaRPr>
            </a:p>
          </p:txBody>
        </p:sp>
        <p:sp>
          <p:nvSpPr>
            <p:cNvPr id="19" name="Google Shape;420;p36">
              <a:extLst>
                <a:ext uri="{FF2B5EF4-FFF2-40B4-BE49-F238E27FC236}">
                  <a16:creationId xmlns:a16="http://schemas.microsoft.com/office/drawing/2014/main" id="{DE957170-F82F-254E-9955-CA7499ABB140}"/>
                </a:ext>
              </a:extLst>
            </p:cNvPr>
            <p:cNvSpPr/>
            <p:nvPr/>
          </p:nvSpPr>
          <p:spPr>
            <a:xfrm>
              <a:off x="720564" y="4507266"/>
              <a:ext cx="648111" cy="192753"/>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sz="800">
                <a:solidFill>
                  <a:schemeClr val="lt1"/>
                </a:solidFill>
                <a:latin typeface="Calibri"/>
                <a:ea typeface="Calibri"/>
                <a:cs typeface="Calibri"/>
                <a:sym typeface="Calibri"/>
              </a:endParaRPr>
            </a:p>
          </p:txBody>
        </p:sp>
        <p:sp>
          <p:nvSpPr>
            <p:cNvPr id="20" name="Google Shape;421;p36">
              <a:extLst>
                <a:ext uri="{FF2B5EF4-FFF2-40B4-BE49-F238E27FC236}">
                  <a16:creationId xmlns:a16="http://schemas.microsoft.com/office/drawing/2014/main" id="{38F0ADF5-EB51-1D44-B305-78BCB92C47DB}"/>
                </a:ext>
              </a:extLst>
            </p:cNvPr>
            <p:cNvSpPr/>
            <p:nvPr/>
          </p:nvSpPr>
          <p:spPr>
            <a:xfrm>
              <a:off x="611203" y="4674986"/>
              <a:ext cx="694763"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 sz="500" b="1">
                  <a:solidFill>
                    <a:schemeClr val="dk1"/>
                  </a:solidFill>
                  <a:latin typeface="Calibri"/>
                  <a:ea typeface="Calibri"/>
                  <a:cs typeface="Calibri"/>
                  <a:sym typeface="Calibri"/>
                </a:rPr>
                <a:t>Data Centers</a:t>
              </a:r>
              <a:endParaRPr sz="500" b="1">
                <a:solidFill>
                  <a:schemeClr val="dk1"/>
                </a:solidFill>
                <a:latin typeface="Calibri"/>
                <a:ea typeface="Calibri"/>
                <a:cs typeface="Calibri"/>
                <a:sym typeface="Calibri"/>
              </a:endParaRPr>
            </a:p>
          </p:txBody>
        </p:sp>
        <p:cxnSp>
          <p:nvCxnSpPr>
            <p:cNvPr id="21" name="Google Shape;422;p36">
              <a:extLst>
                <a:ext uri="{FF2B5EF4-FFF2-40B4-BE49-F238E27FC236}">
                  <a16:creationId xmlns:a16="http://schemas.microsoft.com/office/drawing/2014/main" id="{B1E7E261-B0D7-4D43-AC4D-BEEA68D7DED8}"/>
                </a:ext>
              </a:extLst>
            </p:cNvPr>
            <p:cNvCxnSpPr/>
            <p:nvPr/>
          </p:nvCxnSpPr>
          <p:spPr>
            <a:xfrm rot="10800000" flipH="1">
              <a:off x="1297122" y="4002587"/>
              <a:ext cx="308784" cy="218568"/>
            </a:xfrm>
            <a:prstGeom prst="straightConnector1">
              <a:avLst/>
            </a:prstGeom>
            <a:noFill/>
            <a:ln w="28575" cap="flat" cmpd="sng">
              <a:solidFill>
                <a:schemeClr val="dk2"/>
              </a:solidFill>
              <a:prstDash val="solid"/>
              <a:round/>
              <a:headEnd type="none" w="sm" len="sm"/>
              <a:tailEnd type="stealth" w="med" len="med"/>
            </a:ln>
          </p:spPr>
        </p:cxnSp>
        <p:sp>
          <p:nvSpPr>
            <p:cNvPr id="22" name="Google Shape;423;p36">
              <a:extLst>
                <a:ext uri="{FF2B5EF4-FFF2-40B4-BE49-F238E27FC236}">
                  <a16:creationId xmlns:a16="http://schemas.microsoft.com/office/drawing/2014/main" id="{C6A7765E-A986-5C4A-AFC8-5BC9868ED766}"/>
                </a:ext>
              </a:extLst>
            </p:cNvPr>
            <p:cNvSpPr txBox="1"/>
            <p:nvPr/>
          </p:nvSpPr>
          <p:spPr>
            <a:xfrm>
              <a:off x="1053472" y="3918347"/>
              <a:ext cx="540371" cy="191175"/>
            </a:xfrm>
            <a:prstGeom prst="rect">
              <a:avLst/>
            </a:prstGeom>
            <a:noFill/>
            <a:ln>
              <a:noFill/>
            </a:ln>
          </p:spPr>
          <p:txBody>
            <a:bodyPr spcFirstLastPara="1" wrap="square" lIns="91425" tIns="45700" rIns="91425" bIns="45700" anchor="t" anchorCtr="0">
              <a:noAutofit/>
            </a:bodyPr>
            <a:lstStyle/>
            <a:p>
              <a:pPr algn="ctr"/>
              <a:r>
                <a:rPr lang="en" sz="500" b="1">
                  <a:solidFill>
                    <a:schemeClr val="dk1"/>
                  </a:solidFill>
                  <a:latin typeface="Calibri"/>
                  <a:ea typeface="Calibri"/>
                  <a:cs typeface="Calibri"/>
                  <a:sym typeface="Calibri"/>
                </a:rPr>
                <a:t>Existing knowledge</a:t>
              </a:r>
              <a:endParaRPr sz="1050"/>
            </a:p>
          </p:txBody>
        </p:sp>
        <p:sp>
          <p:nvSpPr>
            <p:cNvPr id="23" name="Google Shape;424;p36">
              <a:extLst>
                <a:ext uri="{FF2B5EF4-FFF2-40B4-BE49-F238E27FC236}">
                  <a16:creationId xmlns:a16="http://schemas.microsoft.com/office/drawing/2014/main" id="{8DCA724C-E4A2-1B48-8807-F4FF1DF012E3}"/>
                </a:ext>
              </a:extLst>
            </p:cNvPr>
            <p:cNvSpPr txBox="1"/>
            <p:nvPr/>
          </p:nvSpPr>
          <p:spPr>
            <a:xfrm>
              <a:off x="2597390" y="3471346"/>
              <a:ext cx="540371" cy="264891"/>
            </a:xfrm>
            <a:prstGeom prst="rect">
              <a:avLst/>
            </a:prstGeom>
            <a:noFill/>
            <a:ln>
              <a:noFill/>
            </a:ln>
          </p:spPr>
          <p:txBody>
            <a:bodyPr spcFirstLastPara="1" wrap="square" lIns="91425" tIns="45700" rIns="91425" bIns="45700" anchor="t" anchorCtr="0">
              <a:noAutofit/>
            </a:bodyPr>
            <a:lstStyle/>
            <a:p>
              <a:pPr algn="ctr"/>
              <a:r>
                <a:rPr lang="en" sz="500" b="1">
                  <a:solidFill>
                    <a:schemeClr val="dk1"/>
                  </a:solidFill>
                  <a:latin typeface="Calibri"/>
                  <a:ea typeface="Calibri"/>
                  <a:cs typeface="Calibri"/>
                  <a:sym typeface="Calibri"/>
                </a:rPr>
                <a:t>Guidance,</a:t>
              </a:r>
              <a:endParaRPr sz="1050"/>
            </a:p>
            <a:p>
              <a:pPr algn="ctr"/>
              <a:r>
                <a:rPr lang="en" sz="500" b="1">
                  <a:solidFill>
                    <a:schemeClr val="dk1"/>
                  </a:solidFill>
                  <a:latin typeface="Calibri"/>
                  <a:ea typeface="Calibri"/>
                  <a:cs typeface="Calibri"/>
                  <a:sym typeface="Calibri"/>
                </a:rPr>
                <a:t>Technology,</a:t>
              </a:r>
              <a:endParaRPr sz="1050"/>
            </a:p>
            <a:p>
              <a:pPr algn="ctr"/>
              <a:r>
                <a:rPr lang="en" sz="500" b="1">
                  <a:solidFill>
                    <a:schemeClr val="dk1"/>
                  </a:solidFill>
                  <a:latin typeface="Calibri"/>
                  <a:ea typeface="Calibri"/>
                  <a:cs typeface="Calibri"/>
                  <a:sym typeface="Calibri"/>
                </a:rPr>
                <a:t>Re-use</a:t>
              </a:r>
              <a:endParaRPr sz="1050"/>
            </a:p>
          </p:txBody>
        </p:sp>
        <p:cxnSp>
          <p:nvCxnSpPr>
            <p:cNvPr id="24" name="Google Shape;425;p36">
              <a:extLst>
                <a:ext uri="{FF2B5EF4-FFF2-40B4-BE49-F238E27FC236}">
                  <a16:creationId xmlns:a16="http://schemas.microsoft.com/office/drawing/2014/main" id="{B151879F-B9B0-2C4B-9FE0-216423F8277F}"/>
                </a:ext>
              </a:extLst>
            </p:cNvPr>
            <p:cNvCxnSpPr/>
            <p:nvPr/>
          </p:nvCxnSpPr>
          <p:spPr>
            <a:xfrm>
              <a:off x="2481596" y="4064059"/>
              <a:ext cx="308784" cy="218568"/>
            </a:xfrm>
            <a:prstGeom prst="straightConnector1">
              <a:avLst/>
            </a:prstGeom>
            <a:noFill/>
            <a:ln w="28575" cap="flat" cmpd="sng">
              <a:solidFill>
                <a:schemeClr val="dk2"/>
              </a:solidFill>
              <a:prstDash val="solid"/>
              <a:round/>
              <a:headEnd type="stealth" w="med" len="med"/>
              <a:tailEnd type="stealth" w="med" len="med"/>
            </a:ln>
          </p:spPr>
        </p:cxnSp>
        <p:cxnSp>
          <p:nvCxnSpPr>
            <p:cNvPr id="25" name="Google Shape;426;p36">
              <a:extLst>
                <a:ext uri="{FF2B5EF4-FFF2-40B4-BE49-F238E27FC236}">
                  <a16:creationId xmlns:a16="http://schemas.microsoft.com/office/drawing/2014/main" id="{BFBC687B-1215-E946-80F9-9C7C7D3FF903}"/>
                </a:ext>
              </a:extLst>
            </p:cNvPr>
            <p:cNvCxnSpPr/>
            <p:nvPr/>
          </p:nvCxnSpPr>
          <p:spPr>
            <a:xfrm rot="10800000" flipH="1">
              <a:off x="1362255" y="4064059"/>
              <a:ext cx="308784" cy="218568"/>
            </a:xfrm>
            <a:prstGeom prst="straightConnector1">
              <a:avLst/>
            </a:prstGeom>
            <a:noFill/>
            <a:ln w="28575" cap="flat" cmpd="sng">
              <a:solidFill>
                <a:schemeClr val="dk2"/>
              </a:solidFill>
              <a:prstDash val="solid"/>
              <a:round/>
              <a:headEnd type="stealth" w="med" len="med"/>
              <a:tailEnd type="none" w="sm" len="sm"/>
            </a:ln>
          </p:spPr>
        </p:cxnSp>
        <p:sp>
          <p:nvSpPr>
            <p:cNvPr id="26" name="Google Shape;427;p36">
              <a:extLst>
                <a:ext uri="{FF2B5EF4-FFF2-40B4-BE49-F238E27FC236}">
                  <a16:creationId xmlns:a16="http://schemas.microsoft.com/office/drawing/2014/main" id="{172E6322-0CC1-0643-A475-7828CC7577B2}"/>
                </a:ext>
              </a:extLst>
            </p:cNvPr>
            <p:cNvSpPr txBox="1"/>
            <p:nvPr/>
          </p:nvSpPr>
          <p:spPr>
            <a:xfrm>
              <a:off x="1516647" y="4136915"/>
              <a:ext cx="622380" cy="264891"/>
            </a:xfrm>
            <a:prstGeom prst="rect">
              <a:avLst/>
            </a:prstGeom>
            <a:noFill/>
            <a:ln>
              <a:noFill/>
            </a:ln>
          </p:spPr>
          <p:txBody>
            <a:bodyPr spcFirstLastPara="1" wrap="square" lIns="91425" tIns="45700" rIns="91425" bIns="45700" anchor="t" anchorCtr="0">
              <a:noAutofit/>
            </a:bodyPr>
            <a:lstStyle/>
            <a:p>
              <a:pPr algn="ctr"/>
              <a:r>
                <a:rPr lang="en" sz="500" b="1" dirty="0">
                  <a:solidFill>
                    <a:schemeClr val="dk1"/>
                  </a:solidFill>
                  <a:latin typeface="Calibri"/>
                  <a:ea typeface="Calibri"/>
                  <a:cs typeface="Calibri"/>
                  <a:sym typeface="Calibri"/>
                </a:rPr>
                <a:t>Improvements,</a:t>
              </a:r>
              <a:endParaRPr sz="1050" dirty="0"/>
            </a:p>
            <a:p>
              <a:pPr algn="ctr"/>
              <a:r>
                <a:rPr lang="en" sz="500" b="1" dirty="0">
                  <a:solidFill>
                    <a:schemeClr val="dk1"/>
                  </a:solidFill>
                  <a:latin typeface="Calibri"/>
                  <a:ea typeface="Calibri"/>
                  <a:cs typeface="Calibri"/>
                  <a:sym typeface="Calibri"/>
                </a:rPr>
                <a:t>Technology,</a:t>
              </a:r>
              <a:endParaRPr sz="1050" dirty="0"/>
            </a:p>
            <a:p>
              <a:pPr algn="ctr"/>
              <a:r>
                <a:rPr lang="en" sz="500" b="1" dirty="0">
                  <a:solidFill>
                    <a:schemeClr val="dk1"/>
                  </a:solidFill>
                  <a:latin typeface="Calibri"/>
                  <a:ea typeface="Calibri"/>
                  <a:cs typeface="Calibri"/>
                  <a:sym typeface="Calibri"/>
                </a:rPr>
                <a:t>Re-use</a:t>
              </a:r>
              <a:endParaRPr sz="1050" dirty="0"/>
            </a:p>
          </p:txBody>
        </p:sp>
        <p:sp>
          <p:nvSpPr>
            <p:cNvPr id="27" name="Google Shape;428;p36">
              <a:extLst>
                <a:ext uri="{FF2B5EF4-FFF2-40B4-BE49-F238E27FC236}">
                  <a16:creationId xmlns:a16="http://schemas.microsoft.com/office/drawing/2014/main" id="{331C06B1-6309-BA46-8AFC-20C491F9126D}"/>
                </a:ext>
              </a:extLst>
            </p:cNvPr>
            <p:cNvSpPr txBox="1"/>
            <p:nvPr/>
          </p:nvSpPr>
          <p:spPr>
            <a:xfrm>
              <a:off x="2149481" y="4164236"/>
              <a:ext cx="631249" cy="264891"/>
            </a:xfrm>
            <a:prstGeom prst="rect">
              <a:avLst/>
            </a:prstGeom>
            <a:noFill/>
            <a:ln>
              <a:noFill/>
            </a:ln>
          </p:spPr>
          <p:txBody>
            <a:bodyPr spcFirstLastPara="1" wrap="square" lIns="91425" tIns="45700" rIns="91425" bIns="45700" anchor="t" anchorCtr="0">
              <a:noAutofit/>
            </a:bodyPr>
            <a:lstStyle/>
            <a:p>
              <a:pPr algn="ctr"/>
              <a:r>
                <a:rPr lang="en" sz="500" b="1" dirty="0">
                  <a:solidFill>
                    <a:schemeClr val="dk1"/>
                  </a:solidFill>
                  <a:latin typeface="Calibri"/>
                  <a:ea typeface="Calibri"/>
                  <a:cs typeface="Calibri"/>
                  <a:sym typeface="Calibri"/>
                </a:rPr>
                <a:t>Shared</a:t>
              </a:r>
              <a:endParaRPr sz="1050" dirty="0"/>
            </a:p>
            <a:p>
              <a:pPr algn="ctr"/>
              <a:r>
                <a:rPr lang="en" sz="500" b="1" dirty="0">
                  <a:solidFill>
                    <a:schemeClr val="dk1"/>
                  </a:solidFill>
                  <a:latin typeface="Calibri"/>
                  <a:ea typeface="Calibri"/>
                  <a:cs typeface="Calibri"/>
                  <a:sym typeface="Calibri"/>
                </a:rPr>
                <a:t>Data</a:t>
              </a:r>
              <a:endParaRPr sz="1050" dirty="0"/>
            </a:p>
            <a:p>
              <a:pPr algn="ctr"/>
              <a:r>
                <a:rPr lang="en" sz="500" b="1" dirty="0">
                  <a:solidFill>
                    <a:schemeClr val="dk1"/>
                  </a:solidFill>
                  <a:latin typeface="Calibri"/>
                  <a:ea typeface="Calibri"/>
                  <a:cs typeface="Calibri"/>
                  <a:sym typeface="Calibri"/>
                </a:rPr>
                <a:t>Opportunities</a:t>
              </a:r>
              <a:endParaRPr sz="1050" dirty="0"/>
            </a:p>
          </p:txBody>
        </p:sp>
        <p:sp>
          <p:nvSpPr>
            <p:cNvPr id="28" name="Google Shape;429;p36">
              <a:extLst>
                <a:ext uri="{FF2B5EF4-FFF2-40B4-BE49-F238E27FC236}">
                  <a16:creationId xmlns:a16="http://schemas.microsoft.com/office/drawing/2014/main" id="{B4601A8F-EC45-0842-A645-FD8DB6E0CB47}"/>
                </a:ext>
              </a:extLst>
            </p:cNvPr>
            <p:cNvSpPr/>
            <p:nvPr/>
          </p:nvSpPr>
          <p:spPr>
            <a:xfrm>
              <a:off x="822576" y="3025317"/>
              <a:ext cx="605562" cy="433406"/>
            </a:xfrm>
            <a:prstGeom prst="ellipse">
              <a:avLst/>
            </a:prstGeom>
            <a:solidFill>
              <a:srgbClr val="D8D8D8"/>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endParaRPr sz="800">
                <a:solidFill>
                  <a:schemeClr val="lt1"/>
                </a:solidFill>
                <a:latin typeface="Calibri"/>
                <a:ea typeface="Calibri"/>
                <a:cs typeface="Calibri"/>
                <a:sym typeface="Calibri"/>
              </a:endParaRPr>
            </a:p>
          </p:txBody>
        </p:sp>
        <p:sp>
          <p:nvSpPr>
            <p:cNvPr id="29" name="Google Shape;430;p36">
              <a:extLst>
                <a:ext uri="{FF2B5EF4-FFF2-40B4-BE49-F238E27FC236}">
                  <a16:creationId xmlns:a16="http://schemas.microsoft.com/office/drawing/2014/main" id="{62883E87-E3DA-8E48-A24D-4B08E0D7B966}"/>
                </a:ext>
              </a:extLst>
            </p:cNvPr>
            <p:cNvSpPr/>
            <p:nvPr/>
          </p:nvSpPr>
          <p:spPr>
            <a:xfrm>
              <a:off x="367468" y="3403760"/>
              <a:ext cx="566053" cy="437135"/>
            </a:xfrm>
            <a:prstGeom prst="ellipse">
              <a:avLst/>
            </a:prstGeom>
            <a:solidFill>
              <a:srgbClr val="D8D8D8"/>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a:endParaRPr sz="800">
                <a:solidFill>
                  <a:schemeClr val="lt1"/>
                </a:solidFill>
                <a:latin typeface="Calibri"/>
                <a:ea typeface="Calibri"/>
                <a:cs typeface="Calibri"/>
                <a:sym typeface="Calibri"/>
              </a:endParaRPr>
            </a:p>
          </p:txBody>
        </p:sp>
        <p:sp>
          <p:nvSpPr>
            <p:cNvPr id="30" name="Google Shape;431;p36">
              <a:extLst>
                <a:ext uri="{FF2B5EF4-FFF2-40B4-BE49-F238E27FC236}">
                  <a16:creationId xmlns:a16="http://schemas.microsoft.com/office/drawing/2014/main" id="{153E0ECA-9FF0-8C4D-BE56-0CA1672EF8FE}"/>
                </a:ext>
              </a:extLst>
            </p:cNvPr>
            <p:cNvSpPr txBox="1"/>
            <p:nvPr/>
          </p:nvSpPr>
          <p:spPr>
            <a:xfrm>
              <a:off x="2095617" y="3356038"/>
              <a:ext cx="628762" cy="96305"/>
            </a:xfrm>
            <a:prstGeom prst="rect">
              <a:avLst/>
            </a:prstGeom>
            <a:noFill/>
            <a:ln>
              <a:noFill/>
            </a:ln>
          </p:spPr>
          <p:txBody>
            <a:bodyPr spcFirstLastPara="1" wrap="square" lIns="91425" tIns="45700" rIns="91425" bIns="45700" anchor="t" anchorCtr="0">
              <a:noAutofit/>
            </a:bodyPr>
            <a:lstStyle/>
            <a:p>
              <a:pPr algn="ctr"/>
              <a:r>
                <a:rPr lang="en" sz="500" b="1" dirty="0">
                  <a:solidFill>
                    <a:schemeClr val="dk1"/>
                  </a:solidFill>
                  <a:latin typeface="Calibri"/>
                  <a:ea typeface="Calibri"/>
                  <a:cs typeface="Calibri"/>
                  <a:sym typeface="Calibri"/>
                </a:rPr>
                <a:t>Opportunities</a:t>
              </a:r>
              <a:endParaRPr sz="1050" dirty="0"/>
            </a:p>
          </p:txBody>
        </p:sp>
        <p:cxnSp>
          <p:nvCxnSpPr>
            <p:cNvPr id="31" name="Google Shape;432;p36">
              <a:extLst>
                <a:ext uri="{FF2B5EF4-FFF2-40B4-BE49-F238E27FC236}">
                  <a16:creationId xmlns:a16="http://schemas.microsoft.com/office/drawing/2014/main" id="{C175A34B-0C69-9D45-8FC2-6D55D1D3CCF9}"/>
                </a:ext>
              </a:extLst>
            </p:cNvPr>
            <p:cNvCxnSpPr/>
            <p:nvPr/>
          </p:nvCxnSpPr>
          <p:spPr>
            <a:xfrm rot="5400000">
              <a:off x="1986302" y="3407520"/>
              <a:ext cx="218568" cy="1672"/>
            </a:xfrm>
            <a:prstGeom prst="straightConnector1">
              <a:avLst/>
            </a:prstGeom>
            <a:noFill/>
            <a:ln w="28575" cap="flat" cmpd="sng">
              <a:solidFill>
                <a:schemeClr val="dk2"/>
              </a:solidFill>
              <a:prstDash val="solid"/>
              <a:round/>
              <a:headEnd type="none" w="sm" len="sm"/>
              <a:tailEnd type="stealth" w="med" len="med"/>
            </a:ln>
          </p:spPr>
        </p:cxnSp>
        <p:cxnSp>
          <p:nvCxnSpPr>
            <p:cNvPr id="32" name="Google Shape;433;p36">
              <a:extLst>
                <a:ext uri="{FF2B5EF4-FFF2-40B4-BE49-F238E27FC236}">
                  <a16:creationId xmlns:a16="http://schemas.microsoft.com/office/drawing/2014/main" id="{6F375DD1-C3C4-CE4E-9165-D59E251C921A}"/>
                </a:ext>
              </a:extLst>
            </p:cNvPr>
            <p:cNvCxnSpPr/>
            <p:nvPr/>
          </p:nvCxnSpPr>
          <p:spPr>
            <a:xfrm>
              <a:off x="1400853" y="3335500"/>
              <a:ext cx="270186" cy="182140"/>
            </a:xfrm>
            <a:prstGeom prst="straightConnector1">
              <a:avLst/>
            </a:prstGeom>
            <a:noFill/>
            <a:ln w="28575" cap="flat" cmpd="sng">
              <a:solidFill>
                <a:schemeClr val="dk2"/>
              </a:solidFill>
              <a:prstDash val="solid"/>
              <a:round/>
              <a:headEnd type="none" w="sm" len="sm"/>
              <a:tailEnd type="stealth" w="med" len="med"/>
            </a:ln>
          </p:spPr>
        </p:cxnSp>
        <p:sp>
          <p:nvSpPr>
            <p:cNvPr id="33" name="Google Shape;434;p36">
              <a:extLst>
                <a:ext uri="{FF2B5EF4-FFF2-40B4-BE49-F238E27FC236}">
                  <a16:creationId xmlns:a16="http://schemas.microsoft.com/office/drawing/2014/main" id="{427D8766-E6CA-4E40-BF24-7C7A1933EBFE}"/>
                </a:ext>
              </a:extLst>
            </p:cNvPr>
            <p:cNvSpPr txBox="1"/>
            <p:nvPr/>
          </p:nvSpPr>
          <p:spPr>
            <a:xfrm>
              <a:off x="1466776" y="3240566"/>
              <a:ext cx="383663" cy="300458"/>
            </a:xfrm>
            <a:prstGeom prst="rect">
              <a:avLst/>
            </a:prstGeom>
            <a:noFill/>
            <a:ln>
              <a:noFill/>
            </a:ln>
          </p:spPr>
          <p:txBody>
            <a:bodyPr spcFirstLastPara="1" wrap="square" lIns="91425" tIns="45700" rIns="91425" bIns="45700" anchor="t" anchorCtr="0">
              <a:noAutofit/>
            </a:bodyPr>
            <a:lstStyle/>
            <a:p>
              <a:pPr algn="ctr"/>
              <a:r>
                <a:rPr lang="en" sz="500" b="1" dirty="0">
                  <a:solidFill>
                    <a:schemeClr val="dk1"/>
                  </a:solidFill>
                  <a:latin typeface="Calibri"/>
                  <a:ea typeface="Calibri"/>
                  <a:cs typeface="Calibri"/>
                  <a:sym typeface="Calibri"/>
                </a:rPr>
                <a:t>Data Needs</a:t>
              </a:r>
              <a:endParaRPr sz="1050" dirty="0"/>
            </a:p>
          </p:txBody>
        </p:sp>
        <p:cxnSp>
          <p:nvCxnSpPr>
            <p:cNvPr id="34" name="Google Shape;435;p36">
              <a:extLst>
                <a:ext uri="{FF2B5EF4-FFF2-40B4-BE49-F238E27FC236}">
                  <a16:creationId xmlns:a16="http://schemas.microsoft.com/office/drawing/2014/main" id="{C1C4A082-2061-6B4C-9373-310F346E6DE4}"/>
                </a:ext>
              </a:extLst>
            </p:cNvPr>
            <p:cNvCxnSpPr/>
            <p:nvPr/>
          </p:nvCxnSpPr>
          <p:spPr>
            <a:xfrm>
              <a:off x="1014874" y="3626924"/>
              <a:ext cx="578210" cy="109284"/>
            </a:xfrm>
            <a:prstGeom prst="straightConnector1">
              <a:avLst/>
            </a:prstGeom>
            <a:noFill/>
            <a:ln w="28575" cap="flat" cmpd="sng">
              <a:solidFill>
                <a:schemeClr val="dk2"/>
              </a:solidFill>
              <a:prstDash val="solid"/>
              <a:round/>
              <a:headEnd type="none" w="sm" len="sm"/>
              <a:tailEnd type="stealth" w="med" len="med"/>
            </a:ln>
          </p:spPr>
        </p:cxnSp>
        <p:sp>
          <p:nvSpPr>
            <p:cNvPr id="35" name="Google Shape;436;p36">
              <a:extLst>
                <a:ext uri="{FF2B5EF4-FFF2-40B4-BE49-F238E27FC236}">
                  <a16:creationId xmlns:a16="http://schemas.microsoft.com/office/drawing/2014/main" id="{34A39CDE-5A1F-6248-9B08-FF00C85019F7}"/>
                </a:ext>
              </a:extLst>
            </p:cNvPr>
            <p:cNvSpPr txBox="1"/>
            <p:nvPr/>
          </p:nvSpPr>
          <p:spPr>
            <a:xfrm>
              <a:off x="896667" y="3677012"/>
              <a:ext cx="518661" cy="197558"/>
            </a:xfrm>
            <a:prstGeom prst="rect">
              <a:avLst/>
            </a:prstGeom>
            <a:noFill/>
            <a:ln>
              <a:noFill/>
            </a:ln>
          </p:spPr>
          <p:txBody>
            <a:bodyPr spcFirstLastPara="1" wrap="square" lIns="91425" tIns="45700" rIns="91425" bIns="45700" anchor="t" anchorCtr="0">
              <a:noAutofit/>
            </a:bodyPr>
            <a:lstStyle/>
            <a:p>
              <a:pPr algn="ctr"/>
              <a:r>
                <a:rPr lang="en" sz="500" b="1" dirty="0">
                  <a:solidFill>
                    <a:schemeClr val="dk1"/>
                  </a:solidFill>
                  <a:latin typeface="Calibri"/>
                  <a:ea typeface="Calibri"/>
                  <a:cs typeface="Calibri"/>
                  <a:sym typeface="Calibri"/>
                </a:rPr>
                <a:t>Vision &amp; Direction</a:t>
              </a:r>
              <a:endParaRPr sz="1050" dirty="0"/>
            </a:p>
          </p:txBody>
        </p:sp>
        <p:sp>
          <p:nvSpPr>
            <p:cNvPr id="36" name="Google Shape;437;p36">
              <a:extLst>
                <a:ext uri="{FF2B5EF4-FFF2-40B4-BE49-F238E27FC236}">
                  <a16:creationId xmlns:a16="http://schemas.microsoft.com/office/drawing/2014/main" id="{2CDC9818-9702-A546-BCCA-2D64A443FD36}"/>
                </a:ext>
              </a:extLst>
            </p:cNvPr>
            <p:cNvSpPr/>
            <p:nvPr/>
          </p:nvSpPr>
          <p:spPr>
            <a:xfrm>
              <a:off x="3085462" y="3566970"/>
              <a:ext cx="696404" cy="131227"/>
            </a:xfrm>
            <a:prstGeom prst="rect">
              <a:avLst/>
            </a:prstGeom>
            <a:noFill/>
            <a:ln>
              <a:noFill/>
            </a:ln>
          </p:spPr>
          <p:txBody>
            <a:bodyPr spcFirstLastPara="1" wrap="square" lIns="91425" tIns="45700" rIns="91425" bIns="45700" anchor="ctr" anchorCtr="0">
              <a:noAutofit/>
            </a:bodyPr>
            <a:lstStyle/>
            <a:p>
              <a:pPr algn="ctr"/>
              <a:r>
                <a:rPr lang="en" sz="500" b="1" dirty="0">
                  <a:solidFill>
                    <a:schemeClr val="dk1"/>
                  </a:solidFill>
                  <a:latin typeface="Calibri"/>
                  <a:ea typeface="Calibri"/>
                  <a:cs typeface="Calibri"/>
                  <a:sym typeface="Calibri"/>
                </a:rPr>
                <a:t>Decadal Survey</a:t>
              </a:r>
              <a:endParaRPr sz="1050" dirty="0"/>
            </a:p>
          </p:txBody>
        </p:sp>
        <p:sp>
          <p:nvSpPr>
            <p:cNvPr id="37" name="Google Shape;438;p36">
              <a:extLst>
                <a:ext uri="{FF2B5EF4-FFF2-40B4-BE49-F238E27FC236}">
                  <a16:creationId xmlns:a16="http://schemas.microsoft.com/office/drawing/2014/main" id="{96F3058A-B729-ED4A-8E23-30BA6E0BC101}"/>
                </a:ext>
              </a:extLst>
            </p:cNvPr>
            <p:cNvSpPr/>
            <p:nvPr/>
          </p:nvSpPr>
          <p:spPr>
            <a:xfrm>
              <a:off x="3255968" y="3486525"/>
              <a:ext cx="626015" cy="131227"/>
            </a:xfrm>
            <a:prstGeom prst="rect">
              <a:avLst/>
            </a:prstGeom>
            <a:noFill/>
            <a:ln>
              <a:noFill/>
            </a:ln>
          </p:spPr>
          <p:txBody>
            <a:bodyPr spcFirstLastPara="1" wrap="square" lIns="91425" tIns="45700" rIns="91425" bIns="45700" anchor="ctr" anchorCtr="0">
              <a:noAutofit/>
            </a:bodyPr>
            <a:lstStyle/>
            <a:p>
              <a:pPr algn="ctr"/>
              <a:r>
                <a:rPr lang="en" sz="500" b="1" dirty="0">
                  <a:solidFill>
                    <a:schemeClr val="dk1"/>
                  </a:solidFill>
                  <a:latin typeface="Calibri"/>
                  <a:ea typeface="Calibri"/>
                  <a:cs typeface="Calibri"/>
                  <a:sym typeface="Calibri"/>
                </a:rPr>
                <a:t>Foundational</a:t>
              </a:r>
              <a:endParaRPr sz="1050" dirty="0"/>
            </a:p>
          </p:txBody>
        </p:sp>
        <p:sp>
          <p:nvSpPr>
            <p:cNvPr id="38" name="Google Shape;439;p36">
              <a:extLst>
                <a:ext uri="{FF2B5EF4-FFF2-40B4-BE49-F238E27FC236}">
                  <a16:creationId xmlns:a16="http://schemas.microsoft.com/office/drawing/2014/main" id="{796C4AAF-3025-7C4C-BE8D-054ABF4F9950}"/>
                </a:ext>
              </a:extLst>
            </p:cNvPr>
            <p:cNvSpPr/>
            <p:nvPr/>
          </p:nvSpPr>
          <p:spPr>
            <a:xfrm>
              <a:off x="3281292" y="3412151"/>
              <a:ext cx="654966" cy="130510"/>
            </a:xfrm>
            <a:prstGeom prst="rect">
              <a:avLst/>
            </a:prstGeom>
            <a:noFill/>
            <a:ln>
              <a:noFill/>
            </a:ln>
          </p:spPr>
          <p:txBody>
            <a:bodyPr spcFirstLastPara="1" wrap="square" lIns="91425" tIns="45700" rIns="91425" bIns="45700" anchor="ctr" anchorCtr="0">
              <a:noAutofit/>
            </a:bodyPr>
            <a:lstStyle/>
            <a:p>
              <a:pPr algn="ctr"/>
              <a:r>
                <a:rPr lang="en" sz="500" b="1" dirty="0">
                  <a:solidFill>
                    <a:schemeClr val="dk1"/>
                  </a:solidFill>
                  <a:latin typeface="Calibri"/>
                  <a:ea typeface="Calibri"/>
                  <a:cs typeface="Calibri"/>
                  <a:sym typeface="Calibri"/>
                </a:rPr>
                <a:t>National Needs</a:t>
              </a:r>
              <a:endParaRPr sz="1050" dirty="0"/>
            </a:p>
          </p:txBody>
        </p:sp>
        <p:sp>
          <p:nvSpPr>
            <p:cNvPr id="39" name="Google Shape;440;p36">
              <a:extLst>
                <a:ext uri="{FF2B5EF4-FFF2-40B4-BE49-F238E27FC236}">
                  <a16:creationId xmlns:a16="http://schemas.microsoft.com/office/drawing/2014/main" id="{FCDD7B8B-A8A5-3C40-9DEC-9C2AAEDCDF42}"/>
                </a:ext>
              </a:extLst>
            </p:cNvPr>
            <p:cNvSpPr/>
            <p:nvPr/>
          </p:nvSpPr>
          <p:spPr>
            <a:xfrm>
              <a:off x="714131" y="4549765"/>
              <a:ext cx="694763" cy="69844"/>
            </a:xfrm>
            <a:prstGeom prst="rect">
              <a:avLst/>
            </a:prstGeom>
            <a:noFill/>
            <a:ln>
              <a:noFill/>
            </a:ln>
          </p:spPr>
          <p:txBody>
            <a:bodyPr spcFirstLastPara="1" wrap="square" lIns="91425" tIns="45700" rIns="91425" bIns="45700" anchor="ctr" anchorCtr="0">
              <a:noAutofit/>
            </a:bodyPr>
            <a:lstStyle/>
            <a:p>
              <a:pPr algn="ctr"/>
              <a:r>
                <a:rPr lang="en" sz="500" b="1">
                  <a:solidFill>
                    <a:schemeClr val="dk1"/>
                  </a:solidFill>
                  <a:latin typeface="Calibri"/>
                  <a:ea typeface="Calibri"/>
                  <a:cs typeface="Calibri"/>
                  <a:sym typeface="Calibri"/>
                </a:rPr>
                <a:t>Processing Centers</a:t>
              </a:r>
              <a:endParaRPr sz="800"/>
            </a:p>
          </p:txBody>
        </p:sp>
        <p:sp>
          <p:nvSpPr>
            <p:cNvPr id="40" name="Google Shape;441;p36">
              <a:extLst>
                <a:ext uri="{FF2B5EF4-FFF2-40B4-BE49-F238E27FC236}">
                  <a16:creationId xmlns:a16="http://schemas.microsoft.com/office/drawing/2014/main" id="{F3F2DF92-DD8A-8242-9F51-BA41CD5B940E}"/>
                </a:ext>
              </a:extLst>
            </p:cNvPr>
            <p:cNvSpPr/>
            <p:nvPr/>
          </p:nvSpPr>
          <p:spPr>
            <a:xfrm>
              <a:off x="805802" y="4380527"/>
              <a:ext cx="725307" cy="74433"/>
            </a:xfrm>
            <a:prstGeom prst="rect">
              <a:avLst/>
            </a:prstGeom>
            <a:noFill/>
            <a:ln>
              <a:noFill/>
            </a:ln>
          </p:spPr>
          <p:txBody>
            <a:bodyPr spcFirstLastPara="1" wrap="square" lIns="91425" tIns="45700" rIns="91425" bIns="45700" anchor="ctr" anchorCtr="0">
              <a:noAutofit/>
            </a:bodyPr>
            <a:lstStyle/>
            <a:p>
              <a:pPr algn="ctr"/>
              <a:r>
                <a:rPr lang="en" sz="500" b="1">
                  <a:solidFill>
                    <a:schemeClr val="dk1"/>
                  </a:solidFill>
                  <a:latin typeface="Calibri"/>
                  <a:ea typeface="Calibri"/>
                  <a:cs typeface="Calibri"/>
                  <a:sym typeface="Calibri"/>
                </a:rPr>
                <a:t>Mission Operations</a:t>
              </a:r>
              <a:endParaRPr sz="800"/>
            </a:p>
          </p:txBody>
        </p:sp>
        <p:sp>
          <p:nvSpPr>
            <p:cNvPr id="41" name="Google Shape;442;p36">
              <a:extLst>
                <a:ext uri="{FF2B5EF4-FFF2-40B4-BE49-F238E27FC236}">
                  <a16:creationId xmlns:a16="http://schemas.microsoft.com/office/drawing/2014/main" id="{51E65875-3B77-2042-893E-E1A77975418B}"/>
                </a:ext>
              </a:extLst>
            </p:cNvPr>
            <p:cNvSpPr/>
            <p:nvPr/>
          </p:nvSpPr>
          <p:spPr>
            <a:xfrm>
              <a:off x="2845864" y="4377492"/>
              <a:ext cx="464783" cy="115307"/>
            </a:xfrm>
            <a:prstGeom prst="rect">
              <a:avLst/>
            </a:prstGeom>
            <a:noFill/>
            <a:ln>
              <a:noFill/>
            </a:ln>
          </p:spPr>
          <p:txBody>
            <a:bodyPr spcFirstLastPara="1" wrap="square" lIns="91425" tIns="45700" rIns="91425" bIns="45700" anchor="ctr" anchorCtr="0">
              <a:noAutofit/>
            </a:bodyPr>
            <a:lstStyle/>
            <a:p>
              <a:r>
                <a:rPr lang="en" sz="500" b="1" dirty="0">
                  <a:solidFill>
                    <a:schemeClr val="dk1"/>
                  </a:solidFill>
                  <a:latin typeface="Calibri"/>
                  <a:ea typeface="Calibri"/>
                  <a:cs typeface="Calibri"/>
                  <a:sym typeface="Calibri"/>
                </a:rPr>
                <a:t>USGS</a:t>
              </a:r>
              <a:endParaRPr sz="1050" dirty="0"/>
            </a:p>
          </p:txBody>
        </p:sp>
        <p:sp>
          <p:nvSpPr>
            <p:cNvPr id="42" name="Google Shape;443;p36">
              <a:extLst>
                <a:ext uri="{FF2B5EF4-FFF2-40B4-BE49-F238E27FC236}">
                  <a16:creationId xmlns:a16="http://schemas.microsoft.com/office/drawing/2014/main" id="{FF0F8805-CB44-C54A-8295-83775C626D8B}"/>
                </a:ext>
              </a:extLst>
            </p:cNvPr>
            <p:cNvSpPr/>
            <p:nvPr/>
          </p:nvSpPr>
          <p:spPr>
            <a:xfrm>
              <a:off x="2927968" y="4327064"/>
              <a:ext cx="381154" cy="87192"/>
            </a:xfrm>
            <a:prstGeom prst="rect">
              <a:avLst/>
            </a:prstGeom>
            <a:noFill/>
            <a:ln>
              <a:noFill/>
            </a:ln>
          </p:spPr>
          <p:txBody>
            <a:bodyPr spcFirstLastPara="1" wrap="square" lIns="91425" tIns="45700" rIns="91425" bIns="45700" anchor="ctr" anchorCtr="0">
              <a:noAutofit/>
            </a:bodyPr>
            <a:lstStyle/>
            <a:p>
              <a:r>
                <a:rPr lang="en" sz="500" b="1" dirty="0">
                  <a:solidFill>
                    <a:schemeClr val="dk1"/>
                  </a:solidFill>
                  <a:latin typeface="Calibri"/>
                  <a:ea typeface="Calibri"/>
                  <a:cs typeface="Calibri"/>
                  <a:sym typeface="Calibri"/>
                </a:rPr>
                <a:t>NOAA</a:t>
              </a:r>
              <a:endParaRPr sz="1050" dirty="0"/>
            </a:p>
          </p:txBody>
        </p:sp>
        <p:sp>
          <p:nvSpPr>
            <p:cNvPr id="43" name="Google Shape;444;p36">
              <a:extLst>
                <a:ext uri="{FF2B5EF4-FFF2-40B4-BE49-F238E27FC236}">
                  <a16:creationId xmlns:a16="http://schemas.microsoft.com/office/drawing/2014/main" id="{0D7CF49A-E71B-2D46-BAFC-E8D7B1B99D0C}"/>
                </a:ext>
              </a:extLst>
            </p:cNvPr>
            <p:cNvSpPr/>
            <p:nvPr/>
          </p:nvSpPr>
          <p:spPr>
            <a:xfrm>
              <a:off x="3006690" y="4205217"/>
              <a:ext cx="357107" cy="145712"/>
            </a:xfrm>
            <a:prstGeom prst="rect">
              <a:avLst/>
            </a:prstGeom>
            <a:noFill/>
            <a:ln>
              <a:noFill/>
            </a:ln>
          </p:spPr>
          <p:txBody>
            <a:bodyPr spcFirstLastPara="1" wrap="square" lIns="91425" tIns="45700" rIns="91425" bIns="45700" anchor="ctr" anchorCtr="0">
              <a:noAutofit/>
            </a:bodyPr>
            <a:lstStyle/>
            <a:p>
              <a:r>
                <a:rPr lang="en" sz="500" b="1">
                  <a:solidFill>
                    <a:schemeClr val="dk1"/>
                  </a:solidFill>
                  <a:latin typeface="Calibri"/>
                  <a:ea typeface="Calibri"/>
                  <a:cs typeface="Calibri"/>
                  <a:sym typeface="Calibri"/>
                </a:rPr>
                <a:t>ESA</a:t>
              </a:r>
              <a:endParaRPr sz="1050"/>
            </a:p>
          </p:txBody>
        </p:sp>
        <p:sp>
          <p:nvSpPr>
            <p:cNvPr id="44" name="Google Shape;445;p36">
              <a:extLst>
                <a:ext uri="{FF2B5EF4-FFF2-40B4-BE49-F238E27FC236}">
                  <a16:creationId xmlns:a16="http://schemas.microsoft.com/office/drawing/2014/main" id="{2CFA4DF0-870F-5F40-98C2-2997AE8E8199}"/>
                </a:ext>
              </a:extLst>
            </p:cNvPr>
            <p:cNvSpPr/>
            <p:nvPr/>
          </p:nvSpPr>
          <p:spPr>
            <a:xfrm>
              <a:off x="493669" y="4888504"/>
              <a:ext cx="694763" cy="254996"/>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r>
                <a:rPr lang="en" sz="500" b="1">
                  <a:solidFill>
                    <a:schemeClr val="dk1"/>
                  </a:solidFill>
                  <a:latin typeface="Calibri"/>
                  <a:ea typeface="Calibri"/>
                  <a:cs typeface="Calibri"/>
                  <a:sym typeface="Calibri"/>
                </a:rPr>
                <a:t>EOSDIS Elements</a:t>
              </a:r>
              <a:endParaRPr sz="800"/>
            </a:p>
          </p:txBody>
        </p:sp>
        <p:sp>
          <p:nvSpPr>
            <p:cNvPr id="45" name="Google Shape;446;p36">
              <a:extLst>
                <a:ext uri="{FF2B5EF4-FFF2-40B4-BE49-F238E27FC236}">
                  <a16:creationId xmlns:a16="http://schemas.microsoft.com/office/drawing/2014/main" id="{E2B8A9A4-F45B-2047-A31B-5D31BA52E37E}"/>
                </a:ext>
              </a:extLst>
            </p:cNvPr>
            <p:cNvSpPr/>
            <p:nvPr/>
          </p:nvSpPr>
          <p:spPr>
            <a:xfrm>
              <a:off x="3398700" y="3348402"/>
              <a:ext cx="872405" cy="57654"/>
            </a:xfrm>
            <a:prstGeom prst="rect">
              <a:avLst/>
            </a:prstGeom>
            <a:noFill/>
            <a:ln>
              <a:noFill/>
            </a:ln>
          </p:spPr>
          <p:txBody>
            <a:bodyPr spcFirstLastPara="1" wrap="square" lIns="91425" tIns="45700" rIns="91425" bIns="45700" anchor="ctr" anchorCtr="0">
              <a:noAutofit/>
            </a:bodyPr>
            <a:lstStyle/>
            <a:p>
              <a:pPr algn="ctr"/>
              <a:r>
                <a:rPr lang="en" sz="500" b="1" dirty="0">
                  <a:solidFill>
                    <a:schemeClr val="dk1"/>
                  </a:solidFill>
                  <a:latin typeface="Calibri"/>
                  <a:ea typeface="Calibri"/>
                  <a:cs typeface="Calibri"/>
                  <a:sym typeface="Calibri"/>
                </a:rPr>
                <a:t>IT and Security Directives</a:t>
              </a:r>
              <a:endParaRPr sz="1050" dirty="0"/>
            </a:p>
          </p:txBody>
        </p:sp>
        <p:cxnSp>
          <p:nvCxnSpPr>
            <p:cNvPr id="46" name="Google Shape;447;p36">
              <a:extLst>
                <a:ext uri="{FF2B5EF4-FFF2-40B4-BE49-F238E27FC236}">
                  <a16:creationId xmlns:a16="http://schemas.microsoft.com/office/drawing/2014/main" id="{A25F70FB-D6A3-B34F-B40B-B167A948629E}"/>
                </a:ext>
              </a:extLst>
            </p:cNvPr>
            <p:cNvCxnSpPr>
              <a:endCxn id="16" idx="1"/>
            </p:cNvCxnSpPr>
            <p:nvPr/>
          </p:nvCxnSpPr>
          <p:spPr>
            <a:xfrm>
              <a:off x="2627174" y="3781814"/>
              <a:ext cx="510587" cy="9035"/>
            </a:xfrm>
            <a:prstGeom prst="straightConnector1">
              <a:avLst/>
            </a:prstGeom>
            <a:noFill/>
            <a:ln w="25400" cap="flat" cmpd="sng">
              <a:solidFill>
                <a:srgbClr val="000000"/>
              </a:solidFill>
              <a:prstDash val="solid"/>
              <a:round/>
              <a:headEnd type="stealth" w="med" len="med"/>
              <a:tailEnd type="stealth" w="med" len="med"/>
            </a:ln>
            <a:effectLst>
              <a:outerShdw blurRad="40000" dist="20000" dir="5400000" rotWithShape="0">
                <a:srgbClr val="000000">
                  <a:alpha val="37650"/>
                </a:srgbClr>
              </a:outerShdw>
            </a:effectLst>
          </p:spPr>
        </p:cxnSp>
        <p:sp>
          <p:nvSpPr>
            <p:cNvPr id="47" name="Google Shape;448;p36">
              <a:extLst>
                <a:ext uri="{FF2B5EF4-FFF2-40B4-BE49-F238E27FC236}">
                  <a16:creationId xmlns:a16="http://schemas.microsoft.com/office/drawing/2014/main" id="{96DA51C1-D5CF-274A-BBC1-3892A0A0BCA8}"/>
                </a:ext>
              </a:extLst>
            </p:cNvPr>
            <p:cNvSpPr txBox="1"/>
            <p:nvPr/>
          </p:nvSpPr>
          <p:spPr>
            <a:xfrm>
              <a:off x="816539" y="3050262"/>
              <a:ext cx="605562" cy="397265"/>
            </a:xfrm>
            <a:prstGeom prst="rect">
              <a:avLst/>
            </a:prstGeom>
            <a:noFill/>
            <a:ln>
              <a:noFill/>
            </a:ln>
          </p:spPr>
          <p:txBody>
            <a:bodyPr spcFirstLastPara="1" wrap="square" lIns="91425" tIns="45700" rIns="91425" bIns="45700" anchor="t" anchorCtr="0">
              <a:noAutofit/>
            </a:bodyPr>
            <a:lstStyle/>
            <a:p>
              <a:pPr algn="ctr"/>
              <a:r>
                <a:rPr lang="en" sz="500" b="1">
                  <a:solidFill>
                    <a:srgbClr val="000000"/>
                  </a:solidFill>
                  <a:latin typeface="Calibri"/>
                  <a:ea typeface="Calibri"/>
                  <a:cs typeface="Calibri"/>
                  <a:sym typeface="Calibri"/>
                </a:rPr>
                <a:t>Science</a:t>
              </a:r>
              <a:r>
                <a:rPr lang="en" sz="500" b="1">
                  <a:solidFill>
                    <a:srgbClr val="00B050"/>
                  </a:solidFill>
                  <a:latin typeface="Calibri"/>
                  <a:ea typeface="Calibri"/>
                  <a:cs typeface="Calibri"/>
                  <a:sym typeface="Calibri"/>
                </a:rPr>
                <a:t> </a:t>
              </a:r>
              <a:r>
                <a:rPr lang="en" sz="500" b="1">
                  <a:solidFill>
                    <a:srgbClr val="000000"/>
                  </a:solidFill>
                  <a:latin typeface="Calibri"/>
                  <a:ea typeface="Calibri"/>
                  <a:cs typeface="Calibri"/>
                  <a:sym typeface="Calibri"/>
                </a:rPr>
                <a:t>Researchers &amp; Application users</a:t>
              </a:r>
              <a:endParaRPr sz="800"/>
            </a:p>
          </p:txBody>
        </p:sp>
        <p:sp>
          <p:nvSpPr>
            <p:cNvPr id="48" name="Google Shape;449;p36">
              <a:extLst>
                <a:ext uri="{FF2B5EF4-FFF2-40B4-BE49-F238E27FC236}">
                  <a16:creationId xmlns:a16="http://schemas.microsoft.com/office/drawing/2014/main" id="{38BB9DB0-00BB-A744-B408-621C3E73F3AA}"/>
                </a:ext>
              </a:extLst>
            </p:cNvPr>
            <p:cNvSpPr txBox="1"/>
            <p:nvPr/>
          </p:nvSpPr>
          <p:spPr>
            <a:xfrm>
              <a:off x="416443" y="3431903"/>
              <a:ext cx="482474" cy="396979"/>
            </a:xfrm>
            <a:prstGeom prst="rect">
              <a:avLst/>
            </a:prstGeom>
            <a:noFill/>
            <a:ln>
              <a:noFill/>
            </a:ln>
          </p:spPr>
          <p:txBody>
            <a:bodyPr spcFirstLastPara="1" wrap="square" lIns="91425" tIns="45700" rIns="91425" bIns="45700" anchor="t" anchorCtr="0">
              <a:noAutofit/>
            </a:bodyPr>
            <a:lstStyle/>
            <a:p>
              <a:pPr algn="ctr"/>
              <a:r>
                <a:rPr lang="en" sz="500" b="1" dirty="0">
                  <a:solidFill>
                    <a:schemeClr val="dk1"/>
                  </a:solidFill>
                  <a:latin typeface="Calibri"/>
                  <a:ea typeface="Calibri"/>
                  <a:cs typeface="Calibri"/>
                  <a:sym typeface="Calibri"/>
                </a:rPr>
                <a:t>NASA HQ Earth Science Division</a:t>
              </a:r>
              <a:endParaRPr sz="800" dirty="0"/>
            </a:p>
          </p:txBody>
        </p:sp>
        <p:sp>
          <p:nvSpPr>
            <p:cNvPr id="49" name="Google Shape;450;p36">
              <a:extLst>
                <a:ext uri="{FF2B5EF4-FFF2-40B4-BE49-F238E27FC236}">
                  <a16:creationId xmlns:a16="http://schemas.microsoft.com/office/drawing/2014/main" id="{294F92A8-3115-0E42-891A-5DC35C453B16}"/>
                </a:ext>
              </a:extLst>
            </p:cNvPr>
            <p:cNvSpPr txBox="1"/>
            <p:nvPr/>
          </p:nvSpPr>
          <p:spPr>
            <a:xfrm>
              <a:off x="1692229" y="2881461"/>
              <a:ext cx="778342" cy="396979"/>
            </a:xfrm>
            <a:prstGeom prst="rect">
              <a:avLst/>
            </a:prstGeom>
            <a:noFill/>
            <a:ln>
              <a:noFill/>
            </a:ln>
          </p:spPr>
          <p:txBody>
            <a:bodyPr spcFirstLastPara="1" wrap="square" lIns="91425" tIns="45700" rIns="91425" bIns="45700" anchor="t" anchorCtr="0">
              <a:noAutofit/>
            </a:bodyPr>
            <a:lstStyle/>
            <a:p>
              <a:pPr algn="ctr"/>
              <a:r>
                <a:rPr lang="en" sz="500" b="1">
                  <a:solidFill>
                    <a:schemeClr val="dk1"/>
                  </a:solidFill>
                  <a:latin typeface="Calibri"/>
                  <a:ea typeface="Calibri"/>
                  <a:cs typeface="Calibri"/>
                  <a:sym typeface="Calibri"/>
                </a:rPr>
                <a:t>Earth Science Data Systems Working Group/</a:t>
              </a:r>
              <a:endParaRPr sz="800"/>
            </a:p>
            <a:p>
              <a:pPr algn="ctr"/>
              <a:r>
                <a:rPr lang="en" sz="500" b="1">
                  <a:solidFill>
                    <a:schemeClr val="dk1"/>
                  </a:solidFill>
                  <a:latin typeface="Calibri"/>
                  <a:ea typeface="Calibri"/>
                  <a:cs typeface="Calibri"/>
                  <a:sym typeface="Calibri"/>
                </a:rPr>
                <a:t>ACCESS Program</a:t>
              </a:r>
              <a:endParaRPr sz="800"/>
            </a:p>
          </p:txBody>
        </p:sp>
      </p:grpSp>
      <p:sp>
        <p:nvSpPr>
          <p:cNvPr id="4" name="TextBox 3">
            <a:extLst>
              <a:ext uri="{FF2B5EF4-FFF2-40B4-BE49-F238E27FC236}">
                <a16:creationId xmlns:a16="http://schemas.microsoft.com/office/drawing/2014/main" id="{37734E95-FBA6-EA49-B9DB-98E276871D93}"/>
              </a:ext>
            </a:extLst>
          </p:cNvPr>
          <p:cNvSpPr txBox="1"/>
          <p:nvPr/>
        </p:nvSpPr>
        <p:spPr>
          <a:xfrm>
            <a:off x="440829" y="3075780"/>
            <a:ext cx="4513297" cy="1662443"/>
          </a:xfrm>
          <a:prstGeom prst="rect">
            <a:avLst/>
          </a:prstGeom>
          <a:noFill/>
        </p:spPr>
        <p:txBody>
          <a:bodyPr wrap="square" rtlCol="0">
            <a:spAutoFit/>
          </a:bodyPr>
          <a:lstStyle/>
          <a:p>
            <a:pPr marL="457200" lvl="0" indent="-317182">
              <a:lnSpc>
                <a:spcPct val="115000"/>
              </a:lnSpc>
              <a:buClr>
                <a:srgbClr val="595959"/>
              </a:buClr>
              <a:buSzPct val="100000"/>
              <a:buFont typeface="Arial"/>
              <a:buChar char="●"/>
            </a:pPr>
            <a:r>
              <a:rPr lang="en-US" sz="1500" dirty="0">
                <a:solidFill>
                  <a:schemeClr val="tx1"/>
                </a:solidFill>
              </a:rPr>
              <a:t>Each DAAC meets with User Working Groups</a:t>
            </a:r>
          </a:p>
          <a:p>
            <a:pPr marL="457200" lvl="0" indent="-317182">
              <a:lnSpc>
                <a:spcPct val="115000"/>
              </a:lnSpc>
              <a:buClr>
                <a:srgbClr val="595959"/>
              </a:buClr>
              <a:buSzPct val="100000"/>
              <a:buFont typeface="Arial"/>
              <a:buChar char="●"/>
            </a:pPr>
            <a:r>
              <a:rPr lang="en-US" sz="1500" dirty="0">
                <a:solidFill>
                  <a:schemeClr val="tx1"/>
                </a:solidFill>
              </a:rPr>
              <a:t>ESDSWG - Opportunity for ESDS community to work together on emerging issues </a:t>
            </a:r>
          </a:p>
          <a:p>
            <a:pPr marL="457200" lvl="6" indent="-317182">
              <a:lnSpc>
                <a:spcPct val="115000"/>
              </a:lnSpc>
              <a:buClr>
                <a:srgbClr val="595959"/>
              </a:buClr>
              <a:buSzPct val="100000"/>
              <a:buFont typeface="Arial"/>
              <a:buChar char="●"/>
            </a:pPr>
            <a:r>
              <a:rPr lang="en-US" sz="1500" dirty="0">
                <a:solidFill>
                  <a:schemeClr val="tx1"/>
                </a:solidFill>
              </a:rPr>
              <a:t>Use American Customer Satisfaction Index (ACSI Survey) to do an independent survey or our users for the past 12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a person&#10;&#10;Description automatically generated with low confidence">
            <a:extLst>
              <a:ext uri="{FF2B5EF4-FFF2-40B4-BE49-F238E27FC236}">
                <a16:creationId xmlns:a16="http://schemas.microsoft.com/office/drawing/2014/main" id="{88111BD6-718F-E64A-B8A5-363EA1B086A5}"/>
              </a:ext>
            </a:extLst>
          </p:cNvPr>
          <p:cNvPicPr>
            <a:picLocks noChangeAspect="1"/>
          </p:cNvPicPr>
          <p:nvPr/>
        </p:nvPicPr>
        <p:blipFill rotWithShape="1">
          <a:blip r:embed="rId2">
            <a:alphaModFix/>
            <a:extLst>
              <a:ext uri="{BEBA8EAE-BF5A-486C-A8C5-ECC9F3942E4B}">
                <a14:imgProps xmlns:a14="http://schemas.microsoft.com/office/drawing/2010/main">
                  <a14:imgLayer r:embed="rId3">
                    <a14:imgEffect>
                      <a14:artisticMarker trans="33000"/>
                    </a14:imgEffect>
                  </a14:imgLayer>
                </a14:imgProps>
              </a:ext>
            </a:extLst>
          </a:blip>
          <a:srcRect l="7117" r="7502"/>
          <a:stretch/>
        </p:blipFill>
        <p:spPr>
          <a:xfrm>
            <a:off x="5791200" y="1418031"/>
            <a:ext cx="3151010" cy="3349232"/>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88696474-459A-BB44-ABD6-F1B454E3DB56}"/>
              </a:ext>
            </a:extLst>
          </p:cNvPr>
          <p:cNvSpPr>
            <a:spLocks noGrp="1"/>
          </p:cNvSpPr>
          <p:nvPr>
            <p:ph type="title"/>
          </p:nvPr>
        </p:nvSpPr>
        <p:spPr/>
        <p:txBody>
          <a:bodyPr/>
          <a:lstStyle/>
          <a:p>
            <a:r>
              <a:rPr lang="en-US" sz="3600" dirty="0">
                <a:latin typeface="Calibri" panose="020F0502020204030204" pitchFamily="34" charset="0"/>
                <a:ea typeface="Arial"/>
                <a:cs typeface="Calibri" panose="020F0502020204030204" pitchFamily="34" charset="0"/>
                <a:sym typeface="Arial"/>
              </a:rPr>
              <a:t>Communicate!</a:t>
            </a:r>
            <a:endParaRPr lang="en-US" dirty="0"/>
          </a:p>
        </p:txBody>
      </p:sp>
      <p:sp>
        <p:nvSpPr>
          <p:cNvPr id="4" name="Slide Number Placeholder 3">
            <a:extLst>
              <a:ext uri="{FF2B5EF4-FFF2-40B4-BE49-F238E27FC236}">
                <a16:creationId xmlns:a16="http://schemas.microsoft.com/office/drawing/2014/main" id="{4F7B95BA-54B5-ED40-9DA2-1FF6579C72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
        <p:nvSpPr>
          <p:cNvPr id="3" name="Text Placeholder 2">
            <a:extLst>
              <a:ext uri="{FF2B5EF4-FFF2-40B4-BE49-F238E27FC236}">
                <a16:creationId xmlns:a16="http://schemas.microsoft.com/office/drawing/2014/main" id="{7BEB8B41-5836-3241-B8D5-DF1F6591FFF0}"/>
              </a:ext>
            </a:extLst>
          </p:cNvPr>
          <p:cNvSpPr>
            <a:spLocks noGrp="1"/>
          </p:cNvSpPr>
          <p:nvPr>
            <p:ph type="body" idx="1"/>
          </p:nvPr>
        </p:nvSpPr>
        <p:spPr>
          <a:xfrm>
            <a:off x="628650" y="1369219"/>
            <a:ext cx="5339531" cy="3671888"/>
          </a:xfrm>
        </p:spPr>
        <p:txBody>
          <a:bodyPr>
            <a:normAutofit fontScale="92500" lnSpcReduction="20000"/>
          </a:bodyPr>
          <a:lstStyle/>
          <a:p>
            <a:pPr lvl="0" indent="-342900">
              <a:spcBef>
                <a:spcPts val="0"/>
              </a:spcBef>
              <a:spcAft>
                <a:spcPts val="600"/>
              </a:spcAft>
              <a:buClr>
                <a:srgbClr val="595959"/>
              </a:buClr>
              <a:buSzPts val="1800"/>
              <a:buChar char="●"/>
            </a:pPr>
            <a:r>
              <a:rPr lang="en-US" sz="2400" dirty="0">
                <a:latin typeface="Arial"/>
                <a:ea typeface="Arial"/>
                <a:cs typeface="Arial"/>
                <a:sym typeface="Arial"/>
              </a:rPr>
              <a:t>Internal communication processes and relationship development are critical to our success</a:t>
            </a:r>
          </a:p>
          <a:p>
            <a:pPr lvl="0" indent="-342900">
              <a:spcBef>
                <a:spcPts val="0"/>
              </a:spcBef>
              <a:spcAft>
                <a:spcPts val="600"/>
              </a:spcAft>
              <a:buClr>
                <a:srgbClr val="595959"/>
              </a:buClr>
              <a:buSzPts val="1800"/>
              <a:buFont typeface="Arial"/>
              <a:buChar char="●"/>
            </a:pPr>
            <a:r>
              <a:rPr lang="en-US" sz="2400" dirty="0">
                <a:latin typeface="Arial"/>
                <a:ea typeface="Arial"/>
                <a:cs typeface="Arial"/>
                <a:sym typeface="Arial"/>
              </a:rPr>
              <a:t>Program Increment planning on a quarterly cycle (in person if possible)</a:t>
            </a:r>
          </a:p>
          <a:p>
            <a:pPr lvl="0" indent="-342900">
              <a:spcBef>
                <a:spcPts val="0"/>
              </a:spcBef>
              <a:spcAft>
                <a:spcPts val="600"/>
              </a:spcAft>
              <a:buClr>
                <a:srgbClr val="595959"/>
              </a:buClr>
              <a:buSzPts val="1800"/>
              <a:buFont typeface="Arial"/>
              <a:buChar char="●"/>
            </a:pPr>
            <a:r>
              <a:rPr lang="en-US" sz="2400" i="1" dirty="0">
                <a:latin typeface="Arial"/>
                <a:ea typeface="Arial"/>
                <a:cs typeface="Arial"/>
                <a:sym typeface="Arial"/>
              </a:rPr>
              <a:t>System Engineering Technical Interchange meetings</a:t>
            </a:r>
          </a:p>
          <a:p>
            <a:pPr lvl="0" indent="-342900">
              <a:spcBef>
                <a:spcPts val="0"/>
              </a:spcBef>
              <a:spcAft>
                <a:spcPts val="600"/>
              </a:spcAft>
              <a:buClr>
                <a:srgbClr val="595959"/>
              </a:buClr>
              <a:buSzPts val="1800"/>
              <a:buFont typeface="Arial"/>
              <a:buChar char="●"/>
            </a:pPr>
            <a:r>
              <a:rPr lang="en-US" sz="2400" i="1" dirty="0">
                <a:latin typeface="Arial"/>
                <a:ea typeface="Arial"/>
                <a:cs typeface="Arial"/>
                <a:sym typeface="Arial"/>
              </a:rPr>
              <a:t>Tech Spotlights </a:t>
            </a:r>
            <a:r>
              <a:rPr lang="en-US" sz="2400" dirty="0">
                <a:latin typeface="Arial"/>
                <a:ea typeface="Arial"/>
                <a:cs typeface="Arial"/>
                <a:sym typeface="Arial"/>
              </a:rPr>
              <a:t>to bring in fresh ideas</a:t>
            </a:r>
          </a:p>
          <a:p>
            <a:pPr lvl="0" indent="-342900">
              <a:spcBef>
                <a:spcPts val="0"/>
              </a:spcBef>
              <a:spcAft>
                <a:spcPts val="600"/>
              </a:spcAft>
              <a:buClr>
                <a:srgbClr val="595959"/>
              </a:buClr>
              <a:buSzPts val="1800"/>
              <a:buFont typeface="Arial"/>
              <a:buChar char="●"/>
            </a:pPr>
            <a:r>
              <a:rPr lang="en-US" sz="2400" dirty="0">
                <a:latin typeface="Arial"/>
                <a:ea typeface="Arial"/>
                <a:cs typeface="Arial"/>
                <a:sym typeface="Arial"/>
              </a:rPr>
              <a:t>Reviewing key goals with all of the managers as part of Epic planning</a:t>
            </a:r>
          </a:p>
          <a:p>
            <a:pPr lvl="0" indent="-342900">
              <a:spcBef>
                <a:spcPts val="0"/>
              </a:spcBef>
              <a:spcAft>
                <a:spcPts val="600"/>
              </a:spcAft>
              <a:buClr>
                <a:srgbClr val="595959"/>
              </a:buClr>
              <a:buSzPts val="1800"/>
              <a:buFont typeface="Arial"/>
              <a:buChar char="●"/>
            </a:pPr>
            <a:r>
              <a:rPr lang="en-US" sz="2400" dirty="0">
                <a:latin typeface="Arial"/>
                <a:ea typeface="Arial"/>
                <a:cs typeface="Arial"/>
                <a:sym typeface="Arial"/>
              </a:rPr>
              <a:t>Slack, TEAMS, </a:t>
            </a:r>
            <a:r>
              <a:rPr lang="en-US" sz="2400" dirty="0" err="1">
                <a:latin typeface="Arial"/>
                <a:ea typeface="Arial"/>
                <a:cs typeface="Arial"/>
                <a:sym typeface="Arial"/>
              </a:rPr>
              <a:t>Webex</a:t>
            </a:r>
            <a:r>
              <a:rPr lang="en-US" sz="2400" dirty="0">
                <a:latin typeface="Arial"/>
                <a:ea typeface="Arial"/>
                <a:cs typeface="Arial"/>
                <a:sym typeface="Arial"/>
              </a:rPr>
              <a:t> and other collaboration tools are enablers</a:t>
            </a:r>
          </a:p>
          <a:p>
            <a:endParaRPr lang="en-US" dirty="0"/>
          </a:p>
        </p:txBody>
      </p:sp>
    </p:spTree>
    <p:extLst>
      <p:ext uri="{BB962C8B-B14F-4D97-AF65-F5344CB8AC3E}">
        <p14:creationId xmlns:p14="http://schemas.microsoft.com/office/powerpoint/2010/main" val="36728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2" name="Google Shape;282;p47"/>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Summary</a:t>
            </a:r>
            <a:endParaRPr/>
          </a:p>
        </p:txBody>
      </p:sp>
      <p:sp>
        <p:nvSpPr>
          <p:cNvPr id="283" name="Google Shape;283;p47"/>
          <p:cNvSpPr txBox="1">
            <a:spLocks noGrp="1"/>
          </p:cNvSpPr>
          <p:nvPr>
            <p:ph type="body" idx="1"/>
          </p:nvPr>
        </p:nvSpPr>
        <p:spPr>
          <a:xfrm>
            <a:off x="408214" y="1268044"/>
            <a:ext cx="4865914" cy="3263400"/>
          </a:xfrm>
          <a:prstGeom prst="rect">
            <a:avLst/>
          </a:prstGeom>
        </p:spPr>
        <p:txBody>
          <a:bodyPr spcFirstLastPara="1" wrap="square" lIns="68575" tIns="34275" rIns="68575" bIns="34275" anchor="t" anchorCtr="0">
            <a:normAutofit fontScale="92500" lnSpcReduction="10000"/>
          </a:bodyPr>
          <a:lstStyle/>
          <a:p>
            <a:pPr marL="342900" indent="-342900"/>
            <a:r>
              <a:rPr lang="en" dirty="0"/>
              <a:t>Accelerating Science can only be done when the internal system supports change</a:t>
            </a:r>
            <a:endParaRPr dirty="0"/>
          </a:p>
          <a:p>
            <a:pPr marL="342900" indent="-342900"/>
            <a:r>
              <a:rPr lang="en" dirty="0"/>
              <a:t>Many lessons, methodologies have been developed by EOSDIS to enable us to evolve</a:t>
            </a:r>
            <a:endParaRPr dirty="0"/>
          </a:p>
          <a:p>
            <a:pPr marL="342900" indent="-342900"/>
            <a:r>
              <a:rPr lang="en" dirty="0"/>
              <a:t>Customer confidence in EOSDIS has driven its success: </a:t>
            </a:r>
          </a:p>
          <a:p>
            <a:pPr marL="800100" lvl="1" indent="-342900"/>
            <a:r>
              <a:rPr lang="en" dirty="0"/>
              <a:t>at getting more data into the hands of our users </a:t>
            </a:r>
          </a:p>
          <a:p>
            <a:pPr marL="800100" lvl="1" indent="-342900"/>
            <a:r>
              <a:rPr lang="en" dirty="0"/>
              <a:t>next step is getting customized data into the hands of our users</a:t>
            </a:r>
            <a:endParaRPr dirty="0"/>
          </a:p>
          <a:p>
            <a:pPr marL="342900" indent="-342900"/>
            <a:r>
              <a:rPr lang="en" dirty="0"/>
              <a:t>By setting the example, we will encourage users to adopt new ways to share science….</a:t>
            </a:r>
            <a:endParaRPr dirty="0"/>
          </a:p>
        </p:txBody>
      </p:sp>
      <p:pic>
        <p:nvPicPr>
          <p:cNvPr id="284" name="Google Shape;284;p47" descr="NASA Logo transparent.png"/>
          <p:cNvPicPr preferRelativeResize="0"/>
          <p:nvPr/>
        </p:nvPicPr>
        <p:blipFill rotWithShape="1">
          <a:blip r:embed="rId3">
            <a:alphaModFix/>
          </a:blip>
          <a:srcRect/>
          <a:stretch/>
        </p:blipFill>
        <p:spPr>
          <a:xfrm>
            <a:off x="8515350" y="62633"/>
            <a:ext cx="548703" cy="438807"/>
          </a:xfrm>
          <a:prstGeom prst="rect">
            <a:avLst/>
          </a:prstGeom>
          <a:noFill/>
          <a:ln>
            <a:noFill/>
          </a:ln>
          <a:effectLst>
            <a:outerShdw blurRad="63500" dist="88900" dir="2700000">
              <a:schemeClr val="dk1">
                <a:alpha val="43140"/>
              </a:schemeClr>
            </a:outerShdw>
          </a:effectLst>
        </p:spPr>
      </p:pic>
      <p:sp>
        <p:nvSpPr>
          <p:cNvPr id="2" name="TextBox 1">
            <a:extLst>
              <a:ext uri="{FF2B5EF4-FFF2-40B4-BE49-F238E27FC236}">
                <a16:creationId xmlns:a16="http://schemas.microsoft.com/office/drawing/2014/main" id="{31C7B5B1-53C9-954A-A660-26AF029D1506}"/>
              </a:ext>
            </a:extLst>
          </p:cNvPr>
          <p:cNvSpPr txBox="1"/>
          <p:nvPr/>
        </p:nvSpPr>
        <p:spPr>
          <a:xfrm>
            <a:off x="5617926" y="3526971"/>
            <a:ext cx="3446124" cy="738664"/>
          </a:xfrm>
          <a:prstGeom prst="rect">
            <a:avLst/>
          </a:prstGeom>
          <a:noFill/>
        </p:spPr>
        <p:txBody>
          <a:bodyPr wrap="square" rtlCol="0">
            <a:spAutoFit/>
          </a:bodyPr>
          <a:lstStyle/>
          <a:p>
            <a:r>
              <a:rPr lang="en-US" b="1" dirty="0"/>
              <a:t>The Moment When the Value of Sharing Data Surpasses the Activity Required for Preservation</a:t>
            </a:r>
            <a:endParaRPr lang="en-US" dirty="0"/>
          </a:p>
        </p:txBody>
      </p:sp>
      <p:pic>
        <p:nvPicPr>
          <p:cNvPr id="7" name="Picture 6">
            <a:extLst>
              <a:ext uri="{FF2B5EF4-FFF2-40B4-BE49-F238E27FC236}">
                <a16:creationId xmlns:a16="http://schemas.microsoft.com/office/drawing/2014/main" id="{B7DB2C8B-96AA-684C-A1CE-D07518879AC3}"/>
              </a:ext>
            </a:extLst>
          </p:cNvPr>
          <p:cNvPicPr>
            <a:picLocks noChangeAspect="1"/>
          </p:cNvPicPr>
          <p:nvPr/>
        </p:nvPicPr>
        <p:blipFill>
          <a:blip r:embed="rId4"/>
          <a:stretch>
            <a:fillRect/>
          </a:stretch>
        </p:blipFill>
        <p:spPr>
          <a:xfrm>
            <a:off x="5494564" y="1019945"/>
            <a:ext cx="3361207" cy="243736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53"/>
        <p:cNvGrpSpPr/>
        <p:nvPr/>
      </p:nvGrpSpPr>
      <p:grpSpPr>
        <a:xfrm>
          <a:off x="0" y="0"/>
          <a:ext cx="0" cy="0"/>
          <a:chOff x="0" y="0"/>
          <a:chExt cx="0" cy="0"/>
        </a:xfrm>
      </p:grpSpPr>
      <p:sp useBgFill="1">
        <p:nvSpPr>
          <p:cNvPr id="658" name="Rectangle 8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6" name="Google Shape;656;p54"/>
          <p:cNvPicPr preferRelativeResize="0"/>
          <p:nvPr/>
        </p:nvPicPr>
        <p:blipFill rotWithShape="1">
          <a:blip r:embed="rId3"/>
          <a:srcRect l="6912" r="13777"/>
          <a:stretch/>
        </p:blipFill>
        <p:spPr>
          <a:xfrm>
            <a:off x="20" y="10"/>
            <a:ext cx="7252212" cy="5143490"/>
          </a:xfrm>
          <a:prstGeom prst="rect">
            <a:avLst/>
          </a:prstGeom>
          <a:noFill/>
        </p:spPr>
      </p:pic>
      <p:sp>
        <p:nvSpPr>
          <p:cNvPr id="659" name="Rectangle 8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4" name="Google Shape;654;p54"/>
          <p:cNvSpPr txBox="1">
            <a:spLocks noGrp="1"/>
          </p:cNvSpPr>
          <p:nvPr>
            <p:ph type="body" idx="1"/>
          </p:nvPr>
        </p:nvSpPr>
        <p:spPr>
          <a:xfrm>
            <a:off x="5502729" y="486198"/>
            <a:ext cx="3331936" cy="2807072"/>
          </a:xfrm>
          <a:prstGeom prst="rect">
            <a:avLst/>
          </a:prstGeom>
        </p:spPr>
        <p:txBody>
          <a:bodyPr spcFirstLastPara="1" lIns="68575" tIns="34275" rIns="68575" bIns="34275" anchorCtr="0">
            <a:normAutofit/>
          </a:bodyPr>
          <a:lstStyle/>
          <a:p>
            <a:pPr marL="177800" lvl="0" indent="-177800" rtl="0">
              <a:spcBef>
                <a:spcPts val="0"/>
              </a:spcBef>
              <a:spcAft>
                <a:spcPts val="0"/>
              </a:spcAft>
              <a:buClr>
                <a:srgbClr val="34495E"/>
              </a:buClr>
              <a:buSzPts val="2700"/>
              <a:buNone/>
            </a:pPr>
            <a:r>
              <a:rPr lang="en-US" sz="2000" b="1" dirty="0">
                <a:latin typeface="Calibri" panose="020F0502020204030204" pitchFamily="34" charset="0"/>
                <a:ea typeface="Avenir"/>
                <a:cs typeface="Calibri" panose="020F0502020204030204" pitchFamily="34" charset="0"/>
                <a:sym typeface="Avenir"/>
              </a:rPr>
              <a:t>Additional information is available at:</a:t>
            </a:r>
            <a:endParaRPr lang="en-US" sz="2000" dirty="0">
              <a:latin typeface="Calibri" panose="020F0502020204030204" pitchFamily="34" charset="0"/>
              <a:cs typeface="Calibri" panose="020F0502020204030204" pitchFamily="34" charset="0"/>
            </a:endParaRPr>
          </a:p>
          <a:p>
            <a:pPr marL="342900" lvl="1" indent="0" rtl="0">
              <a:spcBef>
                <a:spcPts val="400"/>
              </a:spcBef>
              <a:spcAft>
                <a:spcPts val="0"/>
              </a:spcAft>
              <a:buClr>
                <a:schemeClr val="dk1"/>
              </a:buClr>
              <a:buSzPts val="2400"/>
              <a:buNone/>
            </a:pPr>
            <a:r>
              <a:rPr lang="en-US" u="sng" dirty="0">
                <a:latin typeface="Calibri" panose="020F0502020204030204" pitchFamily="34" charset="0"/>
                <a:cs typeface="Calibri" panose="020F0502020204030204" pitchFamily="34" charset="0"/>
                <a:hlinkClick r:id="rId4"/>
              </a:rPr>
              <a:t>http://earthdata.nasa.gov/</a:t>
            </a:r>
            <a:endParaRPr lang="en-US" dirty="0">
              <a:latin typeface="Calibri" panose="020F0502020204030204" pitchFamily="34" charset="0"/>
              <a:cs typeface="Calibri" panose="020F0502020204030204" pitchFamily="34" charset="0"/>
            </a:endParaRPr>
          </a:p>
          <a:p>
            <a:pPr marL="342900" lvl="1" indent="0" rtl="0">
              <a:spcBef>
                <a:spcPts val="400"/>
              </a:spcBef>
              <a:spcAft>
                <a:spcPts val="0"/>
              </a:spcAft>
              <a:buClr>
                <a:schemeClr val="dk1"/>
              </a:buClr>
              <a:buSzPts val="2400"/>
              <a:buNone/>
            </a:pPr>
            <a:endParaRPr lang="en-US" sz="1200" dirty="0"/>
          </a:p>
          <a:p>
            <a:pPr marL="177800" lvl="0" indent="-177800" rtl="0">
              <a:spcBef>
                <a:spcPts val="800"/>
              </a:spcBef>
              <a:spcAft>
                <a:spcPts val="0"/>
              </a:spcAft>
              <a:buClr>
                <a:schemeClr val="dk1"/>
              </a:buClr>
              <a:buSzPts val="1500"/>
              <a:buNone/>
            </a:pPr>
            <a:r>
              <a:rPr lang="en-US" sz="1600" dirty="0"/>
              <a:t>Feel free to contact the authors:</a:t>
            </a:r>
          </a:p>
          <a:p>
            <a:pPr marL="177800" lvl="0" indent="-177800" rtl="0">
              <a:spcBef>
                <a:spcPts val="800"/>
              </a:spcBef>
              <a:spcAft>
                <a:spcPts val="0"/>
              </a:spcAft>
              <a:buClr>
                <a:schemeClr val="dk1"/>
              </a:buClr>
              <a:buSzPts val="1500"/>
              <a:buNone/>
            </a:pPr>
            <a:r>
              <a:rPr lang="en-US" sz="1600" dirty="0"/>
              <a:t>Jeanne Behnke, </a:t>
            </a:r>
            <a:r>
              <a:rPr lang="en-US" sz="1600" dirty="0">
                <a:hlinkClick r:id="rId5"/>
              </a:rPr>
              <a:t>Jeanne.Behnke@nasa.gov</a:t>
            </a:r>
            <a:endParaRPr lang="en-US" sz="1600" dirty="0"/>
          </a:p>
          <a:p>
            <a:pPr marL="177800" lvl="0" indent="-177800" rtl="0">
              <a:spcBef>
                <a:spcPts val="800"/>
              </a:spcBef>
              <a:spcAft>
                <a:spcPts val="0"/>
              </a:spcAft>
              <a:buClr>
                <a:schemeClr val="dk1"/>
              </a:buClr>
              <a:buSzPts val="1500"/>
              <a:buNone/>
            </a:pPr>
            <a:r>
              <a:rPr lang="en-US" sz="1600" dirty="0"/>
              <a:t>Sara </a:t>
            </a:r>
            <a:r>
              <a:rPr lang="en-US" sz="1600" dirty="0" err="1"/>
              <a:t>Lubkin</a:t>
            </a:r>
            <a:r>
              <a:rPr lang="en-US" sz="1600" dirty="0"/>
              <a:t> </a:t>
            </a:r>
            <a:r>
              <a:rPr lang="en-US" sz="1600" dirty="0">
                <a:hlinkClick r:id="rId6"/>
              </a:rPr>
              <a:t>sara.h.lubkin@nasa.gov</a:t>
            </a:r>
            <a:endParaRPr lang="en-US" sz="1600" dirty="0"/>
          </a:p>
          <a:p>
            <a:pPr marL="177800" lvl="0" indent="-177800" rtl="0">
              <a:spcBef>
                <a:spcPts val="800"/>
              </a:spcBef>
              <a:spcAft>
                <a:spcPts val="0"/>
              </a:spcAft>
              <a:buClr>
                <a:schemeClr val="dk1"/>
              </a:buClr>
              <a:buSzPts val="1500"/>
              <a:buNone/>
            </a:pPr>
            <a:endParaRPr lang="en-US" sz="1500" dirty="0"/>
          </a:p>
        </p:txBody>
      </p:sp>
      <p:sp>
        <p:nvSpPr>
          <p:cNvPr id="655" name="Google Shape;655;p54"/>
          <p:cNvSpPr txBox="1">
            <a:spLocks noGrp="1"/>
          </p:cNvSpPr>
          <p:nvPr>
            <p:ph type="sldNum" idx="12"/>
          </p:nvPr>
        </p:nvSpPr>
        <p:spPr>
          <a:xfrm>
            <a:off x="6457950" y="4767263"/>
            <a:ext cx="2057400" cy="273844"/>
          </a:xfrm>
          <a:prstGeom prst="rect">
            <a:avLst/>
          </a:prstGeom>
        </p:spPr>
        <p:txBody>
          <a:bodyPr spcFirstLastPara="1" lIns="68575" tIns="34275" rIns="68575" bIns="34275" anchorCtr="0">
            <a:normAutofit/>
          </a:bodyPr>
          <a:lstStyle/>
          <a:p>
            <a:pPr marL="0" lvl="0" indent="0" rtl="0">
              <a:lnSpc>
                <a:spcPct val="90000"/>
              </a:lnSpc>
              <a:spcBef>
                <a:spcPts val="0"/>
              </a:spcBef>
              <a:spcAft>
                <a:spcPts val="600"/>
              </a:spcAft>
              <a:buNone/>
            </a:pPr>
            <a:fld id="{00000000-1234-1234-1234-123412341234}" type="slidenum">
              <a:rPr lang="en"/>
              <a:pPr marL="0" lvl="0" indent="0" rtl="0">
                <a:lnSpc>
                  <a:spcPct val="90000"/>
                </a:lnSpc>
                <a:spcBef>
                  <a:spcPts val="0"/>
                </a:spcBef>
                <a:spcAft>
                  <a:spcPts val="600"/>
                </a:spcAft>
                <a:buNone/>
              </a:pPr>
              <a:t>10</a:t>
            </a:fld>
            <a:endParaRPr lang="en"/>
          </a:p>
        </p:txBody>
      </p:sp>
      <p:sp>
        <p:nvSpPr>
          <p:cNvPr id="2" name="TextBox 1">
            <a:extLst>
              <a:ext uri="{FF2B5EF4-FFF2-40B4-BE49-F238E27FC236}">
                <a16:creationId xmlns:a16="http://schemas.microsoft.com/office/drawing/2014/main" id="{3B68B6C0-A623-244F-ABDD-F8A76C821EB7}"/>
              </a:ext>
            </a:extLst>
          </p:cNvPr>
          <p:cNvSpPr txBox="1"/>
          <p:nvPr/>
        </p:nvSpPr>
        <p:spPr>
          <a:xfrm>
            <a:off x="5776686" y="3293270"/>
            <a:ext cx="3057979" cy="1631216"/>
          </a:xfrm>
          <a:prstGeom prst="rect">
            <a:avLst/>
          </a:prstGeom>
          <a:noFill/>
        </p:spPr>
        <p:txBody>
          <a:bodyPr wrap="square" rtlCol="0">
            <a:spAutoFit/>
          </a:bodyPr>
          <a:lstStyle/>
          <a:p>
            <a:r>
              <a:rPr lang="en-US" sz="2000" b="1" dirty="0"/>
              <a:t>Thanks for listening!</a:t>
            </a:r>
          </a:p>
          <a:p>
            <a:endParaRPr lang="en-US" sz="2000" b="1" dirty="0"/>
          </a:p>
          <a:p>
            <a:r>
              <a:rPr lang="en-US" sz="2000" b="1" dirty="0"/>
              <a:t>Thanks to all the people who build and operate the EOSDIS!!</a:t>
            </a:r>
          </a:p>
        </p:txBody>
      </p:sp>
    </p:spTree>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926</Words>
  <Application>Microsoft Office PowerPoint</Application>
  <PresentationFormat>On-screen Show (16:9)</PresentationFormat>
  <Paragraphs>122</Paragraphs>
  <Slides>10</Slides>
  <Notes>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10</vt:i4>
      </vt:variant>
    </vt:vector>
  </HeadingPairs>
  <TitlesOfParts>
    <vt:vector size="14" baseType="lpstr">
      <vt:lpstr>Arial</vt:lpstr>
      <vt:lpstr>Calibri</vt:lpstr>
      <vt:lpstr>1_Office Theme</vt:lpstr>
      <vt:lpstr>Office Theme</vt:lpstr>
      <vt:lpstr>PowerPoint Presentation</vt:lpstr>
      <vt:lpstr>Establishing a culture where data is easier to discover, understand, and reuse</vt:lpstr>
      <vt:lpstr>Build a user-focused system framework    </vt:lpstr>
      <vt:lpstr>PowerPoint Presentation</vt:lpstr>
      <vt:lpstr>Stay on top of technology &amp; be effective at change</vt:lpstr>
      <vt:lpstr>Advocate friendly user policies</vt:lpstr>
      <vt:lpstr>Be Community Activists</vt:lpstr>
      <vt:lpstr>Communicate!</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Trakas, Diane E. (GSFC-423.0)[ASRC FEDERAL SYSTEM SOLUTIONS]</dc:creator>
  <cp:lastModifiedBy>Trakas, Diane E. (GSFC-423.0)[ASRC FEDERAL SYSTEM SOLUTIONS]</cp:lastModifiedBy>
  <cp:revision>7</cp:revision>
  <dcterms:modified xsi:type="dcterms:W3CDTF">2021-12-03T19:36:32Z</dcterms:modified>
</cp:coreProperties>
</file>