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A8"/>
    <a:srgbClr val="FF4BF9"/>
    <a:srgbClr val="24226D"/>
    <a:srgbClr val="FFE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2"/>
    <p:restoredTop sz="80000"/>
  </p:normalViewPr>
  <p:slideViewPr>
    <p:cSldViewPr snapToGrid="0" snapToObjects="1" showGuides="1">
      <p:cViewPr>
        <p:scale>
          <a:sx n="105" d="100"/>
          <a:sy n="105" d="100"/>
        </p:scale>
        <p:origin x="1184" y="5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085E0-8CE4-5243-945E-8F05E2D151F3}" type="datetimeFigureOut">
              <a:rPr lang="en-US" smtClean="0"/>
              <a:t>12/3/21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CE1B3-FFB9-EF43-8F64-CFEB23B8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483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CE1B3-FFB9-EF43-8F64-CFEB23B86D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15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CE1B3-FFB9-EF43-8F64-CFEB23B86D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08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Are the enhanced signatures in the tropics from small hail that melts along its trajectory?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4CE1B3-FFB9-EF43-8F64-CFEB23B86D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28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93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46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99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9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20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1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88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03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714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8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2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681" y="-1336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December 13,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fld id="{813C5BF4-9B0C-8640-A2D9-69DFA3F87B3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5DD56B-A731-B541-B4EB-3C7CF6C59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/>
          </a:blip>
          <a:srcRect l="25047" r="24575"/>
          <a:stretch/>
        </p:blipFill>
        <p:spPr>
          <a:xfrm>
            <a:off x="11539610" y="6269555"/>
            <a:ext cx="542779" cy="538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04739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70302020209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5067/MODEL/DATA101" TargetMode="External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cc02.safelinks.protection.outlook.com/?url=https%3A%2F%2Farcg.is%2F0C8eXC&amp;data=04%7C01%7Csarah.d.bang%40nasa.gov%7C876494c5881445feda9c08d8b0cc5e72%7C7005d45845be48ae8140d43da96dd17b%7C0%7C0%7C637453739086662864%7CUnknown%7CTWFpbGZsb3d8eyJWIjoiMC4wLjAwMDAiLCJQIjoiV2luMzIiLCJBTiI6Ik1haWwiLCJXVCI6Mn0%3D%7C1000&amp;sdata=ZDfyux3aMCZc80seKzRY7AKNZHXqOATjsLSw35lIMvE%3D&amp;reserved=0" TargetMode="External"/><Relationship Id="rId5" Type="http://schemas.openxmlformats.org/officeDocument/2006/relationships/hyperlink" Target="https://gcc02.safelinks.protection.outlook.com/?url=https%3A%2F%2Farcg.is%2F0C8eXC&amp;data=04%7C01%7Csarah.d.bang%40nasa.gov%7C876494c5881445feda9c08d8b0cc5e72%7C7005d45845be48ae8140d43da96dd17b%7C0%7C0%7C637453739086652906%7CUnknown%7CTWFpbGZsb3d8eyJWIjoiMC4wLjAwMDAiLCJQIjoiV2luMzIiLCJBTiI6Ik1haWwiLCJXVCI6Mn0%3D%7C1000&amp;sdata=atJpsqD6oAwecytwxp3u0RfHS6Oo%2F3pT%2BZSqo%2Bb6c%2BQ%3D&amp;reserved=0" TargetMode="Externa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5067/MODEL/DATA101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EAB17-9CDC-FE4C-9AC1-9D5A49A32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879" y="1122363"/>
            <a:ext cx="10885118" cy="2387600"/>
          </a:xfrm>
        </p:spPr>
        <p:txBody>
          <a:bodyPr>
            <a:noAutofit/>
          </a:bodyPr>
          <a:lstStyle/>
          <a:p>
            <a:r>
              <a:rPr lang="en-US" sz="4400" b="1" dirty="0"/>
              <a:t>Detecting Hail from Space:</a:t>
            </a:r>
            <a:br>
              <a:rPr lang="en-US" sz="4400" b="1" dirty="0"/>
            </a:br>
            <a:r>
              <a:rPr lang="en-US" sz="2400" b="1" dirty="0"/>
              <a:t>Using a multi-frequency passive-microwave retrieval</a:t>
            </a:r>
            <a:br>
              <a:rPr lang="en-US" sz="2400" dirty="0"/>
            </a:br>
            <a:r>
              <a:rPr lang="en-US" sz="2400" b="1" dirty="0"/>
              <a:t>to analyze the global climatology and</a:t>
            </a:r>
            <a:br>
              <a:rPr lang="en-US" sz="2400" b="1" dirty="0"/>
            </a:br>
            <a:r>
              <a:rPr lang="en-US" sz="2400" b="1" dirty="0"/>
              <a:t>diurnal cycle of severe hail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7CF91-2A6D-774C-875D-075A49748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4438" y="4079875"/>
            <a:ext cx="9144000" cy="16557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Sarah D. Bang and Daniel J. Cecil</a:t>
            </a:r>
          </a:p>
          <a:p>
            <a:r>
              <a:rPr lang="en-US" sz="2000" dirty="0"/>
              <a:t>NASA Marshall Space Flight Center</a:t>
            </a:r>
          </a:p>
          <a:p>
            <a:r>
              <a:rPr lang="en-US" sz="1600" dirty="0"/>
              <a:t>Huntsville, AL</a:t>
            </a:r>
          </a:p>
        </p:txBody>
      </p:sp>
      <p:pic>
        <p:nvPicPr>
          <p:cNvPr id="5" name="Picture 4" descr="A blue sign with white text&#10;&#10;Description automatically generated with low confidence">
            <a:extLst>
              <a:ext uri="{FF2B5EF4-FFF2-40B4-BE49-F238E27FC236}">
                <a16:creationId xmlns:a16="http://schemas.microsoft.com/office/drawing/2014/main" id="{DBBA77C0-C8F7-2948-81C5-45BF322BF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87649"/>
            <a:ext cx="2030530" cy="67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41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5BA80-6AE8-AF44-BBD7-B2AC2CD2A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Observing Severe Hail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05EF7-A43B-7244-82A6-4719EDFD7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41217-C1FB-9941-A1AB-E70DD789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36119-5984-D74A-A0CA-A39931A63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EBB4BF-C73A-4246-BCA3-CAD941939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3939" y="1333394"/>
            <a:ext cx="1650480" cy="1237860"/>
          </a:xfrm>
          <a:prstGeom prst="rect">
            <a:avLst/>
          </a:prstGeom>
          <a:ln w="38100">
            <a:solidFill>
              <a:schemeClr val="tx2">
                <a:lumMod val="20000"/>
                <a:lumOff val="8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0DEB7E-BDC8-7F41-A1FE-A2ADC2A4C11E}"/>
              </a:ext>
            </a:extLst>
          </p:cNvPr>
          <p:cNvSpPr txBox="1"/>
          <p:nvPr/>
        </p:nvSpPr>
        <p:spPr>
          <a:xfrm>
            <a:off x="137060" y="2265403"/>
            <a:ext cx="58944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9C22156-AB7E-454A-80B2-FF97B45490F3}"/>
              </a:ext>
            </a:extLst>
          </p:cNvPr>
          <p:cNvSpPr txBox="1">
            <a:spLocks/>
          </p:cNvSpPr>
          <p:nvPr/>
        </p:nvSpPr>
        <p:spPr>
          <a:xfrm>
            <a:off x="6195049" y="1137255"/>
            <a:ext cx="5996951" cy="494920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Hail climatologies can be made using ground radar, surface reports</a:t>
            </a:r>
          </a:p>
          <a:p>
            <a: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Spotter reports suffer from </a:t>
            </a:r>
            <a:r>
              <a:rPr lang="en-US" sz="18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nonmeteorological</a:t>
            </a:r>
            <a: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bias</a:t>
            </a:r>
          </a:p>
          <a:p>
            <a: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Radar coverage is not available everywhere</a:t>
            </a:r>
          </a:p>
          <a:p>
            <a:endParaRPr lang="en-US" sz="18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endParaRPr lang="en-US" sz="18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rgbClr val="FFFEA8"/>
                </a:solidFill>
              </a:rPr>
              <a:t>For consistency, uniformity and to avoid bias, satellite datasets are the best option</a:t>
            </a:r>
          </a:p>
          <a:p>
            <a:pPr marL="0" indent="0" algn="ctr">
              <a:buNone/>
            </a:pPr>
            <a:r>
              <a:rPr lang="en-US" sz="500" dirty="0">
                <a:solidFill>
                  <a:srgbClr val="FFFEA8"/>
                </a:solidFill>
              </a:rPr>
              <a:t> 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Can observe remote, data-sparse,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and oceanic regions</a:t>
            </a:r>
          </a:p>
          <a:p>
            <a:pPr marL="0" indent="0">
              <a:buNone/>
            </a:pPr>
            <a:endParaRPr lang="en-US" sz="2000" dirty="0">
              <a:solidFill>
                <a:srgbClr val="FFFEA8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FFFEA8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FA5577-D13C-1B4C-B5EF-A8939E4747D9}"/>
              </a:ext>
            </a:extLst>
          </p:cNvPr>
          <p:cNvSpPr txBox="1"/>
          <p:nvPr/>
        </p:nvSpPr>
        <p:spPr>
          <a:xfrm>
            <a:off x="378016" y="2917160"/>
            <a:ext cx="5116446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  <a:cs typeface="Times New Roman" panose="02020603050405020304" pitchFamily="18" charset="0"/>
              </a:rPr>
              <a:t>Tens of billions of USD in insured loss each year from severe storms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EA8"/>
                </a:solidFill>
                <a:latin typeface="Trebuchet MS" panose="020B0703020202090204" pitchFamily="34" charset="0"/>
                <a:cs typeface="Times New Roman" panose="02020603050405020304" pitchFamily="18" charset="0"/>
              </a:rPr>
              <a:t>Hail constitutes 70% of these losses</a:t>
            </a:r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70302020209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  <a:cs typeface="Times New Roman" panose="02020603050405020304" pitchFamily="18" charset="0"/>
              </a:rPr>
              <a:t>Hail can cause attenuation in observations, multiple scattering, and lead to errors in retrievals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  <a:cs typeface="Times New Roman" panose="02020603050405020304" pitchFamily="18" charset="0"/>
              </a:rPr>
              <a:t>Seldom retrieved in large-scale satellite precipitation algorithms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2DF0CB-23F6-B24E-A792-65029012BE23}"/>
              </a:ext>
            </a:extLst>
          </p:cNvPr>
          <p:cNvSpPr txBox="1"/>
          <p:nvPr/>
        </p:nvSpPr>
        <p:spPr>
          <a:xfrm>
            <a:off x="499186" y="5932568"/>
            <a:ext cx="3590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Aon Benfield, 2018;  2020; </a:t>
            </a:r>
            <a:r>
              <a:rPr lang="en-US" sz="14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Bataglia</a:t>
            </a:r>
            <a:r>
              <a:rPr lang="en-US" sz="1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et al., 2015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9F14CD-AE2D-6046-9ADA-BB73F46BA596}"/>
              </a:ext>
            </a:extLst>
          </p:cNvPr>
          <p:cNvSpPr txBox="1"/>
          <p:nvPr/>
        </p:nvSpPr>
        <p:spPr>
          <a:xfrm>
            <a:off x="2116418" y="1127084"/>
            <a:ext cx="345980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Severe Hail (&gt; 25 mm) poses threats to life, property, infrastructure and agriculture</a:t>
            </a:r>
          </a:p>
          <a:p>
            <a:pPr algn="ctr"/>
            <a:endParaRPr lang="en-US" sz="2200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E49EB5B-6D14-174A-BD86-AA2FABF534A8}"/>
              </a:ext>
            </a:extLst>
          </p:cNvPr>
          <p:cNvGrpSpPr/>
          <p:nvPr/>
        </p:nvGrpSpPr>
        <p:grpSpPr>
          <a:xfrm>
            <a:off x="6434596" y="2801489"/>
            <a:ext cx="5517856" cy="2016907"/>
            <a:chOff x="6394947" y="2265403"/>
            <a:chExt cx="5517856" cy="201690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19A11BE-09C0-654F-A0FB-559763709E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7622"/>
            <a:stretch/>
          </p:blipFill>
          <p:spPr>
            <a:xfrm>
              <a:off x="9070784" y="2265403"/>
              <a:ext cx="2743200" cy="178955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2462302-B580-A046-993C-6AC96264EC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9729" t="19248" r="21696" b="16268"/>
            <a:stretch/>
          </p:blipFill>
          <p:spPr>
            <a:xfrm>
              <a:off x="6394947" y="2265403"/>
              <a:ext cx="2512310" cy="178955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2585B8-96F6-D049-8C55-5C30B8DD41E7}"/>
                </a:ext>
              </a:extLst>
            </p:cNvPr>
            <p:cNvSpPr txBox="1"/>
            <p:nvPr/>
          </p:nvSpPr>
          <p:spPr>
            <a:xfrm>
              <a:off x="10912273" y="4005311"/>
              <a:ext cx="10005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spc.noaa.gov</a:t>
              </a:r>
              <a:endParaRPr lang="en-US" sz="1200" dirty="0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2854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7802-9C61-AC47-BFE7-A4E6C0991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80" y="-133638"/>
            <a:ext cx="11761519" cy="1325563"/>
          </a:xfrm>
        </p:spPr>
        <p:txBody>
          <a:bodyPr/>
          <a:lstStyle/>
          <a:p>
            <a:r>
              <a:rPr lang="en-US" dirty="0"/>
              <a:t>Passive-Microwave Hail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A4CCC-B4AD-1E4E-911A-667FC5948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80" y="977326"/>
            <a:ext cx="5791199" cy="132556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Spaceborne Passive-Microwave Radiometers:</a:t>
            </a:r>
          </a:p>
          <a:p>
            <a:pPr marL="400050" indent="-280988"/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Excellent global coverage</a:t>
            </a:r>
          </a:p>
          <a:p>
            <a:pPr marL="400050" indent="-280988"/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Long legacy in space</a:t>
            </a:r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08199-FC04-314C-B5AC-D6E246727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A3441-F085-BE41-9EAA-6A979945B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6F64B-C792-3B4B-8CD0-190433258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174AE7-8052-634E-AFC5-133E110999EC}"/>
              </a:ext>
            </a:extLst>
          </p:cNvPr>
          <p:cNvSpPr txBox="1"/>
          <p:nvPr/>
        </p:nvSpPr>
        <p:spPr>
          <a:xfrm>
            <a:off x="6275123" y="942593"/>
            <a:ext cx="5612076" cy="1887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Passive-Microwave Hail Detection:</a:t>
            </a:r>
          </a:p>
          <a:p>
            <a:pPr marL="40481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Upwelling microwave radiation is scattered by hail, resulting in a T</a:t>
            </a:r>
            <a:r>
              <a:rPr lang="en-US" sz="2000" baseline="-25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b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 depression</a:t>
            </a:r>
          </a:p>
          <a:p>
            <a:pPr marL="40481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The hail size and the frequency determine the magnitude of the depression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639C90B-F493-3C48-AC1A-84B5E77C5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71" y="3413853"/>
            <a:ext cx="1082771" cy="5822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E202026-61E5-1846-96C1-17D2449DC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09" y="2352869"/>
            <a:ext cx="577110" cy="832812"/>
          </a:xfrm>
          <a:prstGeom prst="rect">
            <a:avLst/>
          </a:prstGeom>
        </p:spPr>
      </p:pic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DC6A1EC2-8B37-874C-B941-AFC1A304551A}"/>
              </a:ext>
            </a:extLst>
          </p:cNvPr>
          <p:cNvSpPr txBox="1">
            <a:spLocks/>
          </p:cNvSpPr>
          <p:nvPr/>
        </p:nvSpPr>
        <p:spPr>
          <a:xfrm>
            <a:off x="1279669" y="2705313"/>
            <a:ext cx="4652938" cy="37760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Tropical Rainfall Measuring Mission</a:t>
            </a:r>
          </a:p>
          <a:p>
            <a:pPr marL="293688" indent="-171450"/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TRMM Microwave Imager (TMI), 1997 - 2014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Global Precipitation Measurement</a:t>
            </a:r>
          </a:p>
          <a:p>
            <a:pPr marL="293688" indent="-171450"/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GPM Microwave Imager (GMI), 2014 – present </a:t>
            </a:r>
          </a:p>
          <a:p>
            <a:pPr marL="7938" indent="0">
              <a:buNone/>
            </a:pPr>
            <a:r>
              <a:rPr 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Aqua</a:t>
            </a:r>
          </a:p>
          <a:p>
            <a:pPr marL="293688" indent="-171450"/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Advanced Microwave Scanning Radiometer for EOS (AMSR-E), 2002 – 2011</a:t>
            </a:r>
          </a:p>
          <a:p>
            <a:pPr marL="7938" indent="0">
              <a:buNone/>
            </a:pPr>
            <a:r>
              <a:rPr lang="en-US" sz="18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GCOM-W1</a:t>
            </a:r>
          </a:p>
          <a:p>
            <a:pPr marL="349250" indent="-227013"/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Advanced Microwave Scanning Radiometer 2 (AMSR2), 2012 – present </a:t>
            </a: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34E5504C-E42E-5745-8FEC-11E3F040E4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109" y="5391297"/>
            <a:ext cx="799133" cy="718088"/>
          </a:xfrm>
          <a:prstGeom prst="rect">
            <a:avLst/>
          </a:prstGeom>
        </p:spPr>
      </p:pic>
      <p:pic>
        <p:nvPicPr>
          <p:cNvPr id="18" name="Picture 17" descr="Graphical user interface&#10;&#10;Description automatically generated">
            <a:extLst>
              <a:ext uri="{FF2B5EF4-FFF2-40B4-BE49-F238E27FC236}">
                <a16:creationId xmlns:a16="http://schemas.microsoft.com/office/drawing/2014/main" id="{26F488BF-F5C9-B340-BFE4-11CFBCF64F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890" t="12037" r="24258" b="11852"/>
          <a:stretch/>
        </p:blipFill>
        <p:spPr>
          <a:xfrm>
            <a:off x="382383" y="4143414"/>
            <a:ext cx="664561" cy="9636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8918D0-F139-8A46-96BE-F9FC24FBAE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81" t="3549" r="2344" b="3840"/>
          <a:stretch/>
        </p:blipFill>
        <p:spPr>
          <a:xfrm>
            <a:off x="7385834" y="2830289"/>
            <a:ext cx="3636599" cy="353850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E1D5234-799A-DE48-B02D-9B7FB229D0B4}"/>
              </a:ext>
            </a:extLst>
          </p:cNvPr>
          <p:cNvSpPr txBox="1"/>
          <p:nvPr/>
        </p:nvSpPr>
        <p:spPr>
          <a:xfrm>
            <a:off x="9204134" y="5399059"/>
            <a:ext cx="1556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TRMM 37 GHz PCT</a:t>
            </a:r>
          </a:p>
          <a:p>
            <a:pPr algn="ctr"/>
            <a:r>
              <a:rPr lang="en-US" sz="1400" dirty="0"/>
              <a:t>30 May 2012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FE90E3-670C-9C40-AC31-5E8BE79F5514}"/>
              </a:ext>
            </a:extLst>
          </p:cNvPr>
          <p:cNvSpPr txBox="1"/>
          <p:nvPr/>
        </p:nvSpPr>
        <p:spPr>
          <a:xfrm>
            <a:off x="7658152" y="4285542"/>
            <a:ext cx="1208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</a:t>
            </a:r>
            <a:r>
              <a:rPr lang="en-US" sz="1400" baseline="-25000" dirty="0"/>
              <a:t>b</a:t>
            </a:r>
            <a:r>
              <a:rPr lang="en-US" sz="1400" dirty="0"/>
              <a:t> depression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D76D810-B7F8-4244-8767-8DCFA160D041}"/>
              </a:ext>
            </a:extLst>
          </p:cNvPr>
          <p:cNvCxnSpPr>
            <a:cxnSpLocks/>
          </p:cNvCxnSpPr>
          <p:nvPr/>
        </p:nvCxnSpPr>
        <p:spPr>
          <a:xfrm flipV="1">
            <a:off x="8153400" y="3996111"/>
            <a:ext cx="250371" cy="2894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838DD17-F0FA-A442-9C97-32CCF7579F15}"/>
              </a:ext>
            </a:extLst>
          </p:cNvPr>
          <p:cNvCxnSpPr>
            <a:cxnSpLocks/>
          </p:cNvCxnSpPr>
          <p:nvPr/>
        </p:nvCxnSpPr>
        <p:spPr>
          <a:xfrm>
            <a:off x="8109860" y="4568226"/>
            <a:ext cx="304800" cy="2995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48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F3ED1-324E-1F4C-8BD8-7459B086C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Passive-Microwave Hail Algorithm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1BCC7-D5E4-DC46-BB6B-10DE2AA37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732E2-30B7-BC49-91DD-E0AE2A1E3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9E3F7-6920-B540-88D2-818987B22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3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ECAFAE-E013-F64E-9F52-F070A407E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30" y="1093868"/>
            <a:ext cx="4277462" cy="30495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33364B-26D2-BA43-839B-33D8783A2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1623"/>
          <a:stretch/>
        </p:blipFill>
        <p:spPr>
          <a:xfrm>
            <a:off x="5433179" y="1003163"/>
            <a:ext cx="1867485" cy="854475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2B9D035E-E6F2-1B4E-896C-23431F217BEE}"/>
              </a:ext>
            </a:extLst>
          </p:cNvPr>
          <p:cNvSpPr/>
          <p:nvPr/>
        </p:nvSpPr>
        <p:spPr>
          <a:xfrm>
            <a:off x="1293272" y="1352213"/>
            <a:ext cx="2972316" cy="2421924"/>
          </a:xfrm>
          <a:custGeom>
            <a:avLst/>
            <a:gdLst>
              <a:gd name="connsiteX0" fmla="*/ 0 w 4444584"/>
              <a:gd name="connsiteY0" fmla="*/ 0 h 3421088"/>
              <a:gd name="connsiteX1" fmla="*/ 974361 w 4444584"/>
              <a:gd name="connsiteY1" fmla="*/ 22485 h 3421088"/>
              <a:gd name="connsiteX2" fmla="*/ 1499017 w 4444584"/>
              <a:gd name="connsiteY2" fmla="*/ 134911 h 3421088"/>
              <a:gd name="connsiteX3" fmla="*/ 1791325 w 4444584"/>
              <a:gd name="connsiteY3" fmla="*/ 442209 h 3421088"/>
              <a:gd name="connsiteX4" fmla="*/ 2023673 w 4444584"/>
              <a:gd name="connsiteY4" fmla="*/ 966865 h 3421088"/>
              <a:gd name="connsiteX5" fmla="*/ 2226040 w 4444584"/>
              <a:gd name="connsiteY5" fmla="*/ 1693888 h 3421088"/>
              <a:gd name="connsiteX6" fmla="*/ 2443397 w 4444584"/>
              <a:gd name="connsiteY6" fmla="*/ 2473377 h 3421088"/>
              <a:gd name="connsiteX7" fmla="*/ 2653259 w 4444584"/>
              <a:gd name="connsiteY7" fmla="*/ 2968052 h 3421088"/>
              <a:gd name="connsiteX8" fmla="*/ 2878112 w 4444584"/>
              <a:gd name="connsiteY8" fmla="*/ 3245370 h 3421088"/>
              <a:gd name="connsiteX9" fmla="*/ 3185410 w 4444584"/>
              <a:gd name="connsiteY9" fmla="*/ 3372786 h 3421088"/>
              <a:gd name="connsiteX10" fmla="*/ 3829987 w 4444584"/>
              <a:gd name="connsiteY10" fmla="*/ 3417757 h 3421088"/>
              <a:gd name="connsiteX11" fmla="*/ 4444584 w 4444584"/>
              <a:gd name="connsiteY11" fmla="*/ 3417757 h 3421088"/>
              <a:gd name="connsiteX12" fmla="*/ 4444584 w 4444584"/>
              <a:gd name="connsiteY12" fmla="*/ 3417757 h 342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44584" h="3421088">
                <a:moveTo>
                  <a:pt x="0" y="0"/>
                </a:moveTo>
                <a:cubicBezTo>
                  <a:pt x="362262" y="0"/>
                  <a:pt x="724525" y="0"/>
                  <a:pt x="974361" y="22485"/>
                </a:cubicBezTo>
                <a:cubicBezTo>
                  <a:pt x="1224197" y="44970"/>
                  <a:pt x="1362857" y="64957"/>
                  <a:pt x="1499017" y="134911"/>
                </a:cubicBezTo>
                <a:cubicBezTo>
                  <a:pt x="1635177" y="204865"/>
                  <a:pt x="1703882" y="303550"/>
                  <a:pt x="1791325" y="442209"/>
                </a:cubicBezTo>
                <a:cubicBezTo>
                  <a:pt x="1878768" y="580868"/>
                  <a:pt x="1951221" y="758252"/>
                  <a:pt x="2023673" y="966865"/>
                </a:cubicBezTo>
                <a:cubicBezTo>
                  <a:pt x="2096125" y="1175478"/>
                  <a:pt x="2226040" y="1693888"/>
                  <a:pt x="2226040" y="1693888"/>
                </a:cubicBezTo>
                <a:cubicBezTo>
                  <a:pt x="2295994" y="1944973"/>
                  <a:pt x="2372194" y="2261016"/>
                  <a:pt x="2443397" y="2473377"/>
                </a:cubicBezTo>
                <a:cubicBezTo>
                  <a:pt x="2514600" y="2685738"/>
                  <a:pt x="2580807" y="2839387"/>
                  <a:pt x="2653259" y="2968052"/>
                </a:cubicBezTo>
                <a:cubicBezTo>
                  <a:pt x="2725711" y="3096717"/>
                  <a:pt x="2789420" y="3177914"/>
                  <a:pt x="2878112" y="3245370"/>
                </a:cubicBezTo>
                <a:cubicBezTo>
                  <a:pt x="2966804" y="3312826"/>
                  <a:pt x="3026764" y="3344055"/>
                  <a:pt x="3185410" y="3372786"/>
                </a:cubicBezTo>
                <a:cubicBezTo>
                  <a:pt x="3344056" y="3401517"/>
                  <a:pt x="3620125" y="3410262"/>
                  <a:pt x="3829987" y="3417757"/>
                </a:cubicBezTo>
                <a:cubicBezTo>
                  <a:pt x="4039849" y="3425252"/>
                  <a:pt x="4444584" y="3417757"/>
                  <a:pt x="4444584" y="3417757"/>
                </a:cubicBezTo>
                <a:lnTo>
                  <a:pt x="4444584" y="3417757"/>
                </a:ln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70302020209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053D2C-3780-FD42-AF49-5EA32AC76850}"/>
              </a:ext>
            </a:extLst>
          </p:cNvPr>
          <p:cNvSpPr txBox="1"/>
          <p:nvPr/>
        </p:nvSpPr>
        <p:spPr>
          <a:xfrm>
            <a:off x="2572647" y="4143390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Trebuchet MS" panose="020B0703020202090204" pitchFamily="34" charset="0"/>
              </a:rPr>
              <a:t>Bang and Cecil, 2019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83082F-0EED-144A-85BD-AA05BB0BA192}"/>
              </a:ext>
            </a:extLst>
          </p:cNvPr>
          <p:cNvGrpSpPr/>
          <p:nvPr/>
        </p:nvGrpSpPr>
        <p:grpSpPr>
          <a:xfrm>
            <a:off x="4941076" y="2129910"/>
            <a:ext cx="3499102" cy="3724927"/>
            <a:chOff x="5434122" y="2129910"/>
            <a:chExt cx="3499102" cy="372492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409742B-2070-064F-AFC7-BBF4D18DE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34122" y="2129910"/>
              <a:ext cx="3499102" cy="372492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D5CAB2-0B80-F549-9E70-CA833786772D}"/>
                </a:ext>
              </a:extLst>
            </p:cNvPr>
            <p:cNvSpPr txBox="1"/>
            <p:nvPr/>
          </p:nvSpPr>
          <p:spPr>
            <a:xfrm>
              <a:off x="6779505" y="2471219"/>
              <a:ext cx="1373896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Trebuchet MS" panose="020B0703020202090204" pitchFamily="34" charset="0"/>
                </a:rPr>
                <a:t>Increasing Prob. of Hail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BB8D7B5-5402-A74D-9259-F0C6B0F0EE50}"/>
                </a:ext>
              </a:extLst>
            </p:cNvPr>
            <p:cNvCxnSpPr/>
            <p:nvPr/>
          </p:nvCxnSpPr>
          <p:spPr>
            <a:xfrm>
              <a:off x="6137617" y="2598979"/>
              <a:ext cx="1373896" cy="1793945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8FD70C0-572D-9B4B-B80C-43FAF9D308F2}"/>
              </a:ext>
            </a:extLst>
          </p:cNvPr>
          <p:cNvSpPr txBox="1"/>
          <p:nvPr/>
        </p:nvSpPr>
        <p:spPr>
          <a:xfrm>
            <a:off x="8541258" y="1035552"/>
            <a:ext cx="34991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Hail-detection algorithms leverage the relationship between decreasing T</a:t>
            </a:r>
            <a:r>
              <a:rPr lang="en-US" baseline="-25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b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 and increasing probability of hail.</a:t>
            </a:r>
          </a:p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703020202090204" pitchFamily="34" charset="0"/>
            </a:endParaRPr>
          </a:p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The Bang and Cecil (2019) algorithm was constructed using 17 years of TRMM TMI data paired with surface spotter reports of severe hail.</a:t>
            </a:r>
          </a:p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703020202090204" pitchFamily="34" charset="0"/>
            </a:endParaRPr>
          </a:p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It uses 19 and 37 GHz PCTs and is normalized by tropopause height using MERRA2 reanalysis to account for varying tropopause depth with latitude.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06B18FA-DF96-3E45-804E-91E70C179C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13" r="1602" b="36765"/>
          <a:stretch/>
        </p:blipFill>
        <p:spPr>
          <a:xfrm>
            <a:off x="215277" y="4788280"/>
            <a:ext cx="5533248" cy="150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87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69CD0-931A-2646-9554-14096AEB1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80" y="-133638"/>
            <a:ext cx="12066319" cy="1325563"/>
          </a:xfrm>
        </p:spPr>
        <p:txBody>
          <a:bodyPr>
            <a:normAutofit/>
          </a:bodyPr>
          <a:lstStyle/>
          <a:p>
            <a:r>
              <a:rPr lang="en-US" dirty="0"/>
              <a:t>Caveats, Asterisks, Grains of Salt, etc.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04AF9-7EBD-F04F-982A-6C3ECA274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85329"/>
            <a:ext cx="6933063" cy="1289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Footprint Adjustment &amp; Nonuniform Beam Filling (NUBF)</a:t>
            </a:r>
          </a:p>
          <a:p>
            <a:pPr marL="0" indent="0">
              <a:buNone/>
            </a:pPr>
            <a:endParaRPr lang="en-US" sz="1800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99C42-D8FA-9140-B45C-1577F51A9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62F5F-BB4D-4944-8A2A-CAE0C95B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AC0DD-55D3-7547-9FCE-C832F8D73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4</a:t>
            </a:fld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2B60B80-D507-A74B-BB9E-C143093C4E91}"/>
              </a:ext>
            </a:extLst>
          </p:cNvPr>
          <p:cNvGrpSpPr/>
          <p:nvPr/>
        </p:nvGrpSpPr>
        <p:grpSpPr>
          <a:xfrm>
            <a:off x="451081" y="1616083"/>
            <a:ext cx="5555170" cy="2996374"/>
            <a:chOff x="-99193" y="1546578"/>
            <a:chExt cx="6289587" cy="36984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9CF8799-4D39-4146-931A-35969AF63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0364" y="1546578"/>
              <a:ext cx="4030788" cy="3698424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504DD85-3B41-424F-90A1-6572181D86BB}"/>
                </a:ext>
              </a:extLst>
            </p:cNvPr>
            <p:cNvGrpSpPr/>
            <p:nvPr/>
          </p:nvGrpSpPr>
          <p:grpSpPr>
            <a:xfrm>
              <a:off x="-99193" y="1622127"/>
              <a:ext cx="954930" cy="3263830"/>
              <a:chOff x="4721271" y="1666019"/>
              <a:chExt cx="588960" cy="2479692"/>
            </a:xfrm>
          </p:grpSpPr>
          <p:sp>
            <p:nvSpPr>
              <p:cNvPr id="9" name="Left Brace 8">
                <a:extLst>
                  <a:ext uri="{FF2B5EF4-FFF2-40B4-BE49-F238E27FC236}">
                    <a16:creationId xmlns:a16="http://schemas.microsoft.com/office/drawing/2014/main" id="{8A0E9FE9-001C-E54E-A9CD-3090D8692C69}"/>
                  </a:ext>
                </a:extLst>
              </p:cNvPr>
              <p:cNvSpPr/>
              <p:nvPr/>
            </p:nvSpPr>
            <p:spPr>
              <a:xfrm>
                <a:off x="5051300" y="1666019"/>
                <a:ext cx="252410" cy="1376927"/>
              </a:xfrm>
              <a:prstGeom prst="leftBrace">
                <a:avLst>
                  <a:gd name="adj1" fmla="val 36490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0" name="Left Brace 9">
                <a:extLst>
                  <a:ext uri="{FF2B5EF4-FFF2-40B4-BE49-F238E27FC236}">
                    <a16:creationId xmlns:a16="http://schemas.microsoft.com/office/drawing/2014/main" id="{81753F2B-1A36-664F-A90B-97AF20D0B174}"/>
                  </a:ext>
                </a:extLst>
              </p:cNvPr>
              <p:cNvSpPr/>
              <p:nvPr/>
            </p:nvSpPr>
            <p:spPr>
              <a:xfrm>
                <a:off x="5057821" y="3142686"/>
                <a:ext cx="252410" cy="746019"/>
              </a:xfrm>
              <a:prstGeom prst="leftBrace">
                <a:avLst>
                  <a:gd name="adj1" fmla="val 36490"/>
                  <a:gd name="adj2" fmla="val 5000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7E4F215-22D0-844C-8B10-57458F7B866E}"/>
                  </a:ext>
                </a:extLst>
              </p:cNvPr>
              <p:cNvSpPr txBox="1"/>
              <p:nvPr/>
            </p:nvSpPr>
            <p:spPr>
              <a:xfrm rot="16200000">
                <a:off x="4501092" y="2358544"/>
                <a:ext cx="687129" cy="2467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TRMM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FAA0362-63B5-124B-826F-AE3DBF25FC0E}"/>
                  </a:ext>
                </a:extLst>
              </p:cNvPr>
              <p:cNvSpPr/>
              <p:nvPr/>
            </p:nvSpPr>
            <p:spPr>
              <a:xfrm rot="16200000">
                <a:off x="4449970" y="3470336"/>
                <a:ext cx="993663" cy="3570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GPM</a:t>
                </a:r>
              </a:p>
            </p:txBody>
          </p:sp>
        </p:grp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071A27C-88E1-FE44-8004-B3977C57B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0599" y="2379426"/>
              <a:ext cx="226807" cy="2286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F2EABF1-C6C8-FE41-896F-BBC31FADAC0F}"/>
                </a:ext>
              </a:extLst>
            </p:cNvPr>
            <p:cNvSpPr txBox="1"/>
            <p:nvPr/>
          </p:nvSpPr>
          <p:spPr>
            <a:xfrm>
              <a:off x="3005758" y="2952923"/>
              <a:ext cx="3184636" cy="426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imagine a 10km hail core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E1705CE-4E9F-D947-A107-333618807CA1}"/>
                </a:ext>
              </a:extLst>
            </p:cNvPr>
            <p:cNvSpPr>
              <a:spLocks/>
            </p:cNvSpPr>
            <p:nvPr/>
          </p:nvSpPr>
          <p:spPr>
            <a:xfrm>
              <a:off x="2560763" y="3779063"/>
              <a:ext cx="228600" cy="2286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F4533AC-C1BD-284B-BE50-4A5474FF1270}"/>
                </a:ext>
              </a:extLst>
            </p:cNvPr>
            <p:cNvCxnSpPr/>
            <p:nvPr/>
          </p:nvCxnSpPr>
          <p:spPr>
            <a:xfrm flipH="1" flipV="1">
              <a:off x="3032059" y="2562757"/>
              <a:ext cx="378764" cy="357051"/>
            </a:xfrm>
            <a:prstGeom prst="straightConnector1">
              <a:avLst/>
            </a:prstGeom>
            <a:ln w="28575">
              <a:solidFill>
                <a:schemeClr val="accent5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7223EC4-D1BF-3C49-8647-ED41D1BE6D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05758" y="3398336"/>
              <a:ext cx="373380" cy="334281"/>
            </a:xfrm>
            <a:prstGeom prst="straightConnector1">
              <a:avLst/>
            </a:prstGeom>
            <a:ln w="28575">
              <a:solidFill>
                <a:schemeClr val="accent5">
                  <a:lumMod val="20000"/>
                  <a:lumOff val="8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03334A02-A80E-5F48-BC01-B072835B1659}"/>
              </a:ext>
            </a:extLst>
          </p:cNvPr>
          <p:cNvSpPr txBox="1"/>
          <p:nvPr/>
        </p:nvSpPr>
        <p:spPr>
          <a:xfrm>
            <a:off x="123143" y="4665033"/>
            <a:ext cx="614066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A hail core that is smaller than the footprint size will not uniformly fill the field of view, and the resulting T</a:t>
            </a:r>
            <a:r>
              <a:rPr lang="en-US" baseline="-25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b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 will incorporate hailing and not hailing regions.</a:t>
            </a:r>
          </a:p>
          <a:p>
            <a:pPr marL="174625" indent="-174625"/>
            <a:r>
              <a:rPr lang="en-US" sz="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   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For a horizontally small concentration of scatterers, a smaller footprint will yield a lower T</a:t>
            </a:r>
            <a:r>
              <a:rPr lang="en-US" baseline="-250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b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 </a:t>
            </a:r>
          </a:p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9145A445-EDB8-3043-8D40-AA462D437211}"/>
              </a:ext>
            </a:extLst>
          </p:cNvPr>
          <p:cNvSpPr txBox="1">
            <a:spLocks/>
          </p:cNvSpPr>
          <p:nvPr/>
        </p:nvSpPr>
        <p:spPr>
          <a:xfrm>
            <a:off x="6933063" y="1088188"/>
            <a:ext cx="4839239" cy="488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Surface Snow &amp; Ice Artifacts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E2BE75-E2B0-4B4F-A5CD-91ABF400599F}"/>
              </a:ext>
            </a:extLst>
          </p:cNvPr>
          <p:cNvSpPr txBox="1"/>
          <p:nvPr/>
        </p:nvSpPr>
        <p:spPr>
          <a:xfrm>
            <a:off x="6925334" y="3670997"/>
            <a:ext cx="48469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Melting and Ice Particle Size Distribution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5DFFC9D-BEA4-414A-A7D5-158A9EB9D0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11" t="14750" r="14243" b="61989"/>
          <a:stretch/>
        </p:blipFill>
        <p:spPr>
          <a:xfrm>
            <a:off x="9308826" y="1640145"/>
            <a:ext cx="2432093" cy="159844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4F8FCAF-41F7-9942-B5CB-29ED8717841B}"/>
              </a:ext>
            </a:extLst>
          </p:cNvPr>
          <p:cNvSpPr txBox="1"/>
          <p:nvPr/>
        </p:nvSpPr>
        <p:spPr>
          <a:xfrm>
            <a:off x="6796544" y="1686945"/>
            <a:ext cx="22325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Ice and snow at the surface register low T</a:t>
            </a:r>
            <a:r>
              <a:rPr lang="en-US" baseline="-250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b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s (but are not hailing) and must be removed.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C5007C0-5F03-2342-B735-C59A8E8D7C3E}"/>
              </a:ext>
            </a:extLst>
          </p:cNvPr>
          <p:cNvSpPr txBox="1"/>
          <p:nvPr/>
        </p:nvSpPr>
        <p:spPr>
          <a:xfrm>
            <a:off x="6796544" y="4208232"/>
            <a:ext cx="499388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A deep layer of smaller ice particles (i.e., graupel) can significantly depress the T</a:t>
            </a:r>
            <a:r>
              <a:rPr lang="en-US" baseline="-250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b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, but is not specifically hail.</a:t>
            </a:r>
          </a:p>
          <a:p>
            <a:pPr algn="just"/>
            <a:r>
              <a:rPr lang="en-US" sz="4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 </a:t>
            </a:r>
            <a:b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</a:br>
            <a:r>
              <a:rPr lang="en-US" sz="4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  </a:t>
            </a:r>
          </a:p>
          <a:p>
            <a:pPr marL="174625" indent="-174625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Graupel and small hail aloft may register low T</a:t>
            </a:r>
            <a:r>
              <a:rPr lang="en-US" baseline="-25000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b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 but may melt along its trajectory, leaving </a:t>
            </a:r>
            <a:r>
              <a:rPr lang="en-US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subsevere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 or no hail at the surface.</a:t>
            </a:r>
          </a:p>
        </p:txBody>
      </p:sp>
    </p:spTree>
    <p:extLst>
      <p:ext uri="{BB962C8B-B14F-4D97-AF65-F5344CB8AC3E}">
        <p14:creationId xmlns:p14="http://schemas.microsoft.com/office/powerpoint/2010/main" val="703035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DE654-0C5D-604B-BC5B-2D3268D5B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Climatology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B4840-552E-CD4E-A80F-E91465862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B57E4-499D-0B41-A1E3-AC153C18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616E1-552D-F843-BE08-84D0C5646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5</a:t>
            </a:fld>
            <a:endParaRPr lang="en-US"/>
          </a:p>
        </p:txBody>
      </p:sp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1F94FE42-EED2-6848-949E-A43B918C6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19" t="7266" r="1492" b="3925"/>
          <a:stretch/>
        </p:blipFill>
        <p:spPr>
          <a:xfrm>
            <a:off x="7668182" y="338888"/>
            <a:ext cx="4482469" cy="2275539"/>
          </a:xfrm>
          <a:solidFill>
            <a:schemeClr val="tx1"/>
          </a:solidFill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919F74F-DDEB-2C43-B4EC-444F23DF422A}"/>
              </a:ext>
            </a:extLst>
          </p:cNvPr>
          <p:cNvGrpSpPr/>
          <p:nvPr/>
        </p:nvGrpSpPr>
        <p:grpSpPr>
          <a:xfrm>
            <a:off x="154077" y="1041808"/>
            <a:ext cx="4562326" cy="5082415"/>
            <a:chOff x="277898" y="964913"/>
            <a:chExt cx="4562326" cy="508241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3E7276E-D827-2644-8B54-4CD06D3AB6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81" t="3549" r="2344" b="3840"/>
            <a:stretch/>
          </p:blipFill>
          <p:spPr>
            <a:xfrm>
              <a:off x="277898" y="964913"/>
              <a:ext cx="4562326" cy="4439256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8BDD8D0-5921-6B4C-9585-D849161BDFF7}"/>
                </a:ext>
              </a:extLst>
            </p:cNvPr>
            <p:cNvSpPr txBox="1"/>
            <p:nvPr/>
          </p:nvSpPr>
          <p:spPr>
            <a:xfrm>
              <a:off x="1442045" y="5524108"/>
              <a:ext cx="19522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TRMM 37 GHz PCT</a:t>
              </a:r>
            </a:p>
            <a:p>
              <a:pPr algn="ctr"/>
              <a:r>
                <a:rPr lang="en-US" sz="1400" dirty="0"/>
                <a:t>30 May 2012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0CBBA38-619F-9C40-9733-725909023374}"/>
                </a:ext>
              </a:extLst>
            </p:cNvPr>
            <p:cNvSpPr txBox="1"/>
            <p:nvPr/>
          </p:nvSpPr>
          <p:spPr>
            <a:xfrm>
              <a:off x="1194816" y="2322656"/>
              <a:ext cx="11319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rebuchet MS" panose="020B0703020202090204" pitchFamily="34" charset="0"/>
                </a:rPr>
                <a:t>81%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ABBA314-906F-064E-A0CF-0507F55D58D8}"/>
                </a:ext>
              </a:extLst>
            </p:cNvPr>
            <p:cNvSpPr txBox="1"/>
            <p:nvPr/>
          </p:nvSpPr>
          <p:spPr>
            <a:xfrm>
              <a:off x="1286256" y="3678746"/>
              <a:ext cx="11319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rebuchet MS" panose="020B0703020202090204" pitchFamily="34" charset="0"/>
                </a:rPr>
                <a:t>35%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0C9027-14BF-4742-A75E-CD23ADBFA4BD}"/>
                </a:ext>
              </a:extLst>
            </p:cNvPr>
            <p:cNvSpPr txBox="1"/>
            <p:nvPr/>
          </p:nvSpPr>
          <p:spPr>
            <a:xfrm>
              <a:off x="3472640" y="2170467"/>
              <a:ext cx="11319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rebuchet MS" panose="020B0703020202090204" pitchFamily="34" charset="0"/>
                </a:rPr>
                <a:t>81%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4F18106-B56D-EF40-BABD-EA408A58DCF2}"/>
                </a:ext>
              </a:extLst>
            </p:cNvPr>
            <p:cNvSpPr txBox="1"/>
            <p:nvPr/>
          </p:nvSpPr>
          <p:spPr>
            <a:xfrm>
              <a:off x="3173935" y="1311864"/>
              <a:ext cx="11319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rebuchet MS" panose="020B0703020202090204" pitchFamily="34" charset="0"/>
                </a:rPr>
                <a:t>16%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19F17F-141F-284E-B468-F42B7CE7FBC8}"/>
                </a:ext>
              </a:extLst>
            </p:cNvPr>
            <p:cNvSpPr txBox="1"/>
            <p:nvPr/>
          </p:nvSpPr>
          <p:spPr>
            <a:xfrm>
              <a:off x="2442555" y="2905780"/>
              <a:ext cx="18166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Trebuchet MS" panose="020B0703020202090204" pitchFamily="34" charset="0"/>
                </a:rPr>
                <a:t>Bang &amp; Cecil (2019)</a:t>
              </a:r>
            </a:p>
            <a:p>
              <a:pPr algn="ctr"/>
              <a:r>
                <a:rPr lang="en-US" sz="1400" dirty="0">
                  <a:latin typeface="Trebuchet MS" panose="020B0703020202090204" pitchFamily="34" charset="0"/>
                </a:rPr>
                <a:t>Prob. of Hail</a:t>
              </a:r>
            </a:p>
          </p:txBody>
        </p:sp>
      </p:grpSp>
      <p:pic>
        <p:nvPicPr>
          <p:cNvPr id="17" name="Content Placeholder 7">
            <a:extLst>
              <a:ext uri="{FF2B5EF4-FFF2-40B4-BE49-F238E27FC236}">
                <a16:creationId xmlns:a16="http://schemas.microsoft.com/office/drawing/2014/main" id="{98837FE5-DDEF-D344-9FAB-D94956B3EA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387" b="784"/>
          <a:stretch/>
        </p:blipFill>
        <p:spPr>
          <a:xfrm>
            <a:off x="4815571" y="2911468"/>
            <a:ext cx="7436986" cy="39404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BDE3F5B-FA5C-6042-AF59-021F3B48BE96}"/>
              </a:ext>
            </a:extLst>
          </p:cNvPr>
          <p:cNvSpPr txBox="1"/>
          <p:nvPr/>
        </p:nvSpPr>
        <p:spPr>
          <a:xfrm>
            <a:off x="8709255" y="6132"/>
            <a:ext cx="2545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 panose="020B0703020202090204" pitchFamily="34" charset="0"/>
              </a:rPr>
              <a:t>TRMM Sampling Counts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3EE16D-E40B-F342-B002-A86B01C63212}"/>
              </a:ext>
            </a:extLst>
          </p:cNvPr>
          <p:cNvSpPr txBox="1"/>
          <p:nvPr/>
        </p:nvSpPr>
        <p:spPr>
          <a:xfrm>
            <a:off x="7799307" y="3059668"/>
            <a:ext cx="4099840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rebuchet MS" panose="020B0703020202090204" pitchFamily="34" charset="0"/>
              </a:rPr>
              <a:t>TRMM TMI Hail Climatology 1998-2014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23E7A9-DB28-E74A-8BD8-57D1A814FB71}"/>
              </a:ext>
            </a:extLst>
          </p:cNvPr>
          <p:cNvSpPr txBox="1"/>
          <p:nvPr/>
        </p:nvSpPr>
        <p:spPr>
          <a:xfrm>
            <a:off x="4650840" y="1008622"/>
            <a:ext cx="30829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We can now estimate a probability of hail for any precipitating feature given a set of T</a:t>
            </a:r>
            <a:r>
              <a:rPr lang="en-US" baseline="-25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b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s in the same frequencies and tally them to make a hail climatology.</a:t>
            </a:r>
          </a:p>
        </p:txBody>
      </p:sp>
    </p:spTree>
    <p:extLst>
      <p:ext uri="{BB962C8B-B14F-4D97-AF65-F5344CB8AC3E}">
        <p14:creationId xmlns:p14="http://schemas.microsoft.com/office/powerpoint/2010/main" val="3276877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313A2-1753-FE4B-8A18-985B126C6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this Method to Other Platforms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E7392-C59D-B749-887F-AA44F3D44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D3701-5809-364D-84EF-6AD85C7C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CDA2C-28AE-3B48-9143-819F9B104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7C300DD-1B81-0E49-A545-3D3A8DE975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0"/>
          <a:stretch/>
        </p:blipFill>
        <p:spPr>
          <a:xfrm>
            <a:off x="132612" y="2341413"/>
            <a:ext cx="3498269" cy="179578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A0D799D-6BC0-A148-A5F6-AD704E1F24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2" r="29751"/>
          <a:stretch/>
        </p:blipFill>
        <p:spPr>
          <a:xfrm>
            <a:off x="1240037" y="983375"/>
            <a:ext cx="2964415" cy="15709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DCCDD3-486C-6D48-900A-7349CC1BC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12" y="857730"/>
            <a:ext cx="1649342" cy="1264560"/>
          </a:xfrm>
          <a:prstGeom prst="rect">
            <a:avLst/>
          </a:prstGeom>
        </p:spPr>
      </p:pic>
      <p:sp>
        <p:nvSpPr>
          <p:cNvPr id="23" name="TextBox 91">
            <a:extLst>
              <a:ext uri="{FF2B5EF4-FFF2-40B4-BE49-F238E27FC236}">
                <a16:creationId xmlns:a16="http://schemas.microsoft.com/office/drawing/2014/main" id="{5ACE07F2-AE8E-A94A-8286-25E2E990DB5C}"/>
              </a:ext>
            </a:extLst>
          </p:cNvPr>
          <p:cNvSpPr txBox="1"/>
          <p:nvPr/>
        </p:nvSpPr>
        <p:spPr>
          <a:xfrm>
            <a:off x="1823535" y="1303164"/>
            <a:ext cx="898709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0000"/>
                </a:solidFill>
              </a:rPr>
              <a:t>TRMM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GPM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234E799-39DC-FB49-9270-82A9A891C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6006" y="1303163"/>
            <a:ext cx="7836791" cy="457146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F5EA3D8-CEEC-E742-8228-26110F9853C7}"/>
              </a:ext>
            </a:extLst>
          </p:cNvPr>
          <p:cNvSpPr txBox="1"/>
          <p:nvPr/>
        </p:nvSpPr>
        <p:spPr>
          <a:xfrm>
            <a:off x="0" y="4356316"/>
            <a:ext cx="4306006" cy="2308324"/>
          </a:xfrm>
          <a:prstGeom prst="rect">
            <a:avLst/>
          </a:prstGeom>
          <a:solidFill>
            <a:srgbClr val="24226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For algorithm methodology, snow/ice artifact filtering, histogram footprint adjustment, and testing with GPM DPR radar, see Bang and Cecil, 2019 &amp; 2021.</a:t>
            </a:r>
          </a:p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703020202090204" pitchFamily="34" charset="0"/>
            </a:endParaRPr>
          </a:p>
          <a:p>
            <a:pPr algn="ctr"/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This climatology has been updated through March 2021 using the MERRA2 reanalysis for tropopause heights.  </a:t>
            </a:r>
          </a:p>
        </p:txBody>
      </p:sp>
    </p:spTree>
    <p:extLst>
      <p:ext uri="{BB962C8B-B14F-4D97-AF65-F5344CB8AC3E}">
        <p14:creationId xmlns:p14="http://schemas.microsoft.com/office/powerpoint/2010/main" val="2310946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7794F-5C77-2B47-A490-690D5F97F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18" y="249109"/>
            <a:ext cx="509249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Climatologies from Sun-Synchronous Platforms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C25A5-42CA-DC47-A5E2-E42B168D4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B4C1A-AC39-8A41-9372-CB8AC006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EBB29-B4BC-6847-82F5-4DABA0A76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68C1CF-D539-8C4A-9A25-C0882BD997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20" b="15906"/>
          <a:stretch/>
        </p:blipFill>
        <p:spPr>
          <a:xfrm>
            <a:off x="5130841" y="136525"/>
            <a:ext cx="6951298" cy="303204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62E6A5-E5EF-3044-BA2D-B415A1CF6B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857"/>
          <a:stretch/>
        </p:blipFill>
        <p:spPr>
          <a:xfrm>
            <a:off x="5130841" y="3168565"/>
            <a:ext cx="6959518" cy="357835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3E8B37-6F26-FB44-BE85-EFD0E751EC8B}"/>
              </a:ext>
            </a:extLst>
          </p:cNvPr>
          <p:cNvSpPr txBox="1"/>
          <p:nvPr/>
        </p:nvSpPr>
        <p:spPr>
          <a:xfrm>
            <a:off x="5449824" y="2610481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Aqua AMSR-E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9F23BE-1984-784E-A194-1CA87E7D0C38}"/>
              </a:ext>
            </a:extLst>
          </p:cNvPr>
          <p:cNvSpPr txBox="1"/>
          <p:nvPr/>
        </p:nvSpPr>
        <p:spPr>
          <a:xfrm>
            <a:off x="5449824" y="5457855"/>
            <a:ext cx="1925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GCOM-W1 AMSR2</a:t>
            </a:r>
          </a:p>
        </p:txBody>
      </p:sp>
    </p:spTree>
    <p:extLst>
      <p:ext uri="{BB962C8B-B14F-4D97-AF65-F5344CB8AC3E}">
        <p14:creationId xmlns:p14="http://schemas.microsoft.com/office/powerpoint/2010/main" val="364216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7794F-5C77-2B47-A490-690D5F97F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61" y="-294750"/>
            <a:ext cx="8195226" cy="1325563"/>
          </a:xfrm>
        </p:spPr>
        <p:txBody>
          <a:bodyPr>
            <a:normAutofit/>
          </a:bodyPr>
          <a:lstStyle/>
          <a:p>
            <a:r>
              <a:rPr lang="en-US" dirty="0"/>
              <a:t>Combining Climatologies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C25A5-42CA-DC47-A5E2-E42B168D4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B4C1A-AC39-8A41-9372-CB8AC006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EBB29-B4BC-6847-82F5-4DABA0A76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F4235E-5A14-8240-B536-7A0D21B63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79"/>
          <a:stretch/>
        </p:blipFill>
        <p:spPr>
          <a:xfrm>
            <a:off x="1298448" y="1254399"/>
            <a:ext cx="9595104" cy="502742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72317AD-DFE4-F047-94D8-A507C44735E5}"/>
              </a:ext>
            </a:extLst>
          </p:cNvPr>
          <p:cNvSpPr txBox="1"/>
          <p:nvPr/>
        </p:nvSpPr>
        <p:spPr>
          <a:xfrm>
            <a:off x="3226464" y="779761"/>
            <a:ext cx="5739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rebuchet MS" panose="020B0703020202090204" pitchFamily="34" charset="0"/>
              </a:rPr>
              <a:t>TRMM &amp; GPM Combined Climatology 1998 - 2021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443463-0373-F249-ACB1-B63E88ECA821}"/>
              </a:ext>
            </a:extLst>
          </p:cNvPr>
          <p:cNvSpPr txBox="1"/>
          <p:nvPr/>
        </p:nvSpPr>
        <p:spPr>
          <a:xfrm>
            <a:off x="11216640" y="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C4169B-2C31-3C4C-A9C4-24E4602CB189}"/>
              </a:ext>
            </a:extLst>
          </p:cNvPr>
          <p:cNvSpPr txBox="1"/>
          <p:nvPr/>
        </p:nvSpPr>
        <p:spPr>
          <a:xfrm>
            <a:off x="9700348" y="3331412"/>
            <a:ext cx="25413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900" dirty="0">
              <a:solidFill>
                <a:schemeClr val="bg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BBAF6A-0391-9B48-BAC9-632F95A47940}"/>
              </a:ext>
            </a:extLst>
          </p:cNvPr>
          <p:cNvGrpSpPr/>
          <p:nvPr/>
        </p:nvGrpSpPr>
        <p:grpSpPr>
          <a:xfrm>
            <a:off x="8965536" y="2555830"/>
            <a:ext cx="3379794" cy="3675272"/>
            <a:chOff x="8965536" y="2555830"/>
            <a:chExt cx="3379794" cy="3675272"/>
          </a:xfrm>
        </p:grpSpPr>
        <p:sp>
          <p:nvSpPr>
            <p:cNvPr id="14" name="12-Point Star 13">
              <a:extLst>
                <a:ext uri="{FF2B5EF4-FFF2-40B4-BE49-F238E27FC236}">
                  <a16:creationId xmlns:a16="http://schemas.microsoft.com/office/drawing/2014/main" id="{9F6E7DE9-BCC3-8D49-8198-63611F547A76}"/>
                </a:ext>
              </a:extLst>
            </p:cNvPr>
            <p:cNvSpPr/>
            <p:nvPr/>
          </p:nvSpPr>
          <p:spPr>
            <a:xfrm>
              <a:off x="8965536" y="2555830"/>
              <a:ext cx="3379794" cy="3675272"/>
            </a:xfrm>
            <a:prstGeom prst="star1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EFBF29-15E9-FF46-BCA6-C91476A93F03}"/>
                </a:ext>
              </a:extLst>
            </p:cNvPr>
            <p:cNvSpPr txBox="1"/>
            <p:nvPr/>
          </p:nvSpPr>
          <p:spPr>
            <a:xfrm>
              <a:off x="9351916" y="3211241"/>
              <a:ext cx="2607034" cy="2339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TRMM, GPM, </a:t>
              </a:r>
            </a:p>
            <a:p>
              <a:pPr algn="ctr"/>
              <a:r>
                <a:rPr lang="en-US" dirty="0">
                  <a:latin typeface="Trebuchet MS" panose="020B0703020202090204" pitchFamily="34" charset="0"/>
                </a:rPr>
                <a:t>and Combined (TRMM + GPM) gridded climatologies publicly available from the GHRC DAAC</a:t>
              </a:r>
            </a:p>
            <a:p>
              <a:pPr algn="ctr"/>
              <a:endParaRPr lang="en-US" sz="600" dirty="0">
                <a:latin typeface="Trebuchet MS" panose="020B0703020202090204" pitchFamily="34" charset="0"/>
              </a:endParaRPr>
            </a:p>
            <a:p>
              <a:pPr algn="ctr"/>
              <a:r>
                <a:rPr lang="en-US" sz="1600" dirty="0">
                  <a:latin typeface="Trebuchet MS" panose="020B0703020202090204" pitchFamily="34" charset="0"/>
                  <a:hlinkClick r:id="rId3" tooltip="Original URL:&#10;http://dx.doi.org/10.5067/MODEL/DATA101&#10;&#10;Click to follow link.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http://dx.doi.org/10.5067/MODEL/DATA101</a:t>
              </a:r>
              <a:endParaRPr lang="en-US" sz="1100" dirty="0">
                <a:latin typeface="Trebuchet MS" panose="020B070302020209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050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EEAA1-72CD-5E4A-B04B-7FBD24AF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65" y="18255"/>
            <a:ext cx="10515600" cy="1325563"/>
          </a:xfrm>
        </p:spPr>
        <p:txBody>
          <a:bodyPr/>
          <a:lstStyle/>
          <a:p>
            <a:r>
              <a:rPr lang="en-US" dirty="0"/>
              <a:t>Using LEO Satellite Platforms to Assess Diurnal Cycle of Hail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3C66EF2E-9CF6-974F-BF0A-397BB62788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493" y="1325118"/>
            <a:ext cx="9096012" cy="503123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1DC15-58D0-254F-92B3-3DD63A057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91F20-2710-8041-9DB4-5029373CE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F3229-5A9E-7E49-8663-4AEFF8CDA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5BABAD-A69E-E840-B41E-8FD61BD6A3D4}"/>
              </a:ext>
            </a:extLst>
          </p:cNvPr>
          <p:cNvSpPr txBox="1"/>
          <p:nvPr/>
        </p:nvSpPr>
        <p:spPr>
          <a:xfrm>
            <a:off x="9385505" y="1704260"/>
            <a:ext cx="27303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rebuchet MS" panose="020B0703020202090204" pitchFamily="34" charset="0"/>
              </a:rPr>
              <a:t>This analysis aids in:</a:t>
            </a:r>
          </a:p>
          <a:p>
            <a:endParaRPr lang="en-US" dirty="0">
              <a:latin typeface="Trebuchet MS" panose="020B0703020202090204" pitchFamily="34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Trebuchet MS" panose="020B0703020202090204" pitchFamily="34" charset="0"/>
              </a:rPr>
              <a:t>Establishing the [near] global diurnal cycle of severe hail</a:t>
            </a:r>
          </a:p>
          <a:p>
            <a:endParaRPr lang="en-US" dirty="0">
              <a:latin typeface="Trebuchet MS" panose="020B0703020202090204" pitchFamily="34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Trebuchet MS" panose="020B0703020202090204" pitchFamily="34" charset="0"/>
              </a:rPr>
              <a:t>Normalizing the sampling by instruments in sun-synchronous orbit in order to combine climatologies for a multi-satellite product. </a:t>
            </a:r>
          </a:p>
        </p:txBody>
      </p:sp>
    </p:spTree>
    <p:extLst>
      <p:ext uri="{BB962C8B-B14F-4D97-AF65-F5344CB8AC3E}">
        <p14:creationId xmlns:p14="http://schemas.microsoft.com/office/powerpoint/2010/main" val="1735820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EEAA1-72CD-5E4A-B04B-7FBD24AF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65" y="18255"/>
            <a:ext cx="10515600" cy="1325563"/>
          </a:xfrm>
        </p:spPr>
        <p:txBody>
          <a:bodyPr/>
          <a:lstStyle/>
          <a:p>
            <a:r>
              <a:rPr lang="en-US" dirty="0"/>
              <a:t>Using LEO Satellite Platforms to Assess Diurnal Cycle of Hail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1DC15-58D0-254F-92B3-3DD63A057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91F20-2710-8041-9DB4-5029373CE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F3229-5A9E-7E49-8663-4AEFF8CDA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10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5BABAD-A69E-E840-B41E-8FD61BD6A3D4}"/>
              </a:ext>
            </a:extLst>
          </p:cNvPr>
          <p:cNvSpPr txBox="1"/>
          <p:nvPr/>
        </p:nvSpPr>
        <p:spPr>
          <a:xfrm>
            <a:off x="9385505" y="1704260"/>
            <a:ext cx="27303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rebuchet MS" panose="020B0703020202090204" pitchFamily="34" charset="0"/>
              </a:rPr>
              <a:t>This analysis aids in:</a:t>
            </a:r>
          </a:p>
          <a:p>
            <a:endParaRPr lang="en-US" dirty="0">
              <a:latin typeface="Trebuchet MS" panose="020B0703020202090204" pitchFamily="34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Trebuchet MS" panose="020B0703020202090204" pitchFamily="34" charset="0"/>
              </a:rPr>
              <a:t>Establishing the [near] global diurnal cycle of severe hail</a:t>
            </a:r>
          </a:p>
          <a:p>
            <a:endParaRPr lang="en-US" dirty="0">
              <a:latin typeface="Trebuchet MS" panose="020B0703020202090204" pitchFamily="34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Trebuchet MS" panose="020B0703020202090204" pitchFamily="34" charset="0"/>
              </a:rPr>
              <a:t>Normalizing the sampling by instruments in sun-synchronous orbit in order to combine climatologies for a multi-satellite product. </a:t>
            </a:r>
          </a:p>
        </p:txBody>
      </p:sp>
      <p:pic>
        <p:nvPicPr>
          <p:cNvPr id="11" name="Picture 10" descr="Map&#10;&#10;Description automatically generated">
            <a:extLst>
              <a:ext uri="{FF2B5EF4-FFF2-40B4-BE49-F238E27FC236}">
                <a16:creationId xmlns:a16="http://schemas.microsoft.com/office/drawing/2014/main" id="{C08BFC0D-CCA8-6F4E-BC71-36F4BB708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00" y="1343818"/>
            <a:ext cx="9062205" cy="5012532"/>
          </a:xfrm>
          <a:prstGeom prst="rect">
            <a:avLst/>
          </a:prstGeom>
        </p:spPr>
      </p:pic>
      <p:sp>
        <p:nvSpPr>
          <p:cNvPr id="10" name="Donut 9">
            <a:extLst>
              <a:ext uri="{FF2B5EF4-FFF2-40B4-BE49-F238E27FC236}">
                <a16:creationId xmlns:a16="http://schemas.microsoft.com/office/drawing/2014/main" id="{9DFE4FB6-C6C7-444C-807C-480D756A0A56}"/>
              </a:ext>
            </a:extLst>
          </p:cNvPr>
          <p:cNvSpPr/>
          <p:nvPr/>
        </p:nvSpPr>
        <p:spPr>
          <a:xfrm>
            <a:off x="2901696" y="4517771"/>
            <a:ext cx="804672" cy="792480"/>
          </a:xfrm>
          <a:prstGeom prst="donut">
            <a:avLst>
              <a:gd name="adj" fmla="val 11231"/>
            </a:avLst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131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6910-396C-9644-8297-9ED985604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Future, Concurrent, and Parallel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58073-6BA0-B548-96FC-D61FDA7B7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11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EA5D5E-ED82-E54F-B07C-446A2B67EFCB}"/>
              </a:ext>
            </a:extLst>
          </p:cNvPr>
          <p:cNvSpPr txBox="1"/>
          <p:nvPr/>
        </p:nvSpPr>
        <p:spPr>
          <a:xfrm>
            <a:off x="336907" y="965042"/>
            <a:ext cx="5856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Hailstorms Research in the Disasters Program</a:t>
            </a:r>
          </a:p>
          <a:p>
            <a:pPr algn="ctr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NASA Earth Science Applied Sciences </a:t>
            </a:r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A78C92A8-02E6-AC41-9103-B26CE10F09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03" t="10266" r="5418" b="15959"/>
          <a:stretch/>
        </p:blipFill>
        <p:spPr>
          <a:xfrm>
            <a:off x="3204182" y="1782060"/>
            <a:ext cx="2743200" cy="2636519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F4C7E48E-A3E3-1345-ADD4-789F9C77E4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00" t="11148" r="54721" b="15078"/>
          <a:stretch/>
        </p:blipFill>
        <p:spPr>
          <a:xfrm>
            <a:off x="336907" y="1782061"/>
            <a:ext cx="2743200" cy="26365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E98ED4-25DB-0541-B61A-6C3F44BD2C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7" t="10223" b="18782"/>
          <a:stretch/>
        </p:blipFill>
        <p:spPr>
          <a:xfrm>
            <a:off x="3991161" y="4186875"/>
            <a:ext cx="2613303" cy="263651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05B81AA-7ED0-0D4E-92FC-65ABF1AD1A58}"/>
              </a:ext>
            </a:extLst>
          </p:cNvPr>
          <p:cNvSpPr txBox="1"/>
          <p:nvPr/>
        </p:nvSpPr>
        <p:spPr>
          <a:xfrm>
            <a:off x="164201" y="4466824"/>
            <a:ext cx="3641647" cy="2308324"/>
          </a:xfrm>
          <a:prstGeom prst="rect">
            <a:avLst/>
          </a:prstGeom>
          <a:solidFill>
            <a:srgbClr val="24226D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The passive-microwave climatologies are shared with international partners and end-users, as well as paired with other severe weather datasets (Visible/IR, Lightning, Surface Damage) to assess and improve hail detection, prediction, response.</a:t>
            </a:r>
          </a:p>
        </p:txBody>
      </p:sp>
      <p:pic>
        <p:nvPicPr>
          <p:cNvPr id="21" name="Picture 20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693B02D-5F2B-8B41-8D06-2C2D521F5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829" y="1088230"/>
            <a:ext cx="4899909" cy="270301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3410B4C-4726-174C-B71B-8FE1477A6C0E}"/>
              </a:ext>
            </a:extLst>
          </p:cNvPr>
          <p:cNvSpPr txBox="1"/>
          <p:nvPr/>
        </p:nvSpPr>
        <p:spPr>
          <a:xfrm>
            <a:off x="7360757" y="3597542"/>
            <a:ext cx="4764125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ArcGIS Hailstorm Climatology Visualization Portal</a:t>
            </a:r>
          </a:p>
          <a:p>
            <a:pPr algn="ctr"/>
            <a:r>
              <a:rPr lang="en-US" u="sng" dirty="0">
                <a:solidFill>
                  <a:schemeClr val="accent1"/>
                </a:solidFill>
                <a:hlinkClick r:id="rId5" tooltip="Original URL:&#10;https://arcg.is/0C8eXC&#10;&#10;Click to follow link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https://arcg.is/</a:t>
            </a:r>
            <a:r>
              <a:rPr lang="en-US" u="sng" dirty="0">
                <a:solidFill>
                  <a:schemeClr val="accent1"/>
                </a:solidFill>
                <a:hlinkClick r:id="rId6" tooltip="Original URL:&#10;https://arcg.is/0C8eXC&#10;&#10;Click to follow link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0C8eXC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532F55-A955-5347-AD2F-0E0A8F2D90D3}"/>
              </a:ext>
            </a:extLst>
          </p:cNvPr>
          <p:cNvSpPr txBox="1"/>
          <p:nvPr/>
        </p:nvSpPr>
        <p:spPr>
          <a:xfrm>
            <a:off x="6734361" y="4298940"/>
            <a:ext cx="54276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Related AGU Presentations:</a:t>
            </a:r>
          </a:p>
          <a:p>
            <a:r>
              <a:rPr lang="en-US" dirty="0" err="1">
                <a:solidFill>
                  <a:srgbClr val="FFFEA8"/>
                </a:solidFill>
                <a:latin typeface="Trebuchet MS" panose="020B0703020202090204" pitchFamily="34" charset="0"/>
              </a:rPr>
              <a:t>Bedka</a:t>
            </a:r>
            <a:r>
              <a:rPr lang="en-US" dirty="0">
                <a:solidFill>
                  <a:srgbClr val="FFFEA8"/>
                </a:solidFill>
                <a:latin typeface="Trebuchet MS" panose="020B0703020202090204" pitchFamily="34" charset="0"/>
              </a:rPr>
              <a:t> (NH45A-0594) </a:t>
            </a:r>
            <a:r>
              <a:rPr lang="en-US" dirty="0">
                <a:latin typeface="Trebuchet MS" panose="020B0703020202090204" pitchFamily="34" charset="0"/>
              </a:rPr>
              <a:t>“Use of Geostationary IR, Passive Microwave Imager, and Reanalysis Datasets to Assess Climatological Hailstorm Risk.” Thursday 12/16 @ 4-6p</a:t>
            </a:r>
          </a:p>
          <a:p>
            <a:r>
              <a:rPr lang="en-US" dirty="0">
                <a:solidFill>
                  <a:srgbClr val="FFFEA8"/>
                </a:solidFill>
                <a:latin typeface="Trebuchet MS" panose="020B0703020202090204" pitchFamily="34" charset="0"/>
              </a:rPr>
              <a:t>Bell (GC451-0925) </a:t>
            </a:r>
            <a:r>
              <a:rPr lang="en-US" dirty="0">
                <a:latin typeface="Trebuchet MS" panose="020B0703020202090204" pitchFamily="34" charset="0"/>
              </a:rPr>
              <a:t>“Identifying and Mapping Agricultural Areas Using Synthetic Aperture Radar Time Series” Thursday 12/16 @ 4-6p</a:t>
            </a:r>
          </a:p>
        </p:txBody>
      </p:sp>
    </p:spTree>
    <p:extLst>
      <p:ext uri="{BB962C8B-B14F-4D97-AF65-F5344CB8AC3E}">
        <p14:creationId xmlns:p14="http://schemas.microsoft.com/office/powerpoint/2010/main" val="2612443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D9BC9-736D-EF43-BA38-7F5E361A2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Future, Concurrent, and Parallel Work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AC5AF-004F-C54D-8B79-15C498AEB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4B58E-7F58-6E4D-91D1-292A6A56D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74995-FBFC-CA47-A10D-71AD641F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12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831CAE-91B4-404D-8F80-17AC7E2DD477}"/>
              </a:ext>
            </a:extLst>
          </p:cNvPr>
          <p:cNvSpPr txBox="1"/>
          <p:nvPr/>
        </p:nvSpPr>
        <p:spPr>
          <a:xfrm>
            <a:off x="6759334" y="981485"/>
            <a:ext cx="4758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NUBF in Hail and the Passive-Microwave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489102B-39A9-5142-AEA3-2E52356B8A2B}"/>
              </a:ext>
            </a:extLst>
          </p:cNvPr>
          <p:cNvGrpSpPr/>
          <p:nvPr/>
        </p:nvGrpSpPr>
        <p:grpSpPr>
          <a:xfrm>
            <a:off x="6222431" y="1514363"/>
            <a:ext cx="2844427" cy="2308324"/>
            <a:chOff x="986772" y="1920282"/>
            <a:chExt cx="3645813" cy="284489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2946758-CD47-9243-9042-9C4716F21B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t="14866" r="16017" b="5084"/>
            <a:stretch/>
          </p:blipFill>
          <p:spPr>
            <a:xfrm>
              <a:off x="986772" y="1920282"/>
              <a:ext cx="3645813" cy="2844899"/>
            </a:xfrm>
            <a:prstGeom prst="rect">
              <a:avLst/>
            </a:prstGeom>
          </p:spPr>
        </p:pic>
        <p:sp>
          <p:nvSpPr>
            <p:cNvPr id="9" name="Donut 8">
              <a:extLst>
                <a:ext uri="{FF2B5EF4-FFF2-40B4-BE49-F238E27FC236}">
                  <a16:creationId xmlns:a16="http://schemas.microsoft.com/office/drawing/2014/main" id="{225EF0E7-4796-FC4C-B336-A9D9121BEE66}"/>
                </a:ext>
              </a:extLst>
            </p:cNvPr>
            <p:cNvSpPr/>
            <p:nvPr/>
          </p:nvSpPr>
          <p:spPr>
            <a:xfrm rot="19676886">
              <a:off x="2528550" y="2132275"/>
              <a:ext cx="980200" cy="1466766"/>
            </a:xfrm>
            <a:prstGeom prst="donut">
              <a:avLst>
                <a:gd name="adj" fmla="val 6407"/>
              </a:avLst>
            </a:prstGeom>
            <a:solidFill>
              <a:srgbClr val="FF4BF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1225247-FB06-BD40-8E9D-ECD0FFB92BD3}"/>
                </a:ext>
              </a:extLst>
            </p:cNvPr>
            <p:cNvSpPr txBox="1"/>
            <p:nvPr/>
          </p:nvSpPr>
          <p:spPr>
            <a:xfrm>
              <a:off x="1373679" y="3716458"/>
              <a:ext cx="3198414" cy="91036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Trebuchet MS" panose="020B0703020202090204" pitchFamily="34" charset="0"/>
                </a:rPr>
                <a:t>Aqua AMSR-E 19 GHz footprint over MODIS IR T</a:t>
              </a:r>
              <a:r>
                <a:rPr lang="en-US" sz="1400" baseline="-25000" dirty="0">
                  <a:solidFill>
                    <a:schemeClr val="bg1"/>
                  </a:solidFill>
                  <a:latin typeface="Trebuchet MS" panose="020B0703020202090204" pitchFamily="34" charset="0"/>
                </a:rPr>
                <a:t>b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Trebuchet MS" panose="020B0703020202090204" pitchFamily="34" charset="0"/>
                </a:rPr>
                <a:t>With Overshooting Tops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E8B5C1A-4DCA-5044-9B31-75A5DBF1FFEB}"/>
              </a:ext>
            </a:extLst>
          </p:cNvPr>
          <p:cNvSpPr txBox="1"/>
          <p:nvPr/>
        </p:nvSpPr>
        <p:spPr>
          <a:xfrm>
            <a:off x="9203245" y="1622914"/>
            <a:ext cx="28760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Recently funded work in the NASA Science of Terra, Aqua, and Suomi-NPP program includes using Aqua MODIS vis/IR observations to assess NUBF in AMSR-E passive- microwave observations.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C5960B-0C95-FF42-91E8-0E098D95EA0D}"/>
              </a:ext>
            </a:extLst>
          </p:cNvPr>
          <p:cNvSpPr txBox="1"/>
          <p:nvPr/>
        </p:nvSpPr>
        <p:spPr>
          <a:xfrm>
            <a:off x="6096000" y="4205021"/>
            <a:ext cx="2923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Melting and Ice Particle Size Distribution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1516A8-0D97-F74E-BA90-720D4DAABC40}"/>
              </a:ext>
            </a:extLst>
          </p:cNvPr>
          <p:cNvSpPr txBox="1"/>
          <p:nvPr/>
        </p:nvSpPr>
        <p:spPr>
          <a:xfrm>
            <a:off x="6222431" y="5235345"/>
            <a:ext cx="58399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Future work in the NASA Precipitation Measurement Mission includes a focus on assessing hail size distributions, melting, and how this is manifested in the passive-microwave T</a:t>
            </a:r>
            <a:r>
              <a:rPr lang="en-US" baseline="-25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s.</a:t>
            </a:r>
          </a:p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1" name="Picture 20" descr="Map&#10;&#10;Description automatically generated">
            <a:extLst>
              <a:ext uri="{FF2B5EF4-FFF2-40B4-BE49-F238E27FC236}">
                <a16:creationId xmlns:a16="http://schemas.microsoft.com/office/drawing/2014/main" id="{29EC4E0D-E4AD-8643-943F-73544E8868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173" t="14829" r="33573" b="14645"/>
          <a:stretch/>
        </p:blipFill>
        <p:spPr>
          <a:xfrm>
            <a:off x="9138736" y="4099464"/>
            <a:ext cx="2923663" cy="1017841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2450334-88FF-2D4F-8B52-C3729FC8CF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492"/>
          <a:stretch/>
        </p:blipFill>
        <p:spPr>
          <a:xfrm>
            <a:off x="1011935" y="876353"/>
            <a:ext cx="4218433" cy="326447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D702A51-67BB-7546-B03C-4D2E87C2A3E2}"/>
              </a:ext>
            </a:extLst>
          </p:cNvPr>
          <p:cNvSpPr txBox="1"/>
          <p:nvPr/>
        </p:nvSpPr>
        <p:spPr>
          <a:xfrm>
            <a:off x="56491" y="4231935"/>
            <a:ext cx="592978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Global coverage and long history of spaceborne passive microwave instruments from 10 – 91 GHz.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Aim to assess the hail climatologies from as many of these platforms as possible.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Going beyond the 4 sensors shown here poses challenges:</a:t>
            </a:r>
          </a:p>
        </p:txBody>
      </p:sp>
      <p:graphicFrame>
        <p:nvGraphicFramePr>
          <p:cNvPr id="25" name="Table 11">
            <a:extLst>
              <a:ext uri="{FF2B5EF4-FFF2-40B4-BE49-F238E27FC236}">
                <a16:creationId xmlns:a16="http://schemas.microsoft.com/office/drawing/2014/main" id="{55377ECF-E4E1-B44C-8986-1CE05F8648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59705"/>
              </p:ext>
            </p:extLst>
          </p:nvPr>
        </p:nvGraphicFramePr>
        <p:xfrm>
          <a:off x="219201" y="5607548"/>
          <a:ext cx="5803900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2748">
                  <a:extLst>
                    <a:ext uri="{9D8B030D-6E8A-4147-A177-3AD203B41FA5}">
                      <a16:colId xmlns:a16="http://schemas.microsoft.com/office/drawing/2014/main" val="1357085312"/>
                    </a:ext>
                  </a:extLst>
                </a:gridCol>
                <a:gridCol w="3121152">
                  <a:extLst>
                    <a:ext uri="{9D8B030D-6E8A-4147-A177-3AD203B41FA5}">
                      <a16:colId xmlns:a16="http://schemas.microsoft.com/office/drawing/2014/main" val="3354381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b="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Very large footprints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b="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Different scan patterns</a:t>
                      </a:r>
                      <a:endParaRPr lang="en-US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Trebuchet MS" panose="020B070302020209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Missing 10 GHz channel (used for snow/ice filter)</a:t>
                      </a:r>
                      <a:endParaRPr lang="en-US" b="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Trebuchet MS" panose="020B070302020209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039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092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24980-FFDA-634D-8906-53E874494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0F015-93B4-3D4D-9F4F-CC54D4436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08CDC-288B-2745-91A9-A3FD489D8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30E59-5CFB-2A45-AFD7-3047E76D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172F1-66F2-AF41-BA89-225A6EAC18E0}"/>
              </a:ext>
            </a:extLst>
          </p:cNvPr>
          <p:cNvSpPr txBox="1"/>
          <p:nvPr/>
        </p:nvSpPr>
        <p:spPr>
          <a:xfrm>
            <a:off x="8153400" y="772264"/>
            <a:ext cx="37717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Contact Us:</a:t>
            </a:r>
          </a:p>
          <a:p>
            <a:pPr algn="ctr"/>
            <a:endParaRPr lang="en-US" sz="2400" dirty="0">
              <a:solidFill>
                <a:srgbClr val="D883FF"/>
              </a:solidFill>
              <a:latin typeface="Trebuchet MS" panose="020B0703020202090204" pitchFamily="34" charset="0"/>
            </a:endParaRPr>
          </a:p>
          <a:p>
            <a:pPr algn="ctr"/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Sarah.D.Bang@nasa.gov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Trebuchet MS" panose="020B0703020202090204" pitchFamily="34" charset="0"/>
            </a:endParaRPr>
          </a:p>
          <a:p>
            <a:pPr algn="ctr"/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Trebuchet MS" panose="020B0703020202090204" pitchFamily="34" charset="0"/>
            </a:endParaRPr>
          </a:p>
          <a:p>
            <a:pPr algn="ctr"/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Daniel.J.Cecil@nasa.gov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Trebuchet MS" panose="020B0703020202090204" pitchFamily="34" charset="0"/>
            </a:endParaRPr>
          </a:p>
        </p:txBody>
      </p:sp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27FC790-9F81-F14C-A308-B0504334A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360" y="2296761"/>
            <a:ext cx="5855368" cy="1624440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6A9ECA-3F18-DE41-9050-978BB3233FD1}"/>
              </a:ext>
            </a:extLst>
          </p:cNvPr>
          <p:cNvSpPr txBox="1"/>
          <p:nvPr/>
        </p:nvSpPr>
        <p:spPr>
          <a:xfrm>
            <a:off x="-377606" y="4117336"/>
            <a:ext cx="5174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Bang and Cecil 2019 &amp; 2021</a:t>
            </a:r>
          </a:p>
          <a:p>
            <a:pPr algn="ctr"/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(JAMC, open access)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4A66CC-9B3B-1048-BA49-43AFFF1E4543}"/>
              </a:ext>
            </a:extLst>
          </p:cNvPr>
          <p:cNvSpPr txBox="1"/>
          <p:nvPr/>
        </p:nvSpPr>
        <p:spPr>
          <a:xfrm>
            <a:off x="5068316" y="4230588"/>
            <a:ext cx="66273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TRMM, GPM, and TRMM &amp; GPM Combined Gridded Climatologies</a:t>
            </a:r>
          </a:p>
          <a:p>
            <a:pPr algn="ctr"/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NASA Global Hydrometeorology Resource Center (GHRC) DAAC</a:t>
            </a:r>
          </a:p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703020202090204" pitchFamily="34" charset="0"/>
            </a:endParaRPr>
          </a:p>
          <a:p>
            <a:pPr algn="ctr"/>
            <a:r>
              <a:rPr lang="en-US" dirty="0">
                <a:latin typeface="Trebuchet MS" panose="020B0703020202090204" pitchFamily="34" charset="0"/>
                <a:hlinkClick r:id="rId3" tooltip="Original URL:&#10;http://dx.doi.org/10.5067/MODEL/DATA101&#10;&#10;Click to follow link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http://dx.doi.org/10.5067/MODEL/DATA101</a:t>
            </a:r>
            <a:endParaRPr lang="en-US" sz="1200" dirty="0">
              <a:latin typeface="Trebuchet MS" panose="020B0703020202090204" pitchFamily="34" charset="0"/>
            </a:endParaRPr>
          </a:p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703020202090204" pitchFamily="34" charset="0"/>
            </a:endParaRPr>
          </a:p>
          <a:p>
            <a:pPr algn="ctr"/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Publicly Available with [free] </a:t>
            </a:r>
            <a:r>
              <a:rPr lang="en-US" sz="1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Earthdata</a:t>
            </a:r>
            <a:r>
              <a:rPr 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Trebuchet MS" panose="020B0703020202090204" pitchFamily="34" charset="0"/>
              </a:rPr>
              <a:t> Login</a:t>
            </a:r>
          </a:p>
          <a:p>
            <a:pPr algn="ctr"/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Trebuchet MS" panose="020B070302020209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338403-6A55-7042-8E23-E735245EC6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3" t="1" r="1602" b="37182"/>
          <a:stretch/>
        </p:blipFill>
        <p:spPr>
          <a:xfrm>
            <a:off x="697832" y="945588"/>
            <a:ext cx="5855368" cy="1579066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250128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A3CBA-D38F-EE43-AEBB-075504412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December 13,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ADFB4-0AA0-174E-AB35-9D6CC42A6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AGU Fall Meeting New Orleans, LA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989B1-888E-0646-A8F1-FAFFB8A2F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5BF4-9B0C-8640-A2D9-69DFA3F87B38}" type="slidenum">
              <a:rPr lang="en-US" smtClean="0"/>
              <a:t>14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53CAA89-EDBE-BD4F-AAEC-DA90E2500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80" y="807244"/>
            <a:ext cx="11958639" cy="5243512"/>
          </a:xfrm>
        </p:spPr>
        <p:txBody>
          <a:bodyPr>
            <a:noAutofit/>
          </a:bodyPr>
          <a:lstStyle/>
          <a:p>
            <a:r>
              <a:rPr lang="en-US" sz="1800" dirty="0"/>
              <a:t>Aon Benfield, 2018: Global catastrophe recap: First half of 2018. Aon Benfield Analytics and Impact Forecasting, 1-12 pp.</a:t>
            </a:r>
          </a:p>
          <a:p>
            <a:r>
              <a:rPr lang="en-US" sz="1800" dirty="0"/>
              <a:t>Aon Benfield, 2020: Weather, Climate &amp; Catastrophe Insight: 2019 Annual Report. Aon Benfield Analytics and Impact Forecasting, 1-81 pp.</a:t>
            </a:r>
          </a:p>
          <a:p>
            <a:r>
              <a:rPr lang="en-US" sz="1800" dirty="0"/>
              <a:t>Bang, S. D. and D. J. Cecil, 2021: Testing Passive Microwave-based Hail Retrievals using GPM DPR Ku-band Radar J. App. Met. </a:t>
            </a:r>
            <a:r>
              <a:rPr lang="en-US" sz="1800" dirty="0" err="1"/>
              <a:t>Clim</a:t>
            </a:r>
            <a:r>
              <a:rPr lang="en-US" sz="1800" dirty="0"/>
              <a:t>.</a:t>
            </a:r>
          </a:p>
          <a:p>
            <a:r>
              <a:rPr lang="en-US" sz="1800" dirty="0"/>
              <a:t>Bang, S.D. and D.J. Cecil, 2019: Constructing a Multifrequency Passive Microwave Hail Retrieval and Climatology in the GPM Domain.</a:t>
            </a:r>
            <a:r>
              <a:rPr lang="en-US" sz="1800" i="1" dirty="0"/>
              <a:t> </a:t>
            </a:r>
            <a:r>
              <a:rPr lang="en-US" sz="1800" dirty="0"/>
              <a:t>J. Appl. Meteor. </a:t>
            </a:r>
            <a:r>
              <a:rPr lang="en-US" sz="1800" dirty="0" err="1"/>
              <a:t>Climatol</a:t>
            </a:r>
            <a:r>
              <a:rPr lang="en-US" sz="1800" dirty="0"/>
              <a:t>.</a:t>
            </a:r>
            <a:r>
              <a:rPr lang="en-US" sz="1800" i="1" dirty="0"/>
              <a:t>,</a:t>
            </a:r>
            <a:r>
              <a:rPr lang="en-US" sz="1800" dirty="0"/>
              <a:t> </a:t>
            </a:r>
            <a:r>
              <a:rPr lang="en-US" sz="1800" b="1" dirty="0"/>
              <a:t>58</a:t>
            </a:r>
            <a:r>
              <a:rPr lang="en-US" sz="1800" dirty="0"/>
              <a:t>, 1889–1904.</a:t>
            </a:r>
          </a:p>
          <a:p>
            <a:r>
              <a:rPr lang="en-US" sz="1800" dirty="0"/>
              <a:t>Battaglia, A., </a:t>
            </a:r>
            <a:r>
              <a:rPr lang="en-US" sz="1800" dirty="0" err="1"/>
              <a:t>Tanelli</a:t>
            </a:r>
            <a:r>
              <a:rPr lang="en-US" sz="1800" dirty="0"/>
              <a:t>, S., Mroz, K., and </a:t>
            </a:r>
            <a:r>
              <a:rPr lang="en-US" sz="1800" dirty="0" err="1"/>
              <a:t>Tridon</a:t>
            </a:r>
            <a:r>
              <a:rPr lang="en-US" sz="1800" dirty="0"/>
              <a:t>, F. (2015), Multiple scattering in observations of the GPM dual-frequency precipitation radar: Evidence and impact on retrievals. J. </a:t>
            </a:r>
            <a:r>
              <a:rPr lang="en-US" sz="1800" dirty="0" err="1"/>
              <a:t>Geophys</a:t>
            </a:r>
            <a:r>
              <a:rPr lang="en-US" sz="1800" dirty="0"/>
              <a:t>. Res. Atmos., 120, 4090– 4101</a:t>
            </a:r>
          </a:p>
          <a:p>
            <a:r>
              <a:rPr lang="en-US" sz="1800" dirty="0"/>
              <a:t>Cecil, D. J., 2009: Passive microwave brightness temperatures as proxies for hailstorms J Appl </a:t>
            </a:r>
            <a:r>
              <a:rPr lang="en-US" sz="1800" dirty="0" err="1"/>
              <a:t>Meteorol</a:t>
            </a:r>
            <a:r>
              <a:rPr lang="en-US" sz="1800" dirty="0"/>
              <a:t> </a:t>
            </a:r>
            <a:r>
              <a:rPr lang="en-US" sz="1800" dirty="0" err="1"/>
              <a:t>Climatol</a:t>
            </a:r>
            <a:r>
              <a:rPr lang="en-US" sz="1800" dirty="0"/>
              <a:t>., 48 (6), 1281–1286.</a:t>
            </a:r>
          </a:p>
          <a:p>
            <a:r>
              <a:rPr lang="en-US" sz="1800" dirty="0"/>
              <a:t>Liu, N., Liu, C., Chen, B., &amp; Zipser, E., 2020: What Are the Favorable Large-Scale Environments for the Highest-Flash-Rate Thunderstorms on Earth?, J. Atmos. Sci., 77(5), 1583-1612.</a:t>
            </a:r>
          </a:p>
          <a:p>
            <a:r>
              <a:rPr lang="en-US" sz="1800" dirty="0"/>
              <a:t>Spencer, R.W., M. R. Howland, and D. A. </a:t>
            </a:r>
            <a:r>
              <a:rPr lang="en-US" sz="1800" dirty="0" err="1"/>
              <a:t>Santek</a:t>
            </a:r>
            <a:r>
              <a:rPr lang="en-US" sz="1800" dirty="0"/>
              <a:t>, 1987: Severe storm identification with satellite microwave radiometry: An initial investigation with Nimbus-7 SMMR data. J Appl </a:t>
            </a:r>
            <a:r>
              <a:rPr lang="en-US" sz="1800" dirty="0" err="1"/>
              <a:t>Meteorol</a:t>
            </a:r>
            <a:r>
              <a:rPr lang="en-US" sz="1800" dirty="0"/>
              <a:t> </a:t>
            </a:r>
            <a:r>
              <a:rPr lang="en-US" sz="1800" dirty="0" err="1"/>
              <a:t>Climatol</a:t>
            </a:r>
            <a:r>
              <a:rPr lang="en-US" sz="1800" dirty="0"/>
              <a:t>., 26 (6), 749–754.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162CF-D2E0-1342-88A9-00EB46C7FA59}"/>
              </a:ext>
            </a:extLst>
          </p:cNvPr>
          <p:cNvSpPr txBox="1"/>
          <p:nvPr/>
        </p:nvSpPr>
        <p:spPr>
          <a:xfrm>
            <a:off x="116680" y="19278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703020202090204" pitchFamily="34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39177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1847</TotalTime>
  <Words>1585</Words>
  <Application>Microsoft Macintosh PowerPoint</Application>
  <PresentationFormat>Widescreen</PresentationFormat>
  <Paragraphs>194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Courier New</vt:lpstr>
      <vt:lpstr>Trebuchet MS</vt:lpstr>
      <vt:lpstr>Office Theme</vt:lpstr>
      <vt:lpstr>Detecting Hail from Space: Using a multi-frequency passive-microwave retrieval to analyze the global climatology and diurnal cycle of severe hail</vt:lpstr>
      <vt:lpstr>Observing Severe Hail</vt:lpstr>
      <vt:lpstr>Passive-Microwave Hail Detection</vt:lpstr>
      <vt:lpstr>Passive-Microwave Hail Algorithm</vt:lpstr>
      <vt:lpstr>Caveats, Asterisks, Grains of Salt, etc.</vt:lpstr>
      <vt:lpstr>Building a Climatology</vt:lpstr>
      <vt:lpstr>Applying this Method to Other Platforms</vt:lpstr>
      <vt:lpstr>Climatologies from Sun-Synchronous Platforms</vt:lpstr>
      <vt:lpstr>Combining Climatologies</vt:lpstr>
      <vt:lpstr>Using LEO Satellite Platforms to Assess Diurnal Cycle of Hail</vt:lpstr>
      <vt:lpstr>Using LEO Satellite Platforms to Assess Diurnal Cycle of Hail</vt:lpstr>
      <vt:lpstr>Future, Concurrent, and Parallel Work</vt:lpstr>
      <vt:lpstr>Future, Concurrent, and Parallel Work</vt:lpstr>
      <vt:lpstr>Thank You!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Detecting Hail from Space: Using a multi-frequency passive-microwave retrieval to analyze the global climatology and diurnal cycle of severe hail</dc:title>
  <dc:creator>Bang, Sarah D. (MSFC-ST11)</dc:creator>
  <cp:lastModifiedBy>Bang, Sarah D. (MSFC-ST11)</cp:lastModifiedBy>
  <cp:revision>3</cp:revision>
  <dcterms:created xsi:type="dcterms:W3CDTF">2021-12-03T17:57:36Z</dcterms:created>
  <dcterms:modified xsi:type="dcterms:W3CDTF">2021-12-05T00:45:33Z</dcterms:modified>
</cp:coreProperties>
</file>