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747" r:id="rId5"/>
    <p:sldMasterId id="2147483754" r:id="rId6"/>
  </p:sldMasterIdLst>
  <p:notesMasterIdLst>
    <p:notesMasterId r:id="rId29"/>
  </p:notesMasterIdLst>
  <p:sldIdLst>
    <p:sldId id="11842" r:id="rId7"/>
    <p:sldId id="11973" r:id="rId8"/>
    <p:sldId id="11974" r:id="rId9"/>
    <p:sldId id="11977" r:id="rId10"/>
    <p:sldId id="11983" r:id="rId11"/>
    <p:sldId id="11981" r:id="rId12"/>
    <p:sldId id="11989" r:id="rId13"/>
    <p:sldId id="11985" r:id="rId14"/>
    <p:sldId id="11975" r:id="rId15"/>
    <p:sldId id="11997" r:id="rId16"/>
    <p:sldId id="11996" r:id="rId17"/>
    <p:sldId id="12000" r:id="rId18"/>
    <p:sldId id="11990" r:id="rId19"/>
    <p:sldId id="12001" r:id="rId20"/>
    <p:sldId id="12003" r:id="rId21"/>
    <p:sldId id="11991" r:id="rId22"/>
    <p:sldId id="11946" r:id="rId23"/>
    <p:sldId id="11992" r:id="rId24"/>
    <p:sldId id="11993" r:id="rId25"/>
    <p:sldId id="11994" r:id="rId26"/>
    <p:sldId id="12004" r:id="rId27"/>
    <p:sldId id="11995"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th Brumbaugh" initials="BB" lastIdx="1" clrIdx="0">
    <p:extLst>
      <p:ext uri="{19B8F6BF-5375-455C-9EA6-DF929625EA0E}">
        <p15:presenceInfo xmlns:p15="http://schemas.microsoft.com/office/powerpoint/2012/main" userId="Beth Brumbaug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3FF"/>
    <a:srgbClr val="FF1CF0"/>
    <a:srgbClr val="FAF7CD"/>
    <a:srgbClr val="DFE0B7"/>
    <a:srgbClr val="F2C0F0"/>
    <a:srgbClr val="FFC9FD"/>
    <a:srgbClr val="EAB3E0"/>
    <a:srgbClr val="F081D4"/>
    <a:srgbClr val="CC3DBD"/>
    <a:srgbClr val="EF6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7165"/>
    <p:restoredTop sz="97656"/>
  </p:normalViewPr>
  <p:slideViewPr>
    <p:cSldViewPr snapToGrid="0" snapToObjects="1">
      <p:cViewPr varScale="1">
        <p:scale>
          <a:sx n="61" d="100"/>
          <a:sy n="61" d="100"/>
        </p:scale>
        <p:origin x="980" y="36"/>
      </p:cViewPr>
      <p:guideLst/>
    </p:cSldViewPr>
  </p:slideViewPr>
  <p:outlineViewPr>
    <p:cViewPr>
      <p:scale>
        <a:sx n="33" d="100"/>
        <a:sy n="33" d="100"/>
      </p:scale>
      <p:origin x="0" y="-6440"/>
    </p:cViewPr>
  </p:outlineViewPr>
  <p:notesTextViewPr>
    <p:cViewPr>
      <p:scale>
        <a:sx n="1" d="1"/>
        <a:sy n="1" d="1"/>
      </p:scale>
      <p:origin x="0" y="0"/>
    </p:cViewPr>
  </p:notesTextViewPr>
  <p:sorterViewPr>
    <p:cViewPr>
      <p:scale>
        <a:sx n="130" d="100"/>
        <a:sy n="130" d="100"/>
      </p:scale>
      <p:origin x="0" y="0"/>
    </p:cViewPr>
  </p:sorter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commentAuthors" Target="commentAuthors.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656FE4B-2336-4D2B-BD00-A00564C532A1}" type="datetimeFigureOut">
              <a:rPr lang="en-US" smtClean="0"/>
              <a:t>12/20/2021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CE36502-B079-4EF0-AF1A-072D97AB07A9}" type="slidenum">
              <a:rPr lang="en-US" smtClean="0"/>
              <a:t>‹#›</a:t>
            </a:fld>
            <a:endParaRPr lang="en-US"/>
          </a:p>
        </p:txBody>
      </p:sp>
    </p:spTree>
    <p:extLst>
      <p:ext uri="{BB962C8B-B14F-4D97-AF65-F5344CB8AC3E}">
        <p14:creationId xmlns:p14="http://schemas.microsoft.com/office/powerpoint/2010/main" val="344275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www.af.mil/" TargetMode="External"/><Relationship Id="rId3" Type="http://schemas.openxmlformats.org/officeDocument/2006/relationships/hyperlink" Target="https://www.nesdis.noaa.gov/COSMIC-2" TargetMode="External"/><Relationship Id="rId7" Type="http://schemas.openxmlformats.org/officeDocument/2006/relationships/hyperlink" Target="https://www.noaa.gov/"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www.spacex.com/news/2019/06/26/stp-2-mission" TargetMode="External"/><Relationship Id="rId11" Type="http://schemas.openxmlformats.org/officeDocument/2006/relationships/hyperlink" Target="https://www.jpl.nasa.gov/" TargetMode="External"/><Relationship Id="rId5" Type="http://schemas.openxmlformats.org/officeDocument/2006/relationships/hyperlink" Target="https://www.flickr.com/photos/nasahqphoto/sets/72157709236706851" TargetMode="External"/><Relationship Id="rId10" Type="http://schemas.openxmlformats.org/officeDocument/2006/relationships/hyperlink" Target="https://www.ucar.edu/" TargetMode="External"/><Relationship Id="rId4" Type="http://schemas.openxmlformats.org/officeDocument/2006/relationships/hyperlink" Target="https://www.cosmic.ucar.edu/what-we-do/cosmic-1/" TargetMode="External"/><Relationship Id="rId9" Type="http://schemas.openxmlformats.org/officeDocument/2006/relationships/hyperlink" Target="http://www.nspo.narl.org.tw/" TargetMode="Externa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www.af.mil/" TargetMode="External"/><Relationship Id="rId3" Type="http://schemas.openxmlformats.org/officeDocument/2006/relationships/hyperlink" Target="https://www.nesdis.noaa.gov/COSMIC-2" TargetMode="External"/><Relationship Id="rId7" Type="http://schemas.openxmlformats.org/officeDocument/2006/relationships/hyperlink" Target="https://www.noaa.gov/"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www.spacex.com/news/2019/06/26/stp-2-mission" TargetMode="External"/><Relationship Id="rId11" Type="http://schemas.openxmlformats.org/officeDocument/2006/relationships/hyperlink" Target="https://www.jpl.nasa.gov/" TargetMode="External"/><Relationship Id="rId5" Type="http://schemas.openxmlformats.org/officeDocument/2006/relationships/hyperlink" Target="https://www.flickr.com/photos/nasahqphoto/sets/72157709236706851" TargetMode="External"/><Relationship Id="rId10" Type="http://schemas.openxmlformats.org/officeDocument/2006/relationships/hyperlink" Target="https://www.ucar.edu/" TargetMode="External"/><Relationship Id="rId4" Type="http://schemas.openxmlformats.org/officeDocument/2006/relationships/hyperlink" Target="https://www.cosmic.ucar.edu/what-we-do/cosmic-1/" TargetMode="External"/><Relationship Id="rId9" Type="http://schemas.openxmlformats.org/officeDocument/2006/relationships/hyperlink" Target="http://www.nspo.narl.org.tw/"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a:xfrm>
            <a:off x="612648" y="4562284"/>
            <a:ext cx="5608320" cy="3660458"/>
          </a:xfrm>
        </p:spPr>
        <p:txBody>
          <a:bodyPr/>
          <a:lstStyle/>
          <a:p>
            <a:endParaRPr lang="en-US" dirty="0"/>
          </a:p>
        </p:txBody>
      </p:sp>
      <p:sp>
        <p:nvSpPr>
          <p:cNvPr id="4" name="Slide Number Placeholder 3"/>
          <p:cNvSpPr>
            <a:spLocks noGrp="1"/>
          </p:cNvSpPr>
          <p:nvPr>
            <p:ph type="sldNum" sz="quarter" idx="10"/>
          </p:nvPr>
        </p:nvSpPr>
        <p:spPr/>
        <p:txBody>
          <a:bodyPr/>
          <a:lstStyle/>
          <a:p>
            <a:fld id="{72ED8282-1FB3-4CEA-B208-6CBDDEE7125C}" type="slidenum">
              <a:rPr lang="en-US" smtClean="0"/>
              <a:pPr/>
              <a:t>1</a:t>
            </a:fld>
            <a:endParaRPr lang="en-US"/>
          </a:p>
        </p:txBody>
      </p:sp>
      <p:sp>
        <p:nvSpPr>
          <p:cNvPr id="5" name="Notes Placeholder 2"/>
          <p:cNvSpPr txBox="1">
            <a:spLocks/>
          </p:cNvSpPr>
          <p:nvPr/>
        </p:nvSpPr>
        <p:spPr>
          <a:xfrm>
            <a:off x="853440" y="4626292"/>
            <a:ext cx="5608320" cy="3660458"/>
          </a:xfrm>
          <a:prstGeom prst="rect">
            <a:avLst/>
          </a:prstGeom>
        </p:spPr>
        <p:txBody>
          <a:bodyPr vert="horz" lIns="93177" tIns="46589" rIns="93177" bIns="46589"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en-US"/>
              <a:t>  </a:t>
            </a:r>
          </a:p>
        </p:txBody>
      </p:sp>
    </p:spTree>
    <p:extLst>
      <p:ext uri="{BB962C8B-B14F-4D97-AF65-F5344CB8AC3E}">
        <p14:creationId xmlns:p14="http://schemas.microsoft.com/office/powerpoint/2010/main" val="4044611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6502-B079-4EF0-AF1A-072D97AB07A9}" type="slidenum">
              <a:rPr lang="en-US" smtClean="0"/>
              <a:t>7</a:t>
            </a:fld>
            <a:endParaRPr lang="en-US"/>
          </a:p>
        </p:txBody>
      </p:sp>
    </p:spTree>
    <p:extLst>
      <p:ext uri="{BB962C8B-B14F-4D97-AF65-F5344CB8AC3E}">
        <p14:creationId xmlns:p14="http://schemas.microsoft.com/office/powerpoint/2010/main" val="4006425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IASI NG- launch in 2023 on </a:t>
            </a:r>
            <a:r>
              <a:rPr lang="en-US" dirty="0" err="1"/>
              <a:t>Metop</a:t>
            </a:r>
            <a:r>
              <a:rPr lang="en-US" dirty="0"/>
              <a:t>-SG-A</a:t>
            </a:r>
          </a:p>
          <a:p>
            <a:endParaRPr lang="en-US" dirty="0"/>
          </a:p>
          <a:p>
            <a:r>
              <a:rPr lang="en-US" dirty="0"/>
              <a:t>IASI-NG will have 16,923 spectral channels covering roughly the same bandwidth as IASI, providing twice the spectral resolution (0.25 cm-1 ) and hence higher vertical resolution resulting from narrower weighting functions (</a:t>
            </a:r>
            <a:r>
              <a:rPr lang="en-US" dirty="0" err="1"/>
              <a:t>Crevoisier</a:t>
            </a:r>
            <a:r>
              <a:rPr lang="en-US" dirty="0"/>
              <a:t> et al. 2014). A major advancement of IASI-NG over IASI is the 29 improvement in radiometric noise, leading to reduction in retrieved water vapor uncertainty by * 3–5%, although these improvements are realized between 800 and 200 </a:t>
            </a:r>
            <a:r>
              <a:rPr lang="en-US" dirty="0" err="1"/>
              <a:t>hPa</a:t>
            </a:r>
            <a:r>
              <a:rPr lang="en-US" dirty="0"/>
              <a:t> (</a:t>
            </a:r>
            <a:r>
              <a:rPr lang="en-US" dirty="0" err="1"/>
              <a:t>Crevoisier</a:t>
            </a:r>
            <a:r>
              <a:rPr lang="en-US" dirty="0"/>
              <a:t> et al. 2014). The vertical resolution and accuracy of IASI-NG water vapor retrievals below 800 </a:t>
            </a:r>
            <a:r>
              <a:rPr lang="en-US" dirty="0" err="1"/>
              <a:t>hPa</a:t>
            </a:r>
            <a:r>
              <a:rPr lang="en-US" dirty="0"/>
              <a:t> will remain approximately the same as IASI</a:t>
            </a:r>
          </a:p>
          <a:p>
            <a:endParaRPr lang="en-US" dirty="0"/>
          </a:p>
          <a:p>
            <a:r>
              <a:rPr lang="en-US" dirty="0"/>
              <a:t>Iron et al on averaging kernels</a:t>
            </a:r>
          </a:p>
        </p:txBody>
      </p:sp>
      <p:sp>
        <p:nvSpPr>
          <p:cNvPr id="4" name="Slide Number Placeholder 3"/>
          <p:cNvSpPr>
            <a:spLocks noGrp="1"/>
          </p:cNvSpPr>
          <p:nvPr>
            <p:ph type="sldNum" sz="quarter" idx="5"/>
          </p:nvPr>
        </p:nvSpPr>
        <p:spPr/>
        <p:txBody>
          <a:bodyPr/>
          <a:lstStyle/>
          <a:p>
            <a:fld id="{8CE36502-B079-4EF0-AF1A-072D97AB07A9}" type="slidenum">
              <a:rPr lang="en-US" smtClean="0"/>
              <a:t>9</a:t>
            </a:fld>
            <a:endParaRPr lang="en-US"/>
          </a:p>
        </p:txBody>
      </p:sp>
    </p:spTree>
    <p:extLst>
      <p:ext uri="{BB962C8B-B14F-4D97-AF65-F5344CB8AC3E}">
        <p14:creationId xmlns:p14="http://schemas.microsoft.com/office/powerpoint/2010/main" val="90037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IASI NG- launch in 2023 on </a:t>
            </a:r>
            <a:r>
              <a:rPr lang="en-US" dirty="0" err="1"/>
              <a:t>Metop</a:t>
            </a:r>
            <a:r>
              <a:rPr lang="en-US" dirty="0"/>
              <a:t>-SG-A</a:t>
            </a:r>
          </a:p>
          <a:p>
            <a:endParaRPr lang="en-US" dirty="0"/>
          </a:p>
          <a:p>
            <a:r>
              <a:rPr lang="en-US" dirty="0"/>
              <a:t>IASI-NG will have 16,923 spectral channels covering roughly the same bandwidth as IASI, providing twice the spectral resolution (0.25 cm-1 ) and hence higher vertical resolution resulting from narrower weighting functions (</a:t>
            </a:r>
            <a:r>
              <a:rPr lang="en-US" dirty="0" err="1"/>
              <a:t>Crevoisier</a:t>
            </a:r>
            <a:r>
              <a:rPr lang="en-US" dirty="0"/>
              <a:t> et al. 2014). A major advancement of IASI-NG over IASI is the 29 improvement in radiometric noise, leading to reduction in retrieved water vapor uncertainty by * 3–5%, although these improvements are realized between 800 and 200 </a:t>
            </a:r>
            <a:r>
              <a:rPr lang="en-US" dirty="0" err="1"/>
              <a:t>hPa</a:t>
            </a:r>
            <a:r>
              <a:rPr lang="en-US" dirty="0"/>
              <a:t> (</a:t>
            </a:r>
            <a:r>
              <a:rPr lang="en-US" dirty="0" err="1"/>
              <a:t>Crevoisier</a:t>
            </a:r>
            <a:r>
              <a:rPr lang="en-US" dirty="0"/>
              <a:t> et al. 2014). The vertical resolution and accuracy of IASI-NG water vapor retrievals below 800 </a:t>
            </a:r>
            <a:r>
              <a:rPr lang="en-US" dirty="0" err="1"/>
              <a:t>hPa</a:t>
            </a:r>
            <a:r>
              <a:rPr lang="en-US" dirty="0"/>
              <a:t> will remain approximately the same as IASI</a:t>
            </a:r>
          </a:p>
          <a:p>
            <a:endParaRPr lang="en-US" dirty="0"/>
          </a:p>
          <a:p>
            <a:r>
              <a:rPr lang="en-US" dirty="0"/>
              <a:t>Iron et al on averaging kernels</a:t>
            </a:r>
          </a:p>
        </p:txBody>
      </p:sp>
      <p:sp>
        <p:nvSpPr>
          <p:cNvPr id="4" name="Slide Number Placeholder 3"/>
          <p:cNvSpPr>
            <a:spLocks noGrp="1"/>
          </p:cNvSpPr>
          <p:nvPr>
            <p:ph type="sldNum" sz="quarter" idx="5"/>
          </p:nvPr>
        </p:nvSpPr>
        <p:spPr/>
        <p:txBody>
          <a:bodyPr/>
          <a:lstStyle/>
          <a:p>
            <a:fld id="{8CE36502-B079-4EF0-AF1A-072D97AB07A9}" type="slidenum">
              <a:rPr lang="en-US" smtClean="0"/>
              <a:t>10</a:t>
            </a:fld>
            <a:endParaRPr lang="en-US"/>
          </a:p>
        </p:txBody>
      </p:sp>
    </p:spTree>
    <p:extLst>
      <p:ext uri="{BB962C8B-B14F-4D97-AF65-F5344CB8AC3E}">
        <p14:creationId xmlns:p14="http://schemas.microsoft.com/office/powerpoint/2010/main" val="1154474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IASI NG- launch in 2023 on </a:t>
            </a:r>
            <a:r>
              <a:rPr lang="en-US" dirty="0" err="1"/>
              <a:t>Metop</a:t>
            </a:r>
            <a:r>
              <a:rPr lang="en-US" dirty="0"/>
              <a:t>-SG-A</a:t>
            </a:r>
          </a:p>
          <a:p>
            <a:endParaRPr lang="en-US" dirty="0"/>
          </a:p>
          <a:p>
            <a:r>
              <a:rPr lang="en-US" dirty="0"/>
              <a:t>IASI-NG will have 16,923 spectral channels covering roughly the same bandwidth as IASI, providing twice the spectral resolution (0.25 cm-1 ) and hence higher vertical resolution resulting from narrower weighting functions (</a:t>
            </a:r>
            <a:r>
              <a:rPr lang="en-US" dirty="0" err="1"/>
              <a:t>Crevoisier</a:t>
            </a:r>
            <a:r>
              <a:rPr lang="en-US" dirty="0"/>
              <a:t> et al. 2014). A major advancement of IASI-NG over IASI is the 29 improvement in radiometric noise, leading to reduction in retrieved water vapor uncertainty by * 3–5%, although these improvements are realized between 800 and 200 </a:t>
            </a:r>
            <a:r>
              <a:rPr lang="en-US" dirty="0" err="1"/>
              <a:t>hPa</a:t>
            </a:r>
            <a:r>
              <a:rPr lang="en-US" dirty="0"/>
              <a:t> (</a:t>
            </a:r>
            <a:r>
              <a:rPr lang="en-US" dirty="0" err="1"/>
              <a:t>Crevoisier</a:t>
            </a:r>
            <a:r>
              <a:rPr lang="en-US" dirty="0"/>
              <a:t> et al. 2014). The vertical resolution and accuracy of IASI-NG water vapor retrievals below 800 </a:t>
            </a:r>
            <a:r>
              <a:rPr lang="en-US" dirty="0" err="1"/>
              <a:t>hPa</a:t>
            </a:r>
            <a:r>
              <a:rPr lang="en-US" dirty="0"/>
              <a:t> will remain approximately the same as IASI</a:t>
            </a:r>
          </a:p>
          <a:p>
            <a:endParaRPr lang="en-US" dirty="0"/>
          </a:p>
          <a:p>
            <a:r>
              <a:rPr lang="en-US" dirty="0"/>
              <a:t>Iron et al on averaging kernels</a:t>
            </a:r>
          </a:p>
        </p:txBody>
      </p:sp>
      <p:sp>
        <p:nvSpPr>
          <p:cNvPr id="4" name="Slide Number Placeholder 3"/>
          <p:cNvSpPr>
            <a:spLocks noGrp="1"/>
          </p:cNvSpPr>
          <p:nvPr>
            <p:ph type="sldNum" sz="quarter" idx="5"/>
          </p:nvPr>
        </p:nvSpPr>
        <p:spPr/>
        <p:txBody>
          <a:bodyPr/>
          <a:lstStyle/>
          <a:p>
            <a:fld id="{8CE36502-B079-4EF0-AF1A-072D97AB07A9}" type="slidenum">
              <a:rPr lang="en-US" smtClean="0"/>
              <a:t>11</a:t>
            </a:fld>
            <a:endParaRPr lang="en-US"/>
          </a:p>
        </p:txBody>
      </p:sp>
    </p:spTree>
    <p:extLst>
      <p:ext uri="{BB962C8B-B14F-4D97-AF65-F5344CB8AC3E}">
        <p14:creationId xmlns:p14="http://schemas.microsoft.com/office/powerpoint/2010/main" val="2798028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IASI NG- launch in 2023 on </a:t>
            </a:r>
            <a:r>
              <a:rPr lang="en-US" dirty="0" err="1"/>
              <a:t>Metop</a:t>
            </a:r>
            <a:r>
              <a:rPr lang="en-US" dirty="0"/>
              <a:t>-SG-A</a:t>
            </a:r>
          </a:p>
          <a:p>
            <a:endParaRPr lang="en-US" dirty="0"/>
          </a:p>
          <a:p>
            <a:r>
              <a:rPr lang="en-US" dirty="0"/>
              <a:t>IASI-NG will have 16,923 spectral channels covering roughly the same bandwidth as IASI, providing twice the spectral resolution (0.25 cm-1 ) and hence higher vertical resolution resulting from narrower weighting functions (</a:t>
            </a:r>
            <a:r>
              <a:rPr lang="en-US" dirty="0" err="1"/>
              <a:t>Crevoisier</a:t>
            </a:r>
            <a:r>
              <a:rPr lang="en-US" dirty="0"/>
              <a:t> et al. 2014). A major advancement of IASI-NG over IASI is the 29 improvement in radiometric noise, leading to reduction in retrieved water vapor uncertainty by * 3–5%, although these improvements are realized between 800 and 200 </a:t>
            </a:r>
            <a:r>
              <a:rPr lang="en-US" dirty="0" err="1"/>
              <a:t>hPa</a:t>
            </a:r>
            <a:r>
              <a:rPr lang="en-US" dirty="0"/>
              <a:t> (</a:t>
            </a:r>
            <a:r>
              <a:rPr lang="en-US" dirty="0" err="1"/>
              <a:t>Crevoisier</a:t>
            </a:r>
            <a:r>
              <a:rPr lang="en-US" dirty="0"/>
              <a:t> et al. 2014). The vertical resolution and accuracy of IASI-NG water vapor retrievals below 800 </a:t>
            </a:r>
            <a:r>
              <a:rPr lang="en-US" dirty="0" err="1"/>
              <a:t>hPa</a:t>
            </a:r>
            <a:r>
              <a:rPr lang="en-US" dirty="0"/>
              <a:t> will remain approximately the same as IASI</a:t>
            </a:r>
          </a:p>
          <a:p>
            <a:endParaRPr lang="en-US" dirty="0"/>
          </a:p>
          <a:p>
            <a:r>
              <a:rPr lang="en-US" dirty="0"/>
              <a:t>Iron et al on averaging kernels</a:t>
            </a:r>
          </a:p>
        </p:txBody>
      </p:sp>
      <p:sp>
        <p:nvSpPr>
          <p:cNvPr id="4" name="Slide Number Placeholder 3"/>
          <p:cNvSpPr>
            <a:spLocks noGrp="1"/>
          </p:cNvSpPr>
          <p:nvPr>
            <p:ph type="sldNum" sz="quarter" idx="5"/>
          </p:nvPr>
        </p:nvSpPr>
        <p:spPr/>
        <p:txBody>
          <a:bodyPr/>
          <a:lstStyle/>
          <a:p>
            <a:fld id="{8CE36502-B079-4EF0-AF1A-072D97AB07A9}" type="slidenum">
              <a:rPr lang="en-US" smtClean="0"/>
              <a:t>12</a:t>
            </a:fld>
            <a:endParaRPr lang="en-US"/>
          </a:p>
        </p:txBody>
      </p:sp>
    </p:spTree>
    <p:extLst>
      <p:ext uri="{BB962C8B-B14F-4D97-AF65-F5344CB8AC3E}">
        <p14:creationId xmlns:p14="http://schemas.microsoft.com/office/powerpoint/2010/main" val="3482133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6502-B079-4EF0-AF1A-072D97AB07A9}" type="slidenum">
              <a:rPr lang="en-US" smtClean="0"/>
              <a:t>13</a:t>
            </a:fld>
            <a:endParaRPr lang="en-US"/>
          </a:p>
        </p:txBody>
      </p:sp>
    </p:spTree>
    <p:extLst>
      <p:ext uri="{BB962C8B-B14F-4D97-AF65-F5344CB8AC3E}">
        <p14:creationId xmlns:p14="http://schemas.microsoft.com/office/powerpoint/2010/main" val="3353326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6502-B079-4EF0-AF1A-072D97AB07A9}" type="slidenum">
              <a:rPr lang="en-US" smtClean="0"/>
              <a:t>14</a:t>
            </a:fld>
            <a:endParaRPr lang="en-US"/>
          </a:p>
        </p:txBody>
      </p:sp>
    </p:spTree>
    <p:extLst>
      <p:ext uri="{BB962C8B-B14F-4D97-AF65-F5344CB8AC3E}">
        <p14:creationId xmlns:p14="http://schemas.microsoft.com/office/powerpoint/2010/main" val="4132192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6502-B079-4EF0-AF1A-072D97AB07A9}" type="slidenum">
              <a:rPr lang="en-US" smtClean="0"/>
              <a:t>15</a:t>
            </a:fld>
            <a:endParaRPr lang="en-US"/>
          </a:p>
        </p:txBody>
      </p:sp>
    </p:spTree>
    <p:extLst>
      <p:ext uri="{BB962C8B-B14F-4D97-AF65-F5344CB8AC3E}">
        <p14:creationId xmlns:p14="http://schemas.microsoft.com/office/powerpoint/2010/main" val="3832371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6502-B079-4EF0-AF1A-072D97AB07A9}" type="slidenum">
              <a:rPr lang="en-US" smtClean="0"/>
              <a:t>17</a:t>
            </a:fld>
            <a:endParaRPr lang="en-US"/>
          </a:p>
        </p:txBody>
      </p:sp>
    </p:spTree>
    <p:extLst>
      <p:ext uri="{BB962C8B-B14F-4D97-AF65-F5344CB8AC3E}">
        <p14:creationId xmlns:p14="http://schemas.microsoft.com/office/powerpoint/2010/main" val="171642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6502-B079-4EF0-AF1A-072D97AB07A9}" type="slidenum">
              <a:rPr lang="en-US" smtClean="0"/>
              <a:t>18</a:t>
            </a:fld>
            <a:endParaRPr lang="en-US"/>
          </a:p>
        </p:txBody>
      </p:sp>
    </p:spTree>
    <p:extLst>
      <p:ext uri="{BB962C8B-B14F-4D97-AF65-F5344CB8AC3E}">
        <p14:creationId xmlns:p14="http://schemas.microsoft.com/office/powerpoint/2010/main" val="999782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a power-combined architecture using 170 GHz </a:t>
            </a:r>
            <a:r>
              <a:rPr lang="en-US" sz="1200" b="0" i="0" u="none" strike="noStrike" kern="1200" dirty="0" err="1">
                <a:solidFill>
                  <a:schemeClr val="tx1"/>
                </a:solidFill>
                <a:effectLst/>
                <a:latin typeface="+mn-lt"/>
                <a:ea typeface="+mn-ea"/>
                <a:cs typeface="+mn-cs"/>
              </a:rPr>
              <a:t>InP</a:t>
            </a:r>
            <a:r>
              <a:rPr lang="en-US" sz="1200" b="0" i="0" u="none" strike="noStrike" kern="1200" dirty="0">
                <a:solidFill>
                  <a:schemeClr val="tx1"/>
                </a:solidFill>
                <a:effectLst/>
                <a:latin typeface="+mn-lt"/>
                <a:ea typeface="+mn-ea"/>
                <a:cs typeface="+mn-cs"/>
              </a:rPr>
              <a:t> power amplifiers fabricated by Teledyne Inc. The size of the amplifier block (excluding the black heat sink) is 1.75” x 1.5” x 0.95”.</a:t>
            </a:r>
            <a:endParaRPr lang="en-US" dirty="0"/>
          </a:p>
        </p:txBody>
      </p:sp>
      <p:sp>
        <p:nvSpPr>
          <p:cNvPr id="4" name="Slide Number Placeholder 3"/>
          <p:cNvSpPr>
            <a:spLocks noGrp="1"/>
          </p:cNvSpPr>
          <p:nvPr>
            <p:ph type="sldNum" sz="quarter" idx="5"/>
          </p:nvPr>
        </p:nvSpPr>
        <p:spPr/>
        <p:txBody>
          <a:bodyPr/>
          <a:lstStyle/>
          <a:p>
            <a:fld id="{8CE36502-B079-4EF0-AF1A-072D97AB07A9}" type="slidenum">
              <a:rPr lang="en-US" smtClean="0"/>
              <a:t>19</a:t>
            </a:fld>
            <a:endParaRPr lang="en-US"/>
          </a:p>
        </p:txBody>
      </p:sp>
    </p:spTree>
    <p:extLst>
      <p:ext uri="{BB962C8B-B14F-4D97-AF65-F5344CB8AC3E}">
        <p14:creationId xmlns:p14="http://schemas.microsoft.com/office/powerpoint/2010/main" val="3167997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Navigation Satellite System (GNSS) radio occultation (RO) measurements are promising in sensing the vertical structure of the Earth’s planetary boundary layer (PBL). However, large refractivity changes near the top of PBL can cause ducting and lead to a negative bias in the retrieved refractivity within the PBL (below ∼ 2 km).</a:t>
            </a:r>
          </a:p>
          <a:p>
            <a:endParaRPr lang="en-US" dirty="0"/>
          </a:p>
          <a:p>
            <a:endParaRPr lang="en-US" dirty="0"/>
          </a:p>
          <a:p>
            <a:endParaRPr lang="en-US" dirty="0"/>
          </a:p>
          <a:p>
            <a:r>
              <a:rPr lang="en-US" sz="1200" b="0" i="0" kern="1200" dirty="0">
                <a:solidFill>
                  <a:schemeClr val="tx1"/>
                </a:solidFill>
                <a:effectLst/>
                <a:latin typeface="+mn-lt"/>
                <a:ea typeface="+mn-ea"/>
                <a:cs typeface="+mn-cs"/>
              </a:rPr>
              <a:t>Radio occultation was first used by NASA's Mariner 4 mission in 1965 when the spacecraft flew past Mars. As it passed behind the Red Planet from our perspective, scientists on Earth detected slight delays in its radio transmissions as they traveled through atmospheric gases. By measuring these radio signal delays, they were able to gain the first measurements of the Martian atmosphere and discover just how thin it was compared to Earth's.</a:t>
            </a:r>
          </a:p>
          <a:p>
            <a:r>
              <a:rPr lang="en-US" sz="1200" b="0" i="0" kern="1200" dirty="0">
                <a:solidFill>
                  <a:schemeClr val="tx1"/>
                </a:solidFill>
                <a:effectLst/>
                <a:latin typeface="+mn-lt"/>
                <a:ea typeface="+mn-ea"/>
                <a:cs typeface="+mn-cs"/>
              </a:rPr>
              <a:t>By the 1980s, scientists had started to measure the slight delays in radio signals from Earth-orbiting navigation satellites to better understand </a:t>
            </a:r>
            <a:r>
              <a:rPr lang="en-US" sz="1200" b="0" i="1" kern="1200" dirty="0">
                <a:solidFill>
                  <a:schemeClr val="tx1"/>
                </a:solidFill>
                <a:effectLst/>
                <a:latin typeface="+mn-lt"/>
                <a:ea typeface="+mn-ea"/>
                <a:cs typeface="+mn-cs"/>
              </a:rPr>
              <a:t>our</a:t>
            </a:r>
            <a:r>
              <a:rPr lang="en-US" sz="1200" b="0" i="0" kern="1200" dirty="0">
                <a:solidFill>
                  <a:schemeClr val="tx1"/>
                </a:solidFill>
                <a:effectLst/>
                <a:latin typeface="+mn-lt"/>
                <a:ea typeface="+mn-ea"/>
                <a:cs typeface="+mn-cs"/>
              </a:rPr>
              <a:t> planet's atmosphere. Since then, many radio occultation instruments have been launched; Sentinel-6 Michael </a:t>
            </a:r>
            <a:r>
              <a:rPr lang="en-US" sz="1200" b="0" i="0" kern="1200" dirty="0" err="1">
                <a:solidFill>
                  <a:schemeClr val="tx1"/>
                </a:solidFill>
                <a:effectLst/>
                <a:latin typeface="+mn-lt"/>
                <a:ea typeface="+mn-ea"/>
                <a:cs typeface="+mn-cs"/>
              </a:rPr>
              <a:t>Freilich</a:t>
            </a:r>
            <a:r>
              <a:rPr lang="en-US" sz="1200" b="0" i="0" kern="1200" dirty="0">
                <a:solidFill>
                  <a:schemeClr val="tx1"/>
                </a:solidFill>
                <a:effectLst/>
                <a:latin typeface="+mn-lt"/>
                <a:ea typeface="+mn-ea"/>
                <a:cs typeface="+mn-cs"/>
              </a:rPr>
              <a:t> will join the six </a:t>
            </a:r>
            <a:r>
              <a:rPr lang="en-US" sz="1200" b="0" i="0" u="sng" kern="1200" dirty="0">
                <a:solidFill>
                  <a:schemeClr val="tx1"/>
                </a:solidFill>
                <a:effectLst/>
                <a:latin typeface="+mn-lt"/>
                <a:ea typeface="+mn-ea"/>
                <a:cs typeface="+mn-cs"/>
                <a:hlinkClick r:id="rId3"/>
              </a:rPr>
              <a:t>COSMIC-2 satellites</a:t>
            </a:r>
            <a:r>
              <a:rPr lang="en-US" sz="1200" b="0" i="0" kern="1200" dirty="0">
                <a:solidFill>
                  <a:schemeClr val="tx1"/>
                </a:solidFill>
                <a:effectLst/>
                <a:latin typeface="+mn-lt"/>
                <a:ea typeface="+mn-ea"/>
                <a:cs typeface="+mn-cs"/>
              </a:rPr>
              <a:t> as the most advanced GNSS-RO instruments among them.</a:t>
            </a:r>
          </a:p>
          <a:p>
            <a:r>
              <a:rPr lang="en-US" sz="1200" b="0" i="0" kern="1200" dirty="0">
                <a:solidFill>
                  <a:schemeClr val="tx1"/>
                </a:solidFill>
                <a:effectLst/>
                <a:latin typeface="+mn-lt"/>
                <a:ea typeface="+mn-ea"/>
                <a:cs typeface="+mn-cs"/>
              </a:rPr>
              <a:t>"The Sentinel-6 instrument is essentially the same as COSMIC-2's. Compared to other radio occultation instruments, they have higher measurement precision and greater atmospheric penetration depth," said Chi </a:t>
            </a:r>
            <a:r>
              <a:rPr lang="en-US" sz="1200" b="0" i="0" kern="1200" dirty="0" err="1">
                <a:solidFill>
                  <a:schemeClr val="tx1"/>
                </a:solidFill>
                <a:effectLst/>
                <a:latin typeface="+mn-lt"/>
                <a:ea typeface="+mn-ea"/>
                <a:cs typeface="+mn-cs"/>
              </a:rPr>
              <a:t>Ao</a:t>
            </a:r>
            <a:r>
              <a:rPr lang="en-US" sz="1200" b="0" i="0" kern="1200" dirty="0">
                <a:solidFill>
                  <a:schemeClr val="tx1"/>
                </a:solidFill>
                <a:effectLst/>
                <a:latin typeface="+mn-lt"/>
                <a:ea typeface="+mn-ea"/>
                <a:cs typeface="+mn-cs"/>
              </a:rPr>
              <a:t>, the instrument scientist for GNSS-RO at JPL.</a:t>
            </a:r>
          </a:p>
          <a:p>
            <a:endParaRPr lang="en-US" dirty="0"/>
          </a:p>
          <a:p>
            <a:endParaRPr lang="en-US" dirty="0"/>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Due to the success of </a:t>
            </a:r>
            <a:r>
              <a:rPr lang="en-US" sz="1200" b="0" i="0" u="none" strike="noStrike" kern="1200" dirty="0">
                <a:solidFill>
                  <a:schemeClr val="tx1"/>
                </a:solidFill>
                <a:effectLst/>
                <a:latin typeface="+mn-lt"/>
                <a:ea typeface="+mn-ea"/>
                <a:cs typeface="+mn-cs"/>
                <a:hlinkClick r:id="rId4"/>
              </a:rPr>
              <a:t>COSMIC-1</a:t>
            </a:r>
            <a:r>
              <a:rPr lang="en-US" sz="1200" b="0" i="0" kern="1200" dirty="0">
                <a:solidFill>
                  <a:schemeClr val="tx1"/>
                </a:solidFill>
                <a:effectLst/>
                <a:latin typeface="+mn-lt"/>
                <a:ea typeface="+mn-ea"/>
                <a:cs typeface="+mn-cs"/>
              </a:rPr>
              <a:t>, U.S. agencies and Taiwan decided to move forward with a follow-on Global Navigation Satellite System Radio Occultation (GNSS-RO) mission called FORMOSAT-7/COSMIC-2 (COSMIC-2). The six COSMIC-2 satellites </a:t>
            </a:r>
            <a:r>
              <a:rPr lang="en-US" sz="1200" b="0" i="0" u="none" strike="noStrike" kern="1200" dirty="0">
                <a:solidFill>
                  <a:schemeClr val="tx1"/>
                </a:solidFill>
                <a:effectLst/>
                <a:latin typeface="+mn-lt"/>
                <a:ea typeface="+mn-ea"/>
                <a:cs typeface="+mn-cs"/>
                <a:hlinkClick r:id="rId5"/>
              </a:rPr>
              <a:t>launched</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6"/>
              </a:rPr>
              <a:t>successfully</a:t>
            </a:r>
            <a:r>
              <a:rPr lang="en-US" sz="1200" b="0" i="0" kern="1200" dirty="0">
                <a:solidFill>
                  <a:schemeClr val="tx1"/>
                </a:solidFill>
                <a:effectLst/>
                <a:latin typeface="+mn-lt"/>
                <a:ea typeface="+mn-ea"/>
                <a:cs typeface="+mn-cs"/>
              </a:rPr>
              <a:t> on June 25, 2019 into low-inclination orbits. U.S. agencies, led by the </a:t>
            </a:r>
            <a:r>
              <a:rPr lang="en-US" sz="1200" b="0" i="0" u="none" strike="noStrike" kern="1200" dirty="0">
                <a:solidFill>
                  <a:schemeClr val="tx1"/>
                </a:solidFill>
                <a:effectLst/>
                <a:latin typeface="+mn-lt"/>
                <a:ea typeface="+mn-ea"/>
                <a:cs typeface="+mn-cs"/>
                <a:hlinkClick r:id="rId7"/>
              </a:rPr>
              <a:t>National Oceanic and Atmospheric Administration (NOAA)</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8"/>
              </a:rPr>
              <a:t>Air Force (USAF)</a:t>
            </a:r>
            <a:r>
              <a:rPr lang="en-US" sz="1200" b="0" i="0" kern="1200" dirty="0">
                <a:solidFill>
                  <a:schemeClr val="tx1"/>
                </a:solidFill>
                <a:effectLst/>
                <a:latin typeface="+mn-lt"/>
                <a:ea typeface="+mn-ea"/>
                <a:cs typeface="+mn-cs"/>
              </a:rPr>
              <a:t> are partnering with Taiwan's </a:t>
            </a:r>
            <a:r>
              <a:rPr lang="en-US" sz="1200" b="0" i="0" u="none" strike="noStrike" kern="1200" dirty="0">
                <a:solidFill>
                  <a:schemeClr val="tx1"/>
                </a:solidFill>
                <a:effectLst/>
                <a:latin typeface="+mn-lt"/>
                <a:ea typeface="+mn-ea"/>
                <a:cs typeface="+mn-cs"/>
                <a:hlinkClick r:id="rId9"/>
              </a:rPr>
              <a:t>National Space Organization (NSPO)</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10"/>
              </a:rPr>
              <a:t>UCAR</a:t>
            </a:r>
            <a:r>
              <a:rPr lang="en-US" sz="1200" b="0" i="0" kern="1200" dirty="0">
                <a:solidFill>
                  <a:schemeClr val="tx1"/>
                </a:solidFill>
                <a:effectLst/>
                <a:latin typeface="+mn-lt"/>
                <a:ea typeface="+mn-ea"/>
                <a:cs typeface="+mn-cs"/>
              </a:rPr>
              <a:t>, and others to execute the COSMIC-2 program. The GNSS-RO payload, named TGRS for Tri-GNSS Radio-occultation System, was developed by NASA's </a:t>
            </a:r>
            <a:r>
              <a:rPr lang="en-US" sz="1200" b="0" i="0" u="none" strike="noStrike" kern="1200" dirty="0">
                <a:solidFill>
                  <a:schemeClr val="tx1"/>
                </a:solidFill>
                <a:effectLst/>
                <a:latin typeface="+mn-lt"/>
                <a:ea typeface="+mn-ea"/>
                <a:cs typeface="+mn-cs"/>
                <a:hlinkClick r:id="rId11"/>
              </a:rPr>
              <a:t>Jet Propulsion Laboratory</a:t>
            </a:r>
            <a:r>
              <a:rPr lang="en-US" sz="1200" b="0" i="0" kern="1200" dirty="0">
                <a:solidFill>
                  <a:schemeClr val="tx1"/>
                </a:solidFill>
                <a:effectLst/>
                <a:latin typeface="+mn-lt"/>
                <a:ea typeface="+mn-ea"/>
                <a:cs typeface="+mn-cs"/>
              </a:rPr>
              <a:t> and is tracking more than 4,000 high-quality profiles per day (across the 6 satellite constellation)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GRAS-2 (</a:t>
            </a:r>
            <a:r>
              <a:rPr lang="en-US" sz="1200" b="0" i="0" kern="1200" dirty="0" err="1">
                <a:solidFill>
                  <a:schemeClr val="tx1"/>
                </a:solidFill>
                <a:effectLst/>
                <a:latin typeface="+mn-lt"/>
                <a:ea typeface="+mn-ea"/>
                <a:cs typeface="+mn-cs"/>
              </a:rPr>
              <a:t>MetOp</a:t>
            </a:r>
            <a:r>
              <a:rPr lang="en-US" sz="1200" b="0" i="0" kern="1200" dirty="0">
                <a:solidFill>
                  <a:schemeClr val="tx1"/>
                </a:solidFill>
                <a:effectLst/>
                <a:latin typeface="+mn-lt"/>
                <a:ea typeface="+mn-ea"/>
                <a:cs typeface="+mn-cs"/>
              </a:rPr>
              <a:t>-SG)</a:t>
            </a:r>
          </a:p>
          <a:p>
            <a:endParaRPr lang="en-US" dirty="0"/>
          </a:p>
        </p:txBody>
      </p:sp>
      <p:sp>
        <p:nvSpPr>
          <p:cNvPr id="4" name="Slide Number Placeholder 3"/>
          <p:cNvSpPr>
            <a:spLocks noGrp="1"/>
          </p:cNvSpPr>
          <p:nvPr>
            <p:ph type="sldNum" sz="quarter" idx="5"/>
          </p:nvPr>
        </p:nvSpPr>
        <p:spPr/>
        <p:txBody>
          <a:bodyPr/>
          <a:lstStyle/>
          <a:p>
            <a:fld id="{8CE36502-B079-4EF0-AF1A-072D97AB07A9}" type="slidenum">
              <a:rPr lang="en-US" smtClean="0"/>
              <a:t>20</a:t>
            </a:fld>
            <a:endParaRPr lang="en-US"/>
          </a:p>
        </p:txBody>
      </p:sp>
    </p:spTree>
    <p:extLst>
      <p:ext uri="{BB962C8B-B14F-4D97-AF65-F5344CB8AC3E}">
        <p14:creationId xmlns:p14="http://schemas.microsoft.com/office/powerpoint/2010/main" val="3131283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Navigation Satellite System (GNSS) radio occultation (RO) measurements are promising in sensing the vertical structure of the Earth’s planetary boundary layer (PBL). However, large refractivity changes near the top of PBL can cause ducting and lead to a negative bias in the retrieved refractivity within the PBL (below ∼ 2 km).</a:t>
            </a:r>
          </a:p>
          <a:p>
            <a:endParaRPr lang="en-US" dirty="0"/>
          </a:p>
          <a:p>
            <a:endParaRPr lang="en-US" dirty="0"/>
          </a:p>
          <a:p>
            <a:endParaRPr lang="en-US" dirty="0"/>
          </a:p>
          <a:p>
            <a:r>
              <a:rPr lang="en-US" sz="1200" b="0" i="0" kern="1200" dirty="0">
                <a:solidFill>
                  <a:schemeClr val="tx1"/>
                </a:solidFill>
                <a:effectLst/>
                <a:latin typeface="+mn-lt"/>
                <a:ea typeface="+mn-ea"/>
                <a:cs typeface="+mn-cs"/>
              </a:rPr>
              <a:t>Radio occultation was first used by NASA's Mariner 4 mission in 1965 when the spacecraft flew past Mars. As it passed behind the Red Planet from our perspective, scientists on Earth detected slight delays in its radio transmissions as they traveled through atmospheric gases. By measuring these radio signal delays, they were able to gain the first measurements of the Martian atmosphere and discover just how thin it was compared to Earth's.</a:t>
            </a:r>
          </a:p>
          <a:p>
            <a:r>
              <a:rPr lang="en-US" sz="1200" b="0" i="0" kern="1200" dirty="0">
                <a:solidFill>
                  <a:schemeClr val="tx1"/>
                </a:solidFill>
                <a:effectLst/>
                <a:latin typeface="+mn-lt"/>
                <a:ea typeface="+mn-ea"/>
                <a:cs typeface="+mn-cs"/>
              </a:rPr>
              <a:t>By the 1980s, scientists had started to measure the slight delays in radio signals from Earth-orbiting navigation satellites to better understand </a:t>
            </a:r>
            <a:r>
              <a:rPr lang="en-US" sz="1200" b="0" i="1" kern="1200" dirty="0">
                <a:solidFill>
                  <a:schemeClr val="tx1"/>
                </a:solidFill>
                <a:effectLst/>
                <a:latin typeface="+mn-lt"/>
                <a:ea typeface="+mn-ea"/>
                <a:cs typeface="+mn-cs"/>
              </a:rPr>
              <a:t>our</a:t>
            </a:r>
            <a:r>
              <a:rPr lang="en-US" sz="1200" b="0" i="0" kern="1200" dirty="0">
                <a:solidFill>
                  <a:schemeClr val="tx1"/>
                </a:solidFill>
                <a:effectLst/>
                <a:latin typeface="+mn-lt"/>
                <a:ea typeface="+mn-ea"/>
                <a:cs typeface="+mn-cs"/>
              </a:rPr>
              <a:t> planet's atmosphere. Since then, many radio occultation instruments have been launched; Sentinel-6 Michael </a:t>
            </a:r>
            <a:r>
              <a:rPr lang="en-US" sz="1200" b="0" i="0" kern="1200" dirty="0" err="1">
                <a:solidFill>
                  <a:schemeClr val="tx1"/>
                </a:solidFill>
                <a:effectLst/>
                <a:latin typeface="+mn-lt"/>
                <a:ea typeface="+mn-ea"/>
                <a:cs typeface="+mn-cs"/>
              </a:rPr>
              <a:t>Freilich</a:t>
            </a:r>
            <a:r>
              <a:rPr lang="en-US" sz="1200" b="0" i="0" kern="1200" dirty="0">
                <a:solidFill>
                  <a:schemeClr val="tx1"/>
                </a:solidFill>
                <a:effectLst/>
                <a:latin typeface="+mn-lt"/>
                <a:ea typeface="+mn-ea"/>
                <a:cs typeface="+mn-cs"/>
              </a:rPr>
              <a:t> will join the six </a:t>
            </a:r>
            <a:r>
              <a:rPr lang="en-US" sz="1200" b="0" i="0" u="sng" kern="1200" dirty="0">
                <a:solidFill>
                  <a:schemeClr val="tx1"/>
                </a:solidFill>
                <a:effectLst/>
                <a:latin typeface="+mn-lt"/>
                <a:ea typeface="+mn-ea"/>
                <a:cs typeface="+mn-cs"/>
                <a:hlinkClick r:id="rId3"/>
              </a:rPr>
              <a:t>COSMIC-2 satellites</a:t>
            </a:r>
            <a:r>
              <a:rPr lang="en-US" sz="1200" b="0" i="0" kern="1200" dirty="0">
                <a:solidFill>
                  <a:schemeClr val="tx1"/>
                </a:solidFill>
                <a:effectLst/>
                <a:latin typeface="+mn-lt"/>
                <a:ea typeface="+mn-ea"/>
                <a:cs typeface="+mn-cs"/>
              </a:rPr>
              <a:t> as the most advanced GNSS-RO instruments among them.</a:t>
            </a:r>
          </a:p>
          <a:p>
            <a:r>
              <a:rPr lang="en-US" sz="1200" b="0" i="0" kern="1200" dirty="0">
                <a:solidFill>
                  <a:schemeClr val="tx1"/>
                </a:solidFill>
                <a:effectLst/>
                <a:latin typeface="+mn-lt"/>
                <a:ea typeface="+mn-ea"/>
                <a:cs typeface="+mn-cs"/>
              </a:rPr>
              <a:t>"The Sentinel-6 instrument is essentially the same as COSMIC-2's. Compared to other radio occultation instruments, they have higher measurement precision and greater atmospheric penetration depth," said Chi </a:t>
            </a:r>
            <a:r>
              <a:rPr lang="en-US" sz="1200" b="0" i="0" kern="1200" dirty="0" err="1">
                <a:solidFill>
                  <a:schemeClr val="tx1"/>
                </a:solidFill>
                <a:effectLst/>
                <a:latin typeface="+mn-lt"/>
                <a:ea typeface="+mn-ea"/>
                <a:cs typeface="+mn-cs"/>
              </a:rPr>
              <a:t>Ao</a:t>
            </a:r>
            <a:r>
              <a:rPr lang="en-US" sz="1200" b="0" i="0" kern="1200" dirty="0">
                <a:solidFill>
                  <a:schemeClr val="tx1"/>
                </a:solidFill>
                <a:effectLst/>
                <a:latin typeface="+mn-lt"/>
                <a:ea typeface="+mn-ea"/>
                <a:cs typeface="+mn-cs"/>
              </a:rPr>
              <a:t>, the instrument scientist for GNSS-RO at JPL.</a:t>
            </a:r>
          </a:p>
          <a:p>
            <a:endParaRPr lang="en-US" dirty="0"/>
          </a:p>
          <a:p>
            <a:endParaRPr lang="en-US" dirty="0"/>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Due to the success of </a:t>
            </a:r>
            <a:r>
              <a:rPr lang="en-US" sz="1200" b="0" i="0" u="none" strike="noStrike" kern="1200" dirty="0">
                <a:solidFill>
                  <a:schemeClr val="tx1"/>
                </a:solidFill>
                <a:effectLst/>
                <a:latin typeface="+mn-lt"/>
                <a:ea typeface="+mn-ea"/>
                <a:cs typeface="+mn-cs"/>
                <a:hlinkClick r:id="rId4"/>
              </a:rPr>
              <a:t>COSMIC-1</a:t>
            </a:r>
            <a:r>
              <a:rPr lang="en-US" sz="1200" b="0" i="0" kern="1200" dirty="0">
                <a:solidFill>
                  <a:schemeClr val="tx1"/>
                </a:solidFill>
                <a:effectLst/>
                <a:latin typeface="+mn-lt"/>
                <a:ea typeface="+mn-ea"/>
                <a:cs typeface="+mn-cs"/>
              </a:rPr>
              <a:t>, U.S. agencies and Taiwan decided to move forward with a follow-on Global Navigation Satellite System Radio Occultation (GNSS-RO) mission called FORMOSAT-7/COSMIC-2 (COSMIC-2). The six COSMIC-2 satellites </a:t>
            </a:r>
            <a:r>
              <a:rPr lang="en-US" sz="1200" b="0" i="0" u="none" strike="noStrike" kern="1200" dirty="0">
                <a:solidFill>
                  <a:schemeClr val="tx1"/>
                </a:solidFill>
                <a:effectLst/>
                <a:latin typeface="+mn-lt"/>
                <a:ea typeface="+mn-ea"/>
                <a:cs typeface="+mn-cs"/>
                <a:hlinkClick r:id="rId5"/>
              </a:rPr>
              <a:t>launched</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6"/>
              </a:rPr>
              <a:t>successfully</a:t>
            </a:r>
            <a:r>
              <a:rPr lang="en-US" sz="1200" b="0" i="0" kern="1200" dirty="0">
                <a:solidFill>
                  <a:schemeClr val="tx1"/>
                </a:solidFill>
                <a:effectLst/>
                <a:latin typeface="+mn-lt"/>
                <a:ea typeface="+mn-ea"/>
                <a:cs typeface="+mn-cs"/>
              </a:rPr>
              <a:t> on June 25, 2019 into low-inclination orbits. U.S. agencies, led by the </a:t>
            </a:r>
            <a:r>
              <a:rPr lang="en-US" sz="1200" b="0" i="0" u="none" strike="noStrike" kern="1200" dirty="0">
                <a:solidFill>
                  <a:schemeClr val="tx1"/>
                </a:solidFill>
                <a:effectLst/>
                <a:latin typeface="+mn-lt"/>
                <a:ea typeface="+mn-ea"/>
                <a:cs typeface="+mn-cs"/>
                <a:hlinkClick r:id="rId7"/>
              </a:rPr>
              <a:t>National Oceanic and Atmospheric Administration (NOAA)</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8"/>
              </a:rPr>
              <a:t>Air Force (USAF)</a:t>
            </a:r>
            <a:r>
              <a:rPr lang="en-US" sz="1200" b="0" i="0" kern="1200" dirty="0">
                <a:solidFill>
                  <a:schemeClr val="tx1"/>
                </a:solidFill>
                <a:effectLst/>
                <a:latin typeface="+mn-lt"/>
                <a:ea typeface="+mn-ea"/>
                <a:cs typeface="+mn-cs"/>
              </a:rPr>
              <a:t> are partnering with Taiwan's </a:t>
            </a:r>
            <a:r>
              <a:rPr lang="en-US" sz="1200" b="0" i="0" u="none" strike="noStrike" kern="1200" dirty="0">
                <a:solidFill>
                  <a:schemeClr val="tx1"/>
                </a:solidFill>
                <a:effectLst/>
                <a:latin typeface="+mn-lt"/>
                <a:ea typeface="+mn-ea"/>
                <a:cs typeface="+mn-cs"/>
                <a:hlinkClick r:id="rId9"/>
              </a:rPr>
              <a:t>National Space Organization (NSPO)</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10"/>
              </a:rPr>
              <a:t>UCAR</a:t>
            </a:r>
            <a:r>
              <a:rPr lang="en-US" sz="1200" b="0" i="0" kern="1200" dirty="0">
                <a:solidFill>
                  <a:schemeClr val="tx1"/>
                </a:solidFill>
                <a:effectLst/>
                <a:latin typeface="+mn-lt"/>
                <a:ea typeface="+mn-ea"/>
                <a:cs typeface="+mn-cs"/>
              </a:rPr>
              <a:t>, and others to execute the COSMIC-2 program. The GNSS-RO payload, named TGRS for Tri-GNSS Radio-occultation System, was developed by NASA's </a:t>
            </a:r>
            <a:r>
              <a:rPr lang="en-US" sz="1200" b="0" i="0" u="none" strike="noStrike" kern="1200" dirty="0">
                <a:solidFill>
                  <a:schemeClr val="tx1"/>
                </a:solidFill>
                <a:effectLst/>
                <a:latin typeface="+mn-lt"/>
                <a:ea typeface="+mn-ea"/>
                <a:cs typeface="+mn-cs"/>
                <a:hlinkClick r:id="rId11"/>
              </a:rPr>
              <a:t>Jet Propulsion Laboratory</a:t>
            </a:r>
            <a:r>
              <a:rPr lang="en-US" sz="1200" b="0" i="0" kern="1200" dirty="0">
                <a:solidFill>
                  <a:schemeClr val="tx1"/>
                </a:solidFill>
                <a:effectLst/>
                <a:latin typeface="+mn-lt"/>
                <a:ea typeface="+mn-ea"/>
                <a:cs typeface="+mn-cs"/>
              </a:rPr>
              <a:t> and is tracking more than 4,000 high-quality profiles per day (across the 6 satellite constellation)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GRAS-2 (</a:t>
            </a:r>
            <a:r>
              <a:rPr lang="en-US" sz="1200" b="0" i="0" kern="1200" dirty="0" err="1">
                <a:solidFill>
                  <a:schemeClr val="tx1"/>
                </a:solidFill>
                <a:effectLst/>
                <a:latin typeface="+mn-lt"/>
                <a:ea typeface="+mn-ea"/>
                <a:cs typeface="+mn-cs"/>
              </a:rPr>
              <a:t>MetOp</a:t>
            </a:r>
            <a:r>
              <a:rPr lang="en-US" sz="1200" b="0" i="0" kern="1200" dirty="0">
                <a:solidFill>
                  <a:schemeClr val="tx1"/>
                </a:solidFill>
                <a:effectLst/>
                <a:latin typeface="+mn-lt"/>
                <a:ea typeface="+mn-ea"/>
                <a:cs typeface="+mn-cs"/>
              </a:rPr>
              <a:t>-SG)</a:t>
            </a:r>
          </a:p>
          <a:p>
            <a:endParaRPr lang="en-US" dirty="0"/>
          </a:p>
        </p:txBody>
      </p:sp>
      <p:sp>
        <p:nvSpPr>
          <p:cNvPr id="4" name="Slide Number Placeholder 3"/>
          <p:cNvSpPr>
            <a:spLocks noGrp="1"/>
          </p:cNvSpPr>
          <p:nvPr>
            <p:ph type="sldNum" sz="quarter" idx="5"/>
          </p:nvPr>
        </p:nvSpPr>
        <p:spPr/>
        <p:txBody>
          <a:bodyPr/>
          <a:lstStyle/>
          <a:p>
            <a:fld id="{8CE36502-B079-4EF0-AF1A-072D97AB07A9}" type="slidenum">
              <a:rPr lang="en-US" smtClean="0"/>
              <a:t>21</a:t>
            </a:fld>
            <a:endParaRPr lang="en-US"/>
          </a:p>
        </p:txBody>
      </p:sp>
    </p:spTree>
    <p:extLst>
      <p:ext uri="{BB962C8B-B14F-4D97-AF65-F5344CB8AC3E}">
        <p14:creationId xmlns:p14="http://schemas.microsoft.com/office/powerpoint/2010/main" val="3212149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3.jpe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slideMaster" Target="../slideMasters/slideMaster2.xml"/><Relationship Id="rId2" Type="http://schemas.openxmlformats.org/officeDocument/2006/relationships/tags" Target="../tags/tag2.xml"/><Relationship Id="rId16" Type="http://schemas.openxmlformats.org/officeDocument/2006/relationships/tags" Target="../tags/tag16.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400"/>
            </a:lvl1pPr>
          </a:lstStyle>
          <a:p>
            <a:r>
              <a:rPr lang="en-US"/>
              <a:t>Click to edit Master title style</a:t>
            </a:r>
          </a:p>
        </p:txBody>
      </p:sp>
      <p:sp>
        <p:nvSpPr>
          <p:cNvPr id="3" name="Subtitle 2"/>
          <p:cNvSpPr>
            <a:spLocks noGrp="1"/>
          </p:cNvSpPr>
          <p:nvPr>
            <p:ph type="subTitle" idx="1"/>
          </p:nvPr>
        </p:nvSpPr>
        <p:spPr>
          <a:xfrm>
            <a:off x="1524000" y="366927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p:cNvCxnSpPr/>
          <p:nvPr userDrawn="1"/>
        </p:nvCxnSpPr>
        <p:spPr>
          <a:xfrm flipV="1">
            <a:off x="1524000" y="3565196"/>
            <a:ext cx="9144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a:xfrm>
            <a:off x="9756321" y="6343288"/>
            <a:ext cx="2057400" cy="365125"/>
          </a:xfrm>
          <a:prstGeom prst="rect">
            <a:avLst/>
          </a:prstGeom>
        </p:spPr>
        <p:txBody>
          <a:bodyPr/>
          <a:lstStyle>
            <a:lvl1pPr algn="r">
              <a:defRPr sz="1400"/>
            </a:lvl1pPr>
          </a:lstStyle>
          <a:p>
            <a:fld id="{956AE23C-2C73-4E7C-936C-5B5053A14B28}" type="slidenum">
              <a:rPr lang="en-US" smtClean="0"/>
              <a:pPr/>
              <a:t>‹#›</a:t>
            </a:fld>
            <a:endParaRPr lang="en-US"/>
          </a:p>
        </p:txBody>
      </p:sp>
    </p:spTree>
    <p:extLst>
      <p:ext uri="{BB962C8B-B14F-4D97-AF65-F5344CB8AC3E}">
        <p14:creationId xmlns:p14="http://schemas.microsoft.com/office/powerpoint/2010/main" val="3487012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46713"/>
            <a:ext cx="9692640" cy="795528"/>
          </a:xfr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381000" y="1247775"/>
            <a:ext cx="11430000" cy="5372100"/>
          </a:xfrm>
        </p:spPr>
        <p:txBody>
          <a:bodyPr/>
          <a:lstStyle>
            <a:lvl2pPr indent="-320040">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p:cNvCxnSpPr/>
          <p:nvPr userDrawn="1"/>
        </p:nvCxnSpPr>
        <p:spPr>
          <a:xfrm>
            <a:off x="381000" y="1076415"/>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205244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igh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600"/>
            </a:lvl1pPr>
          </a:lstStyle>
          <a:p>
            <a:r>
              <a:rPr lang="en-US"/>
              <a:t>Click to edit Master title style</a:t>
            </a:r>
          </a:p>
        </p:txBody>
      </p:sp>
      <p:cxnSp>
        <p:nvCxnSpPr>
          <p:cNvPr id="3" name="Straight Connector 2"/>
          <p:cNvCxnSpPr/>
          <p:nvPr userDrawn="1"/>
        </p:nvCxnSpPr>
        <p:spPr>
          <a:xfrm>
            <a:off x="381000" y="109985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Content Placeholder 2"/>
          <p:cNvSpPr>
            <a:spLocks noGrp="1"/>
          </p:cNvSpPr>
          <p:nvPr>
            <p:ph idx="1"/>
          </p:nvPr>
        </p:nvSpPr>
        <p:spPr>
          <a:xfrm>
            <a:off x="381000" y="1223682"/>
            <a:ext cx="11430000" cy="5080865"/>
          </a:xfrm>
        </p:spPr>
        <p:txBody>
          <a:bodyPr/>
          <a:lstStyle>
            <a:lvl2pPr indent="-320040">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134688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7" name="Straight Connector 6"/>
          <p:cNvCxnSpPr/>
          <p:nvPr userDrawn="1"/>
        </p:nvCxnSpPr>
        <p:spPr>
          <a:xfrm>
            <a:off x="843882" y="4570415"/>
            <a:ext cx="105156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2463313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0999" y="247871"/>
            <a:ext cx="9692640" cy="795528"/>
          </a:xfrm>
        </p:spPr>
        <p:txBody>
          <a:bodyPr>
            <a:normAutofit/>
          </a:bodyPr>
          <a:lstStyle>
            <a:lvl1pPr>
              <a:defRPr sz="3600"/>
            </a:lvl1pPr>
          </a:lstStyle>
          <a:p>
            <a:r>
              <a:rPr lang="en-US"/>
              <a:t>Click to edit Master title style</a:t>
            </a:r>
          </a:p>
        </p:txBody>
      </p:sp>
      <p:sp>
        <p:nvSpPr>
          <p:cNvPr id="3" name="Content Placeholder 2"/>
          <p:cNvSpPr>
            <a:spLocks noGrp="1"/>
          </p:cNvSpPr>
          <p:nvPr>
            <p:ph sz="half" idx="1"/>
          </p:nvPr>
        </p:nvSpPr>
        <p:spPr>
          <a:xfrm>
            <a:off x="381000" y="1304924"/>
            <a:ext cx="5486400" cy="5210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24600" y="1304924"/>
            <a:ext cx="5486400" cy="5210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p:nvPr userDrawn="1"/>
        </p:nvCxnSpPr>
        <p:spPr>
          <a:xfrm>
            <a:off x="381000" y="1072399"/>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1073922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247001"/>
            <a:ext cx="9692640" cy="795528"/>
          </a:xfrm>
        </p:spPr>
        <p:txBody>
          <a:bodyPr>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381000" y="1226752"/>
            <a:ext cx="5486400" cy="4630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1839881"/>
            <a:ext cx="5486400" cy="43604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24600" y="1226752"/>
            <a:ext cx="5486400" cy="4630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1839881"/>
            <a:ext cx="5486400" cy="4356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userDrawn="1"/>
        </p:nvCxnSpPr>
        <p:spPr>
          <a:xfrm>
            <a:off x="381000" y="1076703"/>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3998338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cxnSp>
        <p:nvCxnSpPr>
          <p:cNvPr id="7" name="Straight Connector 6"/>
          <p:cNvCxnSpPr/>
          <p:nvPr userDrawn="1"/>
        </p:nvCxnSpPr>
        <p:spPr>
          <a:xfrm>
            <a:off x="381000" y="1091449"/>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1989379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6" name="Straight Connector 5"/>
          <p:cNvCxnSpPr/>
          <p:nvPr userDrawn="1"/>
        </p:nvCxnSpPr>
        <p:spPr>
          <a:xfrm>
            <a:off x="381000" y="113907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318034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2937858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3199248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2548" y="221205"/>
            <a:ext cx="9248776" cy="731296"/>
          </a:xfrm>
        </p:spPr>
        <p:txBody>
          <a:bodyPr anchor="b">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5086936" y="1420562"/>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80999" y="1420562"/>
            <a:ext cx="43434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p:cNvCxnSpPr/>
          <p:nvPr userDrawn="1"/>
        </p:nvCxnSpPr>
        <p:spPr>
          <a:xfrm>
            <a:off x="381000" y="1129549"/>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4072631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247001"/>
            <a:ext cx="9692640" cy="795528"/>
          </a:xfrm>
        </p:spPr>
        <p:txBody>
          <a:bodyPr>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381000" y="1226752"/>
            <a:ext cx="5486400" cy="4630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1839881"/>
            <a:ext cx="5486400" cy="43604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24600" y="1226752"/>
            <a:ext cx="5486400" cy="4630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1839881"/>
            <a:ext cx="5486400" cy="4356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userDrawn="1"/>
        </p:nvCxnSpPr>
        <p:spPr>
          <a:xfrm>
            <a:off x="381000" y="1076703"/>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2110817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6" name="Straight Connector 5"/>
          <p:cNvCxnSpPr/>
          <p:nvPr userDrawn="1"/>
        </p:nvCxnSpPr>
        <p:spPr>
          <a:xfrm>
            <a:off x="381000" y="113907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88528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568613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2548" y="221205"/>
            <a:ext cx="9248776" cy="731296"/>
          </a:xfrm>
        </p:spPr>
        <p:txBody>
          <a:bodyPr anchor="b">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5086936" y="1420562"/>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80999" y="1420562"/>
            <a:ext cx="43434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p:cNvCxnSpPr/>
          <p:nvPr userDrawn="1"/>
        </p:nvCxnSpPr>
        <p:spPr>
          <a:xfrm>
            <a:off x="381000" y="1129549"/>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344964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1001" y="180475"/>
            <a:ext cx="4572000" cy="1053850"/>
          </a:xfrm>
        </p:spPr>
        <p:txBody>
          <a:bodyPr anchor="b">
            <a:normAutofit/>
          </a:bodyPr>
          <a:lstStyle>
            <a:lvl1pPr>
              <a:defRPr sz="2800"/>
            </a:lvl1pPr>
          </a:lstStyle>
          <a:p>
            <a:r>
              <a:rPr lang="en-US"/>
              <a:t>Click to edit Master title style</a:t>
            </a:r>
          </a:p>
        </p:txBody>
      </p:sp>
      <p:sp>
        <p:nvSpPr>
          <p:cNvPr id="3" name="Picture Placeholder 2"/>
          <p:cNvSpPr>
            <a:spLocks noGrp="1"/>
          </p:cNvSpPr>
          <p:nvPr>
            <p:ph type="pic" idx="1"/>
          </p:nvPr>
        </p:nvSpPr>
        <p:spPr>
          <a:xfrm>
            <a:off x="5205412" y="1526381"/>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381000" y="1526381"/>
            <a:ext cx="4572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p:cNvCxnSpPr/>
          <p:nvPr userDrawn="1"/>
        </p:nvCxnSpPr>
        <p:spPr>
          <a:xfrm>
            <a:off x="381000" y="123432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691588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381000" y="110097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18886621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9553" y="365125"/>
            <a:ext cx="2628900" cy="5811838"/>
          </a:xfrm>
        </p:spPr>
        <p:txBody>
          <a:bodyPr vert="eaVert">
            <a:normAutofit/>
          </a:bodyPr>
          <a:lstStyle>
            <a:lvl1pPr>
              <a:defRPr sz="3600"/>
            </a:lvl1pPr>
          </a:lstStyle>
          <a:p>
            <a:r>
              <a:rPr lang="en-US"/>
              <a:t>Click to edit Master title style</a:t>
            </a:r>
          </a:p>
        </p:txBody>
      </p:sp>
      <p:sp>
        <p:nvSpPr>
          <p:cNvPr id="3" name="Vertical Text Placeholder 2"/>
          <p:cNvSpPr>
            <a:spLocks noGrp="1"/>
          </p:cNvSpPr>
          <p:nvPr>
            <p:ph type="body" orient="vert" idx="1"/>
          </p:nvPr>
        </p:nvSpPr>
        <p:spPr>
          <a:xfrm>
            <a:off x="838200" y="365125"/>
            <a:ext cx="6104021"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userDrawn="1"/>
        </p:nvCxnSpPr>
        <p:spPr>
          <a:xfrm>
            <a:off x="7190874" y="365125"/>
            <a:ext cx="0" cy="5811838"/>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751213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1001" y="180475"/>
            <a:ext cx="4572000" cy="1053850"/>
          </a:xfrm>
        </p:spPr>
        <p:txBody>
          <a:bodyPr anchor="b">
            <a:normAutofit/>
          </a:bodyPr>
          <a:lstStyle>
            <a:lvl1pPr>
              <a:defRPr sz="2800"/>
            </a:lvl1pPr>
          </a:lstStyle>
          <a:p>
            <a:r>
              <a:rPr lang="en-US"/>
              <a:t>Click to edit Master title style</a:t>
            </a:r>
          </a:p>
        </p:txBody>
      </p:sp>
      <p:sp>
        <p:nvSpPr>
          <p:cNvPr id="3" name="Picture Placeholder 2"/>
          <p:cNvSpPr>
            <a:spLocks noGrp="1"/>
          </p:cNvSpPr>
          <p:nvPr>
            <p:ph type="pic" idx="1"/>
          </p:nvPr>
        </p:nvSpPr>
        <p:spPr>
          <a:xfrm>
            <a:off x="5205412" y="1526381"/>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381000" y="1526381"/>
            <a:ext cx="4572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p:cNvCxnSpPr/>
          <p:nvPr userDrawn="1"/>
        </p:nvCxnSpPr>
        <p:spPr>
          <a:xfrm>
            <a:off x="381000" y="123432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4164091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381000" y="110097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6919343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9553" y="365125"/>
            <a:ext cx="2628900" cy="5811838"/>
          </a:xfrm>
        </p:spPr>
        <p:txBody>
          <a:bodyPr vert="eaVert">
            <a:normAutofit/>
          </a:bodyPr>
          <a:lstStyle>
            <a:lvl1pPr>
              <a:defRPr sz="3600"/>
            </a:lvl1pPr>
          </a:lstStyle>
          <a:p>
            <a:r>
              <a:rPr lang="en-US"/>
              <a:t>Click to edit Master title style</a:t>
            </a:r>
          </a:p>
        </p:txBody>
      </p:sp>
      <p:sp>
        <p:nvSpPr>
          <p:cNvPr id="3" name="Vertical Text Placeholder 2"/>
          <p:cNvSpPr>
            <a:spLocks noGrp="1"/>
          </p:cNvSpPr>
          <p:nvPr>
            <p:ph type="body" orient="vert" idx="1"/>
          </p:nvPr>
        </p:nvSpPr>
        <p:spPr>
          <a:xfrm>
            <a:off x="838200" y="365125"/>
            <a:ext cx="6104021"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userDrawn="1"/>
        </p:nvCxnSpPr>
        <p:spPr>
          <a:xfrm>
            <a:off x="7190874" y="365125"/>
            <a:ext cx="0" cy="5811838"/>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9370521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06400" y="0"/>
            <a:ext cx="9398000" cy="914400"/>
          </a:xfrm>
        </p:spPr>
        <p:txBody>
          <a:bodyPr/>
          <a:lstStyle/>
          <a:p>
            <a:r>
              <a:rPr lang="en-US"/>
              <a:t>Click to edit Master title style</a:t>
            </a:r>
          </a:p>
        </p:txBody>
      </p:sp>
      <p:sp>
        <p:nvSpPr>
          <p:cNvPr id="3" name="Content Placeholder 2"/>
          <p:cNvSpPr>
            <a:spLocks noGrp="1"/>
          </p:cNvSpPr>
          <p:nvPr>
            <p:ph sz="half" idx="1"/>
          </p:nvPr>
        </p:nvSpPr>
        <p:spPr>
          <a:xfrm>
            <a:off x="812801" y="1311275"/>
            <a:ext cx="5399617" cy="5149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15617" y="1311275"/>
            <a:ext cx="5399616" cy="5149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3172175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DE64DD64-84B8-42AB-857F-87C42AB50B51}"/>
              </a:ext>
            </a:extLst>
          </p:cNvPr>
          <p:cNvSpPr>
            <a:spLocks noGrp="1" noChangeArrowheads="1"/>
          </p:cNvSpPr>
          <p:nvPr>
            <p:ph type="sldNum" sz="quarter" idx="11"/>
          </p:nvPr>
        </p:nvSpPr>
        <p:spPr>
          <a:xfrm>
            <a:off x="12420906" y="6264214"/>
            <a:ext cx="1791401" cy="274637"/>
          </a:xfrm>
          <a:ln/>
        </p:spPr>
        <p:txBody>
          <a:bodyPr/>
          <a:lstStyle>
            <a:lvl1pPr>
              <a:defRPr>
                <a:solidFill>
                  <a:schemeClr val="bg1">
                    <a:lumMod val="75000"/>
                  </a:schemeClr>
                </a:solidFill>
              </a:defRPr>
            </a:lvl1pPr>
          </a:lstStyle>
          <a:p>
            <a:fld id="{59A885E9-03FD-4A87-832A-1C42754EA9BB}" type="slidenum">
              <a:rPr lang="en-US" smtClean="0"/>
              <a:pPr/>
              <a:t>‹#›</a:t>
            </a:fld>
            <a:endParaRPr lang="en-US"/>
          </a:p>
        </p:txBody>
      </p:sp>
    </p:spTree>
    <p:extLst>
      <p:ext uri="{BB962C8B-B14F-4D97-AF65-F5344CB8AC3E}">
        <p14:creationId xmlns:p14="http://schemas.microsoft.com/office/powerpoint/2010/main" val="349347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 y="0"/>
            <a:ext cx="11338560" cy="609600"/>
          </a:xfrm>
        </p:spPr>
        <p:txBody>
          <a:bodyPr/>
          <a:lstStyle>
            <a:lvl1pPr>
              <a:defRPr>
                <a:solidFill>
                  <a:schemeClr val="tx1">
                    <a:lumMod val="85000"/>
                    <a:lumOff val="15000"/>
                  </a:schemeClr>
                </a:solidFill>
              </a:defRPr>
            </a:lvl1pPr>
          </a:lstStyle>
          <a:p>
            <a:r>
              <a:rPr lang="en-US"/>
              <a:t>Click to edit Master title style</a:t>
            </a:r>
          </a:p>
        </p:txBody>
      </p:sp>
      <p:sp>
        <p:nvSpPr>
          <p:cNvPr id="3" name="Content Placeholder 2"/>
          <p:cNvSpPr>
            <a:spLocks noGrp="1"/>
          </p:cNvSpPr>
          <p:nvPr>
            <p:ph idx="1"/>
          </p:nvPr>
        </p:nvSpPr>
        <p:spPr>
          <a:xfrm>
            <a:off x="406400" y="1143000"/>
            <a:ext cx="11176000" cy="4343400"/>
          </a:xfrm>
        </p:spPr>
        <p:txBody>
          <a:bodyPr/>
          <a:lstStyle>
            <a:lvl1pPr>
              <a:defRPr sz="2000">
                <a:solidFill>
                  <a:schemeClr val="tx1">
                    <a:lumMod val="85000"/>
                    <a:lumOff val="15000"/>
                  </a:schemeClr>
                </a:solidFill>
              </a:defRPr>
            </a:lvl1pPr>
            <a:lvl2pPr>
              <a:defRPr sz="2000">
                <a:solidFill>
                  <a:schemeClr val="tx1">
                    <a:lumMod val="85000"/>
                    <a:lumOff val="15000"/>
                  </a:schemeClr>
                </a:solidFill>
              </a:defRPr>
            </a:lvl2pPr>
            <a:lvl3pPr>
              <a:defRPr sz="2000">
                <a:solidFill>
                  <a:schemeClr val="tx1">
                    <a:lumMod val="85000"/>
                    <a:lumOff val="15000"/>
                  </a:schemeClr>
                </a:solidFill>
              </a:defRPr>
            </a:lvl3pPr>
            <a:lvl4pPr>
              <a:defRPr sz="2000">
                <a:solidFill>
                  <a:schemeClr val="tx1">
                    <a:lumMod val="85000"/>
                    <a:lumOff val="15000"/>
                  </a:schemeClr>
                </a:solidFill>
              </a:defRPr>
            </a:lvl4pPr>
            <a:lvl5pPr>
              <a:defRPr sz="2000">
                <a:solidFill>
                  <a:schemeClr val="tx1">
                    <a:lumMod val="85000"/>
                    <a:lumOff val="1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1"/>
          </p:nvPr>
        </p:nvSpPr>
        <p:spPr>
          <a:ln/>
        </p:spPr>
        <p:txBody>
          <a:bodyPr/>
          <a:lstStyle>
            <a:lvl1pPr>
              <a:defRPr/>
            </a:lvl1pPr>
          </a:lstStyle>
          <a:p>
            <a:fld id="{59A885E9-03FD-4A87-832A-1C42754EA9BB}" type="slidenum">
              <a:rPr lang="en-US" smtClean="0"/>
              <a:t>‹#›</a:t>
            </a:fld>
            <a:endParaRPr lang="en-US"/>
          </a:p>
        </p:txBody>
      </p:sp>
      <p:sp>
        <p:nvSpPr>
          <p:cNvPr id="6" name="Line 13"/>
          <p:cNvSpPr>
            <a:spLocks noChangeShapeType="1"/>
          </p:cNvSpPr>
          <p:nvPr userDrawn="1"/>
        </p:nvSpPr>
        <p:spPr bwMode="auto">
          <a:xfrm>
            <a:off x="406400" y="609600"/>
            <a:ext cx="11176000" cy="0"/>
          </a:xfrm>
          <a:prstGeom prst="line">
            <a:avLst/>
          </a:prstGeom>
          <a:noFill/>
          <a:ln w="19050">
            <a:solidFill>
              <a:schemeClr val="accent4"/>
            </a:solidFill>
            <a:round/>
            <a:headEnd/>
            <a:tailEnd/>
          </a:ln>
          <a:effectLst/>
        </p:spPr>
        <p:txBody>
          <a:bodyPr wrap="square" anchor="ctr">
            <a:spAutoFit/>
          </a:bodyPr>
          <a:lstStyle/>
          <a:p>
            <a:pPr algn="ctr">
              <a:defRPr/>
            </a:pPr>
            <a:endParaRPr lang="en-US" sz="1800">
              <a:latin typeface="Arial" pitchFamily="34" charset="0"/>
            </a:endParaRPr>
          </a:p>
        </p:txBody>
      </p:sp>
      <p:sp>
        <p:nvSpPr>
          <p:cNvPr id="4" name="Rectangle 3"/>
          <p:cNvSpPr/>
          <p:nvPr userDrawn="1"/>
        </p:nvSpPr>
        <p:spPr bwMode="auto">
          <a:xfrm>
            <a:off x="0" y="6274676"/>
            <a:ext cx="12192000" cy="583324"/>
          </a:xfrm>
          <a:prstGeom prst="rect">
            <a:avLst/>
          </a:prstGeom>
          <a:solidFill>
            <a:srgbClr val="D9D9D9">
              <a:alpha val="30196"/>
            </a:srgbClr>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103013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6"/>
          <p:cNvSpPr>
            <a:spLocks noGrp="1" noChangeArrowheads="1"/>
          </p:cNvSpPr>
          <p:nvPr>
            <p:ph type="sldNum" sz="quarter" idx="11"/>
          </p:nvPr>
        </p:nvSpPr>
        <p:spPr>
          <a:ln/>
        </p:spPr>
        <p:txBody>
          <a:bodyPr/>
          <a:lstStyle>
            <a:lvl1pPr>
              <a:defRPr/>
            </a:lvl1pPr>
          </a:lstStyle>
          <a:p>
            <a:fld id="{59A885E9-03FD-4A87-832A-1C42754EA9BB}" type="slidenum">
              <a:rPr lang="en-US" smtClean="0"/>
              <a:pPr/>
              <a:t>‹#›</a:t>
            </a:fld>
            <a:endParaRPr lang="en-US"/>
          </a:p>
        </p:txBody>
      </p:sp>
    </p:spTree>
    <p:extLst>
      <p:ext uri="{BB962C8B-B14F-4D97-AF65-F5344CB8AC3E}">
        <p14:creationId xmlns:p14="http://schemas.microsoft.com/office/powerpoint/2010/main" val="3441369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85000"/>
                    <a:lumOff val="15000"/>
                  </a:schemeClr>
                </a:solidFill>
              </a:defRPr>
            </a:lvl1pPr>
          </a:lstStyle>
          <a:p>
            <a:r>
              <a:rPr lang="en-US"/>
              <a:t>Click to edit Master title style</a:t>
            </a:r>
          </a:p>
        </p:txBody>
      </p:sp>
      <p:sp>
        <p:nvSpPr>
          <p:cNvPr id="3" name="Content Placeholder 2"/>
          <p:cNvSpPr>
            <a:spLocks noGrp="1"/>
          </p:cNvSpPr>
          <p:nvPr>
            <p:ph sz="half" idx="1"/>
          </p:nvPr>
        </p:nvSpPr>
        <p:spPr>
          <a:xfrm>
            <a:off x="609600" y="1143000"/>
            <a:ext cx="52324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45200" y="1143000"/>
            <a:ext cx="52324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1"/>
          </p:nvPr>
        </p:nvSpPr>
        <p:spPr>
          <a:ln/>
        </p:spPr>
        <p:txBody>
          <a:bodyPr/>
          <a:lstStyle>
            <a:lvl1pPr>
              <a:defRPr/>
            </a:lvl1pPr>
          </a:lstStyle>
          <a:p>
            <a:fld id="{59A885E9-03FD-4A87-832A-1C42754EA9BB}" type="slidenum">
              <a:rPr lang="en-US" smtClean="0"/>
              <a:t>‹#›</a:t>
            </a:fld>
            <a:endParaRPr lang="en-US"/>
          </a:p>
        </p:txBody>
      </p:sp>
    </p:spTree>
    <p:extLst>
      <p:ext uri="{BB962C8B-B14F-4D97-AF65-F5344CB8AC3E}">
        <p14:creationId xmlns:p14="http://schemas.microsoft.com/office/powerpoint/2010/main" val="182405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tx1">
                    <a:lumMod val="85000"/>
                    <a:lumOff val="15000"/>
                  </a:schemeClr>
                </a:solidFill>
              </a:defRPr>
            </a:lvl1pPr>
          </a:lstStyle>
          <a:p>
            <a:r>
              <a:rPr lang="en-US"/>
              <a:t>Click to edit Master title style</a:t>
            </a:r>
          </a:p>
        </p:txBody>
      </p:sp>
      <p:sp>
        <p:nvSpPr>
          <p:cNvPr id="4" name="Rectangle 6"/>
          <p:cNvSpPr>
            <a:spLocks noGrp="1" noChangeArrowheads="1"/>
          </p:cNvSpPr>
          <p:nvPr>
            <p:ph type="sldNum" sz="quarter" idx="11"/>
          </p:nvPr>
        </p:nvSpPr>
        <p:spPr>
          <a:ln/>
        </p:spPr>
        <p:txBody>
          <a:bodyPr/>
          <a:lstStyle>
            <a:lvl1pPr>
              <a:defRPr/>
            </a:lvl1pPr>
          </a:lstStyle>
          <a:p>
            <a:fld id="{59A885E9-03FD-4A87-832A-1C42754EA9BB}" type="slidenum">
              <a:rPr lang="en-US" smtClean="0"/>
              <a:t>‹#›</a:t>
            </a:fld>
            <a:endParaRPr lang="en-US"/>
          </a:p>
        </p:txBody>
      </p:sp>
    </p:spTree>
    <p:extLst>
      <p:ext uri="{BB962C8B-B14F-4D97-AF65-F5344CB8AC3E}">
        <p14:creationId xmlns:p14="http://schemas.microsoft.com/office/powerpoint/2010/main" val="1071790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One Object Full page">
    <p:bg>
      <p:bgPr>
        <a:blipFill dpi="0" rotWithShape="1">
          <a:blip r:embed="rId18"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ext Placeholder 21"/>
          <p:cNvSpPr>
            <a:spLocks noGrp="1"/>
          </p:cNvSpPr>
          <p:nvPr>
            <p:ph type="body" sz="quarter" idx="13"/>
          </p:nvPr>
        </p:nvSpPr>
        <p:spPr>
          <a:xfrm>
            <a:off x="524258" y="723907"/>
            <a:ext cx="11093429" cy="409575"/>
          </a:xfrm>
          <a:prstGeom prst="rect">
            <a:avLst/>
          </a:prstGeom>
        </p:spPr>
        <p:txBody>
          <a:bodyPr tIns="155357" anchor="t" anchorCtr="0">
            <a:noAutofit/>
          </a:bodyPr>
          <a:lstStyle>
            <a:lvl1pPr marL="0" indent="0" algn="l" rtl="0" eaLnBrk="0" fontAlgn="base" hangingPunct="0">
              <a:lnSpc>
                <a:spcPct val="100000"/>
              </a:lnSpc>
              <a:spcBef>
                <a:spcPts val="983"/>
              </a:spcBef>
              <a:spcAft>
                <a:spcPct val="0"/>
              </a:spcAft>
              <a:buClrTx/>
              <a:buSzPct val="100000"/>
              <a:buFontTx/>
              <a:buNone/>
              <a:defRPr lang="en-US" sz="1588" i="1" kern="1200" baseline="0" dirty="0" smtClean="0">
                <a:solidFill>
                  <a:schemeClr val="tx1"/>
                </a:solidFill>
                <a:latin typeface="Arial" pitchFamily="34" charset="0"/>
                <a:ea typeface="+mn-ea"/>
                <a:cs typeface="+mn-cs"/>
              </a:defRPr>
            </a:lvl1pPr>
            <a:lvl2pPr marL="561553" indent="-224620" algn="l" rtl="0" eaLnBrk="0" fontAlgn="base" hangingPunct="0">
              <a:lnSpc>
                <a:spcPct val="100000"/>
              </a:lnSpc>
              <a:spcBef>
                <a:spcPts val="983"/>
              </a:spcBef>
              <a:spcAft>
                <a:spcPct val="0"/>
              </a:spcAft>
              <a:buClrTx/>
              <a:buSzPct val="100000"/>
              <a:defRPr lang="en-US" sz="1147" kern="1200" baseline="0" dirty="0" smtClean="0">
                <a:solidFill>
                  <a:schemeClr val="tx1"/>
                </a:solidFill>
                <a:latin typeface="Arial" pitchFamily="34" charset="0"/>
                <a:ea typeface="+mn-ea"/>
                <a:cs typeface="+mn-cs"/>
              </a:defRPr>
            </a:lvl2pPr>
            <a:lvl3pPr marL="898484" indent="-224620" algn="l" rtl="0" eaLnBrk="0" fontAlgn="base" hangingPunct="0">
              <a:lnSpc>
                <a:spcPct val="100000"/>
              </a:lnSpc>
              <a:spcBef>
                <a:spcPts val="983"/>
              </a:spcBef>
              <a:spcAft>
                <a:spcPct val="0"/>
              </a:spcAft>
              <a:buClrTx/>
              <a:buSzPct val="100000"/>
              <a:buFont typeface="Courier New" pitchFamily="49" charset="0"/>
              <a:buChar char="o"/>
              <a:defRPr lang="en-US" sz="1059" kern="1200" baseline="0" dirty="0" smtClean="0">
                <a:solidFill>
                  <a:schemeClr val="tx1"/>
                </a:solidFill>
                <a:latin typeface="Arial" pitchFamily="34" charset="0"/>
                <a:ea typeface="+mn-ea"/>
                <a:cs typeface="+mn-cs"/>
              </a:defRPr>
            </a:lvl3pPr>
            <a:lvl4pPr marL="1235418" indent="-224620" algn="l" rtl="0" eaLnBrk="0" fontAlgn="base" hangingPunct="0">
              <a:lnSpc>
                <a:spcPct val="100000"/>
              </a:lnSpc>
              <a:spcBef>
                <a:spcPts val="983"/>
              </a:spcBef>
              <a:spcAft>
                <a:spcPct val="0"/>
              </a:spcAft>
              <a:buClrTx/>
              <a:buSzPct val="100000"/>
              <a:buFont typeface="Wingdings" pitchFamily="2" charset="2"/>
              <a:buChar char="§"/>
              <a:defRPr lang="en-US" sz="971" kern="1200" baseline="0" dirty="0" smtClean="0">
                <a:solidFill>
                  <a:schemeClr val="tx1"/>
                </a:solidFill>
                <a:latin typeface="Arial" pitchFamily="34" charset="0"/>
                <a:ea typeface="+mn-ea"/>
                <a:cs typeface="+mn-cs"/>
              </a:defRPr>
            </a:lvl4pPr>
            <a:lvl5pPr marL="1572349" indent="-224620" algn="l" rtl="0" eaLnBrk="0" fontAlgn="base" hangingPunct="0">
              <a:lnSpc>
                <a:spcPct val="100000"/>
              </a:lnSpc>
              <a:spcBef>
                <a:spcPts val="983"/>
              </a:spcBef>
              <a:spcAft>
                <a:spcPct val="0"/>
              </a:spcAft>
              <a:buClrTx/>
              <a:buSzPct val="100000"/>
              <a:buFont typeface="Arial" pitchFamily="34" charset="0"/>
              <a:buChar char="–"/>
              <a:defRPr lang="en-US" sz="882" kern="1200" baseline="0" dirty="0">
                <a:solidFill>
                  <a:schemeClr val="tx1"/>
                </a:solidFill>
                <a:latin typeface="Arial" pitchFamily="34" charset="0"/>
                <a:ea typeface="+mn-ea"/>
                <a:cs typeface="+mn-cs"/>
              </a:defRPr>
            </a:lvl5pPr>
          </a:lstStyle>
          <a:p>
            <a:pPr lvl="0"/>
            <a:r>
              <a:rPr lang="en-US"/>
              <a:t>Click to edit Master text styles</a:t>
            </a:r>
          </a:p>
        </p:txBody>
      </p:sp>
      <p:sp>
        <p:nvSpPr>
          <p:cNvPr id="10" name="Title 9"/>
          <p:cNvSpPr>
            <a:spLocks noGrp="1"/>
          </p:cNvSpPr>
          <p:nvPr>
            <p:ph type="title"/>
          </p:nvPr>
        </p:nvSpPr>
        <p:spPr>
          <a:xfrm>
            <a:off x="527052" y="228600"/>
            <a:ext cx="11106149" cy="457200"/>
          </a:xfrm>
          <a:prstGeom prst="rect">
            <a:avLst/>
          </a:prstGeom>
        </p:spPr>
        <p:txBody>
          <a:bodyPr anchor="b" anchorCtr="0"/>
          <a:lstStyle>
            <a:lvl1pPr algn="l">
              <a:defRPr sz="1941" b="1">
                <a:solidFill>
                  <a:srgbClr val="00487A"/>
                </a:solidFill>
                <a:latin typeface="Arial" pitchFamily="34" charset="0"/>
                <a:cs typeface="Arial" pitchFamily="34" charset="0"/>
              </a:defRPr>
            </a:lvl1pPr>
          </a:lstStyle>
          <a:p>
            <a:r>
              <a:rPr lang="en-US"/>
              <a:t>Click to edit Master title style</a:t>
            </a:r>
          </a:p>
        </p:txBody>
      </p:sp>
      <p:sp>
        <p:nvSpPr>
          <p:cNvPr id="13" name="Content Placeholder 2"/>
          <p:cNvSpPr>
            <a:spLocks noGrp="1"/>
          </p:cNvSpPr>
          <p:nvPr>
            <p:ph idx="1"/>
          </p:nvPr>
        </p:nvSpPr>
        <p:spPr>
          <a:xfrm>
            <a:off x="524256" y="1234441"/>
            <a:ext cx="11108944" cy="4937760"/>
          </a:xfrm>
          <a:prstGeom prst="rect">
            <a:avLst/>
          </a:prstGeom>
        </p:spPr>
        <p:txBody>
          <a:bodyPr/>
          <a:lstStyle>
            <a:lvl1pPr marL="134773" indent="-134773">
              <a:defRPr sz="1412">
                <a:latin typeface="Arial" panose="020B0604020202020204" pitchFamily="34" charset="0"/>
                <a:cs typeface="Arial" panose="020B0604020202020204" pitchFamily="34" charset="0"/>
              </a:defRPr>
            </a:lvl1pPr>
            <a:lvl2pPr marL="359393">
              <a:defRPr sz="1412">
                <a:latin typeface="Arial" panose="020B0604020202020204" pitchFamily="34" charset="0"/>
                <a:cs typeface="Arial" panose="020B0604020202020204" pitchFamily="34" charset="0"/>
              </a:defRPr>
            </a:lvl2pPr>
            <a:lvl3pPr marL="539091">
              <a:defRPr sz="1412">
                <a:latin typeface="Arial" panose="020B0604020202020204" pitchFamily="34" charset="0"/>
                <a:cs typeface="Arial" panose="020B0604020202020204" pitchFamily="34" charset="0"/>
              </a:defRPr>
            </a:lvl3pPr>
            <a:lvl4pPr>
              <a:defRPr sz="1412"/>
            </a:lvl4pPr>
            <a:lvl5pPr>
              <a:defRPr sz="1059"/>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15" hasCustomPrompt="1"/>
          </p:nvPr>
        </p:nvSpPr>
        <p:spPr>
          <a:xfrm>
            <a:off x="4687367" y="73850"/>
            <a:ext cx="2817284" cy="283505"/>
          </a:xfrm>
        </p:spPr>
        <p:txBody>
          <a:bodyPr>
            <a:normAutofit/>
          </a:bodyPr>
          <a:lstStyle>
            <a:lvl1pPr marL="0" indent="0" algn="ctr">
              <a:buNone/>
              <a:defRPr sz="1059" b="0"/>
            </a:lvl1pPr>
          </a:lstStyle>
          <a:p>
            <a:pPr lvl="0"/>
            <a:r>
              <a:rPr lang="en-US"/>
              <a:t>(optional) CONFIDENTIAL</a:t>
            </a:r>
          </a:p>
        </p:txBody>
      </p:sp>
      <p:sp>
        <p:nvSpPr>
          <p:cNvPr id="12" name="Text Placeholder 4"/>
          <p:cNvSpPr>
            <a:spLocks noGrp="1"/>
          </p:cNvSpPr>
          <p:nvPr>
            <p:ph type="body" sz="quarter" idx="16" hasCustomPrompt="1"/>
          </p:nvPr>
        </p:nvSpPr>
        <p:spPr>
          <a:xfrm>
            <a:off x="8800411" y="315449"/>
            <a:ext cx="2817284" cy="283505"/>
          </a:xfrm>
        </p:spPr>
        <p:txBody>
          <a:bodyPr anchor="b" anchorCtr="0">
            <a:normAutofit/>
          </a:bodyPr>
          <a:lstStyle>
            <a:lvl1pPr marL="0" indent="0" algn="r">
              <a:buNone/>
              <a:defRPr sz="1147" b="0"/>
            </a:lvl1pPr>
          </a:lstStyle>
          <a:p>
            <a:pPr lvl="0"/>
            <a:r>
              <a:rPr lang="en-US"/>
              <a:t>(optional) SECTION TITLE</a:t>
            </a:r>
          </a:p>
        </p:txBody>
      </p:sp>
      <p:grpSp>
        <p:nvGrpSpPr>
          <p:cNvPr id="6" name="Group 5"/>
          <p:cNvGrpSpPr/>
          <p:nvPr userDrawn="1"/>
        </p:nvGrpSpPr>
        <p:grpSpPr>
          <a:xfrm>
            <a:off x="-2200790" y="289920"/>
            <a:ext cx="1664305" cy="5595832"/>
            <a:chOff x="-1650593" y="289920"/>
            <a:chExt cx="1248229" cy="5595832"/>
          </a:xfrm>
        </p:grpSpPr>
        <p:sp>
          <p:nvSpPr>
            <p:cNvPr id="8" name="Rectangle 7"/>
            <p:cNvSpPr>
              <a:spLocks noChangeArrowheads="1"/>
            </p:cNvSpPr>
            <p:nvPr userDrawn="1">
              <p:custDataLst>
                <p:tags r:id="rId1"/>
              </p:custDataLst>
            </p:nvPr>
          </p:nvSpPr>
          <p:spPr bwMode="auto">
            <a:xfrm>
              <a:off x="-1408884" y="1130960"/>
              <a:ext cx="735786" cy="293200"/>
            </a:xfrm>
            <a:prstGeom prst="rect">
              <a:avLst/>
            </a:prstGeom>
            <a:solidFill>
              <a:srgbClr val="6487BE"/>
            </a:solidFill>
            <a:ln w="6350">
              <a:solidFill>
                <a:schemeClr val="bg1"/>
              </a:solidFill>
              <a:miter lim="800000"/>
              <a:headEnd/>
              <a:tailEnd/>
            </a:ln>
          </p:spPr>
          <p:txBody>
            <a:bodyPr wrap="none" anchor="ctr"/>
            <a:lstStyle/>
            <a:p>
              <a:pPr algn="ctr" defTabSz="898484" eaLnBrk="0" hangingPunct="0"/>
              <a:r>
                <a:rPr lang="en-US" sz="706">
                  <a:solidFill>
                    <a:srgbClr val="FFFFFF"/>
                  </a:solidFill>
                  <a:latin typeface="Arial"/>
                  <a:ea typeface="ＭＳ Ｐゴシック"/>
                  <a:cs typeface="Arial" pitchFamily="34" charset="0"/>
                </a:rPr>
                <a:t>100  135   190</a:t>
              </a:r>
            </a:p>
          </p:txBody>
        </p:sp>
        <p:sp>
          <p:nvSpPr>
            <p:cNvPr id="9" name="Rectangle 10"/>
            <p:cNvSpPr>
              <a:spLocks noChangeArrowheads="1"/>
            </p:cNvSpPr>
            <p:nvPr userDrawn="1">
              <p:custDataLst>
                <p:tags r:id="rId2"/>
              </p:custDataLst>
            </p:nvPr>
          </p:nvSpPr>
          <p:spPr bwMode="auto">
            <a:xfrm>
              <a:off x="-1409750" y="3361755"/>
              <a:ext cx="737516" cy="293200"/>
            </a:xfrm>
            <a:prstGeom prst="rect">
              <a:avLst/>
            </a:prstGeom>
            <a:solidFill>
              <a:srgbClr val="008986"/>
            </a:solidFill>
            <a:ln w="6350">
              <a:solidFill>
                <a:schemeClr val="bg1"/>
              </a:solidFill>
              <a:miter lim="800000"/>
              <a:headEnd/>
              <a:tailEnd/>
            </a:ln>
          </p:spPr>
          <p:txBody>
            <a:bodyPr wrap="none" anchor="ctr"/>
            <a:lstStyle/>
            <a:p>
              <a:pPr algn="ctr" defTabSz="898484" eaLnBrk="0" hangingPunct="0"/>
              <a:r>
                <a:rPr lang="en-US" sz="706">
                  <a:solidFill>
                    <a:srgbClr val="FFFFFF"/>
                  </a:solidFill>
                  <a:latin typeface="Arial"/>
                  <a:ea typeface="ＭＳ Ｐゴシック"/>
                  <a:cs typeface="Arial" pitchFamily="34" charset="0"/>
                </a:rPr>
                <a:t>0   137   134</a:t>
              </a:r>
            </a:p>
          </p:txBody>
        </p:sp>
        <p:sp>
          <p:nvSpPr>
            <p:cNvPr id="11" name="Rectangle 2"/>
            <p:cNvSpPr>
              <a:spLocks noChangeArrowheads="1"/>
            </p:cNvSpPr>
            <p:nvPr userDrawn="1">
              <p:custDataLst>
                <p:tags r:id="rId3"/>
              </p:custDataLst>
            </p:nvPr>
          </p:nvSpPr>
          <p:spPr bwMode="auto">
            <a:xfrm>
              <a:off x="-1409750" y="5592552"/>
              <a:ext cx="737516" cy="293200"/>
            </a:xfrm>
            <a:prstGeom prst="rect">
              <a:avLst/>
            </a:prstGeom>
            <a:solidFill>
              <a:srgbClr val="231F20"/>
            </a:solidFill>
            <a:ln w="6350">
              <a:solidFill>
                <a:schemeClr val="bg1"/>
              </a:solidFill>
              <a:miter lim="800000"/>
              <a:headEnd/>
              <a:tailEnd/>
            </a:ln>
          </p:spPr>
          <p:txBody>
            <a:bodyPr wrap="none" anchor="ctr"/>
            <a:lstStyle/>
            <a:p>
              <a:pPr algn="ctr" defTabSz="898484">
                <a:tabLst>
                  <a:tab pos="57715" algn="l"/>
                </a:tabLst>
              </a:pPr>
              <a:r>
                <a:rPr lang="en-US" sz="706">
                  <a:solidFill>
                    <a:srgbClr val="FFFFFF"/>
                  </a:solidFill>
                  <a:latin typeface="Arial"/>
                  <a:ea typeface="ＭＳ Ｐゴシック"/>
                  <a:cs typeface="Arial" pitchFamily="34" charset="0"/>
                </a:rPr>
                <a:t>	35   31   32</a:t>
              </a:r>
            </a:p>
          </p:txBody>
        </p:sp>
        <p:sp>
          <p:nvSpPr>
            <p:cNvPr id="14" name="Rectangle 5"/>
            <p:cNvSpPr>
              <a:spLocks noChangeArrowheads="1"/>
            </p:cNvSpPr>
            <p:nvPr userDrawn="1">
              <p:custDataLst>
                <p:tags r:id="rId4"/>
              </p:custDataLst>
            </p:nvPr>
          </p:nvSpPr>
          <p:spPr bwMode="auto">
            <a:xfrm>
              <a:off x="-1409750" y="4317810"/>
              <a:ext cx="737516" cy="293200"/>
            </a:xfrm>
            <a:prstGeom prst="rect">
              <a:avLst/>
            </a:prstGeom>
            <a:solidFill>
              <a:srgbClr val="A9B089"/>
            </a:solidFill>
            <a:ln w="6350">
              <a:solidFill>
                <a:schemeClr val="bg1"/>
              </a:solidFill>
              <a:miter lim="800000"/>
              <a:headEnd/>
              <a:tailEnd/>
            </a:ln>
          </p:spPr>
          <p:txBody>
            <a:bodyPr wrap="none" anchor="ctr"/>
            <a:lstStyle/>
            <a:p>
              <a:pPr algn="ctr" defTabSz="898484" eaLnBrk="0" hangingPunct="0"/>
              <a:r>
                <a:rPr lang="en-US" sz="706">
                  <a:solidFill>
                    <a:srgbClr val="FFFFFF"/>
                  </a:solidFill>
                  <a:latin typeface="Arial"/>
                  <a:ea typeface="ＭＳ Ｐゴシック"/>
                  <a:cs typeface="Arial" pitchFamily="34" charset="0"/>
                </a:rPr>
                <a:t>169   176   137</a:t>
              </a:r>
            </a:p>
          </p:txBody>
        </p:sp>
        <p:sp>
          <p:nvSpPr>
            <p:cNvPr id="15" name="Rectangle 22"/>
            <p:cNvSpPr>
              <a:spLocks noChangeArrowheads="1"/>
            </p:cNvSpPr>
            <p:nvPr userDrawn="1">
              <p:custDataLst>
                <p:tags r:id="rId5"/>
              </p:custDataLst>
            </p:nvPr>
          </p:nvSpPr>
          <p:spPr bwMode="auto">
            <a:xfrm>
              <a:off x="-1408884" y="1768330"/>
              <a:ext cx="735786" cy="293200"/>
            </a:xfrm>
            <a:prstGeom prst="rect">
              <a:avLst/>
            </a:prstGeom>
            <a:solidFill>
              <a:srgbClr val="E47200"/>
            </a:solidFill>
            <a:ln w="6350">
              <a:solidFill>
                <a:schemeClr val="bg1"/>
              </a:solidFill>
              <a:miter lim="800000"/>
              <a:headEnd/>
              <a:tailEnd/>
            </a:ln>
          </p:spPr>
          <p:txBody>
            <a:bodyPr wrap="none" anchor="ctr"/>
            <a:lstStyle/>
            <a:p>
              <a:pPr algn="ctr" defTabSz="898484" eaLnBrk="0" hangingPunct="0"/>
              <a:r>
                <a:rPr lang="en-US" sz="706">
                  <a:solidFill>
                    <a:srgbClr val="FFFFFF"/>
                  </a:solidFill>
                  <a:latin typeface="Arial"/>
                  <a:ea typeface="ＭＳ Ｐゴシック"/>
                  <a:cs typeface="Arial" pitchFamily="34" charset="0"/>
                </a:rPr>
                <a:t>228   114   0</a:t>
              </a:r>
            </a:p>
          </p:txBody>
        </p:sp>
        <p:sp>
          <p:nvSpPr>
            <p:cNvPr id="16" name="Rectangle 34"/>
            <p:cNvSpPr>
              <a:spLocks noChangeArrowheads="1"/>
            </p:cNvSpPr>
            <p:nvPr userDrawn="1">
              <p:custDataLst>
                <p:tags r:id="rId6"/>
              </p:custDataLst>
            </p:nvPr>
          </p:nvSpPr>
          <p:spPr bwMode="auto">
            <a:xfrm>
              <a:off x="-1409750" y="3043070"/>
              <a:ext cx="737516" cy="293200"/>
            </a:xfrm>
            <a:prstGeom prst="rect">
              <a:avLst/>
            </a:prstGeom>
            <a:solidFill>
              <a:srgbClr val="AFAFAF"/>
            </a:solidFill>
            <a:ln w="6350">
              <a:solidFill>
                <a:schemeClr val="bg1"/>
              </a:solidFill>
              <a:miter lim="800000"/>
              <a:headEnd/>
              <a:tailEnd/>
            </a:ln>
          </p:spPr>
          <p:txBody>
            <a:bodyPr wrap="none" anchor="ctr"/>
            <a:lstStyle/>
            <a:p>
              <a:pPr algn="ctr" defTabSz="898484" eaLnBrk="0" hangingPunct="0"/>
              <a:r>
                <a:rPr lang="en-US" sz="706">
                  <a:solidFill>
                    <a:srgbClr val="FFFFFF"/>
                  </a:solidFill>
                  <a:latin typeface="Arial"/>
                  <a:ea typeface="ＭＳ Ｐゴシック"/>
                  <a:cs typeface="Arial" pitchFamily="34" charset="0"/>
                </a:rPr>
                <a:t>175   175   175</a:t>
              </a:r>
            </a:p>
          </p:txBody>
        </p:sp>
        <p:sp>
          <p:nvSpPr>
            <p:cNvPr id="17" name="Rectangle 34"/>
            <p:cNvSpPr>
              <a:spLocks noChangeArrowheads="1"/>
            </p:cNvSpPr>
            <p:nvPr userDrawn="1">
              <p:custDataLst>
                <p:tags r:id="rId7"/>
              </p:custDataLst>
            </p:nvPr>
          </p:nvSpPr>
          <p:spPr bwMode="auto">
            <a:xfrm>
              <a:off x="-1409750" y="4955180"/>
              <a:ext cx="737516" cy="293200"/>
            </a:xfrm>
            <a:prstGeom prst="rect">
              <a:avLst/>
            </a:prstGeom>
            <a:solidFill>
              <a:srgbClr val="CA8CB8"/>
            </a:solidFill>
            <a:ln w="6350">
              <a:solidFill>
                <a:schemeClr val="bg1"/>
              </a:solidFill>
              <a:miter lim="800000"/>
              <a:headEnd/>
              <a:tailEnd/>
            </a:ln>
          </p:spPr>
          <p:txBody>
            <a:bodyPr wrap="none" anchor="ctr"/>
            <a:lstStyle/>
            <a:p>
              <a:pPr algn="ctr" defTabSz="898484" eaLnBrk="0" hangingPunct="0"/>
              <a:r>
                <a:rPr lang="en-US" sz="706">
                  <a:solidFill>
                    <a:prstClr val="black"/>
                  </a:solidFill>
                  <a:latin typeface="Arial"/>
                  <a:ea typeface="ＭＳ Ｐゴシック"/>
                  <a:cs typeface="Arial" pitchFamily="34" charset="0"/>
                </a:rPr>
                <a:t>202   140   184</a:t>
              </a:r>
            </a:p>
          </p:txBody>
        </p:sp>
        <p:sp>
          <p:nvSpPr>
            <p:cNvPr id="18" name="Rectangle 25"/>
            <p:cNvSpPr>
              <a:spLocks noChangeArrowheads="1"/>
            </p:cNvSpPr>
            <p:nvPr userDrawn="1">
              <p:custDataLst>
                <p:tags r:id="rId8"/>
              </p:custDataLst>
            </p:nvPr>
          </p:nvSpPr>
          <p:spPr bwMode="auto">
            <a:xfrm>
              <a:off x="-1409750" y="3680440"/>
              <a:ext cx="737516" cy="293200"/>
            </a:xfrm>
            <a:prstGeom prst="rect">
              <a:avLst/>
            </a:prstGeom>
            <a:solidFill>
              <a:srgbClr val="78B257"/>
            </a:solidFill>
            <a:ln w="6350">
              <a:solidFill>
                <a:schemeClr val="bg1"/>
              </a:solidFill>
              <a:miter lim="800000"/>
              <a:headEnd/>
              <a:tailEnd/>
            </a:ln>
          </p:spPr>
          <p:txBody>
            <a:bodyPr wrap="none" anchor="ctr"/>
            <a:lstStyle/>
            <a:p>
              <a:pPr algn="ctr" defTabSz="898484" eaLnBrk="0" hangingPunct="0"/>
              <a:r>
                <a:rPr lang="en-US" sz="706">
                  <a:solidFill>
                    <a:srgbClr val="FFFFFF"/>
                  </a:solidFill>
                  <a:latin typeface="Arial"/>
                  <a:ea typeface="ＭＳ Ｐゴシック"/>
                  <a:cs typeface="Arial" pitchFamily="34" charset="0"/>
                </a:rPr>
                <a:t>120   178   87</a:t>
              </a:r>
            </a:p>
          </p:txBody>
        </p:sp>
        <p:sp>
          <p:nvSpPr>
            <p:cNvPr id="19" name="Rectangle 34"/>
            <p:cNvSpPr>
              <a:spLocks noChangeArrowheads="1"/>
            </p:cNvSpPr>
            <p:nvPr userDrawn="1">
              <p:custDataLst>
                <p:tags r:id="rId9"/>
              </p:custDataLst>
            </p:nvPr>
          </p:nvSpPr>
          <p:spPr bwMode="auto">
            <a:xfrm>
              <a:off x="-1408884" y="813141"/>
              <a:ext cx="735784" cy="292260"/>
            </a:xfrm>
            <a:prstGeom prst="rect">
              <a:avLst/>
            </a:prstGeom>
            <a:solidFill>
              <a:srgbClr val="00487A"/>
            </a:solidFill>
            <a:ln w="6350">
              <a:solidFill>
                <a:schemeClr val="bg1"/>
              </a:solidFill>
              <a:miter lim="800000"/>
              <a:headEnd/>
              <a:tailEnd/>
            </a:ln>
          </p:spPr>
          <p:txBody>
            <a:bodyPr wrap="none" anchor="ctr"/>
            <a:lstStyle/>
            <a:p>
              <a:pPr algn="ctr" defTabSz="898484" eaLnBrk="0" hangingPunct="0"/>
              <a:r>
                <a:rPr lang="en-US" sz="706">
                  <a:solidFill>
                    <a:srgbClr val="FFFFFF"/>
                  </a:solidFill>
                  <a:latin typeface="Arial"/>
                  <a:ea typeface="ＭＳ Ｐゴシック"/>
                  <a:cs typeface="Arial" pitchFamily="34" charset="0"/>
                </a:rPr>
                <a:t> 0   72   122</a:t>
              </a:r>
            </a:p>
          </p:txBody>
        </p:sp>
        <p:sp>
          <p:nvSpPr>
            <p:cNvPr id="20" name="Rectangle 23"/>
            <p:cNvSpPr>
              <a:spLocks noChangeArrowheads="1"/>
            </p:cNvSpPr>
            <p:nvPr userDrawn="1">
              <p:custDataLst>
                <p:tags r:id="rId10"/>
              </p:custDataLst>
            </p:nvPr>
          </p:nvSpPr>
          <p:spPr bwMode="auto">
            <a:xfrm>
              <a:off x="-1409750" y="2087015"/>
              <a:ext cx="737516" cy="293200"/>
            </a:xfrm>
            <a:prstGeom prst="rect">
              <a:avLst/>
            </a:prstGeom>
            <a:solidFill>
              <a:srgbClr val="6B2146"/>
            </a:solidFill>
            <a:ln w="6350">
              <a:solidFill>
                <a:schemeClr val="bg1"/>
              </a:solidFill>
              <a:miter lim="800000"/>
              <a:headEnd/>
              <a:tailEnd/>
            </a:ln>
          </p:spPr>
          <p:txBody>
            <a:bodyPr wrap="none" anchor="ctr"/>
            <a:lstStyle/>
            <a:p>
              <a:pPr algn="ctr" defTabSz="898484" eaLnBrk="0" hangingPunct="0"/>
              <a:r>
                <a:rPr lang="en-US" sz="706">
                  <a:solidFill>
                    <a:srgbClr val="FFFFFF"/>
                  </a:solidFill>
                  <a:latin typeface="Arial"/>
                  <a:ea typeface="ＭＳ Ｐゴシック"/>
                  <a:cs typeface="Arial" pitchFamily="34" charset="0"/>
                </a:rPr>
                <a:t>107   33   70</a:t>
              </a:r>
            </a:p>
          </p:txBody>
        </p:sp>
        <p:sp>
          <p:nvSpPr>
            <p:cNvPr id="21" name="Rectangle 34"/>
            <p:cNvSpPr>
              <a:spLocks noChangeArrowheads="1"/>
            </p:cNvSpPr>
            <p:nvPr userDrawn="1">
              <p:custDataLst>
                <p:tags r:id="rId11"/>
              </p:custDataLst>
            </p:nvPr>
          </p:nvSpPr>
          <p:spPr bwMode="auto">
            <a:xfrm>
              <a:off x="-1409750" y="5273865"/>
              <a:ext cx="737516" cy="293200"/>
            </a:xfrm>
            <a:prstGeom prst="rect">
              <a:avLst/>
            </a:prstGeom>
            <a:solidFill>
              <a:srgbClr val="666699"/>
            </a:solidFill>
            <a:ln w="6350">
              <a:solidFill>
                <a:schemeClr val="bg1"/>
              </a:solidFill>
              <a:miter lim="800000"/>
              <a:headEnd/>
              <a:tailEnd/>
            </a:ln>
          </p:spPr>
          <p:txBody>
            <a:bodyPr wrap="none" anchor="ctr"/>
            <a:lstStyle/>
            <a:p>
              <a:pPr algn="ctr" defTabSz="898484" eaLnBrk="0" hangingPunct="0"/>
              <a:r>
                <a:rPr lang="en-US" sz="706">
                  <a:solidFill>
                    <a:srgbClr val="FFFFFF"/>
                  </a:solidFill>
                  <a:latin typeface="Arial"/>
                  <a:ea typeface="ＭＳ Ｐゴシック"/>
                  <a:cs typeface="Arial" pitchFamily="34" charset="0"/>
                </a:rPr>
                <a:t>102   102   153</a:t>
              </a:r>
            </a:p>
          </p:txBody>
        </p:sp>
        <p:sp>
          <p:nvSpPr>
            <p:cNvPr id="23" name="Rectangle 8"/>
            <p:cNvSpPr>
              <a:spLocks noChangeArrowheads="1"/>
            </p:cNvSpPr>
            <p:nvPr userDrawn="1">
              <p:custDataLst>
                <p:tags r:id="rId12"/>
              </p:custDataLst>
            </p:nvPr>
          </p:nvSpPr>
          <p:spPr bwMode="auto">
            <a:xfrm>
              <a:off x="-1409750" y="3999125"/>
              <a:ext cx="737516" cy="293200"/>
            </a:xfrm>
            <a:prstGeom prst="rect">
              <a:avLst/>
            </a:prstGeom>
            <a:solidFill>
              <a:srgbClr val="D4002F"/>
            </a:solidFill>
            <a:ln w="6350">
              <a:solidFill>
                <a:schemeClr val="bg1"/>
              </a:solidFill>
              <a:miter lim="800000"/>
              <a:headEnd/>
              <a:tailEnd/>
            </a:ln>
          </p:spPr>
          <p:txBody>
            <a:bodyPr wrap="none" anchor="ctr"/>
            <a:lstStyle/>
            <a:p>
              <a:pPr algn="ctr" defTabSz="898484" eaLnBrk="0" hangingPunct="0"/>
              <a:r>
                <a:rPr lang="en-US" sz="706">
                  <a:solidFill>
                    <a:srgbClr val="FFFFFF"/>
                  </a:solidFill>
                  <a:latin typeface="Arial"/>
                  <a:ea typeface="ＭＳ Ｐゴシック"/>
                  <a:cs typeface="Arial" pitchFamily="34" charset="0"/>
                </a:rPr>
                <a:t>212   0   47</a:t>
              </a:r>
            </a:p>
          </p:txBody>
        </p:sp>
        <p:sp>
          <p:nvSpPr>
            <p:cNvPr id="25" name="Rectangle 16"/>
            <p:cNvSpPr>
              <a:spLocks noChangeArrowheads="1"/>
            </p:cNvSpPr>
            <p:nvPr userDrawn="1">
              <p:custDataLst>
                <p:tags r:id="rId13"/>
              </p:custDataLst>
            </p:nvPr>
          </p:nvSpPr>
          <p:spPr bwMode="auto">
            <a:xfrm>
              <a:off x="-1408883" y="1449645"/>
              <a:ext cx="735784" cy="293200"/>
            </a:xfrm>
            <a:prstGeom prst="rect">
              <a:avLst/>
            </a:prstGeom>
            <a:solidFill>
              <a:srgbClr val="FFCC00"/>
            </a:solidFill>
            <a:ln w="6350">
              <a:solidFill>
                <a:schemeClr val="bg1"/>
              </a:solidFill>
              <a:miter lim="800000"/>
              <a:headEnd/>
              <a:tailEnd/>
            </a:ln>
          </p:spPr>
          <p:txBody>
            <a:bodyPr wrap="none" anchor="ctr"/>
            <a:lstStyle/>
            <a:p>
              <a:pPr algn="ctr" defTabSz="898484" eaLnBrk="0" hangingPunct="0"/>
              <a:r>
                <a:rPr lang="en-US" sz="706">
                  <a:solidFill>
                    <a:prstClr val="black"/>
                  </a:solidFill>
                  <a:latin typeface="Arial"/>
                  <a:ea typeface="ＭＳ Ｐゴシック"/>
                  <a:cs typeface="Arial" pitchFamily="34" charset="0"/>
                </a:rPr>
                <a:t>255   204   0</a:t>
              </a:r>
            </a:p>
          </p:txBody>
        </p:sp>
        <p:sp>
          <p:nvSpPr>
            <p:cNvPr id="26" name="Rectangle 13"/>
            <p:cNvSpPr>
              <a:spLocks noChangeArrowheads="1"/>
            </p:cNvSpPr>
            <p:nvPr userDrawn="1">
              <p:custDataLst>
                <p:tags r:id="rId14"/>
              </p:custDataLst>
            </p:nvPr>
          </p:nvSpPr>
          <p:spPr bwMode="auto">
            <a:xfrm>
              <a:off x="-1409750" y="2724385"/>
              <a:ext cx="737516" cy="293200"/>
            </a:xfrm>
            <a:prstGeom prst="rect">
              <a:avLst/>
            </a:prstGeom>
            <a:solidFill>
              <a:srgbClr val="00703C"/>
            </a:solidFill>
            <a:ln w="6350">
              <a:solidFill>
                <a:schemeClr val="bg1"/>
              </a:solidFill>
              <a:miter lim="800000"/>
              <a:headEnd/>
              <a:tailEnd/>
            </a:ln>
          </p:spPr>
          <p:txBody>
            <a:bodyPr wrap="none" anchor="ctr"/>
            <a:lstStyle/>
            <a:p>
              <a:pPr algn="ctr" defTabSz="898484" eaLnBrk="0" hangingPunct="0"/>
              <a:r>
                <a:rPr lang="en-US" sz="706">
                  <a:solidFill>
                    <a:srgbClr val="FFFFFF"/>
                  </a:solidFill>
                  <a:latin typeface="Arial"/>
                  <a:ea typeface="ＭＳ Ｐゴシック"/>
                  <a:cs typeface="Arial" pitchFamily="34" charset="0"/>
                </a:rPr>
                <a:t>0   112   60</a:t>
              </a:r>
            </a:p>
          </p:txBody>
        </p:sp>
        <p:sp>
          <p:nvSpPr>
            <p:cNvPr id="27" name="Rectangle 34"/>
            <p:cNvSpPr>
              <a:spLocks noChangeArrowheads="1"/>
            </p:cNvSpPr>
            <p:nvPr userDrawn="1">
              <p:custDataLst>
                <p:tags r:id="rId15"/>
              </p:custDataLst>
            </p:nvPr>
          </p:nvSpPr>
          <p:spPr bwMode="auto">
            <a:xfrm>
              <a:off x="-1409750" y="2405700"/>
              <a:ext cx="737516" cy="293200"/>
            </a:xfrm>
            <a:prstGeom prst="rect">
              <a:avLst/>
            </a:prstGeom>
            <a:solidFill>
              <a:srgbClr val="CCD7EA"/>
            </a:solidFill>
            <a:ln w="6350">
              <a:solidFill>
                <a:schemeClr val="bg1"/>
              </a:solidFill>
              <a:miter lim="800000"/>
              <a:headEnd/>
              <a:tailEnd/>
            </a:ln>
          </p:spPr>
          <p:txBody>
            <a:bodyPr wrap="none" anchor="ctr"/>
            <a:lstStyle/>
            <a:p>
              <a:pPr algn="ctr" defTabSz="898484" eaLnBrk="0" hangingPunct="0"/>
              <a:r>
                <a:rPr lang="en-US" sz="706">
                  <a:solidFill>
                    <a:prstClr val="black"/>
                  </a:solidFill>
                  <a:latin typeface="Arial"/>
                  <a:ea typeface="ＭＳ Ｐゴシック"/>
                  <a:cs typeface="Arial" pitchFamily="34" charset="0"/>
                </a:rPr>
                <a:t>204   215   234</a:t>
              </a:r>
            </a:p>
          </p:txBody>
        </p:sp>
        <p:sp>
          <p:nvSpPr>
            <p:cNvPr id="28" name="Rectangle 22"/>
            <p:cNvSpPr>
              <a:spLocks noChangeArrowheads="1"/>
            </p:cNvSpPr>
            <p:nvPr userDrawn="1">
              <p:custDataLst>
                <p:tags r:id="rId16"/>
              </p:custDataLst>
            </p:nvPr>
          </p:nvSpPr>
          <p:spPr bwMode="auto">
            <a:xfrm>
              <a:off x="-1409750" y="4636495"/>
              <a:ext cx="737516" cy="293200"/>
            </a:xfrm>
            <a:prstGeom prst="rect">
              <a:avLst/>
            </a:prstGeom>
            <a:solidFill>
              <a:srgbClr val="5E6E66"/>
            </a:solidFill>
            <a:ln w="6350">
              <a:solidFill>
                <a:schemeClr val="bg1"/>
              </a:solidFill>
              <a:miter lim="800000"/>
              <a:headEnd/>
              <a:tailEnd/>
            </a:ln>
          </p:spPr>
          <p:txBody>
            <a:bodyPr wrap="none" anchor="ctr"/>
            <a:lstStyle/>
            <a:p>
              <a:pPr algn="ctr" defTabSz="898484" eaLnBrk="0" hangingPunct="0"/>
              <a:r>
                <a:rPr lang="en-US" sz="706">
                  <a:solidFill>
                    <a:srgbClr val="FFFFFF"/>
                  </a:solidFill>
                  <a:latin typeface="Arial"/>
                  <a:ea typeface="ＭＳ Ｐゴシック"/>
                  <a:cs typeface="Arial" pitchFamily="34" charset="0"/>
                </a:rPr>
                <a:t>94   110   102</a:t>
              </a:r>
            </a:p>
          </p:txBody>
        </p:sp>
        <p:sp>
          <p:nvSpPr>
            <p:cNvPr id="3" name="TextBox 2"/>
            <p:cNvSpPr txBox="1"/>
            <p:nvPr userDrawn="1"/>
          </p:nvSpPr>
          <p:spPr>
            <a:xfrm>
              <a:off x="-1650593" y="289920"/>
              <a:ext cx="1248229" cy="526939"/>
            </a:xfrm>
            <a:prstGeom prst="rect">
              <a:avLst/>
            </a:prstGeom>
            <a:noFill/>
          </p:spPr>
          <p:txBody>
            <a:bodyPr wrap="square" rtlCol="0">
              <a:spAutoFit/>
            </a:bodyPr>
            <a:lstStyle/>
            <a:p>
              <a:pPr algn="ctr" defTabSz="898484" fontAlgn="auto">
                <a:spcBef>
                  <a:spcPts val="0"/>
                </a:spcBef>
                <a:spcAft>
                  <a:spcPts val="0"/>
                </a:spcAft>
              </a:pPr>
              <a:r>
                <a:rPr lang="en-US" sz="1412">
                  <a:solidFill>
                    <a:prstClr val="black"/>
                  </a:solidFill>
                  <a:latin typeface="Arial"/>
                </a:rPr>
                <a:t>Palette RGB values</a:t>
              </a:r>
            </a:p>
          </p:txBody>
        </p:sp>
      </p:grpSp>
    </p:spTree>
    <p:extLst>
      <p:ext uri="{BB962C8B-B14F-4D97-AF65-F5344CB8AC3E}">
        <p14:creationId xmlns:p14="http://schemas.microsoft.com/office/powerpoint/2010/main" val="2164670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orient="horz" pos="936">
          <p15:clr>
            <a:srgbClr val="FBAE40"/>
          </p15:clr>
        </p15:guide>
        <p15:guide id="3" pos="549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486B7-D789-EB4D-95D2-5ACC61F625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90F7BE-B3D6-7F49-9A8C-D5231CB944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32341A1-099F-6346-8D89-542A8E9F74AC}"/>
              </a:ext>
            </a:extLst>
          </p:cNvPr>
          <p:cNvSpPr>
            <a:spLocks noGrp="1"/>
          </p:cNvSpPr>
          <p:nvPr>
            <p:ph type="dt" sz="half" idx="10"/>
          </p:nvPr>
        </p:nvSpPr>
        <p:spPr/>
        <p:txBody>
          <a:bodyPr/>
          <a:lstStyle/>
          <a:p>
            <a:fld id="{E73448DA-AAC9-C945-80DF-C3C8087EC576}" type="datetimeFigureOut">
              <a:rPr lang="en-US" smtClean="0"/>
              <a:t>12/20/2021</a:t>
            </a:fld>
            <a:endParaRPr lang="en-US"/>
          </a:p>
        </p:txBody>
      </p:sp>
      <p:sp>
        <p:nvSpPr>
          <p:cNvPr id="5" name="Footer Placeholder 4">
            <a:extLst>
              <a:ext uri="{FF2B5EF4-FFF2-40B4-BE49-F238E27FC236}">
                <a16:creationId xmlns:a16="http://schemas.microsoft.com/office/drawing/2014/main" id="{5060A0C4-5691-0F45-A69A-A11ABF49B6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551EFE-43C5-5B49-886C-780E3EB10AF7}"/>
              </a:ext>
            </a:extLst>
          </p:cNvPr>
          <p:cNvSpPr>
            <a:spLocks noGrp="1"/>
          </p:cNvSpPr>
          <p:nvPr>
            <p:ph type="sldNum" sz="quarter" idx="12"/>
          </p:nvPr>
        </p:nvSpPr>
        <p:spPr/>
        <p:txBody>
          <a:bodyPr/>
          <a:lstStyle/>
          <a:p>
            <a:fld id="{AF292926-49CA-2A40-A46A-649BEF692F71}" type="slidenum">
              <a:rPr lang="en-US" smtClean="0"/>
              <a:t>‹#›</a:t>
            </a:fld>
            <a:endParaRPr lang="en-US"/>
          </a:p>
        </p:txBody>
      </p:sp>
    </p:spTree>
    <p:extLst>
      <p:ext uri="{BB962C8B-B14F-4D97-AF65-F5344CB8AC3E}">
        <p14:creationId xmlns:p14="http://schemas.microsoft.com/office/powerpoint/2010/main" val="646744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06A9D-C125-DE45-AEF2-5C41FDE315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ABC1EC-E1C5-D94C-A096-07B3451C88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897649-3DE7-CF4C-B0DA-8F81B1663819}"/>
              </a:ext>
            </a:extLst>
          </p:cNvPr>
          <p:cNvSpPr>
            <a:spLocks noGrp="1"/>
          </p:cNvSpPr>
          <p:nvPr>
            <p:ph type="dt" sz="half" idx="10"/>
          </p:nvPr>
        </p:nvSpPr>
        <p:spPr/>
        <p:txBody>
          <a:bodyPr/>
          <a:lstStyle/>
          <a:p>
            <a:fld id="{E73448DA-AAC9-C945-80DF-C3C8087EC576}" type="datetimeFigureOut">
              <a:rPr lang="en-US" smtClean="0"/>
              <a:t>12/20/2021</a:t>
            </a:fld>
            <a:endParaRPr lang="en-US"/>
          </a:p>
        </p:txBody>
      </p:sp>
      <p:sp>
        <p:nvSpPr>
          <p:cNvPr id="5" name="Footer Placeholder 4">
            <a:extLst>
              <a:ext uri="{FF2B5EF4-FFF2-40B4-BE49-F238E27FC236}">
                <a16:creationId xmlns:a16="http://schemas.microsoft.com/office/drawing/2014/main" id="{98EE2699-5C9D-5440-AADB-627F056983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00EF7D-8809-6E42-9D60-CA96039D4782}"/>
              </a:ext>
            </a:extLst>
          </p:cNvPr>
          <p:cNvSpPr>
            <a:spLocks noGrp="1"/>
          </p:cNvSpPr>
          <p:nvPr>
            <p:ph type="sldNum" sz="quarter" idx="12"/>
          </p:nvPr>
        </p:nvSpPr>
        <p:spPr/>
        <p:txBody>
          <a:bodyPr/>
          <a:lstStyle/>
          <a:p>
            <a:fld id="{AF292926-49CA-2A40-A46A-649BEF692F71}" type="slidenum">
              <a:rPr lang="en-US" smtClean="0"/>
              <a:t>‹#›</a:t>
            </a:fld>
            <a:endParaRPr lang="en-US"/>
          </a:p>
        </p:txBody>
      </p:sp>
    </p:spTree>
    <p:extLst>
      <p:ext uri="{BB962C8B-B14F-4D97-AF65-F5344CB8AC3E}">
        <p14:creationId xmlns:p14="http://schemas.microsoft.com/office/powerpoint/2010/main" val="990899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606F0-3977-7B4E-9B73-AE3018B2E7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D5DDBD-BAE2-2947-A615-52FA31EDC7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B32874-E43F-F84F-A790-01B28CA2C5F8}"/>
              </a:ext>
            </a:extLst>
          </p:cNvPr>
          <p:cNvSpPr>
            <a:spLocks noGrp="1"/>
          </p:cNvSpPr>
          <p:nvPr>
            <p:ph type="dt" sz="half" idx="10"/>
          </p:nvPr>
        </p:nvSpPr>
        <p:spPr/>
        <p:txBody>
          <a:bodyPr/>
          <a:lstStyle/>
          <a:p>
            <a:fld id="{E73448DA-AAC9-C945-80DF-C3C8087EC576}" type="datetimeFigureOut">
              <a:rPr lang="en-US" smtClean="0"/>
              <a:t>12/20/2021</a:t>
            </a:fld>
            <a:endParaRPr lang="en-US"/>
          </a:p>
        </p:txBody>
      </p:sp>
      <p:sp>
        <p:nvSpPr>
          <p:cNvPr id="5" name="Footer Placeholder 4">
            <a:extLst>
              <a:ext uri="{FF2B5EF4-FFF2-40B4-BE49-F238E27FC236}">
                <a16:creationId xmlns:a16="http://schemas.microsoft.com/office/drawing/2014/main" id="{16258CB1-608C-C74B-9E30-EB8FF64FB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25850A-2AE9-1E45-83E2-0323B578BD2D}"/>
              </a:ext>
            </a:extLst>
          </p:cNvPr>
          <p:cNvSpPr>
            <a:spLocks noGrp="1"/>
          </p:cNvSpPr>
          <p:nvPr>
            <p:ph type="sldNum" sz="quarter" idx="12"/>
          </p:nvPr>
        </p:nvSpPr>
        <p:spPr/>
        <p:txBody>
          <a:bodyPr/>
          <a:lstStyle/>
          <a:p>
            <a:fld id="{AF292926-49CA-2A40-A46A-649BEF692F71}" type="slidenum">
              <a:rPr lang="en-US" smtClean="0"/>
              <a:t>‹#›</a:t>
            </a:fld>
            <a:endParaRPr lang="en-US"/>
          </a:p>
        </p:txBody>
      </p:sp>
    </p:spTree>
    <p:extLst>
      <p:ext uri="{BB962C8B-B14F-4D97-AF65-F5344CB8AC3E}">
        <p14:creationId xmlns:p14="http://schemas.microsoft.com/office/powerpoint/2010/main" val="2574371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D92AA-56AA-ED44-9AE0-02C7560C9D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0EC84F-5BA3-BD46-A426-2A3330EFC6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E7DF78-A03F-AF4B-B8CB-0EC971F306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BB55BC-4AB7-F84B-9E14-E191F60A3B84}"/>
              </a:ext>
            </a:extLst>
          </p:cNvPr>
          <p:cNvSpPr>
            <a:spLocks noGrp="1"/>
          </p:cNvSpPr>
          <p:nvPr>
            <p:ph type="dt" sz="half" idx="10"/>
          </p:nvPr>
        </p:nvSpPr>
        <p:spPr/>
        <p:txBody>
          <a:bodyPr/>
          <a:lstStyle/>
          <a:p>
            <a:fld id="{E73448DA-AAC9-C945-80DF-C3C8087EC576}" type="datetimeFigureOut">
              <a:rPr lang="en-US" smtClean="0"/>
              <a:t>12/20/2021</a:t>
            </a:fld>
            <a:endParaRPr lang="en-US"/>
          </a:p>
        </p:txBody>
      </p:sp>
      <p:sp>
        <p:nvSpPr>
          <p:cNvPr id="6" name="Footer Placeholder 5">
            <a:extLst>
              <a:ext uri="{FF2B5EF4-FFF2-40B4-BE49-F238E27FC236}">
                <a16:creationId xmlns:a16="http://schemas.microsoft.com/office/drawing/2014/main" id="{B883EAAF-549D-BD4C-AFF9-E50F3D9BD1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ECE0B4-689A-3342-903D-B70071C3B627}"/>
              </a:ext>
            </a:extLst>
          </p:cNvPr>
          <p:cNvSpPr>
            <a:spLocks noGrp="1"/>
          </p:cNvSpPr>
          <p:nvPr>
            <p:ph type="sldNum" sz="quarter" idx="12"/>
          </p:nvPr>
        </p:nvSpPr>
        <p:spPr/>
        <p:txBody>
          <a:bodyPr/>
          <a:lstStyle/>
          <a:p>
            <a:fld id="{AF292926-49CA-2A40-A46A-649BEF692F71}" type="slidenum">
              <a:rPr lang="en-US" smtClean="0"/>
              <a:t>‹#›</a:t>
            </a:fld>
            <a:endParaRPr lang="en-US"/>
          </a:p>
        </p:txBody>
      </p:sp>
    </p:spTree>
    <p:extLst>
      <p:ext uri="{BB962C8B-B14F-4D97-AF65-F5344CB8AC3E}">
        <p14:creationId xmlns:p14="http://schemas.microsoft.com/office/powerpoint/2010/main" val="32901337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60439-89B3-6F46-BEE1-08A4D970CD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BB41EA4-1708-E24F-9F01-F8B491DD62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6980FD-CF6D-EE4D-A942-3897C570D5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560E0F-A0F7-414C-8944-F9C0FAB9A2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9335CA-B01C-CE47-93D8-15FB203D73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477099-4577-4949-A712-239267982D01}"/>
              </a:ext>
            </a:extLst>
          </p:cNvPr>
          <p:cNvSpPr>
            <a:spLocks noGrp="1"/>
          </p:cNvSpPr>
          <p:nvPr>
            <p:ph type="dt" sz="half" idx="10"/>
          </p:nvPr>
        </p:nvSpPr>
        <p:spPr/>
        <p:txBody>
          <a:bodyPr/>
          <a:lstStyle/>
          <a:p>
            <a:fld id="{E73448DA-AAC9-C945-80DF-C3C8087EC576}" type="datetimeFigureOut">
              <a:rPr lang="en-US" smtClean="0"/>
              <a:t>12/20/2021</a:t>
            </a:fld>
            <a:endParaRPr lang="en-US"/>
          </a:p>
        </p:txBody>
      </p:sp>
      <p:sp>
        <p:nvSpPr>
          <p:cNvPr id="8" name="Footer Placeholder 7">
            <a:extLst>
              <a:ext uri="{FF2B5EF4-FFF2-40B4-BE49-F238E27FC236}">
                <a16:creationId xmlns:a16="http://schemas.microsoft.com/office/drawing/2014/main" id="{3DC5D35E-7441-1F4D-B138-C74885CA76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95D2BD3-9011-774C-B415-680E6D6AB789}"/>
              </a:ext>
            </a:extLst>
          </p:cNvPr>
          <p:cNvSpPr>
            <a:spLocks noGrp="1"/>
          </p:cNvSpPr>
          <p:nvPr>
            <p:ph type="sldNum" sz="quarter" idx="12"/>
          </p:nvPr>
        </p:nvSpPr>
        <p:spPr/>
        <p:txBody>
          <a:bodyPr/>
          <a:lstStyle/>
          <a:p>
            <a:fld id="{AF292926-49CA-2A40-A46A-649BEF692F71}" type="slidenum">
              <a:rPr lang="en-US" smtClean="0"/>
              <a:t>‹#›</a:t>
            </a:fld>
            <a:endParaRPr lang="en-US"/>
          </a:p>
        </p:txBody>
      </p:sp>
    </p:spTree>
    <p:extLst>
      <p:ext uri="{BB962C8B-B14F-4D97-AF65-F5344CB8AC3E}">
        <p14:creationId xmlns:p14="http://schemas.microsoft.com/office/powerpoint/2010/main" val="14823996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15C88-712F-9242-8CEC-BED34662F8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BA1116-3EF0-1E4F-BBCC-9E25A631C536}"/>
              </a:ext>
            </a:extLst>
          </p:cNvPr>
          <p:cNvSpPr>
            <a:spLocks noGrp="1"/>
          </p:cNvSpPr>
          <p:nvPr>
            <p:ph type="dt" sz="half" idx="10"/>
          </p:nvPr>
        </p:nvSpPr>
        <p:spPr/>
        <p:txBody>
          <a:bodyPr/>
          <a:lstStyle/>
          <a:p>
            <a:fld id="{E73448DA-AAC9-C945-80DF-C3C8087EC576}" type="datetimeFigureOut">
              <a:rPr lang="en-US" smtClean="0"/>
              <a:t>12/20/2021</a:t>
            </a:fld>
            <a:endParaRPr lang="en-US"/>
          </a:p>
        </p:txBody>
      </p:sp>
      <p:sp>
        <p:nvSpPr>
          <p:cNvPr id="4" name="Footer Placeholder 3">
            <a:extLst>
              <a:ext uri="{FF2B5EF4-FFF2-40B4-BE49-F238E27FC236}">
                <a16:creationId xmlns:a16="http://schemas.microsoft.com/office/drawing/2014/main" id="{BDE485E8-A248-8240-9AA8-EC2C290965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707908-77C5-6A49-AD18-8407896D73C4}"/>
              </a:ext>
            </a:extLst>
          </p:cNvPr>
          <p:cNvSpPr>
            <a:spLocks noGrp="1"/>
          </p:cNvSpPr>
          <p:nvPr>
            <p:ph type="sldNum" sz="quarter" idx="12"/>
          </p:nvPr>
        </p:nvSpPr>
        <p:spPr/>
        <p:txBody>
          <a:bodyPr/>
          <a:lstStyle/>
          <a:p>
            <a:fld id="{AF292926-49CA-2A40-A46A-649BEF692F71}" type="slidenum">
              <a:rPr lang="en-US" smtClean="0"/>
              <a:t>‹#›</a:t>
            </a:fld>
            <a:endParaRPr lang="en-US"/>
          </a:p>
        </p:txBody>
      </p:sp>
    </p:spTree>
    <p:extLst>
      <p:ext uri="{BB962C8B-B14F-4D97-AF65-F5344CB8AC3E}">
        <p14:creationId xmlns:p14="http://schemas.microsoft.com/office/powerpoint/2010/main" val="14640729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98B8CC-8AFD-FE48-A5E6-7F44751309D0}"/>
              </a:ext>
            </a:extLst>
          </p:cNvPr>
          <p:cNvSpPr>
            <a:spLocks noGrp="1"/>
          </p:cNvSpPr>
          <p:nvPr>
            <p:ph type="dt" sz="half" idx="10"/>
          </p:nvPr>
        </p:nvSpPr>
        <p:spPr/>
        <p:txBody>
          <a:bodyPr/>
          <a:lstStyle/>
          <a:p>
            <a:fld id="{E73448DA-AAC9-C945-80DF-C3C8087EC576}" type="datetimeFigureOut">
              <a:rPr lang="en-US" smtClean="0"/>
              <a:t>12/20/2021</a:t>
            </a:fld>
            <a:endParaRPr lang="en-US"/>
          </a:p>
        </p:txBody>
      </p:sp>
      <p:sp>
        <p:nvSpPr>
          <p:cNvPr id="3" name="Footer Placeholder 2">
            <a:extLst>
              <a:ext uri="{FF2B5EF4-FFF2-40B4-BE49-F238E27FC236}">
                <a16:creationId xmlns:a16="http://schemas.microsoft.com/office/drawing/2014/main" id="{85D9096C-F485-894E-930A-F47146CAD0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4CCC01-992F-A143-BF58-A56267AC3B4A}"/>
              </a:ext>
            </a:extLst>
          </p:cNvPr>
          <p:cNvSpPr>
            <a:spLocks noGrp="1"/>
          </p:cNvSpPr>
          <p:nvPr>
            <p:ph type="sldNum" sz="quarter" idx="12"/>
          </p:nvPr>
        </p:nvSpPr>
        <p:spPr/>
        <p:txBody>
          <a:bodyPr/>
          <a:lstStyle/>
          <a:p>
            <a:fld id="{AF292926-49CA-2A40-A46A-649BEF692F71}" type="slidenum">
              <a:rPr lang="en-US" smtClean="0"/>
              <a:t>‹#›</a:t>
            </a:fld>
            <a:endParaRPr lang="en-US"/>
          </a:p>
        </p:txBody>
      </p:sp>
    </p:spTree>
    <p:extLst>
      <p:ext uri="{BB962C8B-B14F-4D97-AF65-F5344CB8AC3E}">
        <p14:creationId xmlns:p14="http://schemas.microsoft.com/office/powerpoint/2010/main" val="40221999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DF38A-03D0-0846-BA10-51B9F65AD6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F24A35-701E-D64D-AF60-1D2B50369F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EBB020-4BFE-D143-B956-BDFC5B589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735651-92A5-3D42-85C7-87E9D67DECBD}"/>
              </a:ext>
            </a:extLst>
          </p:cNvPr>
          <p:cNvSpPr>
            <a:spLocks noGrp="1"/>
          </p:cNvSpPr>
          <p:nvPr>
            <p:ph type="dt" sz="half" idx="10"/>
          </p:nvPr>
        </p:nvSpPr>
        <p:spPr/>
        <p:txBody>
          <a:bodyPr/>
          <a:lstStyle/>
          <a:p>
            <a:fld id="{E73448DA-AAC9-C945-80DF-C3C8087EC576}" type="datetimeFigureOut">
              <a:rPr lang="en-US" smtClean="0"/>
              <a:t>12/20/2021</a:t>
            </a:fld>
            <a:endParaRPr lang="en-US"/>
          </a:p>
        </p:txBody>
      </p:sp>
      <p:sp>
        <p:nvSpPr>
          <p:cNvPr id="6" name="Footer Placeholder 5">
            <a:extLst>
              <a:ext uri="{FF2B5EF4-FFF2-40B4-BE49-F238E27FC236}">
                <a16:creationId xmlns:a16="http://schemas.microsoft.com/office/drawing/2014/main" id="{04124E28-CC0F-DC47-B386-CF82A1D8B3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104A5F-E9ED-774C-BBB4-2894CF241AFA}"/>
              </a:ext>
            </a:extLst>
          </p:cNvPr>
          <p:cNvSpPr>
            <a:spLocks noGrp="1"/>
          </p:cNvSpPr>
          <p:nvPr>
            <p:ph type="sldNum" sz="quarter" idx="12"/>
          </p:nvPr>
        </p:nvSpPr>
        <p:spPr/>
        <p:txBody>
          <a:bodyPr/>
          <a:lstStyle/>
          <a:p>
            <a:fld id="{AF292926-49CA-2A40-A46A-649BEF692F71}" type="slidenum">
              <a:rPr lang="en-US" smtClean="0"/>
              <a:t>‹#›</a:t>
            </a:fld>
            <a:endParaRPr lang="en-US"/>
          </a:p>
        </p:txBody>
      </p:sp>
    </p:spTree>
    <p:extLst>
      <p:ext uri="{BB962C8B-B14F-4D97-AF65-F5344CB8AC3E}">
        <p14:creationId xmlns:p14="http://schemas.microsoft.com/office/powerpoint/2010/main" val="38129159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76701-EC92-764C-99FB-16A0EB0697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AABEB8-1A84-9B47-AFE0-5E7A955A7D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BF73D1-B21A-7A4F-BF31-FF697F939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C5E017-ECCD-D64C-8DED-6016D0EB5638}"/>
              </a:ext>
            </a:extLst>
          </p:cNvPr>
          <p:cNvSpPr>
            <a:spLocks noGrp="1"/>
          </p:cNvSpPr>
          <p:nvPr>
            <p:ph type="dt" sz="half" idx="10"/>
          </p:nvPr>
        </p:nvSpPr>
        <p:spPr/>
        <p:txBody>
          <a:bodyPr/>
          <a:lstStyle/>
          <a:p>
            <a:fld id="{E73448DA-AAC9-C945-80DF-C3C8087EC576}" type="datetimeFigureOut">
              <a:rPr lang="en-US" smtClean="0"/>
              <a:t>12/20/2021</a:t>
            </a:fld>
            <a:endParaRPr lang="en-US"/>
          </a:p>
        </p:txBody>
      </p:sp>
      <p:sp>
        <p:nvSpPr>
          <p:cNvPr id="6" name="Footer Placeholder 5">
            <a:extLst>
              <a:ext uri="{FF2B5EF4-FFF2-40B4-BE49-F238E27FC236}">
                <a16:creationId xmlns:a16="http://schemas.microsoft.com/office/drawing/2014/main" id="{7A60CFC3-BBDA-6447-A549-5C41806F64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153989-2C35-3442-BFAF-D81E86AB6730}"/>
              </a:ext>
            </a:extLst>
          </p:cNvPr>
          <p:cNvSpPr>
            <a:spLocks noGrp="1"/>
          </p:cNvSpPr>
          <p:nvPr>
            <p:ph type="sldNum" sz="quarter" idx="12"/>
          </p:nvPr>
        </p:nvSpPr>
        <p:spPr/>
        <p:txBody>
          <a:bodyPr/>
          <a:lstStyle/>
          <a:p>
            <a:fld id="{AF292926-49CA-2A40-A46A-649BEF692F71}" type="slidenum">
              <a:rPr lang="en-US" smtClean="0"/>
              <a:t>‹#›</a:t>
            </a:fld>
            <a:endParaRPr lang="en-US"/>
          </a:p>
        </p:txBody>
      </p:sp>
    </p:spTree>
    <p:extLst>
      <p:ext uri="{BB962C8B-B14F-4D97-AF65-F5344CB8AC3E}">
        <p14:creationId xmlns:p14="http://schemas.microsoft.com/office/powerpoint/2010/main" val="12897212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17449-ACE4-7C49-9045-FD3CB61769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A2AED0-3C4A-D543-A78A-C43FE008BB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0201B2-79CF-BA4F-A365-D6E6A8DD6237}"/>
              </a:ext>
            </a:extLst>
          </p:cNvPr>
          <p:cNvSpPr>
            <a:spLocks noGrp="1"/>
          </p:cNvSpPr>
          <p:nvPr>
            <p:ph type="dt" sz="half" idx="10"/>
          </p:nvPr>
        </p:nvSpPr>
        <p:spPr/>
        <p:txBody>
          <a:bodyPr/>
          <a:lstStyle/>
          <a:p>
            <a:fld id="{E73448DA-AAC9-C945-80DF-C3C8087EC576}" type="datetimeFigureOut">
              <a:rPr lang="en-US" smtClean="0"/>
              <a:t>12/20/2021</a:t>
            </a:fld>
            <a:endParaRPr lang="en-US"/>
          </a:p>
        </p:txBody>
      </p:sp>
      <p:sp>
        <p:nvSpPr>
          <p:cNvPr id="5" name="Footer Placeholder 4">
            <a:extLst>
              <a:ext uri="{FF2B5EF4-FFF2-40B4-BE49-F238E27FC236}">
                <a16:creationId xmlns:a16="http://schemas.microsoft.com/office/drawing/2014/main" id="{BEDE4C7F-1B74-4D46-B55C-2DA392BBEB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E1C02C-8CB4-2F42-8C5B-D94B6B57FABB}"/>
              </a:ext>
            </a:extLst>
          </p:cNvPr>
          <p:cNvSpPr>
            <a:spLocks noGrp="1"/>
          </p:cNvSpPr>
          <p:nvPr>
            <p:ph type="sldNum" sz="quarter" idx="12"/>
          </p:nvPr>
        </p:nvSpPr>
        <p:spPr/>
        <p:txBody>
          <a:bodyPr/>
          <a:lstStyle/>
          <a:p>
            <a:fld id="{AF292926-49CA-2A40-A46A-649BEF692F71}" type="slidenum">
              <a:rPr lang="en-US" smtClean="0"/>
              <a:t>‹#›</a:t>
            </a:fld>
            <a:endParaRPr lang="en-US"/>
          </a:p>
        </p:txBody>
      </p:sp>
    </p:spTree>
    <p:extLst>
      <p:ext uri="{BB962C8B-B14F-4D97-AF65-F5344CB8AC3E}">
        <p14:creationId xmlns:p14="http://schemas.microsoft.com/office/powerpoint/2010/main" val="28317259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1374DF-D49C-3941-A0E7-1C5E64538F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1DC5D9-33E9-974B-AADA-FD52334A0C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ACEB81-5263-D24B-9798-574A812CFCED}"/>
              </a:ext>
            </a:extLst>
          </p:cNvPr>
          <p:cNvSpPr>
            <a:spLocks noGrp="1"/>
          </p:cNvSpPr>
          <p:nvPr>
            <p:ph type="dt" sz="half" idx="10"/>
          </p:nvPr>
        </p:nvSpPr>
        <p:spPr/>
        <p:txBody>
          <a:bodyPr/>
          <a:lstStyle/>
          <a:p>
            <a:fld id="{E73448DA-AAC9-C945-80DF-C3C8087EC576}" type="datetimeFigureOut">
              <a:rPr lang="en-US" smtClean="0"/>
              <a:t>12/20/2021</a:t>
            </a:fld>
            <a:endParaRPr lang="en-US"/>
          </a:p>
        </p:txBody>
      </p:sp>
      <p:sp>
        <p:nvSpPr>
          <p:cNvPr id="5" name="Footer Placeholder 4">
            <a:extLst>
              <a:ext uri="{FF2B5EF4-FFF2-40B4-BE49-F238E27FC236}">
                <a16:creationId xmlns:a16="http://schemas.microsoft.com/office/drawing/2014/main" id="{5B7A909E-9648-3648-8228-03B0249F04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49EDE1-BF7A-8947-BAFC-7DC8AAB3AC52}"/>
              </a:ext>
            </a:extLst>
          </p:cNvPr>
          <p:cNvSpPr>
            <a:spLocks noGrp="1"/>
          </p:cNvSpPr>
          <p:nvPr>
            <p:ph type="sldNum" sz="quarter" idx="12"/>
          </p:nvPr>
        </p:nvSpPr>
        <p:spPr/>
        <p:txBody>
          <a:bodyPr/>
          <a:lstStyle/>
          <a:p>
            <a:fld id="{AF292926-49CA-2A40-A46A-649BEF692F71}" type="slidenum">
              <a:rPr lang="en-US" smtClean="0"/>
              <a:t>‹#›</a:t>
            </a:fld>
            <a:endParaRPr lang="en-US"/>
          </a:p>
        </p:txBody>
      </p:sp>
    </p:spTree>
    <p:extLst>
      <p:ext uri="{BB962C8B-B14F-4D97-AF65-F5344CB8AC3E}">
        <p14:creationId xmlns:p14="http://schemas.microsoft.com/office/powerpoint/2010/main" val="1983237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187711"/>
            <a:ext cx="10402614" cy="8828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81000" y="1520787"/>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10985465" y="287504"/>
            <a:ext cx="825535" cy="683289"/>
          </a:xfrm>
          <a:prstGeom prst="rect">
            <a:avLst/>
          </a:prstGeom>
        </p:spPr>
      </p:pic>
      <p:sp>
        <p:nvSpPr>
          <p:cNvPr id="6" name="Slide Number Placeholder 5"/>
          <p:cNvSpPr>
            <a:spLocks noGrp="1"/>
          </p:cNvSpPr>
          <p:nvPr>
            <p:ph type="sldNum" sz="quarter" idx="4"/>
          </p:nvPr>
        </p:nvSpPr>
        <p:spPr>
          <a:xfrm>
            <a:off x="9756321" y="6343288"/>
            <a:ext cx="2057400" cy="365125"/>
          </a:xfrm>
          <a:prstGeom prst="rect">
            <a:avLst/>
          </a:prstGeom>
        </p:spPr>
        <p:txBody>
          <a:bodyPr/>
          <a:lstStyle>
            <a:lvl1pPr algn="r">
              <a:defRPr sz="1400"/>
            </a:lvl1pPr>
          </a:lstStyle>
          <a:p>
            <a:fld id="{956AE23C-2C73-4E7C-936C-5B5053A14B28}" type="slidenum">
              <a:rPr lang="en-US" smtClean="0"/>
              <a:pPr/>
              <a:t>‹#›</a:t>
            </a:fld>
            <a:endParaRPr lang="en-US"/>
          </a:p>
        </p:txBody>
      </p:sp>
    </p:spTree>
    <p:extLst>
      <p:ext uri="{BB962C8B-B14F-4D97-AF65-F5344CB8AC3E}">
        <p14:creationId xmlns:p14="http://schemas.microsoft.com/office/powerpoint/2010/main" val="3277257220"/>
      </p:ext>
    </p:extLst>
  </p:cSld>
  <p:clrMap bg1="lt1" tx1="dk1" bg2="lt2" tx2="dk2" accent1="accent1" accent2="accent2" accent3="accent3" accent4="accent4" accent5="accent5" accent6="accent6" hlink="hlink" folHlink="folHlink"/>
  <p:sldLayoutIdLst>
    <p:sldLayoutId id="2147483694"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22" r:id="rId11"/>
    <p:sldLayoutId id="2147483699" r:id="rId12"/>
    <p:sldLayoutId id="2147483701" r:id="rId13"/>
    <p:sldLayoutId id="2147483703" r:id="rId14"/>
    <p:sldLayoutId id="2147483704" r:id="rId15"/>
    <p:sldLayoutId id="2147483718" r:id="rId16"/>
    <p:sldLayoutId id="2147483719" r:id="rId17"/>
    <p:sldLayoutId id="2147483720" r:id="rId18"/>
    <p:sldLayoutId id="2147483705" r:id="rId19"/>
    <p:sldLayoutId id="2147483706" r:id="rId20"/>
    <p:sldLayoutId id="2147483707" r:id="rId21"/>
    <p:sldLayoutId id="2147483708" r:id="rId22"/>
  </p:sldLayoutIdLst>
  <p:hf hdr="0" ftr="0" dt="0"/>
  <p:txStyles>
    <p:titleStyle>
      <a:lvl1pPr algn="l" defTabSz="914400" rtl="0" eaLnBrk="1" latinLnBrk="0" hangingPunct="1">
        <a:lnSpc>
          <a:spcPct val="90000"/>
        </a:lnSpc>
        <a:spcBef>
          <a:spcPct val="0"/>
        </a:spcBef>
        <a:buNone/>
        <a:defRPr sz="3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7432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 name="Rectangle 28"/>
          <p:cNvSpPr/>
          <p:nvPr userDrawn="1"/>
        </p:nvSpPr>
        <p:spPr bwMode="auto">
          <a:xfrm>
            <a:off x="0" y="6248400"/>
            <a:ext cx="13628913" cy="609600"/>
          </a:xfrm>
          <a:prstGeom prst="rect">
            <a:avLst/>
          </a:prstGeom>
          <a:solidFill>
            <a:srgbClr val="D9D9D9">
              <a:alpha val="30196"/>
            </a:srgbClr>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tab pos="9942513" algn="l"/>
              </a:tabLst>
            </a:pPr>
            <a:r>
              <a:rPr kumimoji="0" lang="en-US" sz="1000" b="0" i="0" u="none" strike="noStrike" cap="none" normalizeH="0" baseline="0" dirty="0">
                <a:ln>
                  <a:noFill/>
                </a:ln>
                <a:solidFill>
                  <a:schemeClr val="tx1">
                    <a:lumMod val="65000"/>
                    <a:lumOff val="35000"/>
                  </a:schemeClr>
                </a:solidFill>
                <a:effectLst/>
                <a:latin typeface="+mj-lt"/>
              </a:rPr>
              <a:t>	 |</a:t>
            </a:r>
          </a:p>
        </p:txBody>
      </p:sp>
      <p:sp>
        <p:nvSpPr>
          <p:cNvPr id="13314" name="Rectangle 2"/>
          <p:cNvSpPr>
            <a:spLocks noGrp="1" noChangeArrowheads="1"/>
          </p:cNvSpPr>
          <p:nvPr>
            <p:ph type="title"/>
          </p:nvPr>
        </p:nvSpPr>
        <p:spPr bwMode="auto">
          <a:xfrm>
            <a:off x="406400" y="0"/>
            <a:ext cx="111760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Rectangle 3"/>
          <p:cNvSpPr>
            <a:spLocks noGrp="1" noChangeArrowheads="1"/>
          </p:cNvSpPr>
          <p:nvPr>
            <p:ph type="body" idx="1"/>
          </p:nvPr>
        </p:nvSpPr>
        <p:spPr bwMode="auto">
          <a:xfrm>
            <a:off x="406400" y="914400"/>
            <a:ext cx="11176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sp>
        <p:nvSpPr>
          <p:cNvPr id="1030" name="Rectangle 6"/>
          <p:cNvSpPr>
            <a:spLocks noGrp="1" noChangeArrowheads="1"/>
          </p:cNvSpPr>
          <p:nvPr>
            <p:ph type="sldNum" sz="quarter" idx="4"/>
          </p:nvPr>
        </p:nvSpPr>
        <p:spPr bwMode="auto">
          <a:xfrm>
            <a:off x="12391697" y="6379779"/>
            <a:ext cx="1791401" cy="2746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chemeClr val="bg1">
                    <a:lumMod val="65000"/>
                  </a:schemeClr>
                </a:solidFill>
                <a:latin typeface="Arial" charset="0"/>
              </a:defRPr>
            </a:lvl1pPr>
          </a:lstStyle>
          <a:p>
            <a:fld id="{59A885E9-03FD-4A87-832A-1C42754EA9BB}" type="slidenum">
              <a:rPr lang="en-US" smtClean="0"/>
              <a:pPr/>
              <a:t>‹#›</a:t>
            </a:fld>
            <a:endParaRPr lang="en-US"/>
          </a:p>
        </p:txBody>
      </p:sp>
      <p:sp>
        <p:nvSpPr>
          <p:cNvPr id="1037" name="Line 13"/>
          <p:cNvSpPr>
            <a:spLocks noChangeShapeType="1"/>
          </p:cNvSpPr>
          <p:nvPr/>
        </p:nvSpPr>
        <p:spPr bwMode="auto">
          <a:xfrm>
            <a:off x="406400" y="609600"/>
            <a:ext cx="11176000" cy="0"/>
          </a:xfrm>
          <a:prstGeom prst="line">
            <a:avLst/>
          </a:prstGeom>
          <a:noFill/>
          <a:ln w="19050">
            <a:solidFill>
              <a:schemeClr val="bg2"/>
            </a:solidFill>
            <a:round/>
            <a:headEnd/>
            <a:tailEnd/>
          </a:ln>
          <a:effectLst/>
        </p:spPr>
        <p:txBody>
          <a:bodyPr wrap="square" anchor="ctr">
            <a:spAutoFit/>
          </a:bodyPr>
          <a:lstStyle/>
          <a:p>
            <a:pPr algn="ctr">
              <a:defRPr/>
            </a:pPr>
            <a:endParaRPr lang="en-US" sz="1800"/>
          </a:p>
        </p:txBody>
      </p:sp>
      <p:cxnSp>
        <p:nvCxnSpPr>
          <p:cNvPr id="3" name="Straight Connector 2"/>
          <p:cNvCxnSpPr/>
          <p:nvPr/>
        </p:nvCxnSpPr>
        <p:spPr bwMode="auto">
          <a:xfrm>
            <a:off x="406400" y="3581400"/>
            <a:ext cx="1219200" cy="914400"/>
          </a:xfrm>
          <a:prstGeom prst="line">
            <a:avLst/>
          </a:prstGeom>
          <a:solidFill>
            <a:srgbClr val="260179"/>
          </a:solidFill>
          <a:ln w="38100" cap="flat" cmpd="sng" algn="ctr">
            <a:noFill/>
            <a:prstDash val="solid"/>
            <a:round/>
            <a:headEnd type="none" w="med" len="med"/>
            <a:tailEnd type="none" w="med" len="med"/>
          </a:ln>
          <a:effectLst/>
        </p:spPr>
      </p:cxnSp>
      <p:cxnSp>
        <p:nvCxnSpPr>
          <p:cNvPr id="5" name="Straight Connector 4"/>
          <p:cNvCxnSpPr/>
          <p:nvPr/>
        </p:nvCxnSpPr>
        <p:spPr bwMode="auto">
          <a:xfrm>
            <a:off x="406400" y="76200"/>
            <a:ext cx="304800" cy="1371600"/>
          </a:xfrm>
          <a:prstGeom prst="line">
            <a:avLst/>
          </a:prstGeom>
          <a:solidFill>
            <a:srgbClr val="260179"/>
          </a:solidFill>
          <a:ln w="38100" cap="flat" cmpd="sng" algn="ctr">
            <a:noFill/>
            <a:prstDash val="solid"/>
            <a:round/>
            <a:headEnd type="none" w="med" len="med"/>
            <a:tailEnd type="none" w="med" len="med"/>
          </a:ln>
          <a:effectLst/>
        </p:spPr>
      </p:cxnSp>
      <p:sp>
        <p:nvSpPr>
          <p:cNvPr id="13312" name="TextBox 13311"/>
          <p:cNvSpPr txBox="1"/>
          <p:nvPr/>
        </p:nvSpPr>
        <p:spPr>
          <a:xfrm>
            <a:off x="4853797" y="4140679"/>
            <a:ext cx="60959" cy="369332"/>
          </a:xfrm>
          <a:prstGeom prst="rect">
            <a:avLst/>
          </a:prstGeom>
          <a:noFill/>
        </p:spPr>
        <p:txBody>
          <a:bodyPr wrap="square" rtlCol="0">
            <a:spAutoFit/>
          </a:bodyPr>
          <a:lstStyle/>
          <a:p>
            <a:endParaRPr lang="en-US" sz="1800"/>
          </a:p>
        </p:txBody>
      </p:sp>
      <p:cxnSp>
        <p:nvCxnSpPr>
          <p:cNvPr id="16" name="Straight Connector 15"/>
          <p:cNvCxnSpPr/>
          <p:nvPr/>
        </p:nvCxnSpPr>
        <p:spPr bwMode="auto">
          <a:xfrm>
            <a:off x="406400" y="3581400"/>
            <a:ext cx="1219200" cy="914400"/>
          </a:xfrm>
          <a:prstGeom prst="line">
            <a:avLst/>
          </a:prstGeom>
          <a:solidFill>
            <a:srgbClr val="260179"/>
          </a:solidFill>
          <a:ln w="38100" cap="flat" cmpd="sng" algn="ctr">
            <a:noFill/>
            <a:prstDash val="solid"/>
            <a:round/>
            <a:headEnd type="none" w="med" len="med"/>
            <a:tailEnd type="none" w="med" len="med"/>
          </a:ln>
          <a:effectLst/>
        </p:spPr>
      </p:cxnSp>
      <p:cxnSp>
        <p:nvCxnSpPr>
          <p:cNvPr id="17" name="Straight Connector 16"/>
          <p:cNvCxnSpPr/>
          <p:nvPr/>
        </p:nvCxnSpPr>
        <p:spPr bwMode="auto">
          <a:xfrm>
            <a:off x="406400" y="76200"/>
            <a:ext cx="304800" cy="1371600"/>
          </a:xfrm>
          <a:prstGeom prst="line">
            <a:avLst/>
          </a:prstGeom>
          <a:solidFill>
            <a:srgbClr val="260179"/>
          </a:solidFill>
          <a:ln w="38100" cap="flat" cmpd="sng" algn="ctr">
            <a:noFill/>
            <a:prstDash val="solid"/>
            <a:round/>
            <a:headEnd type="none" w="med" len="med"/>
            <a:tailEnd type="none" w="med" len="med"/>
          </a:ln>
          <a:effectLst/>
        </p:spPr>
      </p:cxnSp>
      <p:sp>
        <p:nvSpPr>
          <p:cNvPr id="20" name="TextBox 19"/>
          <p:cNvSpPr txBox="1"/>
          <p:nvPr/>
        </p:nvSpPr>
        <p:spPr>
          <a:xfrm>
            <a:off x="4853797" y="4140679"/>
            <a:ext cx="60959" cy="369332"/>
          </a:xfrm>
          <a:prstGeom prst="rect">
            <a:avLst/>
          </a:prstGeom>
          <a:noFill/>
        </p:spPr>
        <p:txBody>
          <a:bodyPr wrap="square" rtlCol="0">
            <a:spAutoFit/>
          </a:bodyPr>
          <a:lstStyle/>
          <a:p>
            <a:endParaRPr lang="en-US" sz="1800"/>
          </a:p>
        </p:txBody>
      </p:sp>
      <p:cxnSp>
        <p:nvCxnSpPr>
          <p:cNvPr id="23" name="Straight Connector 22"/>
          <p:cNvCxnSpPr/>
          <p:nvPr/>
        </p:nvCxnSpPr>
        <p:spPr bwMode="auto">
          <a:xfrm>
            <a:off x="406400" y="3581400"/>
            <a:ext cx="1219200" cy="914400"/>
          </a:xfrm>
          <a:prstGeom prst="line">
            <a:avLst/>
          </a:prstGeom>
          <a:solidFill>
            <a:srgbClr val="260179"/>
          </a:solidFill>
          <a:ln w="38100" cap="flat" cmpd="sng" algn="ctr">
            <a:noFill/>
            <a:prstDash val="solid"/>
            <a:round/>
            <a:headEnd type="none" w="med" len="med"/>
            <a:tailEnd type="none" w="med" len="med"/>
          </a:ln>
          <a:effectLst/>
        </p:spPr>
      </p:cxnSp>
      <p:cxnSp>
        <p:nvCxnSpPr>
          <p:cNvPr id="24" name="Straight Connector 23"/>
          <p:cNvCxnSpPr/>
          <p:nvPr/>
        </p:nvCxnSpPr>
        <p:spPr bwMode="auto">
          <a:xfrm>
            <a:off x="406400" y="76200"/>
            <a:ext cx="304800" cy="1371600"/>
          </a:xfrm>
          <a:prstGeom prst="line">
            <a:avLst/>
          </a:prstGeom>
          <a:solidFill>
            <a:srgbClr val="260179"/>
          </a:solidFill>
          <a:ln w="38100" cap="flat" cmpd="sng" algn="ctr">
            <a:noFill/>
            <a:prstDash val="solid"/>
            <a:round/>
            <a:headEnd type="none" w="med" len="med"/>
            <a:tailEnd type="none" w="med" len="med"/>
          </a:ln>
          <a:effectLst/>
        </p:spPr>
      </p:cxnSp>
      <p:sp>
        <p:nvSpPr>
          <p:cNvPr id="28" name="TextBox 27"/>
          <p:cNvSpPr txBox="1"/>
          <p:nvPr/>
        </p:nvSpPr>
        <p:spPr>
          <a:xfrm>
            <a:off x="4853797" y="4140679"/>
            <a:ext cx="60959" cy="369332"/>
          </a:xfrm>
          <a:prstGeom prst="rect">
            <a:avLst/>
          </a:prstGeom>
          <a:noFill/>
        </p:spPr>
        <p:txBody>
          <a:bodyPr wrap="square" rtlCol="0">
            <a:spAutoFit/>
          </a:bodyPr>
          <a:lstStyle/>
          <a:p>
            <a:endParaRPr lang="en-US" sz="1800"/>
          </a:p>
        </p:txBody>
      </p:sp>
      <p:sp>
        <p:nvSpPr>
          <p:cNvPr id="30" name="Line 13"/>
          <p:cNvSpPr>
            <a:spLocks noChangeShapeType="1"/>
          </p:cNvSpPr>
          <p:nvPr/>
        </p:nvSpPr>
        <p:spPr bwMode="auto">
          <a:xfrm>
            <a:off x="406400" y="609600"/>
            <a:ext cx="11176000" cy="0"/>
          </a:xfrm>
          <a:prstGeom prst="line">
            <a:avLst/>
          </a:prstGeom>
          <a:noFill/>
          <a:ln w="19050">
            <a:solidFill>
              <a:schemeClr val="bg1">
                <a:lumMod val="65000"/>
              </a:schemeClr>
            </a:solidFill>
            <a:round/>
            <a:headEnd/>
            <a:tailEnd/>
          </a:ln>
          <a:effectLst/>
        </p:spPr>
        <p:txBody>
          <a:bodyPr wrap="square" anchor="ctr">
            <a:spAutoFit/>
          </a:bodyPr>
          <a:lstStyle/>
          <a:p>
            <a:pPr algn="ctr">
              <a:defRPr/>
            </a:pPr>
            <a:endParaRPr lang="en-US" sz="1800">
              <a:latin typeface="Arial" pitchFamily="34" charset="0"/>
            </a:endParaRPr>
          </a:p>
        </p:txBody>
      </p:sp>
      <p:pic>
        <p:nvPicPr>
          <p:cNvPr id="26" name="Picture 25"/>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406400" y="6400800"/>
            <a:ext cx="1222703" cy="324017"/>
          </a:xfrm>
          <a:prstGeom prst="rect">
            <a:avLst/>
          </a:prstGeom>
        </p:spPr>
      </p:pic>
      <p:sp>
        <p:nvSpPr>
          <p:cNvPr id="19" name="Rectangle 10"/>
          <p:cNvSpPr txBox="1">
            <a:spLocks noChangeArrowheads="1"/>
          </p:cNvSpPr>
          <p:nvPr userDrawn="1"/>
        </p:nvSpPr>
        <p:spPr bwMode="auto">
          <a:xfrm>
            <a:off x="10993212" y="6442869"/>
            <a:ext cx="685800" cy="220662"/>
          </a:xfrm>
          <a:prstGeom prst="rect">
            <a:avLst/>
          </a:prstGeom>
          <a:noFill/>
          <a:ln w="9525">
            <a:noFill/>
            <a:miter lim="800000"/>
            <a:headEnd/>
            <a:tailEnd/>
          </a:ln>
          <a:effectLst/>
        </p:spPr>
        <p:txBody>
          <a:bodyPr/>
          <a:lstStyle>
            <a:lvl1pPr>
              <a:defRPr/>
            </a:lvl1pPr>
          </a:lstStyle>
          <a:p>
            <a:pPr algn="r" eaLnBrk="0" fontAlgn="base" hangingPunct="0">
              <a:spcBef>
                <a:spcPct val="0"/>
              </a:spcBef>
              <a:spcAft>
                <a:spcPct val="0"/>
              </a:spcAft>
              <a:defRPr/>
            </a:pPr>
            <a:fld id="{82833EE9-CC29-4353-969C-E60C599F533E}" type="slidenum">
              <a:rPr lang="en-US" sz="1000" b="0" smtClean="0">
                <a:solidFill>
                  <a:schemeClr val="tx1">
                    <a:lumMod val="65000"/>
                    <a:lumOff val="35000"/>
                  </a:schemeClr>
                </a:solidFill>
              </a:rPr>
              <a:pPr algn="r" eaLnBrk="0" fontAlgn="base" hangingPunct="0">
                <a:spcBef>
                  <a:spcPct val="0"/>
                </a:spcBef>
                <a:spcAft>
                  <a:spcPct val="0"/>
                </a:spcAft>
                <a:defRPr/>
              </a:pPr>
              <a:t>‹#›</a:t>
            </a:fld>
            <a:endParaRPr lang="en-US" sz="1000" b="0">
              <a:solidFill>
                <a:schemeClr val="tx1">
                  <a:lumMod val="65000"/>
                  <a:lumOff val="35000"/>
                </a:schemeClr>
              </a:solidFill>
            </a:endParaRPr>
          </a:p>
        </p:txBody>
      </p:sp>
    </p:spTree>
    <p:extLst>
      <p:ext uri="{BB962C8B-B14F-4D97-AF65-F5344CB8AC3E}">
        <p14:creationId xmlns:p14="http://schemas.microsoft.com/office/powerpoint/2010/main" val="2418826408"/>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spcBef>
          <a:spcPct val="0"/>
        </a:spcBef>
        <a:spcAft>
          <a:spcPct val="0"/>
        </a:spcAft>
        <a:defRPr sz="2200">
          <a:solidFill>
            <a:schemeClr val="tx1">
              <a:lumMod val="75000"/>
              <a:lumOff val="25000"/>
            </a:schemeClr>
          </a:solidFill>
          <a:latin typeface="+mj-lt"/>
          <a:ea typeface="+mj-ea"/>
          <a:cs typeface="+mj-cs"/>
        </a:defRPr>
      </a:lvl1pPr>
      <a:lvl2pPr algn="l" rtl="0" eaLnBrk="1" fontAlgn="base" hangingPunct="1">
        <a:spcBef>
          <a:spcPct val="0"/>
        </a:spcBef>
        <a:spcAft>
          <a:spcPct val="0"/>
        </a:spcAft>
        <a:defRPr sz="2000">
          <a:solidFill>
            <a:schemeClr val="tx1"/>
          </a:solidFill>
          <a:latin typeface="Arial" charset="0"/>
        </a:defRPr>
      </a:lvl2pPr>
      <a:lvl3pPr algn="l" rtl="0" eaLnBrk="1" fontAlgn="base" hangingPunct="1">
        <a:spcBef>
          <a:spcPct val="0"/>
        </a:spcBef>
        <a:spcAft>
          <a:spcPct val="0"/>
        </a:spcAft>
        <a:defRPr sz="2000">
          <a:solidFill>
            <a:schemeClr val="tx1"/>
          </a:solidFill>
          <a:latin typeface="Arial" charset="0"/>
        </a:defRPr>
      </a:lvl3pPr>
      <a:lvl4pPr algn="l" rtl="0" eaLnBrk="1" fontAlgn="base" hangingPunct="1">
        <a:spcBef>
          <a:spcPct val="0"/>
        </a:spcBef>
        <a:spcAft>
          <a:spcPct val="0"/>
        </a:spcAft>
        <a:defRPr sz="2000">
          <a:solidFill>
            <a:schemeClr val="tx1"/>
          </a:solidFill>
          <a:latin typeface="Arial" charset="0"/>
        </a:defRPr>
      </a:lvl4pPr>
      <a:lvl5pPr algn="l" rtl="0" eaLnBrk="1" fontAlgn="base" hangingPunct="1">
        <a:spcBef>
          <a:spcPct val="0"/>
        </a:spcBef>
        <a:spcAft>
          <a:spcPct val="0"/>
        </a:spcAft>
        <a:defRPr sz="2000">
          <a:solidFill>
            <a:schemeClr val="tx1"/>
          </a:solidFill>
          <a:latin typeface="Arial" charset="0"/>
        </a:defRPr>
      </a:lvl5pPr>
      <a:lvl6pPr marL="457200" algn="l" rtl="0" eaLnBrk="1" fontAlgn="base" hangingPunct="1">
        <a:spcBef>
          <a:spcPct val="0"/>
        </a:spcBef>
        <a:spcAft>
          <a:spcPct val="0"/>
        </a:spcAft>
        <a:defRPr sz="2000">
          <a:solidFill>
            <a:schemeClr val="tx1"/>
          </a:solidFill>
          <a:latin typeface="Arial" charset="0"/>
        </a:defRPr>
      </a:lvl6pPr>
      <a:lvl7pPr marL="914400" algn="l" rtl="0" eaLnBrk="1" fontAlgn="base" hangingPunct="1">
        <a:spcBef>
          <a:spcPct val="0"/>
        </a:spcBef>
        <a:spcAft>
          <a:spcPct val="0"/>
        </a:spcAft>
        <a:defRPr sz="2000">
          <a:solidFill>
            <a:schemeClr val="tx1"/>
          </a:solidFill>
          <a:latin typeface="Arial" charset="0"/>
        </a:defRPr>
      </a:lvl7pPr>
      <a:lvl8pPr marL="1371600" algn="l" rtl="0" eaLnBrk="1" fontAlgn="base" hangingPunct="1">
        <a:spcBef>
          <a:spcPct val="0"/>
        </a:spcBef>
        <a:spcAft>
          <a:spcPct val="0"/>
        </a:spcAft>
        <a:defRPr sz="2000">
          <a:solidFill>
            <a:schemeClr val="tx1"/>
          </a:solidFill>
          <a:latin typeface="Arial" charset="0"/>
        </a:defRPr>
      </a:lvl8pPr>
      <a:lvl9pPr marL="1828800" algn="l" rtl="0" eaLnBrk="1" fontAlgn="base" hangingPunct="1">
        <a:spcBef>
          <a:spcPct val="0"/>
        </a:spcBef>
        <a:spcAft>
          <a:spcPct val="0"/>
        </a:spcAft>
        <a:defRPr sz="2000">
          <a:solidFill>
            <a:schemeClr val="tx1"/>
          </a:solidFill>
          <a:latin typeface="Arial" charset="0"/>
        </a:defRPr>
      </a:lvl9pPr>
    </p:titleStyle>
    <p:bodyStyle>
      <a:lvl1pPr marL="342900" indent="-342900" algn="l" rtl="0" eaLnBrk="1" fontAlgn="base" hangingPunct="1">
        <a:spcBef>
          <a:spcPct val="20000"/>
        </a:spcBef>
        <a:spcAft>
          <a:spcPct val="0"/>
        </a:spcAft>
        <a:buChar char="•"/>
        <a:defRPr sz="2000" b="1">
          <a:solidFill>
            <a:schemeClr val="tx1">
              <a:lumMod val="75000"/>
              <a:lumOff val="25000"/>
            </a:schemeClr>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lumMod val="75000"/>
              <a:lumOff val="25000"/>
            </a:schemeClr>
          </a:solidFill>
          <a:latin typeface="+mn-lt"/>
        </a:defRPr>
      </a:lvl2pPr>
      <a:lvl3pPr marL="1143000" indent="-228600" algn="l" rtl="0" eaLnBrk="1" fontAlgn="base" hangingPunct="1">
        <a:spcBef>
          <a:spcPct val="20000"/>
        </a:spcBef>
        <a:spcAft>
          <a:spcPct val="0"/>
        </a:spcAft>
        <a:buChar char="•"/>
        <a:defRPr sz="2000">
          <a:solidFill>
            <a:schemeClr val="tx1">
              <a:lumMod val="75000"/>
              <a:lumOff val="25000"/>
            </a:schemeClr>
          </a:solidFill>
          <a:latin typeface="+mn-lt"/>
        </a:defRPr>
      </a:lvl3pPr>
      <a:lvl4pPr marL="1600200" indent="-228600" algn="l" rtl="0" eaLnBrk="1" fontAlgn="base" hangingPunct="1">
        <a:spcBef>
          <a:spcPct val="20000"/>
        </a:spcBef>
        <a:spcAft>
          <a:spcPct val="0"/>
        </a:spcAft>
        <a:buChar char="–"/>
        <a:defRPr sz="2000">
          <a:solidFill>
            <a:schemeClr val="tx1">
              <a:lumMod val="75000"/>
              <a:lumOff val="25000"/>
            </a:schemeClr>
          </a:solidFill>
          <a:latin typeface="+mn-lt"/>
        </a:defRPr>
      </a:lvl4pPr>
      <a:lvl5pPr marL="2057400" indent="-228600" algn="l" rtl="0" eaLnBrk="1" fontAlgn="base" hangingPunct="1">
        <a:spcBef>
          <a:spcPct val="20000"/>
        </a:spcBef>
        <a:spcAft>
          <a:spcPct val="0"/>
        </a:spcAft>
        <a:buChar char="•"/>
        <a:defRPr sz="2000">
          <a:solidFill>
            <a:schemeClr val="tx1">
              <a:lumMod val="75000"/>
              <a:lumOff val="25000"/>
            </a:schemeClr>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CD681C-F96B-CC4B-A0BE-2920B1424B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2FABE9-C979-2347-95D8-CB539C1DA1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DEF491-AA98-B24C-B52F-F16965514B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3448DA-AAC9-C945-80DF-C3C8087EC576}" type="datetimeFigureOut">
              <a:rPr lang="en-US" smtClean="0"/>
              <a:t>12/20/2021</a:t>
            </a:fld>
            <a:endParaRPr lang="en-US"/>
          </a:p>
        </p:txBody>
      </p:sp>
      <p:sp>
        <p:nvSpPr>
          <p:cNvPr id="5" name="Footer Placeholder 4">
            <a:extLst>
              <a:ext uri="{FF2B5EF4-FFF2-40B4-BE49-F238E27FC236}">
                <a16:creationId xmlns:a16="http://schemas.microsoft.com/office/drawing/2014/main" id="{FCFFA072-ED90-2948-962A-A836D37621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D064BB-927E-2B4F-A903-DA5E35765C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292926-49CA-2A40-A46A-649BEF692F71}" type="slidenum">
              <a:rPr lang="en-US" smtClean="0"/>
              <a:t>‹#›</a:t>
            </a:fld>
            <a:endParaRPr lang="en-US"/>
          </a:p>
        </p:txBody>
      </p:sp>
    </p:spTree>
    <p:extLst>
      <p:ext uri="{BB962C8B-B14F-4D97-AF65-F5344CB8AC3E}">
        <p14:creationId xmlns:p14="http://schemas.microsoft.com/office/powerpoint/2010/main" val="256281267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9.xml"/><Relationship Id="rId6" Type="http://schemas.microsoft.com/office/2007/relationships/hdphoto" Target="../media/hdphoto6.wdp"/><Relationship Id="rId5" Type="http://schemas.microsoft.com/office/2007/relationships/hdphoto" Target="../media/hdphoto5.wdp"/><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tiff"/><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emf"/><Relationship Id="rId3" Type="http://schemas.openxmlformats.org/officeDocument/2006/relationships/image" Target="../media/image24.png"/><Relationship Id="rId7" Type="http://schemas.openxmlformats.org/officeDocument/2006/relationships/image" Target="../media/image27.tiff"/><Relationship Id="rId12"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8.jpeg"/><Relationship Id="rId11" Type="http://schemas.openxmlformats.org/officeDocument/2006/relationships/image" Target="../media/image32.emf"/><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8.png"/><Relationship Id="rId2" Type="http://schemas.microsoft.com/office/2007/relationships/media" Target="../media/media1.mov"/><Relationship Id="rId1" Type="http://schemas.openxmlformats.org/officeDocument/2006/relationships/video" Target="NULL" TargetMode="External"/><Relationship Id="rId6" Type="http://schemas.openxmlformats.org/officeDocument/2006/relationships/image" Target="../media/image37.emf"/><Relationship Id="rId5" Type="http://schemas.openxmlformats.org/officeDocument/2006/relationships/image" Target="../media/image36.png"/><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image" Target="../media/image44.tif"/><Relationship Id="rId13" Type="http://schemas.openxmlformats.org/officeDocument/2006/relationships/image" Target="../media/image49.png"/><Relationship Id="rId3" Type="http://schemas.openxmlformats.org/officeDocument/2006/relationships/image" Target="../media/image41.emf"/><Relationship Id="rId7" Type="http://schemas.openxmlformats.org/officeDocument/2006/relationships/image" Target="../media/image43.png"/><Relationship Id="rId12" Type="http://schemas.openxmlformats.org/officeDocument/2006/relationships/image" Target="../media/image4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7.emf"/><Relationship Id="rId5" Type="http://schemas.openxmlformats.org/officeDocument/2006/relationships/image" Target="../media/image40.png"/><Relationship Id="rId10" Type="http://schemas.openxmlformats.org/officeDocument/2006/relationships/image" Target="../media/image46.png"/><Relationship Id="rId4" Type="http://schemas.openxmlformats.org/officeDocument/2006/relationships/image" Target="../media/image42.emf"/><Relationship Id="rId9"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emf"/><Relationship Id="rId4" Type="http://schemas.openxmlformats.org/officeDocument/2006/relationships/image" Target="../media/image52.emf"/></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3.emf"/><Relationship Id="rId5" Type="http://schemas.openxmlformats.org/officeDocument/2006/relationships/image" Target="../media/image55.png"/><Relationship Id="rId4" Type="http://schemas.openxmlformats.org/officeDocument/2006/relationships/image" Target="../media/image54.emf"/></Relationships>
</file>

<file path=ppt/slides/_rels/slide18.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61.emf"/><Relationship Id="rId3" Type="http://schemas.openxmlformats.org/officeDocument/2006/relationships/image" Target="../media/image56.png"/><Relationship Id="rId7" Type="http://schemas.openxmlformats.org/officeDocument/2006/relationships/image" Target="../media/image55.png"/><Relationship Id="rId12" Type="http://schemas.openxmlformats.org/officeDocument/2006/relationships/image" Target="../media/image60.emf"/><Relationship Id="rId17" Type="http://schemas.openxmlformats.org/officeDocument/2006/relationships/image" Target="../media/image53.emf"/><Relationship Id="rId2" Type="http://schemas.openxmlformats.org/officeDocument/2006/relationships/notesSlide" Target="../notesSlides/notesSlide11.xml"/><Relationship Id="rId16" Type="http://schemas.openxmlformats.org/officeDocument/2006/relationships/image" Target="../media/image64.emf"/><Relationship Id="rId1" Type="http://schemas.openxmlformats.org/officeDocument/2006/relationships/slideLayout" Target="../slideLayouts/slideLayout2.xml"/><Relationship Id="rId6" Type="http://schemas.openxmlformats.org/officeDocument/2006/relationships/image" Target="../media/image57.emf"/><Relationship Id="rId11" Type="http://schemas.openxmlformats.org/officeDocument/2006/relationships/image" Target="../media/image59.emf"/><Relationship Id="rId5" Type="http://schemas.openxmlformats.org/officeDocument/2006/relationships/image" Target="../media/image51.png"/><Relationship Id="rId15" Type="http://schemas.openxmlformats.org/officeDocument/2006/relationships/image" Target="../media/image63.emf"/><Relationship Id="rId10" Type="http://schemas.microsoft.com/office/2007/relationships/hdphoto" Target="../media/hdphoto9.wdp"/><Relationship Id="rId4" Type="http://schemas.microsoft.com/office/2007/relationships/hdphoto" Target="../media/hdphoto8.wdp"/><Relationship Id="rId9" Type="http://schemas.openxmlformats.org/officeDocument/2006/relationships/image" Target="../media/image58.png"/><Relationship Id="rId14" Type="http://schemas.openxmlformats.org/officeDocument/2006/relationships/image" Target="../media/image62.emf"/></Relationships>
</file>

<file path=ppt/slides/_rels/slide19.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8.jpeg"/><Relationship Id="rId11" Type="http://schemas.openxmlformats.org/officeDocument/2006/relationships/image" Target="../media/image73.emf"/><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s>
</file>

<file path=ppt/slides/_rels/slide20.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2.png"/><Relationship Id="rId7" Type="http://schemas.openxmlformats.org/officeDocument/2006/relationships/image" Target="../media/image8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79.png"/><Relationship Id="rId4" Type="http://schemas.openxmlformats.org/officeDocument/2006/relationships/image" Target="../media/image77.png"/><Relationship Id="rId9" Type="http://schemas.openxmlformats.org/officeDocument/2006/relationships/image" Target="../media/image7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85.png"/><Relationship Id="rId2" Type="http://schemas.openxmlformats.org/officeDocument/2006/relationships/image" Target="../media/image19.png"/><Relationship Id="rId1" Type="http://schemas.openxmlformats.org/officeDocument/2006/relationships/slideLayout" Target="../slideLayouts/slideLayout1.xml"/><Relationship Id="rId6" Type="http://schemas.microsoft.com/office/2007/relationships/hdphoto" Target="../media/hdphoto6.wdp"/><Relationship Id="rId5" Type="http://schemas.microsoft.com/office/2007/relationships/hdphoto" Target="../media/hdphoto5.wdp"/><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icture containing plane, outdoor, airplane, clouds&#10;&#10;Description automatically generated">
            <a:extLst>
              <a:ext uri="{FF2B5EF4-FFF2-40B4-BE49-F238E27FC236}">
                <a16:creationId xmlns:a16="http://schemas.microsoft.com/office/drawing/2014/main" id="{20C439E8-9ACF-2445-86E9-6DE018413590}"/>
              </a:ext>
            </a:extLst>
          </p:cNvPr>
          <p:cNvPicPr>
            <a:picLocks noChangeAspect="1"/>
          </p:cNvPicPr>
          <p:nvPr/>
        </p:nvPicPr>
        <p:blipFill rotWithShape="1">
          <a:blip r:embed="rId3">
            <a:extLst>
              <a:ext uri="{28A0092B-C50C-407E-A947-70E740481C1C}">
                <a14:useLocalDpi xmlns:a14="http://schemas.microsoft.com/office/drawing/2010/main" val="0"/>
              </a:ext>
            </a:extLst>
          </a:blip>
          <a:srcRect b="37778"/>
          <a:stretch/>
        </p:blipFill>
        <p:spPr>
          <a:xfrm>
            <a:off x="-64800" y="0"/>
            <a:ext cx="12256800" cy="6858000"/>
          </a:xfrm>
          <a:prstGeom prst="rect">
            <a:avLst/>
          </a:prstGeom>
        </p:spPr>
      </p:pic>
      <p:sp>
        <p:nvSpPr>
          <p:cNvPr id="10" name="Subtitle 5">
            <a:extLst>
              <a:ext uri="{FF2B5EF4-FFF2-40B4-BE49-F238E27FC236}">
                <a16:creationId xmlns:a16="http://schemas.microsoft.com/office/drawing/2014/main" id="{25A81979-D415-E44E-9996-C3F9373238F3}"/>
              </a:ext>
            </a:extLst>
          </p:cNvPr>
          <p:cNvSpPr>
            <a:spLocks noGrp="1"/>
          </p:cNvSpPr>
          <p:nvPr>
            <p:ph type="subTitle" idx="1"/>
          </p:nvPr>
        </p:nvSpPr>
        <p:spPr>
          <a:xfrm>
            <a:off x="-3808741" y="6461200"/>
            <a:ext cx="9144000" cy="900747"/>
          </a:xfrm>
        </p:spPr>
        <p:txBody>
          <a:bodyPr>
            <a:normAutofit/>
          </a:bodyPr>
          <a:lstStyle/>
          <a:p>
            <a:r>
              <a:rPr lang="en-US" sz="2000" dirty="0"/>
              <a:t>12/14/2021</a:t>
            </a:r>
          </a:p>
        </p:txBody>
      </p:sp>
      <p:sp>
        <p:nvSpPr>
          <p:cNvPr id="11" name="Subtitle 5">
            <a:extLst>
              <a:ext uri="{FF2B5EF4-FFF2-40B4-BE49-F238E27FC236}">
                <a16:creationId xmlns:a16="http://schemas.microsoft.com/office/drawing/2014/main" id="{AF04098A-53EA-5043-86A9-246FAA7F4D59}"/>
              </a:ext>
            </a:extLst>
          </p:cNvPr>
          <p:cNvSpPr txBox="1">
            <a:spLocks/>
          </p:cNvSpPr>
          <p:nvPr/>
        </p:nvSpPr>
        <p:spPr>
          <a:xfrm>
            <a:off x="2859931" y="2130441"/>
            <a:ext cx="6407338" cy="2200318"/>
          </a:xfrm>
          <a:prstGeom prst="rect">
            <a:avLst/>
          </a:prstGeom>
        </p:spPr>
        <p:txBody>
          <a:bodyPr vert="horz" lIns="91440" tIns="45720" rIns="91440" bIns="45720" rtlCol="0">
            <a:normAutofit/>
          </a:bodyPr>
          <a:lstStyle>
            <a:lvl1pPr marL="0" indent="0" algn="ctr" defTabSz="514350" rtl="0" eaLnBrk="1" latinLnBrk="0" hangingPunct="1">
              <a:lnSpc>
                <a:spcPct val="90000"/>
              </a:lnSpc>
              <a:spcBef>
                <a:spcPts val="563"/>
              </a:spcBef>
              <a:buClr>
                <a:schemeClr val="accent1"/>
              </a:buClr>
              <a:buFont typeface="Arial" panose="020B0604020202020204" pitchFamily="34" charset="0"/>
              <a:buNone/>
              <a:defRPr sz="1350" kern="1200">
                <a:solidFill>
                  <a:schemeClr val="tx1"/>
                </a:solidFill>
                <a:latin typeface="+mn-lt"/>
                <a:ea typeface="+mn-ea"/>
                <a:cs typeface="+mn-cs"/>
              </a:defRPr>
            </a:lvl1pPr>
            <a:lvl2pPr marL="257175" indent="0" algn="ctr" defTabSz="514350" rtl="0" eaLnBrk="1" latinLnBrk="0" hangingPunct="1">
              <a:lnSpc>
                <a:spcPct val="90000"/>
              </a:lnSpc>
              <a:spcBef>
                <a:spcPts val="281"/>
              </a:spcBef>
              <a:buClr>
                <a:schemeClr val="accent1"/>
              </a:buClr>
              <a:buFont typeface="Arial" panose="020B0604020202020204" pitchFamily="34" charset="0"/>
              <a:buNone/>
              <a:defRPr sz="1125" kern="1200">
                <a:solidFill>
                  <a:schemeClr val="tx1"/>
                </a:solidFill>
                <a:latin typeface="+mn-lt"/>
                <a:ea typeface="+mn-ea"/>
                <a:cs typeface="+mn-cs"/>
              </a:defRPr>
            </a:lvl2pPr>
            <a:lvl3pPr marL="514350" indent="0" algn="ctr" defTabSz="514350" rtl="0" eaLnBrk="1" latinLnBrk="0" hangingPunct="1">
              <a:lnSpc>
                <a:spcPct val="90000"/>
              </a:lnSpc>
              <a:spcBef>
                <a:spcPts val="281"/>
              </a:spcBef>
              <a:buClr>
                <a:schemeClr val="accent1"/>
              </a:buClr>
              <a:buFont typeface="Wingdings" panose="05000000000000000000" pitchFamily="2" charset="2"/>
              <a:buNone/>
              <a:defRPr sz="1013" kern="1200">
                <a:solidFill>
                  <a:schemeClr val="tx1"/>
                </a:solidFill>
                <a:latin typeface="+mn-lt"/>
                <a:ea typeface="+mn-ea"/>
                <a:cs typeface="+mn-cs"/>
              </a:defRPr>
            </a:lvl3pPr>
            <a:lvl4pPr marL="771525" indent="0" algn="ctr" defTabSz="514350" rtl="0" eaLnBrk="1" latinLnBrk="0" hangingPunct="1">
              <a:lnSpc>
                <a:spcPct val="90000"/>
              </a:lnSpc>
              <a:spcBef>
                <a:spcPts val="281"/>
              </a:spcBef>
              <a:buClr>
                <a:schemeClr val="accent1"/>
              </a:buClr>
              <a:buFont typeface="Arial" panose="020B0604020202020204" pitchFamily="34" charset="0"/>
              <a:buNone/>
              <a:defRPr sz="900" kern="1200">
                <a:solidFill>
                  <a:schemeClr val="tx1"/>
                </a:solidFill>
                <a:latin typeface="+mn-lt"/>
                <a:ea typeface="+mn-ea"/>
                <a:cs typeface="+mn-cs"/>
              </a:defRPr>
            </a:lvl4pPr>
            <a:lvl5pPr marL="1028700" indent="0" algn="ctr" defTabSz="514350" rtl="0" eaLnBrk="1" latinLnBrk="0" hangingPunct="1">
              <a:lnSpc>
                <a:spcPct val="90000"/>
              </a:lnSpc>
              <a:spcBef>
                <a:spcPts val="281"/>
              </a:spcBef>
              <a:buClr>
                <a:schemeClr val="accent1"/>
              </a:buClr>
              <a:buFont typeface="Arial" panose="020B0604020202020204" pitchFamily="34" charset="0"/>
              <a:buNone/>
              <a:defRPr sz="900" kern="1200">
                <a:solidFill>
                  <a:schemeClr val="tx1"/>
                </a:solidFill>
                <a:latin typeface="+mn-lt"/>
                <a:ea typeface="+mn-ea"/>
                <a:cs typeface="+mn-cs"/>
              </a:defRPr>
            </a:lvl5pPr>
            <a:lvl6pPr marL="1285875" indent="0" algn="ctr" defTabSz="514350" rtl="0" eaLnBrk="1" latinLnBrk="0" hangingPunct="1">
              <a:lnSpc>
                <a:spcPct val="90000"/>
              </a:lnSpc>
              <a:spcBef>
                <a:spcPts val="281"/>
              </a:spcBef>
              <a:buFont typeface="Arial" panose="020B0604020202020204" pitchFamily="34" charset="0"/>
              <a:buNone/>
              <a:defRPr sz="900" kern="1200">
                <a:solidFill>
                  <a:schemeClr val="tx1"/>
                </a:solidFill>
                <a:latin typeface="+mn-lt"/>
                <a:ea typeface="+mn-ea"/>
                <a:cs typeface="+mn-cs"/>
              </a:defRPr>
            </a:lvl6pPr>
            <a:lvl7pPr marL="1543050" indent="0" algn="ctr" defTabSz="514350" rtl="0" eaLnBrk="1" latinLnBrk="0" hangingPunct="1">
              <a:lnSpc>
                <a:spcPct val="90000"/>
              </a:lnSpc>
              <a:spcBef>
                <a:spcPts val="281"/>
              </a:spcBef>
              <a:buFont typeface="Arial" panose="020B0604020202020204" pitchFamily="34" charset="0"/>
              <a:buNone/>
              <a:defRPr sz="900" kern="1200">
                <a:solidFill>
                  <a:schemeClr val="tx1"/>
                </a:solidFill>
                <a:latin typeface="+mn-lt"/>
                <a:ea typeface="+mn-ea"/>
                <a:cs typeface="+mn-cs"/>
              </a:defRPr>
            </a:lvl7pPr>
            <a:lvl8pPr marL="1800225" indent="0" algn="ctr" defTabSz="514350" rtl="0" eaLnBrk="1" latinLnBrk="0" hangingPunct="1">
              <a:lnSpc>
                <a:spcPct val="90000"/>
              </a:lnSpc>
              <a:spcBef>
                <a:spcPts val="281"/>
              </a:spcBef>
              <a:buFont typeface="Arial" panose="020B0604020202020204" pitchFamily="34" charset="0"/>
              <a:buNone/>
              <a:defRPr sz="900" kern="1200">
                <a:solidFill>
                  <a:schemeClr val="tx1"/>
                </a:solidFill>
                <a:latin typeface="+mn-lt"/>
                <a:ea typeface="+mn-ea"/>
                <a:cs typeface="+mn-cs"/>
              </a:defRPr>
            </a:lvl8pPr>
            <a:lvl9pPr marL="2057400" indent="0" algn="ctr" defTabSz="514350" rtl="0" eaLnBrk="1" latinLnBrk="0" hangingPunct="1">
              <a:lnSpc>
                <a:spcPct val="90000"/>
              </a:lnSpc>
              <a:spcBef>
                <a:spcPts val="281"/>
              </a:spcBef>
              <a:buFont typeface="Arial" panose="020B0604020202020204" pitchFamily="34" charset="0"/>
              <a:buNone/>
              <a:defRPr sz="900" kern="1200">
                <a:solidFill>
                  <a:schemeClr val="tx1"/>
                </a:solidFill>
                <a:latin typeface="+mn-lt"/>
                <a:ea typeface="+mn-ea"/>
                <a:cs typeface="+mn-cs"/>
              </a:defRPr>
            </a:lvl9pPr>
          </a:lstStyle>
          <a:p>
            <a:pPr marL="0" marR="0" lvl="0" indent="0" algn="ctr" defTabSz="514350" rtl="0" eaLnBrk="1" fontAlgn="auto" latinLnBrk="0" hangingPunct="1">
              <a:lnSpc>
                <a:spcPct val="100000"/>
              </a:lnSpc>
              <a:spcBef>
                <a:spcPts val="563"/>
              </a:spcBef>
              <a:spcAft>
                <a:spcPts val="600"/>
              </a:spcAft>
              <a:buClr>
                <a:srgbClr val="0B3D91"/>
              </a:buClr>
              <a:buSzTx/>
              <a:buFont typeface="Arial" panose="020B0604020202020204" pitchFamily="34" charset="0"/>
              <a:buNone/>
              <a:tabLst/>
              <a:defRPr/>
            </a:pPr>
            <a:r>
              <a:rPr kumimoji="0" lang="en-US" sz="2800" b="0" i="0" u="none" strike="noStrike" kern="1200" cap="none" spc="0" normalizeH="0" baseline="0" noProof="0" dirty="0">
                <a:ln>
                  <a:noFill/>
                </a:ln>
                <a:effectLst/>
                <a:uLnTx/>
                <a:uFillTx/>
                <a:latin typeface="Arial"/>
                <a:ea typeface="+mn-ea"/>
                <a:cs typeface="+mn-cs"/>
              </a:rPr>
              <a:t>Amin R. </a:t>
            </a:r>
            <a:r>
              <a:rPr kumimoji="0" lang="en-US" sz="2800" b="0" i="0" u="none" strike="noStrike" kern="1200" cap="none" spc="0" normalizeH="0" baseline="0" noProof="0" dirty="0" err="1">
                <a:ln>
                  <a:noFill/>
                </a:ln>
                <a:effectLst/>
                <a:uLnTx/>
                <a:uFillTx/>
                <a:latin typeface="Arial"/>
                <a:ea typeface="+mn-ea"/>
                <a:cs typeface="+mn-cs"/>
              </a:rPr>
              <a:t>Nehrir</a:t>
            </a:r>
            <a:endParaRPr kumimoji="0" lang="en-US" sz="2400" b="0" i="0" u="none" strike="noStrike" kern="1200" cap="none" spc="0" normalizeH="0" baseline="30000" noProof="0" dirty="0">
              <a:ln>
                <a:noFill/>
              </a:ln>
              <a:effectLst/>
              <a:uLnTx/>
              <a:uFillTx/>
              <a:latin typeface="Arial"/>
              <a:ea typeface="+mn-ea"/>
              <a:cs typeface="+mn-cs"/>
            </a:endParaRPr>
          </a:p>
          <a:p>
            <a:pPr marL="0" marR="0" lvl="0" indent="0" algn="ctr" defTabSz="514350" rtl="0" eaLnBrk="1" fontAlgn="auto" latinLnBrk="0" hangingPunct="1">
              <a:lnSpc>
                <a:spcPct val="90000"/>
              </a:lnSpc>
              <a:spcBef>
                <a:spcPts val="563"/>
              </a:spcBef>
              <a:spcAft>
                <a:spcPts val="1200"/>
              </a:spcAft>
              <a:buClr>
                <a:srgbClr val="0B3D91"/>
              </a:buClr>
              <a:buSzTx/>
              <a:buFont typeface="Arial" panose="020B0604020202020204" pitchFamily="34" charset="0"/>
              <a:buNone/>
              <a:tabLst/>
              <a:defRPr/>
            </a:pPr>
            <a:r>
              <a:rPr kumimoji="0" lang="en-US" sz="2400" b="0" i="0" u="none" strike="noStrike" kern="1200" cap="none" spc="0" normalizeH="0" baseline="30000" noProof="0" dirty="0">
                <a:ln>
                  <a:noFill/>
                </a:ln>
                <a:effectLst/>
                <a:uLnTx/>
                <a:uFillTx/>
                <a:latin typeface="Arial"/>
                <a:ea typeface="+mn-ea"/>
                <a:cs typeface="+mn-cs"/>
              </a:rPr>
              <a:t>NASA Langley Research Center</a:t>
            </a:r>
          </a:p>
          <a:p>
            <a:pPr marL="0" marR="0" lvl="0" indent="0" algn="ctr" defTabSz="514350" rtl="0" eaLnBrk="1" fontAlgn="auto" latinLnBrk="0" hangingPunct="1">
              <a:lnSpc>
                <a:spcPct val="90000"/>
              </a:lnSpc>
              <a:spcBef>
                <a:spcPts val="563"/>
              </a:spcBef>
              <a:spcAft>
                <a:spcPts val="0"/>
              </a:spcAft>
              <a:buClr>
                <a:srgbClr val="0B3D91"/>
              </a:buClr>
              <a:buSzTx/>
              <a:buFont typeface="Arial" panose="020B0604020202020204" pitchFamily="34" charset="0"/>
              <a:buNone/>
              <a:tabLst/>
              <a:defRPr/>
            </a:pPr>
            <a:r>
              <a:rPr kumimoji="0" lang="en-US" sz="2800" b="0" i="0" u="none" strike="noStrike" kern="1200" cap="none" spc="0" normalizeH="0" baseline="30000" noProof="0" dirty="0">
                <a:ln>
                  <a:noFill/>
                </a:ln>
                <a:effectLst/>
                <a:uLnTx/>
                <a:uFillTx/>
                <a:latin typeface="Arial"/>
                <a:ea typeface="+mn-ea"/>
                <a:cs typeface="+mn-cs"/>
              </a:rPr>
              <a:t>PBL Incubation Study Team Report</a:t>
            </a:r>
          </a:p>
          <a:p>
            <a:pPr marL="0" marR="0" lvl="0" indent="0" algn="ctr" defTabSz="514350" rtl="0" eaLnBrk="1" fontAlgn="auto" latinLnBrk="0" hangingPunct="1">
              <a:lnSpc>
                <a:spcPct val="90000"/>
              </a:lnSpc>
              <a:spcBef>
                <a:spcPts val="563"/>
              </a:spcBef>
              <a:spcAft>
                <a:spcPts val="0"/>
              </a:spcAft>
              <a:buClr>
                <a:srgbClr val="0B3D91"/>
              </a:buClr>
              <a:buSzTx/>
              <a:buFont typeface="Arial" panose="020B0604020202020204" pitchFamily="34" charset="0"/>
              <a:buNone/>
              <a:tabLst/>
              <a:defRPr/>
            </a:pPr>
            <a:r>
              <a:rPr lang="en-US" sz="2800" baseline="30000" dirty="0">
                <a:latin typeface="Arial"/>
              </a:rPr>
              <a:t>Technology Survey Submissions</a:t>
            </a:r>
          </a:p>
          <a:p>
            <a:pPr marL="0" marR="0" lvl="0" indent="0" algn="ctr" defTabSz="514350" rtl="0" eaLnBrk="1" fontAlgn="auto" latinLnBrk="0" hangingPunct="1">
              <a:lnSpc>
                <a:spcPct val="90000"/>
              </a:lnSpc>
              <a:spcBef>
                <a:spcPts val="563"/>
              </a:spcBef>
              <a:spcAft>
                <a:spcPts val="0"/>
              </a:spcAft>
              <a:buClr>
                <a:srgbClr val="0B3D91"/>
              </a:buClr>
              <a:buSzTx/>
              <a:buFont typeface="Arial" panose="020B0604020202020204" pitchFamily="34" charset="0"/>
              <a:buNone/>
              <a:tabLst/>
              <a:defRPr/>
            </a:pPr>
            <a:endParaRPr kumimoji="0" lang="en-US" sz="2000" b="0" i="0" u="none" strike="noStrike" kern="1200" cap="none" spc="0" normalizeH="0" baseline="0" noProof="0" dirty="0">
              <a:ln>
                <a:noFill/>
              </a:ln>
              <a:effectLst/>
              <a:uLnTx/>
              <a:uFillTx/>
              <a:latin typeface="Arial"/>
              <a:ea typeface="+mn-ea"/>
              <a:cs typeface="+mn-cs"/>
            </a:endParaRPr>
          </a:p>
          <a:p>
            <a:pPr marL="0" marR="0" lvl="0" indent="0" algn="ctr" defTabSz="514350" rtl="0" eaLnBrk="1" fontAlgn="auto" latinLnBrk="0" hangingPunct="1">
              <a:lnSpc>
                <a:spcPct val="90000"/>
              </a:lnSpc>
              <a:spcBef>
                <a:spcPts val="0"/>
              </a:spcBef>
              <a:spcAft>
                <a:spcPts val="0"/>
              </a:spcAft>
              <a:buClr>
                <a:srgbClr val="0B3D91"/>
              </a:buClr>
              <a:buSzTx/>
              <a:buFont typeface="Arial" panose="020B0604020202020204" pitchFamily="34" charset="0"/>
              <a:buNone/>
              <a:tabLst/>
              <a:defRPr/>
            </a:pPr>
            <a:endParaRPr kumimoji="0" lang="en-US" sz="2000" b="0" i="0" u="none" strike="noStrike" kern="1200" cap="none" spc="0" normalizeH="0" baseline="0" noProof="0" dirty="0">
              <a:ln>
                <a:noFill/>
              </a:ln>
              <a:effectLst/>
              <a:uLnTx/>
              <a:uFillTx/>
              <a:latin typeface="Arial"/>
              <a:ea typeface="+mn-ea"/>
              <a:cs typeface="+mn-cs"/>
            </a:endParaRPr>
          </a:p>
        </p:txBody>
      </p:sp>
      <p:sp>
        <p:nvSpPr>
          <p:cNvPr id="12" name="TextBox 11">
            <a:extLst>
              <a:ext uri="{FF2B5EF4-FFF2-40B4-BE49-F238E27FC236}">
                <a16:creationId xmlns:a16="http://schemas.microsoft.com/office/drawing/2014/main" id="{F9A288E0-17DF-7D42-9096-C7E05E6E52E6}"/>
              </a:ext>
            </a:extLst>
          </p:cNvPr>
          <p:cNvSpPr txBox="1"/>
          <p:nvPr/>
        </p:nvSpPr>
        <p:spPr>
          <a:xfrm>
            <a:off x="1028606" y="262356"/>
            <a:ext cx="10302949" cy="954107"/>
          </a:xfrm>
          <a:prstGeom prst="rect">
            <a:avLst/>
          </a:prstGeom>
          <a:noFill/>
        </p:spPr>
        <p:txBody>
          <a:bodyPr wrap="square" rtlCol="0">
            <a:spAutoFit/>
          </a:bodyPr>
          <a:lstStyle/>
          <a:p>
            <a:pPr algn="ctr"/>
            <a:r>
              <a:rPr lang="en-US" sz="2800" dirty="0">
                <a:solidFill>
                  <a:schemeClr val="bg1"/>
                </a:solidFill>
              </a:rPr>
              <a:t>Techniques, Technologies and Sampling Strategies Toward a Global PBL Observing System</a:t>
            </a:r>
          </a:p>
        </p:txBody>
      </p:sp>
      <p:sp>
        <p:nvSpPr>
          <p:cNvPr id="9" name="Subtitle 5">
            <a:extLst>
              <a:ext uri="{FF2B5EF4-FFF2-40B4-BE49-F238E27FC236}">
                <a16:creationId xmlns:a16="http://schemas.microsoft.com/office/drawing/2014/main" id="{DCD6E0DD-7C77-C447-B0D2-943EA2FBE1F8}"/>
              </a:ext>
            </a:extLst>
          </p:cNvPr>
          <p:cNvSpPr txBox="1">
            <a:spLocks/>
          </p:cNvSpPr>
          <p:nvPr/>
        </p:nvSpPr>
        <p:spPr>
          <a:xfrm>
            <a:off x="1523999" y="6461200"/>
            <a:ext cx="9144000" cy="90074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Clr>
                <a:schemeClr val="accent1"/>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chemeClr val="accent1"/>
              </a:buClr>
              <a:buFont typeface="Wingdings" panose="05000000000000000000" pitchFamily="2"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chemeClr val="accent1"/>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chemeClr val="accent1"/>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t>2021 AGU Fall Meeting </a:t>
            </a:r>
          </a:p>
        </p:txBody>
      </p:sp>
      <p:sp>
        <p:nvSpPr>
          <p:cNvPr id="2" name="Rectangle 1">
            <a:extLst>
              <a:ext uri="{FF2B5EF4-FFF2-40B4-BE49-F238E27FC236}">
                <a16:creationId xmlns:a16="http://schemas.microsoft.com/office/drawing/2014/main" id="{39CA61E9-E2D5-7144-AF68-4074575B247B}"/>
              </a:ext>
            </a:extLst>
          </p:cNvPr>
          <p:cNvSpPr/>
          <p:nvPr/>
        </p:nvSpPr>
        <p:spPr>
          <a:xfrm>
            <a:off x="8819207" y="6427113"/>
            <a:ext cx="3267689" cy="430887"/>
          </a:xfrm>
          <a:prstGeom prst="rect">
            <a:avLst/>
          </a:prstGeom>
        </p:spPr>
        <p:txBody>
          <a:bodyPr wrap="none">
            <a:spAutoFit/>
          </a:bodyPr>
          <a:lstStyle/>
          <a:p>
            <a:pPr>
              <a:buClr>
                <a:srgbClr val="0B3D91"/>
              </a:buClr>
              <a:defRPr/>
            </a:pPr>
            <a:r>
              <a:rPr lang="en-US" sz="2200" dirty="0"/>
              <a:t>amin.r.nehrir@nasa.gov </a:t>
            </a:r>
          </a:p>
        </p:txBody>
      </p:sp>
    </p:spTree>
    <p:extLst>
      <p:ext uri="{BB962C8B-B14F-4D97-AF65-F5344CB8AC3E}">
        <p14:creationId xmlns:p14="http://schemas.microsoft.com/office/powerpoint/2010/main" val="1244050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C862A-93C8-074D-80F2-C4B88A55B134}"/>
              </a:ext>
            </a:extLst>
          </p:cNvPr>
          <p:cNvSpPr>
            <a:spLocks noGrp="1"/>
          </p:cNvSpPr>
          <p:nvPr>
            <p:ph type="title"/>
          </p:nvPr>
        </p:nvSpPr>
        <p:spPr/>
        <p:txBody>
          <a:bodyPr/>
          <a:lstStyle/>
          <a:p>
            <a:r>
              <a:rPr lang="en-US" dirty="0"/>
              <a:t>PBL types and flow down requirements</a:t>
            </a:r>
          </a:p>
        </p:txBody>
      </p:sp>
      <p:pic>
        <p:nvPicPr>
          <p:cNvPr id="5" name="Picture 4">
            <a:extLst>
              <a:ext uri="{FF2B5EF4-FFF2-40B4-BE49-F238E27FC236}">
                <a16:creationId xmlns:a16="http://schemas.microsoft.com/office/drawing/2014/main" id="{12202C8E-7726-244C-B81F-5206B5CC6F22}"/>
              </a:ext>
            </a:extLst>
          </p:cNvPr>
          <p:cNvPicPr>
            <a:picLocks noChangeAspect="1"/>
          </p:cNvPicPr>
          <p:nvPr/>
        </p:nvPicPr>
        <p:blipFill>
          <a:blip r:embed="rId2"/>
          <a:stretch>
            <a:fillRect/>
          </a:stretch>
        </p:blipFill>
        <p:spPr>
          <a:xfrm>
            <a:off x="5521836" y="2935240"/>
            <a:ext cx="2659710" cy="1934642"/>
          </a:xfrm>
          <a:prstGeom prst="rect">
            <a:avLst/>
          </a:prstGeom>
        </p:spPr>
      </p:pic>
      <p:pic>
        <p:nvPicPr>
          <p:cNvPr id="7" name="Picture 6">
            <a:extLst>
              <a:ext uri="{FF2B5EF4-FFF2-40B4-BE49-F238E27FC236}">
                <a16:creationId xmlns:a16="http://schemas.microsoft.com/office/drawing/2014/main" id="{34EB47BB-1A6B-D941-944A-F812F38DBC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00" y="3791714"/>
            <a:ext cx="5398155" cy="2979201"/>
          </a:xfrm>
          <a:prstGeom prst="rect">
            <a:avLst/>
          </a:prstGeom>
        </p:spPr>
      </p:pic>
      <p:pic>
        <p:nvPicPr>
          <p:cNvPr id="1026" name="Picture 2" descr="Clouds">
            <a:extLst>
              <a:ext uri="{FF2B5EF4-FFF2-40B4-BE49-F238E27FC236}">
                <a16:creationId xmlns:a16="http://schemas.microsoft.com/office/drawing/2014/main" id="{AA149E26-882B-4E4F-BB13-43F8F8D866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64540" y="1296228"/>
            <a:ext cx="3301897" cy="122273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A2549758-AC78-F846-A1A0-C630A8721FE2}"/>
              </a:ext>
            </a:extLst>
          </p:cNvPr>
          <p:cNvPicPr>
            <a:picLocks noChangeAspect="1"/>
          </p:cNvPicPr>
          <p:nvPr/>
        </p:nvPicPr>
        <p:blipFill rotWithShape="1">
          <a:blip r:embed="rId5">
            <a:extLst>
              <a:ext uri="{28A0092B-C50C-407E-A947-70E740481C1C}">
                <a14:useLocalDpi xmlns:a14="http://schemas.microsoft.com/office/drawing/2010/main" val="0"/>
              </a:ext>
            </a:extLst>
          </a:blip>
          <a:srcRect t="2572" b="12302"/>
          <a:stretch/>
        </p:blipFill>
        <p:spPr>
          <a:xfrm>
            <a:off x="461131" y="1178140"/>
            <a:ext cx="4352608" cy="2613574"/>
          </a:xfrm>
          <a:prstGeom prst="rect">
            <a:avLst/>
          </a:prstGeom>
        </p:spPr>
      </p:pic>
      <p:pic>
        <p:nvPicPr>
          <p:cNvPr id="24" name="Picture 23">
            <a:extLst>
              <a:ext uri="{FF2B5EF4-FFF2-40B4-BE49-F238E27FC236}">
                <a16:creationId xmlns:a16="http://schemas.microsoft.com/office/drawing/2014/main" id="{917B82DB-3ED4-3B4A-930E-D0355D48971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95958" y="1219749"/>
            <a:ext cx="1711465" cy="1503113"/>
          </a:xfrm>
          <a:prstGeom prst="rect">
            <a:avLst/>
          </a:prstGeom>
        </p:spPr>
      </p:pic>
      <p:pic>
        <p:nvPicPr>
          <p:cNvPr id="26" name="Picture 25">
            <a:extLst>
              <a:ext uri="{FF2B5EF4-FFF2-40B4-BE49-F238E27FC236}">
                <a16:creationId xmlns:a16="http://schemas.microsoft.com/office/drawing/2014/main" id="{52D30D16-9844-9C48-AB42-F5E312272E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5229" y="2630469"/>
            <a:ext cx="3223457" cy="2165009"/>
          </a:xfrm>
          <a:prstGeom prst="rect">
            <a:avLst/>
          </a:prstGeom>
        </p:spPr>
      </p:pic>
      <p:pic>
        <p:nvPicPr>
          <p:cNvPr id="28" name="Picture 27">
            <a:extLst>
              <a:ext uri="{FF2B5EF4-FFF2-40B4-BE49-F238E27FC236}">
                <a16:creationId xmlns:a16="http://schemas.microsoft.com/office/drawing/2014/main" id="{1B4AD04D-A761-3543-93BE-50C99C5BBFB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72287" y="4906985"/>
            <a:ext cx="2601353" cy="1951015"/>
          </a:xfrm>
          <a:prstGeom prst="rect">
            <a:avLst/>
          </a:prstGeom>
        </p:spPr>
      </p:pic>
    </p:spTree>
    <p:extLst>
      <p:ext uri="{BB962C8B-B14F-4D97-AF65-F5344CB8AC3E}">
        <p14:creationId xmlns:p14="http://schemas.microsoft.com/office/powerpoint/2010/main" val="4108763400"/>
      </p:ext>
    </p:extLst>
  </p:cSld>
  <p:clrMapOvr>
    <a:masterClrMapping/>
  </p:clrMapOvr>
  <mc:AlternateContent xmlns:mc="http://schemas.openxmlformats.org/markup-compatibility/2006" xmlns:p14="http://schemas.microsoft.com/office/powerpoint/2010/main">
    <mc:Choice Requires="p14">
      <p:transition spd="slow" p14:dur="2000" advTm="4205"/>
    </mc:Choice>
    <mc:Fallback xmlns="">
      <p:transition spd="slow" advTm="420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Picture 17">
            <a:extLst>
              <a:ext uri="{FF2B5EF4-FFF2-40B4-BE49-F238E27FC236}">
                <a16:creationId xmlns:a16="http://schemas.microsoft.com/office/drawing/2014/main" id="{CD65CC5D-781E-CB4E-A602-DA6AA42051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31500" cy="6858000"/>
          </a:xfrm>
          <a:prstGeom prst="rect">
            <a:avLst/>
          </a:prstGeom>
        </p:spPr>
      </p:pic>
      <p:graphicFrame>
        <p:nvGraphicFramePr>
          <p:cNvPr id="17" name="Table 16">
            <a:extLst>
              <a:ext uri="{FF2B5EF4-FFF2-40B4-BE49-F238E27FC236}">
                <a16:creationId xmlns:a16="http://schemas.microsoft.com/office/drawing/2014/main" id="{DE65C8E2-35E6-384B-B991-0DDA61B4AB80}"/>
              </a:ext>
            </a:extLst>
          </p:cNvPr>
          <p:cNvGraphicFramePr>
            <a:graphicFrameLocks noGrp="1"/>
          </p:cNvGraphicFramePr>
          <p:nvPr>
            <p:extLst>
              <p:ext uri="{D42A27DB-BD31-4B8C-83A1-F6EECF244321}">
                <p14:modId xmlns:p14="http://schemas.microsoft.com/office/powerpoint/2010/main" val="1382132682"/>
              </p:ext>
            </p:extLst>
          </p:nvPr>
        </p:nvGraphicFramePr>
        <p:xfrm>
          <a:off x="62593" y="5778317"/>
          <a:ext cx="5943600" cy="1016635"/>
        </p:xfrm>
        <a:graphic>
          <a:graphicData uri="http://schemas.openxmlformats.org/drawingml/2006/table">
            <a:tbl>
              <a:tblPr bandRow="1">
                <a:tableStyleId>{5C22544A-7EE6-4342-B048-85BDC9FD1C3A}</a:tableStyleId>
              </a:tblPr>
              <a:tblGrid>
                <a:gridCol w="1311976">
                  <a:extLst>
                    <a:ext uri="{9D8B030D-6E8A-4147-A177-3AD203B41FA5}">
                      <a16:colId xmlns:a16="http://schemas.microsoft.com/office/drawing/2014/main" val="1063875874"/>
                    </a:ext>
                  </a:extLst>
                </a:gridCol>
                <a:gridCol w="1143611">
                  <a:extLst>
                    <a:ext uri="{9D8B030D-6E8A-4147-A177-3AD203B41FA5}">
                      <a16:colId xmlns:a16="http://schemas.microsoft.com/office/drawing/2014/main" val="1723255094"/>
                    </a:ext>
                  </a:extLst>
                </a:gridCol>
                <a:gridCol w="1772597">
                  <a:extLst>
                    <a:ext uri="{9D8B030D-6E8A-4147-A177-3AD203B41FA5}">
                      <a16:colId xmlns:a16="http://schemas.microsoft.com/office/drawing/2014/main" val="3435109076"/>
                    </a:ext>
                  </a:extLst>
                </a:gridCol>
                <a:gridCol w="857708">
                  <a:extLst>
                    <a:ext uri="{9D8B030D-6E8A-4147-A177-3AD203B41FA5}">
                      <a16:colId xmlns:a16="http://schemas.microsoft.com/office/drawing/2014/main" val="2402623470"/>
                    </a:ext>
                  </a:extLst>
                </a:gridCol>
                <a:gridCol w="857708">
                  <a:extLst>
                    <a:ext uri="{9D8B030D-6E8A-4147-A177-3AD203B41FA5}">
                      <a16:colId xmlns:a16="http://schemas.microsoft.com/office/drawing/2014/main" val="93688272"/>
                    </a:ext>
                  </a:extLst>
                </a:gridCol>
              </a:tblGrid>
              <a:tr h="467995">
                <a:tc>
                  <a:txBody>
                    <a:bodyPr/>
                    <a:lstStyle/>
                    <a:p>
                      <a:pPr marL="0" marR="0" algn="ctr">
                        <a:spcBef>
                          <a:spcPts val="0"/>
                        </a:spcBef>
                        <a:spcAft>
                          <a:spcPts val="0"/>
                        </a:spcAft>
                      </a:pPr>
                      <a:r>
                        <a:rPr lang="en-US" sz="1200" dirty="0">
                          <a:solidFill>
                            <a:schemeClr val="bg1"/>
                          </a:solidFill>
                          <a:effectLst/>
                        </a:rPr>
                        <a:t> </a:t>
                      </a:r>
                    </a:p>
                    <a:p>
                      <a:pPr marL="0" marR="0" algn="ctr">
                        <a:spcBef>
                          <a:spcPts val="0"/>
                        </a:spcBef>
                        <a:spcAft>
                          <a:spcPts val="0"/>
                        </a:spcAft>
                      </a:pPr>
                      <a:r>
                        <a:rPr lang="en-US" sz="1200" dirty="0">
                          <a:solidFill>
                            <a:schemeClr val="bg1"/>
                          </a:solidFill>
                          <a:effectLst/>
                        </a:rPr>
                        <a:t>Variable</a:t>
                      </a:r>
                      <a:endParaRPr lang="en-US" sz="12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200" dirty="0">
                          <a:solidFill>
                            <a:schemeClr val="bg1"/>
                          </a:solidFill>
                          <a:effectLst/>
                        </a:rPr>
                        <a:t>Horizontal Resolution</a:t>
                      </a:r>
                      <a:endParaRPr lang="en-US" sz="12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200" dirty="0">
                          <a:solidFill>
                            <a:schemeClr val="bg1"/>
                          </a:solidFill>
                          <a:effectLst/>
                        </a:rPr>
                        <a:t> </a:t>
                      </a:r>
                    </a:p>
                    <a:p>
                      <a:pPr marL="0" marR="0" algn="ctr">
                        <a:spcBef>
                          <a:spcPts val="0"/>
                        </a:spcBef>
                        <a:spcAft>
                          <a:spcPts val="0"/>
                        </a:spcAft>
                      </a:pPr>
                      <a:r>
                        <a:rPr lang="en-US" sz="1200" dirty="0">
                          <a:solidFill>
                            <a:schemeClr val="bg1"/>
                          </a:solidFill>
                          <a:effectLst/>
                        </a:rPr>
                        <a:t>Vertical Resolution</a:t>
                      </a:r>
                      <a:endParaRPr lang="en-US" sz="12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accent1"/>
                    </a:solidFill>
                  </a:tcPr>
                </a:tc>
                <a:tc>
                  <a:txBody>
                    <a:bodyPr/>
                    <a:lstStyle/>
                    <a:p>
                      <a:pPr marL="0" marR="0">
                        <a:spcBef>
                          <a:spcPts val="0"/>
                        </a:spcBef>
                        <a:spcAft>
                          <a:spcPts val="0"/>
                        </a:spcAft>
                      </a:pPr>
                      <a:r>
                        <a:rPr lang="en-US" sz="1200" dirty="0">
                          <a:solidFill>
                            <a:schemeClr val="bg1"/>
                          </a:solidFill>
                          <a:effectLst/>
                        </a:rPr>
                        <a:t>Temporal Resolution</a:t>
                      </a:r>
                      <a:endParaRPr lang="en-US" sz="12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200" dirty="0">
                          <a:solidFill>
                            <a:schemeClr val="bg1"/>
                          </a:solidFill>
                          <a:effectLst/>
                        </a:rPr>
                        <a:t> </a:t>
                      </a:r>
                    </a:p>
                    <a:p>
                      <a:pPr marL="0" marR="0" algn="ctr">
                        <a:spcBef>
                          <a:spcPts val="0"/>
                        </a:spcBef>
                        <a:spcAft>
                          <a:spcPts val="0"/>
                        </a:spcAft>
                      </a:pPr>
                      <a:r>
                        <a:rPr lang="en-US" sz="1200" dirty="0">
                          <a:solidFill>
                            <a:schemeClr val="bg1"/>
                          </a:solidFill>
                          <a:effectLst/>
                        </a:rPr>
                        <a:t>Accuracy</a:t>
                      </a:r>
                      <a:endParaRPr lang="en-US" sz="12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accent1"/>
                    </a:solidFill>
                  </a:tcPr>
                </a:tc>
                <a:extLst>
                  <a:ext uri="{0D108BD9-81ED-4DB2-BD59-A6C34878D82A}">
                    <a16:rowId xmlns:a16="http://schemas.microsoft.com/office/drawing/2014/main" val="3663203912"/>
                  </a:ext>
                </a:extLst>
              </a:tr>
              <a:tr h="0">
                <a:tc>
                  <a:txBody>
                    <a:bodyPr/>
                    <a:lstStyle/>
                    <a:p>
                      <a:pPr marL="0" marR="0" algn="ctr">
                        <a:spcBef>
                          <a:spcPts val="0"/>
                        </a:spcBef>
                        <a:spcAft>
                          <a:spcPts val="0"/>
                        </a:spcAft>
                      </a:pPr>
                      <a:r>
                        <a:rPr lang="en-US" sz="1200" dirty="0">
                          <a:effectLst/>
                        </a:rPr>
                        <a:t>Water Vapor</a:t>
                      </a:r>
                      <a:endParaRPr lang="en-US" sz="12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tc rowSpan="3">
                  <a:txBody>
                    <a:bodyPr/>
                    <a:lstStyle/>
                    <a:p>
                      <a:pPr marL="0" marR="0" algn="ctr">
                        <a:spcBef>
                          <a:spcPts val="0"/>
                        </a:spcBef>
                        <a:spcAft>
                          <a:spcPts val="0"/>
                        </a:spcAft>
                      </a:pPr>
                      <a:r>
                        <a:rPr lang="en-US" sz="1200" dirty="0">
                          <a:effectLst/>
                        </a:rPr>
                        <a:t> </a:t>
                      </a:r>
                    </a:p>
                    <a:p>
                      <a:pPr marL="0" marR="0" algn="ctr">
                        <a:spcBef>
                          <a:spcPts val="0"/>
                        </a:spcBef>
                        <a:spcAft>
                          <a:spcPts val="0"/>
                        </a:spcAft>
                      </a:pPr>
                      <a:r>
                        <a:rPr lang="en-US" sz="1200" dirty="0">
                          <a:effectLst/>
                        </a:rPr>
                        <a:t>0.1 –100 km</a:t>
                      </a:r>
                      <a:endParaRPr lang="en-US" sz="12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tc rowSpan="2">
                  <a:txBody>
                    <a:bodyPr/>
                    <a:lstStyle/>
                    <a:p>
                      <a:pPr marL="0" marR="0" algn="ctr">
                        <a:spcBef>
                          <a:spcPts val="800"/>
                        </a:spcBef>
                        <a:spcAft>
                          <a:spcPts val="0"/>
                        </a:spcAft>
                      </a:pPr>
                      <a:r>
                        <a:rPr lang="en-US" sz="1200">
                          <a:effectLst/>
                        </a:rPr>
                        <a:t>0.1-1 km</a:t>
                      </a:r>
                      <a:endParaRPr lang="en-US" sz="120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tc rowSpan="3">
                  <a:txBody>
                    <a:bodyPr/>
                    <a:lstStyle/>
                    <a:p>
                      <a:pPr marL="0" marR="0" algn="ctr">
                        <a:spcBef>
                          <a:spcPts val="0"/>
                        </a:spcBef>
                        <a:spcAft>
                          <a:spcPts val="0"/>
                        </a:spcAft>
                      </a:pPr>
                      <a:r>
                        <a:rPr lang="en-US" sz="1200" dirty="0">
                          <a:effectLst/>
                        </a:rPr>
                        <a:t>Minutes- Monthly  </a:t>
                      </a:r>
                      <a:endParaRPr lang="en-US" sz="12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tc>
                  <a:txBody>
                    <a:bodyPr/>
                    <a:lstStyle/>
                    <a:p>
                      <a:pPr marL="0" marR="0" algn="ctr">
                        <a:spcBef>
                          <a:spcPts val="0"/>
                        </a:spcBef>
                        <a:spcAft>
                          <a:spcPts val="0"/>
                        </a:spcAft>
                      </a:pPr>
                      <a:r>
                        <a:rPr lang="en-US" sz="1200">
                          <a:effectLst/>
                        </a:rPr>
                        <a:t>10%</a:t>
                      </a:r>
                      <a:endParaRPr lang="en-US" sz="120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3579154976"/>
                  </a:ext>
                </a:extLst>
              </a:tr>
              <a:tr h="0">
                <a:tc>
                  <a:txBody>
                    <a:bodyPr/>
                    <a:lstStyle/>
                    <a:p>
                      <a:pPr marL="0" marR="0" algn="ctr">
                        <a:spcBef>
                          <a:spcPts val="0"/>
                        </a:spcBef>
                        <a:spcAft>
                          <a:spcPts val="0"/>
                        </a:spcAft>
                      </a:pPr>
                      <a:r>
                        <a:rPr lang="en-US" sz="1200" dirty="0">
                          <a:effectLst/>
                        </a:rPr>
                        <a:t>Temperature</a:t>
                      </a:r>
                      <a:endParaRPr lang="en-US" sz="12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200">
                          <a:effectLst/>
                        </a:rPr>
                        <a:t>1 K</a:t>
                      </a:r>
                      <a:endParaRPr lang="en-US" sz="120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3544249200"/>
                  </a:ext>
                </a:extLst>
              </a:tr>
              <a:tr h="0">
                <a:tc>
                  <a:txBody>
                    <a:bodyPr/>
                    <a:lstStyle/>
                    <a:p>
                      <a:pPr marL="0" marR="0" algn="ctr">
                        <a:spcBef>
                          <a:spcPts val="0"/>
                        </a:spcBef>
                        <a:spcAft>
                          <a:spcPts val="0"/>
                        </a:spcAft>
                      </a:pPr>
                      <a:r>
                        <a:rPr lang="en-US" sz="1200" dirty="0">
                          <a:effectLst/>
                        </a:rPr>
                        <a:t>PBL Height</a:t>
                      </a:r>
                      <a:endParaRPr lang="en-US" sz="12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tc vMerge="1">
                  <a:txBody>
                    <a:bodyPr/>
                    <a:lstStyle/>
                    <a:p>
                      <a:endParaRPr lang="en-US"/>
                    </a:p>
                  </a:txBody>
                  <a:tcPr/>
                </a:tc>
                <a:tc>
                  <a:txBody>
                    <a:bodyPr/>
                    <a:lstStyle/>
                    <a:p>
                      <a:pPr marL="0" marR="0" algn="ctr">
                        <a:spcBef>
                          <a:spcPts val="0"/>
                        </a:spcBef>
                        <a:spcAft>
                          <a:spcPts val="0"/>
                        </a:spcAft>
                      </a:pPr>
                      <a:r>
                        <a:rPr lang="en-US" sz="1200" dirty="0">
                          <a:effectLst/>
                        </a:rPr>
                        <a:t>N/A</a:t>
                      </a:r>
                      <a:endParaRPr lang="en-US" sz="12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tc vMerge="1">
                  <a:txBody>
                    <a:bodyPr/>
                    <a:lstStyle/>
                    <a:p>
                      <a:endParaRPr lang="en-US"/>
                    </a:p>
                  </a:txBody>
                  <a:tcPr/>
                </a:tc>
                <a:tc>
                  <a:txBody>
                    <a:bodyPr/>
                    <a:lstStyle/>
                    <a:p>
                      <a:pPr marL="0" marR="0" algn="ctr">
                        <a:spcBef>
                          <a:spcPts val="0"/>
                        </a:spcBef>
                        <a:spcAft>
                          <a:spcPts val="0"/>
                        </a:spcAft>
                      </a:pPr>
                      <a:r>
                        <a:rPr lang="en-US" sz="1200" dirty="0">
                          <a:effectLst/>
                        </a:rPr>
                        <a:t>100 m</a:t>
                      </a:r>
                      <a:endParaRPr lang="en-US" sz="12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4150142816"/>
                  </a:ext>
                </a:extLst>
              </a:tr>
            </a:tbl>
          </a:graphicData>
        </a:graphic>
      </p:graphicFrame>
    </p:spTree>
    <p:extLst>
      <p:ext uri="{BB962C8B-B14F-4D97-AF65-F5344CB8AC3E}">
        <p14:creationId xmlns:p14="http://schemas.microsoft.com/office/powerpoint/2010/main" val="2933420229"/>
      </p:ext>
    </p:extLst>
  </p:cSld>
  <p:clrMapOvr>
    <a:masterClrMapping/>
  </p:clrMapOvr>
  <mc:AlternateContent xmlns:mc="http://schemas.openxmlformats.org/markup-compatibility/2006" xmlns:p14="http://schemas.microsoft.com/office/powerpoint/2010/main">
    <mc:Choice Requires="p14">
      <p:transition spd="slow" p14:dur="2000" advTm="2896"/>
    </mc:Choice>
    <mc:Fallback xmlns="">
      <p:transition spd="slow" advTm="289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192AC8-BD03-8544-AFC6-A9B8FCD6BE1F}"/>
              </a:ext>
            </a:extLst>
          </p:cNvPr>
          <p:cNvPicPr>
            <a:picLocks noChangeAspect="1"/>
          </p:cNvPicPr>
          <p:nvPr/>
        </p:nvPicPr>
        <p:blipFill rotWithShape="1">
          <a:blip r:embed="rId2">
            <a:alphaModFix amt="70000"/>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t="9324" b="4138"/>
          <a:stretch/>
        </p:blipFill>
        <p:spPr>
          <a:xfrm>
            <a:off x="0" y="10"/>
            <a:ext cx="12191980" cy="6857990"/>
          </a:xfrm>
          <a:prstGeom prst="rect">
            <a:avLst/>
          </a:prstGeom>
        </p:spPr>
      </p:pic>
      <p:sp>
        <p:nvSpPr>
          <p:cNvPr id="7" name="Rectangle 6">
            <a:extLst>
              <a:ext uri="{FF2B5EF4-FFF2-40B4-BE49-F238E27FC236}">
                <a16:creationId xmlns:a16="http://schemas.microsoft.com/office/drawing/2014/main" id="{BDA0D910-1D31-C246-B350-9E60E270ADC7}"/>
              </a:ext>
            </a:extLst>
          </p:cNvPr>
          <p:cNvSpPr/>
          <p:nvPr/>
        </p:nvSpPr>
        <p:spPr>
          <a:xfrm>
            <a:off x="0" y="0"/>
            <a:ext cx="12191980" cy="2860646"/>
          </a:xfrm>
          <a:prstGeom prst="rect">
            <a:avLst/>
          </a:prstGeom>
          <a:gradFill flip="none" rotWithShape="1">
            <a:gsLst>
              <a:gs pos="80000">
                <a:srgbClr val="9C9C9C">
                  <a:alpha val="70390"/>
                </a:srgbClr>
              </a:gs>
              <a:gs pos="0">
                <a:schemeClr val="tx1"/>
              </a:gs>
              <a:gs pos="97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A1447CD-BA4A-1048-9A01-8706409BD605}"/>
              </a:ext>
            </a:extLst>
          </p:cNvPr>
          <p:cNvSpPr/>
          <p:nvPr/>
        </p:nvSpPr>
        <p:spPr>
          <a:xfrm flipV="1">
            <a:off x="20" y="4427611"/>
            <a:ext cx="12191980" cy="2430379"/>
          </a:xfrm>
          <a:prstGeom prst="rect">
            <a:avLst/>
          </a:prstGeom>
          <a:gradFill flip="none" rotWithShape="1">
            <a:gsLst>
              <a:gs pos="80000">
                <a:srgbClr val="9C9C9C">
                  <a:alpha val="70390"/>
                </a:srgbClr>
              </a:gs>
              <a:gs pos="0">
                <a:schemeClr val="tx1"/>
              </a:gs>
              <a:gs pos="97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0C81E89-8540-F14F-9CB3-9295BB7DA99F}"/>
              </a:ext>
            </a:extLst>
          </p:cNvPr>
          <p:cNvSpPr txBox="1"/>
          <p:nvPr/>
        </p:nvSpPr>
        <p:spPr>
          <a:xfrm>
            <a:off x="4847090" y="21719"/>
            <a:ext cx="2497800" cy="584775"/>
          </a:xfrm>
          <a:prstGeom prst="rect">
            <a:avLst/>
          </a:prstGeom>
          <a:noFill/>
        </p:spPr>
        <p:txBody>
          <a:bodyPr wrap="none" rtlCol="0">
            <a:spAutoFit/>
          </a:bodyPr>
          <a:lstStyle/>
          <a:p>
            <a:r>
              <a:rPr lang="en-US" sz="3200" b="1" dirty="0">
                <a:solidFill>
                  <a:schemeClr val="bg1"/>
                </a:solidFill>
              </a:rPr>
              <a:t>Science Goals</a:t>
            </a:r>
          </a:p>
        </p:txBody>
      </p:sp>
      <p:sp>
        <p:nvSpPr>
          <p:cNvPr id="11" name="TextBox 10">
            <a:extLst>
              <a:ext uri="{FF2B5EF4-FFF2-40B4-BE49-F238E27FC236}">
                <a16:creationId xmlns:a16="http://schemas.microsoft.com/office/drawing/2014/main" id="{4F096141-392D-7D40-9FFE-4C1B8C5B92FA}"/>
              </a:ext>
            </a:extLst>
          </p:cNvPr>
          <p:cNvSpPr txBox="1"/>
          <p:nvPr/>
        </p:nvSpPr>
        <p:spPr>
          <a:xfrm>
            <a:off x="285409" y="604586"/>
            <a:ext cx="2078887" cy="707886"/>
          </a:xfrm>
          <a:prstGeom prst="rect">
            <a:avLst/>
          </a:prstGeom>
          <a:solidFill>
            <a:schemeClr val="bg2"/>
          </a:solidFill>
          <a:ln w="19050">
            <a:solidFill>
              <a:schemeClr val="tx1"/>
            </a:solidFill>
          </a:ln>
        </p:spPr>
        <p:txBody>
          <a:bodyPr wrap="square" rtlCol="0">
            <a:spAutoFit/>
          </a:bodyPr>
          <a:lstStyle/>
          <a:p>
            <a:r>
              <a:rPr lang="en-US" sz="2000" dirty="0"/>
              <a:t>G1 Convection &amp; Extreme Weather</a:t>
            </a:r>
          </a:p>
        </p:txBody>
      </p:sp>
      <p:sp>
        <p:nvSpPr>
          <p:cNvPr id="12" name="TextBox 11">
            <a:extLst>
              <a:ext uri="{FF2B5EF4-FFF2-40B4-BE49-F238E27FC236}">
                <a16:creationId xmlns:a16="http://schemas.microsoft.com/office/drawing/2014/main" id="{2273AFE4-08F3-004C-82FC-32C8B78123A7}"/>
              </a:ext>
            </a:extLst>
          </p:cNvPr>
          <p:cNvSpPr txBox="1"/>
          <p:nvPr/>
        </p:nvSpPr>
        <p:spPr>
          <a:xfrm>
            <a:off x="3364169" y="758474"/>
            <a:ext cx="1971228" cy="400110"/>
          </a:xfrm>
          <a:prstGeom prst="rect">
            <a:avLst/>
          </a:prstGeom>
          <a:solidFill>
            <a:schemeClr val="bg2"/>
          </a:solidFill>
          <a:ln w="19050">
            <a:solidFill>
              <a:schemeClr val="tx1"/>
            </a:solidFill>
          </a:ln>
        </p:spPr>
        <p:txBody>
          <a:bodyPr wrap="square" rtlCol="0">
            <a:spAutoFit/>
          </a:bodyPr>
          <a:lstStyle/>
          <a:p>
            <a:r>
              <a:rPr lang="en-US" sz="2000" dirty="0"/>
              <a:t>G2 Cloudy PBL</a:t>
            </a:r>
          </a:p>
        </p:txBody>
      </p:sp>
      <p:sp>
        <p:nvSpPr>
          <p:cNvPr id="13" name="TextBox 12">
            <a:extLst>
              <a:ext uri="{FF2B5EF4-FFF2-40B4-BE49-F238E27FC236}">
                <a16:creationId xmlns:a16="http://schemas.microsoft.com/office/drawing/2014/main" id="{50BFED48-89F2-F242-8F0D-D10DB3565411}"/>
              </a:ext>
            </a:extLst>
          </p:cNvPr>
          <p:cNvSpPr txBox="1"/>
          <p:nvPr/>
        </p:nvSpPr>
        <p:spPr>
          <a:xfrm>
            <a:off x="6606350" y="604586"/>
            <a:ext cx="2202090" cy="707886"/>
          </a:xfrm>
          <a:prstGeom prst="rect">
            <a:avLst/>
          </a:prstGeom>
          <a:solidFill>
            <a:schemeClr val="bg2"/>
          </a:solidFill>
          <a:ln w="19050">
            <a:solidFill>
              <a:schemeClr val="tx1"/>
            </a:solidFill>
          </a:ln>
        </p:spPr>
        <p:txBody>
          <a:bodyPr wrap="square" rtlCol="0">
            <a:spAutoFit/>
          </a:bodyPr>
          <a:lstStyle/>
          <a:p>
            <a:r>
              <a:rPr lang="en-US" sz="2000" dirty="0"/>
              <a:t>G3 PBL and Surface Interactions</a:t>
            </a:r>
          </a:p>
        </p:txBody>
      </p:sp>
      <p:sp>
        <p:nvSpPr>
          <p:cNvPr id="14" name="TextBox 13">
            <a:extLst>
              <a:ext uri="{FF2B5EF4-FFF2-40B4-BE49-F238E27FC236}">
                <a16:creationId xmlns:a16="http://schemas.microsoft.com/office/drawing/2014/main" id="{8888D49F-B0E2-044D-9C30-D9BA9AFB98EA}"/>
              </a:ext>
            </a:extLst>
          </p:cNvPr>
          <p:cNvSpPr txBox="1"/>
          <p:nvPr/>
        </p:nvSpPr>
        <p:spPr>
          <a:xfrm>
            <a:off x="9767398" y="604586"/>
            <a:ext cx="1971228" cy="707886"/>
          </a:xfrm>
          <a:prstGeom prst="rect">
            <a:avLst/>
          </a:prstGeom>
          <a:solidFill>
            <a:schemeClr val="bg2"/>
          </a:solidFill>
          <a:ln w="19050">
            <a:solidFill>
              <a:schemeClr val="tx1"/>
            </a:solidFill>
          </a:ln>
        </p:spPr>
        <p:txBody>
          <a:bodyPr wrap="square" rtlCol="0">
            <a:spAutoFit/>
          </a:bodyPr>
          <a:lstStyle/>
          <a:p>
            <a:r>
              <a:rPr lang="en-US" sz="2000" dirty="0"/>
              <a:t>G4 Mixing &amp; Air Quality</a:t>
            </a:r>
          </a:p>
        </p:txBody>
      </p:sp>
      <p:sp>
        <p:nvSpPr>
          <p:cNvPr id="15" name="TextBox 14">
            <a:extLst>
              <a:ext uri="{FF2B5EF4-FFF2-40B4-BE49-F238E27FC236}">
                <a16:creationId xmlns:a16="http://schemas.microsoft.com/office/drawing/2014/main" id="{241CCF58-FEAA-024F-8329-D64A09408CB9}"/>
              </a:ext>
            </a:extLst>
          </p:cNvPr>
          <p:cNvSpPr txBox="1"/>
          <p:nvPr/>
        </p:nvSpPr>
        <p:spPr>
          <a:xfrm>
            <a:off x="977851" y="1342718"/>
            <a:ext cx="1532791" cy="584775"/>
          </a:xfrm>
          <a:prstGeom prst="rect">
            <a:avLst/>
          </a:prstGeom>
          <a:noFill/>
        </p:spPr>
        <p:txBody>
          <a:bodyPr wrap="none" rtlCol="0">
            <a:spAutoFit/>
          </a:bodyPr>
          <a:lstStyle/>
          <a:p>
            <a:pPr algn="ctr"/>
            <a:r>
              <a:rPr lang="en-US" sz="3200" b="1" dirty="0">
                <a:solidFill>
                  <a:schemeClr val="bg1"/>
                </a:solidFill>
              </a:rPr>
              <a:t>Inclined</a:t>
            </a:r>
          </a:p>
        </p:txBody>
      </p:sp>
      <p:sp>
        <p:nvSpPr>
          <p:cNvPr id="19" name="TextBox 18">
            <a:extLst>
              <a:ext uri="{FF2B5EF4-FFF2-40B4-BE49-F238E27FC236}">
                <a16:creationId xmlns:a16="http://schemas.microsoft.com/office/drawing/2014/main" id="{B95F6183-208A-9741-B97F-99F51979B91E}"/>
              </a:ext>
            </a:extLst>
          </p:cNvPr>
          <p:cNvSpPr txBox="1"/>
          <p:nvPr/>
        </p:nvSpPr>
        <p:spPr>
          <a:xfrm>
            <a:off x="5443606" y="1319123"/>
            <a:ext cx="1109407" cy="584775"/>
          </a:xfrm>
          <a:prstGeom prst="rect">
            <a:avLst/>
          </a:prstGeom>
          <a:noFill/>
        </p:spPr>
        <p:txBody>
          <a:bodyPr wrap="none" rtlCol="0">
            <a:spAutoFit/>
          </a:bodyPr>
          <a:lstStyle/>
          <a:p>
            <a:pPr algn="ctr"/>
            <a:r>
              <a:rPr lang="en-US" sz="3200" b="1" dirty="0">
                <a:solidFill>
                  <a:schemeClr val="bg1"/>
                </a:solidFill>
              </a:rPr>
              <a:t>Polar</a:t>
            </a:r>
            <a:r>
              <a:rPr lang="en-US" sz="1500" b="1" dirty="0">
                <a:solidFill>
                  <a:schemeClr val="bg1"/>
                </a:solidFill>
              </a:rPr>
              <a:t> </a:t>
            </a:r>
          </a:p>
        </p:txBody>
      </p:sp>
      <p:sp>
        <p:nvSpPr>
          <p:cNvPr id="20" name="TextBox 19">
            <a:extLst>
              <a:ext uri="{FF2B5EF4-FFF2-40B4-BE49-F238E27FC236}">
                <a16:creationId xmlns:a16="http://schemas.microsoft.com/office/drawing/2014/main" id="{55F520A3-F0A1-614C-84BF-53E9F60D7046}"/>
              </a:ext>
            </a:extLst>
          </p:cNvPr>
          <p:cNvSpPr txBox="1"/>
          <p:nvPr/>
        </p:nvSpPr>
        <p:spPr>
          <a:xfrm>
            <a:off x="9485977" y="1342718"/>
            <a:ext cx="1947135" cy="584775"/>
          </a:xfrm>
          <a:prstGeom prst="rect">
            <a:avLst/>
          </a:prstGeom>
          <a:noFill/>
        </p:spPr>
        <p:txBody>
          <a:bodyPr wrap="none" rtlCol="0">
            <a:spAutoFit/>
          </a:bodyPr>
          <a:lstStyle/>
          <a:p>
            <a:pPr algn="ctr"/>
            <a:r>
              <a:rPr lang="en-US" sz="3200" b="1" dirty="0">
                <a:solidFill>
                  <a:schemeClr val="bg1"/>
                </a:solidFill>
              </a:rPr>
              <a:t>Suborbital</a:t>
            </a:r>
          </a:p>
        </p:txBody>
      </p:sp>
      <p:sp>
        <p:nvSpPr>
          <p:cNvPr id="21" name="TextBox 20">
            <a:extLst>
              <a:ext uri="{FF2B5EF4-FFF2-40B4-BE49-F238E27FC236}">
                <a16:creationId xmlns:a16="http://schemas.microsoft.com/office/drawing/2014/main" id="{83FEA751-7E28-BF4C-B0DA-3358DE362726}"/>
              </a:ext>
            </a:extLst>
          </p:cNvPr>
          <p:cNvSpPr txBox="1"/>
          <p:nvPr/>
        </p:nvSpPr>
        <p:spPr>
          <a:xfrm>
            <a:off x="1680312" y="2075000"/>
            <a:ext cx="1357883" cy="523220"/>
          </a:xfrm>
          <a:prstGeom prst="rect">
            <a:avLst/>
          </a:prstGeom>
          <a:solidFill>
            <a:schemeClr val="bg2"/>
          </a:solidFill>
          <a:ln w="19050">
            <a:solidFill>
              <a:schemeClr val="tx1"/>
            </a:solidFill>
          </a:ln>
        </p:spPr>
        <p:txBody>
          <a:bodyPr wrap="square" rtlCol="0">
            <a:spAutoFit/>
          </a:bodyPr>
          <a:lstStyle/>
          <a:p>
            <a:r>
              <a:rPr lang="en-US" sz="1400" dirty="0"/>
              <a:t>Shallow &amp; Deep Convection</a:t>
            </a:r>
          </a:p>
        </p:txBody>
      </p:sp>
      <p:sp>
        <p:nvSpPr>
          <p:cNvPr id="22" name="TextBox 21">
            <a:extLst>
              <a:ext uri="{FF2B5EF4-FFF2-40B4-BE49-F238E27FC236}">
                <a16:creationId xmlns:a16="http://schemas.microsoft.com/office/drawing/2014/main" id="{B3DE0B75-2988-7F4B-BAE4-BF84D2DFDBD2}"/>
              </a:ext>
            </a:extLst>
          </p:cNvPr>
          <p:cNvSpPr txBox="1"/>
          <p:nvPr/>
        </p:nvSpPr>
        <p:spPr>
          <a:xfrm>
            <a:off x="156882" y="2659314"/>
            <a:ext cx="1357883" cy="738664"/>
          </a:xfrm>
          <a:prstGeom prst="rect">
            <a:avLst/>
          </a:prstGeom>
          <a:solidFill>
            <a:schemeClr val="bg2"/>
          </a:solidFill>
          <a:ln w="19050">
            <a:solidFill>
              <a:schemeClr val="tx1"/>
            </a:solidFill>
          </a:ln>
        </p:spPr>
        <p:txBody>
          <a:bodyPr wrap="square" rtlCol="0">
            <a:spAutoFit/>
          </a:bodyPr>
          <a:lstStyle/>
          <a:p>
            <a:r>
              <a:rPr lang="en-US" sz="1400" dirty="0"/>
              <a:t>Surface Processes &amp; Precipitation</a:t>
            </a:r>
          </a:p>
        </p:txBody>
      </p:sp>
      <p:sp>
        <p:nvSpPr>
          <p:cNvPr id="23" name="TextBox 22">
            <a:extLst>
              <a:ext uri="{FF2B5EF4-FFF2-40B4-BE49-F238E27FC236}">
                <a16:creationId xmlns:a16="http://schemas.microsoft.com/office/drawing/2014/main" id="{61156B44-8B9D-1049-AD3C-4A61F9595041}"/>
              </a:ext>
            </a:extLst>
          </p:cNvPr>
          <p:cNvSpPr txBox="1"/>
          <p:nvPr/>
        </p:nvSpPr>
        <p:spPr>
          <a:xfrm>
            <a:off x="1680312" y="2786890"/>
            <a:ext cx="1357883" cy="523220"/>
          </a:xfrm>
          <a:prstGeom prst="rect">
            <a:avLst/>
          </a:prstGeom>
          <a:solidFill>
            <a:schemeClr val="bg2"/>
          </a:solidFill>
          <a:ln w="19050">
            <a:solidFill>
              <a:schemeClr val="tx1"/>
            </a:solidFill>
          </a:ln>
        </p:spPr>
        <p:txBody>
          <a:bodyPr wrap="square" rtlCol="0">
            <a:spAutoFit/>
          </a:bodyPr>
          <a:lstStyle/>
          <a:p>
            <a:r>
              <a:rPr lang="en-US" sz="1400" dirty="0"/>
              <a:t>PBL Thermo. &amp;clouds</a:t>
            </a:r>
          </a:p>
        </p:txBody>
      </p:sp>
      <p:sp>
        <p:nvSpPr>
          <p:cNvPr id="24" name="TextBox 23">
            <a:extLst>
              <a:ext uri="{FF2B5EF4-FFF2-40B4-BE49-F238E27FC236}">
                <a16:creationId xmlns:a16="http://schemas.microsoft.com/office/drawing/2014/main" id="{EDC14AC2-C0D0-7447-AEE6-DFC1D3E4DB96}"/>
              </a:ext>
            </a:extLst>
          </p:cNvPr>
          <p:cNvSpPr txBox="1"/>
          <p:nvPr/>
        </p:nvSpPr>
        <p:spPr>
          <a:xfrm>
            <a:off x="156882" y="3517981"/>
            <a:ext cx="1357883" cy="738664"/>
          </a:xfrm>
          <a:prstGeom prst="rect">
            <a:avLst/>
          </a:prstGeom>
          <a:solidFill>
            <a:schemeClr val="bg2"/>
          </a:solidFill>
          <a:ln w="19050">
            <a:solidFill>
              <a:schemeClr val="tx1"/>
            </a:solidFill>
          </a:ln>
        </p:spPr>
        <p:txBody>
          <a:bodyPr wrap="square" rtlCol="0">
            <a:spAutoFit/>
          </a:bodyPr>
          <a:lstStyle/>
          <a:p>
            <a:r>
              <a:rPr lang="en-US" sz="1400" dirty="0"/>
              <a:t>PBL Clouds, Surface Fluxes &amp; Free Trop.</a:t>
            </a:r>
          </a:p>
        </p:txBody>
      </p:sp>
      <p:sp>
        <p:nvSpPr>
          <p:cNvPr id="25" name="TextBox 24">
            <a:extLst>
              <a:ext uri="{FF2B5EF4-FFF2-40B4-BE49-F238E27FC236}">
                <a16:creationId xmlns:a16="http://schemas.microsoft.com/office/drawing/2014/main" id="{DCD94CA8-7BA5-EC47-AB4E-6AE6CB806A29}"/>
              </a:ext>
            </a:extLst>
          </p:cNvPr>
          <p:cNvSpPr txBox="1"/>
          <p:nvPr/>
        </p:nvSpPr>
        <p:spPr>
          <a:xfrm>
            <a:off x="1680312" y="3611030"/>
            <a:ext cx="1357883" cy="523220"/>
          </a:xfrm>
          <a:prstGeom prst="rect">
            <a:avLst/>
          </a:prstGeom>
          <a:solidFill>
            <a:schemeClr val="bg2"/>
          </a:solidFill>
          <a:ln w="19050">
            <a:solidFill>
              <a:schemeClr val="tx1"/>
            </a:solidFill>
          </a:ln>
        </p:spPr>
        <p:txBody>
          <a:bodyPr wrap="square" rtlCol="0">
            <a:spAutoFit/>
          </a:bodyPr>
          <a:lstStyle/>
          <a:p>
            <a:r>
              <a:rPr lang="en-US" sz="1400" dirty="0"/>
              <a:t>PBL Clouds &amp; Mesoscale</a:t>
            </a:r>
          </a:p>
        </p:txBody>
      </p:sp>
      <p:sp>
        <p:nvSpPr>
          <p:cNvPr id="26" name="TextBox 25">
            <a:extLst>
              <a:ext uri="{FF2B5EF4-FFF2-40B4-BE49-F238E27FC236}">
                <a16:creationId xmlns:a16="http://schemas.microsoft.com/office/drawing/2014/main" id="{EFA4DDF6-15BA-9945-A98F-7D764646535E}"/>
              </a:ext>
            </a:extLst>
          </p:cNvPr>
          <p:cNvSpPr txBox="1"/>
          <p:nvPr/>
        </p:nvSpPr>
        <p:spPr>
          <a:xfrm>
            <a:off x="156882" y="4419469"/>
            <a:ext cx="1357883" cy="523220"/>
          </a:xfrm>
          <a:prstGeom prst="rect">
            <a:avLst/>
          </a:prstGeom>
          <a:solidFill>
            <a:schemeClr val="bg2"/>
          </a:solidFill>
          <a:ln w="19050">
            <a:solidFill>
              <a:schemeClr val="tx1"/>
            </a:solidFill>
          </a:ln>
        </p:spPr>
        <p:txBody>
          <a:bodyPr wrap="square" rtlCol="0">
            <a:spAutoFit/>
          </a:bodyPr>
          <a:lstStyle/>
          <a:p>
            <a:r>
              <a:rPr lang="en-US" sz="1400" dirty="0"/>
              <a:t>PBL Thermo. &amp; Surface Fluxes</a:t>
            </a:r>
          </a:p>
        </p:txBody>
      </p:sp>
      <p:sp>
        <p:nvSpPr>
          <p:cNvPr id="27" name="TextBox 26">
            <a:extLst>
              <a:ext uri="{FF2B5EF4-FFF2-40B4-BE49-F238E27FC236}">
                <a16:creationId xmlns:a16="http://schemas.microsoft.com/office/drawing/2014/main" id="{657180C0-D941-DF4D-A7AB-D13B14988B1F}"/>
              </a:ext>
            </a:extLst>
          </p:cNvPr>
          <p:cNvSpPr txBox="1"/>
          <p:nvPr/>
        </p:nvSpPr>
        <p:spPr>
          <a:xfrm>
            <a:off x="1680312" y="4415890"/>
            <a:ext cx="1357883" cy="523220"/>
          </a:xfrm>
          <a:prstGeom prst="rect">
            <a:avLst/>
          </a:prstGeom>
          <a:solidFill>
            <a:schemeClr val="bg2"/>
          </a:solidFill>
          <a:ln w="19050">
            <a:solidFill>
              <a:schemeClr val="tx1"/>
            </a:solidFill>
          </a:ln>
        </p:spPr>
        <p:txBody>
          <a:bodyPr wrap="square" rtlCol="0">
            <a:spAutoFit/>
          </a:bodyPr>
          <a:lstStyle/>
          <a:p>
            <a:r>
              <a:rPr lang="en-US" sz="1400" dirty="0"/>
              <a:t>Near Surface Water Vapor</a:t>
            </a:r>
          </a:p>
        </p:txBody>
      </p:sp>
      <p:sp>
        <p:nvSpPr>
          <p:cNvPr id="28" name="TextBox 27">
            <a:extLst>
              <a:ext uri="{FF2B5EF4-FFF2-40B4-BE49-F238E27FC236}">
                <a16:creationId xmlns:a16="http://schemas.microsoft.com/office/drawing/2014/main" id="{9CA3EDF5-47E6-CE4C-8EAA-91D66438C91C}"/>
              </a:ext>
            </a:extLst>
          </p:cNvPr>
          <p:cNvSpPr txBox="1"/>
          <p:nvPr/>
        </p:nvSpPr>
        <p:spPr>
          <a:xfrm>
            <a:off x="156882" y="5072141"/>
            <a:ext cx="1357883" cy="523220"/>
          </a:xfrm>
          <a:prstGeom prst="rect">
            <a:avLst/>
          </a:prstGeom>
          <a:solidFill>
            <a:schemeClr val="bg2"/>
          </a:solidFill>
          <a:ln w="19050">
            <a:solidFill>
              <a:schemeClr val="tx1"/>
            </a:solidFill>
          </a:ln>
        </p:spPr>
        <p:txBody>
          <a:bodyPr wrap="square" rtlCol="0">
            <a:spAutoFit/>
          </a:bodyPr>
          <a:lstStyle/>
          <a:p>
            <a:r>
              <a:rPr lang="en-US" sz="1400" dirty="0"/>
              <a:t>Surface Heterogeneity</a:t>
            </a:r>
          </a:p>
        </p:txBody>
      </p:sp>
      <p:sp>
        <p:nvSpPr>
          <p:cNvPr id="29" name="TextBox 28">
            <a:extLst>
              <a:ext uri="{FF2B5EF4-FFF2-40B4-BE49-F238E27FC236}">
                <a16:creationId xmlns:a16="http://schemas.microsoft.com/office/drawing/2014/main" id="{F92FBC0B-CD2F-7647-A2DB-06C2E424580D}"/>
              </a:ext>
            </a:extLst>
          </p:cNvPr>
          <p:cNvSpPr txBox="1"/>
          <p:nvPr/>
        </p:nvSpPr>
        <p:spPr>
          <a:xfrm>
            <a:off x="1680312" y="5023716"/>
            <a:ext cx="1357883" cy="523220"/>
          </a:xfrm>
          <a:prstGeom prst="rect">
            <a:avLst/>
          </a:prstGeom>
          <a:solidFill>
            <a:schemeClr val="bg2"/>
          </a:solidFill>
          <a:ln w="19050">
            <a:solidFill>
              <a:schemeClr val="tx1"/>
            </a:solidFill>
          </a:ln>
        </p:spPr>
        <p:txBody>
          <a:bodyPr wrap="square" rtlCol="0">
            <a:spAutoFit/>
          </a:bodyPr>
          <a:lstStyle/>
          <a:p>
            <a:r>
              <a:rPr lang="en-US" sz="1400" dirty="0"/>
              <a:t>PBL Thermo. &amp; Extremes</a:t>
            </a:r>
          </a:p>
        </p:txBody>
      </p:sp>
      <p:sp>
        <p:nvSpPr>
          <p:cNvPr id="30" name="TextBox 29">
            <a:extLst>
              <a:ext uri="{FF2B5EF4-FFF2-40B4-BE49-F238E27FC236}">
                <a16:creationId xmlns:a16="http://schemas.microsoft.com/office/drawing/2014/main" id="{62EE1260-5195-DF4E-A76E-52D974DE9C19}"/>
              </a:ext>
            </a:extLst>
          </p:cNvPr>
          <p:cNvSpPr txBox="1"/>
          <p:nvPr/>
        </p:nvSpPr>
        <p:spPr>
          <a:xfrm>
            <a:off x="156882" y="5642800"/>
            <a:ext cx="1357883" cy="523220"/>
          </a:xfrm>
          <a:prstGeom prst="rect">
            <a:avLst/>
          </a:prstGeom>
          <a:solidFill>
            <a:schemeClr val="bg2"/>
          </a:solidFill>
          <a:ln w="19050">
            <a:solidFill>
              <a:schemeClr val="tx1"/>
            </a:solidFill>
          </a:ln>
        </p:spPr>
        <p:txBody>
          <a:bodyPr wrap="square" rtlCol="0">
            <a:spAutoFit/>
          </a:bodyPr>
          <a:lstStyle/>
          <a:p>
            <a:r>
              <a:rPr lang="en-US" sz="1400" dirty="0"/>
              <a:t>PBL Mixing &amp; Transport</a:t>
            </a:r>
          </a:p>
        </p:txBody>
      </p:sp>
      <p:sp>
        <p:nvSpPr>
          <p:cNvPr id="32" name="TextBox 31">
            <a:extLst>
              <a:ext uri="{FF2B5EF4-FFF2-40B4-BE49-F238E27FC236}">
                <a16:creationId xmlns:a16="http://schemas.microsoft.com/office/drawing/2014/main" id="{37802417-5394-3440-BFCA-B1A4F5C8BEAA}"/>
              </a:ext>
            </a:extLst>
          </p:cNvPr>
          <p:cNvSpPr txBox="1"/>
          <p:nvPr/>
        </p:nvSpPr>
        <p:spPr>
          <a:xfrm>
            <a:off x="156882" y="2068711"/>
            <a:ext cx="1357883" cy="523220"/>
          </a:xfrm>
          <a:prstGeom prst="rect">
            <a:avLst/>
          </a:prstGeom>
          <a:solidFill>
            <a:schemeClr val="bg2"/>
          </a:solidFill>
          <a:ln w="19050">
            <a:solidFill>
              <a:schemeClr val="tx1"/>
            </a:solidFill>
          </a:ln>
        </p:spPr>
        <p:txBody>
          <a:bodyPr wrap="square" rtlCol="0">
            <a:spAutoFit/>
          </a:bodyPr>
          <a:lstStyle/>
          <a:p>
            <a:r>
              <a:rPr lang="en-US" sz="1400" dirty="0"/>
              <a:t>Convection &amp; Mesoscale</a:t>
            </a:r>
          </a:p>
        </p:txBody>
      </p:sp>
      <p:sp>
        <p:nvSpPr>
          <p:cNvPr id="33" name="TextBox 32">
            <a:extLst>
              <a:ext uri="{FF2B5EF4-FFF2-40B4-BE49-F238E27FC236}">
                <a16:creationId xmlns:a16="http://schemas.microsoft.com/office/drawing/2014/main" id="{098C5BA4-F0D4-7341-BC24-EDC562B4B75F}"/>
              </a:ext>
            </a:extLst>
          </p:cNvPr>
          <p:cNvSpPr txBox="1"/>
          <p:nvPr/>
        </p:nvSpPr>
        <p:spPr>
          <a:xfrm>
            <a:off x="617772" y="6414409"/>
            <a:ext cx="1759200" cy="323165"/>
          </a:xfrm>
          <a:prstGeom prst="rect">
            <a:avLst/>
          </a:prstGeom>
          <a:noFill/>
        </p:spPr>
        <p:txBody>
          <a:bodyPr wrap="none" rtlCol="0">
            <a:spAutoFit/>
          </a:bodyPr>
          <a:lstStyle/>
          <a:p>
            <a:pPr algn="ctr"/>
            <a:r>
              <a:rPr lang="en-US" sz="1500" b="1" dirty="0">
                <a:solidFill>
                  <a:schemeClr val="bg1"/>
                </a:solidFill>
              </a:rPr>
              <a:t>Sub-daily variability</a:t>
            </a:r>
          </a:p>
        </p:txBody>
      </p:sp>
      <p:sp>
        <p:nvSpPr>
          <p:cNvPr id="34" name="TextBox 33">
            <a:extLst>
              <a:ext uri="{FF2B5EF4-FFF2-40B4-BE49-F238E27FC236}">
                <a16:creationId xmlns:a16="http://schemas.microsoft.com/office/drawing/2014/main" id="{E9569EE5-5A71-BE4B-8392-F9D0392D8D82}"/>
              </a:ext>
            </a:extLst>
          </p:cNvPr>
          <p:cNvSpPr txBox="1"/>
          <p:nvPr/>
        </p:nvSpPr>
        <p:spPr>
          <a:xfrm>
            <a:off x="4934486" y="6414409"/>
            <a:ext cx="2323008" cy="323165"/>
          </a:xfrm>
          <a:prstGeom prst="rect">
            <a:avLst/>
          </a:prstGeom>
          <a:noFill/>
        </p:spPr>
        <p:txBody>
          <a:bodyPr wrap="none" rtlCol="0">
            <a:spAutoFit/>
          </a:bodyPr>
          <a:lstStyle/>
          <a:p>
            <a:pPr algn="ctr"/>
            <a:r>
              <a:rPr lang="en-US" sz="1500" b="1" dirty="0">
                <a:solidFill>
                  <a:schemeClr val="bg1"/>
                </a:solidFill>
              </a:rPr>
              <a:t>Climate-related processes </a:t>
            </a:r>
          </a:p>
        </p:txBody>
      </p:sp>
      <p:sp>
        <p:nvSpPr>
          <p:cNvPr id="35" name="TextBox 34">
            <a:extLst>
              <a:ext uri="{FF2B5EF4-FFF2-40B4-BE49-F238E27FC236}">
                <a16:creationId xmlns:a16="http://schemas.microsoft.com/office/drawing/2014/main" id="{97DDEAED-035D-284A-ADC2-A813064DEF47}"/>
              </a:ext>
            </a:extLst>
          </p:cNvPr>
          <p:cNvSpPr txBox="1"/>
          <p:nvPr/>
        </p:nvSpPr>
        <p:spPr>
          <a:xfrm>
            <a:off x="9213279" y="6414409"/>
            <a:ext cx="2911631" cy="323165"/>
          </a:xfrm>
          <a:prstGeom prst="rect">
            <a:avLst/>
          </a:prstGeom>
          <a:noFill/>
        </p:spPr>
        <p:txBody>
          <a:bodyPr wrap="none" rtlCol="0">
            <a:spAutoFit/>
          </a:bodyPr>
          <a:lstStyle/>
          <a:p>
            <a:pPr algn="ctr"/>
            <a:r>
              <a:rPr lang="en-US" sz="1500" b="1" dirty="0">
                <a:solidFill>
                  <a:schemeClr val="bg1"/>
                </a:solidFill>
              </a:rPr>
              <a:t>Science not achievable from space</a:t>
            </a:r>
          </a:p>
        </p:txBody>
      </p:sp>
      <p:sp>
        <p:nvSpPr>
          <p:cNvPr id="36" name="TextBox 35">
            <a:extLst>
              <a:ext uri="{FF2B5EF4-FFF2-40B4-BE49-F238E27FC236}">
                <a16:creationId xmlns:a16="http://schemas.microsoft.com/office/drawing/2014/main" id="{0A5CB29E-F54C-4C40-98D1-0ACEB21D0EFE}"/>
              </a:ext>
            </a:extLst>
          </p:cNvPr>
          <p:cNvSpPr txBox="1"/>
          <p:nvPr/>
        </p:nvSpPr>
        <p:spPr>
          <a:xfrm>
            <a:off x="6121292" y="2075000"/>
            <a:ext cx="1357883" cy="523220"/>
          </a:xfrm>
          <a:prstGeom prst="rect">
            <a:avLst/>
          </a:prstGeom>
          <a:solidFill>
            <a:schemeClr val="bg2"/>
          </a:solidFill>
          <a:ln w="19050">
            <a:solidFill>
              <a:schemeClr val="tx1"/>
            </a:solidFill>
          </a:ln>
        </p:spPr>
        <p:txBody>
          <a:bodyPr wrap="square" rtlCol="0">
            <a:spAutoFit/>
          </a:bodyPr>
          <a:lstStyle/>
          <a:p>
            <a:r>
              <a:rPr lang="en-US" sz="1400" dirty="0"/>
              <a:t>Shallow &amp; Deep Convection</a:t>
            </a:r>
          </a:p>
        </p:txBody>
      </p:sp>
      <p:sp>
        <p:nvSpPr>
          <p:cNvPr id="37" name="TextBox 36">
            <a:extLst>
              <a:ext uri="{FF2B5EF4-FFF2-40B4-BE49-F238E27FC236}">
                <a16:creationId xmlns:a16="http://schemas.microsoft.com/office/drawing/2014/main" id="{00C8FEE7-DAB7-3D43-A8BE-6B455FF6B09F}"/>
              </a:ext>
            </a:extLst>
          </p:cNvPr>
          <p:cNvSpPr txBox="1"/>
          <p:nvPr/>
        </p:nvSpPr>
        <p:spPr>
          <a:xfrm>
            <a:off x="4597862" y="2659314"/>
            <a:ext cx="1357883" cy="738664"/>
          </a:xfrm>
          <a:prstGeom prst="rect">
            <a:avLst/>
          </a:prstGeom>
          <a:solidFill>
            <a:schemeClr val="bg2"/>
          </a:solidFill>
          <a:ln w="19050">
            <a:solidFill>
              <a:schemeClr val="tx1"/>
            </a:solidFill>
          </a:ln>
        </p:spPr>
        <p:txBody>
          <a:bodyPr wrap="square" rtlCol="0">
            <a:spAutoFit/>
          </a:bodyPr>
          <a:lstStyle/>
          <a:p>
            <a:r>
              <a:rPr lang="en-US" sz="1400" dirty="0"/>
              <a:t>Surface Processes &amp; Precipitation</a:t>
            </a:r>
          </a:p>
        </p:txBody>
      </p:sp>
      <p:sp>
        <p:nvSpPr>
          <p:cNvPr id="38" name="TextBox 37">
            <a:extLst>
              <a:ext uri="{FF2B5EF4-FFF2-40B4-BE49-F238E27FC236}">
                <a16:creationId xmlns:a16="http://schemas.microsoft.com/office/drawing/2014/main" id="{597D06BB-C737-C64F-9F86-6FF82285625F}"/>
              </a:ext>
            </a:extLst>
          </p:cNvPr>
          <p:cNvSpPr txBox="1"/>
          <p:nvPr/>
        </p:nvSpPr>
        <p:spPr>
          <a:xfrm>
            <a:off x="6121292" y="2786890"/>
            <a:ext cx="1357883" cy="523220"/>
          </a:xfrm>
          <a:prstGeom prst="rect">
            <a:avLst/>
          </a:prstGeom>
          <a:solidFill>
            <a:schemeClr val="bg2"/>
          </a:solidFill>
          <a:ln w="19050">
            <a:solidFill>
              <a:schemeClr val="tx1"/>
            </a:solidFill>
          </a:ln>
        </p:spPr>
        <p:txBody>
          <a:bodyPr wrap="square" rtlCol="0">
            <a:spAutoFit/>
          </a:bodyPr>
          <a:lstStyle/>
          <a:p>
            <a:r>
              <a:rPr lang="en-US" sz="1400" dirty="0"/>
              <a:t>PBL Thermo. &amp;clouds</a:t>
            </a:r>
          </a:p>
        </p:txBody>
      </p:sp>
      <p:sp>
        <p:nvSpPr>
          <p:cNvPr id="39" name="TextBox 38">
            <a:extLst>
              <a:ext uri="{FF2B5EF4-FFF2-40B4-BE49-F238E27FC236}">
                <a16:creationId xmlns:a16="http://schemas.microsoft.com/office/drawing/2014/main" id="{DB6BF138-873F-844A-8424-144527756D35}"/>
              </a:ext>
            </a:extLst>
          </p:cNvPr>
          <p:cNvSpPr txBox="1"/>
          <p:nvPr/>
        </p:nvSpPr>
        <p:spPr>
          <a:xfrm>
            <a:off x="4597862" y="3517981"/>
            <a:ext cx="1357883" cy="738664"/>
          </a:xfrm>
          <a:prstGeom prst="rect">
            <a:avLst/>
          </a:prstGeom>
          <a:solidFill>
            <a:schemeClr val="bg2"/>
          </a:solidFill>
          <a:ln w="19050">
            <a:solidFill>
              <a:schemeClr val="tx1"/>
            </a:solidFill>
          </a:ln>
        </p:spPr>
        <p:txBody>
          <a:bodyPr wrap="square" rtlCol="0">
            <a:spAutoFit/>
          </a:bodyPr>
          <a:lstStyle/>
          <a:p>
            <a:r>
              <a:rPr lang="en-US" sz="1400" dirty="0"/>
              <a:t>PBL Clouds, Surface Fluxes &amp; Free Trop.</a:t>
            </a:r>
          </a:p>
        </p:txBody>
      </p:sp>
      <p:sp>
        <p:nvSpPr>
          <p:cNvPr id="40" name="TextBox 39">
            <a:extLst>
              <a:ext uri="{FF2B5EF4-FFF2-40B4-BE49-F238E27FC236}">
                <a16:creationId xmlns:a16="http://schemas.microsoft.com/office/drawing/2014/main" id="{4F583655-DA0D-524F-8440-3D2C1559D69C}"/>
              </a:ext>
            </a:extLst>
          </p:cNvPr>
          <p:cNvSpPr txBox="1"/>
          <p:nvPr/>
        </p:nvSpPr>
        <p:spPr>
          <a:xfrm>
            <a:off x="6121292" y="3611030"/>
            <a:ext cx="1357883" cy="523220"/>
          </a:xfrm>
          <a:prstGeom prst="rect">
            <a:avLst/>
          </a:prstGeom>
          <a:solidFill>
            <a:schemeClr val="bg2"/>
          </a:solidFill>
          <a:ln w="19050">
            <a:solidFill>
              <a:schemeClr val="tx1"/>
            </a:solidFill>
          </a:ln>
        </p:spPr>
        <p:txBody>
          <a:bodyPr wrap="square" rtlCol="0">
            <a:spAutoFit/>
          </a:bodyPr>
          <a:lstStyle/>
          <a:p>
            <a:r>
              <a:rPr lang="en-US" sz="1400" dirty="0"/>
              <a:t>PBL Clouds &amp; Mesoscale</a:t>
            </a:r>
          </a:p>
        </p:txBody>
      </p:sp>
      <p:sp>
        <p:nvSpPr>
          <p:cNvPr id="41" name="TextBox 40">
            <a:extLst>
              <a:ext uri="{FF2B5EF4-FFF2-40B4-BE49-F238E27FC236}">
                <a16:creationId xmlns:a16="http://schemas.microsoft.com/office/drawing/2014/main" id="{FBCEB888-474C-5544-BE8D-D3FC72E5656E}"/>
              </a:ext>
            </a:extLst>
          </p:cNvPr>
          <p:cNvSpPr txBox="1"/>
          <p:nvPr/>
        </p:nvSpPr>
        <p:spPr>
          <a:xfrm>
            <a:off x="4597862" y="4419469"/>
            <a:ext cx="1357883" cy="523220"/>
          </a:xfrm>
          <a:prstGeom prst="rect">
            <a:avLst/>
          </a:prstGeom>
          <a:solidFill>
            <a:schemeClr val="bg2"/>
          </a:solidFill>
          <a:ln w="19050">
            <a:solidFill>
              <a:schemeClr val="tx1"/>
            </a:solidFill>
          </a:ln>
        </p:spPr>
        <p:txBody>
          <a:bodyPr wrap="square" rtlCol="0">
            <a:spAutoFit/>
          </a:bodyPr>
          <a:lstStyle/>
          <a:p>
            <a:r>
              <a:rPr lang="en-US" sz="1400" dirty="0"/>
              <a:t>PBL Thermo. &amp; Surface Fluxes</a:t>
            </a:r>
          </a:p>
        </p:txBody>
      </p:sp>
      <p:sp>
        <p:nvSpPr>
          <p:cNvPr id="42" name="TextBox 41">
            <a:extLst>
              <a:ext uri="{FF2B5EF4-FFF2-40B4-BE49-F238E27FC236}">
                <a16:creationId xmlns:a16="http://schemas.microsoft.com/office/drawing/2014/main" id="{30087FD2-4F4C-8C44-BCC7-EB2368C37777}"/>
              </a:ext>
            </a:extLst>
          </p:cNvPr>
          <p:cNvSpPr txBox="1"/>
          <p:nvPr/>
        </p:nvSpPr>
        <p:spPr>
          <a:xfrm>
            <a:off x="6121292" y="4415890"/>
            <a:ext cx="1357883" cy="523220"/>
          </a:xfrm>
          <a:prstGeom prst="rect">
            <a:avLst/>
          </a:prstGeom>
          <a:solidFill>
            <a:schemeClr val="bg2"/>
          </a:solidFill>
          <a:ln w="19050">
            <a:solidFill>
              <a:schemeClr val="tx1"/>
            </a:solidFill>
          </a:ln>
        </p:spPr>
        <p:txBody>
          <a:bodyPr wrap="square" rtlCol="0">
            <a:spAutoFit/>
          </a:bodyPr>
          <a:lstStyle/>
          <a:p>
            <a:r>
              <a:rPr lang="en-US" sz="1400" dirty="0"/>
              <a:t>Near Surface Water Vapor</a:t>
            </a:r>
          </a:p>
        </p:txBody>
      </p:sp>
      <p:sp>
        <p:nvSpPr>
          <p:cNvPr id="43" name="TextBox 42">
            <a:extLst>
              <a:ext uri="{FF2B5EF4-FFF2-40B4-BE49-F238E27FC236}">
                <a16:creationId xmlns:a16="http://schemas.microsoft.com/office/drawing/2014/main" id="{F89C45F3-CFBE-ED4D-B97C-5FD44C4C22AB}"/>
              </a:ext>
            </a:extLst>
          </p:cNvPr>
          <p:cNvSpPr txBox="1"/>
          <p:nvPr/>
        </p:nvSpPr>
        <p:spPr>
          <a:xfrm>
            <a:off x="4597862" y="5072141"/>
            <a:ext cx="1357883" cy="523220"/>
          </a:xfrm>
          <a:prstGeom prst="rect">
            <a:avLst/>
          </a:prstGeom>
          <a:solidFill>
            <a:schemeClr val="bg2"/>
          </a:solidFill>
          <a:ln w="19050">
            <a:solidFill>
              <a:schemeClr val="tx1"/>
            </a:solidFill>
          </a:ln>
        </p:spPr>
        <p:txBody>
          <a:bodyPr wrap="square" rtlCol="0">
            <a:spAutoFit/>
          </a:bodyPr>
          <a:lstStyle/>
          <a:p>
            <a:r>
              <a:rPr lang="en-US" sz="1400" dirty="0"/>
              <a:t>Surface Heterogeneity</a:t>
            </a:r>
          </a:p>
        </p:txBody>
      </p:sp>
      <p:sp>
        <p:nvSpPr>
          <p:cNvPr id="44" name="TextBox 43">
            <a:extLst>
              <a:ext uri="{FF2B5EF4-FFF2-40B4-BE49-F238E27FC236}">
                <a16:creationId xmlns:a16="http://schemas.microsoft.com/office/drawing/2014/main" id="{C9BD67AA-3350-094D-B6CA-E538C1D107B7}"/>
              </a:ext>
            </a:extLst>
          </p:cNvPr>
          <p:cNvSpPr txBox="1"/>
          <p:nvPr/>
        </p:nvSpPr>
        <p:spPr>
          <a:xfrm>
            <a:off x="6121292" y="5023716"/>
            <a:ext cx="1357883" cy="523220"/>
          </a:xfrm>
          <a:prstGeom prst="rect">
            <a:avLst/>
          </a:prstGeom>
          <a:solidFill>
            <a:schemeClr val="bg2"/>
          </a:solidFill>
          <a:ln w="19050">
            <a:solidFill>
              <a:schemeClr val="tx1"/>
            </a:solidFill>
          </a:ln>
        </p:spPr>
        <p:txBody>
          <a:bodyPr wrap="square" rtlCol="0">
            <a:spAutoFit/>
          </a:bodyPr>
          <a:lstStyle/>
          <a:p>
            <a:r>
              <a:rPr lang="en-US" sz="1400" dirty="0"/>
              <a:t>PBL Thermo. &amp; Extremes</a:t>
            </a:r>
          </a:p>
        </p:txBody>
      </p:sp>
      <p:sp>
        <p:nvSpPr>
          <p:cNvPr id="47" name="TextBox 46">
            <a:extLst>
              <a:ext uri="{FF2B5EF4-FFF2-40B4-BE49-F238E27FC236}">
                <a16:creationId xmlns:a16="http://schemas.microsoft.com/office/drawing/2014/main" id="{92D7A35D-F774-5448-8D72-0E5486DB5826}"/>
              </a:ext>
            </a:extLst>
          </p:cNvPr>
          <p:cNvSpPr txBox="1"/>
          <p:nvPr/>
        </p:nvSpPr>
        <p:spPr>
          <a:xfrm>
            <a:off x="4597862" y="2068711"/>
            <a:ext cx="1357883" cy="523220"/>
          </a:xfrm>
          <a:prstGeom prst="rect">
            <a:avLst/>
          </a:prstGeom>
          <a:solidFill>
            <a:schemeClr val="bg2"/>
          </a:solidFill>
          <a:ln w="19050">
            <a:solidFill>
              <a:schemeClr val="tx1"/>
            </a:solidFill>
          </a:ln>
        </p:spPr>
        <p:txBody>
          <a:bodyPr wrap="square" rtlCol="0">
            <a:spAutoFit/>
          </a:bodyPr>
          <a:lstStyle/>
          <a:p>
            <a:r>
              <a:rPr lang="en-US" sz="1400" dirty="0"/>
              <a:t>Convection &amp; Mesoscale</a:t>
            </a:r>
          </a:p>
        </p:txBody>
      </p:sp>
      <p:sp>
        <p:nvSpPr>
          <p:cNvPr id="48" name="TextBox 47">
            <a:extLst>
              <a:ext uri="{FF2B5EF4-FFF2-40B4-BE49-F238E27FC236}">
                <a16:creationId xmlns:a16="http://schemas.microsoft.com/office/drawing/2014/main" id="{A51F1686-8BE9-454A-8B52-99C18B617DCA}"/>
              </a:ext>
            </a:extLst>
          </p:cNvPr>
          <p:cNvSpPr txBox="1"/>
          <p:nvPr/>
        </p:nvSpPr>
        <p:spPr>
          <a:xfrm>
            <a:off x="10677235" y="2187484"/>
            <a:ext cx="1357883" cy="523220"/>
          </a:xfrm>
          <a:prstGeom prst="rect">
            <a:avLst/>
          </a:prstGeom>
          <a:solidFill>
            <a:schemeClr val="bg2"/>
          </a:solidFill>
          <a:ln w="19050">
            <a:solidFill>
              <a:schemeClr val="tx1"/>
            </a:solidFill>
          </a:ln>
        </p:spPr>
        <p:txBody>
          <a:bodyPr wrap="square" rtlCol="0">
            <a:spAutoFit/>
          </a:bodyPr>
          <a:lstStyle/>
          <a:p>
            <a:r>
              <a:rPr lang="en-US" sz="1400" dirty="0"/>
              <a:t>Shallow &amp; Deep Convection</a:t>
            </a:r>
          </a:p>
        </p:txBody>
      </p:sp>
      <p:sp>
        <p:nvSpPr>
          <p:cNvPr id="49" name="TextBox 48">
            <a:extLst>
              <a:ext uri="{FF2B5EF4-FFF2-40B4-BE49-F238E27FC236}">
                <a16:creationId xmlns:a16="http://schemas.microsoft.com/office/drawing/2014/main" id="{7DE7F5F4-9265-B443-8C6C-AE00B87B90A0}"/>
              </a:ext>
            </a:extLst>
          </p:cNvPr>
          <p:cNvSpPr txBox="1"/>
          <p:nvPr/>
        </p:nvSpPr>
        <p:spPr>
          <a:xfrm>
            <a:off x="9153805" y="2771798"/>
            <a:ext cx="1357883" cy="738664"/>
          </a:xfrm>
          <a:prstGeom prst="rect">
            <a:avLst/>
          </a:prstGeom>
          <a:solidFill>
            <a:schemeClr val="bg2"/>
          </a:solidFill>
          <a:ln w="19050">
            <a:solidFill>
              <a:schemeClr val="tx1"/>
            </a:solidFill>
          </a:ln>
        </p:spPr>
        <p:txBody>
          <a:bodyPr wrap="square" rtlCol="0">
            <a:spAutoFit/>
          </a:bodyPr>
          <a:lstStyle/>
          <a:p>
            <a:r>
              <a:rPr lang="en-US" sz="1400" dirty="0"/>
              <a:t>Surface Processes &amp; Precipitation</a:t>
            </a:r>
          </a:p>
        </p:txBody>
      </p:sp>
      <p:sp>
        <p:nvSpPr>
          <p:cNvPr id="50" name="TextBox 49">
            <a:extLst>
              <a:ext uri="{FF2B5EF4-FFF2-40B4-BE49-F238E27FC236}">
                <a16:creationId xmlns:a16="http://schemas.microsoft.com/office/drawing/2014/main" id="{B1DA295E-0E3C-9641-AF65-D7C9EAC2AE20}"/>
              </a:ext>
            </a:extLst>
          </p:cNvPr>
          <p:cNvSpPr txBox="1"/>
          <p:nvPr/>
        </p:nvSpPr>
        <p:spPr>
          <a:xfrm>
            <a:off x="10677235" y="2899374"/>
            <a:ext cx="1357883" cy="523220"/>
          </a:xfrm>
          <a:prstGeom prst="rect">
            <a:avLst/>
          </a:prstGeom>
          <a:solidFill>
            <a:schemeClr val="bg2"/>
          </a:solidFill>
          <a:ln w="19050">
            <a:solidFill>
              <a:schemeClr val="tx1"/>
            </a:solidFill>
          </a:ln>
        </p:spPr>
        <p:txBody>
          <a:bodyPr wrap="square" rtlCol="0">
            <a:spAutoFit/>
          </a:bodyPr>
          <a:lstStyle/>
          <a:p>
            <a:r>
              <a:rPr lang="en-US" sz="1400" dirty="0"/>
              <a:t>PBL Thermo. &amp;clouds</a:t>
            </a:r>
          </a:p>
        </p:txBody>
      </p:sp>
      <p:sp>
        <p:nvSpPr>
          <p:cNvPr id="51" name="TextBox 50">
            <a:extLst>
              <a:ext uri="{FF2B5EF4-FFF2-40B4-BE49-F238E27FC236}">
                <a16:creationId xmlns:a16="http://schemas.microsoft.com/office/drawing/2014/main" id="{8EF546B2-A2CE-D041-90F8-B1EDB7AFF173}"/>
              </a:ext>
            </a:extLst>
          </p:cNvPr>
          <p:cNvSpPr txBox="1"/>
          <p:nvPr/>
        </p:nvSpPr>
        <p:spPr>
          <a:xfrm>
            <a:off x="9153805" y="3630465"/>
            <a:ext cx="1357883" cy="738664"/>
          </a:xfrm>
          <a:prstGeom prst="rect">
            <a:avLst/>
          </a:prstGeom>
          <a:solidFill>
            <a:schemeClr val="bg2"/>
          </a:solidFill>
          <a:ln w="19050">
            <a:solidFill>
              <a:schemeClr val="tx1"/>
            </a:solidFill>
          </a:ln>
        </p:spPr>
        <p:txBody>
          <a:bodyPr wrap="square" rtlCol="0">
            <a:spAutoFit/>
          </a:bodyPr>
          <a:lstStyle/>
          <a:p>
            <a:r>
              <a:rPr lang="en-US" sz="1400" dirty="0"/>
              <a:t>PBL Clouds, Surface Fluxes &amp; Free Trop.</a:t>
            </a:r>
          </a:p>
        </p:txBody>
      </p:sp>
      <p:sp>
        <p:nvSpPr>
          <p:cNvPr id="53" name="TextBox 52">
            <a:extLst>
              <a:ext uri="{FF2B5EF4-FFF2-40B4-BE49-F238E27FC236}">
                <a16:creationId xmlns:a16="http://schemas.microsoft.com/office/drawing/2014/main" id="{0AFC37CE-2B4A-E048-8216-728F2AD886C5}"/>
              </a:ext>
            </a:extLst>
          </p:cNvPr>
          <p:cNvSpPr txBox="1"/>
          <p:nvPr/>
        </p:nvSpPr>
        <p:spPr>
          <a:xfrm>
            <a:off x="9153805" y="4531953"/>
            <a:ext cx="1357883" cy="523220"/>
          </a:xfrm>
          <a:prstGeom prst="rect">
            <a:avLst/>
          </a:prstGeom>
          <a:solidFill>
            <a:schemeClr val="bg2"/>
          </a:solidFill>
          <a:ln w="19050">
            <a:solidFill>
              <a:schemeClr val="tx1"/>
            </a:solidFill>
          </a:ln>
        </p:spPr>
        <p:txBody>
          <a:bodyPr wrap="square" rtlCol="0">
            <a:spAutoFit/>
          </a:bodyPr>
          <a:lstStyle/>
          <a:p>
            <a:r>
              <a:rPr lang="en-US" sz="1400" dirty="0"/>
              <a:t>PBL Thermo. &amp; Surface Fluxes</a:t>
            </a:r>
          </a:p>
        </p:txBody>
      </p:sp>
      <p:sp>
        <p:nvSpPr>
          <p:cNvPr id="54" name="TextBox 53">
            <a:extLst>
              <a:ext uri="{FF2B5EF4-FFF2-40B4-BE49-F238E27FC236}">
                <a16:creationId xmlns:a16="http://schemas.microsoft.com/office/drawing/2014/main" id="{F249F6D3-C72A-144A-B0AB-37304EBC6351}"/>
              </a:ext>
            </a:extLst>
          </p:cNvPr>
          <p:cNvSpPr txBox="1"/>
          <p:nvPr/>
        </p:nvSpPr>
        <p:spPr>
          <a:xfrm>
            <a:off x="10677235" y="4528374"/>
            <a:ext cx="1357883" cy="523220"/>
          </a:xfrm>
          <a:prstGeom prst="rect">
            <a:avLst/>
          </a:prstGeom>
          <a:solidFill>
            <a:schemeClr val="bg2"/>
          </a:solidFill>
          <a:ln w="19050">
            <a:solidFill>
              <a:schemeClr val="tx1"/>
            </a:solidFill>
          </a:ln>
        </p:spPr>
        <p:txBody>
          <a:bodyPr wrap="square" rtlCol="0">
            <a:spAutoFit/>
          </a:bodyPr>
          <a:lstStyle/>
          <a:p>
            <a:r>
              <a:rPr lang="en-US" sz="1400" dirty="0"/>
              <a:t>Near Surface Water Vapor</a:t>
            </a:r>
          </a:p>
        </p:txBody>
      </p:sp>
      <p:sp>
        <p:nvSpPr>
          <p:cNvPr id="55" name="TextBox 54">
            <a:extLst>
              <a:ext uri="{FF2B5EF4-FFF2-40B4-BE49-F238E27FC236}">
                <a16:creationId xmlns:a16="http://schemas.microsoft.com/office/drawing/2014/main" id="{8EF908FD-8B81-9549-8737-74539A0CBBF2}"/>
              </a:ext>
            </a:extLst>
          </p:cNvPr>
          <p:cNvSpPr txBox="1"/>
          <p:nvPr/>
        </p:nvSpPr>
        <p:spPr>
          <a:xfrm>
            <a:off x="9153805" y="5184625"/>
            <a:ext cx="1357883" cy="523220"/>
          </a:xfrm>
          <a:prstGeom prst="rect">
            <a:avLst/>
          </a:prstGeom>
          <a:solidFill>
            <a:schemeClr val="bg2"/>
          </a:solidFill>
          <a:ln w="19050">
            <a:solidFill>
              <a:schemeClr val="tx1"/>
            </a:solidFill>
          </a:ln>
        </p:spPr>
        <p:txBody>
          <a:bodyPr wrap="square" rtlCol="0">
            <a:spAutoFit/>
          </a:bodyPr>
          <a:lstStyle/>
          <a:p>
            <a:r>
              <a:rPr lang="en-US" sz="1400" dirty="0"/>
              <a:t>Surface Heterogeneity</a:t>
            </a:r>
          </a:p>
        </p:txBody>
      </p:sp>
      <p:sp>
        <p:nvSpPr>
          <p:cNvPr id="56" name="TextBox 55">
            <a:extLst>
              <a:ext uri="{FF2B5EF4-FFF2-40B4-BE49-F238E27FC236}">
                <a16:creationId xmlns:a16="http://schemas.microsoft.com/office/drawing/2014/main" id="{88985432-9AFA-8844-978E-CC3230A36BAF}"/>
              </a:ext>
            </a:extLst>
          </p:cNvPr>
          <p:cNvSpPr txBox="1"/>
          <p:nvPr/>
        </p:nvSpPr>
        <p:spPr>
          <a:xfrm>
            <a:off x="10677235" y="5136200"/>
            <a:ext cx="1357883" cy="523220"/>
          </a:xfrm>
          <a:prstGeom prst="rect">
            <a:avLst/>
          </a:prstGeom>
          <a:solidFill>
            <a:schemeClr val="bg2"/>
          </a:solidFill>
          <a:ln w="19050">
            <a:solidFill>
              <a:schemeClr val="tx1"/>
            </a:solidFill>
          </a:ln>
        </p:spPr>
        <p:txBody>
          <a:bodyPr wrap="square" rtlCol="0">
            <a:spAutoFit/>
          </a:bodyPr>
          <a:lstStyle/>
          <a:p>
            <a:r>
              <a:rPr lang="en-US" sz="1400" dirty="0"/>
              <a:t>PBL Thermo. &amp; Extremes</a:t>
            </a:r>
          </a:p>
        </p:txBody>
      </p:sp>
      <p:sp>
        <p:nvSpPr>
          <p:cNvPr id="57" name="TextBox 56">
            <a:extLst>
              <a:ext uri="{FF2B5EF4-FFF2-40B4-BE49-F238E27FC236}">
                <a16:creationId xmlns:a16="http://schemas.microsoft.com/office/drawing/2014/main" id="{2084C095-39D8-5E46-B743-5931EFD90040}"/>
              </a:ext>
            </a:extLst>
          </p:cNvPr>
          <p:cNvSpPr txBox="1"/>
          <p:nvPr/>
        </p:nvSpPr>
        <p:spPr>
          <a:xfrm>
            <a:off x="9153805" y="5755284"/>
            <a:ext cx="1357883" cy="523220"/>
          </a:xfrm>
          <a:prstGeom prst="rect">
            <a:avLst/>
          </a:prstGeom>
          <a:solidFill>
            <a:schemeClr val="bg2"/>
          </a:solidFill>
          <a:ln w="19050">
            <a:solidFill>
              <a:schemeClr val="tx1"/>
            </a:solidFill>
          </a:ln>
        </p:spPr>
        <p:txBody>
          <a:bodyPr wrap="square" rtlCol="0">
            <a:spAutoFit/>
          </a:bodyPr>
          <a:lstStyle/>
          <a:p>
            <a:r>
              <a:rPr lang="en-US" sz="1400" dirty="0"/>
              <a:t>PBL Mixing &amp; Transport</a:t>
            </a:r>
          </a:p>
        </p:txBody>
      </p:sp>
      <p:sp>
        <p:nvSpPr>
          <p:cNvPr id="58" name="TextBox 57">
            <a:extLst>
              <a:ext uri="{FF2B5EF4-FFF2-40B4-BE49-F238E27FC236}">
                <a16:creationId xmlns:a16="http://schemas.microsoft.com/office/drawing/2014/main" id="{E604DB1D-A919-2544-B204-08968EBE1A7F}"/>
              </a:ext>
            </a:extLst>
          </p:cNvPr>
          <p:cNvSpPr txBox="1"/>
          <p:nvPr/>
        </p:nvSpPr>
        <p:spPr>
          <a:xfrm>
            <a:off x="10677235" y="5707845"/>
            <a:ext cx="1357883" cy="523220"/>
          </a:xfrm>
          <a:prstGeom prst="rect">
            <a:avLst/>
          </a:prstGeom>
          <a:solidFill>
            <a:schemeClr val="bg2"/>
          </a:solidFill>
          <a:ln w="19050">
            <a:solidFill>
              <a:schemeClr val="tx1"/>
            </a:solidFill>
          </a:ln>
        </p:spPr>
        <p:txBody>
          <a:bodyPr wrap="square" rtlCol="0">
            <a:spAutoFit/>
          </a:bodyPr>
          <a:lstStyle/>
          <a:p>
            <a:r>
              <a:rPr lang="en-US" sz="1400" dirty="0"/>
              <a:t>PBL Param. &amp; Modeling</a:t>
            </a:r>
          </a:p>
        </p:txBody>
      </p:sp>
    </p:spTree>
    <p:extLst>
      <p:ext uri="{BB962C8B-B14F-4D97-AF65-F5344CB8AC3E}">
        <p14:creationId xmlns:p14="http://schemas.microsoft.com/office/powerpoint/2010/main" val="3172418246"/>
      </p:ext>
    </p:extLst>
  </p:cSld>
  <p:clrMapOvr>
    <a:masterClrMapping/>
  </p:clrMapOvr>
  <mc:AlternateContent xmlns:mc="http://schemas.openxmlformats.org/markup-compatibility/2006" xmlns:p14="http://schemas.microsoft.com/office/powerpoint/2010/main">
    <mc:Choice Requires="p14">
      <p:transition spd="slow" p14:dur="2000" advTm="11333"/>
    </mc:Choice>
    <mc:Fallback xmlns="">
      <p:transition spd="slow" advTm="1133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192AC8-BD03-8544-AFC6-A9B8FCD6BE1F}"/>
              </a:ext>
            </a:extLst>
          </p:cNvPr>
          <p:cNvPicPr>
            <a:picLocks noChangeAspect="1"/>
          </p:cNvPicPr>
          <p:nvPr/>
        </p:nvPicPr>
        <p:blipFill rotWithShape="1">
          <a:blip r:embed="rId2">
            <a:alphaModFix amt="70000"/>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t="9324" b="4138"/>
          <a:stretch/>
        </p:blipFill>
        <p:spPr>
          <a:xfrm>
            <a:off x="0" y="10"/>
            <a:ext cx="12191980" cy="6857990"/>
          </a:xfrm>
          <a:prstGeom prst="rect">
            <a:avLst/>
          </a:prstGeom>
        </p:spPr>
      </p:pic>
      <p:sp>
        <p:nvSpPr>
          <p:cNvPr id="7" name="Rectangle 6">
            <a:extLst>
              <a:ext uri="{FF2B5EF4-FFF2-40B4-BE49-F238E27FC236}">
                <a16:creationId xmlns:a16="http://schemas.microsoft.com/office/drawing/2014/main" id="{BDA0D910-1D31-C246-B350-9E60E270ADC7}"/>
              </a:ext>
            </a:extLst>
          </p:cNvPr>
          <p:cNvSpPr/>
          <p:nvPr/>
        </p:nvSpPr>
        <p:spPr>
          <a:xfrm>
            <a:off x="0" y="0"/>
            <a:ext cx="12191980" cy="2860646"/>
          </a:xfrm>
          <a:prstGeom prst="rect">
            <a:avLst/>
          </a:prstGeom>
          <a:gradFill flip="none" rotWithShape="1">
            <a:gsLst>
              <a:gs pos="80000">
                <a:srgbClr val="9C9C9C">
                  <a:alpha val="70390"/>
                </a:srgbClr>
              </a:gs>
              <a:gs pos="0">
                <a:schemeClr val="tx1"/>
              </a:gs>
              <a:gs pos="97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89CBF812-2D83-5745-8E01-0E8C8822705E}"/>
              </a:ext>
            </a:extLst>
          </p:cNvPr>
          <p:cNvSpPr txBox="1"/>
          <p:nvPr/>
        </p:nvSpPr>
        <p:spPr>
          <a:xfrm>
            <a:off x="2340654" y="100576"/>
            <a:ext cx="8240782" cy="584775"/>
          </a:xfrm>
          <a:prstGeom prst="rect">
            <a:avLst/>
          </a:prstGeom>
          <a:noFill/>
        </p:spPr>
        <p:txBody>
          <a:bodyPr wrap="none" rtlCol="0">
            <a:spAutoFit/>
          </a:bodyPr>
          <a:lstStyle/>
          <a:p>
            <a:r>
              <a:rPr lang="en-US" sz="3200" b="1" dirty="0">
                <a:solidFill>
                  <a:schemeClr val="bg1"/>
                </a:solidFill>
              </a:rPr>
              <a:t>Measurement Techniques and Space-Based TRL</a:t>
            </a:r>
          </a:p>
        </p:txBody>
      </p:sp>
      <p:sp>
        <p:nvSpPr>
          <p:cNvPr id="64" name="Rectangle 63">
            <a:extLst>
              <a:ext uri="{FF2B5EF4-FFF2-40B4-BE49-F238E27FC236}">
                <a16:creationId xmlns:a16="http://schemas.microsoft.com/office/drawing/2014/main" id="{F21BF6CA-59F5-DB41-A0A3-918C54890661}"/>
              </a:ext>
            </a:extLst>
          </p:cNvPr>
          <p:cNvSpPr/>
          <p:nvPr/>
        </p:nvSpPr>
        <p:spPr>
          <a:xfrm flipV="1">
            <a:off x="20" y="4427611"/>
            <a:ext cx="12191980" cy="2430379"/>
          </a:xfrm>
          <a:prstGeom prst="rect">
            <a:avLst/>
          </a:prstGeom>
          <a:gradFill flip="none" rotWithShape="1">
            <a:gsLst>
              <a:gs pos="80000">
                <a:srgbClr val="9C9C9C">
                  <a:alpha val="70390"/>
                </a:srgbClr>
              </a:gs>
              <a:gs pos="0">
                <a:schemeClr val="tx1"/>
              </a:gs>
              <a:gs pos="97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descr="Table&#10;&#10;Description automatically generated">
            <a:extLst>
              <a:ext uri="{FF2B5EF4-FFF2-40B4-BE49-F238E27FC236}">
                <a16:creationId xmlns:a16="http://schemas.microsoft.com/office/drawing/2014/main" id="{D3003548-92AA-B94B-9332-56122E36FD31}"/>
              </a:ext>
            </a:extLst>
          </p:cNvPr>
          <p:cNvPicPr>
            <a:picLocks noChangeAspect="1"/>
          </p:cNvPicPr>
          <p:nvPr/>
        </p:nvPicPr>
        <p:blipFill>
          <a:blip r:embed="rId4"/>
          <a:stretch>
            <a:fillRect/>
          </a:stretch>
        </p:blipFill>
        <p:spPr>
          <a:xfrm>
            <a:off x="1238867" y="1370692"/>
            <a:ext cx="10289022" cy="5118129"/>
          </a:xfrm>
          <a:prstGeom prst="rect">
            <a:avLst/>
          </a:prstGeom>
        </p:spPr>
      </p:pic>
      <p:sp>
        <p:nvSpPr>
          <p:cNvPr id="59" name="Left Brace 58">
            <a:extLst>
              <a:ext uri="{FF2B5EF4-FFF2-40B4-BE49-F238E27FC236}">
                <a16:creationId xmlns:a16="http://schemas.microsoft.com/office/drawing/2014/main" id="{EC27B082-4AD8-9C40-B4E8-30014E71C246}"/>
              </a:ext>
            </a:extLst>
          </p:cNvPr>
          <p:cNvSpPr/>
          <p:nvPr/>
        </p:nvSpPr>
        <p:spPr>
          <a:xfrm>
            <a:off x="742950" y="2334985"/>
            <a:ext cx="400050" cy="955222"/>
          </a:xfrm>
          <a:prstGeom prst="leftBrace">
            <a:avLst>
              <a:gd name="adj1" fmla="val 28741"/>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TextBox 60">
            <a:extLst>
              <a:ext uri="{FF2B5EF4-FFF2-40B4-BE49-F238E27FC236}">
                <a16:creationId xmlns:a16="http://schemas.microsoft.com/office/drawing/2014/main" id="{A0822519-907E-ED44-99C2-EA151FE8C90F}"/>
              </a:ext>
            </a:extLst>
          </p:cNvPr>
          <p:cNvSpPr txBox="1"/>
          <p:nvPr/>
        </p:nvSpPr>
        <p:spPr>
          <a:xfrm rot="16200000">
            <a:off x="-95252" y="4613732"/>
            <a:ext cx="952504" cy="430887"/>
          </a:xfrm>
          <a:prstGeom prst="rect">
            <a:avLst/>
          </a:prstGeom>
          <a:solidFill>
            <a:schemeClr val="bg2"/>
          </a:solidFill>
        </p:spPr>
        <p:txBody>
          <a:bodyPr wrap="none" rtlCol="0">
            <a:spAutoFit/>
          </a:bodyPr>
          <a:lstStyle/>
          <a:p>
            <a:pPr algn="ctr"/>
            <a:r>
              <a:rPr lang="en-US" sz="2200" dirty="0">
                <a:latin typeface="Arial" panose="020B0604020202020204" pitchFamily="34" charset="0"/>
                <a:cs typeface="Arial" panose="020B0604020202020204" pitchFamily="34" charset="0"/>
              </a:rPr>
              <a:t>Active</a:t>
            </a:r>
          </a:p>
        </p:txBody>
      </p:sp>
      <p:sp>
        <p:nvSpPr>
          <p:cNvPr id="62" name="TextBox 61">
            <a:extLst>
              <a:ext uri="{FF2B5EF4-FFF2-40B4-BE49-F238E27FC236}">
                <a16:creationId xmlns:a16="http://schemas.microsoft.com/office/drawing/2014/main" id="{9F4027DF-4E45-404E-8B4B-77C33BD0F546}"/>
              </a:ext>
            </a:extLst>
          </p:cNvPr>
          <p:cNvSpPr txBox="1"/>
          <p:nvPr/>
        </p:nvSpPr>
        <p:spPr>
          <a:xfrm rot="16200000">
            <a:off x="-137389" y="2598511"/>
            <a:ext cx="1172116" cy="430887"/>
          </a:xfrm>
          <a:prstGeom prst="rect">
            <a:avLst/>
          </a:prstGeom>
          <a:solidFill>
            <a:schemeClr val="bg2"/>
          </a:solidFill>
        </p:spPr>
        <p:txBody>
          <a:bodyPr wrap="none" rtlCol="0">
            <a:spAutoFit/>
          </a:bodyPr>
          <a:lstStyle/>
          <a:p>
            <a:pPr algn="ctr"/>
            <a:r>
              <a:rPr lang="en-US" sz="2200" dirty="0">
                <a:latin typeface="Arial" panose="020B0604020202020204" pitchFamily="34" charset="0"/>
                <a:cs typeface="Arial" panose="020B0604020202020204" pitchFamily="34" charset="0"/>
              </a:rPr>
              <a:t>Passive</a:t>
            </a:r>
          </a:p>
        </p:txBody>
      </p:sp>
      <p:sp>
        <p:nvSpPr>
          <p:cNvPr id="60" name="Left Brace 59">
            <a:extLst>
              <a:ext uri="{FF2B5EF4-FFF2-40B4-BE49-F238E27FC236}">
                <a16:creationId xmlns:a16="http://schemas.microsoft.com/office/drawing/2014/main" id="{300ECFA9-2B62-E54D-83E2-2D7850EB83D8}"/>
              </a:ext>
            </a:extLst>
          </p:cNvPr>
          <p:cNvSpPr/>
          <p:nvPr/>
        </p:nvSpPr>
        <p:spPr>
          <a:xfrm>
            <a:off x="742950" y="3429000"/>
            <a:ext cx="400050" cy="2800350"/>
          </a:xfrm>
          <a:prstGeom prst="leftBrace">
            <a:avLst>
              <a:gd name="adj1" fmla="val 28741"/>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10958332"/>
      </p:ext>
    </p:extLst>
  </p:cSld>
  <p:clrMapOvr>
    <a:masterClrMapping/>
  </p:clrMapOvr>
  <mc:AlternateContent xmlns:mc="http://schemas.openxmlformats.org/markup-compatibility/2006" xmlns:p14="http://schemas.microsoft.com/office/powerpoint/2010/main">
    <mc:Choice Requires="p14">
      <p:transition spd="slow" p14:dur="2000" advTm="2606"/>
    </mc:Choice>
    <mc:Fallback xmlns="">
      <p:transition spd="slow" advTm="260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192AC8-BD03-8544-AFC6-A9B8FCD6BE1F}"/>
              </a:ext>
            </a:extLst>
          </p:cNvPr>
          <p:cNvPicPr>
            <a:picLocks noChangeAspect="1"/>
          </p:cNvPicPr>
          <p:nvPr/>
        </p:nvPicPr>
        <p:blipFill rotWithShape="1">
          <a:blip r:embed="rId2">
            <a:alphaModFix amt="70000"/>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t="9324" b="4138"/>
          <a:stretch/>
        </p:blipFill>
        <p:spPr>
          <a:xfrm>
            <a:off x="0" y="10"/>
            <a:ext cx="12191980" cy="6857990"/>
          </a:xfrm>
          <a:prstGeom prst="rect">
            <a:avLst/>
          </a:prstGeom>
        </p:spPr>
      </p:pic>
      <p:sp>
        <p:nvSpPr>
          <p:cNvPr id="7" name="Rectangle 6">
            <a:extLst>
              <a:ext uri="{FF2B5EF4-FFF2-40B4-BE49-F238E27FC236}">
                <a16:creationId xmlns:a16="http://schemas.microsoft.com/office/drawing/2014/main" id="{BDA0D910-1D31-C246-B350-9E60E270ADC7}"/>
              </a:ext>
            </a:extLst>
          </p:cNvPr>
          <p:cNvSpPr/>
          <p:nvPr/>
        </p:nvSpPr>
        <p:spPr>
          <a:xfrm>
            <a:off x="0" y="0"/>
            <a:ext cx="12191980" cy="2860646"/>
          </a:xfrm>
          <a:prstGeom prst="rect">
            <a:avLst/>
          </a:prstGeom>
          <a:gradFill flip="none" rotWithShape="1">
            <a:gsLst>
              <a:gs pos="80000">
                <a:srgbClr val="9C9C9C">
                  <a:alpha val="70390"/>
                </a:srgbClr>
              </a:gs>
              <a:gs pos="0">
                <a:schemeClr val="tx1"/>
              </a:gs>
              <a:gs pos="97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0C81E89-8540-F14F-9CB3-9295BB7DA99F}"/>
              </a:ext>
            </a:extLst>
          </p:cNvPr>
          <p:cNvSpPr txBox="1"/>
          <p:nvPr/>
        </p:nvSpPr>
        <p:spPr>
          <a:xfrm>
            <a:off x="2664396" y="242155"/>
            <a:ext cx="7311489" cy="584775"/>
          </a:xfrm>
          <a:prstGeom prst="rect">
            <a:avLst/>
          </a:prstGeom>
          <a:noFill/>
        </p:spPr>
        <p:txBody>
          <a:bodyPr wrap="none" rtlCol="0">
            <a:spAutoFit/>
          </a:bodyPr>
          <a:lstStyle/>
          <a:p>
            <a:r>
              <a:rPr lang="en-US" sz="3200" b="1" dirty="0">
                <a:solidFill>
                  <a:schemeClr val="bg1"/>
                </a:solidFill>
              </a:rPr>
              <a:t>Hybrid Observing System to Bridge Scales</a:t>
            </a:r>
          </a:p>
        </p:txBody>
      </p:sp>
      <p:sp>
        <p:nvSpPr>
          <p:cNvPr id="59" name="Rectangle 58">
            <a:extLst>
              <a:ext uri="{FF2B5EF4-FFF2-40B4-BE49-F238E27FC236}">
                <a16:creationId xmlns:a16="http://schemas.microsoft.com/office/drawing/2014/main" id="{F83363D2-CBFC-4E48-B0EE-7FC92A1DEE37}"/>
              </a:ext>
            </a:extLst>
          </p:cNvPr>
          <p:cNvSpPr/>
          <p:nvPr/>
        </p:nvSpPr>
        <p:spPr>
          <a:xfrm flipV="1">
            <a:off x="20" y="4427611"/>
            <a:ext cx="12191980" cy="2430379"/>
          </a:xfrm>
          <a:prstGeom prst="rect">
            <a:avLst/>
          </a:prstGeom>
          <a:gradFill flip="none" rotWithShape="1">
            <a:gsLst>
              <a:gs pos="80000">
                <a:srgbClr val="9C9C9C">
                  <a:alpha val="70390"/>
                </a:srgbClr>
              </a:gs>
              <a:gs pos="0">
                <a:schemeClr val="tx1"/>
              </a:gs>
              <a:gs pos="97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2368494-0DE9-1942-A006-A4B668CC6F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5683" y="1175657"/>
            <a:ext cx="9045235" cy="5259784"/>
          </a:xfrm>
          <a:prstGeom prst="rect">
            <a:avLst/>
          </a:prstGeom>
          <a:solidFill>
            <a:schemeClr val="bg2"/>
          </a:solidFill>
        </p:spPr>
      </p:pic>
    </p:spTree>
    <p:extLst>
      <p:ext uri="{BB962C8B-B14F-4D97-AF65-F5344CB8AC3E}">
        <p14:creationId xmlns:p14="http://schemas.microsoft.com/office/powerpoint/2010/main" val="3198953186"/>
      </p:ext>
    </p:extLst>
  </p:cSld>
  <p:clrMapOvr>
    <a:masterClrMapping/>
  </p:clrMapOvr>
  <mc:AlternateContent xmlns:mc="http://schemas.openxmlformats.org/markup-compatibility/2006" xmlns:p14="http://schemas.microsoft.com/office/powerpoint/2010/main">
    <mc:Choice Requires="p14">
      <p:transition spd="slow" p14:dur="2000" advTm="1458"/>
    </mc:Choice>
    <mc:Fallback xmlns="">
      <p:transition spd="slow" advTm="145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C862A-93C8-074D-80F2-C4B88A55B134}"/>
              </a:ext>
            </a:extLst>
          </p:cNvPr>
          <p:cNvSpPr>
            <a:spLocks noGrp="1"/>
          </p:cNvSpPr>
          <p:nvPr>
            <p:ph type="title"/>
          </p:nvPr>
        </p:nvSpPr>
        <p:spPr/>
        <p:txBody>
          <a:bodyPr/>
          <a:lstStyle/>
          <a:p>
            <a:r>
              <a:rPr lang="en-US" dirty="0"/>
              <a:t>Suborbital and Remote and In-Situ Sensing </a:t>
            </a:r>
          </a:p>
        </p:txBody>
      </p:sp>
      <p:sp>
        <p:nvSpPr>
          <p:cNvPr id="14" name="Rectangle 13">
            <a:extLst>
              <a:ext uri="{FF2B5EF4-FFF2-40B4-BE49-F238E27FC236}">
                <a16:creationId xmlns:a16="http://schemas.microsoft.com/office/drawing/2014/main" id="{F4E1BDC9-0106-704E-8986-FF6479520026}"/>
              </a:ext>
            </a:extLst>
          </p:cNvPr>
          <p:cNvSpPr/>
          <p:nvPr/>
        </p:nvSpPr>
        <p:spPr>
          <a:xfrm>
            <a:off x="43887" y="1158163"/>
            <a:ext cx="6457651" cy="5539978"/>
          </a:xfrm>
          <a:prstGeom prst="rect">
            <a:avLst/>
          </a:prstGeom>
        </p:spPr>
        <p:txBody>
          <a:bodyPr wrap="square">
            <a:spAutoFit/>
          </a:bodyPr>
          <a:lstStyle/>
          <a:p>
            <a:pPr marL="285750" indent="-285750">
              <a:buClr>
                <a:schemeClr val="tx2"/>
              </a:buClr>
              <a:buFont typeface="Arial" panose="020B0604020202020204" pitchFamily="34" charset="0"/>
              <a:buChar char="•"/>
            </a:pPr>
            <a:r>
              <a:rPr lang="en-US" dirty="0"/>
              <a:t>Airborne and surface based remote sensing will be critical to bridge the observational gap not achievable from space</a:t>
            </a:r>
          </a:p>
          <a:p>
            <a:pPr marL="285750" indent="-285750">
              <a:buClr>
                <a:schemeClr val="tx2"/>
              </a:buClr>
              <a:buFont typeface="Arial" panose="020B0604020202020204" pitchFamily="34" charset="0"/>
              <a:buChar char="•"/>
            </a:pPr>
            <a:r>
              <a:rPr lang="en-US" dirty="0"/>
              <a:t>Many mature and emerging airborne technologies exist for process studies and technology demonstration for space</a:t>
            </a:r>
          </a:p>
          <a:p>
            <a:pPr marL="742950" lvl="1" indent="-285750">
              <a:buClr>
                <a:schemeClr val="tx2"/>
              </a:buClr>
              <a:buFont typeface="Arial" panose="020B0604020202020204" pitchFamily="34" charset="0"/>
              <a:buChar char="•"/>
            </a:pPr>
            <a:r>
              <a:rPr lang="en-US" sz="1400" dirty="0"/>
              <a:t>Hyperspectral Infrared Sounder</a:t>
            </a:r>
          </a:p>
          <a:p>
            <a:pPr marL="742950" lvl="1" indent="-285750">
              <a:buClr>
                <a:schemeClr val="tx2"/>
              </a:buClr>
              <a:buFont typeface="Arial" panose="020B0604020202020204" pitchFamily="34" charset="0"/>
              <a:buChar char="•"/>
            </a:pPr>
            <a:r>
              <a:rPr lang="en-US" sz="1400" dirty="0"/>
              <a:t>Microwave Sounder</a:t>
            </a:r>
          </a:p>
          <a:p>
            <a:pPr marL="742950" lvl="1" indent="-285750">
              <a:buClr>
                <a:schemeClr val="tx2"/>
              </a:buClr>
              <a:buFont typeface="Arial" panose="020B0604020202020204" pitchFamily="34" charset="0"/>
              <a:buChar char="•"/>
            </a:pPr>
            <a:r>
              <a:rPr lang="en-US" sz="1400" dirty="0"/>
              <a:t>Water vapor DIAL </a:t>
            </a:r>
          </a:p>
          <a:p>
            <a:pPr marL="742950" lvl="1" indent="-285750">
              <a:buClr>
                <a:schemeClr val="tx2"/>
              </a:buClr>
              <a:buFont typeface="Arial" panose="020B0604020202020204" pitchFamily="34" charset="0"/>
              <a:buChar char="•"/>
            </a:pPr>
            <a:r>
              <a:rPr lang="en-US" sz="1400" dirty="0"/>
              <a:t>Water vapor DAR (and T by proxy)</a:t>
            </a:r>
          </a:p>
          <a:p>
            <a:pPr marL="742950" lvl="1" indent="-285750">
              <a:buClr>
                <a:schemeClr val="tx2"/>
              </a:buClr>
              <a:buFont typeface="Arial" panose="020B0604020202020204" pitchFamily="34" charset="0"/>
              <a:buChar char="•"/>
            </a:pPr>
            <a:r>
              <a:rPr lang="en-US" sz="1400" dirty="0"/>
              <a:t>HSRL/Backscatter lidar (aerosol/cloud/ocean)</a:t>
            </a:r>
          </a:p>
          <a:p>
            <a:pPr marL="742950" lvl="1" indent="-285750">
              <a:buClr>
                <a:schemeClr val="tx2"/>
              </a:buClr>
              <a:buFont typeface="Arial" panose="020B0604020202020204" pitchFamily="34" charset="0"/>
              <a:buChar char="•"/>
            </a:pPr>
            <a:r>
              <a:rPr lang="en-US" sz="1400" dirty="0"/>
              <a:t>Raman Lidar (</a:t>
            </a:r>
            <a:r>
              <a:rPr lang="en-US" sz="1400" dirty="0" err="1"/>
              <a:t>T,q</a:t>
            </a:r>
            <a:r>
              <a:rPr lang="en-US" sz="1400" dirty="0"/>
              <a:t>, aerosol)</a:t>
            </a:r>
          </a:p>
          <a:p>
            <a:pPr marL="742950" lvl="1" indent="-285750">
              <a:buClr>
                <a:schemeClr val="tx2"/>
              </a:buClr>
              <a:buFont typeface="Arial" panose="020B0604020202020204" pitchFamily="34" charset="0"/>
              <a:buChar char="•"/>
            </a:pPr>
            <a:r>
              <a:rPr lang="en-US" sz="1400" dirty="0"/>
              <a:t>Doppler Lidar (3-D winds)</a:t>
            </a:r>
          </a:p>
          <a:p>
            <a:pPr marL="742950" lvl="1" indent="-285750">
              <a:buClr>
                <a:schemeClr val="tx2"/>
              </a:buClr>
              <a:buFont typeface="Arial" panose="020B0604020202020204" pitchFamily="34" charset="0"/>
              <a:buChar char="•"/>
            </a:pPr>
            <a:r>
              <a:rPr lang="en-US" sz="1400" dirty="0"/>
              <a:t>Imaging spectrometers (TPWV)</a:t>
            </a:r>
          </a:p>
          <a:p>
            <a:pPr marL="742950" lvl="1" indent="-285750">
              <a:buClr>
                <a:schemeClr val="tx2"/>
              </a:buClr>
              <a:buFont typeface="Arial" panose="020B0604020202020204" pitchFamily="34" charset="0"/>
              <a:buChar char="•"/>
            </a:pPr>
            <a:r>
              <a:rPr lang="en-US" sz="1400" dirty="0"/>
              <a:t>Polarimeter (cloud properties)</a:t>
            </a:r>
          </a:p>
          <a:p>
            <a:pPr marL="742950" lvl="1" indent="-285750">
              <a:buClr>
                <a:schemeClr val="tx2"/>
              </a:buClr>
              <a:buFont typeface="Arial" panose="020B0604020202020204" pitchFamily="34" charset="0"/>
              <a:buChar char="•"/>
            </a:pPr>
            <a:r>
              <a:rPr lang="en-US" sz="1400" dirty="0"/>
              <a:t>Broadband radiometer</a:t>
            </a:r>
          </a:p>
          <a:p>
            <a:pPr marL="285750" indent="-285750">
              <a:buClr>
                <a:schemeClr val="tx2"/>
              </a:buClr>
              <a:buFont typeface="Arial" panose="020B0604020202020204" pitchFamily="34" charset="0"/>
              <a:buChar char="•"/>
            </a:pPr>
            <a:r>
              <a:rPr lang="en-US" dirty="0"/>
              <a:t>Dedicated in situ aircraft is ideal for improved/coordinated sampling (e.g. ACTIVATE) sampling strategy</a:t>
            </a:r>
          </a:p>
          <a:p>
            <a:pPr marL="742950" lvl="1" indent="-285750">
              <a:buClr>
                <a:schemeClr val="tx2"/>
              </a:buClr>
              <a:buFont typeface="Arial" panose="020B0604020202020204" pitchFamily="34" charset="0"/>
              <a:buChar char="•"/>
            </a:pPr>
            <a:r>
              <a:rPr lang="en-US" sz="1400" dirty="0"/>
              <a:t>Fast </a:t>
            </a:r>
            <a:r>
              <a:rPr lang="en-US" sz="1400" dirty="0" err="1"/>
              <a:t>T,q</a:t>
            </a:r>
            <a:r>
              <a:rPr lang="en-US" sz="1400" dirty="0"/>
              <a:t>, U,V</a:t>
            </a:r>
          </a:p>
          <a:p>
            <a:pPr marL="742950" lvl="1" indent="-285750">
              <a:buClr>
                <a:schemeClr val="tx2"/>
              </a:buClr>
              <a:buFont typeface="Arial" panose="020B0604020202020204" pitchFamily="34" charset="0"/>
              <a:buChar char="•"/>
            </a:pPr>
            <a:r>
              <a:rPr lang="en-US" sz="1400" dirty="0"/>
              <a:t>Aerosol optical and microphysical properties</a:t>
            </a:r>
          </a:p>
          <a:p>
            <a:pPr marL="742950" lvl="1" indent="-285750">
              <a:buClr>
                <a:schemeClr val="tx2"/>
              </a:buClr>
              <a:buFont typeface="Arial" panose="020B0604020202020204" pitchFamily="34" charset="0"/>
              <a:buChar char="•"/>
            </a:pPr>
            <a:r>
              <a:rPr lang="en-US" sz="1400" dirty="0"/>
              <a:t>Cloud optical and microphysics</a:t>
            </a:r>
          </a:p>
          <a:p>
            <a:pPr marL="742950" lvl="1" indent="-285750">
              <a:buClr>
                <a:schemeClr val="tx2"/>
              </a:buClr>
              <a:buFont typeface="Arial" panose="020B0604020202020204" pitchFamily="34" charset="0"/>
              <a:buChar char="•"/>
            </a:pPr>
            <a:r>
              <a:rPr lang="en-US" sz="1400" dirty="0"/>
              <a:t>Cloud water </a:t>
            </a:r>
          </a:p>
          <a:p>
            <a:pPr marL="742950" lvl="1" indent="-285750">
              <a:buClr>
                <a:schemeClr val="tx2"/>
              </a:buClr>
              <a:buFont typeface="Arial" panose="020B0604020202020204" pitchFamily="34" charset="0"/>
              <a:buChar char="•"/>
            </a:pPr>
            <a:r>
              <a:rPr lang="en-US" sz="1400" dirty="0"/>
              <a:t>Composition (atmospheric tracers and chemistry, AQ)</a:t>
            </a:r>
          </a:p>
          <a:p>
            <a:pPr marL="742950" lvl="1" indent="-285750">
              <a:buClr>
                <a:schemeClr val="tx2"/>
              </a:buClr>
              <a:buFont typeface="Arial" panose="020B0604020202020204" pitchFamily="34" charset="0"/>
              <a:buChar char="•"/>
            </a:pPr>
            <a:r>
              <a:rPr lang="en-US" sz="1400" dirty="0"/>
              <a:t>Dropsonde</a:t>
            </a:r>
          </a:p>
          <a:p>
            <a:pPr marL="285750" indent="-285750">
              <a:buClr>
                <a:schemeClr val="tx2"/>
              </a:buClr>
              <a:buFont typeface="Arial" panose="020B0604020202020204" pitchFamily="34" charset="0"/>
              <a:buChar char="•"/>
            </a:pPr>
            <a:endParaRPr lang="en-US" sz="2200" dirty="0"/>
          </a:p>
        </p:txBody>
      </p:sp>
      <p:pic>
        <p:nvPicPr>
          <p:cNvPr id="9" name="Picture 8">
            <a:extLst>
              <a:ext uri="{FF2B5EF4-FFF2-40B4-BE49-F238E27FC236}">
                <a16:creationId xmlns:a16="http://schemas.microsoft.com/office/drawing/2014/main" id="{A5B5C958-9CF9-E54C-AE87-1F9A6059D84F}"/>
              </a:ext>
            </a:extLst>
          </p:cNvPr>
          <p:cNvPicPr>
            <a:picLocks noChangeAspect="1"/>
          </p:cNvPicPr>
          <p:nvPr/>
        </p:nvPicPr>
        <p:blipFill rotWithShape="1">
          <a:blip r:embed="rId3"/>
          <a:srcRect t="8115"/>
          <a:stretch/>
        </p:blipFill>
        <p:spPr>
          <a:xfrm>
            <a:off x="6387201" y="1125397"/>
            <a:ext cx="5748343" cy="2618745"/>
          </a:xfrm>
          <a:prstGeom prst="rect">
            <a:avLst/>
          </a:prstGeom>
        </p:spPr>
      </p:pic>
      <p:pic>
        <p:nvPicPr>
          <p:cNvPr id="22" name="Graphic 21" descr="Satellite">
            <a:extLst>
              <a:ext uri="{FF2B5EF4-FFF2-40B4-BE49-F238E27FC236}">
                <a16:creationId xmlns:a16="http://schemas.microsoft.com/office/drawing/2014/main" id="{E46C468A-E025-7D46-8D15-A817290BF9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8921669">
            <a:off x="9966034" y="322982"/>
            <a:ext cx="408342" cy="408342"/>
          </a:xfrm>
          <a:prstGeom prst="rect">
            <a:avLst/>
          </a:prstGeom>
        </p:spPr>
      </p:pic>
      <p:sp>
        <p:nvSpPr>
          <p:cNvPr id="11" name="Triangle 10">
            <a:extLst>
              <a:ext uri="{FF2B5EF4-FFF2-40B4-BE49-F238E27FC236}">
                <a16:creationId xmlns:a16="http://schemas.microsoft.com/office/drawing/2014/main" id="{2DF611F3-9EEB-4E49-B27A-B42AA1F2324D}"/>
              </a:ext>
            </a:extLst>
          </p:cNvPr>
          <p:cNvSpPr/>
          <p:nvPr/>
        </p:nvSpPr>
        <p:spPr>
          <a:xfrm>
            <a:off x="9596761" y="710214"/>
            <a:ext cx="1110403" cy="2618745"/>
          </a:xfrm>
          <a:prstGeom prst="triangle">
            <a:avLst>
              <a:gd name="adj" fmla="val 52218"/>
            </a:avLst>
          </a:prstGeom>
          <a:solidFill>
            <a:srgbClr val="FFC000">
              <a:alpha val="1585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32308D6-8D33-694B-8DD2-43D0C30C4A76}"/>
              </a:ext>
            </a:extLst>
          </p:cNvPr>
          <p:cNvSpPr/>
          <p:nvPr/>
        </p:nvSpPr>
        <p:spPr>
          <a:xfrm>
            <a:off x="6420838" y="3776908"/>
            <a:ext cx="5727275" cy="3293209"/>
          </a:xfrm>
          <a:prstGeom prst="rect">
            <a:avLst/>
          </a:prstGeom>
        </p:spPr>
        <p:txBody>
          <a:bodyPr wrap="square">
            <a:spAutoFit/>
          </a:bodyPr>
          <a:lstStyle/>
          <a:p>
            <a:pPr marL="285750" indent="-285750">
              <a:buClr>
                <a:schemeClr val="tx2"/>
              </a:buClr>
              <a:buFont typeface="Arial" panose="020B0604020202020204" pitchFamily="34" charset="0"/>
              <a:buChar char="•"/>
            </a:pPr>
            <a:r>
              <a:rPr lang="en-US" dirty="0"/>
              <a:t>Surface Based Remote Sensing</a:t>
            </a:r>
          </a:p>
          <a:p>
            <a:pPr marL="742950" lvl="1" indent="-285750">
              <a:buClr>
                <a:schemeClr val="tx2"/>
              </a:buClr>
              <a:buFont typeface="Arial" panose="020B0604020202020204" pitchFamily="34" charset="0"/>
              <a:buChar char="•"/>
            </a:pPr>
            <a:r>
              <a:rPr lang="en-US" sz="1400" dirty="0"/>
              <a:t>Lower Troposphere Observing System (LOTOS)</a:t>
            </a:r>
          </a:p>
          <a:p>
            <a:pPr marL="742950" lvl="1" indent="-285750">
              <a:buClr>
                <a:schemeClr val="tx2"/>
              </a:buClr>
              <a:buFont typeface="Arial" panose="020B0604020202020204" pitchFamily="34" charset="0"/>
              <a:buChar char="•"/>
            </a:pPr>
            <a:r>
              <a:rPr lang="en-US" sz="1400" dirty="0"/>
              <a:t>Integrated Surface Flux System (ISFS)</a:t>
            </a:r>
          </a:p>
          <a:p>
            <a:pPr marL="742950" lvl="1" indent="-285750">
              <a:buClr>
                <a:schemeClr val="tx2"/>
              </a:buClr>
              <a:buFont typeface="Arial" panose="020B0604020202020204" pitchFamily="34" charset="0"/>
              <a:buChar char="•"/>
            </a:pPr>
            <a:r>
              <a:rPr lang="en-US" sz="1400" dirty="0"/>
              <a:t>Integrated Sounding System (ISS)</a:t>
            </a:r>
          </a:p>
          <a:p>
            <a:pPr marL="742950" lvl="1" indent="-285750">
              <a:buClr>
                <a:schemeClr val="tx2"/>
              </a:buClr>
              <a:buFont typeface="Arial" panose="020B0604020202020204" pitchFamily="34" charset="0"/>
              <a:buChar char="•"/>
            </a:pPr>
            <a:r>
              <a:rPr lang="en-US" sz="1400" dirty="0" err="1"/>
              <a:t>SMARTLabs</a:t>
            </a:r>
            <a:r>
              <a:rPr lang="en-US" sz="1400" dirty="0"/>
              <a:t> Mobile Facility </a:t>
            </a:r>
          </a:p>
          <a:p>
            <a:pPr marL="742950" lvl="1" indent="-285750">
              <a:buClr>
                <a:schemeClr val="tx2"/>
              </a:buClr>
              <a:buFont typeface="Arial" panose="020B0604020202020204" pitchFamily="34" charset="0"/>
              <a:buChar char="•"/>
            </a:pPr>
            <a:r>
              <a:rPr lang="en-US" sz="1400" dirty="0" err="1"/>
              <a:t>Saildrone</a:t>
            </a:r>
            <a:endParaRPr lang="en-US" sz="1400" dirty="0"/>
          </a:p>
          <a:p>
            <a:pPr marL="742950" lvl="1" indent="-285750">
              <a:buClr>
                <a:schemeClr val="tx2"/>
              </a:buClr>
              <a:buFont typeface="Arial" panose="020B0604020202020204" pitchFamily="34" charset="0"/>
              <a:buChar char="•"/>
            </a:pPr>
            <a:r>
              <a:rPr lang="en-US" sz="1400" dirty="0"/>
              <a:t> Buoy – lidar, flux, radiometer…</a:t>
            </a:r>
          </a:p>
          <a:p>
            <a:pPr marL="742950" lvl="1" indent="-285750">
              <a:buClr>
                <a:schemeClr val="tx2"/>
              </a:buClr>
              <a:buFont typeface="Arial" panose="020B0604020202020204" pitchFamily="34" charset="0"/>
              <a:buChar char="•"/>
            </a:pPr>
            <a:r>
              <a:rPr lang="en-US" sz="1400" dirty="0"/>
              <a:t>Tethered Balloon</a:t>
            </a:r>
          </a:p>
          <a:p>
            <a:pPr marL="742950" lvl="1" indent="-285750">
              <a:buClr>
                <a:schemeClr val="tx2"/>
              </a:buClr>
              <a:buFont typeface="Arial" panose="020B0604020202020204" pitchFamily="34" charset="0"/>
              <a:buChar char="•"/>
            </a:pPr>
            <a:r>
              <a:rPr lang="en-US" sz="1400" dirty="0"/>
              <a:t>Networkable IR/MW sounders</a:t>
            </a:r>
          </a:p>
          <a:p>
            <a:pPr marL="742950" lvl="1" indent="-285750">
              <a:buClr>
                <a:schemeClr val="tx2"/>
              </a:buClr>
              <a:buFont typeface="Arial" panose="020B0604020202020204" pitchFamily="34" charset="0"/>
              <a:buChar char="•"/>
            </a:pPr>
            <a:r>
              <a:rPr lang="en-US" sz="1400" dirty="0"/>
              <a:t>Networkable DIAL</a:t>
            </a:r>
          </a:p>
          <a:p>
            <a:pPr marL="742950" lvl="1" indent="-285750">
              <a:buClr>
                <a:schemeClr val="tx2"/>
              </a:buClr>
              <a:buFont typeface="Arial" panose="020B0604020202020204" pitchFamily="34" charset="0"/>
              <a:buChar char="•"/>
            </a:pPr>
            <a:r>
              <a:rPr lang="en-US" sz="1400" dirty="0"/>
              <a:t>MPLNET, Unified Ceilometer Network </a:t>
            </a:r>
          </a:p>
          <a:p>
            <a:pPr lvl="1">
              <a:buClr>
                <a:schemeClr val="tx2"/>
              </a:buClr>
            </a:pPr>
            <a:endParaRPr lang="en-US" sz="1400" dirty="0"/>
          </a:p>
          <a:p>
            <a:pPr marL="742950" lvl="1" indent="-285750">
              <a:buClr>
                <a:schemeClr val="tx2"/>
              </a:buClr>
              <a:buFont typeface="Arial" panose="020B0604020202020204" pitchFamily="34" charset="0"/>
              <a:buChar char="•"/>
            </a:pPr>
            <a:endParaRPr lang="en-US" sz="1400" dirty="0"/>
          </a:p>
          <a:p>
            <a:pPr marL="285750" indent="-285750">
              <a:buClr>
                <a:schemeClr val="tx2"/>
              </a:buClr>
              <a:buFont typeface="Arial" panose="020B0604020202020204" pitchFamily="34" charset="0"/>
              <a:buChar char="•"/>
            </a:pPr>
            <a:endParaRPr lang="en-US" sz="2200" dirty="0"/>
          </a:p>
        </p:txBody>
      </p:sp>
      <p:sp>
        <p:nvSpPr>
          <p:cNvPr id="5" name="Oval 4">
            <a:extLst>
              <a:ext uri="{FF2B5EF4-FFF2-40B4-BE49-F238E27FC236}">
                <a16:creationId xmlns:a16="http://schemas.microsoft.com/office/drawing/2014/main" id="{DDE63296-485A-EA44-A2E7-9CFF4890369F}"/>
              </a:ext>
            </a:extLst>
          </p:cNvPr>
          <p:cNvSpPr>
            <a:spLocks noChangeAspect="1"/>
          </p:cNvSpPr>
          <p:nvPr/>
        </p:nvSpPr>
        <p:spPr>
          <a:xfrm>
            <a:off x="8420880" y="6326154"/>
            <a:ext cx="45720" cy="457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1C672D1-22E6-7C44-92AC-06BC1F06C2D8}"/>
              </a:ext>
            </a:extLst>
          </p:cNvPr>
          <p:cNvSpPr>
            <a:spLocks noChangeAspect="1"/>
          </p:cNvSpPr>
          <p:nvPr/>
        </p:nvSpPr>
        <p:spPr>
          <a:xfrm>
            <a:off x="8420880" y="6452226"/>
            <a:ext cx="45720" cy="457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F439030-7AA6-A745-96B2-8D0DF4966C25}"/>
              </a:ext>
            </a:extLst>
          </p:cNvPr>
          <p:cNvSpPr>
            <a:spLocks noChangeAspect="1"/>
          </p:cNvSpPr>
          <p:nvPr/>
        </p:nvSpPr>
        <p:spPr>
          <a:xfrm>
            <a:off x="8420880" y="6604626"/>
            <a:ext cx="45720" cy="457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3558270"/>
      </p:ext>
    </p:extLst>
  </p:cSld>
  <p:clrMapOvr>
    <a:masterClrMapping/>
  </p:clrMapOvr>
  <mc:AlternateContent xmlns:mc="http://schemas.openxmlformats.org/markup-compatibility/2006" xmlns:p14="http://schemas.microsoft.com/office/powerpoint/2010/main">
    <mc:Choice Requires="p14">
      <p:transition spd="slow" p14:dur="2000" advTm="1385"/>
    </mc:Choice>
    <mc:Fallback xmlns="">
      <p:transition spd="slow" advTm="1385"/>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E471C71-91A7-874C-AB3F-798C74FEC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0251" cy="6858001"/>
          </a:xfrm>
          <a:prstGeom prst="rect">
            <a:avLst/>
          </a:prstGeom>
        </p:spPr>
      </p:pic>
      <p:pic>
        <p:nvPicPr>
          <p:cNvPr id="41" name="Picture 40">
            <a:extLst>
              <a:ext uri="{FF2B5EF4-FFF2-40B4-BE49-F238E27FC236}">
                <a16:creationId xmlns:a16="http://schemas.microsoft.com/office/drawing/2014/main" id="{5A400FC3-9B0E-8D4F-AFB2-9C536F60AC7C}"/>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2570" b="89720" l="3077" r="96364">
                        <a14:foregroundMark x1="7133" y1="26168" x2="7413" y2="55841"/>
                        <a14:foregroundMark x1="3077" y1="30140" x2="3077" y2="38318"/>
                        <a14:foregroundMark x1="91469" y1="26636" x2="92168" y2="47430"/>
                        <a14:foregroundMark x1="94545" y1="29206" x2="94545" y2="43692"/>
                        <a14:foregroundMark x1="96224" y1="25935" x2="95804" y2="32243"/>
                        <a14:foregroundMark x1="94266" y1="21028" x2="84196" y2="18224"/>
                        <a14:foregroundMark x1="94545" y1="17523" x2="93287" y2="18925"/>
                        <a14:foregroundMark x1="95664" y1="17290" x2="96643" y2="17523"/>
                        <a14:foregroundMark x1="70072" y1="12300" x2="70210" y2="15187"/>
                        <a14:foregroundMark x1="69930" y1="9346" x2="69991" y2="10610"/>
                        <a14:foregroundMark x1="75815" y1="10086" x2="75944" y2="11916"/>
                        <a14:foregroundMark x1="69930" y1="8879" x2="69930" y2="8879"/>
                        <a14:foregroundMark x1="91608" y1="14720" x2="91608" y2="15187"/>
                        <a14:foregroundMark x1="92587" y1="15187" x2="92587" y2="15654"/>
                        <a14:foregroundMark x1="96458" y1="14238" x2="96386" y2="15497"/>
                        <a14:foregroundMark x1="96643" y1="10981" x2="96551" y2="12592"/>
                        <a14:foregroundMark x1="90769" y1="86916" x2="93846" y2="79439"/>
                        <a14:foregroundMark x1="93846" y1="79439" x2="93846" y2="78505"/>
                        <a14:foregroundMark x1="94685" y1="77570" x2="92168" y2="75000"/>
                        <a14:foregroundMark x1="95385" y1="77336" x2="95385" y2="77336"/>
                        <a14:foregroundMark x1="95105" y1="76636" x2="95105" y2="76636"/>
                        <a14:foregroundMark x1="94545" y1="76402" x2="94545" y2="76402"/>
                        <a14:foregroundMark x1="94266" y1="75701" x2="94266" y2="75701"/>
                        <a14:foregroundMark x1="82238" y1="11916" x2="81119" y2="12850"/>
                        <a14:foregroundMark x1="83077" y1="10748" x2="83357" y2="13785"/>
                        <a14:foregroundMark x1="87972" y1="9579" x2="88531" y2="12850"/>
                        <a14:foregroundMark x1="90070" y1="8178" x2="90350" y2="8879"/>
                        <a14:foregroundMark x1="93706" y1="6075" x2="94406" y2="11682"/>
                        <a14:foregroundMark x1="94965" y1="4206" x2="94965" y2="4206"/>
                        <a14:foregroundMark x1="95804" y1="3271" x2="95804" y2="3271"/>
                        <a14:foregroundMark x1="96224" y1="2570" x2="96224" y2="2570"/>
                        <a14:foregroundMark x1="93566" y1="13785" x2="93566" y2="13785"/>
                        <a14:foregroundMark x1="94126" y1="14720" x2="94126" y2="14720"/>
                        <a14:foregroundMark x1="93846" y1="13785" x2="93846" y2="13785"/>
                        <a14:foregroundMark x1="94545" y1="13318" x2="94126" y2="14720"/>
                        <a14:foregroundMark x1="94685" y1="12617" x2="94685" y2="14019"/>
                        <a14:foregroundMark x1="94266" y1="14486" x2="93846" y2="15654"/>
                        <a14:foregroundMark x1="94545" y1="12383" x2="94685" y2="12850"/>
                        <a14:backgroundMark x1="19441" y1="9813" x2="1958" y2="10514"/>
                        <a14:backgroundMark x1="979" y1="57243" x2="2378" y2="75701"/>
                        <a14:backgroundMark x1="839" y1="49299" x2="699" y2="32009"/>
                        <a14:backgroundMark x1="64336" y1="83645" x2="62657" y2="87383"/>
                        <a14:backgroundMark x1="55385" y1="81542" x2="54126" y2="81776"/>
                        <a14:backgroundMark x1="53427" y1="81542" x2="52448" y2="81776"/>
                        <a14:backgroundMark x1="53147" y1="80841" x2="51608" y2="80374"/>
                        <a14:backgroundMark x1="53846" y1="79907" x2="50769" y2="80374"/>
                        <a14:backgroundMark x1="70490" y1="9112" x2="85035" y2="3505"/>
                        <a14:backgroundMark x1="1538" y1="18692" x2="1678" y2="19159"/>
                        <a14:backgroundMark x1="2378" y1="19393" x2="2378" y2="19393"/>
                        <a14:backgroundMark x1="92727" y1="1636" x2="87972" y2="2336"/>
                        <a14:backgroundMark x1="93986" y1="1636" x2="93986" y2="1636"/>
                        <a14:backgroundMark x1="95804" y1="935" x2="95804" y2="935"/>
                      </a14:backgroundRemoval>
                    </a14:imgEffect>
                  </a14:imgLayer>
                </a14:imgProps>
              </a:ext>
              <a:ext uri="{28A0092B-C50C-407E-A947-70E740481C1C}">
                <a14:useLocalDpi xmlns:a14="http://schemas.microsoft.com/office/drawing/2010/main" val="0"/>
              </a:ext>
            </a:extLst>
          </a:blip>
          <a:stretch>
            <a:fillRect/>
          </a:stretch>
        </p:blipFill>
        <p:spPr>
          <a:xfrm rot="1673094">
            <a:off x="626235" y="670083"/>
            <a:ext cx="1366849" cy="818198"/>
          </a:xfrm>
          <a:prstGeom prst="rect">
            <a:avLst/>
          </a:prstGeom>
        </p:spPr>
      </p:pic>
      <p:pic>
        <p:nvPicPr>
          <p:cNvPr id="42" name="Picture 41">
            <a:extLst>
              <a:ext uri="{FF2B5EF4-FFF2-40B4-BE49-F238E27FC236}">
                <a16:creationId xmlns:a16="http://schemas.microsoft.com/office/drawing/2014/main" id="{D425130D-6459-8841-AC63-649D4E479F07}"/>
              </a:ext>
            </a:extLst>
          </p:cNvPr>
          <p:cNvPicPr>
            <a:picLocks noChangeAspect="1"/>
          </p:cNvPicPr>
          <p:nvPr/>
        </p:nvPicPr>
        <p:blipFill>
          <a:blip r:embed="rId3" cstate="print">
            <a:extLst>
              <a:ext uri="{BEBA8EAE-BF5A-486C-A8C5-ECC9F3942E4B}">
                <a14:imgProps xmlns:a14="http://schemas.microsoft.com/office/drawing/2010/main">
                  <a14:imgLayer r:embed="rId5">
                    <a14:imgEffect>
                      <a14:backgroundRemoval t="2570" b="89720" l="3077" r="96364">
                        <a14:foregroundMark x1="7133" y1="26168" x2="7413" y2="55841"/>
                        <a14:foregroundMark x1="3077" y1="30140" x2="3077" y2="38318"/>
                        <a14:foregroundMark x1="91469" y1="26636" x2="92168" y2="47430"/>
                        <a14:foregroundMark x1="94545" y1="29206" x2="94545" y2="43692"/>
                        <a14:foregroundMark x1="96224" y1="25935" x2="95804" y2="32243"/>
                        <a14:foregroundMark x1="94266" y1="21028" x2="84196" y2="18224"/>
                        <a14:foregroundMark x1="94545" y1="17523" x2="93287" y2="18925"/>
                        <a14:foregroundMark x1="95664" y1="17290" x2="96643" y2="17523"/>
                        <a14:foregroundMark x1="70072" y1="12300" x2="70210" y2="15187"/>
                        <a14:foregroundMark x1="69930" y1="9346" x2="69991" y2="10610"/>
                        <a14:foregroundMark x1="75815" y1="10086" x2="75944" y2="11916"/>
                        <a14:foregroundMark x1="69930" y1="8879" x2="69930" y2="8879"/>
                        <a14:foregroundMark x1="91608" y1="14720" x2="91608" y2="15187"/>
                        <a14:foregroundMark x1="92587" y1="15187" x2="92587" y2="15654"/>
                        <a14:foregroundMark x1="96458" y1="14238" x2="96386" y2="15497"/>
                        <a14:foregroundMark x1="96643" y1="10981" x2="96551" y2="12592"/>
                        <a14:foregroundMark x1="90769" y1="86916" x2="93846" y2="79439"/>
                        <a14:foregroundMark x1="93846" y1="79439" x2="93846" y2="78505"/>
                        <a14:foregroundMark x1="94685" y1="77570" x2="92168" y2="75000"/>
                        <a14:foregroundMark x1="95385" y1="77336" x2="95385" y2="77336"/>
                        <a14:foregroundMark x1="95105" y1="76636" x2="95105" y2="76636"/>
                        <a14:foregroundMark x1="94545" y1="76402" x2="94545" y2="76402"/>
                        <a14:foregroundMark x1="94266" y1="75701" x2="94266" y2="75701"/>
                        <a14:foregroundMark x1="82238" y1="11916" x2="81119" y2="12850"/>
                        <a14:foregroundMark x1="83077" y1="10748" x2="83357" y2="13785"/>
                        <a14:foregroundMark x1="87972" y1="9579" x2="88531" y2="12850"/>
                        <a14:foregroundMark x1="90070" y1="8178" x2="90350" y2="8879"/>
                        <a14:foregroundMark x1="93706" y1="6075" x2="94406" y2="11682"/>
                        <a14:foregroundMark x1="94965" y1="4206" x2="94965" y2="4206"/>
                        <a14:foregroundMark x1="95804" y1="3271" x2="95804" y2="3271"/>
                        <a14:foregroundMark x1="96224" y1="2570" x2="96224" y2="2570"/>
                        <a14:foregroundMark x1="93566" y1="13785" x2="93566" y2="13785"/>
                        <a14:foregroundMark x1="94126" y1="14720" x2="94126" y2="14720"/>
                        <a14:foregroundMark x1="93846" y1="13785" x2="93846" y2="13785"/>
                        <a14:foregroundMark x1="94545" y1="13318" x2="94126" y2="14720"/>
                        <a14:foregroundMark x1="94685" y1="12617" x2="94685" y2="14019"/>
                        <a14:foregroundMark x1="94266" y1="14486" x2="93846" y2="15654"/>
                        <a14:foregroundMark x1="94545" y1="12383" x2="94685" y2="12850"/>
                        <a14:backgroundMark x1="19441" y1="9813" x2="1958" y2="10514"/>
                        <a14:backgroundMark x1="979" y1="57243" x2="2378" y2="75701"/>
                        <a14:backgroundMark x1="839" y1="49299" x2="699" y2="32009"/>
                        <a14:backgroundMark x1="64336" y1="83645" x2="62657" y2="87383"/>
                        <a14:backgroundMark x1="55385" y1="81542" x2="54126" y2="81776"/>
                        <a14:backgroundMark x1="53427" y1="81542" x2="52448" y2="81776"/>
                        <a14:backgroundMark x1="53147" y1="80841" x2="51608" y2="80374"/>
                        <a14:backgroundMark x1="53846" y1="79907" x2="50769" y2="80374"/>
                        <a14:backgroundMark x1="70490" y1="9112" x2="85035" y2="3505"/>
                        <a14:backgroundMark x1="1538" y1="18692" x2="1678" y2="19159"/>
                        <a14:backgroundMark x1="2378" y1="19393" x2="2378" y2="19393"/>
                        <a14:backgroundMark x1="92727" y1="1636" x2="87972" y2="2336"/>
                        <a14:backgroundMark x1="93986" y1="1636" x2="93986" y2="1636"/>
                        <a14:backgroundMark x1="95804" y1="935" x2="95804" y2="935"/>
                      </a14:backgroundRemoval>
                    </a14:imgEffect>
                  </a14:imgLayer>
                </a14:imgProps>
              </a:ext>
              <a:ext uri="{28A0092B-C50C-407E-A947-70E740481C1C}">
                <a14:useLocalDpi xmlns:a14="http://schemas.microsoft.com/office/drawing/2010/main" val="0"/>
              </a:ext>
            </a:extLst>
          </a:blip>
          <a:stretch>
            <a:fillRect/>
          </a:stretch>
        </p:blipFill>
        <p:spPr>
          <a:xfrm rot="1673094">
            <a:off x="369108" y="1001803"/>
            <a:ext cx="1366849" cy="818198"/>
          </a:xfrm>
          <a:prstGeom prst="rect">
            <a:avLst/>
          </a:prstGeom>
        </p:spPr>
      </p:pic>
      <p:pic>
        <p:nvPicPr>
          <p:cNvPr id="43" name="Picture 42">
            <a:extLst>
              <a:ext uri="{FF2B5EF4-FFF2-40B4-BE49-F238E27FC236}">
                <a16:creationId xmlns:a16="http://schemas.microsoft.com/office/drawing/2014/main" id="{8096C4C4-D406-8946-B7D3-10D607005754}"/>
              </a:ext>
            </a:extLst>
          </p:cNvPr>
          <p:cNvPicPr>
            <a:picLocks noChangeAspect="1"/>
          </p:cNvPicPr>
          <p:nvPr/>
        </p:nvPicPr>
        <p:blipFill>
          <a:blip r:embed="rId3" cstate="print">
            <a:extLst>
              <a:ext uri="{BEBA8EAE-BF5A-486C-A8C5-ECC9F3942E4B}">
                <a14:imgProps xmlns:a14="http://schemas.microsoft.com/office/drawing/2010/main">
                  <a14:imgLayer r:embed="rId6">
                    <a14:imgEffect>
                      <a14:backgroundRemoval t="2570" b="89720" l="3077" r="96364">
                        <a14:foregroundMark x1="7133" y1="26168" x2="7413" y2="55841"/>
                        <a14:foregroundMark x1="3077" y1="30140" x2="3077" y2="38318"/>
                        <a14:foregroundMark x1="91469" y1="26636" x2="92168" y2="47430"/>
                        <a14:foregroundMark x1="94545" y1="29206" x2="94545" y2="43692"/>
                        <a14:foregroundMark x1="96224" y1="25935" x2="95804" y2="32243"/>
                        <a14:foregroundMark x1="94266" y1="21028" x2="84196" y2="18224"/>
                        <a14:foregroundMark x1="94545" y1="17523" x2="93287" y2="18925"/>
                        <a14:foregroundMark x1="95664" y1="17290" x2="96643" y2="17523"/>
                        <a14:foregroundMark x1="70072" y1="12300" x2="70210" y2="15187"/>
                        <a14:foregroundMark x1="69930" y1="9346" x2="69991" y2="10610"/>
                        <a14:foregroundMark x1="75815" y1="10086" x2="75944" y2="11916"/>
                        <a14:foregroundMark x1="69930" y1="8879" x2="69930" y2="8879"/>
                        <a14:foregroundMark x1="91608" y1="14720" x2="91608" y2="15187"/>
                        <a14:foregroundMark x1="92587" y1="15187" x2="92587" y2="15654"/>
                        <a14:foregroundMark x1="96458" y1="14238" x2="96386" y2="15497"/>
                        <a14:foregroundMark x1="96643" y1="10981" x2="96551" y2="12592"/>
                        <a14:foregroundMark x1="90769" y1="86916" x2="93846" y2="79439"/>
                        <a14:foregroundMark x1="93846" y1="79439" x2="93846" y2="78505"/>
                        <a14:foregroundMark x1="94685" y1="77570" x2="92168" y2="75000"/>
                        <a14:foregroundMark x1="95385" y1="77336" x2="95385" y2="77336"/>
                        <a14:foregroundMark x1="95105" y1="76636" x2="95105" y2="76636"/>
                        <a14:foregroundMark x1="94545" y1="76402" x2="94545" y2="76402"/>
                        <a14:foregroundMark x1="94266" y1="75701" x2="94266" y2="75701"/>
                        <a14:foregroundMark x1="82238" y1="11916" x2="81119" y2="12850"/>
                        <a14:foregroundMark x1="83077" y1="10748" x2="83357" y2="13785"/>
                        <a14:foregroundMark x1="87972" y1="9579" x2="88531" y2="12850"/>
                        <a14:foregroundMark x1="90070" y1="8178" x2="90350" y2="8879"/>
                        <a14:foregroundMark x1="93706" y1="6075" x2="94406" y2="11682"/>
                        <a14:foregroundMark x1="94965" y1="4206" x2="94965" y2="4206"/>
                        <a14:foregroundMark x1="95804" y1="3271" x2="95804" y2="3271"/>
                        <a14:foregroundMark x1="96224" y1="2570" x2="96224" y2="2570"/>
                        <a14:foregroundMark x1="93566" y1="13785" x2="93566" y2="13785"/>
                        <a14:foregroundMark x1="94126" y1="14720" x2="94126" y2="14720"/>
                        <a14:foregroundMark x1="93846" y1="13785" x2="93846" y2="13785"/>
                        <a14:foregroundMark x1="94545" y1="13318" x2="94126" y2="14720"/>
                        <a14:foregroundMark x1="94685" y1="12617" x2="94685" y2="14019"/>
                        <a14:foregroundMark x1="94266" y1="14486" x2="93846" y2="15654"/>
                        <a14:foregroundMark x1="94545" y1="12383" x2="94685" y2="12850"/>
                        <a14:backgroundMark x1="19441" y1="9813" x2="1958" y2="10514"/>
                        <a14:backgroundMark x1="979" y1="57243" x2="2378" y2="75701"/>
                        <a14:backgroundMark x1="839" y1="49299" x2="699" y2="32009"/>
                        <a14:backgroundMark x1="64336" y1="83645" x2="62657" y2="87383"/>
                        <a14:backgroundMark x1="55385" y1="81542" x2="54126" y2="81776"/>
                        <a14:backgroundMark x1="53427" y1="81542" x2="52448" y2="81776"/>
                        <a14:backgroundMark x1="53147" y1="80841" x2="51608" y2="80374"/>
                        <a14:backgroundMark x1="53846" y1="79907" x2="50769" y2="80374"/>
                        <a14:backgroundMark x1="70490" y1="9112" x2="85035" y2="3505"/>
                        <a14:backgroundMark x1="1538" y1="18692" x2="1678" y2="19159"/>
                        <a14:backgroundMark x1="2378" y1="19393" x2="2378" y2="19393"/>
                        <a14:backgroundMark x1="92727" y1="1636" x2="87972" y2="2336"/>
                        <a14:backgroundMark x1="93986" y1="1636" x2="93986" y2="1636"/>
                        <a14:backgroundMark x1="95804" y1="935" x2="95804" y2="935"/>
                      </a14:backgroundRemoval>
                    </a14:imgEffect>
                  </a14:imgLayer>
                </a14:imgProps>
              </a:ext>
              <a:ext uri="{28A0092B-C50C-407E-A947-70E740481C1C}">
                <a14:useLocalDpi xmlns:a14="http://schemas.microsoft.com/office/drawing/2010/main" val="0"/>
              </a:ext>
            </a:extLst>
          </a:blip>
          <a:stretch>
            <a:fillRect/>
          </a:stretch>
        </p:blipFill>
        <p:spPr>
          <a:xfrm rot="1673094">
            <a:off x="40542" y="1333523"/>
            <a:ext cx="1366849" cy="818198"/>
          </a:xfrm>
          <a:prstGeom prst="rect">
            <a:avLst/>
          </a:prstGeom>
        </p:spPr>
      </p:pic>
      <p:sp>
        <p:nvSpPr>
          <p:cNvPr id="13" name="TextBox 12">
            <a:extLst>
              <a:ext uri="{FF2B5EF4-FFF2-40B4-BE49-F238E27FC236}">
                <a16:creationId xmlns:a16="http://schemas.microsoft.com/office/drawing/2014/main" id="{1C22F9D6-431A-2D46-8758-2C258E31FA94}"/>
              </a:ext>
            </a:extLst>
          </p:cNvPr>
          <p:cNvSpPr txBox="1"/>
          <p:nvPr/>
        </p:nvSpPr>
        <p:spPr>
          <a:xfrm>
            <a:off x="1410265" y="207528"/>
            <a:ext cx="1018227" cy="646331"/>
          </a:xfrm>
          <a:prstGeom prst="rect">
            <a:avLst/>
          </a:prstGeom>
          <a:noFill/>
        </p:spPr>
        <p:txBody>
          <a:bodyPr wrap="none" rtlCol="0">
            <a:spAutoFit/>
          </a:bodyPr>
          <a:lstStyle/>
          <a:p>
            <a:r>
              <a:rPr lang="en-US" dirty="0">
                <a:solidFill>
                  <a:schemeClr val="bg1"/>
                </a:solidFill>
                <a:latin typeface="Times New Roman" panose="02020603050405020304" pitchFamily="18" charset="0"/>
                <a:cs typeface="Times New Roman" panose="02020603050405020304" pitchFamily="18" charset="0"/>
              </a:rPr>
              <a:t>IR/MW </a:t>
            </a:r>
          </a:p>
          <a:p>
            <a:r>
              <a:rPr lang="en-US" dirty="0" err="1">
                <a:solidFill>
                  <a:schemeClr val="bg1"/>
                </a:solidFill>
                <a:latin typeface="Times New Roman" panose="02020603050405020304" pitchFamily="18" charset="0"/>
                <a:cs typeface="Times New Roman" panose="02020603050405020304" pitchFamily="18" charset="0"/>
              </a:rPr>
              <a:t>Cubesats</a:t>
            </a:r>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7817873"/>
      </p:ext>
    </p:extLst>
  </p:cSld>
  <p:clrMapOvr>
    <a:masterClrMapping/>
  </p:clrMapOvr>
  <mc:AlternateContent xmlns:mc="http://schemas.openxmlformats.org/markup-compatibility/2006" xmlns:p14="http://schemas.microsoft.com/office/powerpoint/2010/main">
    <mc:Choice Requires="p14">
      <p:transition spd="slow" p14:dur="2000" advTm="1565"/>
    </mc:Choice>
    <mc:Fallback xmlns="">
      <p:transition spd="slow" advTm="156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Title 1">
            <a:extLst>
              <a:ext uri="{FF2B5EF4-FFF2-40B4-BE49-F238E27FC236}">
                <a16:creationId xmlns:a16="http://schemas.microsoft.com/office/drawing/2014/main" id="{9089D88C-D11F-8046-8741-97C85A7756E8}"/>
              </a:ext>
            </a:extLst>
          </p:cNvPr>
          <p:cNvSpPr>
            <a:spLocks noGrp="1"/>
          </p:cNvSpPr>
          <p:nvPr>
            <p:ph type="title"/>
          </p:nvPr>
        </p:nvSpPr>
        <p:spPr>
          <a:xfrm>
            <a:off x="381000" y="246713"/>
            <a:ext cx="9692640" cy="795528"/>
          </a:xfrm>
        </p:spPr>
        <p:txBody>
          <a:bodyPr/>
          <a:lstStyle/>
          <a:p>
            <a:r>
              <a:rPr lang="en-US" dirty="0"/>
              <a:t>Hyperspectral Infrared Sounding</a:t>
            </a:r>
          </a:p>
        </p:txBody>
      </p:sp>
      <p:grpSp>
        <p:nvGrpSpPr>
          <p:cNvPr id="60" name="Group 59">
            <a:extLst>
              <a:ext uri="{FF2B5EF4-FFF2-40B4-BE49-F238E27FC236}">
                <a16:creationId xmlns:a16="http://schemas.microsoft.com/office/drawing/2014/main" id="{BAA85A72-47F1-4749-B7DF-7DB8B6A55D41}"/>
              </a:ext>
            </a:extLst>
          </p:cNvPr>
          <p:cNvGrpSpPr/>
          <p:nvPr/>
        </p:nvGrpSpPr>
        <p:grpSpPr>
          <a:xfrm>
            <a:off x="782085" y="1084105"/>
            <a:ext cx="10862467" cy="621793"/>
            <a:chOff x="634701" y="2350632"/>
            <a:chExt cx="10862467" cy="621793"/>
          </a:xfrm>
        </p:grpSpPr>
        <p:sp>
          <p:nvSpPr>
            <p:cNvPr id="61" name="Notched Right Arrow 60">
              <a:extLst>
                <a:ext uri="{FF2B5EF4-FFF2-40B4-BE49-F238E27FC236}">
                  <a16:creationId xmlns:a16="http://schemas.microsoft.com/office/drawing/2014/main" id="{E35EBD1B-1762-A741-95AE-A0B56CD8AE31}"/>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800A3048-0D3F-704D-B77D-AC30F0CA5948}"/>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63" name="TextBox 62">
              <a:extLst>
                <a:ext uri="{FF2B5EF4-FFF2-40B4-BE49-F238E27FC236}">
                  <a16:creationId xmlns:a16="http://schemas.microsoft.com/office/drawing/2014/main" id="{4E7CEAC7-B531-B245-AB10-4D172C00D8E6}"/>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64" name="TextBox 63">
              <a:extLst>
                <a:ext uri="{FF2B5EF4-FFF2-40B4-BE49-F238E27FC236}">
                  <a16:creationId xmlns:a16="http://schemas.microsoft.com/office/drawing/2014/main" id="{57552E9B-580F-FD47-87C7-14C30B23515F}"/>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pic>
        <p:nvPicPr>
          <p:cNvPr id="93" name="Picture 92">
            <a:extLst>
              <a:ext uri="{FF2B5EF4-FFF2-40B4-BE49-F238E27FC236}">
                <a16:creationId xmlns:a16="http://schemas.microsoft.com/office/drawing/2014/main" id="{D8AA0FBA-4859-474D-BCE4-E38D7719D6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35" y="1669370"/>
            <a:ext cx="3827050" cy="2485201"/>
          </a:xfrm>
          <a:prstGeom prst="rect">
            <a:avLst/>
          </a:prstGeom>
        </p:spPr>
      </p:pic>
      <p:sp>
        <p:nvSpPr>
          <p:cNvPr id="94" name="TextBox 93">
            <a:extLst>
              <a:ext uri="{FF2B5EF4-FFF2-40B4-BE49-F238E27FC236}">
                <a16:creationId xmlns:a16="http://schemas.microsoft.com/office/drawing/2014/main" id="{CAA90019-3A0C-4144-819F-4FA1765F6F47}"/>
              </a:ext>
            </a:extLst>
          </p:cNvPr>
          <p:cNvSpPr txBox="1"/>
          <p:nvPr/>
        </p:nvSpPr>
        <p:spPr>
          <a:xfrm>
            <a:off x="64557" y="1530870"/>
            <a:ext cx="3198188" cy="276999"/>
          </a:xfrm>
          <a:prstGeom prst="rect">
            <a:avLst/>
          </a:prstGeom>
          <a:noFill/>
        </p:spPr>
        <p:txBody>
          <a:bodyPr wrap="square" rtlCol="0">
            <a:spAutoFit/>
          </a:bodyPr>
          <a:lstStyle/>
          <a:p>
            <a:r>
              <a:rPr lang="en-US" sz="1200" dirty="0"/>
              <a:t>Adapted from Smith Sr. et al., 2009, AMT</a:t>
            </a:r>
          </a:p>
        </p:txBody>
      </p:sp>
    </p:spTree>
    <p:extLst>
      <p:ext uri="{BB962C8B-B14F-4D97-AF65-F5344CB8AC3E}">
        <p14:creationId xmlns:p14="http://schemas.microsoft.com/office/powerpoint/2010/main" val="1668873673"/>
      </p:ext>
    </p:extLst>
  </p:cSld>
  <p:clrMapOvr>
    <a:masterClrMapping/>
  </p:clrMapOvr>
  <mc:AlternateContent xmlns:mc="http://schemas.openxmlformats.org/markup-compatibility/2006" xmlns:p14="http://schemas.microsoft.com/office/powerpoint/2010/main">
    <mc:Choice Requires="p14">
      <p:transition spd="slow" p14:dur="2000" advTm="1291"/>
    </mc:Choice>
    <mc:Fallback xmlns="">
      <p:transition spd="slow" advTm="129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089D88C-D11F-8046-8741-97C85A7756E8}"/>
              </a:ext>
            </a:extLst>
          </p:cNvPr>
          <p:cNvSpPr>
            <a:spLocks noGrp="1"/>
          </p:cNvSpPr>
          <p:nvPr>
            <p:ph type="title"/>
          </p:nvPr>
        </p:nvSpPr>
        <p:spPr>
          <a:xfrm>
            <a:off x="381000" y="246713"/>
            <a:ext cx="9692640" cy="795528"/>
          </a:xfrm>
        </p:spPr>
        <p:txBody>
          <a:bodyPr/>
          <a:lstStyle/>
          <a:p>
            <a:r>
              <a:rPr lang="en-US" dirty="0"/>
              <a:t>Hyperspectral Infrared Sounding</a:t>
            </a:r>
          </a:p>
        </p:txBody>
      </p:sp>
      <p:grpSp>
        <p:nvGrpSpPr>
          <p:cNvPr id="60" name="Group 59">
            <a:extLst>
              <a:ext uri="{FF2B5EF4-FFF2-40B4-BE49-F238E27FC236}">
                <a16:creationId xmlns:a16="http://schemas.microsoft.com/office/drawing/2014/main" id="{BAA85A72-47F1-4749-B7DF-7DB8B6A55D41}"/>
              </a:ext>
            </a:extLst>
          </p:cNvPr>
          <p:cNvGrpSpPr/>
          <p:nvPr/>
        </p:nvGrpSpPr>
        <p:grpSpPr>
          <a:xfrm>
            <a:off x="782085" y="1084105"/>
            <a:ext cx="10862467" cy="621793"/>
            <a:chOff x="634701" y="2350632"/>
            <a:chExt cx="10862467" cy="621793"/>
          </a:xfrm>
        </p:grpSpPr>
        <p:sp>
          <p:nvSpPr>
            <p:cNvPr id="61" name="Notched Right Arrow 60">
              <a:extLst>
                <a:ext uri="{FF2B5EF4-FFF2-40B4-BE49-F238E27FC236}">
                  <a16:creationId xmlns:a16="http://schemas.microsoft.com/office/drawing/2014/main" id="{E35EBD1B-1762-A741-95AE-A0B56CD8AE31}"/>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800A3048-0D3F-704D-B77D-AC30F0CA5948}"/>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63" name="TextBox 62">
              <a:extLst>
                <a:ext uri="{FF2B5EF4-FFF2-40B4-BE49-F238E27FC236}">
                  <a16:creationId xmlns:a16="http://schemas.microsoft.com/office/drawing/2014/main" id="{4E7CEAC7-B531-B245-AB10-4D172C00D8E6}"/>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64" name="TextBox 63">
              <a:extLst>
                <a:ext uri="{FF2B5EF4-FFF2-40B4-BE49-F238E27FC236}">
                  <a16:creationId xmlns:a16="http://schemas.microsoft.com/office/drawing/2014/main" id="{57552E9B-580F-FD47-87C7-14C30B23515F}"/>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pic>
        <p:nvPicPr>
          <p:cNvPr id="93" name="Picture 92">
            <a:extLst>
              <a:ext uri="{FF2B5EF4-FFF2-40B4-BE49-F238E27FC236}">
                <a16:creationId xmlns:a16="http://schemas.microsoft.com/office/drawing/2014/main" id="{D8AA0FBA-4859-474D-BCE4-E38D7719D6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35" y="1669370"/>
            <a:ext cx="3827050" cy="2485201"/>
          </a:xfrm>
          <a:prstGeom prst="rect">
            <a:avLst/>
          </a:prstGeom>
        </p:spPr>
      </p:pic>
      <p:sp>
        <p:nvSpPr>
          <p:cNvPr id="29" name="TextBox 28">
            <a:extLst>
              <a:ext uri="{FF2B5EF4-FFF2-40B4-BE49-F238E27FC236}">
                <a16:creationId xmlns:a16="http://schemas.microsoft.com/office/drawing/2014/main" id="{B9F4FBA0-2C6D-8B49-9408-DFD5DC58E53B}"/>
              </a:ext>
            </a:extLst>
          </p:cNvPr>
          <p:cNvSpPr txBox="1"/>
          <p:nvPr/>
        </p:nvSpPr>
        <p:spPr>
          <a:xfrm>
            <a:off x="3167018" y="2989288"/>
            <a:ext cx="505267" cy="861774"/>
          </a:xfrm>
          <a:prstGeom prst="rect">
            <a:avLst/>
          </a:prstGeom>
          <a:noFill/>
        </p:spPr>
        <p:txBody>
          <a:bodyPr wrap="none" rtlCol="0">
            <a:spAutoFit/>
          </a:bodyPr>
          <a:lstStyle/>
          <a:p>
            <a:r>
              <a:rPr lang="en-US" sz="5000" dirty="0">
                <a:solidFill>
                  <a:srgbClr val="FF0000"/>
                </a:solidFill>
              </a:rPr>
              <a:t>x</a:t>
            </a:r>
          </a:p>
        </p:txBody>
      </p:sp>
      <p:pic>
        <p:nvPicPr>
          <p:cNvPr id="38" name="Picture 37">
            <a:extLst>
              <a:ext uri="{FF2B5EF4-FFF2-40B4-BE49-F238E27FC236}">
                <a16:creationId xmlns:a16="http://schemas.microsoft.com/office/drawing/2014/main" id="{42093CE8-FC63-2C45-ABD1-B5E0B5114F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0666" y="4297462"/>
            <a:ext cx="846915" cy="521576"/>
          </a:xfrm>
          <a:prstGeom prst="rect">
            <a:avLst/>
          </a:prstGeom>
        </p:spPr>
      </p:pic>
      <p:sp>
        <p:nvSpPr>
          <p:cNvPr id="94" name="TextBox 93">
            <a:extLst>
              <a:ext uri="{FF2B5EF4-FFF2-40B4-BE49-F238E27FC236}">
                <a16:creationId xmlns:a16="http://schemas.microsoft.com/office/drawing/2014/main" id="{CAA90019-3A0C-4144-819F-4FA1765F6F47}"/>
              </a:ext>
            </a:extLst>
          </p:cNvPr>
          <p:cNvSpPr txBox="1"/>
          <p:nvPr/>
        </p:nvSpPr>
        <p:spPr>
          <a:xfrm>
            <a:off x="64557" y="1530870"/>
            <a:ext cx="3198188" cy="276999"/>
          </a:xfrm>
          <a:prstGeom prst="rect">
            <a:avLst/>
          </a:prstGeom>
          <a:noFill/>
        </p:spPr>
        <p:txBody>
          <a:bodyPr wrap="square" rtlCol="0">
            <a:spAutoFit/>
          </a:bodyPr>
          <a:lstStyle/>
          <a:p>
            <a:r>
              <a:rPr lang="en-US" sz="1200" dirty="0"/>
              <a:t>Adapted from Smith Sr. et al., 2009, AMT</a:t>
            </a:r>
          </a:p>
        </p:txBody>
      </p:sp>
      <p:sp>
        <p:nvSpPr>
          <p:cNvPr id="95" name="TextBox 94">
            <a:extLst>
              <a:ext uri="{FF2B5EF4-FFF2-40B4-BE49-F238E27FC236}">
                <a16:creationId xmlns:a16="http://schemas.microsoft.com/office/drawing/2014/main" id="{580EB0C9-E9F6-F846-8ED5-58CA083CE18F}"/>
              </a:ext>
            </a:extLst>
          </p:cNvPr>
          <p:cNvSpPr txBox="1"/>
          <p:nvPr/>
        </p:nvSpPr>
        <p:spPr>
          <a:xfrm>
            <a:off x="1801722" y="4092186"/>
            <a:ext cx="1295487" cy="215444"/>
          </a:xfrm>
          <a:prstGeom prst="rect">
            <a:avLst/>
          </a:prstGeom>
          <a:noFill/>
        </p:spPr>
        <p:txBody>
          <a:bodyPr wrap="square" rtlCol="0">
            <a:spAutoFit/>
          </a:bodyPr>
          <a:lstStyle/>
          <a:p>
            <a:r>
              <a:rPr lang="en-US" sz="800" dirty="0"/>
              <a:t>IASI-NG (2021)</a:t>
            </a:r>
          </a:p>
        </p:txBody>
      </p:sp>
      <p:pic>
        <p:nvPicPr>
          <p:cNvPr id="96" name="Picture 95">
            <a:extLst>
              <a:ext uri="{FF2B5EF4-FFF2-40B4-BE49-F238E27FC236}">
                <a16:creationId xmlns:a16="http://schemas.microsoft.com/office/drawing/2014/main" id="{AFBFA9B4-1EAD-8F4A-A2BA-C96D15ADAF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56067" y="4297462"/>
            <a:ext cx="846915" cy="521576"/>
          </a:xfrm>
          <a:prstGeom prst="rect">
            <a:avLst/>
          </a:prstGeom>
        </p:spPr>
      </p:pic>
      <p:sp>
        <p:nvSpPr>
          <p:cNvPr id="97" name="TextBox 96">
            <a:extLst>
              <a:ext uri="{FF2B5EF4-FFF2-40B4-BE49-F238E27FC236}">
                <a16:creationId xmlns:a16="http://schemas.microsoft.com/office/drawing/2014/main" id="{821520FF-5101-3444-A1E1-4EF4F1120427}"/>
              </a:ext>
            </a:extLst>
          </p:cNvPr>
          <p:cNvSpPr txBox="1"/>
          <p:nvPr/>
        </p:nvSpPr>
        <p:spPr>
          <a:xfrm>
            <a:off x="2937123" y="4092186"/>
            <a:ext cx="1295487" cy="215444"/>
          </a:xfrm>
          <a:prstGeom prst="rect">
            <a:avLst/>
          </a:prstGeom>
          <a:noFill/>
        </p:spPr>
        <p:txBody>
          <a:bodyPr wrap="square" rtlCol="0">
            <a:spAutoFit/>
          </a:bodyPr>
          <a:lstStyle/>
          <a:p>
            <a:r>
              <a:rPr lang="en-US" sz="800" dirty="0"/>
              <a:t>IRS, GEO (2023)</a:t>
            </a:r>
          </a:p>
        </p:txBody>
      </p:sp>
      <p:sp>
        <p:nvSpPr>
          <p:cNvPr id="99" name="TextBox 98">
            <a:extLst>
              <a:ext uri="{FF2B5EF4-FFF2-40B4-BE49-F238E27FC236}">
                <a16:creationId xmlns:a16="http://schemas.microsoft.com/office/drawing/2014/main" id="{631A6CB3-2A42-144B-87DA-4C6BA3DA8349}"/>
              </a:ext>
            </a:extLst>
          </p:cNvPr>
          <p:cNvSpPr txBox="1"/>
          <p:nvPr/>
        </p:nvSpPr>
        <p:spPr>
          <a:xfrm>
            <a:off x="464799" y="4086249"/>
            <a:ext cx="1295487" cy="215444"/>
          </a:xfrm>
          <a:prstGeom prst="rect">
            <a:avLst/>
          </a:prstGeom>
          <a:noFill/>
        </p:spPr>
        <p:txBody>
          <a:bodyPr wrap="square" rtlCol="0">
            <a:spAutoFit/>
          </a:bodyPr>
          <a:lstStyle/>
          <a:p>
            <a:r>
              <a:rPr lang="en-US" sz="800" dirty="0"/>
              <a:t>GIIRS, GEO (2016)</a:t>
            </a:r>
          </a:p>
        </p:txBody>
      </p:sp>
      <p:pic>
        <p:nvPicPr>
          <p:cNvPr id="100" name="Picture 99">
            <a:extLst>
              <a:ext uri="{FF2B5EF4-FFF2-40B4-BE49-F238E27FC236}">
                <a16:creationId xmlns:a16="http://schemas.microsoft.com/office/drawing/2014/main" id="{459AEED5-589F-814A-A6C3-BB9DF0670CC6}"/>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966" b="90660" l="5778" r="91556">
                        <a14:foregroundMark x1="5778" y1="32367" x2="5778" y2="32367"/>
                        <a14:foregroundMark x1="38667" y1="5958" x2="38667" y2="5958"/>
                        <a14:foregroundMark x1="38815" y1="1288" x2="38815" y2="1288"/>
                        <a14:foregroundMark x1="46370" y1="57166" x2="46370" y2="57166"/>
                        <a14:foregroundMark x1="44296" y1="52335" x2="44296" y2="52335"/>
                        <a14:foregroundMark x1="81037" y1="60709" x2="86963" y2="67472"/>
                        <a14:foregroundMark x1="79556" y1="88084" x2="78222" y2="90821"/>
                        <a14:foregroundMark x1="86815" y1="78261" x2="84741" y2="76490"/>
                        <a14:foregroundMark x1="90519" y1="66506" x2="91556" y2="65862"/>
                      </a14:backgroundRemoval>
                    </a14:imgEffect>
                  </a14:imgLayer>
                </a14:imgProps>
              </a:ext>
              <a:ext uri="{28A0092B-C50C-407E-A947-70E740481C1C}">
                <a14:useLocalDpi xmlns:a14="http://schemas.microsoft.com/office/drawing/2010/main" val="0"/>
              </a:ext>
            </a:extLst>
          </a:blip>
          <a:srcRect l="1418"/>
          <a:stretch/>
        </p:blipFill>
        <p:spPr>
          <a:xfrm>
            <a:off x="641421" y="4241162"/>
            <a:ext cx="652617" cy="608962"/>
          </a:xfrm>
          <a:prstGeom prst="rect">
            <a:avLst/>
          </a:prstGeom>
        </p:spPr>
      </p:pic>
    </p:spTree>
    <p:extLst>
      <p:ext uri="{BB962C8B-B14F-4D97-AF65-F5344CB8AC3E}">
        <p14:creationId xmlns:p14="http://schemas.microsoft.com/office/powerpoint/2010/main" val="101771633"/>
      </p:ext>
    </p:extLst>
  </p:cSld>
  <p:clrMapOvr>
    <a:masterClrMapping/>
  </p:clrMapOvr>
  <mc:AlternateContent xmlns:mc="http://schemas.openxmlformats.org/markup-compatibility/2006" xmlns:p14="http://schemas.microsoft.com/office/powerpoint/2010/main">
    <mc:Choice Requires="p14">
      <p:transition spd="slow" p14:dur="2000" advTm="1291"/>
    </mc:Choice>
    <mc:Fallback xmlns="">
      <p:transition spd="slow" advTm="129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089D88C-D11F-8046-8741-97C85A7756E8}"/>
              </a:ext>
            </a:extLst>
          </p:cNvPr>
          <p:cNvSpPr>
            <a:spLocks noGrp="1"/>
          </p:cNvSpPr>
          <p:nvPr>
            <p:ph type="title"/>
          </p:nvPr>
        </p:nvSpPr>
        <p:spPr>
          <a:xfrm>
            <a:off x="381000" y="246713"/>
            <a:ext cx="9692640" cy="795528"/>
          </a:xfrm>
        </p:spPr>
        <p:txBody>
          <a:bodyPr/>
          <a:lstStyle/>
          <a:p>
            <a:r>
              <a:rPr lang="en-US" dirty="0"/>
              <a:t>Hyperspectral Infrared Sounding</a:t>
            </a:r>
          </a:p>
        </p:txBody>
      </p:sp>
      <p:grpSp>
        <p:nvGrpSpPr>
          <p:cNvPr id="7" name="Group 6">
            <a:extLst>
              <a:ext uri="{FF2B5EF4-FFF2-40B4-BE49-F238E27FC236}">
                <a16:creationId xmlns:a16="http://schemas.microsoft.com/office/drawing/2014/main" id="{DE57DC73-0551-B545-8D79-69ECDB987AAD}"/>
              </a:ext>
            </a:extLst>
          </p:cNvPr>
          <p:cNvGrpSpPr/>
          <p:nvPr/>
        </p:nvGrpSpPr>
        <p:grpSpPr>
          <a:xfrm>
            <a:off x="523736" y="2030443"/>
            <a:ext cx="1630707" cy="2709452"/>
            <a:chOff x="1400716" y="1937564"/>
            <a:chExt cx="1630707" cy="2709452"/>
          </a:xfrm>
        </p:grpSpPr>
        <p:pic>
          <p:nvPicPr>
            <p:cNvPr id="40" name="Picture 39">
              <a:extLst>
                <a:ext uri="{FF2B5EF4-FFF2-40B4-BE49-F238E27FC236}">
                  <a16:creationId xmlns:a16="http://schemas.microsoft.com/office/drawing/2014/main" id="{5210FA79-EF04-6347-B1C9-8BB05E9B73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038" r="49936" b="8762"/>
            <a:stretch/>
          </p:blipFill>
          <p:spPr>
            <a:xfrm>
              <a:off x="2485047" y="1937564"/>
              <a:ext cx="546376" cy="2485942"/>
            </a:xfrm>
            <a:prstGeom prst="rect">
              <a:avLst/>
            </a:prstGeom>
          </p:spPr>
        </p:pic>
        <p:pic>
          <p:nvPicPr>
            <p:cNvPr id="28" name="Picture 27">
              <a:extLst>
                <a:ext uri="{FF2B5EF4-FFF2-40B4-BE49-F238E27FC236}">
                  <a16:creationId xmlns:a16="http://schemas.microsoft.com/office/drawing/2014/main" id="{3C216F0F-220F-D443-8F71-F68FB8772C60}"/>
                </a:ext>
              </a:extLst>
            </p:cNvPr>
            <p:cNvPicPr>
              <a:picLocks noChangeAspect="1"/>
            </p:cNvPicPr>
            <p:nvPr/>
          </p:nvPicPr>
          <p:blipFill rotWithShape="1">
            <a:blip r:embed="rId4"/>
            <a:srcRect r="45388"/>
            <a:stretch/>
          </p:blipFill>
          <p:spPr>
            <a:xfrm>
              <a:off x="1400716" y="1937564"/>
              <a:ext cx="1084331" cy="2709452"/>
            </a:xfrm>
            <a:prstGeom prst="rect">
              <a:avLst/>
            </a:prstGeom>
          </p:spPr>
        </p:pic>
      </p:grpSp>
      <p:grpSp>
        <p:nvGrpSpPr>
          <p:cNvPr id="8" name="Group 7">
            <a:extLst>
              <a:ext uri="{FF2B5EF4-FFF2-40B4-BE49-F238E27FC236}">
                <a16:creationId xmlns:a16="http://schemas.microsoft.com/office/drawing/2014/main" id="{45157356-B4FB-D643-ADD5-7EEE261FC26B}"/>
              </a:ext>
            </a:extLst>
          </p:cNvPr>
          <p:cNvGrpSpPr/>
          <p:nvPr/>
        </p:nvGrpSpPr>
        <p:grpSpPr>
          <a:xfrm>
            <a:off x="2108972" y="2021147"/>
            <a:ext cx="1552342" cy="2752008"/>
            <a:chOff x="3273320" y="3969467"/>
            <a:chExt cx="1552342" cy="2752008"/>
          </a:xfrm>
        </p:grpSpPr>
        <p:grpSp>
          <p:nvGrpSpPr>
            <p:cNvPr id="6" name="Group 5">
              <a:extLst>
                <a:ext uri="{FF2B5EF4-FFF2-40B4-BE49-F238E27FC236}">
                  <a16:creationId xmlns:a16="http://schemas.microsoft.com/office/drawing/2014/main" id="{21B40241-B48C-DF46-AD40-493BCE25262F}"/>
                </a:ext>
              </a:extLst>
            </p:cNvPr>
            <p:cNvGrpSpPr/>
            <p:nvPr/>
          </p:nvGrpSpPr>
          <p:grpSpPr>
            <a:xfrm>
              <a:off x="3273320" y="3969467"/>
              <a:ext cx="1059978" cy="2752008"/>
              <a:chOff x="3273320" y="3969467"/>
              <a:chExt cx="1059978" cy="2752008"/>
            </a:xfrm>
          </p:grpSpPr>
          <p:pic>
            <p:nvPicPr>
              <p:cNvPr id="33" name="Picture 32">
                <a:extLst>
                  <a:ext uri="{FF2B5EF4-FFF2-40B4-BE49-F238E27FC236}">
                    <a16:creationId xmlns:a16="http://schemas.microsoft.com/office/drawing/2014/main" id="{07F8C63A-826D-AB43-8709-0084FD53050A}"/>
                  </a:ext>
                </a:extLst>
              </p:cNvPr>
              <p:cNvPicPr>
                <a:picLocks noChangeAspect="1"/>
              </p:cNvPicPr>
              <p:nvPr/>
            </p:nvPicPr>
            <p:blipFill rotWithShape="1">
              <a:blip r:embed="rId4"/>
              <a:srcRect l="54478"/>
              <a:stretch/>
            </p:blipFill>
            <p:spPr>
              <a:xfrm>
                <a:off x="3415242" y="3969467"/>
                <a:ext cx="918056" cy="2752008"/>
              </a:xfrm>
              <a:prstGeom prst="rect">
                <a:avLst/>
              </a:prstGeom>
            </p:spPr>
          </p:pic>
          <p:pic>
            <p:nvPicPr>
              <p:cNvPr id="31" name="Picture 30">
                <a:extLst>
                  <a:ext uri="{FF2B5EF4-FFF2-40B4-BE49-F238E27FC236}">
                    <a16:creationId xmlns:a16="http://schemas.microsoft.com/office/drawing/2014/main" id="{A4962D44-6FBC-3F4A-A3D9-94E343582C72}"/>
                  </a:ext>
                </a:extLst>
              </p:cNvPr>
              <p:cNvPicPr>
                <a:picLocks noChangeAspect="1"/>
              </p:cNvPicPr>
              <p:nvPr/>
            </p:nvPicPr>
            <p:blipFill rotWithShape="1">
              <a:blip r:embed="rId4"/>
              <a:srcRect l="6413" r="84872" b="13604"/>
              <a:stretch/>
            </p:blipFill>
            <p:spPr>
              <a:xfrm>
                <a:off x="3273320" y="3969467"/>
                <a:ext cx="174255" cy="2357627"/>
              </a:xfrm>
              <a:prstGeom prst="rect">
                <a:avLst/>
              </a:prstGeom>
            </p:spPr>
          </p:pic>
        </p:grpSp>
        <p:pic>
          <p:nvPicPr>
            <p:cNvPr id="30" name="Picture 29">
              <a:extLst>
                <a:ext uri="{FF2B5EF4-FFF2-40B4-BE49-F238E27FC236}">
                  <a16:creationId xmlns:a16="http://schemas.microsoft.com/office/drawing/2014/main" id="{4CCF791E-1644-124D-8EF8-5265BAC8EC8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4396" b="8762"/>
            <a:stretch/>
          </p:blipFill>
          <p:spPr>
            <a:xfrm>
              <a:off x="4217767" y="3969467"/>
              <a:ext cx="607895" cy="2485942"/>
            </a:xfrm>
            <a:prstGeom prst="rect">
              <a:avLst/>
            </a:prstGeom>
          </p:spPr>
        </p:pic>
      </p:grpSp>
      <p:pic>
        <p:nvPicPr>
          <p:cNvPr id="27" name="Picture 26">
            <a:extLst>
              <a:ext uri="{FF2B5EF4-FFF2-40B4-BE49-F238E27FC236}">
                <a16:creationId xmlns:a16="http://schemas.microsoft.com/office/drawing/2014/main" id="{E37E2028-B400-B440-90DD-32B37166A6FE}"/>
              </a:ext>
            </a:extLst>
          </p:cNvPr>
          <p:cNvPicPr>
            <a:picLocks noChangeAspect="1"/>
          </p:cNvPicPr>
          <p:nvPr/>
        </p:nvPicPr>
        <p:blipFill>
          <a:blip r:embed="rId6"/>
          <a:stretch>
            <a:fillRect/>
          </a:stretch>
        </p:blipFill>
        <p:spPr>
          <a:xfrm>
            <a:off x="108598" y="1736706"/>
            <a:ext cx="1213922" cy="930673"/>
          </a:xfrm>
          <a:prstGeom prst="rect">
            <a:avLst/>
          </a:prstGeom>
        </p:spPr>
      </p:pic>
      <p:sp>
        <p:nvSpPr>
          <p:cNvPr id="10" name="TextBox 9">
            <a:extLst>
              <a:ext uri="{FF2B5EF4-FFF2-40B4-BE49-F238E27FC236}">
                <a16:creationId xmlns:a16="http://schemas.microsoft.com/office/drawing/2014/main" id="{54E8EBFF-DF52-7940-AABF-6CAFA139F54F}"/>
              </a:ext>
            </a:extLst>
          </p:cNvPr>
          <p:cNvSpPr txBox="1"/>
          <p:nvPr/>
        </p:nvSpPr>
        <p:spPr>
          <a:xfrm>
            <a:off x="1142246" y="1543098"/>
            <a:ext cx="2613455" cy="584775"/>
          </a:xfrm>
          <a:prstGeom prst="rect">
            <a:avLst/>
          </a:prstGeom>
          <a:noFill/>
        </p:spPr>
        <p:txBody>
          <a:bodyPr wrap="square" rtlCol="0">
            <a:spAutoFit/>
          </a:bodyPr>
          <a:lstStyle/>
          <a:p>
            <a:r>
              <a:rPr lang="en-US" sz="1600" dirty="0"/>
              <a:t>AIRS averaging kernels and vertical resolution </a:t>
            </a:r>
          </a:p>
        </p:txBody>
      </p:sp>
      <p:grpSp>
        <p:nvGrpSpPr>
          <p:cNvPr id="60" name="Group 59">
            <a:extLst>
              <a:ext uri="{FF2B5EF4-FFF2-40B4-BE49-F238E27FC236}">
                <a16:creationId xmlns:a16="http://schemas.microsoft.com/office/drawing/2014/main" id="{BAA85A72-47F1-4749-B7DF-7DB8B6A55D41}"/>
              </a:ext>
            </a:extLst>
          </p:cNvPr>
          <p:cNvGrpSpPr/>
          <p:nvPr/>
        </p:nvGrpSpPr>
        <p:grpSpPr>
          <a:xfrm>
            <a:off x="782085" y="1084105"/>
            <a:ext cx="10862467" cy="621793"/>
            <a:chOff x="634701" y="2350632"/>
            <a:chExt cx="10862467" cy="621793"/>
          </a:xfrm>
        </p:grpSpPr>
        <p:sp>
          <p:nvSpPr>
            <p:cNvPr id="61" name="Notched Right Arrow 60">
              <a:extLst>
                <a:ext uri="{FF2B5EF4-FFF2-40B4-BE49-F238E27FC236}">
                  <a16:creationId xmlns:a16="http://schemas.microsoft.com/office/drawing/2014/main" id="{E35EBD1B-1762-A741-95AE-A0B56CD8AE31}"/>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800A3048-0D3F-704D-B77D-AC30F0CA5948}"/>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63" name="TextBox 62">
              <a:extLst>
                <a:ext uri="{FF2B5EF4-FFF2-40B4-BE49-F238E27FC236}">
                  <a16:creationId xmlns:a16="http://schemas.microsoft.com/office/drawing/2014/main" id="{4E7CEAC7-B531-B245-AB10-4D172C00D8E6}"/>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64" name="TextBox 63">
              <a:extLst>
                <a:ext uri="{FF2B5EF4-FFF2-40B4-BE49-F238E27FC236}">
                  <a16:creationId xmlns:a16="http://schemas.microsoft.com/office/drawing/2014/main" id="{57552E9B-580F-FD47-87C7-14C30B23515F}"/>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sp>
        <p:nvSpPr>
          <p:cNvPr id="90" name="TextBox 89">
            <a:extLst>
              <a:ext uri="{FF2B5EF4-FFF2-40B4-BE49-F238E27FC236}">
                <a16:creationId xmlns:a16="http://schemas.microsoft.com/office/drawing/2014/main" id="{1ACF55A0-670C-EA41-B795-40E42B1D1F51}"/>
              </a:ext>
            </a:extLst>
          </p:cNvPr>
          <p:cNvSpPr txBox="1"/>
          <p:nvPr/>
        </p:nvSpPr>
        <p:spPr>
          <a:xfrm>
            <a:off x="-57695" y="3862904"/>
            <a:ext cx="1022935" cy="461665"/>
          </a:xfrm>
          <a:prstGeom prst="rect">
            <a:avLst/>
          </a:prstGeom>
          <a:noFill/>
        </p:spPr>
        <p:txBody>
          <a:bodyPr wrap="square" rtlCol="0">
            <a:spAutoFit/>
          </a:bodyPr>
          <a:lstStyle/>
          <a:p>
            <a:r>
              <a:rPr lang="en-US" sz="1200" dirty="0"/>
              <a:t>Iron et al. 2018, AMT</a:t>
            </a:r>
          </a:p>
        </p:txBody>
      </p:sp>
    </p:spTree>
    <p:extLst>
      <p:ext uri="{BB962C8B-B14F-4D97-AF65-F5344CB8AC3E}">
        <p14:creationId xmlns:p14="http://schemas.microsoft.com/office/powerpoint/2010/main" val="1278105190"/>
      </p:ext>
    </p:extLst>
  </p:cSld>
  <p:clrMapOvr>
    <a:masterClrMapping/>
  </p:clrMapOvr>
  <mc:AlternateContent xmlns:mc="http://schemas.openxmlformats.org/markup-compatibility/2006" xmlns:p14="http://schemas.microsoft.com/office/powerpoint/2010/main">
    <mc:Choice Requires="p14">
      <p:transition spd="slow" p14:dur="2000" advTm="1291"/>
    </mc:Choice>
    <mc:Fallback xmlns="">
      <p:transition spd="slow" advTm="129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089D88C-D11F-8046-8741-97C85A7756E8}"/>
              </a:ext>
            </a:extLst>
          </p:cNvPr>
          <p:cNvSpPr>
            <a:spLocks noGrp="1"/>
          </p:cNvSpPr>
          <p:nvPr>
            <p:ph type="title"/>
          </p:nvPr>
        </p:nvSpPr>
        <p:spPr>
          <a:xfrm>
            <a:off x="381000" y="246713"/>
            <a:ext cx="9692640" cy="795528"/>
          </a:xfrm>
        </p:spPr>
        <p:txBody>
          <a:bodyPr/>
          <a:lstStyle/>
          <a:p>
            <a:r>
              <a:rPr lang="en-US" dirty="0"/>
              <a:t>Hyperspectral Infrared Sounding</a:t>
            </a:r>
          </a:p>
        </p:txBody>
      </p:sp>
      <p:grpSp>
        <p:nvGrpSpPr>
          <p:cNvPr id="7" name="Group 6">
            <a:extLst>
              <a:ext uri="{FF2B5EF4-FFF2-40B4-BE49-F238E27FC236}">
                <a16:creationId xmlns:a16="http://schemas.microsoft.com/office/drawing/2014/main" id="{DE57DC73-0551-B545-8D79-69ECDB987AAD}"/>
              </a:ext>
            </a:extLst>
          </p:cNvPr>
          <p:cNvGrpSpPr/>
          <p:nvPr/>
        </p:nvGrpSpPr>
        <p:grpSpPr>
          <a:xfrm>
            <a:off x="523736" y="2030443"/>
            <a:ext cx="1630707" cy="2709452"/>
            <a:chOff x="1400716" y="1937564"/>
            <a:chExt cx="1630707" cy="2709452"/>
          </a:xfrm>
        </p:grpSpPr>
        <p:pic>
          <p:nvPicPr>
            <p:cNvPr id="40" name="Picture 39">
              <a:extLst>
                <a:ext uri="{FF2B5EF4-FFF2-40B4-BE49-F238E27FC236}">
                  <a16:creationId xmlns:a16="http://schemas.microsoft.com/office/drawing/2014/main" id="{5210FA79-EF04-6347-B1C9-8BB05E9B73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038" r="49936" b="8762"/>
            <a:stretch/>
          </p:blipFill>
          <p:spPr>
            <a:xfrm>
              <a:off x="2485047" y="1937564"/>
              <a:ext cx="546376" cy="2485942"/>
            </a:xfrm>
            <a:prstGeom prst="rect">
              <a:avLst/>
            </a:prstGeom>
          </p:spPr>
        </p:pic>
        <p:pic>
          <p:nvPicPr>
            <p:cNvPr id="28" name="Picture 27">
              <a:extLst>
                <a:ext uri="{FF2B5EF4-FFF2-40B4-BE49-F238E27FC236}">
                  <a16:creationId xmlns:a16="http://schemas.microsoft.com/office/drawing/2014/main" id="{3C216F0F-220F-D443-8F71-F68FB8772C60}"/>
                </a:ext>
              </a:extLst>
            </p:cNvPr>
            <p:cNvPicPr>
              <a:picLocks noChangeAspect="1"/>
            </p:cNvPicPr>
            <p:nvPr/>
          </p:nvPicPr>
          <p:blipFill rotWithShape="1">
            <a:blip r:embed="rId4"/>
            <a:srcRect r="45388"/>
            <a:stretch/>
          </p:blipFill>
          <p:spPr>
            <a:xfrm>
              <a:off x="1400716" y="1937564"/>
              <a:ext cx="1084331" cy="2709452"/>
            </a:xfrm>
            <a:prstGeom prst="rect">
              <a:avLst/>
            </a:prstGeom>
          </p:spPr>
        </p:pic>
      </p:grpSp>
      <p:grpSp>
        <p:nvGrpSpPr>
          <p:cNvPr id="8" name="Group 7">
            <a:extLst>
              <a:ext uri="{FF2B5EF4-FFF2-40B4-BE49-F238E27FC236}">
                <a16:creationId xmlns:a16="http://schemas.microsoft.com/office/drawing/2014/main" id="{45157356-B4FB-D643-ADD5-7EEE261FC26B}"/>
              </a:ext>
            </a:extLst>
          </p:cNvPr>
          <p:cNvGrpSpPr/>
          <p:nvPr/>
        </p:nvGrpSpPr>
        <p:grpSpPr>
          <a:xfrm>
            <a:off x="2108972" y="2021147"/>
            <a:ext cx="1552342" cy="2752008"/>
            <a:chOff x="3273320" y="3969467"/>
            <a:chExt cx="1552342" cy="2752008"/>
          </a:xfrm>
        </p:grpSpPr>
        <p:grpSp>
          <p:nvGrpSpPr>
            <p:cNvPr id="6" name="Group 5">
              <a:extLst>
                <a:ext uri="{FF2B5EF4-FFF2-40B4-BE49-F238E27FC236}">
                  <a16:creationId xmlns:a16="http://schemas.microsoft.com/office/drawing/2014/main" id="{21B40241-B48C-DF46-AD40-493BCE25262F}"/>
                </a:ext>
              </a:extLst>
            </p:cNvPr>
            <p:cNvGrpSpPr/>
            <p:nvPr/>
          </p:nvGrpSpPr>
          <p:grpSpPr>
            <a:xfrm>
              <a:off x="3273320" y="3969467"/>
              <a:ext cx="1059978" cy="2752008"/>
              <a:chOff x="3273320" y="3969467"/>
              <a:chExt cx="1059978" cy="2752008"/>
            </a:xfrm>
          </p:grpSpPr>
          <p:pic>
            <p:nvPicPr>
              <p:cNvPr id="33" name="Picture 32">
                <a:extLst>
                  <a:ext uri="{FF2B5EF4-FFF2-40B4-BE49-F238E27FC236}">
                    <a16:creationId xmlns:a16="http://schemas.microsoft.com/office/drawing/2014/main" id="{07F8C63A-826D-AB43-8709-0084FD53050A}"/>
                  </a:ext>
                </a:extLst>
              </p:cNvPr>
              <p:cNvPicPr>
                <a:picLocks noChangeAspect="1"/>
              </p:cNvPicPr>
              <p:nvPr/>
            </p:nvPicPr>
            <p:blipFill rotWithShape="1">
              <a:blip r:embed="rId4"/>
              <a:srcRect l="54478"/>
              <a:stretch/>
            </p:blipFill>
            <p:spPr>
              <a:xfrm>
                <a:off x="3415242" y="3969467"/>
                <a:ext cx="918056" cy="2752008"/>
              </a:xfrm>
              <a:prstGeom prst="rect">
                <a:avLst/>
              </a:prstGeom>
            </p:spPr>
          </p:pic>
          <p:pic>
            <p:nvPicPr>
              <p:cNvPr id="31" name="Picture 30">
                <a:extLst>
                  <a:ext uri="{FF2B5EF4-FFF2-40B4-BE49-F238E27FC236}">
                    <a16:creationId xmlns:a16="http://schemas.microsoft.com/office/drawing/2014/main" id="{A4962D44-6FBC-3F4A-A3D9-94E343582C72}"/>
                  </a:ext>
                </a:extLst>
              </p:cNvPr>
              <p:cNvPicPr>
                <a:picLocks noChangeAspect="1"/>
              </p:cNvPicPr>
              <p:nvPr/>
            </p:nvPicPr>
            <p:blipFill rotWithShape="1">
              <a:blip r:embed="rId4"/>
              <a:srcRect l="6413" r="84872" b="13604"/>
              <a:stretch/>
            </p:blipFill>
            <p:spPr>
              <a:xfrm>
                <a:off x="3273320" y="3969467"/>
                <a:ext cx="174255" cy="2357627"/>
              </a:xfrm>
              <a:prstGeom prst="rect">
                <a:avLst/>
              </a:prstGeom>
            </p:spPr>
          </p:pic>
        </p:grpSp>
        <p:pic>
          <p:nvPicPr>
            <p:cNvPr id="30" name="Picture 29">
              <a:extLst>
                <a:ext uri="{FF2B5EF4-FFF2-40B4-BE49-F238E27FC236}">
                  <a16:creationId xmlns:a16="http://schemas.microsoft.com/office/drawing/2014/main" id="{4CCF791E-1644-124D-8EF8-5265BAC8EC8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4396" b="8762"/>
            <a:stretch/>
          </p:blipFill>
          <p:spPr>
            <a:xfrm>
              <a:off x="4217767" y="3969467"/>
              <a:ext cx="607895" cy="2485942"/>
            </a:xfrm>
            <a:prstGeom prst="rect">
              <a:avLst/>
            </a:prstGeom>
          </p:spPr>
        </p:pic>
      </p:grpSp>
      <p:pic>
        <p:nvPicPr>
          <p:cNvPr id="9" name="Picture 8">
            <a:extLst>
              <a:ext uri="{FF2B5EF4-FFF2-40B4-BE49-F238E27FC236}">
                <a16:creationId xmlns:a16="http://schemas.microsoft.com/office/drawing/2014/main" id="{46A431FC-7E12-654E-A172-3604AB27881A}"/>
              </a:ext>
            </a:extLst>
          </p:cNvPr>
          <p:cNvPicPr>
            <a:picLocks noChangeAspect="1"/>
          </p:cNvPicPr>
          <p:nvPr/>
        </p:nvPicPr>
        <p:blipFill>
          <a:blip r:embed="rId6"/>
          <a:stretch>
            <a:fillRect/>
          </a:stretch>
        </p:blipFill>
        <p:spPr>
          <a:xfrm>
            <a:off x="0" y="5116859"/>
            <a:ext cx="4320534" cy="1635430"/>
          </a:xfrm>
          <a:prstGeom prst="rect">
            <a:avLst/>
          </a:prstGeom>
        </p:spPr>
      </p:pic>
      <p:pic>
        <p:nvPicPr>
          <p:cNvPr id="27" name="Picture 26">
            <a:extLst>
              <a:ext uri="{FF2B5EF4-FFF2-40B4-BE49-F238E27FC236}">
                <a16:creationId xmlns:a16="http://schemas.microsoft.com/office/drawing/2014/main" id="{E37E2028-B400-B440-90DD-32B37166A6FE}"/>
              </a:ext>
            </a:extLst>
          </p:cNvPr>
          <p:cNvPicPr>
            <a:picLocks noChangeAspect="1"/>
          </p:cNvPicPr>
          <p:nvPr/>
        </p:nvPicPr>
        <p:blipFill>
          <a:blip r:embed="rId7"/>
          <a:stretch>
            <a:fillRect/>
          </a:stretch>
        </p:blipFill>
        <p:spPr>
          <a:xfrm>
            <a:off x="108598" y="1736706"/>
            <a:ext cx="1213922" cy="930673"/>
          </a:xfrm>
          <a:prstGeom prst="rect">
            <a:avLst/>
          </a:prstGeom>
        </p:spPr>
      </p:pic>
      <p:sp>
        <p:nvSpPr>
          <p:cNvPr id="10" name="TextBox 9">
            <a:extLst>
              <a:ext uri="{FF2B5EF4-FFF2-40B4-BE49-F238E27FC236}">
                <a16:creationId xmlns:a16="http://schemas.microsoft.com/office/drawing/2014/main" id="{54E8EBFF-DF52-7940-AABF-6CAFA139F54F}"/>
              </a:ext>
            </a:extLst>
          </p:cNvPr>
          <p:cNvSpPr txBox="1"/>
          <p:nvPr/>
        </p:nvSpPr>
        <p:spPr>
          <a:xfrm>
            <a:off x="1142246" y="1543098"/>
            <a:ext cx="2613455" cy="584775"/>
          </a:xfrm>
          <a:prstGeom prst="rect">
            <a:avLst/>
          </a:prstGeom>
          <a:noFill/>
        </p:spPr>
        <p:txBody>
          <a:bodyPr wrap="square" rtlCol="0">
            <a:spAutoFit/>
          </a:bodyPr>
          <a:lstStyle/>
          <a:p>
            <a:r>
              <a:rPr lang="en-US" sz="1600" dirty="0"/>
              <a:t>AIRS averaging kernels and vertical resolution </a:t>
            </a:r>
          </a:p>
        </p:txBody>
      </p:sp>
      <p:sp>
        <p:nvSpPr>
          <p:cNvPr id="59" name="TextBox 58">
            <a:extLst>
              <a:ext uri="{FF2B5EF4-FFF2-40B4-BE49-F238E27FC236}">
                <a16:creationId xmlns:a16="http://schemas.microsoft.com/office/drawing/2014/main" id="{9D269D0C-0841-8149-B26E-87AB5911151D}"/>
              </a:ext>
            </a:extLst>
          </p:cNvPr>
          <p:cNvSpPr txBox="1"/>
          <p:nvPr/>
        </p:nvSpPr>
        <p:spPr>
          <a:xfrm>
            <a:off x="347774" y="4813101"/>
            <a:ext cx="3144900" cy="338554"/>
          </a:xfrm>
          <a:prstGeom prst="rect">
            <a:avLst/>
          </a:prstGeom>
          <a:noFill/>
        </p:spPr>
        <p:txBody>
          <a:bodyPr wrap="none" rtlCol="0">
            <a:spAutoFit/>
          </a:bodyPr>
          <a:lstStyle/>
          <a:p>
            <a:r>
              <a:rPr lang="en-US" sz="1600" dirty="0"/>
              <a:t>IASI DOFS with improved </a:t>
            </a:r>
            <a:r>
              <a:rPr lang="en-US" sz="1600" dirty="0" err="1"/>
              <a:t>Ne∆T</a:t>
            </a:r>
            <a:r>
              <a:rPr lang="en-US" sz="1600" dirty="0"/>
              <a:t> </a:t>
            </a:r>
          </a:p>
        </p:txBody>
      </p:sp>
      <p:grpSp>
        <p:nvGrpSpPr>
          <p:cNvPr id="60" name="Group 59">
            <a:extLst>
              <a:ext uri="{FF2B5EF4-FFF2-40B4-BE49-F238E27FC236}">
                <a16:creationId xmlns:a16="http://schemas.microsoft.com/office/drawing/2014/main" id="{BAA85A72-47F1-4749-B7DF-7DB8B6A55D41}"/>
              </a:ext>
            </a:extLst>
          </p:cNvPr>
          <p:cNvGrpSpPr/>
          <p:nvPr/>
        </p:nvGrpSpPr>
        <p:grpSpPr>
          <a:xfrm>
            <a:off x="782085" y="1084105"/>
            <a:ext cx="10862467" cy="621793"/>
            <a:chOff x="634701" y="2350632"/>
            <a:chExt cx="10862467" cy="621793"/>
          </a:xfrm>
        </p:grpSpPr>
        <p:sp>
          <p:nvSpPr>
            <p:cNvPr id="61" name="Notched Right Arrow 60">
              <a:extLst>
                <a:ext uri="{FF2B5EF4-FFF2-40B4-BE49-F238E27FC236}">
                  <a16:creationId xmlns:a16="http://schemas.microsoft.com/office/drawing/2014/main" id="{E35EBD1B-1762-A741-95AE-A0B56CD8AE31}"/>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800A3048-0D3F-704D-B77D-AC30F0CA5948}"/>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63" name="TextBox 62">
              <a:extLst>
                <a:ext uri="{FF2B5EF4-FFF2-40B4-BE49-F238E27FC236}">
                  <a16:creationId xmlns:a16="http://schemas.microsoft.com/office/drawing/2014/main" id="{4E7CEAC7-B531-B245-AB10-4D172C00D8E6}"/>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64" name="TextBox 63">
              <a:extLst>
                <a:ext uri="{FF2B5EF4-FFF2-40B4-BE49-F238E27FC236}">
                  <a16:creationId xmlns:a16="http://schemas.microsoft.com/office/drawing/2014/main" id="{57552E9B-580F-FD47-87C7-14C30B23515F}"/>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sp>
        <p:nvSpPr>
          <p:cNvPr id="90" name="TextBox 89">
            <a:extLst>
              <a:ext uri="{FF2B5EF4-FFF2-40B4-BE49-F238E27FC236}">
                <a16:creationId xmlns:a16="http://schemas.microsoft.com/office/drawing/2014/main" id="{1ACF55A0-670C-EA41-B795-40E42B1D1F51}"/>
              </a:ext>
            </a:extLst>
          </p:cNvPr>
          <p:cNvSpPr txBox="1"/>
          <p:nvPr/>
        </p:nvSpPr>
        <p:spPr>
          <a:xfrm>
            <a:off x="-57695" y="3862904"/>
            <a:ext cx="1022935" cy="461665"/>
          </a:xfrm>
          <a:prstGeom prst="rect">
            <a:avLst/>
          </a:prstGeom>
          <a:noFill/>
        </p:spPr>
        <p:txBody>
          <a:bodyPr wrap="square" rtlCol="0">
            <a:spAutoFit/>
          </a:bodyPr>
          <a:lstStyle/>
          <a:p>
            <a:r>
              <a:rPr lang="en-US" sz="1200" dirty="0"/>
              <a:t>Iron et al. 2018, AMT</a:t>
            </a:r>
          </a:p>
        </p:txBody>
      </p:sp>
      <p:pic>
        <p:nvPicPr>
          <p:cNvPr id="67" name="Picture 66">
            <a:extLst>
              <a:ext uri="{FF2B5EF4-FFF2-40B4-BE49-F238E27FC236}">
                <a16:creationId xmlns:a16="http://schemas.microsoft.com/office/drawing/2014/main" id="{75D79D82-5686-B942-AFEE-D8484D73D5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7676" y="5320567"/>
            <a:ext cx="2929759" cy="1464880"/>
          </a:xfrm>
          <a:prstGeom prst="rect">
            <a:avLst/>
          </a:prstGeom>
        </p:spPr>
      </p:pic>
      <p:pic>
        <p:nvPicPr>
          <p:cNvPr id="68" name="Picture 67">
            <a:extLst>
              <a:ext uri="{FF2B5EF4-FFF2-40B4-BE49-F238E27FC236}">
                <a16:creationId xmlns:a16="http://schemas.microsoft.com/office/drawing/2014/main" id="{10DA9057-C6FF-A34E-80E8-3C4644A45BA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54174" y="2703551"/>
            <a:ext cx="3231970" cy="2237128"/>
          </a:xfrm>
          <a:prstGeom prst="rect">
            <a:avLst/>
          </a:prstGeom>
        </p:spPr>
      </p:pic>
      <p:pic>
        <p:nvPicPr>
          <p:cNvPr id="69" name="Picture 68">
            <a:extLst>
              <a:ext uri="{FF2B5EF4-FFF2-40B4-BE49-F238E27FC236}">
                <a16:creationId xmlns:a16="http://schemas.microsoft.com/office/drawing/2014/main" id="{BCCD0772-1325-E147-B8DD-8539B23EF531}"/>
              </a:ext>
            </a:extLst>
          </p:cNvPr>
          <p:cNvPicPr>
            <a:picLocks noChangeAspect="1"/>
          </p:cNvPicPr>
          <p:nvPr/>
        </p:nvPicPr>
        <p:blipFill>
          <a:blip r:embed="rId10"/>
          <a:stretch>
            <a:fillRect/>
          </a:stretch>
        </p:blipFill>
        <p:spPr>
          <a:xfrm>
            <a:off x="6428345" y="1605299"/>
            <a:ext cx="2286185" cy="1507944"/>
          </a:xfrm>
          <a:prstGeom prst="rect">
            <a:avLst/>
          </a:prstGeom>
        </p:spPr>
      </p:pic>
      <p:grpSp>
        <p:nvGrpSpPr>
          <p:cNvPr id="70" name="Group 69">
            <a:extLst>
              <a:ext uri="{FF2B5EF4-FFF2-40B4-BE49-F238E27FC236}">
                <a16:creationId xmlns:a16="http://schemas.microsoft.com/office/drawing/2014/main" id="{5CCA7143-506C-4D4E-9CCD-88E67F6E48C5}"/>
              </a:ext>
            </a:extLst>
          </p:cNvPr>
          <p:cNvGrpSpPr>
            <a:grpSpLocks noChangeAspect="1"/>
          </p:cNvGrpSpPr>
          <p:nvPr/>
        </p:nvGrpSpPr>
        <p:grpSpPr>
          <a:xfrm flipH="1">
            <a:off x="9639730" y="3506509"/>
            <a:ext cx="2266557" cy="1535378"/>
            <a:chOff x="4802636" y="4802881"/>
            <a:chExt cx="3092059" cy="1827611"/>
          </a:xfrm>
        </p:grpSpPr>
        <p:pic>
          <p:nvPicPr>
            <p:cNvPr id="71" name="Picture 70">
              <a:extLst>
                <a:ext uri="{FF2B5EF4-FFF2-40B4-BE49-F238E27FC236}">
                  <a16:creationId xmlns:a16="http://schemas.microsoft.com/office/drawing/2014/main" id="{ACA8A1EA-7990-EF4F-90CF-82DC067572A2}"/>
                </a:ext>
              </a:extLst>
            </p:cNvPr>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6001560" y="4802881"/>
              <a:ext cx="1338657" cy="808105"/>
            </a:xfrm>
            <a:prstGeom prst="rect">
              <a:avLst/>
            </a:prstGeom>
            <a:noFill/>
            <a:ln>
              <a:noFill/>
            </a:ln>
          </p:spPr>
        </p:pic>
        <p:sp>
          <p:nvSpPr>
            <p:cNvPr id="72" name="Parallelogram 71">
              <a:extLst>
                <a:ext uri="{FF2B5EF4-FFF2-40B4-BE49-F238E27FC236}">
                  <a16:creationId xmlns:a16="http://schemas.microsoft.com/office/drawing/2014/main" id="{03694770-8639-7646-A78C-E96809F2B092}"/>
                </a:ext>
              </a:extLst>
            </p:cNvPr>
            <p:cNvSpPr/>
            <p:nvPr/>
          </p:nvSpPr>
          <p:spPr>
            <a:xfrm>
              <a:off x="5152806" y="6210334"/>
              <a:ext cx="2684317" cy="414522"/>
            </a:xfrm>
            <a:prstGeom prst="parallelogram">
              <a:avLst>
                <a:gd name="adj" fmla="val 302875"/>
              </a:avLst>
            </a:prstGeom>
            <a:solidFill>
              <a:srgbClr val="B9CDE5">
                <a:alpha val="50196"/>
              </a:srgbClr>
            </a:solidFill>
            <a:ln w="6350" cap="flat">
              <a:solidFill>
                <a:schemeClr val="accent1">
                  <a:lumMod val="40000"/>
                  <a:lumOff val="60000"/>
                </a:schemeClr>
              </a:solidFill>
              <a:prstDash val="solid"/>
              <a:bevel/>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73" name="Freeform 72">
              <a:extLst>
                <a:ext uri="{FF2B5EF4-FFF2-40B4-BE49-F238E27FC236}">
                  <a16:creationId xmlns:a16="http://schemas.microsoft.com/office/drawing/2014/main" id="{CA530531-4765-D749-A7BE-DEE286D75717}"/>
                </a:ext>
              </a:extLst>
            </p:cNvPr>
            <p:cNvSpPr/>
            <p:nvPr/>
          </p:nvSpPr>
          <p:spPr>
            <a:xfrm>
              <a:off x="6225093" y="6284635"/>
              <a:ext cx="287862" cy="51815"/>
            </a:xfrm>
            <a:custGeom>
              <a:avLst/>
              <a:gdLst>
                <a:gd name="connsiteX0" fmla="*/ 406400 w 914400"/>
                <a:gd name="connsiteY0" fmla="*/ 210508 h 216858"/>
                <a:gd name="connsiteX1" fmla="*/ 527050 w 914400"/>
                <a:gd name="connsiteY1" fmla="*/ 197808 h 216858"/>
                <a:gd name="connsiteX2" fmla="*/ 565150 w 914400"/>
                <a:gd name="connsiteY2" fmla="*/ 185108 h 216858"/>
                <a:gd name="connsiteX3" fmla="*/ 584200 w 914400"/>
                <a:gd name="connsiteY3" fmla="*/ 178758 h 216858"/>
                <a:gd name="connsiteX4" fmla="*/ 622300 w 914400"/>
                <a:gd name="connsiteY4" fmla="*/ 153358 h 216858"/>
                <a:gd name="connsiteX5" fmla="*/ 647700 w 914400"/>
                <a:gd name="connsiteY5" fmla="*/ 147008 h 216858"/>
                <a:gd name="connsiteX6" fmla="*/ 711200 w 914400"/>
                <a:gd name="connsiteY6" fmla="*/ 127958 h 216858"/>
                <a:gd name="connsiteX7" fmla="*/ 781050 w 914400"/>
                <a:gd name="connsiteY7" fmla="*/ 108908 h 216858"/>
                <a:gd name="connsiteX8" fmla="*/ 800100 w 914400"/>
                <a:gd name="connsiteY8" fmla="*/ 96208 h 216858"/>
                <a:gd name="connsiteX9" fmla="*/ 844550 w 914400"/>
                <a:gd name="connsiteY9" fmla="*/ 83508 h 216858"/>
                <a:gd name="connsiteX10" fmla="*/ 882650 w 914400"/>
                <a:gd name="connsiteY10" fmla="*/ 51758 h 216858"/>
                <a:gd name="connsiteX11" fmla="*/ 914400 w 914400"/>
                <a:gd name="connsiteY11" fmla="*/ 13658 h 216858"/>
                <a:gd name="connsiteX12" fmla="*/ 895350 w 914400"/>
                <a:gd name="connsiteY12" fmla="*/ 958 h 216858"/>
                <a:gd name="connsiteX13" fmla="*/ 755650 w 914400"/>
                <a:gd name="connsiteY13" fmla="*/ 13658 h 216858"/>
                <a:gd name="connsiteX14" fmla="*/ 546100 w 914400"/>
                <a:gd name="connsiteY14" fmla="*/ 7308 h 216858"/>
                <a:gd name="connsiteX15" fmla="*/ 514350 w 914400"/>
                <a:gd name="connsiteY15" fmla="*/ 32708 h 216858"/>
                <a:gd name="connsiteX16" fmla="*/ 495300 w 914400"/>
                <a:gd name="connsiteY16" fmla="*/ 45408 h 216858"/>
                <a:gd name="connsiteX17" fmla="*/ 476250 w 914400"/>
                <a:gd name="connsiteY17" fmla="*/ 64458 h 216858"/>
                <a:gd name="connsiteX18" fmla="*/ 450850 w 914400"/>
                <a:gd name="connsiteY18" fmla="*/ 70808 h 216858"/>
                <a:gd name="connsiteX19" fmla="*/ 387350 w 914400"/>
                <a:gd name="connsiteY19" fmla="*/ 83508 h 216858"/>
                <a:gd name="connsiteX20" fmla="*/ 349250 w 914400"/>
                <a:gd name="connsiteY20" fmla="*/ 102558 h 216858"/>
                <a:gd name="connsiteX21" fmla="*/ 330200 w 914400"/>
                <a:gd name="connsiteY21" fmla="*/ 108908 h 216858"/>
                <a:gd name="connsiteX22" fmla="*/ 311150 w 914400"/>
                <a:gd name="connsiteY22" fmla="*/ 121608 h 216858"/>
                <a:gd name="connsiteX23" fmla="*/ 292100 w 914400"/>
                <a:gd name="connsiteY23" fmla="*/ 127958 h 216858"/>
                <a:gd name="connsiteX24" fmla="*/ 266700 w 914400"/>
                <a:gd name="connsiteY24" fmla="*/ 140658 h 216858"/>
                <a:gd name="connsiteX25" fmla="*/ 222250 w 914400"/>
                <a:gd name="connsiteY25" fmla="*/ 147008 h 216858"/>
                <a:gd name="connsiteX26" fmla="*/ 127000 w 914400"/>
                <a:gd name="connsiteY26" fmla="*/ 159708 h 216858"/>
                <a:gd name="connsiteX27" fmla="*/ 69850 w 914400"/>
                <a:gd name="connsiteY27" fmla="*/ 172408 h 216858"/>
                <a:gd name="connsiteX28" fmla="*/ 0 w 914400"/>
                <a:gd name="connsiteY28" fmla="*/ 197808 h 216858"/>
                <a:gd name="connsiteX29" fmla="*/ 95250 w 914400"/>
                <a:gd name="connsiteY29" fmla="*/ 210508 h 216858"/>
                <a:gd name="connsiteX30" fmla="*/ 133350 w 914400"/>
                <a:gd name="connsiteY30" fmla="*/ 216858 h 216858"/>
                <a:gd name="connsiteX31" fmla="*/ 349250 w 914400"/>
                <a:gd name="connsiteY31" fmla="*/ 210508 h 216858"/>
                <a:gd name="connsiteX32" fmla="*/ 406400 w 914400"/>
                <a:gd name="connsiteY32" fmla="*/ 210508 h 216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14400" h="216858">
                  <a:moveTo>
                    <a:pt x="406400" y="210508"/>
                  </a:moveTo>
                  <a:cubicBezTo>
                    <a:pt x="436033" y="208391"/>
                    <a:pt x="488164" y="208413"/>
                    <a:pt x="527050" y="197808"/>
                  </a:cubicBezTo>
                  <a:cubicBezTo>
                    <a:pt x="539965" y="194286"/>
                    <a:pt x="552450" y="189341"/>
                    <a:pt x="565150" y="185108"/>
                  </a:cubicBezTo>
                  <a:cubicBezTo>
                    <a:pt x="571500" y="182991"/>
                    <a:pt x="578631" y="182471"/>
                    <a:pt x="584200" y="178758"/>
                  </a:cubicBezTo>
                  <a:cubicBezTo>
                    <a:pt x="596900" y="170291"/>
                    <a:pt x="607492" y="157060"/>
                    <a:pt x="622300" y="153358"/>
                  </a:cubicBezTo>
                  <a:cubicBezTo>
                    <a:pt x="630767" y="151241"/>
                    <a:pt x="639341" y="149516"/>
                    <a:pt x="647700" y="147008"/>
                  </a:cubicBezTo>
                  <a:cubicBezTo>
                    <a:pt x="692926" y="133440"/>
                    <a:pt x="673564" y="136321"/>
                    <a:pt x="711200" y="127958"/>
                  </a:cubicBezTo>
                  <a:cubicBezTo>
                    <a:pt x="729092" y="123982"/>
                    <a:pt x="766182" y="118820"/>
                    <a:pt x="781050" y="108908"/>
                  </a:cubicBezTo>
                  <a:cubicBezTo>
                    <a:pt x="787400" y="104675"/>
                    <a:pt x="793274" y="99621"/>
                    <a:pt x="800100" y="96208"/>
                  </a:cubicBezTo>
                  <a:cubicBezTo>
                    <a:pt x="809210" y="91653"/>
                    <a:pt x="836412" y="85543"/>
                    <a:pt x="844550" y="83508"/>
                  </a:cubicBezTo>
                  <a:cubicBezTo>
                    <a:pt x="900205" y="27853"/>
                    <a:pt x="829606" y="95961"/>
                    <a:pt x="882650" y="51758"/>
                  </a:cubicBezTo>
                  <a:cubicBezTo>
                    <a:pt x="900985" y="36479"/>
                    <a:pt x="901913" y="32389"/>
                    <a:pt x="914400" y="13658"/>
                  </a:cubicBezTo>
                  <a:cubicBezTo>
                    <a:pt x="908050" y="9425"/>
                    <a:pt x="902972" y="1339"/>
                    <a:pt x="895350" y="958"/>
                  </a:cubicBezTo>
                  <a:cubicBezTo>
                    <a:pt x="828306" y="-2394"/>
                    <a:pt x="807271" y="3334"/>
                    <a:pt x="755650" y="13658"/>
                  </a:cubicBezTo>
                  <a:cubicBezTo>
                    <a:pt x="685800" y="11541"/>
                    <a:pt x="615982" y="7308"/>
                    <a:pt x="546100" y="7308"/>
                  </a:cubicBezTo>
                  <a:cubicBezTo>
                    <a:pt x="503956" y="7308"/>
                    <a:pt x="531321" y="11494"/>
                    <a:pt x="514350" y="32708"/>
                  </a:cubicBezTo>
                  <a:cubicBezTo>
                    <a:pt x="509582" y="38667"/>
                    <a:pt x="501163" y="40522"/>
                    <a:pt x="495300" y="45408"/>
                  </a:cubicBezTo>
                  <a:cubicBezTo>
                    <a:pt x="488401" y="51157"/>
                    <a:pt x="484047" y="60003"/>
                    <a:pt x="476250" y="64458"/>
                  </a:cubicBezTo>
                  <a:cubicBezTo>
                    <a:pt x="468673" y="68788"/>
                    <a:pt x="459241" y="68410"/>
                    <a:pt x="450850" y="70808"/>
                  </a:cubicBezTo>
                  <a:cubicBezTo>
                    <a:pt x="406518" y="83474"/>
                    <a:pt x="463209" y="72671"/>
                    <a:pt x="387350" y="83508"/>
                  </a:cubicBezTo>
                  <a:cubicBezTo>
                    <a:pt x="339467" y="99469"/>
                    <a:pt x="398489" y="77939"/>
                    <a:pt x="349250" y="102558"/>
                  </a:cubicBezTo>
                  <a:cubicBezTo>
                    <a:pt x="343263" y="105551"/>
                    <a:pt x="336187" y="105915"/>
                    <a:pt x="330200" y="108908"/>
                  </a:cubicBezTo>
                  <a:cubicBezTo>
                    <a:pt x="323374" y="112321"/>
                    <a:pt x="317976" y="118195"/>
                    <a:pt x="311150" y="121608"/>
                  </a:cubicBezTo>
                  <a:cubicBezTo>
                    <a:pt x="305163" y="124601"/>
                    <a:pt x="298252" y="125321"/>
                    <a:pt x="292100" y="127958"/>
                  </a:cubicBezTo>
                  <a:cubicBezTo>
                    <a:pt x="283399" y="131687"/>
                    <a:pt x="275832" y="138167"/>
                    <a:pt x="266700" y="140658"/>
                  </a:cubicBezTo>
                  <a:cubicBezTo>
                    <a:pt x="252260" y="144596"/>
                    <a:pt x="237013" y="144547"/>
                    <a:pt x="222250" y="147008"/>
                  </a:cubicBezTo>
                  <a:cubicBezTo>
                    <a:pt x="143336" y="160160"/>
                    <a:pt x="253084" y="147100"/>
                    <a:pt x="127000" y="159708"/>
                  </a:cubicBezTo>
                  <a:cubicBezTo>
                    <a:pt x="72496" y="177876"/>
                    <a:pt x="159255" y="150057"/>
                    <a:pt x="69850" y="172408"/>
                  </a:cubicBezTo>
                  <a:cubicBezTo>
                    <a:pt x="48111" y="177843"/>
                    <a:pt x="21041" y="189391"/>
                    <a:pt x="0" y="197808"/>
                  </a:cubicBezTo>
                  <a:cubicBezTo>
                    <a:pt x="54004" y="211309"/>
                    <a:pt x="842" y="199401"/>
                    <a:pt x="95250" y="210508"/>
                  </a:cubicBezTo>
                  <a:cubicBezTo>
                    <a:pt x="108037" y="212012"/>
                    <a:pt x="120650" y="214741"/>
                    <a:pt x="133350" y="216858"/>
                  </a:cubicBezTo>
                  <a:cubicBezTo>
                    <a:pt x="205317" y="214741"/>
                    <a:pt x="277419" y="215406"/>
                    <a:pt x="349250" y="210508"/>
                  </a:cubicBezTo>
                  <a:cubicBezTo>
                    <a:pt x="370786" y="209040"/>
                    <a:pt x="376767" y="212625"/>
                    <a:pt x="406400" y="210508"/>
                  </a:cubicBezTo>
                  <a:close/>
                </a:path>
              </a:pathLst>
            </a:custGeom>
            <a:solidFill>
              <a:srgbClr val="008080"/>
            </a:solidFill>
            <a:ln w="12700" cap="flat">
              <a:solidFill>
                <a:srgbClr val="008080"/>
              </a:solidFill>
              <a:prstDash val="solid"/>
              <a:bevel/>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74" name="Parallelogram 73">
              <a:extLst>
                <a:ext uri="{FF2B5EF4-FFF2-40B4-BE49-F238E27FC236}">
                  <a16:creationId xmlns:a16="http://schemas.microsoft.com/office/drawing/2014/main" id="{8D6EF925-D37C-7F4B-92AB-B798C98C7BDA}"/>
                </a:ext>
              </a:extLst>
            </p:cNvPr>
            <p:cNvSpPr/>
            <p:nvPr/>
          </p:nvSpPr>
          <p:spPr>
            <a:xfrm>
              <a:off x="5181592" y="6152761"/>
              <a:ext cx="2684317" cy="414522"/>
            </a:xfrm>
            <a:prstGeom prst="parallelogram">
              <a:avLst>
                <a:gd name="adj" fmla="val 302875"/>
              </a:avLst>
            </a:prstGeom>
            <a:solidFill>
              <a:srgbClr val="D7E4BD">
                <a:alpha val="50196"/>
              </a:srgbClr>
            </a:solidFill>
            <a:ln w="6350" cap="flat">
              <a:solidFill>
                <a:schemeClr val="accent1">
                  <a:lumMod val="40000"/>
                  <a:lumOff val="60000"/>
                </a:schemeClr>
              </a:solidFill>
              <a:prstDash val="solid"/>
              <a:bevel/>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75" name="Freeform 74">
              <a:extLst>
                <a:ext uri="{FF2B5EF4-FFF2-40B4-BE49-F238E27FC236}">
                  <a16:creationId xmlns:a16="http://schemas.microsoft.com/office/drawing/2014/main" id="{9BEC2A95-1DA4-EE40-99A6-CB56D48FDAE2}"/>
                </a:ext>
              </a:extLst>
            </p:cNvPr>
            <p:cNvSpPr/>
            <p:nvPr/>
          </p:nvSpPr>
          <p:spPr>
            <a:xfrm>
              <a:off x="6289862" y="6313421"/>
              <a:ext cx="287862" cy="51815"/>
            </a:xfrm>
            <a:custGeom>
              <a:avLst/>
              <a:gdLst>
                <a:gd name="connsiteX0" fmla="*/ 406400 w 914400"/>
                <a:gd name="connsiteY0" fmla="*/ 210508 h 216858"/>
                <a:gd name="connsiteX1" fmla="*/ 527050 w 914400"/>
                <a:gd name="connsiteY1" fmla="*/ 197808 h 216858"/>
                <a:gd name="connsiteX2" fmla="*/ 565150 w 914400"/>
                <a:gd name="connsiteY2" fmla="*/ 185108 h 216858"/>
                <a:gd name="connsiteX3" fmla="*/ 584200 w 914400"/>
                <a:gd name="connsiteY3" fmla="*/ 178758 h 216858"/>
                <a:gd name="connsiteX4" fmla="*/ 622300 w 914400"/>
                <a:gd name="connsiteY4" fmla="*/ 153358 h 216858"/>
                <a:gd name="connsiteX5" fmla="*/ 647700 w 914400"/>
                <a:gd name="connsiteY5" fmla="*/ 147008 h 216858"/>
                <a:gd name="connsiteX6" fmla="*/ 711200 w 914400"/>
                <a:gd name="connsiteY6" fmla="*/ 127958 h 216858"/>
                <a:gd name="connsiteX7" fmla="*/ 781050 w 914400"/>
                <a:gd name="connsiteY7" fmla="*/ 108908 h 216858"/>
                <a:gd name="connsiteX8" fmla="*/ 800100 w 914400"/>
                <a:gd name="connsiteY8" fmla="*/ 96208 h 216858"/>
                <a:gd name="connsiteX9" fmla="*/ 844550 w 914400"/>
                <a:gd name="connsiteY9" fmla="*/ 83508 h 216858"/>
                <a:gd name="connsiteX10" fmla="*/ 882650 w 914400"/>
                <a:gd name="connsiteY10" fmla="*/ 51758 h 216858"/>
                <a:gd name="connsiteX11" fmla="*/ 914400 w 914400"/>
                <a:gd name="connsiteY11" fmla="*/ 13658 h 216858"/>
                <a:gd name="connsiteX12" fmla="*/ 895350 w 914400"/>
                <a:gd name="connsiteY12" fmla="*/ 958 h 216858"/>
                <a:gd name="connsiteX13" fmla="*/ 755650 w 914400"/>
                <a:gd name="connsiteY13" fmla="*/ 13658 h 216858"/>
                <a:gd name="connsiteX14" fmla="*/ 546100 w 914400"/>
                <a:gd name="connsiteY14" fmla="*/ 7308 h 216858"/>
                <a:gd name="connsiteX15" fmla="*/ 514350 w 914400"/>
                <a:gd name="connsiteY15" fmla="*/ 32708 h 216858"/>
                <a:gd name="connsiteX16" fmla="*/ 495300 w 914400"/>
                <a:gd name="connsiteY16" fmla="*/ 45408 h 216858"/>
                <a:gd name="connsiteX17" fmla="*/ 476250 w 914400"/>
                <a:gd name="connsiteY17" fmla="*/ 64458 h 216858"/>
                <a:gd name="connsiteX18" fmla="*/ 450850 w 914400"/>
                <a:gd name="connsiteY18" fmla="*/ 70808 h 216858"/>
                <a:gd name="connsiteX19" fmla="*/ 387350 w 914400"/>
                <a:gd name="connsiteY19" fmla="*/ 83508 h 216858"/>
                <a:gd name="connsiteX20" fmla="*/ 349250 w 914400"/>
                <a:gd name="connsiteY20" fmla="*/ 102558 h 216858"/>
                <a:gd name="connsiteX21" fmla="*/ 330200 w 914400"/>
                <a:gd name="connsiteY21" fmla="*/ 108908 h 216858"/>
                <a:gd name="connsiteX22" fmla="*/ 311150 w 914400"/>
                <a:gd name="connsiteY22" fmla="*/ 121608 h 216858"/>
                <a:gd name="connsiteX23" fmla="*/ 292100 w 914400"/>
                <a:gd name="connsiteY23" fmla="*/ 127958 h 216858"/>
                <a:gd name="connsiteX24" fmla="*/ 266700 w 914400"/>
                <a:gd name="connsiteY24" fmla="*/ 140658 h 216858"/>
                <a:gd name="connsiteX25" fmla="*/ 222250 w 914400"/>
                <a:gd name="connsiteY25" fmla="*/ 147008 h 216858"/>
                <a:gd name="connsiteX26" fmla="*/ 127000 w 914400"/>
                <a:gd name="connsiteY26" fmla="*/ 159708 h 216858"/>
                <a:gd name="connsiteX27" fmla="*/ 69850 w 914400"/>
                <a:gd name="connsiteY27" fmla="*/ 172408 h 216858"/>
                <a:gd name="connsiteX28" fmla="*/ 0 w 914400"/>
                <a:gd name="connsiteY28" fmla="*/ 197808 h 216858"/>
                <a:gd name="connsiteX29" fmla="*/ 95250 w 914400"/>
                <a:gd name="connsiteY29" fmla="*/ 210508 h 216858"/>
                <a:gd name="connsiteX30" fmla="*/ 133350 w 914400"/>
                <a:gd name="connsiteY30" fmla="*/ 216858 h 216858"/>
                <a:gd name="connsiteX31" fmla="*/ 349250 w 914400"/>
                <a:gd name="connsiteY31" fmla="*/ 210508 h 216858"/>
                <a:gd name="connsiteX32" fmla="*/ 406400 w 914400"/>
                <a:gd name="connsiteY32" fmla="*/ 210508 h 216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14400" h="216858">
                  <a:moveTo>
                    <a:pt x="406400" y="210508"/>
                  </a:moveTo>
                  <a:cubicBezTo>
                    <a:pt x="436033" y="208391"/>
                    <a:pt x="488164" y="208413"/>
                    <a:pt x="527050" y="197808"/>
                  </a:cubicBezTo>
                  <a:cubicBezTo>
                    <a:pt x="539965" y="194286"/>
                    <a:pt x="552450" y="189341"/>
                    <a:pt x="565150" y="185108"/>
                  </a:cubicBezTo>
                  <a:cubicBezTo>
                    <a:pt x="571500" y="182991"/>
                    <a:pt x="578631" y="182471"/>
                    <a:pt x="584200" y="178758"/>
                  </a:cubicBezTo>
                  <a:cubicBezTo>
                    <a:pt x="596900" y="170291"/>
                    <a:pt x="607492" y="157060"/>
                    <a:pt x="622300" y="153358"/>
                  </a:cubicBezTo>
                  <a:cubicBezTo>
                    <a:pt x="630767" y="151241"/>
                    <a:pt x="639341" y="149516"/>
                    <a:pt x="647700" y="147008"/>
                  </a:cubicBezTo>
                  <a:cubicBezTo>
                    <a:pt x="692926" y="133440"/>
                    <a:pt x="673564" y="136321"/>
                    <a:pt x="711200" y="127958"/>
                  </a:cubicBezTo>
                  <a:cubicBezTo>
                    <a:pt x="729092" y="123982"/>
                    <a:pt x="766182" y="118820"/>
                    <a:pt x="781050" y="108908"/>
                  </a:cubicBezTo>
                  <a:cubicBezTo>
                    <a:pt x="787400" y="104675"/>
                    <a:pt x="793274" y="99621"/>
                    <a:pt x="800100" y="96208"/>
                  </a:cubicBezTo>
                  <a:cubicBezTo>
                    <a:pt x="809210" y="91653"/>
                    <a:pt x="836412" y="85543"/>
                    <a:pt x="844550" y="83508"/>
                  </a:cubicBezTo>
                  <a:cubicBezTo>
                    <a:pt x="900205" y="27853"/>
                    <a:pt x="829606" y="95961"/>
                    <a:pt x="882650" y="51758"/>
                  </a:cubicBezTo>
                  <a:cubicBezTo>
                    <a:pt x="900985" y="36479"/>
                    <a:pt x="901913" y="32389"/>
                    <a:pt x="914400" y="13658"/>
                  </a:cubicBezTo>
                  <a:cubicBezTo>
                    <a:pt x="908050" y="9425"/>
                    <a:pt x="902972" y="1339"/>
                    <a:pt x="895350" y="958"/>
                  </a:cubicBezTo>
                  <a:cubicBezTo>
                    <a:pt x="828306" y="-2394"/>
                    <a:pt x="807271" y="3334"/>
                    <a:pt x="755650" y="13658"/>
                  </a:cubicBezTo>
                  <a:cubicBezTo>
                    <a:pt x="685800" y="11541"/>
                    <a:pt x="615982" y="7308"/>
                    <a:pt x="546100" y="7308"/>
                  </a:cubicBezTo>
                  <a:cubicBezTo>
                    <a:pt x="503956" y="7308"/>
                    <a:pt x="531321" y="11494"/>
                    <a:pt x="514350" y="32708"/>
                  </a:cubicBezTo>
                  <a:cubicBezTo>
                    <a:pt x="509582" y="38667"/>
                    <a:pt x="501163" y="40522"/>
                    <a:pt x="495300" y="45408"/>
                  </a:cubicBezTo>
                  <a:cubicBezTo>
                    <a:pt x="488401" y="51157"/>
                    <a:pt x="484047" y="60003"/>
                    <a:pt x="476250" y="64458"/>
                  </a:cubicBezTo>
                  <a:cubicBezTo>
                    <a:pt x="468673" y="68788"/>
                    <a:pt x="459241" y="68410"/>
                    <a:pt x="450850" y="70808"/>
                  </a:cubicBezTo>
                  <a:cubicBezTo>
                    <a:pt x="406518" y="83474"/>
                    <a:pt x="463209" y="72671"/>
                    <a:pt x="387350" y="83508"/>
                  </a:cubicBezTo>
                  <a:cubicBezTo>
                    <a:pt x="339467" y="99469"/>
                    <a:pt x="398489" y="77939"/>
                    <a:pt x="349250" y="102558"/>
                  </a:cubicBezTo>
                  <a:cubicBezTo>
                    <a:pt x="343263" y="105551"/>
                    <a:pt x="336187" y="105915"/>
                    <a:pt x="330200" y="108908"/>
                  </a:cubicBezTo>
                  <a:cubicBezTo>
                    <a:pt x="323374" y="112321"/>
                    <a:pt x="317976" y="118195"/>
                    <a:pt x="311150" y="121608"/>
                  </a:cubicBezTo>
                  <a:cubicBezTo>
                    <a:pt x="305163" y="124601"/>
                    <a:pt x="298252" y="125321"/>
                    <a:pt x="292100" y="127958"/>
                  </a:cubicBezTo>
                  <a:cubicBezTo>
                    <a:pt x="283399" y="131687"/>
                    <a:pt x="275832" y="138167"/>
                    <a:pt x="266700" y="140658"/>
                  </a:cubicBezTo>
                  <a:cubicBezTo>
                    <a:pt x="252260" y="144596"/>
                    <a:pt x="237013" y="144547"/>
                    <a:pt x="222250" y="147008"/>
                  </a:cubicBezTo>
                  <a:cubicBezTo>
                    <a:pt x="143336" y="160160"/>
                    <a:pt x="253084" y="147100"/>
                    <a:pt x="127000" y="159708"/>
                  </a:cubicBezTo>
                  <a:cubicBezTo>
                    <a:pt x="72496" y="177876"/>
                    <a:pt x="159255" y="150057"/>
                    <a:pt x="69850" y="172408"/>
                  </a:cubicBezTo>
                  <a:cubicBezTo>
                    <a:pt x="48111" y="177843"/>
                    <a:pt x="21041" y="189391"/>
                    <a:pt x="0" y="197808"/>
                  </a:cubicBezTo>
                  <a:cubicBezTo>
                    <a:pt x="54004" y="211309"/>
                    <a:pt x="842" y="199401"/>
                    <a:pt x="95250" y="210508"/>
                  </a:cubicBezTo>
                  <a:cubicBezTo>
                    <a:pt x="108037" y="212012"/>
                    <a:pt x="120650" y="214741"/>
                    <a:pt x="133350" y="216858"/>
                  </a:cubicBezTo>
                  <a:cubicBezTo>
                    <a:pt x="205317" y="214741"/>
                    <a:pt x="277419" y="215406"/>
                    <a:pt x="349250" y="210508"/>
                  </a:cubicBezTo>
                  <a:cubicBezTo>
                    <a:pt x="370786" y="209040"/>
                    <a:pt x="376767" y="212625"/>
                    <a:pt x="406400" y="210508"/>
                  </a:cubicBezTo>
                  <a:close/>
                </a:path>
              </a:pathLst>
            </a:custGeom>
            <a:solidFill>
              <a:srgbClr val="008080"/>
            </a:solidFill>
            <a:ln w="12700" cap="flat">
              <a:solidFill>
                <a:srgbClr val="008080"/>
              </a:solidFill>
              <a:prstDash val="solid"/>
              <a:bevel/>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76" name="Parallelogram 75">
              <a:extLst>
                <a:ext uri="{FF2B5EF4-FFF2-40B4-BE49-F238E27FC236}">
                  <a16:creationId xmlns:a16="http://schemas.microsoft.com/office/drawing/2014/main" id="{AB6A733C-3936-C44C-AFF5-4B5CD80A9AEF}"/>
                </a:ext>
              </a:extLst>
            </p:cNvPr>
            <p:cNvSpPr/>
            <p:nvPr/>
          </p:nvSpPr>
          <p:spPr>
            <a:xfrm>
              <a:off x="5210378" y="6095188"/>
              <a:ext cx="2684317" cy="414522"/>
            </a:xfrm>
            <a:prstGeom prst="parallelogram">
              <a:avLst>
                <a:gd name="adj" fmla="val 302875"/>
              </a:avLst>
            </a:prstGeom>
            <a:solidFill>
              <a:srgbClr val="F2DCDB">
                <a:alpha val="50196"/>
              </a:srgbClr>
            </a:solidFill>
            <a:ln w="6350" cap="flat">
              <a:solidFill>
                <a:schemeClr val="accent1">
                  <a:lumMod val="40000"/>
                  <a:lumOff val="60000"/>
                </a:schemeClr>
              </a:solidFill>
              <a:prstDash val="solid"/>
              <a:bevel/>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77" name="Freeform 76">
              <a:extLst>
                <a:ext uri="{FF2B5EF4-FFF2-40B4-BE49-F238E27FC236}">
                  <a16:creationId xmlns:a16="http://schemas.microsoft.com/office/drawing/2014/main" id="{6595B84A-F1B1-8E41-B4CE-CD917B8A89F1}"/>
                </a:ext>
              </a:extLst>
            </p:cNvPr>
            <p:cNvSpPr/>
            <p:nvPr/>
          </p:nvSpPr>
          <p:spPr>
            <a:xfrm>
              <a:off x="6369024" y="6335011"/>
              <a:ext cx="287862" cy="51815"/>
            </a:xfrm>
            <a:custGeom>
              <a:avLst/>
              <a:gdLst>
                <a:gd name="connsiteX0" fmla="*/ 406400 w 914400"/>
                <a:gd name="connsiteY0" fmla="*/ 210508 h 216858"/>
                <a:gd name="connsiteX1" fmla="*/ 527050 w 914400"/>
                <a:gd name="connsiteY1" fmla="*/ 197808 h 216858"/>
                <a:gd name="connsiteX2" fmla="*/ 565150 w 914400"/>
                <a:gd name="connsiteY2" fmla="*/ 185108 h 216858"/>
                <a:gd name="connsiteX3" fmla="*/ 584200 w 914400"/>
                <a:gd name="connsiteY3" fmla="*/ 178758 h 216858"/>
                <a:gd name="connsiteX4" fmla="*/ 622300 w 914400"/>
                <a:gd name="connsiteY4" fmla="*/ 153358 h 216858"/>
                <a:gd name="connsiteX5" fmla="*/ 647700 w 914400"/>
                <a:gd name="connsiteY5" fmla="*/ 147008 h 216858"/>
                <a:gd name="connsiteX6" fmla="*/ 711200 w 914400"/>
                <a:gd name="connsiteY6" fmla="*/ 127958 h 216858"/>
                <a:gd name="connsiteX7" fmla="*/ 781050 w 914400"/>
                <a:gd name="connsiteY7" fmla="*/ 108908 h 216858"/>
                <a:gd name="connsiteX8" fmla="*/ 800100 w 914400"/>
                <a:gd name="connsiteY8" fmla="*/ 96208 h 216858"/>
                <a:gd name="connsiteX9" fmla="*/ 844550 w 914400"/>
                <a:gd name="connsiteY9" fmla="*/ 83508 h 216858"/>
                <a:gd name="connsiteX10" fmla="*/ 882650 w 914400"/>
                <a:gd name="connsiteY10" fmla="*/ 51758 h 216858"/>
                <a:gd name="connsiteX11" fmla="*/ 914400 w 914400"/>
                <a:gd name="connsiteY11" fmla="*/ 13658 h 216858"/>
                <a:gd name="connsiteX12" fmla="*/ 895350 w 914400"/>
                <a:gd name="connsiteY12" fmla="*/ 958 h 216858"/>
                <a:gd name="connsiteX13" fmla="*/ 755650 w 914400"/>
                <a:gd name="connsiteY13" fmla="*/ 13658 h 216858"/>
                <a:gd name="connsiteX14" fmla="*/ 546100 w 914400"/>
                <a:gd name="connsiteY14" fmla="*/ 7308 h 216858"/>
                <a:gd name="connsiteX15" fmla="*/ 514350 w 914400"/>
                <a:gd name="connsiteY15" fmla="*/ 32708 h 216858"/>
                <a:gd name="connsiteX16" fmla="*/ 495300 w 914400"/>
                <a:gd name="connsiteY16" fmla="*/ 45408 h 216858"/>
                <a:gd name="connsiteX17" fmla="*/ 476250 w 914400"/>
                <a:gd name="connsiteY17" fmla="*/ 64458 h 216858"/>
                <a:gd name="connsiteX18" fmla="*/ 450850 w 914400"/>
                <a:gd name="connsiteY18" fmla="*/ 70808 h 216858"/>
                <a:gd name="connsiteX19" fmla="*/ 387350 w 914400"/>
                <a:gd name="connsiteY19" fmla="*/ 83508 h 216858"/>
                <a:gd name="connsiteX20" fmla="*/ 349250 w 914400"/>
                <a:gd name="connsiteY20" fmla="*/ 102558 h 216858"/>
                <a:gd name="connsiteX21" fmla="*/ 330200 w 914400"/>
                <a:gd name="connsiteY21" fmla="*/ 108908 h 216858"/>
                <a:gd name="connsiteX22" fmla="*/ 311150 w 914400"/>
                <a:gd name="connsiteY22" fmla="*/ 121608 h 216858"/>
                <a:gd name="connsiteX23" fmla="*/ 292100 w 914400"/>
                <a:gd name="connsiteY23" fmla="*/ 127958 h 216858"/>
                <a:gd name="connsiteX24" fmla="*/ 266700 w 914400"/>
                <a:gd name="connsiteY24" fmla="*/ 140658 h 216858"/>
                <a:gd name="connsiteX25" fmla="*/ 222250 w 914400"/>
                <a:gd name="connsiteY25" fmla="*/ 147008 h 216858"/>
                <a:gd name="connsiteX26" fmla="*/ 127000 w 914400"/>
                <a:gd name="connsiteY26" fmla="*/ 159708 h 216858"/>
                <a:gd name="connsiteX27" fmla="*/ 69850 w 914400"/>
                <a:gd name="connsiteY27" fmla="*/ 172408 h 216858"/>
                <a:gd name="connsiteX28" fmla="*/ 0 w 914400"/>
                <a:gd name="connsiteY28" fmla="*/ 197808 h 216858"/>
                <a:gd name="connsiteX29" fmla="*/ 95250 w 914400"/>
                <a:gd name="connsiteY29" fmla="*/ 210508 h 216858"/>
                <a:gd name="connsiteX30" fmla="*/ 133350 w 914400"/>
                <a:gd name="connsiteY30" fmla="*/ 216858 h 216858"/>
                <a:gd name="connsiteX31" fmla="*/ 349250 w 914400"/>
                <a:gd name="connsiteY31" fmla="*/ 210508 h 216858"/>
                <a:gd name="connsiteX32" fmla="*/ 406400 w 914400"/>
                <a:gd name="connsiteY32" fmla="*/ 210508 h 216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14400" h="216858">
                  <a:moveTo>
                    <a:pt x="406400" y="210508"/>
                  </a:moveTo>
                  <a:cubicBezTo>
                    <a:pt x="436033" y="208391"/>
                    <a:pt x="488164" y="208413"/>
                    <a:pt x="527050" y="197808"/>
                  </a:cubicBezTo>
                  <a:cubicBezTo>
                    <a:pt x="539965" y="194286"/>
                    <a:pt x="552450" y="189341"/>
                    <a:pt x="565150" y="185108"/>
                  </a:cubicBezTo>
                  <a:cubicBezTo>
                    <a:pt x="571500" y="182991"/>
                    <a:pt x="578631" y="182471"/>
                    <a:pt x="584200" y="178758"/>
                  </a:cubicBezTo>
                  <a:cubicBezTo>
                    <a:pt x="596900" y="170291"/>
                    <a:pt x="607492" y="157060"/>
                    <a:pt x="622300" y="153358"/>
                  </a:cubicBezTo>
                  <a:cubicBezTo>
                    <a:pt x="630767" y="151241"/>
                    <a:pt x="639341" y="149516"/>
                    <a:pt x="647700" y="147008"/>
                  </a:cubicBezTo>
                  <a:cubicBezTo>
                    <a:pt x="692926" y="133440"/>
                    <a:pt x="673564" y="136321"/>
                    <a:pt x="711200" y="127958"/>
                  </a:cubicBezTo>
                  <a:cubicBezTo>
                    <a:pt x="729092" y="123982"/>
                    <a:pt x="766182" y="118820"/>
                    <a:pt x="781050" y="108908"/>
                  </a:cubicBezTo>
                  <a:cubicBezTo>
                    <a:pt x="787400" y="104675"/>
                    <a:pt x="793274" y="99621"/>
                    <a:pt x="800100" y="96208"/>
                  </a:cubicBezTo>
                  <a:cubicBezTo>
                    <a:pt x="809210" y="91653"/>
                    <a:pt x="836412" y="85543"/>
                    <a:pt x="844550" y="83508"/>
                  </a:cubicBezTo>
                  <a:cubicBezTo>
                    <a:pt x="900205" y="27853"/>
                    <a:pt x="829606" y="95961"/>
                    <a:pt x="882650" y="51758"/>
                  </a:cubicBezTo>
                  <a:cubicBezTo>
                    <a:pt x="900985" y="36479"/>
                    <a:pt x="901913" y="32389"/>
                    <a:pt x="914400" y="13658"/>
                  </a:cubicBezTo>
                  <a:cubicBezTo>
                    <a:pt x="908050" y="9425"/>
                    <a:pt x="902972" y="1339"/>
                    <a:pt x="895350" y="958"/>
                  </a:cubicBezTo>
                  <a:cubicBezTo>
                    <a:pt x="828306" y="-2394"/>
                    <a:pt x="807271" y="3334"/>
                    <a:pt x="755650" y="13658"/>
                  </a:cubicBezTo>
                  <a:cubicBezTo>
                    <a:pt x="685800" y="11541"/>
                    <a:pt x="615982" y="7308"/>
                    <a:pt x="546100" y="7308"/>
                  </a:cubicBezTo>
                  <a:cubicBezTo>
                    <a:pt x="503956" y="7308"/>
                    <a:pt x="531321" y="11494"/>
                    <a:pt x="514350" y="32708"/>
                  </a:cubicBezTo>
                  <a:cubicBezTo>
                    <a:pt x="509582" y="38667"/>
                    <a:pt x="501163" y="40522"/>
                    <a:pt x="495300" y="45408"/>
                  </a:cubicBezTo>
                  <a:cubicBezTo>
                    <a:pt x="488401" y="51157"/>
                    <a:pt x="484047" y="60003"/>
                    <a:pt x="476250" y="64458"/>
                  </a:cubicBezTo>
                  <a:cubicBezTo>
                    <a:pt x="468673" y="68788"/>
                    <a:pt x="459241" y="68410"/>
                    <a:pt x="450850" y="70808"/>
                  </a:cubicBezTo>
                  <a:cubicBezTo>
                    <a:pt x="406518" y="83474"/>
                    <a:pt x="463209" y="72671"/>
                    <a:pt x="387350" y="83508"/>
                  </a:cubicBezTo>
                  <a:cubicBezTo>
                    <a:pt x="339467" y="99469"/>
                    <a:pt x="398489" y="77939"/>
                    <a:pt x="349250" y="102558"/>
                  </a:cubicBezTo>
                  <a:cubicBezTo>
                    <a:pt x="343263" y="105551"/>
                    <a:pt x="336187" y="105915"/>
                    <a:pt x="330200" y="108908"/>
                  </a:cubicBezTo>
                  <a:cubicBezTo>
                    <a:pt x="323374" y="112321"/>
                    <a:pt x="317976" y="118195"/>
                    <a:pt x="311150" y="121608"/>
                  </a:cubicBezTo>
                  <a:cubicBezTo>
                    <a:pt x="305163" y="124601"/>
                    <a:pt x="298252" y="125321"/>
                    <a:pt x="292100" y="127958"/>
                  </a:cubicBezTo>
                  <a:cubicBezTo>
                    <a:pt x="283399" y="131687"/>
                    <a:pt x="275832" y="138167"/>
                    <a:pt x="266700" y="140658"/>
                  </a:cubicBezTo>
                  <a:cubicBezTo>
                    <a:pt x="252260" y="144596"/>
                    <a:pt x="237013" y="144547"/>
                    <a:pt x="222250" y="147008"/>
                  </a:cubicBezTo>
                  <a:cubicBezTo>
                    <a:pt x="143336" y="160160"/>
                    <a:pt x="253084" y="147100"/>
                    <a:pt x="127000" y="159708"/>
                  </a:cubicBezTo>
                  <a:cubicBezTo>
                    <a:pt x="72496" y="177876"/>
                    <a:pt x="159255" y="150057"/>
                    <a:pt x="69850" y="172408"/>
                  </a:cubicBezTo>
                  <a:cubicBezTo>
                    <a:pt x="48111" y="177843"/>
                    <a:pt x="21041" y="189391"/>
                    <a:pt x="0" y="197808"/>
                  </a:cubicBezTo>
                  <a:cubicBezTo>
                    <a:pt x="54004" y="211309"/>
                    <a:pt x="842" y="199401"/>
                    <a:pt x="95250" y="210508"/>
                  </a:cubicBezTo>
                  <a:cubicBezTo>
                    <a:pt x="108037" y="212012"/>
                    <a:pt x="120650" y="214741"/>
                    <a:pt x="133350" y="216858"/>
                  </a:cubicBezTo>
                  <a:cubicBezTo>
                    <a:pt x="205317" y="214741"/>
                    <a:pt x="277419" y="215406"/>
                    <a:pt x="349250" y="210508"/>
                  </a:cubicBezTo>
                  <a:cubicBezTo>
                    <a:pt x="370786" y="209040"/>
                    <a:pt x="376767" y="212625"/>
                    <a:pt x="406400" y="210508"/>
                  </a:cubicBezTo>
                  <a:close/>
                </a:path>
              </a:pathLst>
            </a:custGeom>
            <a:solidFill>
              <a:srgbClr val="008080"/>
            </a:solidFill>
            <a:ln w="12700" cap="flat">
              <a:solidFill>
                <a:srgbClr val="008080"/>
              </a:solidFill>
              <a:prstDash val="solid"/>
              <a:bevel/>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cxnSp>
          <p:nvCxnSpPr>
            <p:cNvPr id="78" name="Straight Arrow Connector 77">
              <a:extLst>
                <a:ext uri="{FF2B5EF4-FFF2-40B4-BE49-F238E27FC236}">
                  <a16:creationId xmlns:a16="http://schemas.microsoft.com/office/drawing/2014/main" id="{688FCEFA-2522-464A-9851-498F899D3701}"/>
                </a:ext>
              </a:extLst>
            </p:cNvPr>
            <p:cNvCxnSpPr/>
            <p:nvPr/>
          </p:nvCxnSpPr>
          <p:spPr>
            <a:xfrm>
              <a:off x="6354052" y="6214327"/>
              <a:ext cx="220630" cy="0"/>
            </a:xfrm>
            <a:prstGeom prst="straightConnector1">
              <a:avLst/>
            </a:prstGeom>
            <a:noFill/>
            <a:ln w="6350" cap="flat">
              <a:solidFill>
                <a:srgbClr val="000000"/>
              </a:solidFill>
              <a:prstDash val="solid"/>
              <a:bevel/>
              <a:headEnd type="none" w="med" len="med"/>
              <a:tailEnd type="arrow" w="sm" len="sm"/>
            </a:ln>
            <a:effectLst/>
            <a:sp3d/>
          </p:spPr>
          <p:style>
            <a:lnRef idx="0">
              <a:scrgbClr r="0" g="0" b="0"/>
            </a:lnRef>
            <a:fillRef idx="0">
              <a:scrgbClr r="0" g="0" b="0"/>
            </a:fillRef>
            <a:effectRef idx="0">
              <a:scrgbClr r="0" g="0" b="0"/>
            </a:effectRef>
            <a:fontRef idx="none"/>
          </p:style>
        </p:cxnSp>
        <p:cxnSp>
          <p:nvCxnSpPr>
            <p:cNvPr id="79" name="Straight Connector 78">
              <a:extLst>
                <a:ext uri="{FF2B5EF4-FFF2-40B4-BE49-F238E27FC236}">
                  <a16:creationId xmlns:a16="http://schemas.microsoft.com/office/drawing/2014/main" id="{47934BB6-DB43-7740-A5A4-2FABF54459C0}"/>
                </a:ext>
              </a:extLst>
            </p:cNvPr>
            <p:cNvCxnSpPr/>
            <p:nvPr/>
          </p:nvCxnSpPr>
          <p:spPr>
            <a:xfrm flipH="1">
              <a:off x="5155184" y="5989795"/>
              <a:ext cx="361659" cy="640697"/>
            </a:xfrm>
            <a:prstGeom prst="line">
              <a:avLst/>
            </a:prstGeom>
            <a:noFill/>
            <a:ln w="6350" cap="flat">
              <a:solidFill>
                <a:schemeClr val="accent2">
                  <a:lumMod val="20000"/>
                  <a:lumOff val="80000"/>
                </a:schemeClr>
              </a:solidFill>
              <a:prstDash val="solid"/>
              <a:bevel/>
            </a:ln>
            <a:effectLst/>
            <a:sp3d/>
          </p:spPr>
          <p:style>
            <a:lnRef idx="0">
              <a:scrgbClr r="0" g="0" b="0"/>
            </a:lnRef>
            <a:fillRef idx="0">
              <a:scrgbClr r="0" g="0" b="0"/>
            </a:fillRef>
            <a:effectRef idx="0">
              <a:scrgbClr r="0" g="0" b="0"/>
            </a:effectRef>
            <a:fontRef idx="none"/>
          </p:style>
        </p:cxnSp>
        <p:cxnSp>
          <p:nvCxnSpPr>
            <p:cNvPr id="80" name="Straight Connector 79">
              <a:extLst>
                <a:ext uri="{FF2B5EF4-FFF2-40B4-BE49-F238E27FC236}">
                  <a16:creationId xmlns:a16="http://schemas.microsoft.com/office/drawing/2014/main" id="{9AAD6F9E-9269-8F4B-A388-51789DCA2D07}"/>
                </a:ext>
              </a:extLst>
            </p:cNvPr>
            <p:cNvCxnSpPr/>
            <p:nvPr/>
          </p:nvCxnSpPr>
          <p:spPr>
            <a:xfrm>
              <a:off x="5516843" y="5989795"/>
              <a:ext cx="1070206" cy="633259"/>
            </a:xfrm>
            <a:prstGeom prst="line">
              <a:avLst/>
            </a:prstGeom>
            <a:noFill/>
            <a:ln w="6350" cap="flat">
              <a:solidFill>
                <a:schemeClr val="accent2">
                  <a:lumMod val="20000"/>
                  <a:lumOff val="80000"/>
                </a:schemeClr>
              </a:solidFill>
              <a:prstDash val="solid"/>
              <a:bevel/>
            </a:ln>
            <a:effectLst/>
            <a:sp3d/>
          </p:spPr>
          <p:style>
            <a:lnRef idx="0">
              <a:scrgbClr r="0" g="0" b="0"/>
            </a:lnRef>
            <a:fillRef idx="0">
              <a:scrgbClr r="0" g="0" b="0"/>
            </a:fillRef>
            <a:effectRef idx="0">
              <a:scrgbClr r="0" g="0" b="0"/>
            </a:effectRef>
            <a:fontRef idx="none"/>
          </p:style>
        </p:cxnSp>
        <p:cxnSp>
          <p:nvCxnSpPr>
            <p:cNvPr id="81" name="Straight Connector 80">
              <a:extLst>
                <a:ext uri="{FF2B5EF4-FFF2-40B4-BE49-F238E27FC236}">
                  <a16:creationId xmlns:a16="http://schemas.microsoft.com/office/drawing/2014/main" id="{EDD1010D-C593-DD4F-B582-DF470B0DE0C1}"/>
                </a:ext>
              </a:extLst>
            </p:cNvPr>
            <p:cNvCxnSpPr/>
            <p:nvPr/>
          </p:nvCxnSpPr>
          <p:spPr>
            <a:xfrm flipH="1">
              <a:off x="5899010" y="5776645"/>
              <a:ext cx="249802" cy="556316"/>
            </a:xfrm>
            <a:prstGeom prst="line">
              <a:avLst/>
            </a:prstGeom>
            <a:noFill/>
            <a:ln w="6350" cap="flat">
              <a:solidFill>
                <a:schemeClr val="accent2">
                  <a:lumMod val="20000"/>
                  <a:lumOff val="80000"/>
                </a:schemeClr>
              </a:solidFill>
              <a:prstDash val="solid"/>
              <a:bevel/>
            </a:ln>
            <a:effectLst/>
            <a:sp3d/>
          </p:spPr>
          <p:style>
            <a:lnRef idx="0">
              <a:scrgbClr r="0" g="0" b="0"/>
            </a:lnRef>
            <a:fillRef idx="0">
              <a:scrgbClr r="0" g="0" b="0"/>
            </a:fillRef>
            <a:effectRef idx="0">
              <a:scrgbClr r="0" g="0" b="0"/>
            </a:effectRef>
            <a:fontRef idx="none"/>
          </p:style>
        </p:cxnSp>
        <p:cxnSp>
          <p:nvCxnSpPr>
            <p:cNvPr id="82" name="Straight Connector 81">
              <a:extLst>
                <a:ext uri="{FF2B5EF4-FFF2-40B4-BE49-F238E27FC236}">
                  <a16:creationId xmlns:a16="http://schemas.microsoft.com/office/drawing/2014/main" id="{B3EE42C6-0D41-BF42-B559-FC09986DB0AF}"/>
                </a:ext>
              </a:extLst>
            </p:cNvPr>
            <p:cNvCxnSpPr>
              <a:endCxn id="74" idx="2"/>
            </p:cNvCxnSpPr>
            <p:nvPr/>
          </p:nvCxnSpPr>
          <p:spPr>
            <a:xfrm>
              <a:off x="6148812" y="5776645"/>
              <a:ext cx="1089356" cy="583377"/>
            </a:xfrm>
            <a:prstGeom prst="line">
              <a:avLst/>
            </a:prstGeom>
            <a:noFill/>
            <a:ln w="6350" cap="flat">
              <a:solidFill>
                <a:schemeClr val="accent2">
                  <a:lumMod val="20000"/>
                  <a:lumOff val="80000"/>
                </a:schemeClr>
              </a:solidFill>
              <a:prstDash val="solid"/>
              <a:bevel/>
            </a:ln>
            <a:effectLst/>
            <a:sp3d/>
          </p:spPr>
          <p:style>
            <a:lnRef idx="0">
              <a:scrgbClr r="0" g="0" b="0"/>
            </a:lnRef>
            <a:fillRef idx="0">
              <a:scrgbClr r="0" g="0" b="0"/>
            </a:fillRef>
            <a:effectRef idx="0">
              <a:scrgbClr r="0" g="0" b="0"/>
            </a:effectRef>
            <a:fontRef idx="none"/>
          </p:style>
        </p:cxnSp>
        <p:cxnSp>
          <p:nvCxnSpPr>
            <p:cNvPr id="83" name="Straight Connector 82">
              <a:extLst>
                <a:ext uri="{FF2B5EF4-FFF2-40B4-BE49-F238E27FC236}">
                  <a16:creationId xmlns:a16="http://schemas.microsoft.com/office/drawing/2014/main" id="{0B1A943D-3894-824C-AA05-18D08005BECE}"/>
                </a:ext>
              </a:extLst>
            </p:cNvPr>
            <p:cNvCxnSpPr/>
            <p:nvPr/>
          </p:nvCxnSpPr>
          <p:spPr>
            <a:xfrm flipH="1">
              <a:off x="6471756" y="5563495"/>
              <a:ext cx="309025" cy="531442"/>
            </a:xfrm>
            <a:prstGeom prst="line">
              <a:avLst/>
            </a:prstGeom>
            <a:noFill/>
            <a:ln w="6350" cap="flat">
              <a:solidFill>
                <a:schemeClr val="accent2">
                  <a:lumMod val="20000"/>
                  <a:lumOff val="80000"/>
                </a:schemeClr>
              </a:solidFill>
              <a:prstDash val="solid"/>
              <a:bevel/>
            </a:ln>
            <a:effectLst/>
            <a:sp3d/>
          </p:spPr>
          <p:style>
            <a:lnRef idx="0">
              <a:scrgbClr r="0" g="0" b="0"/>
            </a:lnRef>
            <a:fillRef idx="0">
              <a:scrgbClr r="0" g="0" b="0"/>
            </a:fillRef>
            <a:effectRef idx="0">
              <a:scrgbClr r="0" g="0" b="0"/>
            </a:effectRef>
            <a:fontRef idx="none"/>
          </p:style>
        </p:cxnSp>
        <p:cxnSp>
          <p:nvCxnSpPr>
            <p:cNvPr id="84" name="Straight Connector 83">
              <a:extLst>
                <a:ext uri="{FF2B5EF4-FFF2-40B4-BE49-F238E27FC236}">
                  <a16:creationId xmlns:a16="http://schemas.microsoft.com/office/drawing/2014/main" id="{571AA8A0-D5C5-EA46-B679-D9DB10F4A4AB}"/>
                </a:ext>
              </a:extLst>
            </p:cNvPr>
            <p:cNvCxnSpPr/>
            <p:nvPr/>
          </p:nvCxnSpPr>
          <p:spPr>
            <a:xfrm>
              <a:off x="6780780" y="5563495"/>
              <a:ext cx="1096806" cy="531442"/>
            </a:xfrm>
            <a:prstGeom prst="line">
              <a:avLst/>
            </a:prstGeom>
            <a:noFill/>
            <a:ln w="6350" cap="flat">
              <a:solidFill>
                <a:schemeClr val="accent2">
                  <a:lumMod val="20000"/>
                  <a:lumOff val="80000"/>
                </a:schemeClr>
              </a:solidFill>
              <a:prstDash val="solid"/>
              <a:bevel/>
            </a:ln>
            <a:effectLst/>
            <a:sp3d/>
          </p:spPr>
          <p:style>
            <a:lnRef idx="0">
              <a:scrgbClr r="0" g="0" b="0"/>
            </a:lnRef>
            <a:fillRef idx="0">
              <a:scrgbClr r="0" g="0" b="0"/>
            </a:fillRef>
            <a:effectRef idx="0">
              <a:scrgbClr r="0" g="0" b="0"/>
            </a:effectRef>
            <a:fontRef idx="none"/>
          </p:style>
        </p:cxnSp>
        <p:pic>
          <p:nvPicPr>
            <p:cNvPr id="85" name="Picture 84">
              <a:extLst>
                <a:ext uri="{FF2B5EF4-FFF2-40B4-BE49-F238E27FC236}">
                  <a16:creationId xmlns:a16="http://schemas.microsoft.com/office/drawing/2014/main" id="{E4DF8354-8880-344A-821F-0E2B53796F30}"/>
                </a:ext>
              </a:extLst>
            </p:cNvPr>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5402098" y="5004016"/>
              <a:ext cx="1338657" cy="808105"/>
            </a:xfrm>
            <a:prstGeom prst="rect">
              <a:avLst/>
            </a:prstGeom>
            <a:noFill/>
            <a:ln>
              <a:noFill/>
            </a:ln>
          </p:spPr>
        </p:pic>
        <p:pic>
          <p:nvPicPr>
            <p:cNvPr id="86" name="Picture 85">
              <a:extLst>
                <a:ext uri="{FF2B5EF4-FFF2-40B4-BE49-F238E27FC236}">
                  <a16:creationId xmlns:a16="http://schemas.microsoft.com/office/drawing/2014/main" id="{B64AA42E-7ACC-3D41-89CE-696A79AE05A0}"/>
                </a:ext>
              </a:extLst>
            </p:cNvPr>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4802636" y="5205151"/>
              <a:ext cx="1338657" cy="808105"/>
            </a:xfrm>
            <a:prstGeom prst="rect">
              <a:avLst/>
            </a:prstGeom>
            <a:noFill/>
            <a:ln>
              <a:noFill/>
            </a:ln>
          </p:spPr>
        </p:pic>
      </p:grpSp>
      <p:sp>
        <p:nvSpPr>
          <p:cNvPr id="87" name="TextBox 86">
            <a:extLst>
              <a:ext uri="{FF2B5EF4-FFF2-40B4-BE49-F238E27FC236}">
                <a16:creationId xmlns:a16="http://schemas.microsoft.com/office/drawing/2014/main" id="{8EB191F1-ADDF-284C-827B-839371568A09}"/>
              </a:ext>
            </a:extLst>
          </p:cNvPr>
          <p:cNvSpPr txBox="1"/>
          <p:nvPr/>
        </p:nvSpPr>
        <p:spPr>
          <a:xfrm>
            <a:off x="4868325" y="1557947"/>
            <a:ext cx="1723549" cy="338554"/>
          </a:xfrm>
          <a:prstGeom prst="rect">
            <a:avLst/>
          </a:prstGeom>
          <a:noFill/>
        </p:spPr>
        <p:txBody>
          <a:bodyPr wrap="none" rtlCol="0">
            <a:spAutoFit/>
          </a:bodyPr>
          <a:lstStyle/>
          <a:p>
            <a:r>
              <a:rPr lang="en-US" sz="1600" dirty="0"/>
              <a:t>CIRAS (</a:t>
            </a:r>
            <a:r>
              <a:rPr lang="en-US" sz="1600" dirty="0" err="1"/>
              <a:t>cubesat</a:t>
            </a:r>
            <a:r>
              <a:rPr lang="en-US" sz="1600" dirty="0"/>
              <a:t>)</a:t>
            </a:r>
          </a:p>
        </p:txBody>
      </p:sp>
      <p:sp>
        <p:nvSpPr>
          <p:cNvPr id="93" name="TextBox 92">
            <a:extLst>
              <a:ext uri="{FF2B5EF4-FFF2-40B4-BE49-F238E27FC236}">
                <a16:creationId xmlns:a16="http://schemas.microsoft.com/office/drawing/2014/main" id="{BEB30E70-2BE2-3740-BB9A-E2213FE8EF75}"/>
              </a:ext>
            </a:extLst>
          </p:cNvPr>
          <p:cNvSpPr txBox="1"/>
          <p:nvPr/>
        </p:nvSpPr>
        <p:spPr>
          <a:xfrm>
            <a:off x="6915120" y="3491403"/>
            <a:ext cx="1969564" cy="338554"/>
          </a:xfrm>
          <a:prstGeom prst="rect">
            <a:avLst/>
          </a:prstGeom>
          <a:noFill/>
        </p:spPr>
        <p:txBody>
          <a:bodyPr wrap="square" rtlCol="0">
            <a:spAutoFit/>
          </a:bodyPr>
          <a:lstStyle/>
          <a:p>
            <a:r>
              <a:rPr lang="en-US" sz="1600" dirty="0" err="1"/>
              <a:t>MISTiC</a:t>
            </a:r>
            <a:r>
              <a:rPr lang="en-US" sz="1600" dirty="0"/>
              <a:t> (</a:t>
            </a:r>
            <a:r>
              <a:rPr lang="en-US" sz="1600" dirty="0" err="1"/>
              <a:t>SmallSat</a:t>
            </a:r>
            <a:r>
              <a:rPr lang="en-US" sz="1600" dirty="0"/>
              <a:t>)</a:t>
            </a:r>
          </a:p>
        </p:txBody>
      </p:sp>
      <p:pic>
        <p:nvPicPr>
          <p:cNvPr id="94" name="Picture 93">
            <a:extLst>
              <a:ext uri="{FF2B5EF4-FFF2-40B4-BE49-F238E27FC236}">
                <a16:creationId xmlns:a16="http://schemas.microsoft.com/office/drawing/2014/main" id="{C3F78CE8-6A0B-9745-B138-2F857FD8EA3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37377" y="5239316"/>
            <a:ext cx="1447431" cy="1627382"/>
          </a:xfrm>
          <a:prstGeom prst="rect">
            <a:avLst/>
          </a:prstGeom>
        </p:spPr>
      </p:pic>
      <p:pic>
        <p:nvPicPr>
          <p:cNvPr id="95" name="Picture 94">
            <a:extLst>
              <a:ext uri="{FF2B5EF4-FFF2-40B4-BE49-F238E27FC236}">
                <a16:creationId xmlns:a16="http://schemas.microsoft.com/office/drawing/2014/main" id="{C133DC89-DA51-8F40-9B66-5DF5E91932F6}"/>
              </a:ext>
            </a:extLst>
          </p:cNvPr>
          <p:cNvPicPr>
            <a:picLocks noChangeAspect="1"/>
          </p:cNvPicPr>
          <p:nvPr/>
        </p:nvPicPr>
        <p:blipFill>
          <a:blip r:embed="rId13"/>
          <a:stretch>
            <a:fillRect/>
          </a:stretch>
        </p:blipFill>
        <p:spPr>
          <a:xfrm>
            <a:off x="9055669" y="5122215"/>
            <a:ext cx="2682920" cy="1654981"/>
          </a:xfrm>
          <a:prstGeom prst="rect">
            <a:avLst/>
          </a:prstGeom>
        </p:spPr>
      </p:pic>
      <p:sp>
        <p:nvSpPr>
          <p:cNvPr id="96" name="TextBox 95">
            <a:extLst>
              <a:ext uri="{FF2B5EF4-FFF2-40B4-BE49-F238E27FC236}">
                <a16:creationId xmlns:a16="http://schemas.microsoft.com/office/drawing/2014/main" id="{8CDE3EA7-0277-AA43-90C0-AEDC06E0FCEA}"/>
              </a:ext>
            </a:extLst>
          </p:cNvPr>
          <p:cNvSpPr txBox="1"/>
          <p:nvPr/>
        </p:nvSpPr>
        <p:spPr>
          <a:xfrm>
            <a:off x="9801481" y="6622576"/>
            <a:ext cx="2072555" cy="276999"/>
          </a:xfrm>
          <a:prstGeom prst="rect">
            <a:avLst/>
          </a:prstGeom>
          <a:noFill/>
        </p:spPr>
        <p:txBody>
          <a:bodyPr wrap="none" rtlCol="0">
            <a:spAutoFit/>
          </a:bodyPr>
          <a:lstStyle/>
          <a:p>
            <a:r>
              <a:rPr lang="en-US" sz="1200" dirty="0"/>
              <a:t>Thompson et al. 2021, AMT</a:t>
            </a:r>
          </a:p>
        </p:txBody>
      </p:sp>
      <p:pic>
        <p:nvPicPr>
          <p:cNvPr id="97" name="0D205124-973F-4ACB-BB6B-284E878F7FFC" descr="B176862A-18AA-4B39-871B-C7C613886CB5">
            <a:extLst>
              <a:ext uri="{FF2B5EF4-FFF2-40B4-BE49-F238E27FC236}">
                <a16:creationId xmlns:a16="http://schemas.microsoft.com/office/drawing/2014/main" id="{BAE7D27D-84FA-2845-BBCB-C48910B59A8C}"/>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641591" y="1709252"/>
            <a:ext cx="2407705" cy="183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 name="TextBox 97">
            <a:extLst>
              <a:ext uri="{FF2B5EF4-FFF2-40B4-BE49-F238E27FC236}">
                <a16:creationId xmlns:a16="http://schemas.microsoft.com/office/drawing/2014/main" id="{78459E0C-862D-D34B-A26A-F914527EF849}"/>
              </a:ext>
            </a:extLst>
          </p:cNvPr>
          <p:cNvSpPr txBox="1"/>
          <p:nvPr/>
        </p:nvSpPr>
        <p:spPr>
          <a:xfrm>
            <a:off x="8841935" y="5412847"/>
            <a:ext cx="1302899" cy="461665"/>
          </a:xfrm>
          <a:prstGeom prst="rect">
            <a:avLst/>
          </a:prstGeom>
          <a:noFill/>
        </p:spPr>
        <p:txBody>
          <a:bodyPr wrap="square" rtlCol="0">
            <a:spAutoFit/>
          </a:bodyPr>
          <a:lstStyle/>
          <a:p>
            <a:r>
              <a:rPr lang="en-US" sz="1200" dirty="0"/>
              <a:t>NIR Imaging Spectroscopy</a:t>
            </a:r>
          </a:p>
        </p:txBody>
      </p:sp>
      <p:sp>
        <p:nvSpPr>
          <p:cNvPr id="99" name="TextBox 98">
            <a:extLst>
              <a:ext uri="{FF2B5EF4-FFF2-40B4-BE49-F238E27FC236}">
                <a16:creationId xmlns:a16="http://schemas.microsoft.com/office/drawing/2014/main" id="{076855DD-4981-4149-ADD2-1F5AAD3DA883}"/>
              </a:ext>
            </a:extLst>
          </p:cNvPr>
          <p:cNvSpPr txBox="1"/>
          <p:nvPr/>
        </p:nvSpPr>
        <p:spPr>
          <a:xfrm>
            <a:off x="5047696" y="1842032"/>
            <a:ext cx="1360031" cy="461665"/>
          </a:xfrm>
          <a:prstGeom prst="rect">
            <a:avLst/>
          </a:prstGeom>
          <a:noFill/>
        </p:spPr>
        <p:txBody>
          <a:bodyPr wrap="square" rtlCol="0">
            <a:spAutoFit/>
          </a:bodyPr>
          <a:lstStyle/>
          <a:p>
            <a:r>
              <a:rPr lang="en-US" sz="1200" dirty="0"/>
              <a:t>Pagano et al., 2021 PBL DSI</a:t>
            </a:r>
          </a:p>
        </p:txBody>
      </p:sp>
      <p:sp>
        <p:nvSpPr>
          <p:cNvPr id="100" name="TextBox 99">
            <a:extLst>
              <a:ext uri="{FF2B5EF4-FFF2-40B4-BE49-F238E27FC236}">
                <a16:creationId xmlns:a16="http://schemas.microsoft.com/office/drawing/2014/main" id="{E97CC69A-3E13-3546-A1DD-E7EA9518DAC6}"/>
              </a:ext>
            </a:extLst>
          </p:cNvPr>
          <p:cNvSpPr txBox="1"/>
          <p:nvPr/>
        </p:nvSpPr>
        <p:spPr>
          <a:xfrm>
            <a:off x="7068947" y="3793812"/>
            <a:ext cx="1809326" cy="461665"/>
          </a:xfrm>
          <a:prstGeom prst="rect">
            <a:avLst/>
          </a:prstGeom>
          <a:noFill/>
        </p:spPr>
        <p:txBody>
          <a:bodyPr wrap="square" rtlCol="0">
            <a:spAutoFit/>
          </a:bodyPr>
          <a:lstStyle/>
          <a:p>
            <a:r>
              <a:rPr lang="en-US" sz="1200" dirty="0" err="1"/>
              <a:t>Maschhoff</a:t>
            </a:r>
            <a:r>
              <a:rPr lang="en-US" sz="1200" dirty="0"/>
              <a:t>  et al., 2018, Remote Sensing</a:t>
            </a:r>
          </a:p>
        </p:txBody>
      </p:sp>
      <p:sp>
        <p:nvSpPr>
          <p:cNvPr id="101" name="TextBox 100">
            <a:extLst>
              <a:ext uri="{FF2B5EF4-FFF2-40B4-BE49-F238E27FC236}">
                <a16:creationId xmlns:a16="http://schemas.microsoft.com/office/drawing/2014/main" id="{61A1CEDF-D29B-1C41-97E6-A34F379591B1}"/>
              </a:ext>
            </a:extLst>
          </p:cNvPr>
          <p:cNvSpPr txBox="1"/>
          <p:nvPr/>
        </p:nvSpPr>
        <p:spPr>
          <a:xfrm>
            <a:off x="7434455" y="4804113"/>
            <a:ext cx="1360031" cy="461665"/>
          </a:xfrm>
          <a:prstGeom prst="rect">
            <a:avLst/>
          </a:prstGeom>
          <a:noFill/>
        </p:spPr>
        <p:txBody>
          <a:bodyPr wrap="square" rtlCol="0">
            <a:spAutoFit/>
          </a:bodyPr>
          <a:lstStyle/>
          <a:p>
            <a:r>
              <a:rPr lang="en-US" sz="1200" dirty="0" err="1"/>
              <a:t>Gunapala</a:t>
            </a:r>
            <a:r>
              <a:rPr lang="en-US" sz="1200" dirty="0"/>
              <a:t> et al. 2020, ESTF</a:t>
            </a:r>
          </a:p>
        </p:txBody>
      </p:sp>
      <p:sp>
        <p:nvSpPr>
          <p:cNvPr id="102" name="TextBox 101">
            <a:extLst>
              <a:ext uri="{FF2B5EF4-FFF2-40B4-BE49-F238E27FC236}">
                <a16:creationId xmlns:a16="http://schemas.microsoft.com/office/drawing/2014/main" id="{13CD3313-2A76-D64B-9C03-04B8DA4E29ED}"/>
              </a:ext>
            </a:extLst>
          </p:cNvPr>
          <p:cNvSpPr txBox="1"/>
          <p:nvPr/>
        </p:nvSpPr>
        <p:spPr>
          <a:xfrm>
            <a:off x="7354499" y="5265778"/>
            <a:ext cx="1360031" cy="276999"/>
          </a:xfrm>
          <a:prstGeom prst="rect">
            <a:avLst/>
          </a:prstGeom>
          <a:noFill/>
        </p:spPr>
        <p:txBody>
          <a:bodyPr wrap="square" rtlCol="0">
            <a:spAutoFit/>
          </a:bodyPr>
          <a:lstStyle/>
          <a:p>
            <a:r>
              <a:rPr lang="en-US" sz="1200" dirty="0">
                <a:solidFill>
                  <a:schemeClr val="bg1"/>
                </a:solidFill>
              </a:rPr>
              <a:t>RP-BIRD DFPA</a:t>
            </a:r>
          </a:p>
        </p:txBody>
      </p:sp>
      <p:sp>
        <p:nvSpPr>
          <p:cNvPr id="103" name="TextBox 102">
            <a:extLst>
              <a:ext uri="{FF2B5EF4-FFF2-40B4-BE49-F238E27FC236}">
                <a16:creationId xmlns:a16="http://schemas.microsoft.com/office/drawing/2014/main" id="{9BE21AE6-3BB4-9141-9832-2FE009FC3D03}"/>
              </a:ext>
            </a:extLst>
          </p:cNvPr>
          <p:cNvSpPr txBox="1"/>
          <p:nvPr/>
        </p:nvSpPr>
        <p:spPr>
          <a:xfrm>
            <a:off x="4980914" y="6611287"/>
            <a:ext cx="1447431" cy="276999"/>
          </a:xfrm>
          <a:prstGeom prst="rect">
            <a:avLst/>
          </a:prstGeom>
          <a:noFill/>
        </p:spPr>
        <p:txBody>
          <a:bodyPr wrap="square" rtlCol="0">
            <a:spAutoFit/>
          </a:bodyPr>
          <a:lstStyle/>
          <a:p>
            <a:r>
              <a:rPr lang="en-US" sz="1200" dirty="0" err="1"/>
              <a:t>Bendoym</a:t>
            </a:r>
            <a:r>
              <a:rPr lang="en-US" sz="1200" dirty="0"/>
              <a:t>, ACT-17</a:t>
            </a:r>
          </a:p>
        </p:txBody>
      </p:sp>
      <p:sp>
        <p:nvSpPr>
          <p:cNvPr id="104" name="TextBox 103">
            <a:extLst>
              <a:ext uri="{FF2B5EF4-FFF2-40B4-BE49-F238E27FC236}">
                <a16:creationId xmlns:a16="http://schemas.microsoft.com/office/drawing/2014/main" id="{B3BB757E-211A-B743-A118-08EE7EF83B46}"/>
              </a:ext>
            </a:extLst>
          </p:cNvPr>
          <p:cNvSpPr txBox="1"/>
          <p:nvPr/>
        </p:nvSpPr>
        <p:spPr>
          <a:xfrm>
            <a:off x="5305892" y="5089734"/>
            <a:ext cx="1360031" cy="461665"/>
          </a:xfrm>
          <a:prstGeom prst="rect">
            <a:avLst/>
          </a:prstGeom>
          <a:noFill/>
        </p:spPr>
        <p:txBody>
          <a:bodyPr wrap="square" rtlCol="0">
            <a:spAutoFit/>
          </a:bodyPr>
          <a:lstStyle/>
          <a:p>
            <a:r>
              <a:rPr lang="en-US" sz="1200" dirty="0"/>
              <a:t>Metamaterial Spectrometer</a:t>
            </a:r>
          </a:p>
        </p:txBody>
      </p:sp>
    </p:spTree>
    <p:extLst>
      <p:ext uri="{BB962C8B-B14F-4D97-AF65-F5344CB8AC3E}">
        <p14:creationId xmlns:p14="http://schemas.microsoft.com/office/powerpoint/2010/main" val="697235078"/>
      </p:ext>
    </p:extLst>
  </p:cSld>
  <p:clrMapOvr>
    <a:masterClrMapping/>
  </p:clrMapOvr>
  <mc:AlternateContent xmlns:mc="http://schemas.openxmlformats.org/markup-compatibility/2006" xmlns:p14="http://schemas.microsoft.com/office/powerpoint/2010/main">
    <mc:Choice Requires="p14">
      <p:transition spd="slow" p14:dur="2000" advTm="1291"/>
    </mc:Choice>
    <mc:Fallback xmlns="">
      <p:transition spd="slow" advTm="129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93" grpId="0"/>
      <p:bldP spid="96" grpId="0"/>
      <p:bldP spid="98" grpId="0"/>
      <p:bldP spid="99" grpId="0"/>
      <p:bldP spid="100" grpId="0"/>
      <p:bldP spid="101" grpId="0"/>
      <p:bldP spid="102" grpId="0"/>
      <p:bldP spid="103" grpId="0"/>
      <p:bldP spid="10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089D88C-D11F-8046-8741-97C85A7756E8}"/>
              </a:ext>
            </a:extLst>
          </p:cNvPr>
          <p:cNvSpPr>
            <a:spLocks noGrp="1"/>
          </p:cNvSpPr>
          <p:nvPr>
            <p:ph type="title"/>
          </p:nvPr>
        </p:nvSpPr>
        <p:spPr>
          <a:xfrm>
            <a:off x="381000" y="246713"/>
            <a:ext cx="9692640" cy="795528"/>
          </a:xfrm>
        </p:spPr>
        <p:txBody>
          <a:bodyPr/>
          <a:lstStyle/>
          <a:p>
            <a:r>
              <a:rPr lang="en-US" dirty="0"/>
              <a:t>Hyperspectral Microwave Sounding </a:t>
            </a:r>
          </a:p>
        </p:txBody>
      </p:sp>
      <p:grpSp>
        <p:nvGrpSpPr>
          <p:cNvPr id="60" name="Group 59">
            <a:extLst>
              <a:ext uri="{FF2B5EF4-FFF2-40B4-BE49-F238E27FC236}">
                <a16:creationId xmlns:a16="http://schemas.microsoft.com/office/drawing/2014/main" id="{BAA85A72-47F1-4749-B7DF-7DB8B6A55D41}"/>
              </a:ext>
            </a:extLst>
          </p:cNvPr>
          <p:cNvGrpSpPr/>
          <p:nvPr/>
        </p:nvGrpSpPr>
        <p:grpSpPr>
          <a:xfrm>
            <a:off x="782085" y="1084105"/>
            <a:ext cx="10862467" cy="621793"/>
            <a:chOff x="634701" y="2350632"/>
            <a:chExt cx="10862467" cy="621793"/>
          </a:xfrm>
        </p:grpSpPr>
        <p:sp>
          <p:nvSpPr>
            <p:cNvPr id="61" name="Notched Right Arrow 60">
              <a:extLst>
                <a:ext uri="{FF2B5EF4-FFF2-40B4-BE49-F238E27FC236}">
                  <a16:creationId xmlns:a16="http://schemas.microsoft.com/office/drawing/2014/main" id="{E35EBD1B-1762-A741-95AE-A0B56CD8AE31}"/>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800A3048-0D3F-704D-B77D-AC30F0CA5948}"/>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63" name="TextBox 62">
              <a:extLst>
                <a:ext uri="{FF2B5EF4-FFF2-40B4-BE49-F238E27FC236}">
                  <a16:creationId xmlns:a16="http://schemas.microsoft.com/office/drawing/2014/main" id="{4E7CEAC7-B531-B245-AB10-4D172C00D8E6}"/>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64" name="TextBox 63">
              <a:extLst>
                <a:ext uri="{FF2B5EF4-FFF2-40B4-BE49-F238E27FC236}">
                  <a16:creationId xmlns:a16="http://schemas.microsoft.com/office/drawing/2014/main" id="{57552E9B-580F-FD47-87C7-14C30B23515F}"/>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pic>
        <p:nvPicPr>
          <p:cNvPr id="77" name="Online Media 1" descr="Screen Recording">
            <a:hlinkClick r:id="" action="ppaction://media"/>
            <a:extLst>
              <a:ext uri="{FF2B5EF4-FFF2-40B4-BE49-F238E27FC236}">
                <a16:creationId xmlns:a16="http://schemas.microsoft.com/office/drawing/2014/main" id="{FC44202D-5CB0-DF4E-9AF4-1780809DEAA8}"/>
              </a:ext>
            </a:extLst>
          </p:cNvPr>
          <p:cNvPicPr>
            <a:picLocks noChangeAspect="1"/>
          </p:cNvPicPr>
          <p:nvPr>
            <a:videoFile r:link="rId1"/>
            <p:extLst>
              <p:ext uri="{DAA4B4D4-6D71-4841-9C94-3DE7FCFB9230}">
                <p14:media xmlns:p14="http://schemas.microsoft.com/office/powerpoint/2010/main" r:embed="rId2">
                  <p14:trim st="7799.4404" end="15246.6052"/>
                </p14:media>
              </p:ext>
            </p:extLst>
          </p:nvPr>
        </p:nvPicPr>
        <p:blipFill rotWithShape="1">
          <a:blip r:embed="rId5"/>
          <a:srcRect t="2939" b="971"/>
          <a:stretch/>
        </p:blipFill>
        <p:spPr>
          <a:xfrm>
            <a:off x="388628" y="4021281"/>
            <a:ext cx="3707416" cy="1672230"/>
          </a:xfrm>
          <a:prstGeom prst="rect">
            <a:avLst/>
          </a:prstGeom>
        </p:spPr>
      </p:pic>
      <p:pic>
        <p:nvPicPr>
          <p:cNvPr id="22" name="Picture 21">
            <a:extLst>
              <a:ext uri="{FF2B5EF4-FFF2-40B4-BE49-F238E27FC236}">
                <a16:creationId xmlns:a16="http://schemas.microsoft.com/office/drawing/2014/main" id="{10FDC67B-F539-6240-B141-47AF3B91D15D}"/>
              </a:ext>
            </a:extLst>
          </p:cNvPr>
          <p:cNvPicPr>
            <a:picLocks noChangeAspect="1"/>
          </p:cNvPicPr>
          <p:nvPr/>
        </p:nvPicPr>
        <p:blipFill>
          <a:blip r:embed="rId6"/>
          <a:stretch>
            <a:fillRect/>
          </a:stretch>
        </p:blipFill>
        <p:spPr>
          <a:xfrm>
            <a:off x="48182" y="1599413"/>
            <a:ext cx="4388308" cy="1750704"/>
          </a:xfrm>
          <a:prstGeom prst="rect">
            <a:avLst/>
          </a:prstGeom>
        </p:spPr>
      </p:pic>
      <p:pic>
        <p:nvPicPr>
          <p:cNvPr id="230" name="Picture 229">
            <a:extLst>
              <a:ext uri="{FF2B5EF4-FFF2-40B4-BE49-F238E27FC236}">
                <a16:creationId xmlns:a16="http://schemas.microsoft.com/office/drawing/2014/main" id="{E879F7FB-A9A7-4C4F-8D37-5F0090B550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8916" y="1599413"/>
            <a:ext cx="1714500" cy="1104900"/>
          </a:xfrm>
          <a:prstGeom prst="rect">
            <a:avLst/>
          </a:prstGeom>
        </p:spPr>
      </p:pic>
      <p:sp>
        <p:nvSpPr>
          <p:cNvPr id="231" name="TextBox 230">
            <a:extLst>
              <a:ext uri="{FF2B5EF4-FFF2-40B4-BE49-F238E27FC236}">
                <a16:creationId xmlns:a16="http://schemas.microsoft.com/office/drawing/2014/main" id="{644B760C-704F-C14C-87FC-452C2F03FD1B}"/>
              </a:ext>
            </a:extLst>
          </p:cNvPr>
          <p:cNvSpPr txBox="1"/>
          <p:nvPr/>
        </p:nvSpPr>
        <p:spPr>
          <a:xfrm>
            <a:off x="89049" y="2824561"/>
            <a:ext cx="898705" cy="276999"/>
          </a:xfrm>
          <a:prstGeom prst="rect">
            <a:avLst/>
          </a:prstGeom>
          <a:noFill/>
        </p:spPr>
        <p:txBody>
          <a:bodyPr wrap="square" rtlCol="0">
            <a:spAutoFit/>
          </a:bodyPr>
          <a:lstStyle/>
          <a:p>
            <a:r>
              <a:rPr lang="en-US" sz="1200" dirty="0"/>
              <a:t>Blackwell</a:t>
            </a:r>
          </a:p>
        </p:txBody>
      </p:sp>
      <p:sp>
        <p:nvSpPr>
          <p:cNvPr id="232" name="Rectangle 231">
            <a:extLst>
              <a:ext uri="{FF2B5EF4-FFF2-40B4-BE49-F238E27FC236}">
                <a16:creationId xmlns:a16="http://schemas.microsoft.com/office/drawing/2014/main" id="{E43E6860-EDC4-4F4E-B3A4-03E17B14A028}"/>
              </a:ext>
            </a:extLst>
          </p:cNvPr>
          <p:cNvSpPr/>
          <p:nvPr/>
        </p:nvSpPr>
        <p:spPr>
          <a:xfrm>
            <a:off x="1282851" y="3896281"/>
            <a:ext cx="1785932" cy="1457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3253490"/>
      </p:ext>
    </p:extLst>
  </p:cSld>
  <p:clrMapOvr>
    <a:masterClrMapping/>
  </p:clrMapOvr>
  <mc:AlternateContent xmlns:mc="http://schemas.openxmlformats.org/markup-compatibility/2006" xmlns:p14="http://schemas.microsoft.com/office/powerpoint/2010/main">
    <mc:Choice Requires="p14">
      <p:transition spd="slow" p14:dur="2000" advTm="1291"/>
    </mc:Choice>
    <mc:Fallback xmlns="">
      <p:transition spd="slow" advTm="12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37" fill="hold"/>
                                        <p:tgtEl>
                                          <p:spTgt spid="7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7"/>
                                        </p:tgtEl>
                                      </p:cBhvr>
                                    </p:cmd>
                                  </p:childTnLst>
                                </p:cTn>
                              </p:par>
                            </p:childTnLst>
                          </p:cTn>
                        </p:par>
                      </p:childTnLst>
                    </p:cTn>
                  </p:par>
                </p:childTnLst>
              </p:cTn>
              <p:nextCondLst>
                <p:cond evt="onClick" delay="0">
                  <p:tgtEl>
                    <p:spTgt spid="77"/>
                  </p:tgtEl>
                </p:cond>
              </p:nextCondLst>
            </p:seq>
            <p:video>
              <p:cMediaNode vol="80000">
                <p:cTn id="12" repeatCount="indefinite" fill="hold" display="0">
                  <p:stCondLst>
                    <p:cond delay="indefinite"/>
                  </p:stCondLst>
                </p:cTn>
                <p:tgtEl>
                  <p:spTgt spid="77"/>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9089D88C-D11F-8046-8741-97C85A7756E8}"/>
              </a:ext>
            </a:extLst>
          </p:cNvPr>
          <p:cNvSpPr>
            <a:spLocks noGrp="1"/>
          </p:cNvSpPr>
          <p:nvPr>
            <p:ph type="title"/>
          </p:nvPr>
        </p:nvSpPr>
        <p:spPr>
          <a:xfrm>
            <a:off x="381000" y="246713"/>
            <a:ext cx="9692640" cy="795528"/>
          </a:xfrm>
        </p:spPr>
        <p:txBody>
          <a:bodyPr/>
          <a:lstStyle/>
          <a:p>
            <a:r>
              <a:rPr lang="en-US" dirty="0"/>
              <a:t>Hyperspectral Microwave Sounding </a:t>
            </a:r>
          </a:p>
        </p:txBody>
      </p:sp>
      <p:grpSp>
        <p:nvGrpSpPr>
          <p:cNvPr id="60" name="Group 59">
            <a:extLst>
              <a:ext uri="{FF2B5EF4-FFF2-40B4-BE49-F238E27FC236}">
                <a16:creationId xmlns:a16="http://schemas.microsoft.com/office/drawing/2014/main" id="{BAA85A72-47F1-4749-B7DF-7DB8B6A55D41}"/>
              </a:ext>
            </a:extLst>
          </p:cNvPr>
          <p:cNvGrpSpPr/>
          <p:nvPr/>
        </p:nvGrpSpPr>
        <p:grpSpPr>
          <a:xfrm>
            <a:off x="782085" y="1084105"/>
            <a:ext cx="10862467" cy="621793"/>
            <a:chOff x="634701" y="2350632"/>
            <a:chExt cx="10862467" cy="621793"/>
          </a:xfrm>
        </p:grpSpPr>
        <p:sp>
          <p:nvSpPr>
            <p:cNvPr id="61" name="Notched Right Arrow 60">
              <a:extLst>
                <a:ext uri="{FF2B5EF4-FFF2-40B4-BE49-F238E27FC236}">
                  <a16:creationId xmlns:a16="http://schemas.microsoft.com/office/drawing/2014/main" id="{E35EBD1B-1762-A741-95AE-A0B56CD8AE31}"/>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800A3048-0D3F-704D-B77D-AC30F0CA5948}"/>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63" name="TextBox 62">
              <a:extLst>
                <a:ext uri="{FF2B5EF4-FFF2-40B4-BE49-F238E27FC236}">
                  <a16:creationId xmlns:a16="http://schemas.microsoft.com/office/drawing/2014/main" id="{4E7CEAC7-B531-B245-AB10-4D172C00D8E6}"/>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64" name="TextBox 63">
              <a:extLst>
                <a:ext uri="{FF2B5EF4-FFF2-40B4-BE49-F238E27FC236}">
                  <a16:creationId xmlns:a16="http://schemas.microsoft.com/office/drawing/2014/main" id="{57552E9B-580F-FD47-87C7-14C30B23515F}"/>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pic>
        <p:nvPicPr>
          <p:cNvPr id="22" name="Picture 21">
            <a:extLst>
              <a:ext uri="{FF2B5EF4-FFF2-40B4-BE49-F238E27FC236}">
                <a16:creationId xmlns:a16="http://schemas.microsoft.com/office/drawing/2014/main" id="{10FDC67B-F539-6240-B141-47AF3B91D15D}"/>
              </a:ext>
            </a:extLst>
          </p:cNvPr>
          <p:cNvPicPr>
            <a:picLocks noChangeAspect="1"/>
          </p:cNvPicPr>
          <p:nvPr/>
        </p:nvPicPr>
        <p:blipFill>
          <a:blip r:embed="rId3"/>
          <a:stretch>
            <a:fillRect/>
          </a:stretch>
        </p:blipFill>
        <p:spPr>
          <a:xfrm>
            <a:off x="48182" y="1599413"/>
            <a:ext cx="4388308" cy="1750704"/>
          </a:xfrm>
          <a:prstGeom prst="rect">
            <a:avLst/>
          </a:prstGeom>
        </p:spPr>
      </p:pic>
      <p:pic>
        <p:nvPicPr>
          <p:cNvPr id="229" name="Picture 228">
            <a:extLst>
              <a:ext uri="{FF2B5EF4-FFF2-40B4-BE49-F238E27FC236}">
                <a16:creationId xmlns:a16="http://schemas.microsoft.com/office/drawing/2014/main" id="{5EE436CE-E885-8F4A-A11F-75D94D0843B9}"/>
              </a:ext>
            </a:extLst>
          </p:cNvPr>
          <p:cNvPicPr>
            <a:picLocks noChangeAspect="1"/>
          </p:cNvPicPr>
          <p:nvPr/>
        </p:nvPicPr>
        <p:blipFill rotWithShape="1">
          <a:blip r:embed="rId4">
            <a:extLst>
              <a:ext uri="{28A0092B-C50C-407E-A947-70E740481C1C}">
                <a14:useLocalDpi xmlns:a14="http://schemas.microsoft.com/office/drawing/2010/main" val="0"/>
              </a:ext>
            </a:extLst>
          </a:blip>
          <a:srcRect l="9645" r="7934"/>
          <a:stretch/>
        </p:blipFill>
        <p:spPr>
          <a:xfrm>
            <a:off x="392021" y="3507884"/>
            <a:ext cx="3700630" cy="3183372"/>
          </a:xfrm>
          <a:prstGeom prst="rect">
            <a:avLst/>
          </a:prstGeom>
        </p:spPr>
      </p:pic>
      <p:pic>
        <p:nvPicPr>
          <p:cNvPr id="230" name="Picture 229">
            <a:extLst>
              <a:ext uri="{FF2B5EF4-FFF2-40B4-BE49-F238E27FC236}">
                <a16:creationId xmlns:a16="http://schemas.microsoft.com/office/drawing/2014/main" id="{E879F7FB-A9A7-4C4F-8D37-5F0090B550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9674" y="2876550"/>
            <a:ext cx="1714500" cy="1104900"/>
          </a:xfrm>
          <a:prstGeom prst="rect">
            <a:avLst/>
          </a:prstGeom>
        </p:spPr>
      </p:pic>
      <p:sp>
        <p:nvSpPr>
          <p:cNvPr id="231" name="TextBox 230">
            <a:extLst>
              <a:ext uri="{FF2B5EF4-FFF2-40B4-BE49-F238E27FC236}">
                <a16:creationId xmlns:a16="http://schemas.microsoft.com/office/drawing/2014/main" id="{644B760C-704F-C14C-87FC-452C2F03FD1B}"/>
              </a:ext>
            </a:extLst>
          </p:cNvPr>
          <p:cNvSpPr txBox="1"/>
          <p:nvPr/>
        </p:nvSpPr>
        <p:spPr>
          <a:xfrm>
            <a:off x="89049" y="2824561"/>
            <a:ext cx="898705" cy="276999"/>
          </a:xfrm>
          <a:prstGeom prst="rect">
            <a:avLst/>
          </a:prstGeom>
          <a:noFill/>
        </p:spPr>
        <p:txBody>
          <a:bodyPr wrap="square" rtlCol="0">
            <a:spAutoFit/>
          </a:bodyPr>
          <a:lstStyle/>
          <a:p>
            <a:r>
              <a:rPr lang="en-US" sz="1200" dirty="0"/>
              <a:t>Blackwell</a:t>
            </a:r>
          </a:p>
        </p:txBody>
      </p:sp>
    </p:spTree>
    <p:extLst>
      <p:ext uri="{BB962C8B-B14F-4D97-AF65-F5344CB8AC3E}">
        <p14:creationId xmlns:p14="http://schemas.microsoft.com/office/powerpoint/2010/main" val="3773459375"/>
      </p:ext>
    </p:extLst>
  </p:cSld>
  <p:clrMapOvr>
    <a:masterClrMapping/>
  </p:clrMapOvr>
  <mc:AlternateContent xmlns:mc="http://schemas.openxmlformats.org/markup-compatibility/2006" xmlns:p14="http://schemas.microsoft.com/office/powerpoint/2010/main">
    <mc:Choice Requires="p14">
      <p:transition spd="slow" p14:dur="2000" advTm="1291"/>
    </mc:Choice>
    <mc:Fallback xmlns="">
      <p:transition spd="slow" advTm="129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76B09A2-EDD2-D54C-AAD4-035B5504B1A4}"/>
              </a:ext>
            </a:extLst>
          </p:cNvPr>
          <p:cNvPicPr>
            <a:picLocks noChangeAspect="1"/>
          </p:cNvPicPr>
          <p:nvPr/>
        </p:nvPicPr>
        <p:blipFill>
          <a:blip r:embed="rId3"/>
          <a:stretch>
            <a:fillRect/>
          </a:stretch>
        </p:blipFill>
        <p:spPr>
          <a:xfrm>
            <a:off x="8722242" y="1510516"/>
            <a:ext cx="3213511" cy="1750704"/>
          </a:xfrm>
          <a:prstGeom prst="rect">
            <a:avLst/>
          </a:prstGeom>
        </p:spPr>
      </p:pic>
      <p:sp>
        <p:nvSpPr>
          <p:cNvPr id="32" name="Title 1">
            <a:extLst>
              <a:ext uri="{FF2B5EF4-FFF2-40B4-BE49-F238E27FC236}">
                <a16:creationId xmlns:a16="http://schemas.microsoft.com/office/drawing/2014/main" id="{9089D88C-D11F-8046-8741-97C85A7756E8}"/>
              </a:ext>
            </a:extLst>
          </p:cNvPr>
          <p:cNvSpPr>
            <a:spLocks noGrp="1"/>
          </p:cNvSpPr>
          <p:nvPr>
            <p:ph type="title"/>
          </p:nvPr>
        </p:nvSpPr>
        <p:spPr>
          <a:xfrm>
            <a:off x="381000" y="246713"/>
            <a:ext cx="9692640" cy="795528"/>
          </a:xfrm>
        </p:spPr>
        <p:txBody>
          <a:bodyPr/>
          <a:lstStyle/>
          <a:p>
            <a:r>
              <a:rPr lang="en-US" dirty="0"/>
              <a:t>Hyperspectral Microwave Sounding </a:t>
            </a:r>
          </a:p>
        </p:txBody>
      </p:sp>
      <p:grpSp>
        <p:nvGrpSpPr>
          <p:cNvPr id="60" name="Group 59">
            <a:extLst>
              <a:ext uri="{FF2B5EF4-FFF2-40B4-BE49-F238E27FC236}">
                <a16:creationId xmlns:a16="http://schemas.microsoft.com/office/drawing/2014/main" id="{BAA85A72-47F1-4749-B7DF-7DB8B6A55D41}"/>
              </a:ext>
            </a:extLst>
          </p:cNvPr>
          <p:cNvGrpSpPr/>
          <p:nvPr/>
        </p:nvGrpSpPr>
        <p:grpSpPr>
          <a:xfrm>
            <a:off x="782085" y="1084105"/>
            <a:ext cx="10862467" cy="621793"/>
            <a:chOff x="634701" y="2350632"/>
            <a:chExt cx="10862467" cy="621793"/>
          </a:xfrm>
        </p:grpSpPr>
        <p:sp>
          <p:nvSpPr>
            <p:cNvPr id="61" name="Notched Right Arrow 60">
              <a:extLst>
                <a:ext uri="{FF2B5EF4-FFF2-40B4-BE49-F238E27FC236}">
                  <a16:creationId xmlns:a16="http://schemas.microsoft.com/office/drawing/2014/main" id="{E35EBD1B-1762-A741-95AE-A0B56CD8AE31}"/>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800A3048-0D3F-704D-B77D-AC30F0CA5948}"/>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63" name="TextBox 62">
              <a:extLst>
                <a:ext uri="{FF2B5EF4-FFF2-40B4-BE49-F238E27FC236}">
                  <a16:creationId xmlns:a16="http://schemas.microsoft.com/office/drawing/2014/main" id="{4E7CEAC7-B531-B245-AB10-4D172C00D8E6}"/>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64" name="TextBox 63">
              <a:extLst>
                <a:ext uri="{FF2B5EF4-FFF2-40B4-BE49-F238E27FC236}">
                  <a16:creationId xmlns:a16="http://schemas.microsoft.com/office/drawing/2014/main" id="{57552E9B-580F-FD47-87C7-14C30B23515F}"/>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pic>
        <p:nvPicPr>
          <p:cNvPr id="22" name="Picture 21">
            <a:extLst>
              <a:ext uri="{FF2B5EF4-FFF2-40B4-BE49-F238E27FC236}">
                <a16:creationId xmlns:a16="http://schemas.microsoft.com/office/drawing/2014/main" id="{10FDC67B-F539-6240-B141-47AF3B91D15D}"/>
              </a:ext>
            </a:extLst>
          </p:cNvPr>
          <p:cNvPicPr>
            <a:picLocks noChangeAspect="1"/>
          </p:cNvPicPr>
          <p:nvPr/>
        </p:nvPicPr>
        <p:blipFill>
          <a:blip r:embed="rId4"/>
          <a:stretch>
            <a:fillRect/>
          </a:stretch>
        </p:blipFill>
        <p:spPr>
          <a:xfrm>
            <a:off x="48182" y="1599413"/>
            <a:ext cx="4388308" cy="1750704"/>
          </a:xfrm>
          <a:prstGeom prst="rect">
            <a:avLst/>
          </a:prstGeom>
        </p:spPr>
      </p:pic>
      <p:pic>
        <p:nvPicPr>
          <p:cNvPr id="229" name="Picture 228">
            <a:extLst>
              <a:ext uri="{FF2B5EF4-FFF2-40B4-BE49-F238E27FC236}">
                <a16:creationId xmlns:a16="http://schemas.microsoft.com/office/drawing/2014/main" id="{5EE436CE-E885-8F4A-A11F-75D94D0843B9}"/>
              </a:ext>
            </a:extLst>
          </p:cNvPr>
          <p:cNvPicPr>
            <a:picLocks noChangeAspect="1"/>
          </p:cNvPicPr>
          <p:nvPr/>
        </p:nvPicPr>
        <p:blipFill rotWithShape="1">
          <a:blip r:embed="rId5">
            <a:extLst>
              <a:ext uri="{28A0092B-C50C-407E-A947-70E740481C1C}">
                <a14:useLocalDpi xmlns:a14="http://schemas.microsoft.com/office/drawing/2010/main" val="0"/>
              </a:ext>
            </a:extLst>
          </a:blip>
          <a:srcRect l="9645" r="7934"/>
          <a:stretch/>
        </p:blipFill>
        <p:spPr>
          <a:xfrm>
            <a:off x="392021" y="3507884"/>
            <a:ext cx="3700630" cy="3183372"/>
          </a:xfrm>
          <a:prstGeom prst="rect">
            <a:avLst/>
          </a:prstGeom>
        </p:spPr>
      </p:pic>
      <p:pic>
        <p:nvPicPr>
          <p:cNvPr id="230" name="Picture 229">
            <a:extLst>
              <a:ext uri="{FF2B5EF4-FFF2-40B4-BE49-F238E27FC236}">
                <a16:creationId xmlns:a16="http://schemas.microsoft.com/office/drawing/2014/main" id="{E879F7FB-A9A7-4C4F-8D37-5F0090B550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99674" y="2876550"/>
            <a:ext cx="1714500" cy="1104900"/>
          </a:xfrm>
          <a:prstGeom prst="rect">
            <a:avLst/>
          </a:prstGeom>
        </p:spPr>
      </p:pic>
      <p:sp>
        <p:nvSpPr>
          <p:cNvPr id="231" name="TextBox 230">
            <a:extLst>
              <a:ext uri="{FF2B5EF4-FFF2-40B4-BE49-F238E27FC236}">
                <a16:creationId xmlns:a16="http://schemas.microsoft.com/office/drawing/2014/main" id="{644B760C-704F-C14C-87FC-452C2F03FD1B}"/>
              </a:ext>
            </a:extLst>
          </p:cNvPr>
          <p:cNvSpPr txBox="1"/>
          <p:nvPr/>
        </p:nvSpPr>
        <p:spPr>
          <a:xfrm>
            <a:off x="89049" y="2824561"/>
            <a:ext cx="898705" cy="276999"/>
          </a:xfrm>
          <a:prstGeom prst="rect">
            <a:avLst/>
          </a:prstGeom>
          <a:noFill/>
        </p:spPr>
        <p:txBody>
          <a:bodyPr wrap="square" rtlCol="0">
            <a:spAutoFit/>
          </a:bodyPr>
          <a:lstStyle/>
          <a:p>
            <a:r>
              <a:rPr lang="en-US" sz="1200" dirty="0"/>
              <a:t>Blackwell</a:t>
            </a:r>
          </a:p>
        </p:txBody>
      </p:sp>
      <p:pic>
        <p:nvPicPr>
          <p:cNvPr id="12" name="Picture 11">
            <a:extLst>
              <a:ext uri="{FF2B5EF4-FFF2-40B4-BE49-F238E27FC236}">
                <a16:creationId xmlns:a16="http://schemas.microsoft.com/office/drawing/2014/main" id="{7CF493D7-EEDE-F64F-B2BE-30BEF9E5BF2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39719" y="3240059"/>
            <a:ext cx="1085387" cy="1359335"/>
          </a:xfrm>
          <a:prstGeom prst="rect">
            <a:avLst/>
          </a:prstGeom>
        </p:spPr>
      </p:pic>
      <p:pic>
        <p:nvPicPr>
          <p:cNvPr id="13" name="Picture 12">
            <a:extLst>
              <a:ext uri="{FF2B5EF4-FFF2-40B4-BE49-F238E27FC236}">
                <a16:creationId xmlns:a16="http://schemas.microsoft.com/office/drawing/2014/main" id="{4B7CA31B-7077-3B41-AEDE-ACE0AD9132D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65541"/>
          <a:stretch/>
        </p:blipFill>
        <p:spPr>
          <a:xfrm>
            <a:off x="6397472" y="5487655"/>
            <a:ext cx="1481529" cy="1376471"/>
          </a:xfrm>
          <a:prstGeom prst="rect">
            <a:avLst/>
          </a:prstGeom>
        </p:spPr>
      </p:pic>
      <p:pic>
        <p:nvPicPr>
          <p:cNvPr id="14" name="Picture 13">
            <a:extLst>
              <a:ext uri="{FF2B5EF4-FFF2-40B4-BE49-F238E27FC236}">
                <a16:creationId xmlns:a16="http://schemas.microsoft.com/office/drawing/2014/main" id="{F0393D31-14CC-534B-A5D5-456387F7D65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 b="2056"/>
          <a:stretch/>
        </p:blipFill>
        <p:spPr>
          <a:xfrm>
            <a:off x="4577032" y="1616260"/>
            <a:ext cx="3803489" cy="1453760"/>
          </a:xfrm>
          <a:prstGeom prst="rect">
            <a:avLst/>
          </a:prstGeom>
        </p:spPr>
      </p:pic>
      <p:pic>
        <p:nvPicPr>
          <p:cNvPr id="15" name="Picture 14">
            <a:extLst>
              <a:ext uri="{FF2B5EF4-FFF2-40B4-BE49-F238E27FC236}">
                <a16:creationId xmlns:a16="http://schemas.microsoft.com/office/drawing/2014/main" id="{B61F48B3-A86B-324D-82F0-F5428008E6C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77032" y="3394891"/>
            <a:ext cx="3427860" cy="923237"/>
          </a:xfrm>
          <a:prstGeom prst="rect">
            <a:avLst/>
          </a:prstGeom>
        </p:spPr>
      </p:pic>
      <p:pic>
        <p:nvPicPr>
          <p:cNvPr id="16" name="Picture 15">
            <a:extLst>
              <a:ext uri="{FF2B5EF4-FFF2-40B4-BE49-F238E27FC236}">
                <a16:creationId xmlns:a16="http://schemas.microsoft.com/office/drawing/2014/main" id="{5F11E9E5-F107-C943-9A6E-ECF8F1D6556C}"/>
              </a:ext>
            </a:extLst>
          </p:cNvPr>
          <p:cNvPicPr>
            <a:picLocks noChangeAspect="1"/>
          </p:cNvPicPr>
          <p:nvPr/>
        </p:nvPicPr>
        <p:blipFill>
          <a:blip r:embed="rId11"/>
          <a:stretch>
            <a:fillRect/>
          </a:stretch>
        </p:blipFill>
        <p:spPr>
          <a:xfrm>
            <a:off x="4319619" y="4417337"/>
            <a:ext cx="3877908" cy="1249445"/>
          </a:xfrm>
          <a:prstGeom prst="rect">
            <a:avLst/>
          </a:prstGeom>
        </p:spPr>
      </p:pic>
      <p:sp>
        <p:nvSpPr>
          <p:cNvPr id="17" name="TextBox 16">
            <a:extLst>
              <a:ext uri="{FF2B5EF4-FFF2-40B4-BE49-F238E27FC236}">
                <a16:creationId xmlns:a16="http://schemas.microsoft.com/office/drawing/2014/main" id="{70533810-7327-0746-B4AC-27F49E6E25D1}"/>
              </a:ext>
            </a:extLst>
          </p:cNvPr>
          <p:cNvSpPr txBox="1"/>
          <p:nvPr/>
        </p:nvSpPr>
        <p:spPr>
          <a:xfrm>
            <a:off x="5589409" y="2984221"/>
            <a:ext cx="1867908" cy="276999"/>
          </a:xfrm>
          <a:prstGeom prst="rect">
            <a:avLst/>
          </a:prstGeom>
          <a:noFill/>
        </p:spPr>
        <p:txBody>
          <a:bodyPr wrap="square" rtlCol="0">
            <a:spAutoFit/>
          </a:bodyPr>
          <a:lstStyle/>
          <a:p>
            <a:r>
              <a:rPr lang="en-US" sz="1200" dirty="0" err="1"/>
              <a:t>Reising</a:t>
            </a:r>
            <a:r>
              <a:rPr lang="en-US" sz="1200" dirty="0"/>
              <a:t> et al. ESTF 21</a:t>
            </a:r>
          </a:p>
        </p:txBody>
      </p:sp>
      <p:pic>
        <p:nvPicPr>
          <p:cNvPr id="19" name="Picture 18">
            <a:extLst>
              <a:ext uri="{FF2B5EF4-FFF2-40B4-BE49-F238E27FC236}">
                <a16:creationId xmlns:a16="http://schemas.microsoft.com/office/drawing/2014/main" id="{289BB98B-5C38-8A44-95FF-EB180EB42E09}"/>
              </a:ext>
            </a:extLst>
          </p:cNvPr>
          <p:cNvPicPr>
            <a:picLocks noChangeAspect="1"/>
          </p:cNvPicPr>
          <p:nvPr/>
        </p:nvPicPr>
        <p:blipFill>
          <a:blip r:embed="rId12"/>
          <a:stretch>
            <a:fillRect/>
          </a:stretch>
        </p:blipFill>
        <p:spPr>
          <a:xfrm>
            <a:off x="9756546" y="3224958"/>
            <a:ext cx="2106351" cy="2186339"/>
          </a:xfrm>
          <a:prstGeom prst="rect">
            <a:avLst/>
          </a:prstGeom>
        </p:spPr>
      </p:pic>
      <p:pic>
        <p:nvPicPr>
          <p:cNvPr id="20" name="Picture 19">
            <a:extLst>
              <a:ext uri="{FF2B5EF4-FFF2-40B4-BE49-F238E27FC236}">
                <a16:creationId xmlns:a16="http://schemas.microsoft.com/office/drawing/2014/main" id="{FA5F4AF1-BA5C-C74D-ABDE-866C290D6960}"/>
              </a:ext>
            </a:extLst>
          </p:cNvPr>
          <p:cNvPicPr>
            <a:picLocks noChangeAspect="1"/>
          </p:cNvPicPr>
          <p:nvPr/>
        </p:nvPicPr>
        <p:blipFill rotWithShape="1">
          <a:blip r:embed="rId13"/>
          <a:srcRect b="40113"/>
          <a:stretch/>
        </p:blipFill>
        <p:spPr>
          <a:xfrm>
            <a:off x="9022619" y="5479699"/>
            <a:ext cx="3144236" cy="1343962"/>
          </a:xfrm>
          <a:prstGeom prst="rect">
            <a:avLst/>
          </a:prstGeom>
        </p:spPr>
      </p:pic>
      <p:sp>
        <p:nvSpPr>
          <p:cNvPr id="21" name="TextBox 20">
            <a:extLst>
              <a:ext uri="{FF2B5EF4-FFF2-40B4-BE49-F238E27FC236}">
                <a16:creationId xmlns:a16="http://schemas.microsoft.com/office/drawing/2014/main" id="{D16C1957-717D-6445-995D-880ED86DE1A1}"/>
              </a:ext>
            </a:extLst>
          </p:cNvPr>
          <p:cNvSpPr txBox="1"/>
          <p:nvPr/>
        </p:nvSpPr>
        <p:spPr>
          <a:xfrm>
            <a:off x="6231353" y="4140338"/>
            <a:ext cx="1966174" cy="276999"/>
          </a:xfrm>
          <a:prstGeom prst="rect">
            <a:avLst/>
          </a:prstGeom>
          <a:noFill/>
        </p:spPr>
        <p:txBody>
          <a:bodyPr wrap="square" rtlCol="0">
            <a:spAutoFit/>
          </a:bodyPr>
          <a:lstStyle/>
          <a:p>
            <a:r>
              <a:rPr lang="en-US" sz="1200" dirty="0" err="1"/>
              <a:t>Pett</a:t>
            </a:r>
            <a:r>
              <a:rPr lang="en-US" sz="1200" dirty="0"/>
              <a:t> et al., 2021 PBL DSI</a:t>
            </a:r>
          </a:p>
        </p:txBody>
      </p:sp>
      <p:sp>
        <p:nvSpPr>
          <p:cNvPr id="23" name="TextBox 22">
            <a:extLst>
              <a:ext uri="{FF2B5EF4-FFF2-40B4-BE49-F238E27FC236}">
                <a16:creationId xmlns:a16="http://schemas.microsoft.com/office/drawing/2014/main" id="{D9E0E414-5FB5-7245-9F6F-AEB8CD822DFD}"/>
              </a:ext>
            </a:extLst>
          </p:cNvPr>
          <p:cNvSpPr txBox="1"/>
          <p:nvPr/>
        </p:nvSpPr>
        <p:spPr>
          <a:xfrm>
            <a:off x="4415009" y="5370665"/>
            <a:ext cx="1595925" cy="461665"/>
          </a:xfrm>
          <a:prstGeom prst="rect">
            <a:avLst/>
          </a:prstGeom>
          <a:noFill/>
        </p:spPr>
        <p:txBody>
          <a:bodyPr wrap="square" rtlCol="0">
            <a:spAutoFit/>
          </a:bodyPr>
          <a:lstStyle/>
          <a:p>
            <a:r>
              <a:rPr lang="en-US" sz="1200" dirty="0" err="1"/>
              <a:t>Gambacorta</a:t>
            </a:r>
            <a:r>
              <a:rPr lang="en-US" sz="1200" dirty="0"/>
              <a:t> IIP-21</a:t>
            </a:r>
          </a:p>
          <a:p>
            <a:r>
              <a:rPr lang="en-US" sz="1200" dirty="0" err="1"/>
              <a:t>Gambini</a:t>
            </a:r>
            <a:r>
              <a:rPr lang="en-US" sz="1200" dirty="0"/>
              <a:t> et al. 2021</a:t>
            </a:r>
          </a:p>
        </p:txBody>
      </p:sp>
      <p:sp>
        <p:nvSpPr>
          <p:cNvPr id="24" name="TextBox 23">
            <a:extLst>
              <a:ext uri="{FF2B5EF4-FFF2-40B4-BE49-F238E27FC236}">
                <a16:creationId xmlns:a16="http://schemas.microsoft.com/office/drawing/2014/main" id="{A627327A-77BE-5D49-833F-6D42BBB35897}"/>
              </a:ext>
            </a:extLst>
          </p:cNvPr>
          <p:cNvSpPr txBox="1"/>
          <p:nvPr/>
        </p:nvSpPr>
        <p:spPr>
          <a:xfrm>
            <a:off x="8039719" y="6414257"/>
            <a:ext cx="1595925" cy="461665"/>
          </a:xfrm>
          <a:prstGeom prst="rect">
            <a:avLst/>
          </a:prstGeom>
          <a:noFill/>
        </p:spPr>
        <p:txBody>
          <a:bodyPr wrap="square" rtlCol="0">
            <a:spAutoFit/>
          </a:bodyPr>
          <a:lstStyle/>
          <a:p>
            <a:r>
              <a:rPr lang="en-US" sz="1200" dirty="0"/>
              <a:t>Blackwell</a:t>
            </a:r>
          </a:p>
          <a:p>
            <a:r>
              <a:rPr lang="en-US" sz="1200" dirty="0"/>
              <a:t>IIIP-21</a:t>
            </a:r>
          </a:p>
        </p:txBody>
      </p:sp>
    </p:spTree>
    <p:extLst>
      <p:ext uri="{BB962C8B-B14F-4D97-AF65-F5344CB8AC3E}">
        <p14:creationId xmlns:p14="http://schemas.microsoft.com/office/powerpoint/2010/main" val="16738182"/>
      </p:ext>
    </p:extLst>
  </p:cSld>
  <p:clrMapOvr>
    <a:masterClrMapping/>
  </p:clrMapOvr>
  <mc:AlternateContent xmlns:mc="http://schemas.openxmlformats.org/markup-compatibility/2006" xmlns:p14="http://schemas.microsoft.com/office/powerpoint/2010/main">
    <mc:Choice Requires="p14">
      <p:transition spd="slow" p14:dur="2000" advTm="1291"/>
    </mc:Choice>
    <mc:Fallback xmlns="">
      <p:transition spd="slow" advTm="129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091CAF7-CDE0-2340-965E-8DED3BE391CA}"/>
              </a:ext>
            </a:extLst>
          </p:cNvPr>
          <p:cNvSpPr>
            <a:spLocks noGrp="1"/>
          </p:cNvSpPr>
          <p:nvPr>
            <p:ph type="title"/>
          </p:nvPr>
        </p:nvSpPr>
        <p:spPr/>
        <p:txBody>
          <a:bodyPr/>
          <a:lstStyle/>
          <a:p>
            <a:r>
              <a:rPr lang="en-US" dirty="0"/>
              <a:t>Differential Absorption Lidar (DIAL) – NIR</a:t>
            </a:r>
          </a:p>
        </p:txBody>
      </p:sp>
      <p:grpSp>
        <p:nvGrpSpPr>
          <p:cNvPr id="16" name="Group 15">
            <a:extLst>
              <a:ext uri="{FF2B5EF4-FFF2-40B4-BE49-F238E27FC236}">
                <a16:creationId xmlns:a16="http://schemas.microsoft.com/office/drawing/2014/main" id="{453FDDAE-E3F0-6841-8885-05D1C68E0BAD}"/>
              </a:ext>
            </a:extLst>
          </p:cNvPr>
          <p:cNvGrpSpPr/>
          <p:nvPr/>
        </p:nvGrpSpPr>
        <p:grpSpPr>
          <a:xfrm>
            <a:off x="782085" y="1084105"/>
            <a:ext cx="10862467" cy="621793"/>
            <a:chOff x="634701" y="2350632"/>
            <a:chExt cx="10862467" cy="621793"/>
          </a:xfrm>
        </p:grpSpPr>
        <p:sp>
          <p:nvSpPr>
            <p:cNvPr id="17" name="Notched Right Arrow 16">
              <a:extLst>
                <a:ext uri="{FF2B5EF4-FFF2-40B4-BE49-F238E27FC236}">
                  <a16:creationId xmlns:a16="http://schemas.microsoft.com/office/drawing/2014/main" id="{15C3360F-B7B6-7A43-8A77-54C70C5E298F}"/>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4A69DE12-0EE5-D040-9812-446E15DA6E90}"/>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19" name="TextBox 18">
              <a:extLst>
                <a:ext uri="{FF2B5EF4-FFF2-40B4-BE49-F238E27FC236}">
                  <a16:creationId xmlns:a16="http://schemas.microsoft.com/office/drawing/2014/main" id="{60E6A573-49D2-1348-A869-02FA1D7D8F6A}"/>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20" name="TextBox 19">
              <a:extLst>
                <a:ext uri="{FF2B5EF4-FFF2-40B4-BE49-F238E27FC236}">
                  <a16:creationId xmlns:a16="http://schemas.microsoft.com/office/drawing/2014/main" id="{66B93ADB-3147-3D40-8EFC-91E19E6AF50A}"/>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pic>
        <p:nvPicPr>
          <p:cNvPr id="14" name="Picture 13" descr="Chart, histogram&#10;&#10;Description automatically generated">
            <a:extLst>
              <a:ext uri="{FF2B5EF4-FFF2-40B4-BE49-F238E27FC236}">
                <a16:creationId xmlns:a16="http://schemas.microsoft.com/office/drawing/2014/main" id="{32259AEA-EE10-2F40-BA5A-55D07F9F16AD}"/>
              </a:ext>
            </a:extLst>
          </p:cNvPr>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576192" y="4431618"/>
            <a:ext cx="6195817" cy="2188638"/>
          </a:xfrm>
          <a:prstGeom prst="rect">
            <a:avLst/>
          </a:prstGeom>
        </p:spPr>
      </p:pic>
      <p:pic>
        <p:nvPicPr>
          <p:cNvPr id="21" name="Picture 20">
            <a:extLst>
              <a:ext uri="{FF2B5EF4-FFF2-40B4-BE49-F238E27FC236}">
                <a16:creationId xmlns:a16="http://schemas.microsoft.com/office/drawing/2014/main" id="{196331FA-5656-574A-997E-3595C821FF7D}"/>
              </a:ext>
            </a:extLst>
          </p:cNvPr>
          <p:cNvPicPr>
            <a:picLocks noChangeAspect="1"/>
          </p:cNvPicPr>
          <p:nvPr/>
        </p:nvPicPr>
        <p:blipFill rotWithShape="1">
          <a:blip r:embed="rId3"/>
          <a:srcRect l="16364" t="9918" r="9865"/>
          <a:stretch/>
        </p:blipFill>
        <p:spPr>
          <a:xfrm>
            <a:off x="717055" y="3164665"/>
            <a:ext cx="1426638" cy="1161367"/>
          </a:xfrm>
          <a:prstGeom prst="rect">
            <a:avLst/>
          </a:prstGeom>
        </p:spPr>
      </p:pic>
      <p:pic>
        <p:nvPicPr>
          <p:cNvPr id="22" name="Picture 21">
            <a:extLst>
              <a:ext uri="{FF2B5EF4-FFF2-40B4-BE49-F238E27FC236}">
                <a16:creationId xmlns:a16="http://schemas.microsoft.com/office/drawing/2014/main" id="{5821DAAA-CBD0-E64E-B48D-96A21F9215F8}"/>
              </a:ext>
            </a:extLst>
          </p:cNvPr>
          <p:cNvPicPr>
            <a:picLocks noChangeAspect="1"/>
          </p:cNvPicPr>
          <p:nvPr/>
        </p:nvPicPr>
        <p:blipFill>
          <a:blip r:embed="rId4"/>
          <a:stretch>
            <a:fillRect/>
          </a:stretch>
        </p:blipFill>
        <p:spPr>
          <a:xfrm>
            <a:off x="80162" y="1482610"/>
            <a:ext cx="4826542" cy="1655240"/>
          </a:xfrm>
          <a:prstGeom prst="rect">
            <a:avLst/>
          </a:prstGeom>
        </p:spPr>
      </p:pic>
      <p:sp>
        <p:nvSpPr>
          <p:cNvPr id="3" name="Rectangle 2">
            <a:extLst>
              <a:ext uri="{FF2B5EF4-FFF2-40B4-BE49-F238E27FC236}">
                <a16:creationId xmlns:a16="http://schemas.microsoft.com/office/drawing/2014/main" id="{525DA30D-294F-1844-9CCB-AE839B5A0275}"/>
              </a:ext>
            </a:extLst>
          </p:cNvPr>
          <p:cNvSpPr/>
          <p:nvPr/>
        </p:nvSpPr>
        <p:spPr>
          <a:xfrm>
            <a:off x="1" y="4357724"/>
            <a:ext cx="5522734" cy="1605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C8C69878-33A5-AF45-B04B-96BACD492438}"/>
              </a:ext>
            </a:extLst>
          </p:cNvPr>
          <p:cNvPicPr>
            <a:picLocks noChangeAspect="1"/>
          </p:cNvPicPr>
          <p:nvPr/>
        </p:nvPicPr>
        <p:blipFill>
          <a:blip r:embed="rId5"/>
          <a:stretch>
            <a:fillRect/>
          </a:stretch>
        </p:blipFill>
        <p:spPr>
          <a:xfrm>
            <a:off x="3526050" y="2728570"/>
            <a:ext cx="1578868" cy="1860899"/>
          </a:xfrm>
          <a:prstGeom prst="rect">
            <a:avLst/>
          </a:prstGeom>
          <a:solidFill>
            <a:schemeClr val="bg1"/>
          </a:solidFill>
        </p:spPr>
      </p:pic>
      <p:sp>
        <p:nvSpPr>
          <p:cNvPr id="4" name="Rectangle 3">
            <a:extLst>
              <a:ext uri="{FF2B5EF4-FFF2-40B4-BE49-F238E27FC236}">
                <a16:creationId xmlns:a16="http://schemas.microsoft.com/office/drawing/2014/main" id="{661634F6-6545-B842-88C3-F0D553A663D9}"/>
              </a:ext>
            </a:extLst>
          </p:cNvPr>
          <p:cNvSpPr/>
          <p:nvPr/>
        </p:nvSpPr>
        <p:spPr>
          <a:xfrm>
            <a:off x="892628" y="4807131"/>
            <a:ext cx="130628" cy="1402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35EA391-8066-8645-806E-74CF004007BC}"/>
              </a:ext>
            </a:extLst>
          </p:cNvPr>
          <p:cNvSpPr/>
          <p:nvPr/>
        </p:nvSpPr>
        <p:spPr>
          <a:xfrm>
            <a:off x="3823061" y="4797889"/>
            <a:ext cx="45719" cy="1402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0A818BB4-84F4-944A-9B92-52762D9E60F4}"/>
              </a:ext>
            </a:extLst>
          </p:cNvPr>
          <p:cNvSpPr txBox="1"/>
          <p:nvPr/>
        </p:nvSpPr>
        <p:spPr>
          <a:xfrm>
            <a:off x="2036909" y="3838157"/>
            <a:ext cx="1595925" cy="461665"/>
          </a:xfrm>
          <a:prstGeom prst="rect">
            <a:avLst/>
          </a:prstGeom>
          <a:noFill/>
        </p:spPr>
        <p:txBody>
          <a:bodyPr wrap="square" rtlCol="0">
            <a:spAutoFit/>
          </a:bodyPr>
          <a:lstStyle/>
          <a:p>
            <a:r>
              <a:rPr lang="en-US" sz="1200" dirty="0"/>
              <a:t>High Altitude Lidar Observatory (HALO)</a:t>
            </a:r>
          </a:p>
        </p:txBody>
      </p:sp>
    </p:spTree>
    <p:extLst>
      <p:ext uri="{BB962C8B-B14F-4D97-AF65-F5344CB8AC3E}">
        <p14:creationId xmlns:p14="http://schemas.microsoft.com/office/powerpoint/2010/main" val="3689476077"/>
      </p:ext>
    </p:extLst>
  </p:cSld>
  <p:clrMapOvr>
    <a:masterClrMapping/>
  </p:clrMapOvr>
  <mc:AlternateContent xmlns:mc="http://schemas.openxmlformats.org/markup-compatibility/2006" xmlns:p14="http://schemas.microsoft.com/office/powerpoint/2010/main">
    <mc:Choice Requires="p14">
      <p:transition spd="slow" p14:dur="2000" advTm="1304"/>
    </mc:Choice>
    <mc:Fallback xmlns="">
      <p:transition spd="slow" advTm="1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extLst>
    <p:ext uri="{E180D4A7-C9FB-4DFB-919C-405C955672EB}">
      <p14:showEvtLst xmlns:p14="http://schemas.microsoft.com/office/powerpoint/2010/main">
        <p14:playEvt time="14" objId="7"/>
        <p14:stopEvt time="1304" objId="7"/>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091CAF7-CDE0-2340-965E-8DED3BE391CA}"/>
              </a:ext>
            </a:extLst>
          </p:cNvPr>
          <p:cNvSpPr>
            <a:spLocks noGrp="1"/>
          </p:cNvSpPr>
          <p:nvPr>
            <p:ph type="title"/>
          </p:nvPr>
        </p:nvSpPr>
        <p:spPr/>
        <p:txBody>
          <a:bodyPr/>
          <a:lstStyle/>
          <a:p>
            <a:r>
              <a:rPr lang="en-US" dirty="0"/>
              <a:t>Differential Absorption Lidar (DIAL) – NIR</a:t>
            </a:r>
          </a:p>
        </p:txBody>
      </p:sp>
      <p:pic>
        <p:nvPicPr>
          <p:cNvPr id="15" name="Picture 14">
            <a:extLst>
              <a:ext uri="{FF2B5EF4-FFF2-40B4-BE49-F238E27FC236}">
                <a16:creationId xmlns:a16="http://schemas.microsoft.com/office/drawing/2014/main" id="{4E8FCC79-13B5-CC41-9E91-961AB81D39B3}"/>
              </a:ext>
            </a:extLst>
          </p:cNvPr>
          <p:cNvPicPr>
            <a:picLocks noChangeAspect="1"/>
          </p:cNvPicPr>
          <p:nvPr/>
        </p:nvPicPr>
        <p:blipFill rotWithShape="1">
          <a:blip r:embed="rId3"/>
          <a:srcRect l="16364" t="9918" r="9865"/>
          <a:stretch/>
        </p:blipFill>
        <p:spPr>
          <a:xfrm>
            <a:off x="717055" y="3164665"/>
            <a:ext cx="1426638" cy="1161367"/>
          </a:xfrm>
          <a:prstGeom prst="rect">
            <a:avLst/>
          </a:prstGeom>
        </p:spPr>
      </p:pic>
      <p:grpSp>
        <p:nvGrpSpPr>
          <p:cNvPr id="16" name="Group 15">
            <a:extLst>
              <a:ext uri="{FF2B5EF4-FFF2-40B4-BE49-F238E27FC236}">
                <a16:creationId xmlns:a16="http://schemas.microsoft.com/office/drawing/2014/main" id="{453FDDAE-E3F0-6841-8885-05D1C68E0BAD}"/>
              </a:ext>
            </a:extLst>
          </p:cNvPr>
          <p:cNvGrpSpPr/>
          <p:nvPr/>
        </p:nvGrpSpPr>
        <p:grpSpPr>
          <a:xfrm>
            <a:off x="782085" y="1084105"/>
            <a:ext cx="10862467" cy="621793"/>
            <a:chOff x="634701" y="2350632"/>
            <a:chExt cx="10862467" cy="621793"/>
          </a:xfrm>
        </p:grpSpPr>
        <p:sp>
          <p:nvSpPr>
            <p:cNvPr id="17" name="Notched Right Arrow 16">
              <a:extLst>
                <a:ext uri="{FF2B5EF4-FFF2-40B4-BE49-F238E27FC236}">
                  <a16:creationId xmlns:a16="http://schemas.microsoft.com/office/drawing/2014/main" id="{15C3360F-B7B6-7A43-8A77-54C70C5E298F}"/>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4A69DE12-0EE5-D040-9812-446E15DA6E90}"/>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19" name="TextBox 18">
              <a:extLst>
                <a:ext uri="{FF2B5EF4-FFF2-40B4-BE49-F238E27FC236}">
                  <a16:creationId xmlns:a16="http://schemas.microsoft.com/office/drawing/2014/main" id="{60E6A573-49D2-1348-A869-02FA1D7D8F6A}"/>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20" name="TextBox 19">
              <a:extLst>
                <a:ext uri="{FF2B5EF4-FFF2-40B4-BE49-F238E27FC236}">
                  <a16:creationId xmlns:a16="http://schemas.microsoft.com/office/drawing/2014/main" id="{66B93ADB-3147-3D40-8EFC-91E19E6AF50A}"/>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pic>
        <p:nvPicPr>
          <p:cNvPr id="27" name="Picture 26">
            <a:extLst>
              <a:ext uri="{FF2B5EF4-FFF2-40B4-BE49-F238E27FC236}">
                <a16:creationId xmlns:a16="http://schemas.microsoft.com/office/drawing/2014/main" id="{F1EBA5E7-A8FA-FD4C-B4BC-6D8D712797BC}"/>
              </a:ext>
            </a:extLst>
          </p:cNvPr>
          <p:cNvPicPr>
            <a:picLocks noChangeAspect="1"/>
          </p:cNvPicPr>
          <p:nvPr/>
        </p:nvPicPr>
        <p:blipFill>
          <a:blip r:embed="rId4"/>
          <a:stretch>
            <a:fillRect/>
          </a:stretch>
        </p:blipFill>
        <p:spPr>
          <a:xfrm>
            <a:off x="80162" y="1482610"/>
            <a:ext cx="4826542" cy="1655240"/>
          </a:xfrm>
          <a:prstGeom prst="rect">
            <a:avLst/>
          </a:prstGeom>
        </p:spPr>
      </p:pic>
      <p:pic>
        <p:nvPicPr>
          <p:cNvPr id="29" name="Picture 28" descr="A screenshot of a computer&#10;&#10;Description automatically generated with medium confidence">
            <a:extLst>
              <a:ext uri="{FF2B5EF4-FFF2-40B4-BE49-F238E27FC236}">
                <a16:creationId xmlns:a16="http://schemas.microsoft.com/office/drawing/2014/main" id="{E1251DE3-FB19-124A-9EB3-E83F4CAE2EF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r="1760"/>
          <a:stretch/>
        </p:blipFill>
        <p:spPr>
          <a:xfrm>
            <a:off x="-576072" y="4434840"/>
            <a:ext cx="6080760" cy="2186474"/>
          </a:xfrm>
          <a:prstGeom prst="rect">
            <a:avLst/>
          </a:prstGeom>
        </p:spPr>
      </p:pic>
      <p:sp>
        <p:nvSpPr>
          <p:cNvPr id="34" name="Rectangle 33">
            <a:extLst>
              <a:ext uri="{FF2B5EF4-FFF2-40B4-BE49-F238E27FC236}">
                <a16:creationId xmlns:a16="http://schemas.microsoft.com/office/drawing/2014/main" id="{A14292ED-D7E3-DE4C-905E-474AAC423B04}"/>
              </a:ext>
            </a:extLst>
          </p:cNvPr>
          <p:cNvSpPr/>
          <p:nvPr/>
        </p:nvSpPr>
        <p:spPr>
          <a:xfrm>
            <a:off x="1" y="4357724"/>
            <a:ext cx="5522734" cy="1605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3EC1D30D-B31B-824D-BF22-5DD26B7D728D}"/>
              </a:ext>
            </a:extLst>
          </p:cNvPr>
          <p:cNvPicPr>
            <a:picLocks noChangeAspect="1"/>
          </p:cNvPicPr>
          <p:nvPr/>
        </p:nvPicPr>
        <p:blipFill>
          <a:blip r:embed="rId6"/>
          <a:stretch>
            <a:fillRect/>
          </a:stretch>
        </p:blipFill>
        <p:spPr>
          <a:xfrm>
            <a:off x="3526050" y="2728570"/>
            <a:ext cx="1578868" cy="1860899"/>
          </a:xfrm>
          <a:prstGeom prst="rect">
            <a:avLst/>
          </a:prstGeom>
          <a:solidFill>
            <a:schemeClr val="bg1"/>
          </a:solidFill>
        </p:spPr>
      </p:pic>
      <p:sp>
        <p:nvSpPr>
          <p:cNvPr id="46" name="Rectangle 45">
            <a:extLst>
              <a:ext uri="{FF2B5EF4-FFF2-40B4-BE49-F238E27FC236}">
                <a16:creationId xmlns:a16="http://schemas.microsoft.com/office/drawing/2014/main" id="{22C44998-AAC0-B24F-AAD9-F6E455599B5B}"/>
              </a:ext>
            </a:extLst>
          </p:cNvPr>
          <p:cNvSpPr/>
          <p:nvPr/>
        </p:nvSpPr>
        <p:spPr>
          <a:xfrm>
            <a:off x="892628" y="4807131"/>
            <a:ext cx="130628" cy="1402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B5FB4544-1AD4-4646-8C6B-AFB348F1CE10}"/>
              </a:ext>
            </a:extLst>
          </p:cNvPr>
          <p:cNvSpPr txBox="1"/>
          <p:nvPr/>
        </p:nvSpPr>
        <p:spPr>
          <a:xfrm>
            <a:off x="2036909" y="3838157"/>
            <a:ext cx="1595925" cy="461665"/>
          </a:xfrm>
          <a:prstGeom prst="rect">
            <a:avLst/>
          </a:prstGeom>
          <a:noFill/>
        </p:spPr>
        <p:txBody>
          <a:bodyPr wrap="square" rtlCol="0">
            <a:spAutoFit/>
          </a:bodyPr>
          <a:lstStyle/>
          <a:p>
            <a:r>
              <a:rPr lang="en-US" sz="1200" dirty="0"/>
              <a:t>High Altitude Lidar Observatory (HALO)</a:t>
            </a:r>
          </a:p>
        </p:txBody>
      </p:sp>
    </p:spTree>
    <p:extLst>
      <p:ext uri="{BB962C8B-B14F-4D97-AF65-F5344CB8AC3E}">
        <p14:creationId xmlns:p14="http://schemas.microsoft.com/office/powerpoint/2010/main" val="212361698"/>
      </p:ext>
    </p:extLst>
  </p:cSld>
  <p:clrMapOvr>
    <a:masterClrMapping/>
  </p:clrMapOvr>
  <mc:AlternateContent xmlns:mc="http://schemas.openxmlformats.org/markup-compatibility/2006" xmlns:p14="http://schemas.microsoft.com/office/powerpoint/2010/main">
    <mc:Choice Requires="p14">
      <p:transition spd="slow" p14:dur="2000" advTm="1304"/>
    </mc:Choice>
    <mc:Fallback xmlns="">
      <p:transition spd="slow" advTm="1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extLst>
    <p:ext uri="{E180D4A7-C9FB-4DFB-919C-405C955672EB}">
      <p14:showEvtLst xmlns:p14="http://schemas.microsoft.com/office/powerpoint/2010/main">
        <p14:playEvt time="14" objId="7"/>
        <p14:stopEvt time="1304" objId="7"/>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1156D0C0-CC51-E04E-9AA7-C48D45FF108C}"/>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6815" b="94102" l="1994" r="97468">
                        <a14:foregroundMark x1="6573" y1="82045" x2="6735" y2="84273"/>
                        <a14:foregroundMark x1="2047" y1="81389" x2="2047" y2="81389"/>
                        <a14:foregroundMark x1="7651" y1="90564" x2="7651" y2="90564"/>
                        <a14:foregroundMark x1="7328" y1="94495" x2="7328" y2="94495"/>
                        <a14:foregroundMark x1="93912" y1="13893" x2="93912" y2="13893"/>
                        <a14:foregroundMark x1="97468" y1="18611" x2="97468" y2="18611"/>
                        <a14:foregroundMark x1="91756" y1="6815" x2="91756" y2="6815"/>
                      </a14:backgroundRemoval>
                    </a14:imgEffect>
                  </a14:imgLayer>
                </a14:imgProps>
              </a:ext>
              <a:ext uri="{28A0092B-C50C-407E-A947-70E740481C1C}">
                <a14:useLocalDpi xmlns:a14="http://schemas.microsoft.com/office/drawing/2010/main" val="0"/>
              </a:ext>
            </a:extLst>
          </a:blip>
          <a:srcRect l="1" r="-6326"/>
          <a:stretch/>
        </p:blipFill>
        <p:spPr>
          <a:xfrm rot="20965161">
            <a:off x="4416391" y="4437027"/>
            <a:ext cx="6589149" cy="2546526"/>
          </a:xfrm>
          <a:prstGeom prst="rect">
            <a:avLst/>
          </a:prstGeom>
          <a:ln>
            <a:noFill/>
          </a:ln>
        </p:spPr>
      </p:pic>
      <p:sp>
        <p:nvSpPr>
          <p:cNvPr id="45" name="Rectangle 44">
            <a:extLst>
              <a:ext uri="{FF2B5EF4-FFF2-40B4-BE49-F238E27FC236}">
                <a16:creationId xmlns:a16="http://schemas.microsoft.com/office/drawing/2014/main" id="{B1591B02-2C99-2541-ACC9-8C6E9002A3B0}"/>
              </a:ext>
            </a:extLst>
          </p:cNvPr>
          <p:cNvSpPr/>
          <p:nvPr/>
        </p:nvSpPr>
        <p:spPr>
          <a:xfrm rot="19706816">
            <a:off x="8303631" y="4230865"/>
            <a:ext cx="2252604" cy="1405055"/>
          </a:xfrm>
          <a:prstGeom prst="rect">
            <a:avLst/>
          </a:prstGeom>
          <a:gradFill>
            <a:gsLst>
              <a:gs pos="0">
                <a:schemeClr val="bg1">
                  <a:alpha val="0"/>
                </a:schemeClr>
              </a:gs>
              <a:gs pos="51000">
                <a:srgbClr val="FFFFFF"/>
              </a:gs>
              <a:gs pos="99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3091CAF7-CDE0-2340-965E-8DED3BE391CA}"/>
              </a:ext>
            </a:extLst>
          </p:cNvPr>
          <p:cNvSpPr>
            <a:spLocks noGrp="1"/>
          </p:cNvSpPr>
          <p:nvPr>
            <p:ph type="title"/>
          </p:nvPr>
        </p:nvSpPr>
        <p:spPr/>
        <p:txBody>
          <a:bodyPr/>
          <a:lstStyle/>
          <a:p>
            <a:r>
              <a:rPr lang="en-US" dirty="0"/>
              <a:t>Differential Absorption Lidar (DIAL) – NIR</a:t>
            </a:r>
          </a:p>
        </p:txBody>
      </p:sp>
      <p:pic>
        <p:nvPicPr>
          <p:cNvPr id="15" name="Picture 14">
            <a:extLst>
              <a:ext uri="{FF2B5EF4-FFF2-40B4-BE49-F238E27FC236}">
                <a16:creationId xmlns:a16="http://schemas.microsoft.com/office/drawing/2014/main" id="{4E8FCC79-13B5-CC41-9E91-961AB81D39B3}"/>
              </a:ext>
            </a:extLst>
          </p:cNvPr>
          <p:cNvPicPr>
            <a:picLocks noChangeAspect="1"/>
          </p:cNvPicPr>
          <p:nvPr/>
        </p:nvPicPr>
        <p:blipFill rotWithShape="1">
          <a:blip r:embed="rId5"/>
          <a:srcRect l="16364" t="9918" r="9865"/>
          <a:stretch/>
        </p:blipFill>
        <p:spPr>
          <a:xfrm>
            <a:off x="717055" y="3164665"/>
            <a:ext cx="1426638" cy="1161367"/>
          </a:xfrm>
          <a:prstGeom prst="rect">
            <a:avLst/>
          </a:prstGeom>
        </p:spPr>
      </p:pic>
      <p:grpSp>
        <p:nvGrpSpPr>
          <p:cNvPr id="16" name="Group 15">
            <a:extLst>
              <a:ext uri="{FF2B5EF4-FFF2-40B4-BE49-F238E27FC236}">
                <a16:creationId xmlns:a16="http://schemas.microsoft.com/office/drawing/2014/main" id="{453FDDAE-E3F0-6841-8885-05D1C68E0BAD}"/>
              </a:ext>
            </a:extLst>
          </p:cNvPr>
          <p:cNvGrpSpPr/>
          <p:nvPr/>
        </p:nvGrpSpPr>
        <p:grpSpPr>
          <a:xfrm>
            <a:off x="782085" y="1084105"/>
            <a:ext cx="10862467" cy="621793"/>
            <a:chOff x="634701" y="2350632"/>
            <a:chExt cx="10862467" cy="621793"/>
          </a:xfrm>
        </p:grpSpPr>
        <p:sp>
          <p:nvSpPr>
            <p:cNvPr id="17" name="Notched Right Arrow 16">
              <a:extLst>
                <a:ext uri="{FF2B5EF4-FFF2-40B4-BE49-F238E27FC236}">
                  <a16:creationId xmlns:a16="http://schemas.microsoft.com/office/drawing/2014/main" id="{15C3360F-B7B6-7A43-8A77-54C70C5E298F}"/>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4A69DE12-0EE5-D040-9812-446E15DA6E90}"/>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19" name="TextBox 18">
              <a:extLst>
                <a:ext uri="{FF2B5EF4-FFF2-40B4-BE49-F238E27FC236}">
                  <a16:creationId xmlns:a16="http://schemas.microsoft.com/office/drawing/2014/main" id="{60E6A573-49D2-1348-A869-02FA1D7D8F6A}"/>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20" name="TextBox 19">
              <a:extLst>
                <a:ext uri="{FF2B5EF4-FFF2-40B4-BE49-F238E27FC236}">
                  <a16:creationId xmlns:a16="http://schemas.microsoft.com/office/drawing/2014/main" id="{66B93ADB-3147-3D40-8EFC-91E19E6AF50A}"/>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pic>
        <p:nvPicPr>
          <p:cNvPr id="27" name="Picture 26">
            <a:extLst>
              <a:ext uri="{FF2B5EF4-FFF2-40B4-BE49-F238E27FC236}">
                <a16:creationId xmlns:a16="http://schemas.microsoft.com/office/drawing/2014/main" id="{F1EBA5E7-A8FA-FD4C-B4BC-6D8D712797BC}"/>
              </a:ext>
            </a:extLst>
          </p:cNvPr>
          <p:cNvPicPr>
            <a:picLocks noChangeAspect="1"/>
          </p:cNvPicPr>
          <p:nvPr/>
        </p:nvPicPr>
        <p:blipFill>
          <a:blip r:embed="rId6"/>
          <a:stretch>
            <a:fillRect/>
          </a:stretch>
        </p:blipFill>
        <p:spPr>
          <a:xfrm>
            <a:off x="80162" y="1482610"/>
            <a:ext cx="4826542" cy="1655240"/>
          </a:xfrm>
          <a:prstGeom prst="rect">
            <a:avLst/>
          </a:prstGeom>
        </p:spPr>
      </p:pic>
      <p:pic>
        <p:nvPicPr>
          <p:cNvPr id="29" name="Picture 28" descr="A screenshot of a computer&#10;&#10;Description automatically generated with medium confidence">
            <a:extLst>
              <a:ext uri="{FF2B5EF4-FFF2-40B4-BE49-F238E27FC236}">
                <a16:creationId xmlns:a16="http://schemas.microsoft.com/office/drawing/2014/main" id="{E1251DE3-FB19-124A-9EB3-E83F4CAE2EF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r="10775"/>
          <a:stretch/>
        </p:blipFill>
        <p:spPr>
          <a:xfrm>
            <a:off x="-576072" y="4434840"/>
            <a:ext cx="5522734" cy="2186474"/>
          </a:xfrm>
          <a:prstGeom prst="rect">
            <a:avLst/>
          </a:prstGeom>
        </p:spPr>
      </p:pic>
      <p:pic>
        <p:nvPicPr>
          <p:cNvPr id="12" name="Picture 11" descr="Chart, histogram&#10;&#10;Description automatically generated">
            <a:extLst>
              <a:ext uri="{FF2B5EF4-FFF2-40B4-BE49-F238E27FC236}">
                <a16:creationId xmlns:a16="http://schemas.microsoft.com/office/drawing/2014/main" id="{65B5DD7C-E28A-6A4F-B0DF-A4C3558C8D73}"/>
              </a:ext>
            </a:extLst>
          </p:cNvPr>
          <p:cNvPicPr>
            <a:picLocks noChangeAspect="1"/>
          </p:cNvPicPr>
          <p:nvPr/>
        </p:nvPicPr>
        <p:blipFill rotWithShape="1">
          <a:blip r:embed="rId8" cstate="print">
            <a:alphaModFix amt="50000"/>
            <a:extLst>
              <a:ext uri="{28A0092B-C50C-407E-A947-70E740481C1C}">
                <a14:useLocalDpi xmlns:a14="http://schemas.microsoft.com/office/drawing/2010/main" val="0"/>
              </a:ext>
            </a:extLst>
          </a:blip>
          <a:srcRect r="10864"/>
          <a:stretch/>
        </p:blipFill>
        <p:spPr>
          <a:xfrm>
            <a:off x="-576071" y="4434840"/>
            <a:ext cx="5522733" cy="2188638"/>
          </a:xfrm>
          <a:prstGeom prst="rect">
            <a:avLst/>
          </a:prstGeom>
        </p:spPr>
      </p:pic>
      <p:sp>
        <p:nvSpPr>
          <p:cNvPr id="14" name="Rectangle 13">
            <a:extLst>
              <a:ext uri="{FF2B5EF4-FFF2-40B4-BE49-F238E27FC236}">
                <a16:creationId xmlns:a16="http://schemas.microsoft.com/office/drawing/2014/main" id="{9965594F-741D-1642-90F7-00604C934A8E}"/>
              </a:ext>
            </a:extLst>
          </p:cNvPr>
          <p:cNvSpPr/>
          <p:nvPr/>
        </p:nvSpPr>
        <p:spPr>
          <a:xfrm>
            <a:off x="1" y="4357724"/>
            <a:ext cx="5522734" cy="1605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BE7B190-FAA2-0149-A1C2-C2590DCB3C31}"/>
              </a:ext>
            </a:extLst>
          </p:cNvPr>
          <p:cNvSpPr/>
          <p:nvPr/>
        </p:nvSpPr>
        <p:spPr>
          <a:xfrm>
            <a:off x="7272645" y="1766197"/>
            <a:ext cx="1029726" cy="204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C9265E09-62A3-A847-BADB-E933DFE8B21C}"/>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986" b="89733" l="8145" r="89964">
                        <a14:foregroundMark x1="9091" y1="27989" x2="9091" y2="27989"/>
                        <a14:foregroundMark x1="8145" y1="30520" x2="8145" y2="30520"/>
                      </a14:backgroundRemoval>
                    </a14:imgEffect>
                  </a14:imgLayer>
                </a14:imgProps>
              </a:ext>
            </a:extLst>
          </a:blip>
          <a:stretch>
            <a:fillRect/>
          </a:stretch>
        </p:blipFill>
        <p:spPr>
          <a:xfrm>
            <a:off x="5318987" y="1490774"/>
            <a:ext cx="2983384" cy="1542682"/>
          </a:xfrm>
          <a:prstGeom prst="rect">
            <a:avLst/>
          </a:prstGeom>
        </p:spPr>
      </p:pic>
      <p:pic>
        <p:nvPicPr>
          <p:cNvPr id="26" name="Picture 25">
            <a:extLst>
              <a:ext uri="{FF2B5EF4-FFF2-40B4-BE49-F238E27FC236}">
                <a16:creationId xmlns:a16="http://schemas.microsoft.com/office/drawing/2014/main" id="{8A420239-9554-4E4D-835E-AF1157ADF816}"/>
              </a:ext>
            </a:extLst>
          </p:cNvPr>
          <p:cNvPicPr>
            <a:picLocks noChangeAspect="1"/>
          </p:cNvPicPr>
          <p:nvPr/>
        </p:nvPicPr>
        <p:blipFill>
          <a:blip r:embed="rId11"/>
          <a:stretch>
            <a:fillRect/>
          </a:stretch>
        </p:blipFill>
        <p:spPr>
          <a:xfrm>
            <a:off x="5274720" y="2928573"/>
            <a:ext cx="1687684" cy="1290818"/>
          </a:xfrm>
          <a:prstGeom prst="rect">
            <a:avLst/>
          </a:prstGeom>
        </p:spPr>
      </p:pic>
      <p:pic>
        <p:nvPicPr>
          <p:cNvPr id="28" name="Picture 27">
            <a:extLst>
              <a:ext uri="{FF2B5EF4-FFF2-40B4-BE49-F238E27FC236}">
                <a16:creationId xmlns:a16="http://schemas.microsoft.com/office/drawing/2014/main" id="{D1984D43-D431-614F-917D-4FB13F8F871F}"/>
              </a:ext>
            </a:extLst>
          </p:cNvPr>
          <p:cNvPicPr>
            <a:picLocks noChangeAspect="1"/>
          </p:cNvPicPr>
          <p:nvPr/>
        </p:nvPicPr>
        <p:blipFill>
          <a:blip r:embed="rId12"/>
          <a:stretch>
            <a:fillRect/>
          </a:stretch>
        </p:blipFill>
        <p:spPr>
          <a:xfrm>
            <a:off x="6403236" y="4015544"/>
            <a:ext cx="1513125" cy="1114317"/>
          </a:xfrm>
          <a:prstGeom prst="rect">
            <a:avLst/>
          </a:prstGeom>
        </p:spPr>
      </p:pic>
      <p:pic>
        <p:nvPicPr>
          <p:cNvPr id="30" name="Picture 29">
            <a:extLst>
              <a:ext uri="{FF2B5EF4-FFF2-40B4-BE49-F238E27FC236}">
                <a16:creationId xmlns:a16="http://schemas.microsoft.com/office/drawing/2014/main" id="{75D5BC07-8139-7446-9227-8CD15C4105A3}"/>
              </a:ext>
            </a:extLst>
          </p:cNvPr>
          <p:cNvPicPr>
            <a:picLocks noChangeAspect="1"/>
          </p:cNvPicPr>
          <p:nvPr/>
        </p:nvPicPr>
        <p:blipFill>
          <a:blip r:embed="rId13"/>
          <a:stretch>
            <a:fillRect/>
          </a:stretch>
        </p:blipFill>
        <p:spPr>
          <a:xfrm>
            <a:off x="7229566" y="2900889"/>
            <a:ext cx="1175779" cy="1228425"/>
          </a:xfrm>
          <a:prstGeom prst="rect">
            <a:avLst/>
          </a:prstGeom>
        </p:spPr>
      </p:pic>
      <p:pic>
        <p:nvPicPr>
          <p:cNvPr id="2" name="Picture 1">
            <a:extLst>
              <a:ext uri="{FF2B5EF4-FFF2-40B4-BE49-F238E27FC236}">
                <a16:creationId xmlns:a16="http://schemas.microsoft.com/office/drawing/2014/main" id="{3400963E-BCC9-D34F-A552-9E5E0CA40D12}"/>
              </a:ext>
            </a:extLst>
          </p:cNvPr>
          <p:cNvPicPr>
            <a:picLocks noChangeAspect="1"/>
          </p:cNvPicPr>
          <p:nvPr/>
        </p:nvPicPr>
        <p:blipFill>
          <a:blip r:embed="rId14"/>
          <a:stretch>
            <a:fillRect/>
          </a:stretch>
        </p:blipFill>
        <p:spPr>
          <a:xfrm>
            <a:off x="9287385" y="1718685"/>
            <a:ext cx="2552308" cy="2552308"/>
          </a:xfrm>
          <a:prstGeom prst="rect">
            <a:avLst/>
          </a:prstGeom>
        </p:spPr>
      </p:pic>
      <p:pic>
        <p:nvPicPr>
          <p:cNvPr id="31" name="Picture 30">
            <a:extLst>
              <a:ext uri="{FF2B5EF4-FFF2-40B4-BE49-F238E27FC236}">
                <a16:creationId xmlns:a16="http://schemas.microsoft.com/office/drawing/2014/main" id="{F6098F6A-8B1C-9040-B47E-DADCEE09448B}"/>
              </a:ext>
            </a:extLst>
          </p:cNvPr>
          <p:cNvPicPr>
            <a:picLocks noChangeAspect="1"/>
          </p:cNvPicPr>
          <p:nvPr/>
        </p:nvPicPr>
        <p:blipFill>
          <a:blip r:embed="rId15"/>
          <a:stretch>
            <a:fillRect/>
          </a:stretch>
        </p:blipFill>
        <p:spPr>
          <a:xfrm>
            <a:off x="4961514" y="4998453"/>
            <a:ext cx="2000890" cy="737546"/>
          </a:xfrm>
          <a:prstGeom prst="rect">
            <a:avLst/>
          </a:prstGeom>
        </p:spPr>
      </p:pic>
      <p:pic>
        <p:nvPicPr>
          <p:cNvPr id="3" name="Picture 2">
            <a:extLst>
              <a:ext uri="{FF2B5EF4-FFF2-40B4-BE49-F238E27FC236}">
                <a16:creationId xmlns:a16="http://schemas.microsoft.com/office/drawing/2014/main" id="{EB3A61EF-B31A-6649-A6BC-0F957FA30293}"/>
              </a:ext>
            </a:extLst>
          </p:cNvPr>
          <p:cNvPicPr>
            <a:picLocks noChangeAspect="1"/>
          </p:cNvPicPr>
          <p:nvPr/>
        </p:nvPicPr>
        <p:blipFill>
          <a:blip r:embed="rId16"/>
          <a:stretch>
            <a:fillRect/>
          </a:stretch>
        </p:blipFill>
        <p:spPr>
          <a:xfrm>
            <a:off x="8765267" y="4324778"/>
            <a:ext cx="3641414" cy="2444949"/>
          </a:xfrm>
          <a:prstGeom prst="rect">
            <a:avLst/>
          </a:prstGeom>
        </p:spPr>
      </p:pic>
      <p:sp>
        <p:nvSpPr>
          <p:cNvPr id="4" name="TextBox 3">
            <a:extLst>
              <a:ext uri="{FF2B5EF4-FFF2-40B4-BE49-F238E27FC236}">
                <a16:creationId xmlns:a16="http://schemas.microsoft.com/office/drawing/2014/main" id="{6DF9EF69-C946-D54A-9C0C-8C11BEE742AB}"/>
              </a:ext>
            </a:extLst>
          </p:cNvPr>
          <p:cNvSpPr txBox="1"/>
          <p:nvPr/>
        </p:nvSpPr>
        <p:spPr>
          <a:xfrm>
            <a:off x="10787203" y="4609059"/>
            <a:ext cx="856325" cy="400110"/>
          </a:xfrm>
          <a:prstGeom prst="rect">
            <a:avLst/>
          </a:prstGeom>
          <a:noFill/>
        </p:spPr>
        <p:txBody>
          <a:bodyPr wrap="none" rtlCol="0">
            <a:spAutoFit/>
          </a:bodyPr>
          <a:lstStyle/>
          <a:p>
            <a:r>
              <a:rPr lang="en-US" sz="1000" dirty="0">
                <a:solidFill>
                  <a:schemeClr val="tx2"/>
                </a:solidFill>
              </a:rPr>
              <a:t>∆x = 50 km </a:t>
            </a:r>
          </a:p>
          <a:p>
            <a:endParaRPr lang="en-US" sz="1000" dirty="0">
              <a:solidFill>
                <a:schemeClr val="tx2"/>
              </a:solidFill>
            </a:endParaRPr>
          </a:p>
        </p:txBody>
      </p:sp>
      <p:pic>
        <p:nvPicPr>
          <p:cNvPr id="44" name="Picture 43">
            <a:extLst>
              <a:ext uri="{FF2B5EF4-FFF2-40B4-BE49-F238E27FC236}">
                <a16:creationId xmlns:a16="http://schemas.microsoft.com/office/drawing/2014/main" id="{84FA7410-7717-5C4B-BFF1-26CE24B37B41}"/>
              </a:ext>
            </a:extLst>
          </p:cNvPr>
          <p:cNvPicPr>
            <a:picLocks noChangeAspect="1"/>
          </p:cNvPicPr>
          <p:nvPr/>
        </p:nvPicPr>
        <p:blipFill>
          <a:blip r:embed="rId17"/>
          <a:stretch>
            <a:fillRect/>
          </a:stretch>
        </p:blipFill>
        <p:spPr>
          <a:xfrm>
            <a:off x="3526050" y="2728570"/>
            <a:ext cx="1578868" cy="1860899"/>
          </a:xfrm>
          <a:prstGeom prst="rect">
            <a:avLst/>
          </a:prstGeom>
          <a:solidFill>
            <a:schemeClr val="bg1"/>
          </a:solidFill>
        </p:spPr>
      </p:pic>
      <p:cxnSp>
        <p:nvCxnSpPr>
          <p:cNvPr id="8" name="Straight Arrow Connector 7">
            <a:extLst>
              <a:ext uri="{FF2B5EF4-FFF2-40B4-BE49-F238E27FC236}">
                <a16:creationId xmlns:a16="http://schemas.microsoft.com/office/drawing/2014/main" id="{EA33B6A1-36DC-7940-A99C-3E8F567F81D6}"/>
              </a:ext>
            </a:extLst>
          </p:cNvPr>
          <p:cNvCxnSpPr/>
          <p:nvPr/>
        </p:nvCxnSpPr>
        <p:spPr>
          <a:xfrm flipV="1">
            <a:off x="11856889" y="4998453"/>
            <a:ext cx="0" cy="1122983"/>
          </a:xfrm>
          <a:prstGeom prst="straightConnector1">
            <a:avLst/>
          </a:prstGeom>
          <a:ln w="158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4755210A-8F39-F94A-B9E9-CF187BCA8FBF}"/>
              </a:ext>
            </a:extLst>
          </p:cNvPr>
          <p:cNvCxnSpPr>
            <a:cxnSpLocks/>
          </p:cNvCxnSpPr>
          <p:nvPr/>
        </p:nvCxnSpPr>
        <p:spPr>
          <a:xfrm flipV="1">
            <a:off x="11856889" y="6121437"/>
            <a:ext cx="0" cy="375350"/>
          </a:xfrm>
          <a:prstGeom prst="straightConnector1">
            <a:avLst/>
          </a:prstGeom>
          <a:ln w="15875">
            <a:headEnd type="triangle"/>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6F99046-21A6-9E46-84AA-AA4755669664}"/>
              </a:ext>
            </a:extLst>
          </p:cNvPr>
          <p:cNvSpPr txBox="1"/>
          <p:nvPr/>
        </p:nvSpPr>
        <p:spPr>
          <a:xfrm rot="5400000">
            <a:off x="11580428" y="5347197"/>
            <a:ext cx="715260" cy="400110"/>
          </a:xfrm>
          <a:prstGeom prst="rect">
            <a:avLst/>
          </a:prstGeom>
          <a:noFill/>
        </p:spPr>
        <p:txBody>
          <a:bodyPr wrap="none" rtlCol="0">
            <a:spAutoFit/>
          </a:bodyPr>
          <a:lstStyle/>
          <a:p>
            <a:r>
              <a:rPr lang="en-US" sz="1000" dirty="0">
                <a:solidFill>
                  <a:schemeClr val="tx2"/>
                </a:solidFill>
              </a:rPr>
              <a:t>∆z = 1km</a:t>
            </a:r>
          </a:p>
          <a:p>
            <a:endParaRPr lang="en-US" sz="1000" dirty="0">
              <a:solidFill>
                <a:schemeClr val="tx2"/>
              </a:solidFill>
            </a:endParaRPr>
          </a:p>
        </p:txBody>
      </p:sp>
      <p:sp>
        <p:nvSpPr>
          <p:cNvPr id="50" name="TextBox 49">
            <a:extLst>
              <a:ext uri="{FF2B5EF4-FFF2-40B4-BE49-F238E27FC236}">
                <a16:creationId xmlns:a16="http://schemas.microsoft.com/office/drawing/2014/main" id="{17A86F58-808F-FA4E-8497-23B0081118B8}"/>
              </a:ext>
            </a:extLst>
          </p:cNvPr>
          <p:cNvSpPr txBox="1"/>
          <p:nvPr/>
        </p:nvSpPr>
        <p:spPr>
          <a:xfrm rot="5400000">
            <a:off x="11593972" y="6137250"/>
            <a:ext cx="684803" cy="400110"/>
          </a:xfrm>
          <a:prstGeom prst="rect">
            <a:avLst/>
          </a:prstGeom>
          <a:noFill/>
        </p:spPr>
        <p:txBody>
          <a:bodyPr wrap="none" rtlCol="0">
            <a:spAutoFit/>
          </a:bodyPr>
          <a:lstStyle/>
          <a:p>
            <a:r>
              <a:rPr lang="en-US" sz="1000" dirty="0">
                <a:solidFill>
                  <a:schemeClr val="tx2"/>
                </a:solidFill>
              </a:rPr>
              <a:t>∆z = 315</a:t>
            </a:r>
          </a:p>
          <a:p>
            <a:endParaRPr lang="en-US" sz="1000" dirty="0">
              <a:solidFill>
                <a:schemeClr val="tx2"/>
              </a:solidFill>
            </a:endParaRPr>
          </a:p>
        </p:txBody>
      </p:sp>
      <p:sp>
        <p:nvSpPr>
          <p:cNvPr id="51" name="TextBox 50">
            <a:extLst>
              <a:ext uri="{FF2B5EF4-FFF2-40B4-BE49-F238E27FC236}">
                <a16:creationId xmlns:a16="http://schemas.microsoft.com/office/drawing/2014/main" id="{BE4C05C6-7852-7E48-A4D3-0A3CCFA247FC}"/>
              </a:ext>
            </a:extLst>
          </p:cNvPr>
          <p:cNvSpPr txBox="1"/>
          <p:nvPr/>
        </p:nvSpPr>
        <p:spPr>
          <a:xfrm>
            <a:off x="5131846" y="5793354"/>
            <a:ext cx="1595925" cy="461665"/>
          </a:xfrm>
          <a:prstGeom prst="rect">
            <a:avLst/>
          </a:prstGeom>
          <a:noFill/>
        </p:spPr>
        <p:txBody>
          <a:bodyPr wrap="square" rtlCol="0">
            <a:spAutoFit/>
          </a:bodyPr>
          <a:lstStyle/>
          <a:p>
            <a:r>
              <a:rPr lang="en-US" sz="1200" dirty="0" err="1"/>
              <a:t>Nehrir</a:t>
            </a:r>
            <a:r>
              <a:rPr lang="en-US" sz="1200" dirty="0"/>
              <a:t> et al. 2021, ESTF</a:t>
            </a:r>
          </a:p>
        </p:txBody>
      </p:sp>
      <p:sp>
        <p:nvSpPr>
          <p:cNvPr id="52" name="TextBox 51">
            <a:extLst>
              <a:ext uri="{FF2B5EF4-FFF2-40B4-BE49-F238E27FC236}">
                <a16:creationId xmlns:a16="http://schemas.microsoft.com/office/drawing/2014/main" id="{F2079F0F-7646-A947-BB50-F157BAC5544C}"/>
              </a:ext>
            </a:extLst>
          </p:cNvPr>
          <p:cNvSpPr txBox="1"/>
          <p:nvPr/>
        </p:nvSpPr>
        <p:spPr>
          <a:xfrm>
            <a:off x="10862336" y="4015544"/>
            <a:ext cx="1595925" cy="276999"/>
          </a:xfrm>
          <a:prstGeom prst="rect">
            <a:avLst/>
          </a:prstGeom>
          <a:noFill/>
        </p:spPr>
        <p:txBody>
          <a:bodyPr wrap="square" rtlCol="0">
            <a:spAutoFit/>
          </a:bodyPr>
          <a:lstStyle/>
          <a:p>
            <a:r>
              <a:rPr lang="en-US" sz="1200" dirty="0" err="1">
                <a:solidFill>
                  <a:schemeClr val="bg1"/>
                </a:solidFill>
              </a:rPr>
              <a:t>Nehrir</a:t>
            </a:r>
            <a:r>
              <a:rPr lang="en-US" sz="1200" dirty="0">
                <a:solidFill>
                  <a:schemeClr val="bg1"/>
                </a:solidFill>
              </a:rPr>
              <a:t> IIP-19</a:t>
            </a:r>
          </a:p>
        </p:txBody>
      </p:sp>
      <p:sp>
        <p:nvSpPr>
          <p:cNvPr id="54" name="Rectangle 53">
            <a:extLst>
              <a:ext uri="{FF2B5EF4-FFF2-40B4-BE49-F238E27FC236}">
                <a16:creationId xmlns:a16="http://schemas.microsoft.com/office/drawing/2014/main" id="{5A086845-40F9-374D-A032-32A815711DCB}"/>
              </a:ext>
            </a:extLst>
          </p:cNvPr>
          <p:cNvSpPr/>
          <p:nvPr/>
        </p:nvSpPr>
        <p:spPr>
          <a:xfrm>
            <a:off x="3823061" y="4797889"/>
            <a:ext cx="45719" cy="1402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AD61CF72-BD84-AE42-99B9-B392C790F8FF}"/>
              </a:ext>
            </a:extLst>
          </p:cNvPr>
          <p:cNvSpPr/>
          <p:nvPr/>
        </p:nvSpPr>
        <p:spPr>
          <a:xfrm>
            <a:off x="892628" y="4807131"/>
            <a:ext cx="130628" cy="1402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372F9714-C653-B14D-B1BC-1BC880D3A383}"/>
              </a:ext>
            </a:extLst>
          </p:cNvPr>
          <p:cNvSpPr txBox="1"/>
          <p:nvPr/>
        </p:nvSpPr>
        <p:spPr>
          <a:xfrm>
            <a:off x="2036909" y="3838157"/>
            <a:ext cx="1595925" cy="461665"/>
          </a:xfrm>
          <a:prstGeom prst="rect">
            <a:avLst/>
          </a:prstGeom>
          <a:noFill/>
        </p:spPr>
        <p:txBody>
          <a:bodyPr wrap="square" rtlCol="0">
            <a:spAutoFit/>
          </a:bodyPr>
          <a:lstStyle/>
          <a:p>
            <a:r>
              <a:rPr lang="en-US" sz="1200" dirty="0"/>
              <a:t>High Altitude Lidar Observatory (HALO)</a:t>
            </a:r>
          </a:p>
        </p:txBody>
      </p:sp>
    </p:spTree>
    <p:extLst>
      <p:ext uri="{BB962C8B-B14F-4D97-AF65-F5344CB8AC3E}">
        <p14:creationId xmlns:p14="http://schemas.microsoft.com/office/powerpoint/2010/main" val="655594350"/>
      </p:ext>
    </p:extLst>
  </p:cSld>
  <p:clrMapOvr>
    <a:masterClrMapping/>
  </p:clrMapOvr>
  <mc:AlternateContent xmlns:mc="http://schemas.openxmlformats.org/markup-compatibility/2006" xmlns:p14="http://schemas.microsoft.com/office/powerpoint/2010/main">
    <mc:Choice Requires="p14">
      <p:transition spd="slow" p14:dur="2000" advTm="1304"/>
    </mc:Choice>
    <mc:Fallback xmlns="">
      <p:transition spd="slow" advTm="13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9" grpId="0"/>
      <p:bldP spid="50" grpId="0"/>
      <p:bldP spid="51" grpId="0"/>
      <p:bldP spid="52" grpId="0"/>
      <p:bldP spid="56" grpId="0"/>
    </p:bldLst>
  </p:timing>
  <p:extLst>
    <p:ext uri="{E180D4A7-C9FB-4DFB-919C-405C955672EB}">
      <p14:showEvtLst xmlns:p14="http://schemas.microsoft.com/office/powerpoint/2010/main">
        <p14:playEvt time="14" objId="7"/>
        <p14:stopEvt time="1304" objId="7"/>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091CAF7-CDE0-2340-965E-8DED3BE391CA}"/>
              </a:ext>
            </a:extLst>
          </p:cNvPr>
          <p:cNvSpPr>
            <a:spLocks noGrp="1"/>
          </p:cNvSpPr>
          <p:nvPr>
            <p:ph type="title"/>
          </p:nvPr>
        </p:nvSpPr>
        <p:spPr/>
        <p:txBody>
          <a:bodyPr/>
          <a:lstStyle/>
          <a:p>
            <a:r>
              <a:rPr lang="en-US" dirty="0"/>
              <a:t>Differential Absorption Radar (DAR) – G band</a:t>
            </a:r>
          </a:p>
        </p:txBody>
      </p:sp>
      <p:grpSp>
        <p:nvGrpSpPr>
          <p:cNvPr id="16" name="Group 15">
            <a:extLst>
              <a:ext uri="{FF2B5EF4-FFF2-40B4-BE49-F238E27FC236}">
                <a16:creationId xmlns:a16="http://schemas.microsoft.com/office/drawing/2014/main" id="{453FDDAE-E3F0-6841-8885-05D1C68E0BAD}"/>
              </a:ext>
            </a:extLst>
          </p:cNvPr>
          <p:cNvGrpSpPr/>
          <p:nvPr/>
        </p:nvGrpSpPr>
        <p:grpSpPr>
          <a:xfrm>
            <a:off x="782085" y="1084105"/>
            <a:ext cx="10862467" cy="621793"/>
            <a:chOff x="634701" y="2350632"/>
            <a:chExt cx="10862467" cy="621793"/>
          </a:xfrm>
        </p:grpSpPr>
        <p:sp>
          <p:nvSpPr>
            <p:cNvPr id="17" name="Notched Right Arrow 16">
              <a:extLst>
                <a:ext uri="{FF2B5EF4-FFF2-40B4-BE49-F238E27FC236}">
                  <a16:creationId xmlns:a16="http://schemas.microsoft.com/office/drawing/2014/main" id="{15C3360F-B7B6-7A43-8A77-54C70C5E298F}"/>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4A69DE12-0EE5-D040-9812-446E15DA6E90}"/>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19" name="TextBox 18">
              <a:extLst>
                <a:ext uri="{FF2B5EF4-FFF2-40B4-BE49-F238E27FC236}">
                  <a16:creationId xmlns:a16="http://schemas.microsoft.com/office/drawing/2014/main" id="{60E6A573-49D2-1348-A869-02FA1D7D8F6A}"/>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20" name="TextBox 19">
              <a:extLst>
                <a:ext uri="{FF2B5EF4-FFF2-40B4-BE49-F238E27FC236}">
                  <a16:creationId xmlns:a16="http://schemas.microsoft.com/office/drawing/2014/main" id="{66B93ADB-3147-3D40-8EFC-91E19E6AF50A}"/>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pic>
        <p:nvPicPr>
          <p:cNvPr id="6" name="Picture 5">
            <a:extLst>
              <a:ext uri="{FF2B5EF4-FFF2-40B4-BE49-F238E27FC236}">
                <a16:creationId xmlns:a16="http://schemas.microsoft.com/office/drawing/2014/main" id="{2542EAC7-F8A1-8748-BFC5-94E4473806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7048" y="1878295"/>
            <a:ext cx="4294951" cy="2410676"/>
          </a:xfrm>
          <a:prstGeom prst="rect">
            <a:avLst/>
          </a:prstGeom>
        </p:spPr>
      </p:pic>
      <p:pic>
        <p:nvPicPr>
          <p:cNvPr id="10" name="Picture 9">
            <a:extLst>
              <a:ext uri="{FF2B5EF4-FFF2-40B4-BE49-F238E27FC236}">
                <a16:creationId xmlns:a16="http://schemas.microsoft.com/office/drawing/2014/main" id="{31DBB07F-C2AA-E548-811F-78EBB74116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62167" y="4568245"/>
            <a:ext cx="2194379" cy="2108171"/>
          </a:xfrm>
          <a:prstGeom prst="rect">
            <a:avLst/>
          </a:prstGeom>
        </p:spPr>
      </p:pic>
      <p:pic>
        <p:nvPicPr>
          <p:cNvPr id="21" name="Picture 20">
            <a:extLst>
              <a:ext uri="{FF2B5EF4-FFF2-40B4-BE49-F238E27FC236}">
                <a16:creationId xmlns:a16="http://schemas.microsoft.com/office/drawing/2014/main" id="{9ABD1B8D-C852-7046-AD2C-8810658FB7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978" y="3047835"/>
            <a:ext cx="3318182" cy="2043042"/>
          </a:xfrm>
          <a:prstGeom prst="rect">
            <a:avLst/>
          </a:prstGeom>
        </p:spPr>
      </p:pic>
      <p:pic>
        <p:nvPicPr>
          <p:cNvPr id="32" name="Picture 31">
            <a:extLst>
              <a:ext uri="{FF2B5EF4-FFF2-40B4-BE49-F238E27FC236}">
                <a16:creationId xmlns:a16="http://schemas.microsoft.com/office/drawing/2014/main" id="{98BC1147-C011-D645-8F89-1ABE06680C4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24019" y="1562895"/>
            <a:ext cx="2162296" cy="1623043"/>
          </a:xfrm>
          <a:prstGeom prst="rect">
            <a:avLst/>
          </a:prstGeom>
        </p:spPr>
      </p:pic>
      <p:pic>
        <p:nvPicPr>
          <p:cNvPr id="33" name="Picture 32">
            <a:extLst>
              <a:ext uri="{FF2B5EF4-FFF2-40B4-BE49-F238E27FC236}">
                <a16:creationId xmlns:a16="http://schemas.microsoft.com/office/drawing/2014/main" id="{A2647E5A-A5F8-8945-8CE3-DA5A9148318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39529" y="5229376"/>
            <a:ext cx="2110319" cy="1582739"/>
          </a:xfrm>
          <a:prstGeom prst="rect">
            <a:avLst/>
          </a:prstGeom>
        </p:spPr>
      </p:pic>
      <p:pic>
        <p:nvPicPr>
          <p:cNvPr id="7170" name="Picture 2">
            <a:extLst>
              <a:ext uri="{FF2B5EF4-FFF2-40B4-BE49-F238E27FC236}">
                <a16:creationId xmlns:a16="http://schemas.microsoft.com/office/drawing/2014/main" id="{E843A3B5-110E-CD4B-9752-7B39E98FA94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3526" y="5233221"/>
            <a:ext cx="1601077" cy="159047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9BEAB815-DE61-6343-B4F4-B20D14D481F5}"/>
              </a:ext>
            </a:extLst>
          </p:cNvPr>
          <p:cNvPicPr>
            <a:picLocks noChangeAspect="1"/>
          </p:cNvPicPr>
          <p:nvPr/>
        </p:nvPicPr>
        <p:blipFill>
          <a:blip r:embed="rId9"/>
          <a:stretch>
            <a:fillRect/>
          </a:stretch>
        </p:blipFill>
        <p:spPr>
          <a:xfrm>
            <a:off x="4142379" y="1878295"/>
            <a:ext cx="3318182" cy="1651446"/>
          </a:xfrm>
          <a:prstGeom prst="rect">
            <a:avLst/>
          </a:prstGeom>
        </p:spPr>
      </p:pic>
      <p:pic>
        <p:nvPicPr>
          <p:cNvPr id="35" name="Picture 34">
            <a:extLst>
              <a:ext uri="{FF2B5EF4-FFF2-40B4-BE49-F238E27FC236}">
                <a16:creationId xmlns:a16="http://schemas.microsoft.com/office/drawing/2014/main" id="{44AB16BD-D032-694B-A64F-29F2ED30E48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75931" y="3768790"/>
            <a:ext cx="2532216" cy="1651446"/>
          </a:xfrm>
          <a:prstGeom prst="rect">
            <a:avLst/>
          </a:prstGeom>
        </p:spPr>
      </p:pic>
      <p:pic>
        <p:nvPicPr>
          <p:cNvPr id="37" name="Picture 36">
            <a:extLst>
              <a:ext uri="{FF2B5EF4-FFF2-40B4-BE49-F238E27FC236}">
                <a16:creationId xmlns:a16="http://schemas.microsoft.com/office/drawing/2014/main" id="{51DC556D-9937-F441-8AF9-0ABFDF1234A3}"/>
              </a:ext>
            </a:extLst>
          </p:cNvPr>
          <p:cNvPicPr>
            <a:picLocks noChangeAspect="1"/>
          </p:cNvPicPr>
          <p:nvPr/>
        </p:nvPicPr>
        <p:blipFill>
          <a:blip r:embed="rId11"/>
          <a:stretch>
            <a:fillRect/>
          </a:stretch>
        </p:blipFill>
        <p:spPr>
          <a:xfrm>
            <a:off x="4959352" y="4932895"/>
            <a:ext cx="2783724" cy="1708821"/>
          </a:xfrm>
          <a:prstGeom prst="rect">
            <a:avLst/>
          </a:prstGeom>
        </p:spPr>
      </p:pic>
      <p:cxnSp>
        <p:nvCxnSpPr>
          <p:cNvPr id="53" name="Straight Arrow Connector 52">
            <a:extLst>
              <a:ext uri="{FF2B5EF4-FFF2-40B4-BE49-F238E27FC236}">
                <a16:creationId xmlns:a16="http://schemas.microsoft.com/office/drawing/2014/main" id="{3C928F61-080D-C445-83E1-C9AB88F54032}"/>
              </a:ext>
            </a:extLst>
          </p:cNvPr>
          <p:cNvCxnSpPr/>
          <p:nvPr/>
        </p:nvCxnSpPr>
        <p:spPr>
          <a:xfrm>
            <a:off x="5506075" y="6627533"/>
            <a:ext cx="1549073" cy="0"/>
          </a:xfrm>
          <a:prstGeom prst="straightConnector1">
            <a:avLst/>
          </a:prstGeom>
          <a:ln w="15875">
            <a:headEnd type="triangle"/>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5707CE81-85E4-884D-A230-9C8BDE4A2342}"/>
              </a:ext>
            </a:extLst>
          </p:cNvPr>
          <p:cNvSpPr txBox="1"/>
          <p:nvPr/>
        </p:nvSpPr>
        <p:spPr>
          <a:xfrm>
            <a:off x="6014538" y="6602849"/>
            <a:ext cx="492443" cy="307777"/>
          </a:xfrm>
          <a:prstGeom prst="rect">
            <a:avLst/>
          </a:prstGeom>
          <a:noFill/>
        </p:spPr>
        <p:txBody>
          <a:bodyPr wrap="none" rtlCol="0">
            <a:spAutoFit/>
          </a:bodyPr>
          <a:lstStyle/>
          <a:p>
            <a:r>
              <a:rPr lang="en-US" sz="1400" dirty="0"/>
              <a:t>4.6”</a:t>
            </a:r>
          </a:p>
        </p:txBody>
      </p:sp>
      <p:sp>
        <p:nvSpPr>
          <p:cNvPr id="55" name="Freeform 54">
            <a:extLst>
              <a:ext uri="{FF2B5EF4-FFF2-40B4-BE49-F238E27FC236}">
                <a16:creationId xmlns:a16="http://schemas.microsoft.com/office/drawing/2014/main" id="{19A79B78-6964-8642-8AE1-60EE8775321E}"/>
              </a:ext>
            </a:extLst>
          </p:cNvPr>
          <p:cNvSpPr/>
          <p:nvPr/>
        </p:nvSpPr>
        <p:spPr>
          <a:xfrm>
            <a:off x="4509737" y="5427878"/>
            <a:ext cx="610903" cy="667326"/>
          </a:xfrm>
          <a:custGeom>
            <a:avLst/>
            <a:gdLst>
              <a:gd name="connsiteX0" fmla="*/ 208567 w 610903"/>
              <a:gd name="connsiteY0" fmla="*/ 0 h 667326"/>
              <a:gd name="connsiteX1" fmla="*/ 18372 w 610903"/>
              <a:gd name="connsiteY1" fmla="*/ 563271 h 667326"/>
              <a:gd name="connsiteX2" fmla="*/ 610903 w 610903"/>
              <a:gd name="connsiteY2" fmla="*/ 665684 h 667326"/>
            </a:gdLst>
            <a:ahLst/>
            <a:cxnLst>
              <a:cxn ang="0">
                <a:pos x="connsiteX0" y="connsiteY0"/>
              </a:cxn>
              <a:cxn ang="0">
                <a:pos x="connsiteX1" y="connsiteY1"/>
              </a:cxn>
              <a:cxn ang="0">
                <a:pos x="connsiteX2" y="connsiteY2"/>
              </a:cxn>
            </a:cxnLst>
            <a:rect l="l" t="t" r="r" b="b"/>
            <a:pathLst>
              <a:path w="610903" h="667326">
                <a:moveTo>
                  <a:pt x="208567" y="0"/>
                </a:moveTo>
                <a:cubicBezTo>
                  <a:pt x="79941" y="226162"/>
                  <a:pt x="-48684" y="452324"/>
                  <a:pt x="18372" y="563271"/>
                </a:cubicBezTo>
                <a:cubicBezTo>
                  <a:pt x="85428" y="674218"/>
                  <a:pt x="348165" y="669951"/>
                  <a:pt x="610903" y="665684"/>
                </a:cubicBezTo>
              </a:path>
            </a:pathLst>
          </a:custGeom>
          <a:noFill/>
          <a:ln w="22225">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5F066DAC-8365-3246-82C7-42BA300091A9}"/>
              </a:ext>
            </a:extLst>
          </p:cNvPr>
          <p:cNvSpPr txBox="1"/>
          <p:nvPr/>
        </p:nvSpPr>
        <p:spPr>
          <a:xfrm>
            <a:off x="4236988" y="1554789"/>
            <a:ext cx="3223959" cy="369332"/>
          </a:xfrm>
          <a:prstGeom prst="rect">
            <a:avLst/>
          </a:prstGeom>
          <a:noFill/>
        </p:spPr>
        <p:txBody>
          <a:bodyPr wrap="none" rtlCol="0">
            <a:spAutoFit/>
          </a:bodyPr>
          <a:lstStyle/>
          <a:p>
            <a:r>
              <a:rPr lang="en-US" dirty="0"/>
              <a:t>Massively parallel transmitter </a:t>
            </a:r>
          </a:p>
        </p:txBody>
      </p:sp>
      <p:sp>
        <p:nvSpPr>
          <p:cNvPr id="59" name="TextBox 58">
            <a:extLst>
              <a:ext uri="{FF2B5EF4-FFF2-40B4-BE49-F238E27FC236}">
                <a16:creationId xmlns:a16="http://schemas.microsoft.com/office/drawing/2014/main" id="{D0D21325-A503-7A49-A251-B439115855C3}"/>
              </a:ext>
            </a:extLst>
          </p:cNvPr>
          <p:cNvSpPr txBox="1"/>
          <p:nvPr/>
        </p:nvSpPr>
        <p:spPr>
          <a:xfrm>
            <a:off x="519499" y="4952377"/>
            <a:ext cx="2238853" cy="276999"/>
          </a:xfrm>
          <a:prstGeom prst="rect">
            <a:avLst/>
          </a:prstGeom>
          <a:noFill/>
        </p:spPr>
        <p:txBody>
          <a:bodyPr wrap="square" rtlCol="0">
            <a:spAutoFit/>
          </a:bodyPr>
          <a:lstStyle/>
          <a:p>
            <a:r>
              <a:rPr lang="en-US" sz="1200" dirty="0" err="1"/>
              <a:t>Lebsock</a:t>
            </a:r>
            <a:r>
              <a:rPr lang="en-US" sz="1200" dirty="0"/>
              <a:t> et al., 2021 PBL DSI</a:t>
            </a:r>
          </a:p>
        </p:txBody>
      </p:sp>
      <p:sp>
        <p:nvSpPr>
          <p:cNvPr id="60" name="TextBox 59">
            <a:extLst>
              <a:ext uri="{FF2B5EF4-FFF2-40B4-BE49-F238E27FC236}">
                <a16:creationId xmlns:a16="http://schemas.microsoft.com/office/drawing/2014/main" id="{4AF1B4D0-D5CF-4445-94CB-1FEE34607099}"/>
              </a:ext>
            </a:extLst>
          </p:cNvPr>
          <p:cNvSpPr txBox="1"/>
          <p:nvPr/>
        </p:nvSpPr>
        <p:spPr>
          <a:xfrm>
            <a:off x="4141993" y="3217465"/>
            <a:ext cx="1425840" cy="276999"/>
          </a:xfrm>
          <a:prstGeom prst="rect">
            <a:avLst/>
          </a:prstGeom>
          <a:noFill/>
        </p:spPr>
        <p:txBody>
          <a:bodyPr wrap="none" rtlCol="0">
            <a:spAutoFit/>
          </a:bodyPr>
          <a:lstStyle/>
          <a:p>
            <a:r>
              <a:rPr lang="en-US" sz="1200" dirty="0"/>
              <a:t>Virginia Diode Inc.</a:t>
            </a:r>
          </a:p>
        </p:txBody>
      </p:sp>
      <p:pic>
        <p:nvPicPr>
          <p:cNvPr id="61" name="Picture 60">
            <a:extLst>
              <a:ext uri="{FF2B5EF4-FFF2-40B4-BE49-F238E27FC236}">
                <a16:creationId xmlns:a16="http://schemas.microsoft.com/office/drawing/2014/main" id="{31C09C44-CCF3-BD47-86FD-027A6E06B0EB}"/>
              </a:ext>
            </a:extLst>
          </p:cNvPr>
          <p:cNvPicPr>
            <a:picLocks noChangeAspect="1"/>
          </p:cNvPicPr>
          <p:nvPr/>
        </p:nvPicPr>
        <p:blipFill rotWithShape="1">
          <a:blip r:embed="rId12">
            <a:extLst>
              <a:ext uri="{28A0092B-C50C-407E-A947-70E740481C1C}">
                <a14:useLocalDpi xmlns:a14="http://schemas.microsoft.com/office/drawing/2010/main" val="0"/>
              </a:ext>
            </a:extLst>
          </a:blip>
          <a:srcRect l="-1" t="8307" r="1522" b="-1"/>
          <a:stretch/>
        </p:blipFill>
        <p:spPr>
          <a:xfrm>
            <a:off x="9954899" y="4568245"/>
            <a:ext cx="2194378" cy="2071200"/>
          </a:xfrm>
          <a:prstGeom prst="rect">
            <a:avLst/>
          </a:prstGeom>
        </p:spPr>
      </p:pic>
      <p:cxnSp>
        <p:nvCxnSpPr>
          <p:cNvPr id="7172" name="Straight Arrow Connector 7171">
            <a:extLst>
              <a:ext uri="{FF2B5EF4-FFF2-40B4-BE49-F238E27FC236}">
                <a16:creationId xmlns:a16="http://schemas.microsoft.com/office/drawing/2014/main" id="{ADFBC79D-611C-DC42-AAC3-729BB124AACD}"/>
              </a:ext>
            </a:extLst>
          </p:cNvPr>
          <p:cNvCxnSpPr/>
          <p:nvPr/>
        </p:nvCxnSpPr>
        <p:spPr>
          <a:xfrm flipH="1">
            <a:off x="9188009" y="3921651"/>
            <a:ext cx="430305" cy="67286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D7254FC2-698E-2B46-87D3-0ACF94BE5A01}"/>
              </a:ext>
            </a:extLst>
          </p:cNvPr>
          <p:cNvCxnSpPr>
            <a:cxnSpLocks/>
          </p:cNvCxnSpPr>
          <p:nvPr/>
        </p:nvCxnSpPr>
        <p:spPr>
          <a:xfrm>
            <a:off x="10909275" y="3921651"/>
            <a:ext cx="409261" cy="67286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7175" name="Picture 7174">
            <a:extLst>
              <a:ext uri="{FF2B5EF4-FFF2-40B4-BE49-F238E27FC236}">
                <a16:creationId xmlns:a16="http://schemas.microsoft.com/office/drawing/2014/main" id="{7A59289D-C767-DB49-B91C-6C42B9C975AB}"/>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3839" t="-1" b="2125"/>
          <a:stretch/>
        </p:blipFill>
        <p:spPr>
          <a:xfrm>
            <a:off x="7970989" y="5636456"/>
            <a:ext cx="779311" cy="756429"/>
          </a:xfrm>
          <a:prstGeom prst="rect">
            <a:avLst/>
          </a:prstGeom>
        </p:spPr>
      </p:pic>
      <p:pic>
        <p:nvPicPr>
          <p:cNvPr id="7177" name="Picture 7176">
            <a:extLst>
              <a:ext uri="{FF2B5EF4-FFF2-40B4-BE49-F238E27FC236}">
                <a16:creationId xmlns:a16="http://schemas.microsoft.com/office/drawing/2014/main" id="{279B7E54-678A-8145-A7F0-4487FBFA741F}"/>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b="1662"/>
          <a:stretch/>
        </p:blipFill>
        <p:spPr>
          <a:xfrm>
            <a:off x="10494719" y="5626796"/>
            <a:ext cx="940783" cy="735367"/>
          </a:xfrm>
          <a:prstGeom prst="rect">
            <a:avLst/>
          </a:prstGeom>
        </p:spPr>
      </p:pic>
      <p:sp>
        <p:nvSpPr>
          <p:cNvPr id="7178" name="Rectangle 7177">
            <a:extLst>
              <a:ext uri="{FF2B5EF4-FFF2-40B4-BE49-F238E27FC236}">
                <a16:creationId xmlns:a16="http://schemas.microsoft.com/office/drawing/2014/main" id="{AA6109C5-1496-3447-8031-3610986FA385}"/>
              </a:ext>
            </a:extLst>
          </p:cNvPr>
          <p:cNvSpPr/>
          <p:nvPr/>
        </p:nvSpPr>
        <p:spPr>
          <a:xfrm>
            <a:off x="10042525" y="4502150"/>
            <a:ext cx="149225"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5D9235B3-4641-6E4C-992E-38292A424F8C}"/>
              </a:ext>
            </a:extLst>
          </p:cNvPr>
          <p:cNvSpPr/>
          <p:nvPr/>
        </p:nvSpPr>
        <p:spPr>
          <a:xfrm>
            <a:off x="10420106" y="5525486"/>
            <a:ext cx="149225"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ABD12315-2C94-1E48-BA14-DE09305A21A5}"/>
              </a:ext>
            </a:extLst>
          </p:cNvPr>
          <p:cNvSpPr txBox="1"/>
          <p:nvPr/>
        </p:nvSpPr>
        <p:spPr>
          <a:xfrm>
            <a:off x="6824528" y="3120730"/>
            <a:ext cx="646331" cy="307777"/>
          </a:xfrm>
          <a:prstGeom prst="rect">
            <a:avLst/>
          </a:prstGeom>
          <a:noFill/>
        </p:spPr>
        <p:txBody>
          <a:bodyPr wrap="none" rtlCol="0">
            <a:spAutoFit/>
          </a:bodyPr>
          <a:lstStyle/>
          <a:p>
            <a:r>
              <a:rPr lang="en-US" sz="1400" dirty="0"/>
              <a:t>~1.5” </a:t>
            </a:r>
          </a:p>
        </p:txBody>
      </p:sp>
      <p:sp>
        <p:nvSpPr>
          <p:cNvPr id="78" name="TextBox 77">
            <a:extLst>
              <a:ext uri="{FF2B5EF4-FFF2-40B4-BE49-F238E27FC236}">
                <a16:creationId xmlns:a16="http://schemas.microsoft.com/office/drawing/2014/main" id="{EA5FF3FB-EEE6-B440-8383-9F0929A19424}"/>
              </a:ext>
            </a:extLst>
          </p:cNvPr>
          <p:cNvSpPr txBox="1"/>
          <p:nvPr/>
        </p:nvSpPr>
        <p:spPr>
          <a:xfrm>
            <a:off x="4190701" y="6600072"/>
            <a:ext cx="1507144" cy="276999"/>
          </a:xfrm>
          <a:prstGeom prst="rect">
            <a:avLst/>
          </a:prstGeom>
          <a:noFill/>
        </p:spPr>
        <p:txBody>
          <a:bodyPr wrap="none" rtlCol="0">
            <a:spAutoFit/>
          </a:bodyPr>
          <a:lstStyle/>
          <a:p>
            <a:r>
              <a:rPr lang="en-US" sz="1200" dirty="0"/>
              <a:t>Northrop Grumman</a:t>
            </a:r>
          </a:p>
        </p:txBody>
      </p:sp>
      <p:sp>
        <p:nvSpPr>
          <p:cNvPr id="79" name="TextBox 78">
            <a:extLst>
              <a:ext uri="{FF2B5EF4-FFF2-40B4-BE49-F238E27FC236}">
                <a16:creationId xmlns:a16="http://schemas.microsoft.com/office/drawing/2014/main" id="{C76219DC-81AF-7642-974D-03A139A4161C}"/>
              </a:ext>
            </a:extLst>
          </p:cNvPr>
          <p:cNvSpPr txBox="1"/>
          <p:nvPr/>
        </p:nvSpPr>
        <p:spPr>
          <a:xfrm>
            <a:off x="9493397" y="6600072"/>
            <a:ext cx="1620508" cy="276999"/>
          </a:xfrm>
          <a:prstGeom prst="rect">
            <a:avLst/>
          </a:prstGeom>
          <a:noFill/>
        </p:spPr>
        <p:txBody>
          <a:bodyPr wrap="none" rtlCol="0">
            <a:spAutoFit/>
          </a:bodyPr>
          <a:lstStyle/>
          <a:p>
            <a:r>
              <a:rPr lang="en-US" sz="1200" dirty="0"/>
              <a:t>Roy et al. 2021, AMT</a:t>
            </a:r>
          </a:p>
        </p:txBody>
      </p:sp>
      <p:sp>
        <p:nvSpPr>
          <p:cNvPr id="80" name="TextBox 79">
            <a:extLst>
              <a:ext uri="{FF2B5EF4-FFF2-40B4-BE49-F238E27FC236}">
                <a16:creationId xmlns:a16="http://schemas.microsoft.com/office/drawing/2014/main" id="{20310D67-A494-6C4C-9D48-5CF258A4449B}"/>
              </a:ext>
            </a:extLst>
          </p:cNvPr>
          <p:cNvSpPr txBox="1"/>
          <p:nvPr/>
        </p:nvSpPr>
        <p:spPr>
          <a:xfrm>
            <a:off x="876001" y="2726195"/>
            <a:ext cx="1954352" cy="461665"/>
          </a:xfrm>
          <a:prstGeom prst="rect">
            <a:avLst/>
          </a:prstGeom>
          <a:noFill/>
        </p:spPr>
        <p:txBody>
          <a:bodyPr wrap="square" rtlCol="0">
            <a:spAutoFit/>
          </a:bodyPr>
          <a:lstStyle/>
          <a:p>
            <a:r>
              <a:rPr lang="en-US" sz="1200" dirty="0">
                <a:solidFill>
                  <a:schemeClr val="bg1"/>
                </a:solidFill>
              </a:rPr>
              <a:t>Vapor In Cloud Profiling Radar (VIPR)</a:t>
            </a:r>
          </a:p>
        </p:txBody>
      </p:sp>
      <p:sp>
        <p:nvSpPr>
          <p:cNvPr id="81" name="TextBox 80">
            <a:extLst>
              <a:ext uri="{FF2B5EF4-FFF2-40B4-BE49-F238E27FC236}">
                <a16:creationId xmlns:a16="http://schemas.microsoft.com/office/drawing/2014/main" id="{6E0F7216-C096-A344-A101-1445CFBBF14C}"/>
              </a:ext>
            </a:extLst>
          </p:cNvPr>
          <p:cNvSpPr txBox="1"/>
          <p:nvPr/>
        </p:nvSpPr>
        <p:spPr>
          <a:xfrm>
            <a:off x="5286383" y="3608491"/>
            <a:ext cx="1851854" cy="369332"/>
          </a:xfrm>
          <a:prstGeom prst="rect">
            <a:avLst/>
          </a:prstGeom>
          <a:noFill/>
        </p:spPr>
        <p:txBody>
          <a:bodyPr wrap="none" rtlCol="0">
            <a:spAutoFit/>
          </a:bodyPr>
          <a:lstStyle/>
          <a:p>
            <a:r>
              <a:rPr lang="en-US" dirty="0"/>
              <a:t>Power Amplifier</a:t>
            </a:r>
          </a:p>
        </p:txBody>
      </p:sp>
      <p:sp>
        <p:nvSpPr>
          <p:cNvPr id="82" name="TextBox 81">
            <a:extLst>
              <a:ext uri="{FF2B5EF4-FFF2-40B4-BE49-F238E27FC236}">
                <a16:creationId xmlns:a16="http://schemas.microsoft.com/office/drawing/2014/main" id="{89CC33DE-8928-0142-9A0E-E671902799B1}"/>
              </a:ext>
            </a:extLst>
          </p:cNvPr>
          <p:cNvSpPr txBox="1"/>
          <p:nvPr/>
        </p:nvSpPr>
        <p:spPr>
          <a:xfrm>
            <a:off x="8265753" y="1637487"/>
            <a:ext cx="3352200" cy="369332"/>
          </a:xfrm>
          <a:prstGeom prst="rect">
            <a:avLst/>
          </a:prstGeom>
          <a:noFill/>
        </p:spPr>
        <p:txBody>
          <a:bodyPr wrap="none" rtlCol="0">
            <a:spAutoFit/>
          </a:bodyPr>
          <a:lstStyle/>
          <a:p>
            <a:r>
              <a:rPr lang="en-US" dirty="0"/>
              <a:t>Space-based DAR Simulations</a:t>
            </a:r>
          </a:p>
        </p:txBody>
      </p:sp>
    </p:spTree>
    <p:extLst>
      <p:ext uri="{BB962C8B-B14F-4D97-AF65-F5344CB8AC3E}">
        <p14:creationId xmlns:p14="http://schemas.microsoft.com/office/powerpoint/2010/main" val="2979708010"/>
      </p:ext>
    </p:extLst>
  </p:cSld>
  <p:clrMapOvr>
    <a:masterClrMapping/>
  </p:clrMapOvr>
  <mc:AlternateContent xmlns:mc="http://schemas.openxmlformats.org/markup-compatibility/2006" xmlns:p14="http://schemas.microsoft.com/office/powerpoint/2010/main">
    <mc:Choice Requires="p14">
      <p:transition spd="slow" p14:dur="2000" advTm="1304"/>
    </mc:Choice>
    <mc:Fallback xmlns="">
      <p:transition spd="slow" advTm="1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17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17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17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animBg="1"/>
      <p:bldP spid="57" grpId="0"/>
      <p:bldP spid="60" grpId="0"/>
      <p:bldP spid="77" grpId="0"/>
      <p:bldP spid="78" grpId="0"/>
      <p:bldP spid="79" grpId="0"/>
      <p:bldP spid="80" grpId="0"/>
      <p:bldP spid="81" grpId="0"/>
      <p:bldP spid="82" grpId="0"/>
    </p:bldLst>
  </p:timing>
  <p:extLst>
    <p:ext uri="{E180D4A7-C9FB-4DFB-919C-405C955672EB}">
      <p14:showEvtLst xmlns:p14="http://schemas.microsoft.com/office/powerpoint/2010/main">
        <p14:playEvt time="14" objId="7"/>
        <p14:stopEvt time="1304" objId="7"/>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091CAF7-CDE0-2340-965E-8DED3BE391CA}"/>
              </a:ext>
            </a:extLst>
          </p:cNvPr>
          <p:cNvSpPr>
            <a:spLocks noGrp="1"/>
          </p:cNvSpPr>
          <p:nvPr>
            <p:ph type="title"/>
          </p:nvPr>
        </p:nvSpPr>
        <p:spPr/>
        <p:txBody>
          <a:bodyPr/>
          <a:lstStyle/>
          <a:p>
            <a:r>
              <a:rPr lang="en-US" dirty="0"/>
              <a:t>GNSS Radio Occultation </a:t>
            </a:r>
          </a:p>
        </p:txBody>
      </p:sp>
      <p:grpSp>
        <p:nvGrpSpPr>
          <p:cNvPr id="16" name="Group 15">
            <a:extLst>
              <a:ext uri="{FF2B5EF4-FFF2-40B4-BE49-F238E27FC236}">
                <a16:creationId xmlns:a16="http://schemas.microsoft.com/office/drawing/2014/main" id="{453FDDAE-E3F0-6841-8885-05D1C68E0BAD}"/>
              </a:ext>
            </a:extLst>
          </p:cNvPr>
          <p:cNvGrpSpPr/>
          <p:nvPr/>
        </p:nvGrpSpPr>
        <p:grpSpPr>
          <a:xfrm>
            <a:off x="782085" y="1084105"/>
            <a:ext cx="10862467" cy="621793"/>
            <a:chOff x="634701" y="2350632"/>
            <a:chExt cx="10862467" cy="621793"/>
          </a:xfrm>
        </p:grpSpPr>
        <p:sp>
          <p:nvSpPr>
            <p:cNvPr id="17" name="Notched Right Arrow 16">
              <a:extLst>
                <a:ext uri="{FF2B5EF4-FFF2-40B4-BE49-F238E27FC236}">
                  <a16:creationId xmlns:a16="http://schemas.microsoft.com/office/drawing/2014/main" id="{15C3360F-B7B6-7A43-8A77-54C70C5E298F}"/>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4A69DE12-0EE5-D040-9812-446E15DA6E90}"/>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19" name="TextBox 18">
              <a:extLst>
                <a:ext uri="{FF2B5EF4-FFF2-40B4-BE49-F238E27FC236}">
                  <a16:creationId xmlns:a16="http://schemas.microsoft.com/office/drawing/2014/main" id="{60E6A573-49D2-1348-A869-02FA1D7D8F6A}"/>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20" name="TextBox 19">
              <a:extLst>
                <a:ext uri="{FF2B5EF4-FFF2-40B4-BE49-F238E27FC236}">
                  <a16:creationId xmlns:a16="http://schemas.microsoft.com/office/drawing/2014/main" id="{66B93ADB-3147-3D40-8EFC-91E19E6AF50A}"/>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pic>
        <p:nvPicPr>
          <p:cNvPr id="3" name="Picture 2">
            <a:extLst>
              <a:ext uri="{FF2B5EF4-FFF2-40B4-BE49-F238E27FC236}">
                <a16:creationId xmlns:a16="http://schemas.microsoft.com/office/drawing/2014/main" id="{DDDC0DCF-9E67-7841-A9EA-456A2CD397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5861"/>
          <a:stretch/>
        </p:blipFill>
        <p:spPr>
          <a:xfrm>
            <a:off x="-24057" y="1663159"/>
            <a:ext cx="2749597" cy="1962590"/>
          </a:xfrm>
          <a:prstGeom prst="rect">
            <a:avLst/>
          </a:prstGeom>
        </p:spPr>
      </p:pic>
      <p:pic>
        <p:nvPicPr>
          <p:cNvPr id="9" name="Picture 8">
            <a:extLst>
              <a:ext uri="{FF2B5EF4-FFF2-40B4-BE49-F238E27FC236}">
                <a16:creationId xmlns:a16="http://schemas.microsoft.com/office/drawing/2014/main" id="{80390129-7ED8-DC46-A20E-38DBBCAF29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549" y="3404643"/>
            <a:ext cx="2280392" cy="1767944"/>
          </a:xfrm>
          <a:prstGeom prst="rect">
            <a:avLst/>
          </a:prstGeom>
        </p:spPr>
      </p:pic>
      <p:pic>
        <p:nvPicPr>
          <p:cNvPr id="12" name="Picture 11">
            <a:extLst>
              <a:ext uri="{FF2B5EF4-FFF2-40B4-BE49-F238E27FC236}">
                <a16:creationId xmlns:a16="http://schemas.microsoft.com/office/drawing/2014/main" id="{0F204729-FA50-3F4A-84C4-C86BB4C32B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80561" y="5116584"/>
            <a:ext cx="2572244" cy="1741416"/>
          </a:xfrm>
          <a:prstGeom prst="rect">
            <a:avLst/>
          </a:prstGeom>
        </p:spPr>
      </p:pic>
      <p:sp>
        <p:nvSpPr>
          <p:cNvPr id="31" name="TextBox 30">
            <a:extLst>
              <a:ext uri="{FF2B5EF4-FFF2-40B4-BE49-F238E27FC236}">
                <a16:creationId xmlns:a16="http://schemas.microsoft.com/office/drawing/2014/main" id="{086859F0-CD19-D944-B601-ECE4914CBDFB}"/>
              </a:ext>
            </a:extLst>
          </p:cNvPr>
          <p:cNvSpPr txBox="1"/>
          <p:nvPr/>
        </p:nvSpPr>
        <p:spPr>
          <a:xfrm>
            <a:off x="1010063" y="1578485"/>
            <a:ext cx="3538148" cy="338554"/>
          </a:xfrm>
          <a:prstGeom prst="rect">
            <a:avLst/>
          </a:prstGeom>
          <a:noFill/>
        </p:spPr>
        <p:txBody>
          <a:bodyPr wrap="none" rtlCol="0">
            <a:spAutoFit/>
          </a:bodyPr>
          <a:lstStyle/>
          <a:p>
            <a:r>
              <a:rPr lang="en-US" sz="1600" dirty="0"/>
              <a:t>COSMIC-2, Commercial, GRAS-2….</a:t>
            </a:r>
          </a:p>
        </p:txBody>
      </p:sp>
      <p:pic>
        <p:nvPicPr>
          <p:cNvPr id="8194" name="Picture 2">
            <a:extLst>
              <a:ext uri="{FF2B5EF4-FFF2-40B4-BE49-F238E27FC236}">
                <a16:creationId xmlns:a16="http://schemas.microsoft.com/office/drawing/2014/main" id="{E1BCC393-358B-3540-A732-B8556AC4A89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44023" y="3764660"/>
            <a:ext cx="5259384" cy="308828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7B08FF50-3CC3-5441-960A-1B8112DDB80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4542" t="7294" r="4320" b="7085"/>
          <a:stretch/>
        </p:blipFill>
        <p:spPr>
          <a:xfrm>
            <a:off x="2654709" y="1917511"/>
            <a:ext cx="2089315" cy="1680406"/>
          </a:xfrm>
          <a:prstGeom prst="rect">
            <a:avLst/>
          </a:prstGeom>
        </p:spPr>
      </p:pic>
      <p:pic>
        <p:nvPicPr>
          <p:cNvPr id="45" name="Picture 4">
            <a:extLst>
              <a:ext uri="{FF2B5EF4-FFF2-40B4-BE49-F238E27FC236}">
                <a16:creationId xmlns:a16="http://schemas.microsoft.com/office/drawing/2014/main" id="{98ADC8A5-24CD-A642-BB95-B8832C38E72B}"/>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5400" r="12985"/>
          <a:stretch/>
        </p:blipFill>
        <p:spPr bwMode="auto">
          <a:xfrm>
            <a:off x="5671965" y="1537797"/>
            <a:ext cx="1889995" cy="124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45">
            <a:extLst>
              <a:ext uri="{FF2B5EF4-FFF2-40B4-BE49-F238E27FC236}">
                <a16:creationId xmlns:a16="http://schemas.microsoft.com/office/drawing/2014/main" id="{C88AB2B7-9302-CA42-AE6E-6DFE7A0B574F}"/>
              </a:ext>
            </a:extLst>
          </p:cNvPr>
          <p:cNvSpPr txBox="1"/>
          <p:nvPr/>
        </p:nvSpPr>
        <p:spPr>
          <a:xfrm>
            <a:off x="6325194" y="2085595"/>
            <a:ext cx="813043" cy="369332"/>
          </a:xfrm>
          <a:prstGeom prst="rect">
            <a:avLst/>
          </a:prstGeom>
          <a:noFill/>
        </p:spPr>
        <p:txBody>
          <a:bodyPr wrap="none" rtlCol="0">
            <a:spAutoFit/>
          </a:bodyPr>
          <a:lstStyle/>
          <a:p>
            <a:r>
              <a:rPr lang="en-US" dirty="0"/>
              <a:t>20 cm</a:t>
            </a:r>
          </a:p>
        </p:txBody>
      </p:sp>
      <p:sp>
        <p:nvSpPr>
          <p:cNvPr id="47" name="TextBox 46">
            <a:extLst>
              <a:ext uri="{FF2B5EF4-FFF2-40B4-BE49-F238E27FC236}">
                <a16:creationId xmlns:a16="http://schemas.microsoft.com/office/drawing/2014/main" id="{55109F23-83EB-CB41-B23F-70D6990B0E2A}"/>
              </a:ext>
            </a:extLst>
          </p:cNvPr>
          <p:cNvSpPr txBox="1"/>
          <p:nvPr/>
        </p:nvSpPr>
        <p:spPr>
          <a:xfrm>
            <a:off x="5453295" y="2731880"/>
            <a:ext cx="2238853" cy="276999"/>
          </a:xfrm>
          <a:prstGeom prst="rect">
            <a:avLst/>
          </a:prstGeom>
          <a:noFill/>
        </p:spPr>
        <p:txBody>
          <a:bodyPr wrap="square" rtlCol="0">
            <a:spAutoFit/>
          </a:bodyPr>
          <a:lstStyle/>
          <a:p>
            <a:r>
              <a:rPr lang="en-US" sz="1200" dirty="0"/>
              <a:t>Franklin et al., 2021 PBL DSI</a:t>
            </a:r>
          </a:p>
        </p:txBody>
      </p:sp>
      <p:sp>
        <p:nvSpPr>
          <p:cNvPr id="48" name="TextBox 47">
            <a:extLst>
              <a:ext uri="{FF2B5EF4-FFF2-40B4-BE49-F238E27FC236}">
                <a16:creationId xmlns:a16="http://schemas.microsoft.com/office/drawing/2014/main" id="{19EFBC42-F0DB-A24C-A0C6-6DD15BDEF6F2}"/>
              </a:ext>
            </a:extLst>
          </p:cNvPr>
          <p:cNvSpPr txBox="1"/>
          <p:nvPr/>
        </p:nvSpPr>
        <p:spPr>
          <a:xfrm>
            <a:off x="2766683" y="3487249"/>
            <a:ext cx="2238853" cy="276999"/>
          </a:xfrm>
          <a:prstGeom prst="rect">
            <a:avLst/>
          </a:prstGeom>
          <a:noFill/>
        </p:spPr>
        <p:txBody>
          <a:bodyPr wrap="square" rtlCol="0">
            <a:spAutoFit/>
          </a:bodyPr>
          <a:lstStyle/>
          <a:p>
            <a:r>
              <a:rPr lang="en-US" sz="1200" dirty="0" err="1"/>
              <a:t>Ao</a:t>
            </a:r>
            <a:r>
              <a:rPr lang="en-US" sz="1200" dirty="0"/>
              <a:t> et al., 2021 PBL DSI</a:t>
            </a:r>
          </a:p>
        </p:txBody>
      </p:sp>
      <p:sp>
        <p:nvSpPr>
          <p:cNvPr id="49" name="TextBox 48">
            <a:extLst>
              <a:ext uri="{FF2B5EF4-FFF2-40B4-BE49-F238E27FC236}">
                <a16:creationId xmlns:a16="http://schemas.microsoft.com/office/drawing/2014/main" id="{F73DE366-823A-2A42-B36F-94624B645537}"/>
              </a:ext>
            </a:extLst>
          </p:cNvPr>
          <p:cNvSpPr txBox="1"/>
          <p:nvPr/>
        </p:nvSpPr>
        <p:spPr>
          <a:xfrm>
            <a:off x="2283877" y="4311667"/>
            <a:ext cx="2238853" cy="276999"/>
          </a:xfrm>
          <a:prstGeom prst="rect">
            <a:avLst/>
          </a:prstGeom>
          <a:noFill/>
        </p:spPr>
        <p:txBody>
          <a:bodyPr wrap="square" rtlCol="0">
            <a:spAutoFit/>
          </a:bodyPr>
          <a:lstStyle/>
          <a:p>
            <a:r>
              <a:rPr lang="en-US" sz="1200" dirty="0"/>
              <a:t>Wang et al., 2017 AMT</a:t>
            </a:r>
          </a:p>
        </p:txBody>
      </p:sp>
      <p:sp>
        <p:nvSpPr>
          <p:cNvPr id="51" name="TextBox 50">
            <a:extLst>
              <a:ext uri="{FF2B5EF4-FFF2-40B4-BE49-F238E27FC236}">
                <a16:creationId xmlns:a16="http://schemas.microsoft.com/office/drawing/2014/main" id="{88809B25-702D-184C-8998-E424700BAF10}"/>
              </a:ext>
            </a:extLst>
          </p:cNvPr>
          <p:cNvSpPr txBox="1"/>
          <p:nvPr/>
        </p:nvSpPr>
        <p:spPr>
          <a:xfrm>
            <a:off x="7561960" y="6532309"/>
            <a:ext cx="2238853" cy="215444"/>
          </a:xfrm>
          <a:prstGeom prst="rect">
            <a:avLst/>
          </a:prstGeom>
          <a:noFill/>
        </p:spPr>
        <p:txBody>
          <a:bodyPr wrap="square" rtlCol="0">
            <a:spAutoFit/>
          </a:bodyPr>
          <a:lstStyle/>
          <a:p>
            <a:r>
              <a:rPr lang="en-US" sz="800" dirty="0">
                <a:solidFill>
                  <a:schemeClr val="bg1"/>
                </a:solidFill>
              </a:rPr>
              <a:t>Turk et al., 2019 Rem. Sens. </a:t>
            </a:r>
          </a:p>
        </p:txBody>
      </p:sp>
    </p:spTree>
    <p:extLst>
      <p:ext uri="{BB962C8B-B14F-4D97-AF65-F5344CB8AC3E}">
        <p14:creationId xmlns:p14="http://schemas.microsoft.com/office/powerpoint/2010/main" val="2526684259"/>
      </p:ext>
    </p:extLst>
  </p:cSld>
  <p:clrMapOvr>
    <a:masterClrMapping/>
  </p:clrMapOvr>
  <mc:AlternateContent xmlns:mc="http://schemas.openxmlformats.org/markup-compatibility/2006" xmlns:p14="http://schemas.microsoft.com/office/powerpoint/2010/main">
    <mc:Choice Requires="p14">
      <p:transition spd="slow" p14:dur="2000" advTm="1304"/>
    </mc:Choice>
    <mc:Fallback xmlns="">
      <p:transition spd="slow" advTm="13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51" grpId="0"/>
    </p:bldLst>
  </p:timing>
  <p:extLst>
    <p:ext uri="{E180D4A7-C9FB-4DFB-919C-405C955672EB}">
      <p14:showEvtLst xmlns:p14="http://schemas.microsoft.com/office/powerpoint/2010/main">
        <p14:playEvt time="14" objId="7"/>
        <p14:stopEvt time="1304" objId="7"/>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3D1359E-0979-7443-87B1-D3AD4EB7A9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6042" y="1609560"/>
            <a:ext cx="2482414" cy="3246235"/>
          </a:xfrm>
          <a:prstGeom prst="rect">
            <a:avLst/>
          </a:prstGeom>
        </p:spPr>
      </p:pic>
      <p:sp>
        <p:nvSpPr>
          <p:cNvPr id="13" name="Title 1">
            <a:extLst>
              <a:ext uri="{FF2B5EF4-FFF2-40B4-BE49-F238E27FC236}">
                <a16:creationId xmlns:a16="http://schemas.microsoft.com/office/drawing/2014/main" id="{3091CAF7-CDE0-2340-965E-8DED3BE391CA}"/>
              </a:ext>
            </a:extLst>
          </p:cNvPr>
          <p:cNvSpPr>
            <a:spLocks noGrp="1"/>
          </p:cNvSpPr>
          <p:nvPr>
            <p:ph type="title"/>
          </p:nvPr>
        </p:nvSpPr>
        <p:spPr/>
        <p:txBody>
          <a:bodyPr/>
          <a:lstStyle/>
          <a:p>
            <a:r>
              <a:rPr lang="en-US" dirty="0"/>
              <a:t>GNSS Radio Occultation </a:t>
            </a:r>
          </a:p>
        </p:txBody>
      </p:sp>
      <p:grpSp>
        <p:nvGrpSpPr>
          <p:cNvPr id="16" name="Group 15">
            <a:extLst>
              <a:ext uri="{FF2B5EF4-FFF2-40B4-BE49-F238E27FC236}">
                <a16:creationId xmlns:a16="http://schemas.microsoft.com/office/drawing/2014/main" id="{453FDDAE-E3F0-6841-8885-05D1C68E0BAD}"/>
              </a:ext>
            </a:extLst>
          </p:cNvPr>
          <p:cNvGrpSpPr/>
          <p:nvPr/>
        </p:nvGrpSpPr>
        <p:grpSpPr>
          <a:xfrm>
            <a:off x="782085" y="1084105"/>
            <a:ext cx="10862467" cy="621793"/>
            <a:chOff x="634701" y="2350632"/>
            <a:chExt cx="10862467" cy="621793"/>
          </a:xfrm>
        </p:grpSpPr>
        <p:sp>
          <p:nvSpPr>
            <p:cNvPr id="17" name="Notched Right Arrow 16">
              <a:extLst>
                <a:ext uri="{FF2B5EF4-FFF2-40B4-BE49-F238E27FC236}">
                  <a16:creationId xmlns:a16="http://schemas.microsoft.com/office/drawing/2014/main" id="{15C3360F-B7B6-7A43-8A77-54C70C5E298F}"/>
                </a:ext>
              </a:extLst>
            </p:cNvPr>
            <p:cNvSpPr/>
            <p:nvPr/>
          </p:nvSpPr>
          <p:spPr>
            <a:xfrm>
              <a:off x="634701" y="2350632"/>
              <a:ext cx="10862467" cy="621793"/>
            </a:xfrm>
            <a:prstGeom prst="notchedRightArrow">
              <a:avLst>
                <a:gd name="adj1" fmla="val 4239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4A69DE12-0EE5-D040-9812-446E15DA6E90}"/>
                </a:ext>
              </a:extLst>
            </p:cNvPr>
            <p:cNvSpPr txBox="1"/>
            <p:nvPr/>
          </p:nvSpPr>
          <p:spPr>
            <a:xfrm>
              <a:off x="1047305" y="2523029"/>
              <a:ext cx="1620957" cy="276999"/>
            </a:xfrm>
            <a:prstGeom prst="rect">
              <a:avLst/>
            </a:prstGeom>
            <a:noFill/>
          </p:spPr>
          <p:txBody>
            <a:bodyPr wrap="none" rtlCol="0">
              <a:spAutoFit/>
            </a:bodyPr>
            <a:lstStyle/>
            <a:p>
              <a:r>
                <a:rPr lang="en-US" sz="1200" b="1" dirty="0">
                  <a:solidFill>
                    <a:schemeClr val="bg1"/>
                  </a:solidFill>
                </a:rPr>
                <a:t>Program of Record</a:t>
              </a:r>
            </a:p>
          </p:txBody>
        </p:sp>
        <p:sp>
          <p:nvSpPr>
            <p:cNvPr id="19" name="TextBox 18">
              <a:extLst>
                <a:ext uri="{FF2B5EF4-FFF2-40B4-BE49-F238E27FC236}">
                  <a16:creationId xmlns:a16="http://schemas.microsoft.com/office/drawing/2014/main" id="{60E6A573-49D2-1348-A869-02FA1D7D8F6A}"/>
                </a:ext>
              </a:extLst>
            </p:cNvPr>
            <p:cNvSpPr txBox="1"/>
            <p:nvPr/>
          </p:nvSpPr>
          <p:spPr>
            <a:xfrm>
              <a:off x="9609162" y="2523029"/>
              <a:ext cx="1861407" cy="276999"/>
            </a:xfrm>
            <a:prstGeom prst="rect">
              <a:avLst/>
            </a:prstGeom>
            <a:noFill/>
          </p:spPr>
          <p:txBody>
            <a:bodyPr wrap="none" rtlCol="0">
              <a:spAutoFit/>
            </a:bodyPr>
            <a:lstStyle/>
            <a:p>
              <a:r>
                <a:rPr lang="en-US" sz="1200" b="1" dirty="0">
                  <a:solidFill>
                    <a:schemeClr val="bg1"/>
                  </a:solidFill>
                </a:rPr>
                <a:t>New Mission Concepts</a:t>
              </a:r>
            </a:p>
          </p:txBody>
        </p:sp>
        <p:sp>
          <p:nvSpPr>
            <p:cNvPr id="20" name="TextBox 19">
              <a:extLst>
                <a:ext uri="{FF2B5EF4-FFF2-40B4-BE49-F238E27FC236}">
                  <a16:creationId xmlns:a16="http://schemas.microsoft.com/office/drawing/2014/main" id="{66B93ADB-3147-3D40-8EFC-91E19E6AF50A}"/>
                </a:ext>
              </a:extLst>
            </p:cNvPr>
            <p:cNvSpPr txBox="1"/>
            <p:nvPr/>
          </p:nvSpPr>
          <p:spPr>
            <a:xfrm>
              <a:off x="5231525" y="2523029"/>
              <a:ext cx="1759328" cy="276999"/>
            </a:xfrm>
            <a:prstGeom prst="rect">
              <a:avLst/>
            </a:prstGeom>
            <a:noFill/>
          </p:spPr>
          <p:txBody>
            <a:bodyPr wrap="none" rtlCol="0">
              <a:spAutoFit/>
            </a:bodyPr>
            <a:lstStyle/>
            <a:p>
              <a:r>
                <a:rPr lang="en-US" sz="1200" b="1" dirty="0">
                  <a:solidFill>
                    <a:schemeClr val="bg1"/>
                  </a:solidFill>
                </a:rPr>
                <a:t>Technology Advance</a:t>
              </a:r>
            </a:p>
          </p:txBody>
        </p:sp>
      </p:grpSp>
      <p:pic>
        <p:nvPicPr>
          <p:cNvPr id="3" name="Picture 2">
            <a:extLst>
              <a:ext uri="{FF2B5EF4-FFF2-40B4-BE49-F238E27FC236}">
                <a16:creationId xmlns:a16="http://schemas.microsoft.com/office/drawing/2014/main" id="{DDDC0DCF-9E67-7841-A9EA-456A2CD397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5861"/>
          <a:stretch/>
        </p:blipFill>
        <p:spPr>
          <a:xfrm>
            <a:off x="-24057" y="1663159"/>
            <a:ext cx="2749597" cy="1962590"/>
          </a:xfrm>
          <a:prstGeom prst="rect">
            <a:avLst/>
          </a:prstGeom>
        </p:spPr>
      </p:pic>
      <p:pic>
        <p:nvPicPr>
          <p:cNvPr id="12" name="Picture 11">
            <a:extLst>
              <a:ext uri="{FF2B5EF4-FFF2-40B4-BE49-F238E27FC236}">
                <a16:creationId xmlns:a16="http://schemas.microsoft.com/office/drawing/2014/main" id="{0F204729-FA50-3F4A-84C4-C86BB4C32B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80561" y="5116584"/>
            <a:ext cx="2572244" cy="1741416"/>
          </a:xfrm>
          <a:prstGeom prst="rect">
            <a:avLst/>
          </a:prstGeom>
        </p:spPr>
      </p:pic>
      <p:sp>
        <p:nvSpPr>
          <p:cNvPr id="31" name="TextBox 30">
            <a:extLst>
              <a:ext uri="{FF2B5EF4-FFF2-40B4-BE49-F238E27FC236}">
                <a16:creationId xmlns:a16="http://schemas.microsoft.com/office/drawing/2014/main" id="{086859F0-CD19-D944-B601-ECE4914CBDFB}"/>
              </a:ext>
            </a:extLst>
          </p:cNvPr>
          <p:cNvSpPr txBox="1"/>
          <p:nvPr/>
        </p:nvSpPr>
        <p:spPr>
          <a:xfrm>
            <a:off x="1010063" y="1578485"/>
            <a:ext cx="3538148" cy="338554"/>
          </a:xfrm>
          <a:prstGeom prst="rect">
            <a:avLst/>
          </a:prstGeom>
          <a:noFill/>
        </p:spPr>
        <p:txBody>
          <a:bodyPr wrap="none" rtlCol="0">
            <a:spAutoFit/>
          </a:bodyPr>
          <a:lstStyle/>
          <a:p>
            <a:r>
              <a:rPr lang="en-US" sz="1600" dirty="0"/>
              <a:t>COSMIC-2, Commercial, GRAS-2….</a:t>
            </a:r>
          </a:p>
        </p:txBody>
      </p:sp>
      <p:pic>
        <p:nvPicPr>
          <p:cNvPr id="34" name="Picture 4">
            <a:extLst>
              <a:ext uri="{FF2B5EF4-FFF2-40B4-BE49-F238E27FC236}">
                <a16:creationId xmlns:a16="http://schemas.microsoft.com/office/drawing/2014/main" id="{E48DB102-9E7E-D34E-B24E-2533FBA0F40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400" r="12985"/>
          <a:stretch/>
        </p:blipFill>
        <p:spPr bwMode="auto">
          <a:xfrm>
            <a:off x="5671965" y="1537797"/>
            <a:ext cx="1889995" cy="124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466EC800-5D66-0447-B36B-8C66533DCB47}"/>
              </a:ext>
            </a:extLst>
          </p:cNvPr>
          <p:cNvSpPr txBox="1"/>
          <p:nvPr/>
        </p:nvSpPr>
        <p:spPr>
          <a:xfrm>
            <a:off x="6325194" y="2085595"/>
            <a:ext cx="813043" cy="369332"/>
          </a:xfrm>
          <a:prstGeom prst="rect">
            <a:avLst/>
          </a:prstGeom>
          <a:noFill/>
        </p:spPr>
        <p:txBody>
          <a:bodyPr wrap="none" rtlCol="0">
            <a:spAutoFit/>
          </a:bodyPr>
          <a:lstStyle/>
          <a:p>
            <a:r>
              <a:rPr lang="en-US" dirty="0"/>
              <a:t>20 cm</a:t>
            </a:r>
          </a:p>
        </p:txBody>
      </p:sp>
      <p:pic>
        <p:nvPicPr>
          <p:cNvPr id="8196" name="Picture 4">
            <a:extLst>
              <a:ext uri="{FF2B5EF4-FFF2-40B4-BE49-F238E27FC236}">
                <a16:creationId xmlns:a16="http://schemas.microsoft.com/office/drawing/2014/main" id="{01D57B90-38B1-884E-9FF1-9E6BA2754DD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95381" y="2915136"/>
            <a:ext cx="4065450" cy="372802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7B08FF50-3CC3-5441-960A-1B8112DDB80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4542" t="7294" r="4320" b="7085"/>
          <a:stretch/>
        </p:blipFill>
        <p:spPr>
          <a:xfrm>
            <a:off x="2654709" y="1917511"/>
            <a:ext cx="2089315" cy="1680406"/>
          </a:xfrm>
          <a:prstGeom prst="rect">
            <a:avLst/>
          </a:prstGeom>
        </p:spPr>
      </p:pic>
      <p:sp>
        <p:nvSpPr>
          <p:cNvPr id="21" name="TextBox 20">
            <a:extLst>
              <a:ext uri="{FF2B5EF4-FFF2-40B4-BE49-F238E27FC236}">
                <a16:creationId xmlns:a16="http://schemas.microsoft.com/office/drawing/2014/main" id="{B0498236-6F46-1148-AD3F-59D19B704D2D}"/>
              </a:ext>
            </a:extLst>
          </p:cNvPr>
          <p:cNvSpPr txBox="1"/>
          <p:nvPr/>
        </p:nvSpPr>
        <p:spPr>
          <a:xfrm>
            <a:off x="2766683" y="3487249"/>
            <a:ext cx="2238853" cy="276999"/>
          </a:xfrm>
          <a:prstGeom prst="rect">
            <a:avLst/>
          </a:prstGeom>
          <a:noFill/>
        </p:spPr>
        <p:txBody>
          <a:bodyPr wrap="square" rtlCol="0">
            <a:spAutoFit/>
          </a:bodyPr>
          <a:lstStyle/>
          <a:p>
            <a:r>
              <a:rPr lang="en-US" sz="1200" dirty="0" err="1"/>
              <a:t>Ao</a:t>
            </a:r>
            <a:r>
              <a:rPr lang="en-US" sz="1200" dirty="0"/>
              <a:t> et al., 2021 PBL DSI</a:t>
            </a:r>
          </a:p>
        </p:txBody>
      </p:sp>
      <p:sp>
        <p:nvSpPr>
          <p:cNvPr id="23" name="TextBox 22">
            <a:extLst>
              <a:ext uri="{FF2B5EF4-FFF2-40B4-BE49-F238E27FC236}">
                <a16:creationId xmlns:a16="http://schemas.microsoft.com/office/drawing/2014/main" id="{915D6B80-49DE-7A4B-8BA6-A4E6EB30BB46}"/>
              </a:ext>
            </a:extLst>
          </p:cNvPr>
          <p:cNvSpPr txBox="1"/>
          <p:nvPr/>
        </p:nvSpPr>
        <p:spPr>
          <a:xfrm>
            <a:off x="5545157" y="6611287"/>
            <a:ext cx="2655182" cy="276999"/>
          </a:xfrm>
          <a:prstGeom prst="rect">
            <a:avLst/>
          </a:prstGeom>
          <a:noFill/>
        </p:spPr>
        <p:txBody>
          <a:bodyPr wrap="square" rtlCol="0">
            <a:spAutoFit/>
          </a:bodyPr>
          <a:lstStyle/>
          <a:p>
            <a:r>
              <a:rPr lang="en-US" sz="1200" dirty="0"/>
              <a:t>Turk et al., 2019, Remote Sensing</a:t>
            </a:r>
          </a:p>
        </p:txBody>
      </p:sp>
      <p:sp>
        <p:nvSpPr>
          <p:cNvPr id="24" name="TextBox 23">
            <a:extLst>
              <a:ext uri="{FF2B5EF4-FFF2-40B4-BE49-F238E27FC236}">
                <a16:creationId xmlns:a16="http://schemas.microsoft.com/office/drawing/2014/main" id="{55984B00-B698-BB49-B5AD-056C2BDB6942}"/>
              </a:ext>
            </a:extLst>
          </p:cNvPr>
          <p:cNvSpPr txBox="1"/>
          <p:nvPr/>
        </p:nvSpPr>
        <p:spPr>
          <a:xfrm>
            <a:off x="5453295" y="2731880"/>
            <a:ext cx="2238853" cy="276999"/>
          </a:xfrm>
          <a:prstGeom prst="rect">
            <a:avLst/>
          </a:prstGeom>
          <a:noFill/>
        </p:spPr>
        <p:txBody>
          <a:bodyPr wrap="square" rtlCol="0">
            <a:spAutoFit/>
          </a:bodyPr>
          <a:lstStyle/>
          <a:p>
            <a:r>
              <a:rPr lang="en-US" sz="1200" dirty="0"/>
              <a:t>Franklin et al., 2021 PBL DSI</a:t>
            </a:r>
          </a:p>
        </p:txBody>
      </p:sp>
      <p:sp>
        <p:nvSpPr>
          <p:cNvPr id="26" name="TextBox 25">
            <a:extLst>
              <a:ext uri="{FF2B5EF4-FFF2-40B4-BE49-F238E27FC236}">
                <a16:creationId xmlns:a16="http://schemas.microsoft.com/office/drawing/2014/main" id="{FFCDB593-BCD9-5E4E-B4CD-CD5CD3376EDF}"/>
              </a:ext>
            </a:extLst>
          </p:cNvPr>
          <p:cNvSpPr txBox="1"/>
          <p:nvPr/>
        </p:nvSpPr>
        <p:spPr>
          <a:xfrm>
            <a:off x="2283877" y="4311667"/>
            <a:ext cx="2238853" cy="276999"/>
          </a:xfrm>
          <a:prstGeom prst="rect">
            <a:avLst/>
          </a:prstGeom>
          <a:noFill/>
        </p:spPr>
        <p:txBody>
          <a:bodyPr wrap="square" rtlCol="0">
            <a:spAutoFit/>
          </a:bodyPr>
          <a:lstStyle/>
          <a:p>
            <a:r>
              <a:rPr lang="en-US" sz="1200" dirty="0"/>
              <a:t>Wang et al., 2017 AMT</a:t>
            </a:r>
          </a:p>
        </p:txBody>
      </p:sp>
      <p:pic>
        <p:nvPicPr>
          <p:cNvPr id="28" name="Picture 27">
            <a:extLst>
              <a:ext uri="{FF2B5EF4-FFF2-40B4-BE49-F238E27FC236}">
                <a16:creationId xmlns:a16="http://schemas.microsoft.com/office/drawing/2014/main" id="{DF947130-0E56-F34C-B8D7-F2BEA038994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46042" y="5035903"/>
            <a:ext cx="3130794" cy="1787848"/>
          </a:xfrm>
          <a:prstGeom prst="rect">
            <a:avLst/>
          </a:prstGeom>
        </p:spPr>
      </p:pic>
      <p:sp>
        <p:nvSpPr>
          <p:cNvPr id="29" name="TextBox 28">
            <a:extLst>
              <a:ext uri="{FF2B5EF4-FFF2-40B4-BE49-F238E27FC236}">
                <a16:creationId xmlns:a16="http://schemas.microsoft.com/office/drawing/2014/main" id="{8C67C27D-FFC3-FD40-BB82-3E9BE032F0EF}"/>
              </a:ext>
            </a:extLst>
          </p:cNvPr>
          <p:cNvSpPr txBox="1"/>
          <p:nvPr/>
        </p:nvSpPr>
        <p:spPr>
          <a:xfrm>
            <a:off x="9293045" y="4839585"/>
            <a:ext cx="2819406" cy="276999"/>
          </a:xfrm>
          <a:prstGeom prst="rect">
            <a:avLst/>
          </a:prstGeom>
          <a:noFill/>
        </p:spPr>
        <p:txBody>
          <a:bodyPr wrap="square" rtlCol="0">
            <a:spAutoFit/>
          </a:bodyPr>
          <a:lstStyle/>
          <a:p>
            <a:r>
              <a:rPr lang="en-US" sz="1200" dirty="0" err="1"/>
              <a:t>Nehrir</a:t>
            </a:r>
            <a:r>
              <a:rPr lang="en-US" sz="1200" dirty="0"/>
              <a:t> et al. 2017, Survey Geophysics</a:t>
            </a:r>
          </a:p>
        </p:txBody>
      </p:sp>
      <p:pic>
        <p:nvPicPr>
          <p:cNvPr id="30" name="Picture 29">
            <a:extLst>
              <a:ext uri="{FF2B5EF4-FFF2-40B4-BE49-F238E27FC236}">
                <a16:creationId xmlns:a16="http://schemas.microsoft.com/office/drawing/2014/main" id="{4D57C5A1-85DE-C04C-A2BD-3733C101DE4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549" y="3404643"/>
            <a:ext cx="2280392" cy="1767944"/>
          </a:xfrm>
          <a:prstGeom prst="rect">
            <a:avLst/>
          </a:prstGeom>
        </p:spPr>
      </p:pic>
    </p:spTree>
    <p:extLst>
      <p:ext uri="{BB962C8B-B14F-4D97-AF65-F5344CB8AC3E}">
        <p14:creationId xmlns:p14="http://schemas.microsoft.com/office/powerpoint/2010/main" val="1685945811"/>
      </p:ext>
    </p:extLst>
  </p:cSld>
  <p:clrMapOvr>
    <a:masterClrMapping/>
  </p:clrMapOvr>
  <mc:AlternateContent xmlns:mc="http://schemas.openxmlformats.org/markup-compatibility/2006" xmlns:p14="http://schemas.microsoft.com/office/powerpoint/2010/main">
    <mc:Choice Requires="p14">
      <p:transition spd="slow" p14:dur="2000" advTm="1304"/>
    </mc:Choice>
    <mc:Fallback xmlns="">
      <p:transition spd="slow" advTm="13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extLst>
    <p:ext uri="{E180D4A7-C9FB-4DFB-919C-405C955672EB}">
      <p14:showEvtLst xmlns:p14="http://schemas.microsoft.com/office/powerpoint/2010/main">
        <p14:playEvt time="14" objId="7"/>
        <p14:stopEvt time="1304" objId="7"/>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E471C71-91A7-874C-AB3F-798C74FEC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0251" cy="6858001"/>
          </a:xfrm>
          <a:prstGeom prst="rect">
            <a:avLst/>
          </a:prstGeom>
        </p:spPr>
      </p:pic>
      <p:pic>
        <p:nvPicPr>
          <p:cNvPr id="41" name="Picture 40">
            <a:extLst>
              <a:ext uri="{FF2B5EF4-FFF2-40B4-BE49-F238E27FC236}">
                <a16:creationId xmlns:a16="http://schemas.microsoft.com/office/drawing/2014/main" id="{5A400FC3-9B0E-8D4F-AFB2-9C536F60AC7C}"/>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2570" b="89720" l="3077" r="96364">
                        <a14:foregroundMark x1="7133" y1="26168" x2="7413" y2="55841"/>
                        <a14:foregroundMark x1="3077" y1="30140" x2="3077" y2="38318"/>
                        <a14:foregroundMark x1="91469" y1="26636" x2="92168" y2="47430"/>
                        <a14:foregroundMark x1="94545" y1="29206" x2="94545" y2="43692"/>
                        <a14:foregroundMark x1="96224" y1="25935" x2="95804" y2="32243"/>
                        <a14:foregroundMark x1="94266" y1="21028" x2="84196" y2="18224"/>
                        <a14:foregroundMark x1="94545" y1="17523" x2="93287" y2="18925"/>
                        <a14:foregroundMark x1="95664" y1="17290" x2="96643" y2="17523"/>
                        <a14:foregroundMark x1="70072" y1="12300" x2="70210" y2="15187"/>
                        <a14:foregroundMark x1="69930" y1="9346" x2="69991" y2="10610"/>
                        <a14:foregroundMark x1="75815" y1="10086" x2="75944" y2="11916"/>
                        <a14:foregroundMark x1="69930" y1="8879" x2="69930" y2="8879"/>
                        <a14:foregroundMark x1="91608" y1="14720" x2="91608" y2="15187"/>
                        <a14:foregroundMark x1="92587" y1="15187" x2="92587" y2="15654"/>
                        <a14:foregroundMark x1="96458" y1="14238" x2="96386" y2="15497"/>
                        <a14:foregroundMark x1="96643" y1="10981" x2="96551" y2="12592"/>
                        <a14:foregroundMark x1="90769" y1="86916" x2="93846" y2="79439"/>
                        <a14:foregroundMark x1="93846" y1="79439" x2="93846" y2="78505"/>
                        <a14:foregroundMark x1="94685" y1="77570" x2="92168" y2="75000"/>
                        <a14:foregroundMark x1="95385" y1="77336" x2="95385" y2="77336"/>
                        <a14:foregroundMark x1="95105" y1="76636" x2="95105" y2="76636"/>
                        <a14:foregroundMark x1="94545" y1="76402" x2="94545" y2="76402"/>
                        <a14:foregroundMark x1="94266" y1="75701" x2="94266" y2="75701"/>
                        <a14:foregroundMark x1="82238" y1="11916" x2="81119" y2="12850"/>
                        <a14:foregroundMark x1="83077" y1="10748" x2="83357" y2="13785"/>
                        <a14:foregroundMark x1="87972" y1="9579" x2="88531" y2="12850"/>
                        <a14:foregroundMark x1="90070" y1="8178" x2="90350" y2="8879"/>
                        <a14:foregroundMark x1="93706" y1="6075" x2="94406" y2="11682"/>
                        <a14:foregroundMark x1="94965" y1="4206" x2="94965" y2="4206"/>
                        <a14:foregroundMark x1="95804" y1="3271" x2="95804" y2="3271"/>
                        <a14:foregroundMark x1="96224" y1="2570" x2="96224" y2="2570"/>
                        <a14:foregroundMark x1="93566" y1="13785" x2="93566" y2="13785"/>
                        <a14:foregroundMark x1="94126" y1="14720" x2="94126" y2="14720"/>
                        <a14:foregroundMark x1="93846" y1="13785" x2="93846" y2="13785"/>
                        <a14:foregroundMark x1="94545" y1="13318" x2="94126" y2="14720"/>
                        <a14:foregroundMark x1="94685" y1="12617" x2="94685" y2="14019"/>
                        <a14:foregroundMark x1="94266" y1="14486" x2="93846" y2="15654"/>
                        <a14:foregroundMark x1="94545" y1="12383" x2="94685" y2="12850"/>
                        <a14:backgroundMark x1="19441" y1="9813" x2="1958" y2="10514"/>
                        <a14:backgroundMark x1="979" y1="57243" x2="2378" y2="75701"/>
                        <a14:backgroundMark x1="839" y1="49299" x2="699" y2="32009"/>
                        <a14:backgroundMark x1="64336" y1="83645" x2="62657" y2="87383"/>
                        <a14:backgroundMark x1="55385" y1="81542" x2="54126" y2="81776"/>
                        <a14:backgroundMark x1="53427" y1="81542" x2="52448" y2="81776"/>
                        <a14:backgroundMark x1="53147" y1="80841" x2="51608" y2="80374"/>
                        <a14:backgroundMark x1="53846" y1="79907" x2="50769" y2="80374"/>
                        <a14:backgroundMark x1="70490" y1="9112" x2="85035" y2="3505"/>
                        <a14:backgroundMark x1="1538" y1="18692" x2="1678" y2="19159"/>
                        <a14:backgroundMark x1="2378" y1="19393" x2="2378" y2="19393"/>
                        <a14:backgroundMark x1="92727" y1="1636" x2="87972" y2="2336"/>
                        <a14:backgroundMark x1="93986" y1="1636" x2="93986" y2="1636"/>
                        <a14:backgroundMark x1="95804" y1="935" x2="95804" y2="935"/>
                      </a14:backgroundRemoval>
                    </a14:imgEffect>
                  </a14:imgLayer>
                </a14:imgProps>
              </a:ext>
              <a:ext uri="{28A0092B-C50C-407E-A947-70E740481C1C}">
                <a14:useLocalDpi xmlns:a14="http://schemas.microsoft.com/office/drawing/2010/main" val="0"/>
              </a:ext>
            </a:extLst>
          </a:blip>
          <a:stretch>
            <a:fillRect/>
          </a:stretch>
        </p:blipFill>
        <p:spPr>
          <a:xfrm rot="1673094">
            <a:off x="626235" y="670083"/>
            <a:ext cx="1366849" cy="818198"/>
          </a:xfrm>
          <a:prstGeom prst="rect">
            <a:avLst/>
          </a:prstGeom>
        </p:spPr>
      </p:pic>
      <p:pic>
        <p:nvPicPr>
          <p:cNvPr id="42" name="Picture 41">
            <a:extLst>
              <a:ext uri="{FF2B5EF4-FFF2-40B4-BE49-F238E27FC236}">
                <a16:creationId xmlns:a16="http://schemas.microsoft.com/office/drawing/2014/main" id="{D425130D-6459-8841-AC63-649D4E479F07}"/>
              </a:ext>
            </a:extLst>
          </p:cNvPr>
          <p:cNvPicPr>
            <a:picLocks noChangeAspect="1"/>
          </p:cNvPicPr>
          <p:nvPr/>
        </p:nvPicPr>
        <p:blipFill>
          <a:blip r:embed="rId3" cstate="print">
            <a:extLst>
              <a:ext uri="{BEBA8EAE-BF5A-486C-A8C5-ECC9F3942E4B}">
                <a14:imgProps xmlns:a14="http://schemas.microsoft.com/office/drawing/2010/main">
                  <a14:imgLayer r:embed="rId5">
                    <a14:imgEffect>
                      <a14:backgroundRemoval t="2570" b="89720" l="3077" r="96364">
                        <a14:foregroundMark x1="7133" y1="26168" x2="7413" y2="55841"/>
                        <a14:foregroundMark x1="3077" y1="30140" x2="3077" y2="38318"/>
                        <a14:foregroundMark x1="91469" y1="26636" x2="92168" y2="47430"/>
                        <a14:foregroundMark x1="94545" y1="29206" x2="94545" y2="43692"/>
                        <a14:foregroundMark x1="96224" y1="25935" x2="95804" y2="32243"/>
                        <a14:foregroundMark x1="94266" y1="21028" x2="84196" y2="18224"/>
                        <a14:foregroundMark x1="94545" y1="17523" x2="93287" y2="18925"/>
                        <a14:foregroundMark x1="95664" y1="17290" x2="96643" y2="17523"/>
                        <a14:foregroundMark x1="70072" y1="12300" x2="70210" y2="15187"/>
                        <a14:foregroundMark x1="69930" y1="9346" x2="69991" y2="10610"/>
                        <a14:foregroundMark x1="75815" y1="10086" x2="75944" y2="11916"/>
                        <a14:foregroundMark x1="69930" y1="8879" x2="69930" y2="8879"/>
                        <a14:foregroundMark x1="91608" y1="14720" x2="91608" y2="15187"/>
                        <a14:foregroundMark x1="92587" y1="15187" x2="92587" y2="15654"/>
                        <a14:foregroundMark x1="96458" y1="14238" x2="96386" y2="15497"/>
                        <a14:foregroundMark x1="96643" y1="10981" x2="96551" y2="12592"/>
                        <a14:foregroundMark x1="90769" y1="86916" x2="93846" y2="79439"/>
                        <a14:foregroundMark x1="93846" y1="79439" x2="93846" y2="78505"/>
                        <a14:foregroundMark x1="94685" y1="77570" x2="92168" y2="75000"/>
                        <a14:foregroundMark x1="95385" y1="77336" x2="95385" y2="77336"/>
                        <a14:foregroundMark x1="95105" y1="76636" x2="95105" y2="76636"/>
                        <a14:foregroundMark x1="94545" y1="76402" x2="94545" y2="76402"/>
                        <a14:foregroundMark x1="94266" y1="75701" x2="94266" y2="75701"/>
                        <a14:foregroundMark x1="82238" y1="11916" x2="81119" y2="12850"/>
                        <a14:foregroundMark x1="83077" y1="10748" x2="83357" y2="13785"/>
                        <a14:foregroundMark x1="87972" y1="9579" x2="88531" y2="12850"/>
                        <a14:foregroundMark x1="90070" y1="8178" x2="90350" y2="8879"/>
                        <a14:foregroundMark x1="93706" y1="6075" x2="94406" y2="11682"/>
                        <a14:foregroundMark x1="94965" y1="4206" x2="94965" y2="4206"/>
                        <a14:foregroundMark x1="95804" y1="3271" x2="95804" y2="3271"/>
                        <a14:foregroundMark x1="96224" y1="2570" x2="96224" y2="2570"/>
                        <a14:foregroundMark x1="93566" y1="13785" x2="93566" y2="13785"/>
                        <a14:foregroundMark x1="94126" y1="14720" x2="94126" y2="14720"/>
                        <a14:foregroundMark x1="93846" y1="13785" x2="93846" y2="13785"/>
                        <a14:foregroundMark x1="94545" y1="13318" x2="94126" y2="14720"/>
                        <a14:foregroundMark x1="94685" y1="12617" x2="94685" y2="14019"/>
                        <a14:foregroundMark x1="94266" y1="14486" x2="93846" y2="15654"/>
                        <a14:foregroundMark x1="94545" y1="12383" x2="94685" y2="12850"/>
                        <a14:backgroundMark x1="19441" y1="9813" x2="1958" y2="10514"/>
                        <a14:backgroundMark x1="979" y1="57243" x2="2378" y2="75701"/>
                        <a14:backgroundMark x1="839" y1="49299" x2="699" y2="32009"/>
                        <a14:backgroundMark x1="64336" y1="83645" x2="62657" y2="87383"/>
                        <a14:backgroundMark x1="55385" y1="81542" x2="54126" y2="81776"/>
                        <a14:backgroundMark x1="53427" y1="81542" x2="52448" y2="81776"/>
                        <a14:backgroundMark x1="53147" y1="80841" x2="51608" y2="80374"/>
                        <a14:backgroundMark x1="53846" y1="79907" x2="50769" y2="80374"/>
                        <a14:backgroundMark x1="70490" y1="9112" x2="85035" y2="3505"/>
                        <a14:backgroundMark x1="1538" y1="18692" x2="1678" y2="19159"/>
                        <a14:backgroundMark x1="2378" y1="19393" x2="2378" y2="19393"/>
                        <a14:backgroundMark x1="92727" y1="1636" x2="87972" y2="2336"/>
                        <a14:backgroundMark x1="93986" y1="1636" x2="93986" y2="1636"/>
                        <a14:backgroundMark x1="95804" y1="935" x2="95804" y2="935"/>
                      </a14:backgroundRemoval>
                    </a14:imgEffect>
                  </a14:imgLayer>
                </a14:imgProps>
              </a:ext>
              <a:ext uri="{28A0092B-C50C-407E-A947-70E740481C1C}">
                <a14:useLocalDpi xmlns:a14="http://schemas.microsoft.com/office/drawing/2010/main" val="0"/>
              </a:ext>
            </a:extLst>
          </a:blip>
          <a:stretch>
            <a:fillRect/>
          </a:stretch>
        </p:blipFill>
        <p:spPr>
          <a:xfrm rot="1673094">
            <a:off x="369108" y="1001803"/>
            <a:ext cx="1366849" cy="818198"/>
          </a:xfrm>
          <a:prstGeom prst="rect">
            <a:avLst/>
          </a:prstGeom>
        </p:spPr>
      </p:pic>
      <p:pic>
        <p:nvPicPr>
          <p:cNvPr id="43" name="Picture 42">
            <a:extLst>
              <a:ext uri="{FF2B5EF4-FFF2-40B4-BE49-F238E27FC236}">
                <a16:creationId xmlns:a16="http://schemas.microsoft.com/office/drawing/2014/main" id="{8096C4C4-D406-8946-B7D3-10D607005754}"/>
              </a:ext>
            </a:extLst>
          </p:cNvPr>
          <p:cNvPicPr>
            <a:picLocks noChangeAspect="1"/>
          </p:cNvPicPr>
          <p:nvPr/>
        </p:nvPicPr>
        <p:blipFill>
          <a:blip r:embed="rId3" cstate="print">
            <a:extLst>
              <a:ext uri="{BEBA8EAE-BF5A-486C-A8C5-ECC9F3942E4B}">
                <a14:imgProps xmlns:a14="http://schemas.microsoft.com/office/drawing/2010/main">
                  <a14:imgLayer r:embed="rId6">
                    <a14:imgEffect>
                      <a14:backgroundRemoval t="2570" b="89720" l="3077" r="96364">
                        <a14:foregroundMark x1="7133" y1="26168" x2="7413" y2="55841"/>
                        <a14:foregroundMark x1="3077" y1="30140" x2="3077" y2="38318"/>
                        <a14:foregroundMark x1="91469" y1="26636" x2="92168" y2="47430"/>
                        <a14:foregroundMark x1="94545" y1="29206" x2="94545" y2="43692"/>
                        <a14:foregroundMark x1="96224" y1="25935" x2="95804" y2="32243"/>
                        <a14:foregroundMark x1="94266" y1="21028" x2="84196" y2="18224"/>
                        <a14:foregroundMark x1="94545" y1="17523" x2="93287" y2="18925"/>
                        <a14:foregroundMark x1="95664" y1="17290" x2="96643" y2="17523"/>
                        <a14:foregroundMark x1="70072" y1="12300" x2="70210" y2="15187"/>
                        <a14:foregroundMark x1="69930" y1="9346" x2="69991" y2="10610"/>
                        <a14:foregroundMark x1="75815" y1="10086" x2="75944" y2="11916"/>
                        <a14:foregroundMark x1="69930" y1="8879" x2="69930" y2="8879"/>
                        <a14:foregroundMark x1="91608" y1="14720" x2="91608" y2="15187"/>
                        <a14:foregroundMark x1="92587" y1="15187" x2="92587" y2="15654"/>
                        <a14:foregroundMark x1="96458" y1="14238" x2="96386" y2="15497"/>
                        <a14:foregroundMark x1="96643" y1="10981" x2="96551" y2="12592"/>
                        <a14:foregroundMark x1="90769" y1="86916" x2="93846" y2="79439"/>
                        <a14:foregroundMark x1="93846" y1="79439" x2="93846" y2="78505"/>
                        <a14:foregroundMark x1="94685" y1="77570" x2="92168" y2="75000"/>
                        <a14:foregroundMark x1="95385" y1="77336" x2="95385" y2="77336"/>
                        <a14:foregroundMark x1="95105" y1="76636" x2="95105" y2="76636"/>
                        <a14:foregroundMark x1="94545" y1="76402" x2="94545" y2="76402"/>
                        <a14:foregroundMark x1="94266" y1="75701" x2="94266" y2="75701"/>
                        <a14:foregroundMark x1="82238" y1="11916" x2="81119" y2="12850"/>
                        <a14:foregroundMark x1="83077" y1="10748" x2="83357" y2="13785"/>
                        <a14:foregroundMark x1="87972" y1="9579" x2="88531" y2="12850"/>
                        <a14:foregroundMark x1="90070" y1="8178" x2="90350" y2="8879"/>
                        <a14:foregroundMark x1="93706" y1="6075" x2="94406" y2="11682"/>
                        <a14:foregroundMark x1="94965" y1="4206" x2="94965" y2="4206"/>
                        <a14:foregroundMark x1="95804" y1="3271" x2="95804" y2="3271"/>
                        <a14:foregroundMark x1="96224" y1="2570" x2="96224" y2="2570"/>
                        <a14:foregroundMark x1="93566" y1="13785" x2="93566" y2="13785"/>
                        <a14:foregroundMark x1="94126" y1="14720" x2="94126" y2="14720"/>
                        <a14:foregroundMark x1="93846" y1="13785" x2="93846" y2="13785"/>
                        <a14:foregroundMark x1="94545" y1="13318" x2="94126" y2="14720"/>
                        <a14:foregroundMark x1="94685" y1="12617" x2="94685" y2="14019"/>
                        <a14:foregroundMark x1="94266" y1="14486" x2="93846" y2="15654"/>
                        <a14:foregroundMark x1="94545" y1="12383" x2="94685" y2="12850"/>
                        <a14:backgroundMark x1="19441" y1="9813" x2="1958" y2="10514"/>
                        <a14:backgroundMark x1="979" y1="57243" x2="2378" y2="75701"/>
                        <a14:backgroundMark x1="839" y1="49299" x2="699" y2="32009"/>
                        <a14:backgroundMark x1="64336" y1="83645" x2="62657" y2="87383"/>
                        <a14:backgroundMark x1="55385" y1="81542" x2="54126" y2="81776"/>
                        <a14:backgroundMark x1="53427" y1="81542" x2="52448" y2="81776"/>
                        <a14:backgroundMark x1="53147" y1="80841" x2="51608" y2="80374"/>
                        <a14:backgroundMark x1="53846" y1="79907" x2="50769" y2="80374"/>
                        <a14:backgroundMark x1="70490" y1="9112" x2="85035" y2="3505"/>
                        <a14:backgroundMark x1="1538" y1="18692" x2="1678" y2="19159"/>
                        <a14:backgroundMark x1="2378" y1="19393" x2="2378" y2="19393"/>
                        <a14:backgroundMark x1="92727" y1="1636" x2="87972" y2="2336"/>
                        <a14:backgroundMark x1="93986" y1="1636" x2="93986" y2="1636"/>
                        <a14:backgroundMark x1="95804" y1="935" x2="95804" y2="935"/>
                      </a14:backgroundRemoval>
                    </a14:imgEffect>
                  </a14:imgLayer>
                </a14:imgProps>
              </a:ext>
              <a:ext uri="{28A0092B-C50C-407E-A947-70E740481C1C}">
                <a14:useLocalDpi xmlns:a14="http://schemas.microsoft.com/office/drawing/2010/main" val="0"/>
              </a:ext>
            </a:extLst>
          </a:blip>
          <a:stretch>
            <a:fillRect/>
          </a:stretch>
        </p:blipFill>
        <p:spPr>
          <a:xfrm rot="1673094">
            <a:off x="40542" y="1333523"/>
            <a:ext cx="1366849" cy="818198"/>
          </a:xfrm>
          <a:prstGeom prst="rect">
            <a:avLst/>
          </a:prstGeom>
        </p:spPr>
      </p:pic>
      <p:sp>
        <p:nvSpPr>
          <p:cNvPr id="13" name="TextBox 12">
            <a:extLst>
              <a:ext uri="{FF2B5EF4-FFF2-40B4-BE49-F238E27FC236}">
                <a16:creationId xmlns:a16="http://schemas.microsoft.com/office/drawing/2014/main" id="{1C22F9D6-431A-2D46-8758-2C258E31FA94}"/>
              </a:ext>
            </a:extLst>
          </p:cNvPr>
          <p:cNvSpPr txBox="1"/>
          <p:nvPr/>
        </p:nvSpPr>
        <p:spPr>
          <a:xfrm>
            <a:off x="1410265" y="207528"/>
            <a:ext cx="1018227" cy="646331"/>
          </a:xfrm>
          <a:prstGeom prst="rect">
            <a:avLst/>
          </a:prstGeom>
          <a:noFill/>
        </p:spPr>
        <p:txBody>
          <a:bodyPr wrap="none" rtlCol="0">
            <a:spAutoFit/>
          </a:bodyPr>
          <a:lstStyle/>
          <a:p>
            <a:r>
              <a:rPr lang="en-US" dirty="0">
                <a:solidFill>
                  <a:schemeClr val="bg1"/>
                </a:solidFill>
                <a:latin typeface="Times New Roman" panose="02020603050405020304" pitchFamily="18" charset="0"/>
                <a:cs typeface="Times New Roman" panose="02020603050405020304" pitchFamily="18" charset="0"/>
              </a:rPr>
              <a:t>IR/MW </a:t>
            </a:r>
          </a:p>
          <a:p>
            <a:r>
              <a:rPr lang="en-US" dirty="0" err="1">
                <a:solidFill>
                  <a:schemeClr val="bg1"/>
                </a:solidFill>
                <a:latin typeface="Times New Roman" panose="02020603050405020304" pitchFamily="18" charset="0"/>
                <a:cs typeface="Times New Roman" panose="02020603050405020304" pitchFamily="18" charset="0"/>
              </a:rPr>
              <a:t>Cubesats</a:t>
            </a:r>
            <a:endParaRPr lang="en-US" dirty="0">
              <a:solidFill>
                <a:schemeClr val="bg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211A082C-8199-DC44-A80F-ED87B8DCBC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60600" y="4372304"/>
            <a:ext cx="5987611" cy="2395044"/>
          </a:xfrm>
          <a:prstGeom prst="rect">
            <a:avLst/>
          </a:prstGeom>
          <a:noFill/>
        </p:spPr>
      </p:pic>
    </p:spTree>
    <p:extLst>
      <p:ext uri="{BB962C8B-B14F-4D97-AF65-F5344CB8AC3E}">
        <p14:creationId xmlns:p14="http://schemas.microsoft.com/office/powerpoint/2010/main" val="1793094445"/>
      </p:ext>
    </p:extLst>
  </p:cSld>
  <p:clrMapOvr>
    <a:masterClrMapping/>
  </p:clrMapOvr>
  <mc:AlternateContent xmlns:mc="http://schemas.openxmlformats.org/markup-compatibility/2006" xmlns:p14="http://schemas.microsoft.com/office/powerpoint/2010/main">
    <mc:Choice Requires="p14">
      <p:transition spd="slow" p14:dur="2000" advTm="1565"/>
    </mc:Choice>
    <mc:Fallback xmlns="">
      <p:transition spd="slow" advTm="1565"/>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19"/>
  <p:tag name="FORMATSFILENAME" val="Standard Slides.pot"/>
  <p:tag name="POSITIONSHAPE" val="Rectangle 19"/>
  <p:tag name="SIZESHAPE" val="Rectangle 19"/>
  <p:tag name="FORMATSSLIDEID" val="342"/>
  <p:tag name="POSITIONSLIDEID" val="342"/>
  <p:tag name="SIZESLIDEID" val="342"/>
</p:tagLst>
</file>

<file path=ppt/tags/tag2.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10"/>
  <p:tag name="FORMATSFILENAME" val="Standard Slides.pot"/>
  <p:tag name="POSITIONSHAPE" val="Rectangle 10"/>
  <p:tag name="SIZESHAPE" val="Rectangle 10"/>
  <p:tag name="FORMATSSLIDEID" val="342"/>
  <p:tag name="POSITIONSLIDEID" val="342"/>
  <p:tag name="SIZESLIDEID" val="342"/>
</p:tagLst>
</file>

<file path=ppt/tags/tag3.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2"/>
  <p:tag name="FORMATSFILENAME" val="Standard Slides.pot"/>
  <p:tag name="POSITIONSHAPE" val="Rectangle 2"/>
  <p:tag name="SIZESHAPE" val="Rectangle 2"/>
  <p:tag name="FORMATSSLIDEID" val="342"/>
  <p:tag name="POSITIONSLIDEID" val="342"/>
  <p:tag name="SIZESLIDEID" val="342"/>
</p:tagLst>
</file>

<file path=ppt/tags/tag4.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5"/>
  <p:tag name="FORMATSFILENAME" val="Standard Slides.pot"/>
  <p:tag name="POSITIONSHAPE" val="Rectangle 5"/>
  <p:tag name="SIZESHAPE" val="Rectangle 5"/>
  <p:tag name="FORMATSSLIDEID" val="342"/>
  <p:tag name="POSITIONSLIDEID" val="342"/>
  <p:tag name="SIZESLIDEID" val="342"/>
</p:tagLst>
</file>

<file path=ppt/tags/tag5.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22"/>
  <p:tag name="FORMATSFILENAME" val="Standard Slides.pot"/>
  <p:tag name="POSITIONSHAPE" val="Rectangle 22"/>
  <p:tag name="SIZESHAPE" val="Rectangle 22"/>
  <p:tag name="FORMATSSLIDEID" val="342"/>
  <p:tag name="POSITIONSLIDEID" val="342"/>
  <p:tag name="SIZESLIDEID" val="342"/>
</p:tagLst>
</file>

<file path=ppt/tags/tag6.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34"/>
  <p:tag name="FORMATSFILENAME" val="Standard Slides.pot"/>
  <p:tag name="POSITIONSHAPE" val="Rectangle 34"/>
  <p:tag name="SIZESHAPE" val="Rectangle 34"/>
  <p:tag name="FORMATSSLIDEID" val="342"/>
  <p:tag name="POSITIONSLIDEID" val="342"/>
  <p:tag name="SIZESLIDEID" val="342"/>
</p:tagLst>
</file>

<file path=ppt/tags/tag7.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34"/>
  <p:tag name="FORMATSFILENAME" val="Standard Slides.pot"/>
  <p:tag name="POSITIONSHAPE" val="Rectangle 34"/>
  <p:tag name="SIZESHAPE" val="Rectangle 34"/>
  <p:tag name="FORMATSSLIDEID" val="342"/>
  <p:tag name="POSITIONSLIDEID" val="342"/>
  <p:tag name="SIZESLIDEID" val="342"/>
</p:tagLst>
</file>

<file path=ppt/tags/tag8.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25"/>
  <p:tag name="FORMATSFILENAME" val="Standard Slides.pot"/>
  <p:tag name="POSITIONSHAPE" val="Rectangle 25"/>
  <p:tag name="SIZESHAPE" val="Rectangle 25"/>
  <p:tag name="FORMATSSLIDEID" val="342"/>
  <p:tag name="POSITIONSLIDEID" val="342"/>
  <p:tag name="SIZESLIDEID" val="342"/>
</p:tagLst>
</file>

<file path=ppt/tags/tag9.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34"/>
  <p:tag name="FORMATSFILENAME" val="Standard Slides.pot"/>
  <p:tag name="POSITIONSHAPE" val="Rectangle 34"/>
  <p:tag name="SIZESHAPE" val="Rectangle 34"/>
  <p:tag name="FORMATSSLIDEID" val="342"/>
  <p:tag name="POSITIONSLIDEID" val="342"/>
  <p:tag name="SIZESLIDEID" val="342"/>
</p:tagLst>
</file>

<file path=ppt/tags/tag10.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23"/>
  <p:tag name="FORMATSFILENAME" val="Standard Slides.pot"/>
  <p:tag name="POSITIONSHAPE" val="Rectangle 23"/>
  <p:tag name="SIZESHAPE" val="Rectangle 23"/>
  <p:tag name="FORMATSSLIDEID" val="342"/>
  <p:tag name="POSITIONSLIDEID" val="342"/>
  <p:tag name="SIZESLIDEID" val="342"/>
</p:tagLst>
</file>

<file path=ppt/tags/tag11.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34"/>
  <p:tag name="FORMATSFILENAME" val="Standard Slides.pot"/>
  <p:tag name="POSITIONSHAPE" val="Rectangle 34"/>
  <p:tag name="SIZESHAPE" val="Rectangle 34"/>
  <p:tag name="FORMATSSLIDEID" val="342"/>
  <p:tag name="POSITIONSLIDEID" val="342"/>
  <p:tag name="SIZESLIDEID" val="342"/>
</p:tagLst>
</file>

<file path=ppt/tags/tag12.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8"/>
  <p:tag name="FORMATSFILENAME" val="Standard Slides.pot"/>
  <p:tag name="POSITIONSHAPE" val="Rectangle 8"/>
  <p:tag name="SIZESHAPE" val="Rectangle 8"/>
  <p:tag name="FORMATSSLIDEID" val="342"/>
  <p:tag name="POSITIONSLIDEID" val="342"/>
  <p:tag name="SIZESLIDEID" val="342"/>
</p:tagLst>
</file>

<file path=ppt/tags/tag13.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16"/>
  <p:tag name="FORMATSFILENAME" val="Standard Slides.pot"/>
  <p:tag name="POSITIONSHAPE" val="Rectangle 16"/>
  <p:tag name="SIZESHAPE" val="Rectangle 16"/>
  <p:tag name="FORMATSSLIDEID" val="342"/>
  <p:tag name="POSITIONSLIDEID" val="342"/>
  <p:tag name="SIZESLIDEID" val="342"/>
</p:tagLst>
</file>

<file path=ppt/tags/tag14.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13"/>
  <p:tag name="FORMATSFILENAME" val="Standard Slides.pot"/>
  <p:tag name="POSITIONSHAPE" val="Rectangle 13"/>
  <p:tag name="SIZESHAPE" val="Rectangle 13"/>
  <p:tag name="FORMATSSLIDEID" val="342"/>
  <p:tag name="POSITIONSLIDEID" val="342"/>
  <p:tag name="SIZESLIDEID" val="342"/>
</p:tagLst>
</file>

<file path=ppt/tags/tag15.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34"/>
  <p:tag name="FORMATSFILENAME" val="Standard Slides.pot"/>
  <p:tag name="POSITIONSHAPE" val="Rectangle 34"/>
  <p:tag name="SIZESHAPE" val="Rectangle 34"/>
  <p:tag name="FORMATSSLIDEID" val="342"/>
  <p:tag name="POSITIONSLIDEID" val="342"/>
  <p:tag name="SIZESLIDEID" val="342"/>
</p:tagLst>
</file>

<file path=ppt/tags/tag16.xml><?xml version="1.0" encoding="utf-8"?>
<p:tagLst xmlns:a="http://schemas.openxmlformats.org/drawingml/2006/main" xmlns:r="http://schemas.openxmlformats.org/officeDocument/2006/relationships" xmlns:p="http://schemas.openxmlformats.org/presentationml/2006/main">
  <p:tag name="POSNALIGNVERT" val="True"/>
  <p:tag name="POSNALIGNHORIZ" val="True"/>
  <p:tag name="SIZEWIDTH" val="True"/>
  <p:tag name="SIZEHEIGHT" val="True"/>
  <p:tag name="FORMATSSHAPE" val="Rectangle 22"/>
  <p:tag name="FORMATSFILENAME" val="Standard Slides.pot"/>
  <p:tag name="POSITIONSHAPE" val="Rectangle 22"/>
  <p:tag name="SIZESHAPE" val="Rectangle 22"/>
  <p:tag name="FORMATSSLIDEID" val="342"/>
  <p:tag name="POSITIONSLIDEID" val="342"/>
  <p:tag name="SIZESLIDEID" val="342"/>
</p:tagLst>
</file>

<file path=ppt/theme/theme1.xml><?xml version="1.0" encoding="utf-8"?>
<a:theme xmlns:a="http://schemas.openxmlformats.org/drawingml/2006/main" name="Office Theme">
  <a:themeElements>
    <a:clrScheme name="Custom 4">
      <a:dk1>
        <a:sysClr val="windowText" lastClr="000000"/>
      </a:dk1>
      <a:lt1>
        <a:sysClr val="window" lastClr="FFFFFF"/>
      </a:lt1>
      <a:dk2>
        <a:srgbClr val="0B367B"/>
      </a:dk2>
      <a:lt2>
        <a:srgbClr val="E7E6E6"/>
      </a:lt2>
      <a:accent1>
        <a:srgbClr val="0B3D91"/>
      </a:accent1>
      <a:accent2>
        <a:srgbClr val="ED7D31"/>
      </a:accent2>
      <a:accent3>
        <a:srgbClr val="70AD47"/>
      </a:accent3>
      <a:accent4>
        <a:srgbClr val="FFC000"/>
      </a:accent4>
      <a:accent5>
        <a:srgbClr val="8064A2"/>
      </a:accent5>
      <a:accent6>
        <a:srgbClr val="FF9933"/>
      </a:accent6>
      <a:hlink>
        <a:srgbClr val="0563C1"/>
      </a:hlink>
      <a:folHlink>
        <a:srgbClr val="954F72"/>
      </a:folHlink>
    </a:clrScheme>
    <a:fontScheme name="Generic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LIGHT 2013">
  <a:themeElements>
    <a:clrScheme name="Custom 1">
      <a:dk1>
        <a:srgbClr val="000000"/>
      </a:dk1>
      <a:lt1>
        <a:srgbClr val="FFFFFF"/>
      </a:lt1>
      <a:dk2>
        <a:srgbClr val="000000"/>
      </a:dk2>
      <a:lt2>
        <a:srgbClr val="808080"/>
      </a:lt2>
      <a:accent1>
        <a:srgbClr val="2D2DB9"/>
      </a:accent1>
      <a:accent2>
        <a:srgbClr val="3333CC"/>
      </a:accent2>
      <a:accent3>
        <a:srgbClr val="FFFFFF"/>
      </a:accent3>
      <a:accent4>
        <a:srgbClr val="000000"/>
      </a:accent4>
      <a:accent5>
        <a:srgbClr val="AAE2CA"/>
      </a:accent5>
      <a:accent6>
        <a:srgbClr val="2D2DB9"/>
      </a:accent6>
      <a:hlink>
        <a:srgbClr val="2D2DB9"/>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260179"/>
        </a:solidFill>
        <a:ln w="38100"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260179"/>
        </a:solidFill>
        <a:ln w="38100"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E0CBFD09F6C35499F71D5FA0849CAD1" ma:contentTypeVersion="2" ma:contentTypeDescription="Create a new document." ma:contentTypeScope="" ma:versionID="6712540d2a6ae1ba1dff34849708b925">
  <xsd:schema xmlns:xsd="http://www.w3.org/2001/XMLSchema" xmlns:xs="http://www.w3.org/2001/XMLSchema" xmlns:p="http://schemas.microsoft.com/office/2006/metadata/properties" xmlns:ns2="363acdfb-2f89-4a21-8e50-1494a04f95ae" targetNamespace="http://schemas.microsoft.com/office/2006/metadata/properties" ma:root="true" ma:fieldsID="12936e47bec121cd0ceedf8c10e27a13" ns2:_="">
    <xsd:import namespace="363acdfb-2f89-4a21-8e50-1494a04f95a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3acdfb-2f89-4a21-8e50-1494a04f95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C9BD38F-427E-42B7-80E3-9E929CEA1523}">
  <ds:schemaRefs>
    <ds:schemaRef ds:uri="http://schemas.microsoft.com/sharepoint/v3/contenttype/forms"/>
  </ds:schemaRefs>
</ds:datastoreItem>
</file>

<file path=customXml/itemProps2.xml><?xml version="1.0" encoding="utf-8"?>
<ds:datastoreItem xmlns:ds="http://schemas.openxmlformats.org/officeDocument/2006/customXml" ds:itemID="{65F083FE-895E-4889-9449-5E3E961FE3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3acdfb-2f89-4a21-8e50-1494a04f95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B36B836-FC14-4901-8156-477266B9C33D}">
  <ds:schemaRefs>
    <ds:schemaRef ds:uri="http://schemas.microsoft.com/office/infopath/2007/PartnerControls"/>
    <ds:schemaRef ds:uri="http://purl.org/dc/terms/"/>
    <ds:schemaRef ds:uri="http://www.w3.org/XML/1998/namespace"/>
    <ds:schemaRef ds:uri="http://schemas.microsoft.com/office/2006/metadata/properties"/>
    <ds:schemaRef ds:uri="http://schemas.microsoft.com/office/2006/documentManagement/types"/>
    <ds:schemaRef ds:uri="http://purl.org/dc/elements/1.1/"/>
    <ds:schemaRef ds:uri="http://purl.org/dc/dcmitype/"/>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54473</TotalTime>
  <Words>2205</Words>
  <Application>Microsoft Office PowerPoint</Application>
  <PresentationFormat>Widescreen</PresentationFormat>
  <Paragraphs>285</Paragraphs>
  <Slides>22</Slides>
  <Notes>14</Notes>
  <HiddenSlides>0</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22</vt:i4>
      </vt:variant>
    </vt:vector>
  </HeadingPairs>
  <TitlesOfParts>
    <vt:vector size="31" baseType="lpstr">
      <vt:lpstr>Arial</vt:lpstr>
      <vt:lpstr>Calibri</vt:lpstr>
      <vt:lpstr>Calibri Light</vt:lpstr>
      <vt:lpstr>Courier New</vt:lpstr>
      <vt:lpstr>Times New Roman</vt:lpstr>
      <vt:lpstr>Wingdings</vt:lpstr>
      <vt:lpstr>Office Theme</vt:lpstr>
      <vt:lpstr>nLIGHT 2013</vt:lpstr>
      <vt:lpstr>1_Office Theme</vt:lpstr>
      <vt:lpstr>PowerPoint Presentation</vt:lpstr>
      <vt:lpstr>PBL types and flow down requirements</vt:lpstr>
      <vt:lpstr>PowerPoint Presentation</vt:lpstr>
      <vt:lpstr>PowerPoint Presentation</vt:lpstr>
      <vt:lpstr>PowerPoint Presentation</vt:lpstr>
      <vt:lpstr>PowerPoint Presentation</vt:lpstr>
      <vt:lpstr>Suborbital and Remote and In-Situ Sensing </vt:lpstr>
      <vt:lpstr>PowerPoint Presentation</vt:lpstr>
      <vt:lpstr>Hyperspectral Infrared Sounding</vt:lpstr>
      <vt:lpstr>Hyperspectral Infrared Sounding</vt:lpstr>
      <vt:lpstr>Hyperspectral Infrared Sounding</vt:lpstr>
      <vt:lpstr>Hyperspectral Infrared Sounding</vt:lpstr>
      <vt:lpstr>Hyperspectral Microwave Sounding </vt:lpstr>
      <vt:lpstr>Hyperspectral Microwave Sounding </vt:lpstr>
      <vt:lpstr>Hyperspectral Microwave Sounding </vt:lpstr>
      <vt:lpstr>Differential Absorption Lidar (DIAL) – NIR</vt:lpstr>
      <vt:lpstr>Differential Absorption Lidar (DIAL) – NIR</vt:lpstr>
      <vt:lpstr>Differential Absorption Lidar (DIAL) – NIR</vt:lpstr>
      <vt:lpstr>Differential Absorption Radar (DAR) – G band</vt:lpstr>
      <vt:lpstr>GNSS Radio Occultation </vt:lpstr>
      <vt:lpstr>GNSS Radio Occultation </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 Brumbaugh</dc:creator>
  <cp:lastModifiedBy>Baize, Wanda M Hickson (LARC-B702)[LAMPS 2]</cp:lastModifiedBy>
  <cp:revision>890</cp:revision>
  <cp:lastPrinted>2017-04-26T15:16:11Z</cp:lastPrinted>
  <dcterms:created xsi:type="dcterms:W3CDTF">2016-03-22T18:22:05Z</dcterms:created>
  <dcterms:modified xsi:type="dcterms:W3CDTF">2021-12-20T20:22:53Z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0x010100FE0CBFD09F6C35499F71D5FA0849CAD1</vt:lpwstr>
  </property>
</Properties>
</file>