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4"/>
    <p:sldMasterId id="2147484837" r:id="rId5"/>
  </p:sldMasterIdLst>
  <p:notesMasterIdLst>
    <p:notesMasterId r:id="rId17"/>
  </p:notesMasterIdLst>
  <p:handoutMasterIdLst>
    <p:handoutMasterId r:id="rId18"/>
  </p:handoutMasterIdLst>
  <p:sldIdLst>
    <p:sldId id="404" r:id="rId6"/>
    <p:sldId id="406" r:id="rId7"/>
    <p:sldId id="409" r:id="rId8"/>
    <p:sldId id="408" r:id="rId9"/>
    <p:sldId id="411" r:id="rId10"/>
    <p:sldId id="410" r:id="rId11"/>
    <p:sldId id="412" r:id="rId12"/>
    <p:sldId id="413" r:id="rId13"/>
    <p:sldId id="414" r:id="rId14"/>
    <p:sldId id="415" r:id="rId15"/>
    <p:sldId id="405" r:id="rId16"/>
  </p:sldIdLst>
  <p:sldSz cx="9144000" cy="5143500" type="screen16x9"/>
  <p:notesSz cx="68580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800" kern="1200">
        <a:solidFill>
          <a:schemeClr val="tx1"/>
        </a:solidFill>
        <a:latin typeface="Arial" charset="0"/>
        <a:ea typeface="ＭＳ Ｐゴシック" charset="-128"/>
        <a:cs typeface="Arial" charset="0"/>
      </a:defRPr>
    </a:lvl1pPr>
    <a:lvl2pPr marL="342900" algn="l" rtl="0" fontAlgn="base">
      <a:spcBef>
        <a:spcPct val="0"/>
      </a:spcBef>
      <a:spcAft>
        <a:spcPct val="0"/>
      </a:spcAft>
      <a:defRPr sz="1800" kern="1200">
        <a:solidFill>
          <a:schemeClr val="tx1"/>
        </a:solidFill>
        <a:latin typeface="Arial" charset="0"/>
        <a:ea typeface="ＭＳ Ｐゴシック" charset="-128"/>
        <a:cs typeface="Arial" charset="0"/>
      </a:defRPr>
    </a:lvl2pPr>
    <a:lvl3pPr marL="685800" algn="l" rtl="0" fontAlgn="base">
      <a:spcBef>
        <a:spcPct val="0"/>
      </a:spcBef>
      <a:spcAft>
        <a:spcPct val="0"/>
      </a:spcAft>
      <a:defRPr sz="1800" kern="1200">
        <a:solidFill>
          <a:schemeClr val="tx1"/>
        </a:solidFill>
        <a:latin typeface="Arial" charset="0"/>
        <a:ea typeface="ＭＳ Ｐゴシック" charset="-128"/>
        <a:cs typeface="Arial" charset="0"/>
      </a:defRPr>
    </a:lvl3pPr>
    <a:lvl4pPr marL="1028700" algn="l" rtl="0" fontAlgn="base">
      <a:spcBef>
        <a:spcPct val="0"/>
      </a:spcBef>
      <a:spcAft>
        <a:spcPct val="0"/>
      </a:spcAft>
      <a:defRPr sz="1800" kern="1200">
        <a:solidFill>
          <a:schemeClr val="tx1"/>
        </a:solidFill>
        <a:latin typeface="Arial" charset="0"/>
        <a:ea typeface="ＭＳ Ｐゴシック" charset="-128"/>
        <a:cs typeface="Arial" charset="0"/>
      </a:defRPr>
    </a:lvl4pPr>
    <a:lvl5pPr marL="1371600" algn="l" rtl="0" fontAlgn="base">
      <a:spcBef>
        <a:spcPct val="0"/>
      </a:spcBef>
      <a:spcAft>
        <a:spcPct val="0"/>
      </a:spcAft>
      <a:defRPr sz="1800" kern="1200">
        <a:solidFill>
          <a:schemeClr val="tx1"/>
        </a:solidFill>
        <a:latin typeface="Arial" charset="0"/>
        <a:ea typeface="ＭＳ Ｐゴシック" charset="-128"/>
        <a:cs typeface="Arial" charset="0"/>
      </a:defRPr>
    </a:lvl5pPr>
    <a:lvl6pPr marL="1714500" algn="l" defTabSz="685800" rtl="0" eaLnBrk="1" latinLnBrk="0" hangingPunct="1">
      <a:defRPr sz="1800" kern="1200">
        <a:solidFill>
          <a:schemeClr val="tx1"/>
        </a:solidFill>
        <a:latin typeface="Arial" charset="0"/>
        <a:ea typeface="ＭＳ Ｐゴシック" charset="-128"/>
        <a:cs typeface="Arial" charset="0"/>
      </a:defRPr>
    </a:lvl6pPr>
    <a:lvl7pPr marL="2057400" algn="l" defTabSz="685800" rtl="0" eaLnBrk="1" latinLnBrk="0" hangingPunct="1">
      <a:defRPr sz="1800" kern="1200">
        <a:solidFill>
          <a:schemeClr val="tx1"/>
        </a:solidFill>
        <a:latin typeface="Arial" charset="0"/>
        <a:ea typeface="ＭＳ Ｐゴシック" charset="-128"/>
        <a:cs typeface="Arial" charset="0"/>
      </a:defRPr>
    </a:lvl7pPr>
    <a:lvl8pPr marL="2400300" algn="l" defTabSz="685800" rtl="0" eaLnBrk="1" latinLnBrk="0" hangingPunct="1">
      <a:defRPr sz="1800" kern="1200">
        <a:solidFill>
          <a:schemeClr val="tx1"/>
        </a:solidFill>
        <a:latin typeface="Arial" charset="0"/>
        <a:ea typeface="ＭＳ Ｐゴシック" charset="-128"/>
        <a:cs typeface="Arial" charset="0"/>
      </a:defRPr>
    </a:lvl8pPr>
    <a:lvl9pPr marL="2743200" algn="l" defTabSz="685800" rtl="0" eaLnBrk="1" latinLnBrk="0" hangingPunct="1">
      <a:defRPr sz="1800" kern="1200">
        <a:solidFill>
          <a:schemeClr val="tx1"/>
        </a:solidFill>
        <a:latin typeface="Arial" charset="0"/>
        <a:ea typeface="ＭＳ Ｐゴシック" charset="-128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B3D6C"/>
    <a:srgbClr val="C2D9FA"/>
    <a:srgbClr val="0B3A7F"/>
    <a:srgbClr val="E98B01"/>
    <a:srgbClr val="1380DC"/>
    <a:srgbClr val="4F4F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7DD0AD1-6BF2-488B-8E9C-33DE580833DC}" v="59" dt="2021-12-02T14:17:48.656"/>
    <p1510:client id="{D58BD5DF-7EE4-4DE1-91C2-CA79D217380B}" v="123" dt="2021-12-03T18:38:46.95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59"/>
  </p:normalViewPr>
  <p:slideViewPr>
    <p:cSldViewPr snapToGrid="0">
      <p:cViewPr varScale="1">
        <p:scale>
          <a:sx n="107" d="100"/>
          <a:sy n="107" d="100"/>
        </p:scale>
        <p:origin x="120" y="171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microsoft.com/office/2015/10/relationships/revisionInfo" Target="revisionInfo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72421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2" tIns="46587" rIns="93172" bIns="46587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ＭＳ Ｐゴシック" pitchFamily="80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5579" y="0"/>
            <a:ext cx="2972421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2" tIns="46587" rIns="93172" bIns="46587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ea typeface="ＭＳ Ｐゴシック" pitchFamily="80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8831264"/>
            <a:ext cx="2972421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2" tIns="46587" rIns="93172" bIns="46587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ＭＳ Ｐゴシック" pitchFamily="80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5579" y="8831264"/>
            <a:ext cx="2972421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2" tIns="46587" rIns="93172" bIns="46587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ea typeface="ＭＳ Ｐゴシック" pitchFamily="80" charset="-128"/>
                <a:cs typeface="+mn-cs"/>
              </a:defRPr>
            </a:lvl1pPr>
          </a:lstStyle>
          <a:p>
            <a:pPr>
              <a:defRPr/>
            </a:pPr>
            <a:fld id="{9301CC6A-B4E8-405F-AE79-859651258F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6230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72421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2" tIns="46587" rIns="93172" bIns="46587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ＭＳ Ｐゴシック" pitchFamily="80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5579" y="0"/>
            <a:ext cx="2972421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2" tIns="46587" rIns="93172" bIns="46587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ea typeface="ＭＳ Ｐゴシック" pitchFamily="80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30200" y="696913"/>
            <a:ext cx="61976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711" y="4416426"/>
            <a:ext cx="5028579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2" tIns="46587" rIns="93172" bIns="4658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8831264"/>
            <a:ext cx="2972421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2" tIns="46587" rIns="93172" bIns="46587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ＭＳ Ｐゴシック" pitchFamily="80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5579" y="8831264"/>
            <a:ext cx="2972421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2" tIns="46587" rIns="93172" bIns="46587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ea typeface="ＭＳ Ｐゴシック" pitchFamily="80" charset="-128"/>
                <a:cs typeface="+mn-cs"/>
              </a:defRPr>
            </a:lvl1pPr>
          </a:lstStyle>
          <a:p>
            <a:pPr>
              <a:defRPr/>
            </a:pPr>
            <a:fld id="{B7B05DEF-6DE7-4BF9-8DBB-FF904A788E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5805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1pPr>
    <a:lvl2pPr marL="3429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2pPr>
    <a:lvl3pPr marL="6858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3pPr>
    <a:lvl4pPr marL="10287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4pPr>
    <a:lvl5pPr marL="13716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B05DEF-6DE7-4BF9-8DBB-FF904A788E50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6810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B05DEF-6DE7-4BF9-8DBB-FF904A788E50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9728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B05DEF-6DE7-4BF9-8DBB-FF904A788E50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09242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GN&amp;C = Guidance, Navigation, and Control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B05DEF-6DE7-4BF9-8DBB-FF904A788E50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9069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B05DEF-6DE7-4BF9-8DBB-FF904A788E50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2736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FRAC = Flight Readiness Analysis Cycle, VAC1R = Verification Analysis Loads Cycle 1 - Reintegration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B05DEF-6DE7-4BF9-8DBB-FF904A788E50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8244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B05DEF-6DE7-4BF9-8DBB-FF904A788E50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8157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B05DEF-6DE7-4BF9-8DBB-FF904A788E50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2286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B05DEF-6DE7-4BF9-8DBB-FF904A788E50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8479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 bwMode="auto">
          <a:xfrm>
            <a:off x="1555" y="-19050"/>
            <a:ext cx="9144000" cy="4385883"/>
          </a:xfrm>
          <a:prstGeom prst="rect">
            <a:avLst/>
          </a:prstGeom>
          <a:solidFill>
            <a:srgbClr val="1B3D6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0" charset="-128"/>
            </a:endParaRPr>
          </a:p>
        </p:txBody>
      </p:sp>
      <p:sp>
        <p:nvSpPr>
          <p:cNvPr id="9" name="Subtitle 2"/>
          <p:cNvSpPr txBox="1">
            <a:spLocks/>
          </p:cNvSpPr>
          <p:nvPr userDrawn="1"/>
        </p:nvSpPr>
        <p:spPr bwMode="auto">
          <a:xfrm>
            <a:off x="0" y="2647950"/>
            <a:ext cx="9144000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8B01"/>
              </a:buClr>
              <a:buFont typeface="Times" pitchFamily="18" charset="0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380DC"/>
              </a:buClr>
              <a:buFont typeface="Wingdings" pitchFamily="2" charset="2"/>
              <a:buChar char="§"/>
              <a:defRPr sz="2800">
                <a:solidFill>
                  <a:srgbClr val="4F4F4F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F4F4F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imes" pitchFamily="18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ctr" eaLnBrk="1" hangingPunct="1">
              <a:buClr>
                <a:srgbClr val="00529B"/>
              </a:buClr>
              <a:buNone/>
            </a:pPr>
            <a:r>
              <a:rPr lang="en-US" altLang="en-US" sz="1600" b="1" kern="0">
                <a:solidFill>
                  <a:schemeClr val="bg1"/>
                </a:solidFill>
                <a:latin typeface="+mj-lt"/>
              </a:rPr>
              <a:t>Author</a:t>
            </a:r>
          </a:p>
          <a:p>
            <a:pPr marL="0" indent="0" algn="ctr" eaLnBrk="1" hangingPunct="1">
              <a:buClr>
                <a:srgbClr val="00529B"/>
              </a:buClr>
              <a:buNone/>
            </a:pPr>
            <a:r>
              <a:rPr lang="en-US" altLang="en-US" sz="1600" b="1" kern="0">
                <a:solidFill>
                  <a:schemeClr val="bg1"/>
                </a:solidFill>
                <a:latin typeface="+mj-lt"/>
              </a:rPr>
              <a:t>Company/Organization</a:t>
            </a:r>
          </a:p>
          <a:p>
            <a:pPr marL="0" indent="0" algn="ctr" eaLnBrk="1" hangingPunct="1">
              <a:buClr>
                <a:srgbClr val="00529B"/>
              </a:buClr>
              <a:buNone/>
            </a:pPr>
            <a:r>
              <a:rPr lang="en-US" altLang="en-US" sz="1600" kern="0">
                <a:solidFill>
                  <a:schemeClr val="bg1"/>
                </a:solidFill>
                <a:latin typeface="+mj-lt"/>
              </a:rPr>
              <a:t>Conference Name, Conference Dates</a:t>
            </a:r>
          </a:p>
          <a:p>
            <a:pPr marL="0" indent="0" algn="ctr" eaLnBrk="1" hangingPunct="1">
              <a:buClr>
                <a:srgbClr val="00529B"/>
              </a:buClr>
              <a:buNone/>
            </a:pPr>
            <a:r>
              <a:rPr lang="en-US" altLang="en-US" sz="1600" kern="0">
                <a:solidFill>
                  <a:schemeClr val="bg1"/>
                </a:solidFill>
                <a:latin typeface="+mj-lt"/>
              </a:rPr>
              <a:t>Conference Location</a:t>
            </a:r>
          </a:p>
          <a:p>
            <a:pPr>
              <a:buClr>
                <a:srgbClr val="00529B"/>
              </a:buClr>
              <a:buFont typeface="Wingdings" charset="2"/>
              <a:buChar char="Ø"/>
            </a:pPr>
            <a:endParaRPr lang="en-US" sz="2400" kern="0"/>
          </a:p>
        </p:txBody>
      </p:sp>
      <p:sp>
        <p:nvSpPr>
          <p:cNvPr id="10" name="Title 1"/>
          <p:cNvSpPr txBox="1">
            <a:spLocks/>
          </p:cNvSpPr>
          <p:nvPr userDrawn="1"/>
        </p:nvSpPr>
        <p:spPr bwMode="auto">
          <a:xfrm>
            <a:off x="0" y="742950"/>
            <a:ext cx="91440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9pPr>
          </a:lstStyle>
          <a:p>
            <a:pPr algn="ctr"/>
            <a:r>
              <a:rPr lang="en-US" sz="5400" b="1" kern="0">
                <a:solidFill>
                  <a:schemeClr val="bg1"/>
                </a:solidFill>
              </a:rPr>
              <a:t>Presentation Title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42900" indent="-342900">
              <a:buClr>
                <a:srgbClr val="1B3D6C"/>
              </a:buClr>
              <a:buFont typeface="Wingdings" charset="2"/>
              <a:buChar char="Ø"/>
              <a:defRPr/>
            </a:lvl1pPr>
            <a:lvl2pPr marL="685800" indent="-342900">
              <a:buClr>
                <a:srgbClr val="1B3D6C"/>
              </a:buClr>
              <a:buFont typeface="Wingdings" charset="2"/>
              <a:buChar char="Ø"/>
              <a:defRPr/>
            </a:lvl2pPr>
            <a:lvl3pPr marL="971550" indent="-285750">
              <a:buClr>
                <a:srgbClr val="1B3D6C"/>
              </a:buClr>
              <a:buFont typeface="Wingdings" charset="2"/>
              <a:buChar char="Ø"/>
              <a:defRPr/>
            </a:lvl3pPr>
            <a:lvl4pPr marL="1314450" indent="-285750">
              <a:buClr>
                <a:srgbClr val="1B3D6C"/>
              </a:buClr>
              <a:buFont typeface="Wingdings" charset="2"/>
              <a:buChar char="Ø"/>
              <a:defRPr/>
            </a:lvl4pPr>
            <a:lvl5pPr marL="1657350" indent="-285750">
              <a:buClr>
                <a:srgbClr val="1B3D6C"/>
              </a:buClr>
              <a:buFont typeface="Wingdings" charset="2"/>
              <a:buChar char="Ø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1200150" y="4637935"/>
            <a:ext cx="1600200" cy="162665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857500" y="4637935"/>
            <a:ext cx="2114550" cy="162665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228600" y="4629150"/>
            <a:ext cx="914400" cy="171450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fld id="{B586D440-F702-449A-AAC2-9ACFF17038B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123950"/>
            <a:ext cx="3962400" cy="337185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5800" y="1123950"/>
            <a:ext cx="4419600" cy="337185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1200150" y="4637935"/>
            <a:ext cx="1600200" cy="162665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857500" y="4637935"/>
            <a:ext cx="2114550" cy="162665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228600" y="4629150"/>
            <a:ext cx="914400" cy="171450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fld id="{B586D440-F702-449A-AAC2-9ACFF17038B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28600" y="144198"/>
            <a:ext cx="8686800" cy="514350"/>
          </a:xfrm>
        </p:spPr>
        <p:txBody>
          <a:bodyPr/>
          <a:lstStyle>
            <a:lvl1pPr>
              <a:defRPr b="1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 and/or 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71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4253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7FC34-5206-45FA-A6B2-955DFABF1C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EF603E2-753D-49F2-B2B1-D76008093D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EFD0B8-A1D4-4313-AC8C-31D5E0DBD3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CFA06F-9FF0-4DD3-9CA0-DF2D4EF2E0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CCD405-43AD-4B88-9D41-03F2E0B3D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86D440-F702-449A-AAC2-9ACFF17038B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721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" y="19050"/>
            <a:ext cx="9141714" cy="5143500"/>
          </a:xfrm>
          <a:prstGeom prst="rect">
            <a:avLst/>
          </a:prstGeom>
        </p:spPr>
      </p:pic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30886" y="1123950"/>
            <a:ext cx="8686800" cy="3363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Rectangle 8"/>
          <p:cNvSpPr>
            <a:spLocks noGrp="1" noChangeArrowheads="1"/>
          </p:cNvSpPr>
          <p:nvPr userDrawn="1"/>
        </p:nvSpPr>
        <p:spPr bwMode="auto">
          <a:xfrm>
            <a:off x="1181100" y="4572000"/>
            <a:ext cx="1905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ＭＳ Ｐゴシック" pitchFamily="8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9pPr>
          </a:lstStyle>
          <a:p>
            <a:pPr>
              <a:defRPr/>
            </a:pPr>
            <a:endParaRPr lang="en-US" sz="1050"/>
          </a:p>
        </p:txBody>
      </p:sp>
      <p:sp>
        <p:nvSpPr>
          <p:cNvPr id="10" name="Rectangle 9"/>
          <p:cNvSpPr>
            <a:spLocks noGrp="1" noChangeArrowheads="1"/>
          </p:cNvSpPr>
          <p:nvPr userDrawn="1"/>
        </p:nvSpPr>
        <p:spPr bwMode="auto">
          <a:xfrm>
            <a:off x="3181350" y="4572000"/>
            <a:ext cx="2895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ＭＳ Ｐゴシック" pitchFamily="8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9pPr>
          </a:lstStyle>
          <a:p>
            <a:pPr>
              <a:defRPr/>
            </a:pPr>
            <a:endParaRPr lang="en-US" sz="1050"/>
          </a:p>
        </p:txBody>
      </p:sp>
      <p:sp>
        <p:nvSpPr>
          <p:cNvPr id="12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1200150" y="4629150"/>
            <a:ext cx="1600200" cy="162665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2857500" y="4638383"/>
            <a:ext cx="2114550" cy="162665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219075" y="4639998"/>
            <a:ext cx="914400" cy="171450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fld id="{B586D440-F702-449A-AAC2-9ACFF17038B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5" name="Rectangle 14"/>
          <p:cNvSpPr/>
          <p:nvPr userDrawn="1"/>
        </p:nvSpPr>
        <p:spPr bwMode="auto">
          <a:xfrm>
            <a:off x="0" y="0"/>
            <a:ext cx="9144000" cy="742950"/>
          </a:xfrm>
          <a:prstGeom prst="rect">
            <a:avLst/>
          </a:prstGeom>
          <a:solidFill>
            <a:srgbClr val="1B3D6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0" charset="-128"/>
            </a:endParaRP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44198"/>
            <a:ext cx="8686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b="1" kern="0">
                <a:solidFill>
                  <a:schemeClr val="bg1"/>
                </a:solidFill>
              </a:rPr>
              <a:t>Presentation Title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30" r:id="rId1"/>
    <p:sldLayoutId id="2147484825" r:id="rId2"/>
    <p:sldLayoutId id="2147484827" r:id="rId3"/>
    <p:sldLayoutId id="2147484836" r:id="rId4"/>
  </p:sldLayoutIdLst>
  <p:hf hdr="0" ftr="0" dt="0"/>
  <p:txStyles>
    <p:titleStyle>
      <a:lvl1pPr marL="0" marR="0" indent="0" algn="ctr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tabLst/>
        <a:defRPr sz="2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800">
          <a:solidFill>
            <a:schemeClr val="tx2"/>
          </a:solidFill>
          <a:latin typeface="Arial" charset="0"/>
          <a:ea typeface="ＭＳ Ｐゴシック" pitchFamily="8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800">
          <a:solidFill>
            <a:schemeClr val="tx2"/>
          </a:solidFill>
          <a:latin typeface="Arial" charset="0"/>
          <a:ea typeface="ＭＳ Ｐゴシック" pitchFamily="8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800">
          <a:solidFill>
            <a:schemeClr val="tx2"/>
          </a:solidFill>
          <a:latin typeface="Arial" charset="0"/>
          <a:ea typeface="ＭＳ Ｐゴシック" pitchFamily="8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800">
          <a:solidFill>
            <a:schemeClr val="tx2"/>
          </a:solidFill>
          <a:latin typeface="Arial" charset="0"/>
          <a:ea typeface="ＭＳ Ｐゴシック" pitchFamily="80" charset="-128"/>
        </a:defRPr>
      </a:lvl5pPr>
      <a:lvl6pPr marL="342900" algn="l" rtl="0" fontAlgn="base">
        <a:spcBef>
          <a:spcPct val="0"/>
        </a:spcBef>
        <a:spcAft>
          <a:spcPct val="0"/>
        </a:spcAft>
        <a:defRPr sz="1800">
          <a:solidFill>
            <a:schemeClr val="tx2"/>
          </a:solidFill>
          <a:latin typeface="Arial" charset="0"/>
          <a:ea typeface="ＭＳ Ｐゴシック" pitchFamily="80" charset="-128"/>
        </a:defRPr>
      </a:lvl6pPr>
      <a:lvl7pPr marL="685800" algn="l" rtl="0" fontAlgn="base">
        <a:spcBef>
          <a:spcPct val="0"/>
        </a:spcBef>
        <a:spcAft>
          <a:spcPct val="0"/>
        </a:spcAft>
        <a:defRPr sz="1800">
          <a:solidFill>
            <a:schemeClr val="tx2"/>
          </a:solidFill>
          <a:latin typeface="Arial" charset="0"/>
          <a:ea typeface="ＭＳ Ｐゴシック" pitchFamily="80" charset="-128"/>
        </a:defRPr>
      </a:lvl7pPr>
      <a:lvl8pPr marL="1028700" algn="l" rtl="0" fontAlgn="base">
        <a:spcBef>
          <a:spcPct val="0"/>
        </a:spcBef>
        <a:spcAft>
          <a:spcPct val="0"/>
        </a:spcAft>
        <a:defRPr sz="1800">
          <a:solidFill>
            <a:schemeClr val="tx2"/>
          </a:solidFill>
          <a:latin typeface="Arial" charset="0"/>
          <a:ea typeface="ＭＳ Ｐゴシック" pitchFamily="80" charset="-128"/>
        </a:defRPr>
      </a:lvl8pPr>
      <a:lvl9pPr marL="1371600" algn="l" rtl="0" fontAlgn="base">
        <a:spcBef>
          <a:spcPct val="0"/>
        </a:spcBef>
        <a:spcAft>
          <a:spcPct val="0"/>
        </a:spcAft>
        <a:defRPr sz="1800">
          <a:solidFill>
            <a:schemeClr val="tx2"/>
          </a:solidFill>
          <a:latin typeface="Arial" charset="0"/>
          <a:ea typeface="ＭＳ Ｐゴシック" pitchFamily="8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1B3D6C"/>
        </a:buClr>
        <a:buFont typeface="Wingdings" charset="2"/>
        <a:buChar char="Ø"/>
        <a:defRPr sz="24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Clr>
          <a:srgbClr val="1B3D6C"/>
        </a:buClr>
        <a:buFont typeface="Wingdings" charset="2"/>
        <a:buChar char="Ø"/>
        <a:defRPr sz="21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Clr>
          <a:srgbClr val="1B3D6C"/>
        </a:buClr>
        <a:buFont typeface="Wingdings" charset="2"/>
        <a:buChar char="Ø"/>
        <a:defRPr sz="18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Clr>
          <a:srgbClr val="1B3D6C"/>
        </a:buClr>
        <a:buFont typeface="Wingdings" charset="2"/>
        <a:buChar char="Ø"/>
        <a:defRPr sz="15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Clr>
          <a:srgbClr val="1B3D6C"/>
        </a:buClr>
        <a:buFont typeface="Wingdings" charset="2"/>
        <a:buChar char="Ø"/>
        <a:defRPr sz="15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5pPr>
      <a:lvl6pPr marL="1885950" indent="-171450" algn="l" rtl="0" fontAlgn="base">
        <a:spcBef>
          <a:spcPct val="20000"/>
        </a:spcBef>
        <a:spcAft>
          <a:spcPct val="0"/>
        </a:spcAft>
        <a:buFont typeface="Times" pitchFamily="80" charset="0"/>
        <a:buChar char="•"/>
        <a:defRPr sz="1500">
          <a:solidFill>
            <a:schemeClr val="tx1"/>
          </a:solidFill>
          <a:latin typeface="+mn-lt"/>
          <a:ea typeface="+mn-ea"/>
        </a:defRPr>
      </a:lvl6pPr>
      <a:lvl7pPr marL="2228850" indent="-171450" algn="l" rtl="0" fontAlgn="base">
        <a:spcBef>
          <a:spcPct val="20000"/>
        </a:spcBef>
        <a:spcAft>
          <a:spcPct val="0"/>
        </a:spcAft>
        <a:buFont typeface="Times" pitchFamily="80" charset="0"/>
        <a:buChar char="•"/>
        <a:defRPr sz="1500">
          <a:solidFill>
            <a:schemeClr val="tx1"/>
          </a:solidFill>
          <a:latin typeface="+mn-lt"/>
          <a:ea typeface="+mn-ea"/>
        </a:defRPr>
      </a:lvl7pPr>
      <a:lvl8pPr marL="2571750" indent="-171450" algn="l" rtl="0" fontAlgn="base">
        <a:spcBef>
          <a:spcPct val="20000"/>
        </a:spcBef>
        <a:spcAft>
          <a:spcPct val="0"/>
        </a:spcAft>
        <a:buFont typeface="Times" pitchFamily="80" charset="0"/>
        <a:buChar char="•"/>
        <a:defRPr sz="1500">
          <a:solidFill>
            <a:schemeClr val="tx1"/>
          </a:solidFill>
          <a:latin typeface="+mn-lt"/>
          <a:ea typeface="+mn-ea"/>
        </a:defRPr>
      </a:lvl8pPr>
      <a:lvl9pPr marL="2914650" indent="-171450" algn="l" rtl="0" fontAlgn="base">
        <a:spcBef>
          <a:spcPct val="20000"/>
        </a:spcBef>
        <a:spcAft>
          <a:spcPct val="0"/>
        </a:spcAft>
        <a:buFont typeface="Times" pitchFamily="80" charset="0"/>
        <a:buChar char="•"/>
        <a:defRPr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" y="19050"/>
            <a:ext cx="9141714" cy="5143500"/>
          </a:xfrm>
          <a:prstGeom prst="rect">
            <a:avLst/>
          </a:prstGeom>
        </p:spPr>
      </p:pic>
      <p:sp>
        <p:nvSpPr>
          <p:cNvPr id="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30886" y="438150"/>
            <a:ext cx="8686800" cy="4049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1200150" y="4629150"/>
            <a:ext cx="1600200" cy="162665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2857500" y="4638383"/>
            <a:ext cx="2114550" cy="162665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219075" y="4639998"/>
            <a:ext cx="914400" cy="171450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fld id="{B586D440-F702-449A-AAC2-9ACFF17038B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289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3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1B3D6C"/>
        </a:buClr>
        <a:buFont typeface="Wingdings" charset="2"/>
        <a:buChar char="Ø"/>
        <a:defRPr sz="2400" kern="12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B3D6C"/>
        </a:buClr>
        <a:buFont typeface="Wingdings" charset="2"/>
        <a:buChar char="Ø"/>
        <a:defRPr sz="2100" kern="12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B3D6C"/>
        </a:buClr>
        <a:buFont typeface="Wingdings" charset="2"/>
        <a:buChar char="Ø"/>
        <a:defRPr sz="1800" kern="12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B3D6C"/>
        </a:buClr>
        <a:buFont typeface="Wingdings" charset="2"/>
        <a:buChar char="Ø"/>
        <a:defRPr sz="1500" kern="12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B3D6C"/>
        </a:buClr>
        <a:buFont typeface="Wingdings" charset="2"/>
        <a:buChar char="Ø"/>
        <a:defRPr sz="1500" kern="12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auto">
          <a:xfrm>
            <a:off x="0" y="14667"/>
            <a:ext cx="9144000" cy="4385883"/>
          </a:xfrm>
          <a:prstGeom prst="rect">
            <a:avLst/>
          </a:prstGeom>
          <a:solidFill>
            <a:srgbClr val="1B3D6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0" charset="-128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 bwMode="auto">
          <a:xfrm>
            <a:off x="-60556" y="2019300"/>
            <a:ext cx="9144000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8B01"/>
              </a:buClr>
              <a:buFont typeface="Times" pitchFamily="18" charset="0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380DC"/>
              </a:buClr>
              <a:buFont typeface="Wingdings" pitchFamily="2" charset="2"/>
              <a:buChar char="§"/>
              <a:defRPr sz="2800">
                <a:solidFill>
                  <a:srgbClr val="4F4F4F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F4F4F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imes" pitchFamily="18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ctr" eaLnBrk="1" hangingPunct="1">
              <a:buClr>
                <a:srgbClr val="00529B"/>
              </a:buClr>
              <a:buNone/>
            </a:pPr>
            <a:r>
              <a:rPr lang="en-US" altLang="en-US" sz="1600" b="1" kern="0">
                <a:solidFill>
                  <a:schemeClr val="bg1"/>
                </a:solidFill>
                <a:latin typeface="+mj-lt"/>
              </a:rPr>
              <a:t>David Alldredge</a:t>
            </a:r>
          </a:p>
          <a:p>
            <a:pPr marL="0" indent="0" algn="ctr" eaLnBrk="1" hangingPunct="1">
              <a:buClr>
                <a:srgbClr val="00529B"/>
              </a:buClr>
              <a:buNone/>
            </a:pPr>
            <a:r>
              <a:rPr lang="en-US" altLang="en-US" sz="1600" b="1" kern="0">
                <a:solidFill>
                  <a:schemeClr val="bg1"/>
                </a:solidFill>
                <a:latin typeface="+mj-lt"/>
              </a:rPr>
              <a:t>Dynamic Concepts, LLC</a:t>
            </a:r>
          </a:p>
          <a:p>
            <a:pPr marL="0" indent="0" algn="ctr" eaLnBrk="1" hangingPunct="1">
              <a:buClr>
                <a:srgbClr val="00529B"/>
              </a:buClr>
              <a:buNone/>
            </a:pPr>
            <a:r>
              <a:rPr lang="en-US" altLang="en-US" sz="1600" kern="0">
                <a:solidFill>
                  <a:schemeClr val="bg1"/>
                </a:solidFill>
                <a:latin typeface="+mj-lt"/>
              </a:rPr>
              <a:t>AIAA SciTech Forum, Jan 3-7, 2022 </a:t>
            </a:r>
          </a:p>
          <a:p>
            <a:pPr marL="0" indent="0" algn="ctr" eaLnBrk="1" hangingPunct="1">
              <a:buClr>
                <a:srgbClr val="00529B"/>
              </a:buClr>
              <a:buNone/>
            </a:pPr>
            <a:endParaRPr lang="en-US" altLang="en-US" sz="1600" kern="0">
              <a:solidFill>
                <a:schemeClr val="bg1"/>
              </a:solidFill>
              <a:latin typeface="+mj-lt"/>
            </a:endParaRPr>
          </a:p>
          <a:p>
            <a:pPr marL="0" indent="0" algn="ctr" eaLnBrk="1" hangingPunct="1">
              <a:buClr>
                <a:srgbClr val="00529B"/>
              </a:buClr>
              <a:buNone/>
            </a:pPr>
            <a:r>
              <a:rPr lang="en-US" sz="1600">
                <a:solidFill>
                  <a:schemeClr val="bg1"/>
                </a:solidFill>
              </a:rPr>
              <a:t>Copyright © by David Alldredge/Dynamic Concepts, LLC</a:t>
            </a:r>
            <a:br>
              <a:rPr lang="en-US" sz="1600">
                <a:solidFill>
                  <a:schemeClr val="bg1"/>
                </a:solidFill>
              </a:rPr>
            </a:br>
            <a:r>
              <a:rPr lang="en-US" sz="1600">
                <a:solidFill>
                  <a:schemeClr val="bg1"/>
                </a:solidFill>
              </a:rPr>
              <a:t>Published by the American Institute of Aeronautics and Astronautics, Inc., with permission.</a:t>
            </a:r>
          </a:p>
          <a:p>
            <a:pPr marL="0" indent="0" algn="ctr" eaLnBrk="1" hangingPunct="1">
              <a:buClr>
                <a:srgbClr val="00529B"/>
              </a:buClr>
              <a:buNone/>
            </a:pPr>
            <a:br>
              <a:rPr lang="en-US" altLang="en-US" sz="1600" kern="0">
                <a:solidFill>
                  <a:schemeClr val="bg1"/>
                </a:solidFill>
                <a:latin typeface="+mj-lt"/>
              </a:rPr>
            </a:br>
            <a:endParaRPr lang="en-US" altLang="en-US" sz="1600" kern="0">
              <a:solidFill>
                <a:schemeClr val="bg1"/>
              </a:solidFill>
              <a:latin typeface="+mj-lt"/>
            </a:endParaRPr>
          </a:p>
          <a:p>
            <a:pPr marL="0" indent="0" algn="ctr" eaLnBrk="1" hangingPunct="1">
              <a:buClr>
                <a:srgbClr val="00529B"/>
              </a:buClr>
              <a:buNone/>
            </a:pPr>
            <a:endParaRPr lang="en-US" altLang="en-US" sz="1600" kern="0">
              <a:solidFill>
                <a:schemeClr val="bg1"/>
              </a:solidFill>
              <a:latin typeface="+mj-lt"/>
            </a:endParaRPr>
          </a:p>
          <a:p>
            <a:pPr marL="0" indent="0" algn="ctr" eaLnBrk="1" hangingPunct="1">
              <a:buClr>
                <a:srgbClr val="00529B"/>
              </a:buClr>
              <a:buNone/>
            </a:pPr>
            <a:endParaRPr lang="en-US" altLang="en-US" sz="1600" kern="0">
              <a:solidFill>
                <a:schemeClr val="bg1"/>
              </a:solidFill>
              <a:latin typeface="+mj-lt"/>
            </a:endParaRPr>
          </a:p>
          <a:p>
            <a:pPr>
              <a:buClr>
                <a:srgbClr val="00529B"/>
              </a:buClr>
              <a:buFont typeface="Wingdings" charset="2"/>
              <a:buChar char="Ø"/>
            </a:pPr>
            <a:endParaRPr lang="en-US" sz="2400" kern="0"/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0" y="742950"/>
            <a:ext cx="91440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9pPr>
          </a:lstStyle>
          <a:p>
            <a:pPr algn="ctr"/>
            <a:r>
              <a:rPr lang="en-US" sz="4000" b="1" kern="0">
                <a:solidFill>
                  <a:schemeClr val="bg1"/>
                </a:solidFill>
              </a:rPr>
              <a:t>Methodology and Development of SLS Liftoff Loads </a:t>
            </a:r>
          </a:p>
        </p:txBody>
      </p:sp>
    </p:spTree>
    <p:extLst>
      <p:ext uri="{BB962C8B-B14F-4D97-AF65-F5344CB8AC3E}">
        <p14:creationId xmlns:p14="http://schemas.microsoft.com/office/powerpoint/2010/main" val="3240643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343" y="942975"/>
            <a:ext cx="5239551" cy="3429000"/>
          </a:xfrm>
        </p:spPr>
        <p:txBody>
          <a:bodyPr/>
          <a:lstStyle/>
          <a:p>
            <a:pPr>
              <a:spcBef>
                <a:spcPts val="900"/>
              </a:spcBef>
            </a:pPr>
            <a:r>
              <a:rPr lang="en-US" altLang="en-US"/>
              <a:t>Liftoff analysis captures loads from Core Stage Engine (CSE) start until tower clear</a:t>
            </a:r>
          </a:p>
          <a:p>
            <a:pPr>
              <a:spcBef>
                <a:spcPts val="900"/>
              </a:spcBef>
            </a:pPr>
            <a:r>
              <a:rPr lang="en-US" altLang="en-US"/>
              <a:t>Analysis is broken into 3 sub-events</a:t>
            </a:r>
          </a:p>
          <a:p>
            <a:pPr lvl="1">
              <a:spcBef>
                <a:spcPts val="900"/>
              </a:spcBef>
            </a:pPr>
            <a:r>
              <a:rPr lang="en-US" altLang="en-US" sz="2000"/>
              <a:t>Build up (BU) – CSE start to T=0</a:t>
            </a:r>
          </a:p>
          <a:p>
            <a:pPr lvl="1">
              <a:spcBef>
                <a:spcPts val="900"/>
              </a:spcBef>
            </a:pPr>
            <a:r>
              <a:rPr lang="en-US" altLang="en-US" sz="2000"/>
              <a:t>Ignition (IG) – Booster ignition (T=0) through tower clear (~7sec)</a:t>
            </a:r>
          </a:p>
          <a:p>
            <a:pPr lvl="1">
              <a:spcBef>
                <a:spcPts val="900"/>
              </a:spcBef>
            </a:pPr>
            <a:r>
              <a:rPr lang="en-US" altLang="en-US" sz="2000"/>
              <a:t>Shutdown (SD) – on-pad CSE shutdown prior to booster ignition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600" y="4572000"/>
            <a:ext cx="85725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F317779-8E6C-47D5-BE9C-F5E8CE6A8331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2" name="Rectangle 1"/>
          <p:cNvSpPr/>
          <p:nvPr/>
        </p:nvSpPr>
        <p:spPr bwMode="auto">
          <a:xfrm>
            <a:off x="0" y="0"/>
            <a:ext cx="9144000" cy="742950"/>
          </a:xfrm>
          <a:prstGeom prst="rect">
            <a:avLst/>
          </a:prstGeom>
          <a:solidFill>
            <a:srgbClr val="1B3D6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0" charset="-12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0" y="114300"/>
            <a:ext cx="91440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9pPr>
          </a:lstStyle>
          <a:p>
            <a:pPr algn="ctr"/>
            <a:r>
              <a:rPr lang="en-US" sz="2400" b="1" kern="0">
                <a:solidFill>
                  <a:schemeClr val="bg1"/>
                </a:solidFill>
              </a:rPr>
              <a:t>Methodology and Development of SLS Liftoff Loads 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0693A9F8-C639-4EEF-BC94-09FE02C640F8}"/>
              </a:ext>
            </a:extLst>
          </p:cNvPr>
          <p:cNvGrpSpPr/>
          <p:nvPr/>
        </p:nvGrpSpPr>
        <p:grpSpPr>
          <a:xfrm>
            <a:off x="5862917" y="813547"/>
            <a:ext cx="3019973" cy="3731850"/>
            <a:chOff x="5862917" y="813547"/>
            <a:chExt cx="3019973" cy="3731850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746DDD1F-653E-40FA-82BA-D0C14E1B35A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012" r="20311"/>
            <a:stretch/>
          </p:blipFill>
          <p:spPr>
            <a:xfrm>
              <a:off x="5862918" y="813547"/>
              <a:ext cx="3019972" cy="3516406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F3A7796-F17A-40A0-9ED7-E9DF8FCC11A9}"/>
                </a:ext>
              </a:extLst>
            </p:cNvPr>
            <p:cNvSpPr txBox="1"/>
            <p:nvPr/>
          </p:nvSpPr>
          <p:spPr>
            <a:xfrm>
              <a:off x="5862917" y="4329953"/>
              <a:ext cx="183552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/>
                <a:t>Credit: NASA/MSFC via nasa.gov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919597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80883" y="857250"/>
            <a:ext cx="7140388" cy="3429000"/>
          </a:xfrm>
        </p:spPr>
        <p:txBody>
          <a:bodyPr/>
          <a:lstStyle/>
          <a:p>
            <a:pPr>
              <a:spcBef>
                <a:spcPts val="900"/>
              </a:spcBef>
            </a:pPr>
            <a:r>
              <a:rPr lang="en-US" altLang="en-US" sz="2800"/>
              <a:t>Analysis is performed using a Monte Carlo(MC) approach</a:t>
            </a:r>
          </a:p>
          <a:p>
            <a:pPr lvl="1">
              <a:spcBef>
                <a:spcPts val="900"/>
              </a:spcBef>
            </a:pPr>
            <a:r>
              <a:rPr lang="en-US" altLang="en-US" sz="2500"/>
              <a:t>Build up and Ignition utilize a 5000 case MC</a:t>
            </a:r>
          </a:p>
          <a:p>
            <a:pPr lvl="2">
              <a:spcBef>
                <a:spcPts val="900"/>
              </a:spcBef>
            </a:pPr>
            <a:r>
              <a:rPr lang="en-US" altLang="en-US"/>
              <a:t>Analyzed separately but each MC case represents one continuous liftoff event</a:t>
            </a:r>
          </a:p>
          <a:p>
            <a:pPr lvl="1">
              <a:spcBef>
                <a:spcPts val="900"/>
              </a:spcBef>
            </a:pPr>
            <a:r>
              <a:rPr lang="en-US" altLang="en-US"/>
              <a:t>Shutdown uses a 2000 case MC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600" y="4572000"/>
            <a:ext cx="85725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F317779-8E6C-47D5-BE9C-F5E8CE6A8331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2" name="Rectangle 1"/>
          <p:cNvSpPr/>
          <p:nvPr/>
        </p:nvSpPr>
        <p:spPr bwMode="auto">
          <a:xfrm>
            <a:off x="0" y="0"/>
            <a:ext cx="9144000" cy="742950"/>
          </a:xfrm>
          <a:prstGeom prst="rect">
            <a:avLst/>
          </a:prstGeom>
          <a:solidFill>
            <a:srgbClr val="1B3D6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0" charset="-12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0" y="114300"/>
            <a:ext cx="91440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9pPr>
          </a:lstStyle>
          <a:p>
            <a:pPr algn="ctr"/>
            <a:r>
              <a:rPr lang="en-US" sz="2400" b="1" kern="0">
                <a:solidFill>
                  <a:schemeClr val="bg1"/>
                </a:solidFill>
              </a:rPr>
              <a:t>Methodology and Development of SLS Liftoff Loads 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90D4737-5103-4F44-9224-8C249507F0EE}"/>
              </a:ext>
            </a:extLst>
          </p:cNvPr>
          <p:cNvSpPr txBox="1">
            <a:spLocks/>
          </p:cNvSpPr>
          <p:nvPr/>
        </p:nvSpPr>
        <p:spPr bwMode="auto">
          <a:xfrm>
            <a:off x="462002" y="3891242"/>
            <a:ext cx="6140504" cy="9614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B3D6C"/>
              </a:buClr>
              <a:buFont typeface="Wingdings" charset="2"/>
              <a:buChar char="Ø"/>
              <a:defRPr sz="24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6858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B3D6C"/>
              </a:buClr>
              <a:buFont typeface="Wingdings" charset="2"/>
              <a:buChar char="Ø"/>
              <a:defRPr sz="21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2pPr>
            <a:lvl3pPr marL="9715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B3D6C"/>
              </a:buClr>
              <a:buFont typeface="Wingdings" charset="2"/>
              <a:buChar char="Ø"/>
              <a:defRPr sz="18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3pPr>
            <a:lvl4pPr marL="13144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B3D6C"/>
              </a:buClr>
              <a:buFont typeface="Wingdings" charset="2"/>
              <a:buChar char="Ø"/>
              <a:defRPr sz="15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4pPr>
            <a:lvl5pPr marL="16573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B3D6C"/>
              </a:buClr>
              <a:buFont typeface="Wingdings" charset="2"/>
              <a:buChar char="Ø"/>
              <a:defRPr sz="15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5pPr>
            <a:lvl6pPr marL="1885950" indent="-17145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</a:defRPr>
            </a:lvl6pPr>
            <a:lvl7pPr marL="2228850" indent="-17145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</a:defRPr>
            </a:lvl7pPr>
            <a:lvl8pPr marL="2571750" indent="-17145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</a:defRPr>
            </a:lvl8pPr>
            <a:lvl9pPr marL="2914650" indent="-17145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spcBef>
                <a:spcPts val="900"/>
              </a:spcBef>
            </a:pPr>
            <a:r>
              <a:rPr lang="en-US" altLang="en-US" kern="0"/>
              <a:t>Loads are determined using ordered statistics to the desired enclosure level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D5F2122-FFDA-4BF3-8AEA-FED64F049EFC}"/>
              </a:ext>
            </a:extLst>
          </p:cNvPr>
          <p:cNvGrpSpPr/>
          <p:nvPr/>
        </p:nvGrpSpPr>
        <p:grpSpPr>
          <a:xfrm>
            <a:off x="94131" y="459720"/>
            <a:ext cx="1835523" cy="3317222"/>
            <a:chOff x="141195" y="459720"/>
            <a:chExt cx="1835523" cy="3317222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9ADC7CE1-4CCB-4773-A48A-6BF06603866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4" t="-11242" r="18431" b="11242"/>
            <a:stretch/>
          </p:blipFill>
          <p:spPr>
            <a:xfrm>
              <a:off x="141195" y="459720"/>
              <a:ext cx="1664772" cy="3091143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C55A669-5061-4D07-A8F7-C94C2ADA6DAC}"/>
                </a:ext>
              </a:extLst>
            </p:cNvPr>
            <p:cNvSpPr txBox="1"/>
            <p:nvPr/>
          </p:nvSpPr>
          <p:spPr>
            <a:xfrm>
              <a:off x="141195" y="3561498"/>
              <a:ext cx="183552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/>
                <a:t>Credit: NASA via nasa.gov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20EBB20-AEDD-44CD-800F-09813BF9B761}"/>
              </a:ext>
            </a:extLst>
          </p:cNvPr>
          <p:cNvGrpSpPr/>
          <p:nvPr/>
        </p:nvGrpSpPr>
        <p:grpSpPr>
          <a:xfrm>
            <a:off x="6329419" y="2919132"/>
            <a:ext cx="2814581" cy="2224368"/>
            <a:chOff x="6430271" y="2919132"/>
            <a:chExt cx="2814581" cy="2224368"/>
          </a:xfrm>
        </p:grpSpPr>
        <p:pic>
          <p:nvPicPr>
            <p:cNvPr id="1028" name="Picture 4">
              <a:extLst>
                <a:ext uri="{FF2B5EF4-FFF2-40B4-BE49-F238E27FC236}">
                  <a16:creationId xmlns:a16="http://schemas.microsoft.com/office/drawing/2014/main" id="{F645A14F-BA7E-4953-9117-B0682EDD5BC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30271" y="2919132"/>
              <a:ext cx="2713729" cy="22243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C042FFE-A076-4B9A-AF5C-85C91560C798}"/>
                </a:ext>
              </a:extLst>
            </p:cNvPr>
            <p:cNvSpPr txBox="1"/>
            <p:nvPr/>
          </p:nvSpPr>
          <p:spPr>
            <a:xfrm>
              <a:off x="8922123" y="3065929"/>
              <a:ext cx="32272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/>
                <a:t>3</a:t>
              </a:r>
              <a:r>
                <a:rPr lang="el-GR" sz="900"/>
                <a:t>σ</a:t>
              </a:r>
              <a:endParaRPr lang="en-US" sz="900"/>
            </a:p>
          </p:txBody>
        </p:sp>
      </p:grpSp>
    </p:spTree>
    <p:extLst>
      <p:ext uri="{BB962C8B-B14F-4D97-AF65-F5344CB8AC3E}">
        <p14:creationId xmlns:p14="http://schemas.microsoft.com/office/powerpoint/2010/main" val="39065357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343" y="942975"/>
            <a:ext cx="6510298" cy="3429000"/>
          </a:xfrm>
        </p:spPr>
        <p:txBody>
          <a:bodyPr/>
          <a:lstStyle/>
          <a:p>
            <a:pPr>
              <a:spcBef>
                <a:spcPts val="900"/>
              </a:spcBef>
            </a:pPr>
            <a:r>
              <a:rPr lang="en-US" altLang="en-US" dirty="0"/>
              <a:t>Craig-Bampton (CB) reduced models are provided to the liftoff analysis team</a:t>
            </a:r>
          </a:p>
          <a:p>
            <a:pPr>
              <a:spcBef>
                <a:spcPts val="900"/>
              </a:spcBef>
            </a:pPr>
            <a:r>
              <a:rPr lang="en-US" altLang="en-US" dirty="0"/>
              <a:t>A secondary reduction with residual vector augmentation is performed</a:t>
            </a:r>
          </a:p>
          <a:p>
            <a:pPr>
              <a:spcBef>
                <a:spcPts val="900"/>
              </a:spcBef>
            </a:pPr>
            <a:r>
              <a:rPr lang="en-US" altLang="en-US" dirty="0"/>
              <a:t>BU and SD use coupled vehicle/ML models</a:t>
            </a:r>
          </a:p>
          <a:p>
            <a:pPr lvl="1">
              <a:spcBef>
                <a:spcPts val="900"/>
              </a:spcBef>
            </a:pPr>
            <a:r>
              <a:rPr lang="en-US" altLang="en-US" sz="2400" dirty="0"/>
              <a:t>Connected at Vehicle Support Post (VSP) and Vehicle Stabilizer (VS)</a:t>
            </a:r>
          </a:p>
          <a:p>
            <a:pPr>
              <a:spcBef>
                <a:spcPts val="900"/>
              </a:spcBef>
            </a:pPr>
            <a:r>
              <a:rPr lang="en-US" altLang="en-US" dirty="0"/>
              <a:t>IG uses separate vehicle and ML models</a:t>
            </a:r>
          </a:p>
          <a:p>
            <a:pPr lvl="1">
              <a:spcBef>
                <a:spcPts val="900"/>
              </a:spcBef>
            </a:pPr>
            <a:r>
              <a:rPr lang="en-US" altLang="en-US" sz="2000" dirty="0"/>
              <a:t>“Coupled” through interface forces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600" y="4572000"/>
            <a:ext cx="85725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F317779-8E6C-47D5-BE9C-F5E8CE6A8331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2" name="Rectangle 1"/>
          <p:cNvSpPr/>
          <p:nvPr/>
        </p:nvSpPr>
        <p:spPr bwMode="auto">
          <a:xfrm>
            <a:off x="0" y="0"/>
            <a:ext cx="9144000" cy="742950"/>
          </a:xfrm>
          <a:prstGeom prst="rect">
            <a:avLst/>
          </a:prstGeom>
          <a:solidFill>
            <a:srgbClr val="1B3D6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0" charset="-12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0" y="114300"/>
            <a:ext cx="91440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9pPr>
          </a:lstStyle>
          <a:p>
            <a:pPr algn="ctr"/>
            <a:r>
              <a:rPr lang="en-US" sz="2400" b="1" kern="0">
                <a:solidFill>
                  <a:schemeClr val="bg1"/>
                </a:solidFill>
              </a:rPr>
              <a:t>Methodology and Development of SLS Liftoff Loads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4FAD290-3E9F-4C8C-AFED-9C081C9DB5BE}"/>
              </a:ext>
            </a:extLst>
          </p:cNvPr>
          <p:cNvSpPr txBox="1"/>
          <p:nvPr/>
        </p:nvSpPr>
        <p:spPr>
          <a:xfrm>
            <a:off x="6806134" y="3760132"/>
            <a:ext cx="18355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/>
              <a:t>Credit: NASA via nasa.gov</a:t>
            </a:r>
          </a:p>
        </p:txBody>
      </p:sp>
      <p:pic>
        <p:nvPicPr>
          <p:cNvPr id="11" name="Picture 10" descr="A rocket on a launch pad&#10;&#10;Description automatically generated with medium confidence">
            <a:extLst>
              <a:ext uri="{FF2B5EF4-FFF2-40B4-BE49-F238E27FC236}">
                <a16:creationId xmlns:a16="http://schemas.microsoft.com/office/drawing/2014/main" id="{36F55240-9E1B-471B-BF85-5F6AC54B4C3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30" r="2332"/>
          <a:stretch/>
        </p:blipFill>
        <p:spPr>
          <a:xfrm>
            <a:off x="6882012" y="1034942"/>
            <a:ext cx="2271984" cy="2725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9952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344" y="942975"/>
            <a:ext cx="5556382" cy="3429000"/>
          </a:xfrm>
        </p:spPr>
        <p:txBody>
          <a:bodyPr/>
          <a:lstStyle/>
          <a:p>
            <a:pPr>
              <a:spcBef>
                <a:spcPts val="900"/>
              </a:spcBef>
            </a:pPr>
            <a:r>
              <a:rPr lang="en-US" altLang="en-US"/>
              <a:t>External environments</a:t>
            </a:r>
          </a:p>
          <a:p>
            <a:pPr lvl="1">
              <a:spcBef>
                <a:spcPts val="900"/>
              </a:spcBef>
            </a:pPr>
            <a:r>
              <a:rPr lang="en-US" altLang="en-US" sz="2000"/>
              <a:t>Wind</a:t>
            </a:r>
          </a:p>
          <a:p>
            <a:pPr lvl="1">
              <a:spcBef>
                <a:spcPts val="900"/>
              </a:spcBef>
            </a:pPr>
            <a:r>
              <a:rPr lang="en-US" altLang="en-US" sz="2000"/>
              <a:t>CSE thrust, side loads, hydrogen pop and thrust oscillation</a:t>
            </a:r>
          </a:p>
          <a:p>
            <a:pPr lvl="1">
              <a:spcBef>
                <a:spcPts val="900"/>
              </a:spcBef>
            </a:pPr>
            <a:r>
              <a:rPr lang="en-US" altLang="en-US" sz="2000"/>
              <a:t>Booster thrust including igniter shock</a:t>
            </a:r>
          </a:p>
          <a:p>
            <a:pPr lvl="1">
              <a:spcBef>
                <a:spcPts val="900"/>
              </a:spcBef>
            </a:pPr>
            <a:r>
              <a:rPr lang="en-US" altLang="en-US" sz="2000"/>
              <a:t>Control forces from integrated GN&amp;C stand alone controller</a:t>
            </a:r>
          </a:p>
          <a:p>
            <a:pPr lvl="1">
              <a:spcBef>
                <a:spcPts val="900"/>
              </a:spcBef>
            </a:pPr>
            <a:r>
              <a:rPr lang="en-US" altLang="en-US" sz="2000"/>
              <a:t>CSE and Booster produced overpressure</a:t>
            </a:r>
          </a:p>
          <a:p>
            <a:pPr lvl="1">
              <a:spcBef>
                <a:spcPts val="900"/>
              </a:spcBef>
            </a:pPr>
            <a:r>
              <a:rPr lang="en-US" altLang="en-US" sz="2000"/>
              <a:t>Dynamically released stacking and </a:t>
            </a:r>
            <a:r>
              <a:rPr lang="en-US" altLang="en-US" sz="2000" err="1"/>
              <a:t>cryo</a:t>
            </a:r>
            <a:r>
              <a:rPr lang="en-US" altLang="en-US" sz="2000"/>
              <a:t> preloads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600" y="4572000"/>
            <a:ext cx="85725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F317779-8E6C-47D5-BE9C-F5E8CE6A8331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2" name="Rectangle 1"/>
          <p:cNvSpPr/>
          <p:nvPr/>
        </p:nvSpPr>
        <p:spPr bwMode="auto">
          <a:xfrm>
            <a:off x="0" y="0"/>
            <a:ext cx="9144000" cy="742950"/>
          </a:xfrm>
          <a:prstGeom prst="rect">
            <a:avLst/>
          </a:prstGeom>
          <a:solidFill>
            <a:srgbClr val="1B3D6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0" charset="-12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0" y="114300"/>
            <a:ext cx="91440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9pPr>
          </a:lstStyle>
          <a:p>
            <a:pPr algn="ctr"/>
            <a:r>
              <a:rPr lang="en-US" sz="2400" b="1" kern="0">
                <a:solidFill>
                  <a:schemeClr val="bg1"/>
                </a:solidFill>
              </a:rPr>
              <a:t>Methodology and Development of SLS Liftoff Loads 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D985C39-713C-44F7-82F7-32DC34B43705}"/>
              </a:ext>
            </a:extLst>
          </p:cNvPr>
          <p:cNvGrpSpPr/>
          <p:nvPr/>
        </p:nvGrpSpPr>
        <p:grpSpPr>
          <a:xfrm>
            <a:off x="5931729" y="1464685"/>
            <a:ext cx="3212271" cy="2214130"/>
            <a:chOff x="5978005" y="771525"/>
            <a:chExt cx="3212271" cy="2214130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3B9604FB-86E8-453A-B7AA-B339643BA38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78005" y="771525"/>
              <a:ext cx="3212271" cy="2214130"/>
            </a:xfrm>
            <a:prstGeom prst="rect">
              <a:avLst/>
            </a:prstGeom>
          </p:spPr>
        </p:pic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83E6162B-1344-48C7-BB33-7E4824E906D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584141" y="942975"/>
              <a:ext cx="0" cy="1814080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4A7AA933-8462-470D-96EC-9C7C83DC3047}"/>
                </a:ext>
              </a:extLst>
            </p:cNvPr>
            <p:cNvCxnSpPr/>
            <p:nvPr/>
          </p:nvCxnSpPr>
          <p:spPr bwMode="auto">
            <a:xfrm flipH="1">
              <a:off x="7329055" y="2431473"/>
              <a:ext cx="235527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9774F8C5-B0F0-48CB-B671-2EEE245D9AA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584141" y="2431473"/>
              <a:ext cx="271386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67748D3-3DC6-4A13-8D76-6C5236B0FA20}"/>
                </a:ext>
              </a:extLst>
            </p:cNvPr>
            <p:cNvSpPr txBox="1"/>
            <p:nvPr/>
          </p:nvSpPr>
          <p:spPr>
            <a:xfrm>
              <a:off x="7040183" y="2301679"/>
              <a:ext cx="40663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/>
                <a:t>BU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1878B16-E11A-4CA2-BCB0-E9764D20CA34}"/>
                </a:ext>
              </a:extLst>
            </p:cNvPr>
            <p:cNvSpPr txBox="1"/>
            <p:nvPr/>
          </p:nvSpPr>
          <p:spPr>
            <a:xfrm>
              <a:off x="7802183" y="2302546"/>
              <a:ext cx="40663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/>
                <a:t>IG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126959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02342" y="942975"/>
                <a:ext cx="8434597" cy="3429000"/>
              </a:xfrm>
            </p:spPr>
            <p:txBody>
              <a:bodyPr/>
              <a:lstStyle/>
              <a:p>
                <a:pPr>
                  <a:spcBef>
                    <a:spcPts val="900"/>
                  </a:spcBef>
                </a:pPr>
                <a:r>
                  <a:rPr lang="en-US" altLang="en-US" sz="2800"/>
                  <a:t>Initial Conditions (ICs)</a:t>
                </a:r>
              </a:p>
              <a:p>
                <a:pPr lvl="1">
                  <a:spcBef>
                    <a:spcPts val="900"/>
                  </a:spcBef>
                </a:pPr>
                <a:r>
                  <a:rPr lang="en-US" altLang="en-US"/>
                  <a:t>Static and dynamic</a:t>
                </a:r>
              </a:p>
              <a:p>
                <a:pPr lvl="2">
                  <a:spcBef>
                    <a:spcPts val="900"/>
                  </a:spcBef>
                </a:pPr>
                <a:r>
                  <a:rPr lang="en-US" altLang="en-US"/>
                  <a:t>Dynamic include displacement and velocity</a:t>
                </a:r>
              </a:p>
              <a:p>
                <a:pPr lvl="1">
                  <a:spcBef>
                    <a:spcPts val="900"/>
                  </a:spcBef>
                </a:pPr>
                <a:r>
                  <a:rPr lang="en-US" altLang="en-US"/>
                  <a:t>For BU and SD, dynamic ICs are from wind</a:t>
                </a:r>
                <a:br>
                  <a:rPr lang="en-US" altLang="en-US"/>
                </a:br>
                <a:r>
                  <a:rPr lang="en-US" altLang="en-US"/>
                  <a:t> analysis</a:t>
                </a:r>
              </a:p>
              <a:p>
                <a:pPr lvl="1">
                  <a:spcBef>
                    <a:spcPts val="900"/>
                  </a:spcBef>
                </a:pPr>
                <a:r>
                  <a:rPr lang="en-US" altLang="en-US"/>
                  <a:t>For IG, all ICs are dynamic from BU analysis</a:t>
                </a:r>
              </a:p>
              <a:p>
                <a:pPr lvl="1">
                  <a:spcBef>
                    <a:spcPts val="900"/>
                  </a:spcBef>
                </a:pPr>
                <a:r>
                  <a:rPr lang="en-US" altLang="en-US"/>
                  <a:t>Requires conversion from physical coordinates (</a:t>
                </a:r>
                <a14:m>
                  <m:oMath xmlns:m="http://schemas.openxmlformats.org/officeDocument/2006/math">
                    <m:r>
                      <a:rPr lang="en-US" alt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altLang="en-US"/>
                  <a:t>) to modal (</a:t>
                </a:r>
                <a14:m>
                  <m:oMath xmlns:m="http://schemas.openxmlformats.org/officeDocument/2006/math">
                    <m:r>
                      <a:rPr lang="en-US" alt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𝜂</m:t>
                    </m:r>
                  </m:oMath>
                </a14:m>
                <a:r>
                  <a:rPr lang="en-US" altLang="en-US"/>
                  <a:t>)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02342" y="942975"/>
                <a:ext cx="8434597" cy="3429000"/>
              </a:xfrm>
              <a:blipFill>
                <a:blip r:embed="rId3"/>
                <a:stretch>
                  <a:fillRect l="-1228" t="-19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600" y="4572000"/>
            <a:ext cx="85725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F317779-8E6C-47D5-BE9C-F5E8CE6A8331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2" name="Rectangle 1"/>
          <p:cNvSpPr/>
          <p:nvPr/>
        </p:nvSpPr>
        <p:spPr bwMode="auto">
          <a:xfrm>
            <a:off x="0" y="0"/>
            <a:ext cx="9144000" cy="742950"/>
          </a:xfrm>
          <a:prstGeom prst="rect">
            <a:avLst/>
          </a:prstGeom>
          <a:solidFill>
            <a:srgbClr val="1B3D6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0" charset="-12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0" y="114300"/>
            <a:ext cx="91440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9pPr>
          </a:lstStyle>
          <a:p>
            <a:pPr algn="ctr"/>
            <a:r>
              <a:rPr lang="en-US" sz="2400" b="1" kern="0">
                <a:solidFill>
                  <a:schemeClr val="bg1"/>
                </a:solidFill>
              </a:rPr>
              <a:t>Methodology and Development of SLS Liftoff Loads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F6A6B3E-7AB5-4E3F-93EE-010B0E466E53}"/>
                  </a:ext>
                </a:extLst>
              </p:cNvPr>
              <p:cNvSpPr txBox="1"/>
              <p:nvPr/>
            </p:nvSpPr>
            <p:spPr>
              <a:xfrm>
                <a:off x="1085850" y="3962573"/>
                <a:ext cx="2841419" cy="4742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̈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𝜂</m:t>
                              </m:r>
                            </m:e>
                          </m:acc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𝜙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sup>
                                  </m:sSup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𝜙</m:t>
                                  </m:r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𝜙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∗</m:t>
                      </m:r>
                      <m:d>
                        <m:dPr>
                          <m:begChr m:val="{"/>
                          <m:endChr m:val="}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̈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F6A6B3E-7AB5-4E3F-93EE-010B0E466E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5850" y="3962573"/>
                <a:ext cx="2841419" cy="474232"/>
              </a:xfrm>
              <a:prstGeom prst="rect">
                <a:avLst/>
              </a:prstGeom>
              <a:blipFill>
                <a:blip r:embed="rId4"/>
                <a:stretch>
                  <a:fillRect r="-62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226606F-8B50-4468-9EFA-992592555013}"/>
                  </a:ext>
                </a:extLst>
              </p:cNvPr>
              <p:cNvSpPr txBox="1"/>
              <p:nvPr/>
            </p:nvSpPr>
            <p:spPr>
              <a:xfrm>
                <a:off x="3486150" y="3962573"/>
                <a:ext cx="4572000" cy="45910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𝜂</m:t>
                              </m:r>
                            </m:e>
                          </m:d>
                        </m:e>
                      </m:acc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rgbClr val="836967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𝜙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sup>
                                  </m:sSup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𝜙</m:t>
                                  </m:r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𝜙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</m:e>
                      </m:d>
                      <m:r>
                        <a:rPr lang="en-US" i="0">
                          <a:latin typeface="Cambria Math" panose="02040503050406030204" pitchFamily="18" charset="0"/>
                        </a:rPr>
                        <m:t>∗</m:t>
                      </m:r>
                      <m:d>
                        <m:dPr>
                          <m:begChr m:val="{"/>
                          <m:endChr m:val="}"/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̇"/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226606F-8B50-4468-9EFA-9925925550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6150" y="3962573"/>
                <a:ext cx="4572000" cy="459100"/>
              </a:xfrm>
              <a:prstGeom prst="rect">
                <a:avLst/>
              </a:prstGeom>
              <a:blipFill>
                <a:blip r:embed="rId5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FC1F5EF-1A8A-42E0-9342-5DC46201CA4B}"/>
                  </a:ext>
                </a:extLst>
              </p:cNvPr>
              <p:cNvSpPr txBox="1"/>
              <p:nvPr/>
            </p:nvSpPr>
            <p:spPr>
              <a:xfrm>
                <a:off x="2078939" y="4501634"/>
                <a:ext cx="457200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US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</m:d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  <m:sup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i="0">
                          <a:latin typeface="Cambria Math" panose="02040503050406030204" pitchFamily="18" charset="0"/>
                        </a:rPr>
                        <m:t>∗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𝜙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</m:e>
                          </m:d>
                          <m:d>
                            <m:dPr>
                              <m:begChr m:val="{"/>
                              <m:endChr m:val="}"/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d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</m:d>
                          <m:d>
                            <m:dPr>
                              <m:begChr m:val="{"/>
                              <m:endChr m:val="}"/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̇"/>
                                  <m:ctrlPr>
                                    <a:rPr lang="en-US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𝜂</m:t>
                                  </m:r>
                                </m:e>
                              </m:acc>
                            </m:e>
                          </m:d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  <m:d>
                            <m:dPr>
                              <m:begChr m:val="{"/>
                              <m:endChr m:val="}"/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̈"/>
                                  <m:ctrlPr>
                                    <a:rPr lang="en-US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𝜂</m:t>
                                  </m:r>
                                </m:e>
                              </m:acc>
                            </m:e>
                          </m:d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FC1F5EF-1A8A-42E0-9342-5DC46201CA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8939" y="4501634"/>
                <a:ext cx="4572000" cy="369332"/>
              </a:xfrm>
              <a:prstGeom prst="rect">
                <a:avLst/>
              </a:prstGeom>
              <a:blipFill>
                <a:blip r:embed="rId6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Group 8">
            <a:extLst>
              <a:ext uri="{FF2B5EF4-FFF2-40B4-BE49-F238E27FC236}">
                <a16:creationId xmlns:a16="http://schemas.microsoft.com/office/drawing/2014/main" id="{19874B25-4C22-4B58-9F2C-BEECE4719C8E}"/>
              </a:ext>
            </a:extLst>
          </p:cNvPr>
          <p:cNvGrpSpPr/>
          <p:nvPr/>
        </p:nvGrpSpPr>
        <p:grpSpPr>
          <a:xfrm>
            <a:off x="6650939" y="771524"/>
            <a:ext cx="2230622" cy="2647896"/>
            <a:chOff x="6650939" y="771524"/>
            <a:chExt cx="2230622" cy="2647896"/>
          </a:xfrm>
        </p:grpSpPr>
        <p:pic>
          <p:nvPicPr>
            <p:cNvPr id="1026" name="Picture 2" descr="During the transition testing of a model of the Space Launch System, engineers used a technique called smoke flow visualization.">
              <a:extLst>
                <a:ext uri="{FF2B5EF4-FFF2-40B4-BE49-F238E27FC236}">
                  <a16:creationId xmlns:a16="http://schemas.microsoft.com/office/drawing/2014/main" id="{6D386DF8-F4EF-4EA3-B0C8-3711E9CD239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45" r="28516"/>
            <a:stretch/>
          </p:blipFill>
          <p:spPr bwMode="auto">
            <a:xfrm>
              <a:off x="6748794" y="771524"/>
              <a:ext cx="2132767" cy="23866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273E107-BE42-4BE5-95F5-CE4B9D0E1BC5}"/>
                </a:ext>
              </a:extLst>
            </p:cNvPr>
            <p:cNvSpPr txBox="1"/>
            <p:nvPr/>
          </p:nvSpPr>
          <p:spPr>
            <a:xfrm>
              <a:off x="6650939" y="3203976"/>
              <a:ext cx="183552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/>
                <a:t>Credit: NASA/</a:t>
              </a:r>
              <a:r>
                <a:rPr lang="en-US" sz="800" err="1"/>
                <a:t>LaRC</a:t>
              </a:r>
              <a:r>
                <a:rPr lang="en-US" sz="800"/>
                <a:t> via nasa.gov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134118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343" y="942975"/>
            <a:ext cx="8365992" cy="3429000"/>
          </a:xfrm>
        </p:spPr>
        <p:txBody>
          <a:bodyPr/>
          <a:lstStyle/>
          <a:p>
            <a:pPr>
              <a:spcBef>
                <a:spcPts val="900"/>
              </a:spcBef>
            </a:pPr>
            <a:r>
              <a:rPr lang="en-US" altLang="en-US" sz="2800" dirty="0"/>
              <a:t>Results</a:t>
            </a:r>
          </a:p>
          <a:p>
            <a:pPr lvl="1">
              <a:spcBef>
                <a:spcPts val="900"/>
              </a:spcBef>
            </a:pPr>
            <a:r>
              <a:rPr lang="en-US" altLang="en-US" sz="2500" dirty="0"/>
              <a:t>Computed ~200K responses from Load Transformation Matrices (LTMs)</a:t>
            </a:r>
          </a:p>
          <a:p>
            <a:pPr lvl="1">
              <a:spcBef>
                <a:spcPts val="900"/>
              </a:spcBef>
            </a:pPr>
            <a:r>
              <a:rPr lang="en-US" altLang="en-US" sz="2500" dirty="0"/>
              <a:t>Ordered statistics used on each row independently</a:t>
            </a:r>
          </a:p>
          <a:p>
            <a:pPr lvl="1">
              <a:spcBef>
                <a:spcPts val="900"/>
              </a:spcBef>
            </a:pPr>
            <a:r>
              <a:rPr lang="en-US" altLang="en-US" sz="2500" dirty="0"/>
              <a:t>Following slides show select FRAC section load results compared to the previous cycle (VAC1R) and to the design loads (SLS-RQMT-045-01, Rev. E)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600" y="4572000"/>
            <a:ext cx="85725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F317779-8E6C-47D5-BE9C-F5E8CE6A8331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2" name="Rectangle 1"/>
          <p:cNvSpPr/>
          <p:nvPr/>
        </p:nvSpPr>
        <p:spPr bwMode="auto">
          <a:xfrm>
            <a:off x="0" y="0"/>
            <a:ext cx="9144000" cy="742950"/>
          </a:xfrm>
          <a:prstGeom prst="rect">
            <a:avLst/>
          </a:prstGeom>
          <a:solidFill>
            <a:srgbClr val="1B3D6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0" charset="-12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0" y="114300"/>
            <a:ext cx="91440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9pPr>
          </a:lstStyle>
          <a:p>
            <a:pPr algn="ctr"/>
            <a:r>
              <a:rPr lang="en-US" sz="2400" b="1" kern="0">
                <a:solidFill>
                  <a:schemeClr val="bg1"/>
                </a:solidFill>
              </a:rPr>
              <a:t>Methodology and Development of SLS Liftoff Loads </a:t>
            </a:r>
          </a:p>
        </p:txBody>
      </p:sp>
    </p:spTree>
    <p:extLst>
      <p:ext uri="{BB962C8B-B14F-4D97-AF65-F5344CB8AC3E}">
        <p14:creationId xmlns:p14="http://schemas.microsoft.com/office/powerpoint/2010/main" val="32777085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343" y="942975"/>
            <a:ext cx="8365992" cy="3429000"/>
          </a:xfrm>
        </p:spPr>
        <p:txBody>
          <a:bodyPr/>
          <a:lstStyle/>
          <a:p>
            <a:pPr>
              <a:spcBef>
                <a:spcPts val="900"/>
              </a:spcBef>
            </a:pPr>
            <a:r>
              <a:rPr lang="en-US" altLang="en-US" sz="2800"/>
              <a:t>Results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600" y="4572000"/>
            <a:ext cx="85725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F317779-8E6C-47D5-BE9C-F5E8CE6A8331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sp>
        <p:nvSpPr>
          <p:cNvPr id="2" name="Rectangle 1"/>
          <p:cNvSpPr/>
          <p:nvPr/>
        </p:nvSpPr>
        <p:spPr bwMode="auto">
          <a:xfrm>
            <a:off x="0" y="0"/>
            <a:ext cx="9144000" cy="742950"/>
          </a:xfrm>
          <a:prstGeom prst="rect">
            <a:avLst/>
          </a:prstGeom>
          <a:solidFill>
            <a:srgbClr val="1B3D6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0" charset="-12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0" y="114300"/>
            <a:ext cx="91440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9pPr>
          </a:lstStyle>
          <a:p>
            <a:pPr algn="ctr"/>
            <a:r>
              <a:rPr lang="en-US" sz="2400" b="1" kern="0">
                <a:solidFill>
                  <a:schemeClr val="bg1"/>
                </a:solidFill>
              </a:rPr>
              <a:t>Methodology and Development of SLS Liftoff Loads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F8C8F8F-2950-41BC-96DE-A91DC87D9F91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657225" y="1505345"/>
            <a:ext cx="3657600" cy="298069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7A96446-632A-4586-A0F5-05FF3F76F654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4984057" y="1464070"/>
            <a:ext cx="3657600" cy="3063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0037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343" y="942975"/>
            <a:ext cx="8365992" cy="3429000"/>
          </a:xfrm>
        </p:spPr>
        <p:txBody>
          <a:bodyPr/>
          <a:lstStyle/>
          <a:p>
            <a:pPr>
              <a:spcBef>
                <a:spcPts val="900"/>
              </a:spcBef>
            </a:pPr>
            <a:r>
              <a:rPr lang="en-US" altLang="en-US" sz="2800"/>
              <a:t>Results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600" y="4572000"/>
            <a:ext cx="85725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F317779-8E6C-47D5-BE9C-F5E8CE6A8331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2" name="Rectangle 1"/>
          <p:cNvSpPr/>
          <p:nvPr/>
        </p:nvSpPr>
        <p:spPr bwMode="auto">
          <a:xfrm>
            <a:off x="0" y="0"/>
            <a:ext cx="9144000" cy="742950"/>
          </a:xfrm>
          <a:prstGeom prst="rect">
            <a:avLst/>
          </a:prstGeom>
          <a:solidFill>
            <a:srgbClr val="1B3D6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0" charset="-12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0" y="114300"/>
            <a:ext cx="91440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9pPr>
          </a:lstStyle>
          <a:p>
            <a:pPr algn="ctr"/>
            <a:r>
              <a:rPr lang="en-US" sz="2400" b="1" kern="0">
                <a:solidFill>
                  <a:schemeClr val="bg1"/>
                </a:solidFill>
              </a:rPr>
              <a:t>Methodology and Development of SLS Liftoff Loads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0200498-1095-4238-9F46-959311F154F0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729983" y="1564005"/>
            <a:ext cx="3657600" cy="300799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6656126-0316-4046-A4A0-D16D6D6BCE0D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5086830" y="1596072"/>
            <a:ext cx="3657600" cy="2943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431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343" y="942975"/>
            <a:ext cx="8365992" cy="3429000"/>
          </a:xfrm>
        </p:spPr>
        <p:txBody>
          <a:bodyPr/>
          <a:lstStyle/>
          <a:p>
            <a:pPr>
              <a:spcBef>
                <a:spcPts val="900"/>
              </a:spcBef>
            </a:pPr>
            <a:r>
              <a:rPr lang="en-US" altLang="en-US" sz="2800"/>
              <a:t>Results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600" y="4572000"/>
            <a:ext cx="85725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F317779-8E6C-47D5-BE9C-F5E8CE6A8331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sp>
        <p:nvSpPr>
          <p:cNvPr id="2" name="Rectangle 1"/>
          <p:cNvSpPr/>
          <p:nvPr/>
        </p:nvSpPr>
        <p:spPr bwMode="auto">
          <a:xfrm>
            <a:off x="0" y="0"/>
            <a:ext cx="9144000" cy="742950"/>
          </a:xfrm>
          <a:prstGeom prst="rect">
            <a:avLst/>
          </a:prstGeom>
          <a:solidFill>
            <a:srgbClr val="1B3D6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0" charset="-12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0" y="114300"/>
            <a:ext cx="91440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9pPr>
          </a:lstStyle>
          <a:p>
            <a:pPr algn="ctr"/>
            <a:r>
              <a:rPr lang="en-US" sz="2400" b="1" kern="0">
                <a:solidFill>
                  <a:schemeClr val="bg1"/>
                </a:solidFill>
              </a:rPr>
              <a:t>Methodology and Development of SLS Liftoff Loads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851F7DA-EE13-4464-9885-125354A22529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657225" y="1605280"/>
            <a:ext cx="3657600" cy="285242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916ABD5-7368-4AAF-9608-F3701ED8C85B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4925466" y="1541145"/>
            <a:ext cx="3657600" cy="2980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1486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6622331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Arial Narrow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8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80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Without blue banner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8EB2D5380FE2F4D930C6B565C2D1F91" ma:contentTypeVersion="11" ma:contentTypeDescription="Create a new document." ma:contentTypeScope="" ma:versionID="7bb4524a6491913e10d18d3264613d60">
  <xsd:schema xmlns:xsd="http://www.w3.org/2001/XMLSchema" xmlns:xs="http://www.w3.org/2001/XMLSchema" xmlns:p="http://schemas.microsoft.com/office/2006/metadata/properties" xmlns:ns2="f68cf9e0-88e1-4f3b-adb3-cd048a316fce" xmlns:ns3="45189c86-d200-4f8e-8ba3-644445031606" targetNamespace="http://schemas.microsoft.com/office/2006/metadata/properties" ma:root="true" ma:fieldsID="fe491e7097e791f756d1677c32534ef1" ns2:_="" ns3:_="">
    <xsd:import namespace="f68cf9e0-88e1-4f3b-adb3-cd048a316fce"/>
    <xsd:import namespace="45189c86-d200-4f8e-8ba3-644445031606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8cf9e0-88e1-4f3b-adb3-cd048a316fce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189c86-d200-4f8e-8ba3-64444503160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414BE1A-A2C4-4862-8AD0-8BDC37D6A979}">
  <ds:schemaRefs>
    <ds:schemaRef ds:uri="8840c030-5dde-41b3-9ddd-06e8e0ef51bc"/>
    <ds:schemaRef ds:uri="db962d0c-5ba1-488e-9617-42eb96731c2f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53F3348E-F4F4-4BE8-8083-AA7D450E2FA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561E29E-EE55-4BBB-A007-996871FAB725}">
  <ds:schemaRefs>
    <ds:schemaRef ds:uri="45189c86-d200-4f8e-8ba3-644445031606"/>
    <ds:schemaRef ds:uri="f68cf9e0-88e1-4f3b-adb3-cd048a316fc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3105</TotalTime>
  <Words>516</Words>
  <Application>Microsoft Office PowerPoint</Application>
  <PresentationFormat>On-screen Show (16:9)</PresentationFormat>
  <Paragraphs>83</Paragraphs>
  <Slides>11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Arial</vt:lpstr>
      <vt:lpstr>Arial Narrow</vt:lpstr>
      <vt:lpstr>Calibri Light</vt:lpstr>
      <vt:lpstr>Cambria Math</vt:lpstr>
      <vt:lpstr>Helvetica</vt:lpstr>
      <vt:lpstr>Times</vt:lpstr>
      <vt:lpstr>Wingdings</vt:lpstr>
      <vt:lpstr>Blank Presentation</vt:lpstr>
      <vt:lpstr>Without blue banner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Bill Seymore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Bill Seymore</dc:creator>
  <cp:lastModifiedBy>Decker, Austin F. (MSFC-EV31)</cp:lastModifiedBy>
  <cp:revision>7</cp:revision>
  <cp:lastPrinted>2018-09-25T14:02:34Z</cp:lastPrinted>
  <dcterms:modified xsi:type="dcterms:W3CDTF">2021-12-06T18:17:30Z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0x01010068EB2D5380FE2F4D930C6B565C2D1F91</vt:lpwstr>
  </property>
</Properties>
</file>