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8" r:id="rId4"/>
    <p:sldId id="267" r:id="rId5"/>
    <p:sldId id="263" r:id="rId6"/>
    <p:sldId id="264" r:id="rId7"/>
    <p:sldId id="259" r:id="rId8"/>
    <p:sldId id="256" r:id="rId9"/>
    <p:sldId id="257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7828-20C8-491E-97D6-BB1EB043E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A24FE-C5AB-496A-BBC9-A2A02164B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C7419-7FA6-45DC-9633-5C9A5A6E7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93C80-6940-4EA8-AA17-A8B8B6B7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5303A-32C7-442A-8B6E-92DD4DFF8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2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3BBA-80FF-4962-929F-1A902D06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D9899-6C91-41EA-B473-22457CC8C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98852-D032-4E07-86EF-0F3F1B8E3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8258F-D7EB-404D-BA87-A5BD1826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C6C35-8E37-4237-BBB8-3C8918E2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22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D49DA-7AAE-46AE-A655-E6B4276D9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BCFAA-DB7C-4F93-88EA-004B42C67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A7338-3896-458D-85D0-3BE6C20DC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D3017-CA56-4ECE-BB17-B2F22EA5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634E9-CAE5-4F61-87EE-51B96D15B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D58B9-8AC1-4EC6-BAB0-5D76CF78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7116A-C643-43CB-8937-0DB15C4738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B99A5-5EB4-4671-8360-57938457F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B487B-C3FC-477E-A055-57510CD9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9BFCD-6BF0-4F30-9D1E-424CDBE6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01C0D-9EAC-49B1-940D-204E273F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A9FE-3E38-4B83-9985-E0E7936E6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B76A5-2CE6-443F-8B47-4A403F05A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96531-A458-43ED-A296-AA3E72012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C8566-8367-4899-BF9C-E4DD4FD2D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75DC5-5F00-42F3-9FFB-F79C54A0D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179519-5125-41BB-A217-76A71944E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5A5879-D29D-4E76-A4C3-1C436019C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BF4687-854E-4D8B-B14A-51930DFC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4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88C7B-D6D3-4CD8-A8F0-A3ABFDC4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5D69A3-C770-4FB0-8DA8-FA496619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7875EE-230A-4575-A5CF-9458FF43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4275B-AA40-4AD7-8854-48D5820E1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4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1D227C-AFFC-4F48-A355-4F7BDC97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09A72D-F611-444D-8119-9A1EC760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54849-D254-47FF-9FB7-5C826C1A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9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00D27-FCA9-43EC-BF11-5E634CD58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E4CFE-EC4C-46B9-A337-56B1EA8AC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943E4-70E2-4158-96BF-19C4E5E31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7EBAB-D073-44CB-B7B1-F236CFED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7836C-C791-4530-8EAD-4C6D518A1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F4C4C-9303-44DC-AE73-30BAB841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7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260E5-A490-42FB-B73F-467EC3D6B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B67C9-754F-42C4-99C1-17407C6BB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50F81-038E-4732-8051-CB6C02D78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01F9E-BD32-4BC1-9F30-28892A5CB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93442-E48D-4927-B404-C786F860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C2FE6-2A7B-4B92-B425-1960F622F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5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C3D6-C2EE-4A4E-8C0C-F3D26DAC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641CC3-4AB0-42A5-BB78-97C709F35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48A9F-BDB2-4353-9FB8-489FD393B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364EF-7DED-4DB3-8E9A-39F5C80B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8E8F1-1A58-4C63-8BF0-7E68CC62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8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31C688-26C5-42F0-87D2-18D16109B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85455-1964-42A6-B122-60073DD1B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8BE60-3CCF-4CAB-8748-8F1C3145B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A40BB-4C8D-49B9-A0BB-D0586CA45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96601-48FB-4D45-8E02-D56010B2B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4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71C8FB-B900-423C-A893-E1CE19EE1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AAB02-6383-4504-944E-6077F7DF2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1B318-EFD3-4CB8-BFAD-59DF737DAF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3EB3-3EDB-46D0-ACEF-DFE00DD0C7C0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EF57D-58F1-4B5F-AD52-1C978A999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F0259-07C8-4747-87AA-9D65C45E8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4D053-F3A4-4452-9C51-298F736F3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1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135E-CAC6-451D-AEA7-513CE63A3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96004" y="2618913"/>
            <a:ext cx="12584007" cy="1020931"/>
          </a:xfrm>
        </p:spPr>
        <p:txBody>
          <a:bodyPr>
            <a:noAutofit/>
          </a:bodyPr>
          <a:lstStyle/>
          <a:p>
            <a:r>
              <a:rPr lang="en-US" sz="3600" dirty="0"/>
              <a:t>US side Magnetic nozzle computational modeling efforts update cont.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202B1-7776-48A8-B022-854C9660C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559946"/>
            <a:ext cx="9144000" cy="1020932"/>
          </a:xfrm>
        </p:spPr>
        <p:txBody>
          <a:bodyPr>
            <a:normAutofit/>
          </a:bodyPr>
          <a:lstStyle/>
          <a:p>
            <a:r>
              <a:rPr lang="en-US" dirty="0"/>
              <a:t>12/6/2021</a:t>
            </a:r>
          </a:p>
          <a:p>
            <a:r>
              <a:rPr lang="en-US" dirty="0"/>
              <a:t>Nathan Schilling</a:t>
            </a:r>
          </a:p>
        </p:txBody>
      </p:sp>
    </p:spTree>
    <p:extLst>
      <p:ext uri="{BB962C8B-B14F-4D97-AF65-F5344CB8AC3E}">
        <p14:creationId xmlns:p14="http://schemas.microsoft.com/office/powerpoint/2010/main" val="249904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52F42-3AFA-49F9-AAEF-4846BD960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9" y="365125"/>
            <a:ext cx="1202154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Nozzle naming convention -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1CE4D-B44D-424C-BF95-C46713740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6" y="1825625"/>
            <a:ext cx="10803384" cy="1006352"/>
          </a:xfrm>
        </p:spPr>
        <p:txBody>
          <a:bodyPr/>
          <a:lstStyle/>
          <a:p>
            <a:r>
              <a:rPr lang="en-US" dirty="0"/>
              <a:t>Aside about input file naming convention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pl-PL" dirty="0"/>
              <a:t>axNozz_</a:t>
            </a:r>
            <a:r>
              <a:rPr lang="pl-PL" dirty="0">
                <a:solidFill>
                  <a:srgbClr val="FF0000"/>
                </a:solidFill>
              </a:rPr>
              <a:t>32s</a:t>
            </a:r>
            <a:r>
              <a:rPr lang="pl-PL" dirty="0"/>
              <a:t>_</a:t>
            </a:r>
            <a:r>
              <a:rPr lang="en-US" dirty="0">
                <a:solidFill>
                  <a:schemeClr val="accent1"/>
                </a:solidFill>
              </a:rPr>
              <a:t>30</a:t>
            </a:r>
            <a:r>
              <a:rPr lang="pl-PL" dirty="0">
                <a:solidFill>
                  <a:schemeClr val="accent1"/>
                </a:solidFill>
              </a:rPr>
              <a:t>MA</a:t>
            </a:r>
            <a:r>
              <a:rPr lang="pl-PL" dirty="0"/>
              <a:t>_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_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250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cm</a:t>
            </a:r>
            <a:r>
              <a:rPr lang="pl-PL" dirty="0"/>
              <a:t>_</a:t>
            </a:r>
            <a:r>
              <a:rPr lang="pl-PL" dirty="0">
                <a:solidFill>
                  <a:srgbClr val="FF33CC"/>
                </a:solidFill>
              </a:rPr>
              <a:t>5</a:t>
            </a:r>
            <a:endParaRPr lang="en-US" dirty="0">
              <a:solidFill>
                <a:srgbClr val="FF33CC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CC9632-D09D-475A-A905-76707899901E}"/>
              </a:ext>
            </a:extLst>
          </p:cNvPr>
          <p:cNvSpPr/>
          <p:nvPr/>
        </p:nvSpPr>
        <p:spPr>
          <a:xfrm>
            <a:off x="2423605" y="2361460"/>
            <a:ext cx="1083075" cy="470517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A9AD0A-1225-44D2-AFC7-746B80B678EA}"/>
              </a:ext>
            </a:extLst>
          </p:cNvPr>
          <p:cNvCxnSpPr>
            <a:cxnSpLocks/>
            <a:stCxn id="7" idx="0"/>
            <a:endCxn id="4" idx="3"/>
          </p:cNvCxnSpPr>
          <p:nvPr/>
        </p:nvCxnSpPr>
        <p:spPr>
          <a:xfrm flipV="1">
            <a:off x="1866921" y="2763071"/>
            <a:ext cx="715297" cy="278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03BA5BA-F771-4E99-9531-A13DCDAA2207}"/>
              </a:ext>
            </a:extLst>
          </p:cNvPr>
          <p:cNvSpPr txBox="1"/>
          <p:nvPr/>
        </p:nvSpPr>
        <p:spPr>
          <a:xfrm>
            <a:off x="105349" y="3041918"/>
            <a:ext cx="35231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Prefix specifies nozzle configuration</a:t>
            </a:r>
          </a:p>
          <a:p>
            <a:r>
              <a:rPr lang="en-US" dirty="0"/>
              <a:t>(“</a:t>
            </a:r>
            <a:r>
              <a:rPr lang="en-US" dirty="0" err="1"/>
              <a:t>axNozz</a:t>
            </a:r>
            <a:r>
              <a:rPr lang="en-US" dirty="0"/>
              <a:t>” for axial and</a:t>
            </a:r>
          </a:p>
          <a:p>
            <a:r>
              <a:rPr lang="en-US" dirty="0"/>
              <a:t>“</a:t>
            </a:r>
            <a:r>
              <a:rPr lang="en-US" dirty="0" err="1"/>
              <a:t>solNozz</a:t>
            </a:r>
            <a:r>
              <a:rPr lang="en-US" dirty="0"/>
              <a:t>” for solenoidal)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7DC935-7760-4956-95E3-3F3DF24092E7}"/>
              </a:ext>
            </a:extLst>
          </p:cNvPr>
          <p:cNvSpPr/>
          <p:nvPr/>
        </p:nvSpPr>
        <p:spPr>
          <a:xfrm>
            <a:off x="3628493" y="2361460"/>
            <a:ext cx="561767" cy="4016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35B4E6-F52F-4186-89EB-56983C3A97E5}"/>
              </a:ext>
            </a:extLst>
          </p:cNvPr>
          <p:cNvCxnSpPr>
            <a:cxnSpLocks/>
            <a:stCxn id="13" idx="0"/>
            <a:endCxn id="9" idx="4"/>
          </p:cNvCxnSpPr>
          <p:nvPr/>
        </p:nvCxnSpPr>
        <p:spPr>
          <a:xfrm flipV="1">
            <a:off x="3030488" y="2763071"/>
            <a:ext cx="878889" cy="11918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AD5866B-DD9A-4A48-BAE5-F8A4DF04D7EC}"/>
              </a:ext>
            </a:extLst>
          </p:cNvPr>
          <p:cNvSpPr txBox="1"/>
          <p:nvPr/>
        </p:nvSpPr>
        <p:spPr>
          <a:xfrm>
            <a:off x="1659023" y="3954899"/>
            <a:ext cx="2742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Number of struts/coils</a:t>
            </a:r>
          </a:p>
          <a:p>
            <a:r>
              <a:rPr lang="en-US" dirty="0">
                <a:solidFill>
                  <a:srgbClr val="FF0000"/>
                </a:solidFill>
              </a:rPr>
              <a:t>“32s” means 32 struts.</a:t>
            </a:r>
          </a:p>
          <a:p>
            <a:r>
              <a:rPr lang="en-US" dirty="0">
                <a:solidFill>
                  <a:srgbClr val="FF0000"/>
                </a:solidFill>
              </a:rPr>
              <a:t>Solenoidal nozzles use coils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DC32F2A-99D7-46D9-9A59-19F0A99F15FD}"/>
              </a:ext>
            </a:extLst>
          </p:cNvPr>
          <p:cNvSpPr/>
          <p:nvPr/>
        </p:nvSpPr>
        <p:spPr>
          <a:xfrm>
            <a:off x="4312074" y="2301407"/>
            <a:ext cx="924462" cy="53056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24B82A-6FEC-4EE8-84C2-1D32ED0A3A10}"/>
              </a:ext>
            </a:extLst>
          </p:cNvPr>
          <p:cNvCxnSpPr>
            <a:cxnSpLocks/>
            <a:stCxn id="19" idx="0"/>
            <a:endCxn id="16" idx="4"/>
          </p:cNvCxnSpPr>
          <p:nvPr/>
        </p:nvCxnSpPr>
        <p:spPr>
          <a:xfrm flipV="1">
            <a:off x="4401953" y="2831976"/>
            <a:ext cx="372352" cy="20314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8F7F1D9-1F71-46CC-9C51-93DD5E095382}"/>
              </a:ext>
            </a:extLst>
          </p:cNvPr>
          <p:cNvSpPr txBox="1"/>
          <p:nvPr/>
        </p:nvSpPr>
        <p:spPr>
          <a:xfrm>
            <a:off x="3399018" y="4863391"/>
            <a:ext cx="2005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Strut/coil current</a:t>
            </a:r>
          </a:p>
          <a:p>
            <a:r>
              <a:rPr lang="en-US" dirty="0">
                <a:solidFill>
                  <a:schemeClr val="accent1"/>
                </a:solidFill>
              </a:rPr>
              <a:t>So this nozzle used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a current of 30 MA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A300650-B5F1-4862-A6A1-22E94E568FE6}"/>
              </a:ext>
            </a:extLst>
          </p:cNvPr>
          <p:cNvSpPr/>
          <p:nvPr/>
        </p:nvSpPr>
        <p:spPr>
          <a:xfrm>
            <a:off x="5325148" y="2328801"/>
            <a:ext cx="1253205" cy="530569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D2AE31-41CA-43F7-A6CB-D581987F3774}"/>
              </a:ext>
            </a:extLst>
          </p:cNvPr>
          <p:cNvSpPr txBox="1"/>
          <p:nvPr/>
        </p:nvSpPr>
        <p:spPr>
          <a:xfrm>
            <a:off x="5175413" y="3998631"/>
            <a:ext cx="42171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Distance from the center of the plasma to the nozzle exit. A distance of 0 m indicates the center of the plasma is in the same place as the nozzle exit In this case, the underscore indicates a negative, so “_250cm” means the plasma is -250cm away from the nozzle exit, or 2.50 m inside the nozzle. For the 3.5 m long nozzle, this means  the plasma is 1 m away from the nozzle vertex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9178296-5FB9-48C1-B604-16D3996113CF}"/>
              </a:ext>
            </a:extLst>
          </p:cNvPr>
          <p:cNvCxnSpPr>
            <a:cxnSpLocks/>
            <a:stCxn id="30" idx="0"/>
            <a:endCxn id="29" idx="4"/>
          </p:cNvCxnSpPr>
          <p:nvPr/>
        </p:nvCxnSpPr>
        <p:spPr>
          <a:xfrm flipH="1" flipV="1">
            <a:off x="5951751" y="2859370"/>
            <a:ext cx="1332243" cy="113926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9639EAE-C623-48BD-9EFB-85B2C5610C9C}"/>
              </a:ext>
            </a:extLst>
          </p:cNvPr>
          <p:cNvSpPr/>
          <p:nvPr/>
        </p:nvSpPr>
        <p:spPr>
          <a:xfrm>
            <a:off x="6698714" y="2361460"/>
            <a:ext cx="253497" cy="401611"/>
          </a:xfrm>
          <a:prstGeom prst="ellipse">
            <a:avLst/>
          </a:prstGeom>
          <a:noFill/>
          <a:ln w="28575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F64A73A-9DC3-405E-BDDF-F98E0D927733}"/>
              </a:ext>
            </a:extLst>
          </p:cNvPr>
          <p:cNvCxnSpPr>
            <a:cxnSpLocks/>
            <a:stCxn id="37" idx="1"/>
            <a:endCxn id="33" idx="4"/>
          </p:cNvCxnSpPr>
          <p:nvPr/>
        </p:nvCxnSpPr>
        <p:spPr>
          <a:xfrm flipH="1" flipV="1">
            <a:off x="6825463" y="2763071"/>
            <a:ext cx="891010" cy="795399"/>
          </a:xfrm>
          <a:prstGeom prst="straightConnector1">
            <a:avLst/>
          </a:prstGeom>
          <a:ln w="190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C8B9F59-D3EE-4859-8324-39143C252447}"/>
              </a:ext>
            </a:extLst>
          </p:cNvPr>
          <p:cNvSpPr txBox="1"/>
          <p:nvPr/>
        </p:nvSpPr>
        <p:spPr>
          <a:xfrm>
            <a:off x="7716473" y="2958305"/>
            <a:ext cx="3189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33CC"/>
                </a:solidFill>
              </a:rPr>
              <a:t>Mixture ratio</a:t>
            </a:r>
          </a:p>
          <a:p>
            <a:r>
              <a:rPr lang="en-US" dirty="0">
                <a:solidFill>
                  <a:srgbClr val="FF33CC"/>
                </a:solidFill>
              </a:rPr>
              <a:t>“5” indicates a mixture ratio of 5kg of lithium for 1kg of Tungsten</a:t>
            </a:r>
          </a:p>
        </p:txBody>
      </p:sp>
    </p:spTree>
    <p:extLst>
      <p:ext uri="{BB962C8B-B14F-4D97-AF65-F5344CB8AC3E}">
        <p14:creationId xmlns:p14="http://schemas.microsoft.com/office/powerpoint/2010/main" val="379247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780A2C-9BA8-4F36-9026-5CEC8106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Axial nozzle results</a:t>
            </a: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C33AB0BB-8CFA-4459-852E-2FF809A251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" t="19093" r="5971" b="16993"/>
          <a:stretch/>
        </p:blipFill>
        <p:spPr>
          <a:xfrm>
            <a:off x="2777839" y="124288"/>
            <a:ext cx="6179867" cy="339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30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CD5E-F1B9-4186-9DF1-587AF6E38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546"/>
            <a:ext cx="10515600" cy="584786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 from </a:t>
            </a:r>
            <a:r>
              <a:rPr lang="pl-PL" dirty="0"/>
              <a:t>axNozz_32s_</a:t>
            </a:r>
            <a:r>
              <a:rPr lang="en-US" dirty="0"/>
              <a:t>30</a:t>
            </a:r>
            <a:r>
              <a:rPr lang="pl-PL" dirty="0"/>
              <a:t>MA__</a:t>
            </a:r>
            <a:r>
              <a:rPr lang="en-US" dirty="0"/>
              <a:t>250</a:t>
            </a:r>
            <a:r>
              <a:rPr lang="pl-PL" dirty="0"/>
              <a:t>cm_5</a:t>
            </a:r>
            <a:endParaRPr lang="en-US" dirty="0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2B474ABC-A5C5-4CB1-B161-5B4557DC1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785176"/>
            <a:ext cx="4114800" cy="3086100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C9DA8D89-ED4D-43CE-AFCE-469812B5D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71092"/>
            <a:ext cx="4114800" cy="3086100"/>
          </a:xfrm>
          <a:prstGeom prst="rect">
            <a:avLst/>
          </a:prstGeom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DFCA14BC-416D-412A-8FF7-C36CAA98B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3" y="644332"/>
            <a:ext cx="4114800" cy="3086101"/>
          </a:xfrm>
          <a:prstGeom prst="rect">
            <a:avLst/>
          </a:prstGeom>
        </p:spPr>
      </p:pic>
      <p:pic>
        <p:nvPicPr>
          <p:cNvPr id="7" name="Picture 6" descr="Chart, sunburst chart&#10;&#10;Description automatically generated">
            <a:extLst>
              <a:ext uri="{FF2B5EF4-FFF2-40B4-BE49-F238E27FC236}">
                <a16:creationId xmlns:a16="http://schemas.microsoft.com/office/drawing/2014/main" id="{C4AF6BD2-FE14-45D6-81AC-CF5998805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451" y="3840480"/>
            <a:ext cx="4114800" cy="3017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2D3818-213B-4A39-B5F6-2FC2B6E2DE33}"/>
              </a:ext>
            </a:extLst>
          </p:cNvPr>
          <p:cNvSpPr txBox="1"/>
          <p:nvPr/>
        </p:nvSpPr>
        <p:spPr>
          <a:xfrm>
            <a:off x="3788040" y="970790"/>
            <a:ext cx="42764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Performance is mediocre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Higher nozzle efficiency initially, then decreases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Specific impulse and thrust follow  general trend of nozzle efficiency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Increase as particles start to leave the nozzle, but decreases as particles get turned around and sucked back into the nozzle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See animation</a:t>
            </a:r>
          </a:p>
        </p:txBody>
      </p:sp>
    </p:spTree>
    <p:extLst>
      <p:ext uri="{BB962C8B-B14F-4D97-AF65-F5344CB8AC3E}">
        <p14:creationId xmlns:p14="http://schemas.microsoft.com/office/powerpoint/2010/main" val="992452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sunburst chart&#10;&#10;Description automatically generated">
            <a:extLst>
              <a:ext uri="{FF2B5EF4-FFF2-40B4-BE49-F238E27FC236}">
                <a16:creationId xmlns:a16="http://schemas.microsoft.com/office/drawing/2014/main" id="{CC69FEE2-89BC-4F00-BFC9-204B518BC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697" y="3172040"/>
            <a:ext cx="5026310" cy="3685960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EA7D46D-005C-4E28-BAAF-0AC77BA91E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" t="4898" r="6802"/>
          <a:stretch/>
        </p:blipFill>
        <p:spPr>
          <a:xfrm>
            <a:off x="8196044" y="151002"/>
            <a:ext cx="3716324" cy="2932199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565166AC-C573-484B-8F2B-FBEF62034F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4898" r="6743"/>
          <a:stretch/>
        </p:blipFill>
        <p:spPr>
          <a:xfrm>
            <a:off x="176169" y="3925801"/>
            <a:ext cx="3657600" cy="2932199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4F877789-6052-4658-B498-214D29378C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" t="4898" r="6666"/>
          <a:stretch/>
        </p:blipFill>
        <p:spPr>
          <a:xfrm>
            <a:off x="279632" y="813949"/>
            <a:ext cx="3716325" cy="29321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9DE58D-4534-430B-A897-9863FD65795A}"/>
              </a:ext>
            </a:extLst>
          </p:cNvPr>
          <p:cNvSpPr txBox="1"/>
          <p:nvPr/>
        </p:nvSpPr>
        <p:spPr>
          <a:xfrm>
            <a:off x="3995957" y="813949"/>
            <a:ext cx="29697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 isn’t technically done running but overall results are obvious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Plasma very clearly gets sucked back into the nozzle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Shown in animation and all performance plots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Performance increases, then decreases, then increases again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Peak performance less than before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D6C7208-6877-4F1F-9A77-A3CFC7B22FE9}"/>
              </a:ext>
            </a:extLst>
          </p:cNvPr>
          <p:cNvSpPr txBox="1">
            <a:spLocks/>
          </p:cNvSpPr>
          <p:nvPr/>
        </p:nvSpPr>
        <p:spPr>
          <a:xfrm>
            <a:off x="-169705" y="-72876"/>
            <a:ext cx="8790462" cy="662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Double Current - </a:t>
            </a:r>
            <a:r>
              <a:rPr lang="pl-PL" sz="3400" dirty="0"/>
              <a:t>axNozz_32s_</a:t>
            </a:r>
            <a:r>
              <a:rPr lang="en-US" sz="3400" dirty="0"/>
              <a:t>60</a:t>
            </a:r>
            <a:r>
              <a:rPr lang="pl-PL" sz="3400" dirty="0"/>
              <a:t>MA__</a:t>
            </a:r>
            <a:r>
              <a:rPr lang="en-US" sz="3400" dirty="0"/>
              <a:t>250</a:t>
            </a:r>
            <a:r>
              <a:rPr lang="pl-PL" sz="3400" dirty="0"/>
              <a:t>cm_5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67891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sunburst chart&#10;&#10;Description automatically generated">
            <a:extLst>
              <a:ext uri="{FF2B5EF4-FFF2-40B4-BE49-F238E27FC236}">
                <a16:creationId xmlns:a16="http://schemas.microsoft.com/office/drawing/2014/main" id="{41A898A0-23FE-404C-8DFF-E060A1019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650" y="3116147"/>
            <a:ext cx="5065350" cy="3714590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E043B582-0CB3-4803-9981-DD2528742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598" y="0"/>
            <a:ext cx="4113402" cy="3085052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0B49F65F-B1E3-408D-AE90-9AF8C6812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1490"/>
            <a:ext cx="4060570" cy="3045428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3676DB0A-4659-4202-B206-E6020F863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378"/>
            <a:ext cx="4280149" cy="32101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4D46D2-C638-4C90-B458-3C78924F1972}"/>
              </a:ext>
            </a:extLst>
          </p:cNvPr>
          <p:cNvSpPr txBox="1"/>
          <p:nvPr/>
        </p:nvSpPr>
        <p:spPr>
          <a:xfrm>
            <a:off x="3840991" y="703047"/>
            <a:ext cx="30660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Better performance than any other nozzle tested to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Better than 0.5 nozzle efficiency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Isp</a:t>
            </a:r>
            <a:r>
              <a:rPr lang="en-US" dirty="0"/>
              <a:t> around ~3000 sec which is better than a Hall thruster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Impulse bit ~2 </a:t>
            </a:r>
            <a:r>
              <a:rPr lang="en-US" dirty="0" err="1"/>
              <a:t>kNs</a:t>
            </a:r>
            <a:r>
              <a:rPr lang="en-US" dirty="0"/>
              <a:t> which gives a thrust to weight for </a:t>
            </a:r>
            <a:r>
              <a:rPr lang="en-US" dirty="0" err="1"/>
              <a:t>PuFF</a:t>
            </a:r>
            <a:r>
              <a:rPr lang="en-US" dirty="0"/>
              <a:t> closer to 0.01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E77A697-6E8A-4963-BB99-38EEC7E5E3D2}"/>
              </a:ext>
            </a:extLst>
          </p:cNvPr>
          <p:cNvSpPr txBox="1">
            <a:spLocks/>
          </p:cNvSpPr>
          <p:nvPr/>
        </p:nvSpPr>
        <p:spPr>
          <a:xfrm>
            <a:off x="-169705" y="-72876"/>
            <a:ext cx="8790462" cy="662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Half Current - </a:t>
            </a:r>
            <a:r>
              <a:rPr lang="pl-PL" sz="3400" dirty="0"/>
              <a:t>axNozz_32s_</a:t>
            </a:r>
            <a:r>
              <a:rPr lang="en-US" sz="3400" dirty="0"/>
              <a:t>15</a:t>
            </a:r>
            <a:r>
              <a:rPr lang="pl-PL" sz="3400" dirty="0"/>
              <a:t>MA__</a:t>
            </a:r>
            <a:r>
              <a:rPr lang="en-US" sz="3400" dirty="0"/>
              <a:t>250</a:t>
            </a:r>
            <a:r>
              <a:rPr lang="pl-PL" sz="3400" dirty="0"/>
              <a:t>cm_5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67031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64D46D2-C638-4C90-B458-3C78924F1972}"/>
              </a:ext>
            </a:extLst>
          </p:cNvPr>
          <p:cNvSpPr txBox="1"/>
          <p:nvPr/>
        </p:nvSpPr>
        <p:spPr>
          <a:xfrm>
            <a:off x="4213036" y="681037"/>
            <a:ext cx="30660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 performance left in nozzle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Less than half the mass/particles have escaped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it worth chasing this performance down? </a:t>
            </a:r>
          </a:p>
        </p:txBody>
      </p:sp>
      <p:pic>
        <p:nvPicPr>
          <p:cNvPr id="4" name="Picture 3" descr="Chart, sunburst chart&#10;&#10;Description automatically generated">
            <a:extLst>
              <a:ext uri="{FF2B5EF4-FFF2-40B4-BE49-F238E27FC236}">
                <a16:creationId xmlns:a16="http://schemas.microsoft.com/office/drawing/2014/main" id="{0E3B9EEB-A0CB-41D3-9058-FCD0BDD85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616" y="3766718"/>
            <a:ext cx="4215384" cy="3091282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CD73AC44-53F0-4E6B-B2AF-47FD54DD7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7129"/>
            <a:ext cx="4213036" cy="3159777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3DB01A44-BE70-474E-B3C8-CB1A1C6EB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352"/>
            <a:ext cx="4213036" cy="315977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BD9F05-C059-4658-9172-FCF5FC134955}"/>
              </a:ext>
            </a:extLst>
          </p:cNvPr>
          <p:cNvSpPr txBox="1">
            <a:spLocks/>
          </p:cNvSpPr>
          <p:nvPr/>
        </p:nvSpPr>
        <p:spPr>
          <a:xfrm>
            <a:off x="-169705" y="-72876"/>
            <a:ext cx="8790462" cy="662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Half Current - </a:t>
            </a:r>
            <a:r>
              <a:rPr lang="pl-PL" sz="3400" dirty="0"/>
              <a:t>axNozz_32s_</a:t>
            </a:r>
            <a:r>
              <a:rPr lang="en-US" sz="3400" dirty="0"/>
              <a:t>15</a:t>
            </a:r>
            <a:r>
              <a:rPr lang="pl-PL" sz="3400" dirty="0"/>
              <a:t>MA__</a:t>
            </a:r>
            <a:r>
              <a:rPr lang="en-US" sz="3400" dirty="0"/>
              <a:t>250</a:t>
            </a:r>
            <a:r>
              <a:rPr lang="pl-PL" sz="3400" dirty="0"/>
              <a:t>cm_5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84896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7D3C-EDE6-4057-BDA0-E9966348F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Solenoidal nozzle Results</a:t>
            </a:r>
          </a:p>
        </p:txBody>
      </p:sp>
    </p:spTree>
    <p:extLst>
      <p:ext uri="{BB962C8B-B14F-4D97-AF65-F5344CB8AC3E}">
        <p14:creationId xmlns:p14="http://schemas.microsoft.com/office/powerpoint/2010/main" val="1504182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EE95-D03E-4118-A93F-26B72BA9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594"/>
            <a:ext cx="10515600" cy="1504091"/>
          </a:xfrm>
        </p:spPr>
        <p:txBody>
          <a:bodyPr>
            <a:normAutofit/>
          </a:bodyPr>
          <a:lstStyle/>
          <a:p>
            <a:r>
              <a:rPr lang="en-US" dirty="0"/>
              <a:t>Initial nozzle run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37F3A-AE16-40F6-A82E-12AD34BE9F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5310" y="1233996"/>
                <a:ext cx="6738150" cy="561420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Initial nozzle design for the solenoidal nozzle was found in a similar way to the axial nozzle</a:t>
                </a:r>
              </a:p>
              <a:p>
                <a:pPr lvl="1"/>
                <a:r>
                  <a:rPr lang="en-US" dirty="0"/>
                  <a:t>Match the magnetic pressure with the </a:t>
                </a:r>
                <a:r>
                  <a:rPr lang="en-US" dirty="0" err="1"/>
                  <a:t>gasdynamic</a:t>
                </a:r>
                <a:r>
                  <a:rPr lang="en-US" dirty="0"/>
                  <a:t> pressure where the plasma will expand closest to the nozzle </a:t>
                </a:r>
              </a:p>
              <a:p>
                <a:pPr lvl="1"/>
                <a:r>
                  <a:rPr lang="en-US" dirty="0"/>
                  <a:t>solNozz_1c_20MA_0m_5</a:t>
                </a:r>
              </a:p>
              <a:p>
                <a:pPr lvl="1"/>
                <a:r>
                  <a:rPr lang="en-US" dirty="0"/>
                  <a:t>Didn’t result in any appreciable deflection (see right)</a:t>
                </a:r>
              </a:p>
              <a:p>
                <a:r>
                  <a:rPr lang="en-US" dirty="0"/>
                  <a:t>Next, investigated the solenoidal nozzle design from the 1999 </a:t>
                </a:r>
                <a:r>
                  <a:rPr lang="en-US" dirty="0" err="1"/>
                  <a:t>Nagamine</a:t>
                </a:r>
                <a:r>
                  <a:rPr lang="en-US" dirty="0"/>
                  <a:t> &amp; Nakashima paper and scaled it appropriately</a:t>
                </a:r>
              </a:p>
              <a:p>
                <a:pPr lvl="1"/>
                <a:r>
                  <a:rPr lang="en-US" dirty="0" err="1"/>
                  <a:t>Nagamine</a:t>
                </a:r>
                <a:r>
                  <a:rPr lang="en-US" dirty="0"/>
                  <a:t> &amp; Nakashima use a  4 MJ plasma and we use a 1 GJ plasma</a:t>
                </a:r>
              </a:p>
              <a:p>
                <a:pPr lvl="1"/>
                <a:r>
                  <a:rPr lang="en-US" dirty="0"/>
                  <a:t>Scale current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e>
                    </m:rad>
                  </m:oMath>
                </a14:m>
                <a:r>
                  <a:rPr lang="en-US" dirty="0"/>
                  <a:t> and see what happens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37F3A-AE16-40F6-A82E-12AD34BE9F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310" y="1233996"/>
                <a:ext cx="6738150" cy="5614209"/>
              </a:xfrm>
              <a:blipFill>
                <a:blip r:embed="rId2"/>
                <a:stretch>
                  <a:fillRect l="-1629" t="-2389" r="-814" b="-2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5999BC7-468C-4888-ADEE-887DAF997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296" y="858639"/>
            <a:ext cx="5246494" cy="523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51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BA83-3B43-420F-9295-F9DFBA9E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7"/>
            <a:ext cx="10515600" cy="750611"/>
          </a:xfrm>
        </p:spPr>
        <p:txBody>
          <a:bodyPr/>
          <a:lstStyle/>
          <a:p>
            <a:r>
              <a:rPr lang="en-US" dirty="0"/>
              <a:t>Scaled nozzle run (solNozz_1c_113MA_1m_5)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2AAFA99-1739-4E81-AC37-1C0580210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15" y="722889"/>
            <a:ext cx="4114800" cy="3086100"/>
          </a:xfrm>
          <a:prstGeom prst="rect">
            <a:avLst/>
          </a:prstGeom>
        </p:spPr>
      </p:pic>
      <p:pic>
        <p:nvPicPr>
          <p:cNvPr id="9" name="Picture 8" descr="Chart, radar chart&#10;&#10;Description automatically generated">
            <a:extLst>
              <a:ext uri="{FF2B5EF4-FFF2-40B4-BE49-F238E27FC236}">
                <a16:creationId xmlns:a16="http://schemas.microsoft.com/office/drawing/2014/main" id="{3C135492-0978-4CC7-A82A-B4608A04C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2" y="3840480"/>
            <a:ext cx="4114800" cy="3017520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814E26A2-2598-43B7-B5DC-38B4DB4E7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1900"/>
            <a:ext cx="4114800" cy="308610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A15251BD-9385-42BE-B242-7EA00ADB9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2303"/>
            <a:ext cx="4114800" cy="30861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3D85ED-B8CF-48C8-92E9-293EEC750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639" y="910431"/>
            <a:ext cx="4114800" cy="4351338"/>
          </a:xfrm>
        </p:spPr>
        <p:txBody>
          <a:bodyPr>
            <a:normAutofit/>
          </a:bodyPr>
          <a:lstStyle/>
          <a:p>
            <a:r>
              <a:rPr lang="en-US" dirty="0"/>
              <a:t>Appreciable performance/deflection</a:t>
            </a:r>
          </a:p>
          <a:p>
            <a:pPr lvl="1"/>
            <a:r>
              <a:rPr lang="en-US" dirty="0"/>
              <a:t>Peak efficiency isn’t as good as the axial nozzle (only around 40%) but it’s respectable</a:t>
            </a:r>
          </a:p>
          <a:p>
            <a:pPr lvl="1"/>
            <a:r>
              <a:rPr lang="en-US" dirty="0"/>
              <a:t>Trends in the right direction (increases before saturation) </a:t>
            </a:r>
          </a:p>
        </p:txBody>
      </p:sp>
    </p:spTree>
    <p:extLst>
      <p:ext uri="{BB962C8B-B14F-4D97-AF65-F5344CB8AC3E}">
        <p14:creationId xmlns:p14="http://schemas.microsoft.com/office/powerpoint/2010/main" val="1421439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BA83-3B43-420F-9295-F9DFBA9E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7"/>
            <a:ext cx="10515600" cy="750611"/>
          </a:xfrm>
        </p:spPr>
        <p:txBody>
          <a:bodyPr/>
          <a:lstStyle/>
          <a:p>
            <a:r>
              <a:rPr lang="en-US" dirty="0"/>
              <a:t>Double current (solNozz_1c_200MA_1m_5)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23D85ED-B8CF-48C8-92E9-293EEC7508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5725" y="997902"/>
                <a:ext cx="3997354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Performance increases with higher current</a:t>
                </a:r>
              </a:p>
              <a:p>
                <a:pPr lvl="1"/>
                <a:r>
                  <a:rPr lang="en-US" dirty="0"/>
                  <a:t>Double current results in performance comparable to axial nozzle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=0.55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Trend is in the right direction (constantly increasing)</a:t>
                </a:r>
              </a:p>
              <a:p>
                <a:pPr lvl="1"/>
                <a:r>
                  <a:rPr lang="en-US" dirty="0"/>
                  <a:t>200 MA is impracticable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B23D85ED-B8CF-48C8-92E9-293EEC7508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5725" y="997902"/>
                <a:ext cx="3997354" cy="4351338"/>
              </a:xfrm>
              <a:blipFill>
                <a:blip r:embed="rId2"/>
                <a:stretch>
                  <a:fillRect l="-2744" t="-2381" r="-2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913BC220-9B3B-4A24-B5D4-AFC9FB88E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079" y="735186"/>
            <a:ext cx="4114800" cy="3017520"/>
          </a:xfrm>
          <a:prstGeom prst="rect">
            <a:avLst/>
          </a:prstGeom>
        </p:spPr>
      </p:pic>
      <p:pic>
        <p:nvPicPr>
          <p:cNvPr id="13" name="Picture 12" descr="Chart, radar chart&#10;&#10;Description automatically generated">
            <a:extLst>
              <a:ext uri="{FF2B5EF4-FFF2-40B4-BE49-F238E27FC236}">
                <a16:creationId xmlns:a16="http://schemas.microsoft.com/office/drawing/2014/main" id="{2E2F0CB0-1722-4FC1-A885-00FF80919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081" y="3840480"/>
            <a:ext cx="4114800" cy="3017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006978-0225-4E20-AC49-BB2711B00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1" y="3771900"/>
            <a:ext cx="4114800" cy="3086100"/>
          </a:xfrm>
          <a:prstGeom prst="rect">
            <a:avLst/>
          </a:prstGeom>
        </p:spPr>
      </p:pic>
      <p:pic>
        <p:nvPicPr>
          <p:cNvPr id="8" name="Picture 7" descr="Chart, table&#10;&#10;Description automatically generated">
            <a:extLst>
              <a:ext uri="{FF2B5EF4-FFF2-40B4-BE49-F238E27FC236}">
                <a16:creationId xmlns:a16="http://schemas.microsoft.com/office/drawing/2014/main" id="{C1F35FDF-95EC-46A8-B46C-E3A816A68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1" y="848022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BA83-3B43-420F-9295-F9DFBA9E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77"/>
            <a:ext cx="10515600" cy="750611"/>
          </a:xfrm>
        </p:spPr>
        <p:txBody>
          <a:bodyPr>
            <a:normAutofit/>
          </a:bodyPr>
          <a:lstStyle/>
          <a:p>
            <a:r>
              <a:rPr lang="en-US" dirty="0"/>
              <a:t>Half current (solNozz_1c_50MA_1m_5)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3D85ED-B8CF-48C8-92E9-293EEC750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585" y="997902"/>
            <a:ext cx="3926048" cy="4351338"/>
          </a:xfrm>
        </p:spPr>
        <p:txBody>
          <a:bodyPr>
            <a:normAutofit/>
          </a:bodyPr>
          <a:lstStyle/>
          <a:p>
            <a:r>
              <a:rPr lang="en-US" dirty="0"/>
              <a:t>Performance isn’t as good here</a:t>
            </a:r>
          </a:p>
          <a:p>
            <a:pPr lvl="1"/>
            <a:r>
              <a:rPr lang="en-US" dirty="0"/>
              <a:t>Peak efficiency is only around 15%</a:t>
            </a:r>
          </a:p>
          <a:p>
            <a:r>
              <a:rPr lang="en-US" dirty="0"/>
              <a:t>Seems that efficiency scales to the ½ power with current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C79228A1-F50D-44CD-A155-97CE100EC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633" y="754380"/>
            <a:ext cx="4114800" cy="3086100"/>
          </a:xfrm>
          <a:prstGeom prst="rect">
            <a:avLst/>
          </a:prstGeom>
        </p:spPr>
      </p:pic>
      <p:pic>
        <p:nvPicPr>
          <p:cNvPr id="13" name="Picture 12" descr="Chart, radar chart&#10;&#10;Description automatically generated">
            <a:extLst>
              <a:ext uri="{FF2B5EF4-FFF2-40B4-BE49-F238E27FC236}">
                <a16:creationId xmlns:a16="http://schemas.microsoft.com/office/drawing/2014/main" id="{2E80EB6B-7D89-454B-8489-19700A289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848" y="3840480"/>
            <a:ext cx="4114800" cy="3017520"/>
          </a:xfrm>
          <a:prstGeom prst="rect">
            <a:avLst/>
          </a:prstGeom>
        </p:spPr>
      </p:pic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F94D0DEA-83F3-42B2-85F4-7D32C07F1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7" y="3771900"/>
            <a:ext cx="4114800" cy="308610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9053BA27-572F-4DB9-BADE-D9414158A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620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6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616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US side Magnetic nozzle computational modeling efforts update cont.</vt:lpstr>
      <vt:lpstr>Nozzle naming convention - example</vt:lpstr>
      <vt:lpstr>Axial nozzle results</vt:lpstr>
      <vt:lpstr>Results from axNozz_32s_30MA__250cm_5</vt:lpstr>
      <vt:lpstr>PowerPoint Presentation</vt:lpstr>
      <vt:lpstr>PowerPoint Presentation</vt:lpstr>
      <vt:lpstr>PowerPoint Presentation</vt:lpstr>
      <vt:lpstr>Solenoidal nozzle Results</vt:lpstr>
      <vt:lpstr>Initial nozzle run</vt:lpstr>
      <vt:lpstr>Scaled nozzle run (solNozz_1c_113MA_1m_5)</vt:lpstr>
      <vt:lpstr>Double current (solNozz_1c_200MA_1m_5)</vt:lpstr>
      <vt:lpstr>Half current (solNozz_1c_50MA_1m_5)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side Magnetic nozzle computational modeling efforts update cont.</dc:title>
  <dc:creator>Schilling, Nathan M. (MSFC-ER64)[UAH]</dc:creator>
  <cp:lastModifiedBy>Schilling, Nathan M. (MSFC-ER64)[UAH]</cp:lastModifiedBy>
  <cp:revision>11</cp:revision>
  <dcterms:created xsi:type="dcterms:W3CDTF">2021-12-06T17:45:47Z</dcterms:created>
  <dcterms:modified xsi:type="dcterms:W3CDTF">2021-12-06T17:20:45Z</dcterms:modified>
</cp:coreProperties>
</file>