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69" r:id="rId2"/>
    <p:sldId id="363" r:id="rId3"/>
    <p:sldId id="274" r:id="rId4"/>
    <p:sldId id="275" r:id="rId5"/>
    <p:sldId id="317" r:id="rId6"/>
    <p:sldId id="365" r:id="rId7"/>
    <p:sldId id="358" r:id="rId8"/>
    <p:sldId id="360" r:id="rId9"/>
    <p:sldId id="361" r:id="rId10"/>
    <p:sldId id="377" r:id="rId11"/>
    <p:sldId id="376" r:id="rId12"/>
    <p:sldId id="349" r:id="rId13"/>
    <p:sldId id="372" r:id="rId14"/>
    <p:sldId id="378" r:id="rId15"/>
    <p:sldId id="366" r:id="rId16"/>
    <p:sldId id="367" r:id="rId17"/>
    <p:sldId id="368" r:id="rId18"/>
    <p:sldId id="369" r:id="rId19"/>
    <p:sldId id="370" r:id="rId20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FF"/>
    <a:srgbClr val="9D9D9D"/>
    <a:srgbClr val="00D100"/>
    <a:srgbClr val="D4000D"/>
    <a:srgbClr val="C55910"/>
    <a:srgbClr val="6C90D0"/>
    <a:srgbClr val="FFC514"/>
    <a:srgbClr val="F8F8F8"/>
    <a:srgbClr val="5C883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6" autoAdjust="0"/>
    <p:restoredTop sz="91071" autoAdjust="0"/>
  </p:normalViewPr>
  <p:slideViewPr>
    <p:cSldViewPr showGuides="1">
      <p:cViewPr varScale="1">
        <p:scale>
          <a:sx n="148" d="100"/>
          <a:sy n="148" d="100"/>
        </p:scale>
        <p:origin x="261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13625-F780-4664-B539-945AD998D560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DA5A9-6D35-4B84-95DD-DFA9AFE7D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75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 rot="10800000">
            <a:off x="0" y="-5"/>
            <a:ext cx="8262941" cy="685799"/>
          </a:xfrm>
          <a:prstGeom prst="rect">
            <a:avLst/>
          </a:prstGeom>
          <a:gradFill flip="none" rotWithShape="1">
            <a:gsLst>
              <a:gs pos="0">
                <a:srgbClr val="511003"/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4419"/>
            <a:ext cx="7772400" cy="3300383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485956" y="135151"/>
            <a:ext cx="17464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10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Aeronautics and Space Administration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262941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4332094"/>
            <a:ext cx="7772399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0066B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0" y="6205150"/>
            <a:ext cx="7772400" cy="3480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233363" indent="0">
              <a:buNone/>
              <a:defRPr/>
            </a:lvl2pPr>
            <a:lvl3pPr marL="455613" indent="0">
              <a:buNone/>
              <a:defRPr/>
            </a:lvl3pPr>
            <a:lvl4pPr marL="685800" indent="0">
              <a:buNone/>
              <a:defRPr/>
            </a:lvl4pPr>
            <a:lvl5pPr marL="91598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8662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8583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399"/>
            <a:ext cx="8229600" cy="637403"/>
          </a:xfrm>
        </p:spPr>
        <p:txBody>
          <a:bodyPr anchor="ctr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8"/>
            <a:ext cx="4799409" cy="541337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87426"/>
            <a:ext cx="3121819" cy="541337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9901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092"/>
            <a:ext cx="8229600" cy="6407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96747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838202"/>
            <a:ext cx="1971675" cy="5562599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838202"/>
            <a:ext cx="5800725" cy="5562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9365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52400" y="1975991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</a:t>
            </a:r>
            <a:r>
              <a:rPr lang="en-US" sz="3200" b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Space Administration</a:t>
            </a:r>
            <a:endParaRPr lang="en-US" sz="3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2" y="4724400"/>
            <a:ext cx="7643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 Research Center</a:t>
            </a:r>
            <a:b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Systems and Technology Division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00100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04 3.33333E-6 L -1.66667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3605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6402"/>
            <a:ext cx="8229600" cy="47213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457199" y="914400"/>
            <a:ext cx="8229600" cy="609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4356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38302"/>
            <a:ext cx="7886700" cy="2891985"/>
          </a:xfrm>
        </p:spPr>
        <p:txBody>
          <a:bodyPr anchor="ctr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66B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485956" y="135151"/>
            <a:ext cx="17464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10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Aeronautics and Space Administration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262941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723" y="28239"/>
            <a:ext cx="640080" cy="63989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708718" y="139782"/>
            <a:ext cx="276791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Systems and Technology Division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 Research Center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85800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991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88" y="45720"/>
            <a:ext cx="822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98499"/>
            <a:ext cx="4038600" cy="55023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8499"/>
            <a:ext cx="4038600" cy="55023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7182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324"/>
            <a:ext cx="4038600" cy="60947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324"/>
            <a:ext cx="4038600" cy="48004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838324"/>
            <a:ext cx="4038600" cy="60947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600324"/>
            <a:ext cx="4038600" cy="48004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9959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606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76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40080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54133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87426"/>
            <a:ext cx="3121819" cy="54133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893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rot="10800000">
            <a:off x="0" y="1"/>
            <a:ext cx="9144000" cy="685799"/>
          </a:xfrm>
          <a:prstGeom prst="rect">
            <a:avLst/>
          </a:prstGeom>
          <a:gradFill flip="none" rotWithShape="1">
            <a:gsLst>
              <a:gs pos="0">
                <a:srgbClr val="511003"/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899" y="45092"/>
            <a:ext cx="7611146" cy="64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914402"/>
            <a:ext cx="8229600" cy="5483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62" y="52088"/>
            <a:ext cx="731520" cy="58521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2022-01-03 AIAA SciTech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8662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0141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1196" y="60137"/>
            <a:ext cx="586979" cy="5869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469" y="29692"/>
            <a:ext cx="709032" cy="6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7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ransition>
    <p:fade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66B3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1963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SzPct val="12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4213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4588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746824"/>
            <a:ext cx="7772400" cy="2462181"/>
          </a:xfrm>
        </p:spPr>
        <p:txBody>
          <a:bodyPr/>
          <a:lstStyle/>
          <a:p>
            <a:r>
              <a:rPr lang="en-US" dirty="0"/>
              <a:t>Mars Entry Instrumentation Flight Data and Mars 2020 Entry Environments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85800" y="3157150"/>
            <a:ext cx="7772400" cy="1110050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AIAA SciTech Conference, </a:t>
            </a:r>
            <a:br>
              <a:rPr lang="en-US" i="1" dirty="0"/>
            </a:br>
            <a:r>
              <a:rPr lang="en-US" i="1" dirty="0"/>
              <a:t>Mars 2020 EDL Performance and Instrumentation: </a:t>
            </a:r>
            <a:br>
              <a:rPr lang="en-US" i="1" dirty="0"/>
            </a:br>
            <a:r>
              <a:rPr lang="en-US" i="1" dirty="0"/>
              <a:t>Atmosphere, Aerodynamics, and Trajectory (AFM-02/TP-01)</a:t>
            </a:r>
          </a:p>
          <a:p>
            <a:r>
              <a:rPr lang="en-US" dirty="0"/>
              <a:t>January 3</a:t>
            </a:r>
            <a:r>
              <a:rPr lang="en-US" baseline="30000" dirty="0"/>
              <a:t>rd</a:t>
            </a:r>
            <a:r>
              <a:rPr lang="en-US" dirty="0"/>
              <a:t>, 2022</a:t>
            </a: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685800" y="4267200"/>
            <a:ext cx="77724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561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1598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  <a:p>
            <a:r>
              <a:rPr lang="en-US" sz="1500" dirty="0"/>
              <a:t>Todd </a:t>
            </a:r>
            <a:r>
              <a:rPr lang="en-US" sz="1500" dirty="0" err="1"/>
              <a:t>White,</a:t>
            </a:r>
            <a:r>
              <a:rPr lang="en-US" sz="1500" dirty="0"/>
              <a:t> Milad Mahzari</a:t>
            </a:r>
            <a:r>
              <a:rPr lang="en-US" sz="1500" i="1" dirty="0"/>
              <a:t>, </a:t>
            </a:r>
            <a:r>
              <a:rPr lang="en-US" sz="1500" dirty="0"/>
              <a:t>Chun Tang, Josh Monk, Jose Santos</a:t>
            </a:r>
            <a:br>
              <a:rPr lang="en-US" sz="1500" dirty="0"/>
            </a:br>
            <a:r>
              <a:rPr lang="en-US" sz="1500" i="1" dirty="0"/>
              <a:t>NASA Ames</a:t>
            </a:r>
            <a:endParaRPr lang="en-US" sz="1500" dirty="0"/>
          </a:p>
          <a:p>
            <a:r>
              <a:rPr lang="en-US" sz="1500" dirty="0"/>
              <a:t>Chris Karlgaard</a:t>
            </a:r>
            <a:br>
              <a:rPr lang="en-US" sz="1500" dirty="0"/>
            </a:br>
            <a:r>
              <a:rPr lang="en-US" sz="1500" i="1" dirty="0"/>
              <a:t>AMA Incorporated at NASA Langley</a:t>
            </a:r>
            <a:endParaRPr lang="en-US" sz="1500" dirty="0"/>
          </a:p>
          <a:p>
            <a:r>
              <a:rPr lang="en-US" sz="1500" dirty="0"/>
              <a:t>Hannah Alpert</a:t>
            </a:r>
            <a:br>
              <a:rPr lang="en-US" sz="1500" dirty="0"/>
            </a:br>
            <a:r>
              <a:rPr lang="en-US" sz="1500" i="1" dirty="0"/>
              <a:t>AMA Incorporated at NASA Ames</a:t>
            </a:r>
            <a:endParaRPr lang="en-US" sz="1500" i="1" baseline="30000" dirty="0"/>
          </a:p>
          <a:p>
            <a:r>
              <a:rPr lang="en-US" sz="1500" dirty="0"/>
              <a:t>Henry Wright, Chris Kuhl</a:t>
            </a:r>
            <a:br>
              <a:rPr lang="en-US" sz="1500" dirty="0"/>
            </a:br>
            <a:r>
              <a:rPr lang="en-US" sz="1500" i="1" dirty="0"/>
              <a:t>NASA Langley</a:t>
            </a:r>
            <a:endParaRPr lang="en-US" sz="1500" dirty="0"/>
          </a:p>
          <a:p>
            <a:endParaRPr lang="en-US" sz="1500" dirty="0"/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8BAD55ED-5F15-4BCE-A07E-A4D1110F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72569"/>
            <a:ext cx="1447800" cy="139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953000"/>
            <a:ext cx="1731447" cy="160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3253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MISP Backshell Direct Heatflux Flight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823252"/>
            <a:ext cx="8458201" cy="2715411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300"/>
              </a:spcBef>
            </a:pPr>
            <a:r>
              <a:rPr lang="en-US" dirty="0"/>
              <a:t>Like the backshell TCs, the heatflux sensor measurements confirm the leeside of the backshell experienced higher peak heating than the </a:t>
            </a:r>
            <a:r>
              <a:rPr lang="en-US" dirty="0" err="1"/>
              <a:t>windside</a:t>
            </a:r>
            <a:endParaRPr lang="en-US" dirty="0"/>
          </a:p>
          <a:p>
            <a:pPr lvl="1">
              <a:spcBef>
                <a:spcPts val="300"/>
              </a:spcBef>
            </a:pPr>
            <a:r>
              <a:rPr lang="en-US" dirty="0"/>
              <a:t>The measured peak total heating on the </a:t>
            </a:r>
            <a:r>
              <a:rPr lang="en-US" dirty="0" err="1"/>
              <a:t>windside</a:t>
            </a:r>
            <a:r>
              <a:rPr lang="en-US" dirty="0"/>
              <a:t> and leeside of the M2020 heatshield are well predicted by current state of the art models (DPLR/NEQAIR) when tip and surrounding TPS temperatures are included in the simulations.*</a:t>
            </a:r>
          </a:p>
          <a:p>
            <a:pPr>
              <a:spcBef>
                <a:spcPts val="300"/>
              </a:spcBef>
            </a:pPr>
            <a:r>
              <a:rPr lang="en-US" dirty="0"/>
              <a:t>The radiometer clearly measured backshell radiation, solidly confirming the importance of CO</a:t>
            </a:r>
            <a:r>
              <a:rPr lang="en-US" baseline="-25000" dirty="0"/>
              <a:t>2</a:t>
            </a:r>
            <a:r>
              <a:rPr lang="en-US" dirty="0"/>
              <a:t> Mid-Wave infrared radiation at Mars. </a:t>
            </a:r>
          </a:p>
          <a:p>
            <a:pPr>
              <a:spcBef>
                <a:spcPts val="300"/>
              </a:spcBef>
            </a:pPr>
            <a:r>
              <a:rPr lang="en-US" dirty="0"/>
              <a:t>Open questions as to the exact degree of ablation products blockage on MEDLI2 radiometer 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Estimate degree of blockage during flight is inferred at 42 - 53%, though a wider range of blockage has been observed in other ground tests. [Ruth].</a:t>
            </a:r>
          </a:p>
          <a:p>
            <a:pPr>
              <a:spcBef>
                <a:spcPts val="300"/>
              </a:spcBef>
            </a:pPr>
            <a:r>
              <a:rPr lang="en-US" dirty="0"/>
              <a:t>However, the </a:t>
            </a:r>
            <a:r>
              <a:rPr lang="en-US" b="1" dirty="0"/>
              <a:t>combination of heatflux sensor (MTB08) and radiometer (MTB09) effectively bound aftbody leeside radiation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MTB08 Heatflux sensor, measures total heating, and is insensitive to ablation products: Upper bound of 5.1 W/cm</a:t>
            </a:r>
            <a:r>
              <a:rPr lang="en-US" baseline="30000" dirty="0"/>
              <a:t>2</a:t>
            </a:r>
            <a:r>
              <a:rPr lang="en-US" dirty="0"/>
              <a:t> on radiation.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MTB09 Radiometer provides a lower bound of radiation as ablation products only decrease measurement of true radiation.  Lower bound on peak at 3.3 W/cm</a:t>
            </a:r>
            <a:r>
              <a:rPr lang="en-US" baseline="30000" dirty="0"/>
              <a:t>2</a:t>
            </a:r>
            <a:r>
              <a:rPr lang="en-US" dirty="0"/>
              <a:t>.</a:t>
            </a:r>
          </a:p>
          <a:p>
            <a:pPr>
              <a:spcBef>
                <a:spcPts val="300"/>
              </a:spcBef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2022-01-03 AIAA SciTech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C1F0C0-7F85-48D2-8DAD-5BA9FCEBDAAF}"/>
              </a:ext>
            </a:extLst>
          </p:cNvPr>
          <p:cNvGrpSpPr/>
          <p:nvPr/>
        </p:nvGrpSpPr>
        <p:grpSpPr>
          <a:xfrm>
            <a:off x="609600" y="685799"/>
            <a:ext cx="7475472" cy="3115199"/>
            <a:chOff x="433588" y="993140"/>
            <a:chExt cx="6069340" cy="25292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048989-B398-42A9-9693-87ABF92F33F5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88" y="993140"/>
              <a:ext cx="3147060" cy="24358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FA21A8-567C-4823-BD3F-82C8A2A2C5F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799" y="1033780"/>
              <a:ext cx="2769129" cy="2488592"/>
            </a:xfrm>
            <a:prstGeom prst="rect">
              <a:avLst/>
            </a:prstGeom>
            <a:noFill/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93AEF09-C1D1-4F59-9BDC-1EB04E893915}"/>
              </a:ext>
            </a:extLst>
          </p:cNvPr>
          <p:cNvSpPr/>
          <p:nvPr/>
        </p:nvSpPr>
        <p:spPr>
          <a:xfrm>
            <a:off x="4486088" y="6392635"/>
            <a:ext cx="43757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* More details in Miller, “MEDLI2: MISP Measured Aftbody Aerothermal Environments”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C12F6-55DB-463C-AE24-364FDF733917}"/>
              </a:ext>
            </a:extLst>
          </p:cNvPr>
          <p:cNvSpPr/>
          <p:nvPr/>
        </p:nvSpPr>
        <p:spPr>
          <a:xfrm>
            <a:off x="851436" y="638273"/>
            <a:ext cx="36343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Backshell Direct Sensor signals and tip temperatures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0AA3E1-95BB-4643-BF38-D6857B1E8E04}"/>
              </a:ext>
            </a:extLst>
          </p:cNvPr>
          <p:cNvSpPr/>
          <p:nvPr/>
        </p:nvSpPr>
        <p:spPr>
          <a:xfrm>
            <a:off x="4907254" y="638273"/>
            <a:ext cx="13837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Backshell Heatflux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CE30CE-8650-4A54-861B-71581617DF33}"/>
              </a:ext>
            </a:extLst>
          </p:cNvPr>
          <p:cNvSpPr/>
          <p:nvPr/>
        </p:nvSpPr>
        <p:spPr>
          <a:xfrm>
            <a:off x="5051524" y="1540649"/>
            <a:ext cx="885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Bounds on </a:t>
            </a:r>
          </a:p>
          <a:p>
            <a:r>
              <a:rPr lang="en-US" sz="800" dirty="0"/>
              <a:t>Peak Radiation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936D518-2506-4C9E-8421-A6331A39706D}"/>
              </a:ext>
            </a:extLst>
          </p:cNvPr>
          <p:cNvSpPr/>
          <p:nvPr/>
        </p:nvSpPr>
        <p:spPr>
          <a:xfrm>
            <a:off x="5821654" y="1278353"/>
            <a:ext cx="274319" cy="739735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B53B9-CF0A-44C7-B493-FCEC1D81884F}"/>
              </a:ext>
            </a:extLst>
          </p:cNvPr>
          <p:cNvSpPr/>
          <p:nvPr/>
        </p:nvSpPr>
        <p:spPr>
          <a:xfrm>
            <a:off x="7040854" y="2887902"/>
            <a:ext cx="8675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/>
              <a:t>RCS firings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C4A800-4859-4A6B-9269-27F238C84EAD}"/>
              </a:ext>
            </a:extLst>
          </p:cNvPr>
          <p:cNvCxnSpPr>
            <a:cxnSpLocks/>
          </p:cNvCxnSpPr>
          <p:nvPr/>
        </p:nvCxnSpPr>
        <p:spPr>
          <a:xfrm flipH="1">
            <a:off x="7040854" y="3141818"/>
            <a:ext cx="234466" cy="88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BDB64A61-131B-4E35-95C2-A38E57CDD8F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660" y="892189"/>
            <a:ext cx="811811" cy="817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487670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Implications for Modeling and Future 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762000"/>
            <a:ext cx="8458201" cy="5715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Characterization of flight sensors is key</a:t>
            </a:r>
          </a:p>
          <a:p>
            <a:pPr lvl="1"/>
            <a:r>
              <a:rPr lang="en-US" dirty="0"/>
              <a:t>Pressure transducers: Due to schedule issues, MEDLI2 performed dynamic pressure pulse testing </a:t>
            </a:r>
            <a:r>
              <a:rPr lang="en-US" i="1" dirty="0"/>
              <a:t>after</a:t>
            </a:r>
            <a:r>
              <a:rPr lang="en-US" dirty="0"/>
              <a:t> entry on flight spares.  </a:t>
            </a:r>
          </a:p>
          <a:p>
            <a:pPr lvl="2"/>
            <a:r>
              <a:rPr lang="en-US" dirty="0"/>
              <a:t>This complicated reconstruction, and future missions should perform before launch.</a:t>
            </a:r>
          </a:p>
          <a:p>
            <a:pPr lvl="1"/>
            <a:r>
              <a:rPr lang="en-US" dirty="0"/>
              <a:t>Instrumented TPS plugs: MEDLI2 conducted material property testing and refined model development for PICA and SLA-561V.  This turned out to be key to reducing uncertainties</a:t>
            </a:r>
          </a:p>
          <a:p>
            <a:pPr lvl="2"/>
            <a:r>
              <a:rPr lang="en-US" dirty="0"/>
              <a:t>However, complications remain due to the thin </a:t>
            </a:r>
            <a:r>
              <a:rPr lang="en-US" dirty="0" err="1"/>
              <a:t>NuSil</a:t>
            </a:r>
            <a:r>
              <a:rPr lang="en-US" dirty="0"/>
              <a:t> layer coating PICA plugs.</a:t>
            </a:r>
          </a:p>
          <a:p>
            <a:r>
              <a:rPr lang="en-US" dirty="0"/>
              <a:t>Even with refined material-specific ablator models, we still observe bias towards over-predicting in-depth TPS temperatures</a:t>
            </a:r>
          </a:p>
          <a:p>
            <a:pPr lvl="1"/>
            <a:r>
              <a:rPr lang="en-US" dirty="0"/>
              <a:t>Could be partially attributable to water phase change</a:t>
            </a:r>
          </a:p>
          <a:p>
            <a:r>
              <a:rPr lang="en-US" dirty="0"/>
              <a:t>Backshell environments are clearly radiation dominated, as predicted.</a:t>
            </a:r>
          </a:p>
          <a:p>
            <a:pPr lvl="1"/>
            <a:r>
              <a:rPr lang="en-US" dirty="0"/>
              <a:t>The inverse estimated heating magnitudes and profiles are consistent with </a:t>
            </a:r>
            <a:r>
              <a:rPr lang="en-US" i="1" dirty="0"/>
              <a:t>un-margined</a:t>
            </a:r>
            <a:r>
              <a:rPr lang="en-US" dirty="0"/>
              <a:t> CFD and radiation predictions</a:t>
            </a:r>
          </a:p>
          <a:p>
            <a:r>
              <a:rPr lang="en-US" dirty="0"/>
              <a:t>MEDLI2 heatshield TC data make a compelling case for accurately predicting onset of transition for MSL-class entry vehicles</a:t>
            </a:r>
          </a:p>
          <a:p>
            <a:pPr lvl="1"/>
            <a:r>
              <a:rPr lang="en-US" dirty="0"/>
              <a:t>Especially when combined with MSL/MEDLI dataset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2022-01-03 AIAA SciTech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8FFCB4D-BC40-E340-B617-453F87153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6189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4402"/>
            <a:ext cx="8458201" cy="54833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MEDLI2 represented NASA’s </a:t>
            </a:r>
            <a:r>
              <a:rPr lang="en-US" b="1" dirty="0"/>
              <a:t>most ambitious </a:t>
            </a:r>
            <a:r>
              <a:rPr lang="en-US" dirty="0"/>
              <a:t>EDL instrumentation effort at Mars, to provide crucial insights into the EDL performance of the heaviest Mars lander to date. </a:t>
            </a:r>
          </a:p>
          <a:p>
            <a:pPr lvl="1"/>
            <a:r>
              <a:rPr lang="en-US" dirty="0"/>
              <a:t>All MEDLI2 sensors and electronics performed as designed, and the sensors confirmed the </a:t>
            </a:r>
            <a:r>
              <a:rPr lang="en-US" b="1" dirty="0"/>
              <a:t>excellent </a:t>
            </a:r>
            <a:r>
              <a:rPr lang="en-US" dirty="0"/>
              <a:t>overall entry performance of the Mars 2020 aeroshell.</a:t>
            </a:r>
          </a:p>
          <a:p>
            <a:r>
              <a:rPr lang="en-US" dirty="0"/>
              <a:t>The MEDLI2 sensor suite returned a wealth of entry pressure, temperature, and heating information to improve the next generation of EDL models and entry missions.</a:t>
            </a:r>
          </a:p>
          <a:p>
            <a:pPr lvl="1"/>
            <a:r>
              <a:rPr lang="en-US" dirty="0"/>
              <a:t>The MEDLI2 data and reconstruction revealed supersonic winds, blunt body wake drag, spatially-resolved heatshield transition, and backshell radiative heating.  </a:t>
            </a:r>
          </a:p>
          <a:p>
            <a:r>
              <a:rPr lang="en-US" dirty="0"/>
              <a:t>MEDLI2 has provided an incredibly useful engineering dataset for immediate assessment of Mars 2020 performance and will be a further resource for improving future EDL missions and modeling.</a:t>
            </a:r>
          </a:p>
          <a:p>
            <a:pPr lvl="1"/>
            <a:r>
              <a:rPr lang="en-US" dirty="0"/>
              <a:t>MEDLI2 Flight Data will be made publicly available following this AIAA conference.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2022-01-03 AIAA SciTech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8FFCB4D-BC40-E340-B617-453F87153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1119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4403"/>
            <a:ext cx="8229600" cy="414021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For more information, check out these papers and presentations:</a:t>
            </a:r>
          </a:p>
          <a:p>
            <a:endParaRPr lang="en-US" dirty="0"/>
          </a:p>
          <a:p>
            <a:r>
              <a:rPr lang="en-US" dirty="0"/>
              <a:t>Atmosphere and Trajectory </a:t>
            </a:r>
            <a:r>
              <a:rPr lang="en-US" dirty="0" err="1"/>
              <a:t>Reconstructoin</a:t>
            </a:r>
            <a:r>
              <a:rPr lang="en-US" dirty="0"/>
              <a:t> Focus</a:t>
            </a:r>
          </a:p>
          <a:p>
            <a:pPr lvl="1"/>
            <a:r>
              <a:rPr lang="en-US" dirty="0"/>
              <a:t>Post-flight Analysis of Atmospheric Properties from Mars 2020 Entry, Descent, and Landing (Dutta, Karlgaard, </a:t>
            </a:r>
            <a:r>
              <a:rPr lang="en-US" dirty="0" err="1"/>
              <a:t>Kass</a:t>
            </a:r>
            <a:r>
              <a:rPr lang="en-US" dirty="0"/>
              <a:t>, Villar, Mischna)</a:t>
            </a:r>
          </a:p>
          <a:p>
            <a:pPr lvl="1"/>
            <a:r>
              <a:rPr lang="en-US" dirty="0"/>
              <a:t>Assessment of the Mars 2020 Entry, Descent, and Landing Simulation (Way, Dutta, Zumwalt, </a:t>
            </a:r>
            <a:r>
              <a:rPr lang="en-US" dirty="0" err="1"/>
              <a:t>Blette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Mars Entry, Descent, and Landing Instrumentation 2 Trajectory, Aerodynamics, and Atmosphere Reconstruction (Karlgaard, Schoenenberger, Dutta, Way)</a:t>
            </a:r>
          </a:p>
          <a:p>
            <a:r>
              <a:rPr lang="en-US" dirty="0"/>
              <a:t>Aerothermal and TPS Focus</a:t>
            </a:r>
          </a:p>
          <a:p>
            <a:pPr lvl="1"/>
            <a:r>
              <a:rPr lang="en-US" dirty="0"/>
              <a:t>MEDLI2 Material Response Model Development and Validation (Monk, Feldman, Mahzari, </a:t>
            </a:r>
            <a:r>
              <a:rPr lang="en-US" dirty="0" err="1"/>
              <a:t>White,</a:t>
            </a:r>
            <a:r>
              <a:rPr lang="en-US" dirty="0"/>
              <a:t> Prabhu, Alpert)</a:t>
            </a:r>
          </a:p>
          <a:p>
            <a:pPr lvl="1"/>
            <a:r>
              <a:rPr lang="en-US" dirty="0"/>
              <a:t>Inverse Estimation of Mars 2020 Entry Aeroheating Environments Using MEDLI2 Flight Data (Alpert, Mahzari, Saunders, Monk, White)</a:t>
            </a:r>
          </a:p>
          <a:p>
            <a:pPr lvl="1"/>
            <a:r>
              <a:rPr lang="en-US" dirty="0"/>
              <a:t>MEDLI2: MISP Measured Aftbody Aerothermal Environments (Miller , Tang, </a:t>
            </a:r>
            <a:r>
              <a:rPr lang="en-US" dirty="0" err="1"/>
              <a:t>White,</a:t>
            </a:r>
            <a:r>
              <a:rPr lang="en-US" dirty="0"/>
              <a:t> Cruden)</a:t>
            </a:r>
          </a:p>
          <a:p>
            <a:pPr lvl="1"/>
            <a:r>
              <a:rPr lang="en-US" dirty="0"/>
              <a:t>MEDLI2: MISP Inferred Aerothermal Environment and Flow Transition Assessment (Tang, Mahzari, Prabhu, Alpert, Cruden)</a:t>
            </a:r>
          </a:p>
          <a:p>
            <a:pPr lvl="1"/>
            <a:r>
              <a:rPr lang="en-US" dirty="0"/>
              <a:t>Mars 2020 Reconstructed Aerothermal Environments and Design Margins (Edquist, Mahzari, Alpert)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2022-01-03 AIAA SciTech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3517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C27DE-15EF-4C53-8EB8-E08E162F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9BE90-A2C8-44FE-A5AE-2AB071D08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658A7-5CAD-4A10-B0C3-D2BC329727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2022-01-03 AIAA SciTech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F4FC1-52BF-4718-9AAD-13263B8A1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59FD6-4D76-4DA1-81B8-9E9D3ACEB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7341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View of MEDLI2 After Launch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8625" y="3581400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MEDLI2 Intra-instrument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Harnessing</a:t>
            </a:r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H="1" flipV="1">
            <a:off x="6858000" y="2895600"/>
            <a:ext cx="479713" cy="6858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72296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Backside of Heatshield After Jettison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-11458"/>
          <a:stretch/>
        </p:blipFill>
        <p:spPr>
          <a:xfrm>
            <a:off x="76200" y="662189"/>
            <a:ext cx="91440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1065" y="5486400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MEDLI2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Electronics (SSE)</a:t>
            </a:r>
          </a:p>
        </p:txBody>
      </p:sp>
      <p:cxnSp>
        <p:nvCxnSpPr>
          <p:cNvPr id="6" name="Straight Arrow Connector 5"/>
          <p:cNvCxnSpPr>
            <a:cxnSpLocks/>
            <a:stCxn id="5" idx="0"/>
          </p:cNvCxnSpPr>
          <p:nvPr/>
        </p:nvCxnSpPr>
        <p:spPr>
          <a:xfrm flipH="1" flipV="1">
            <a:off x="6172200" y="3848100"/>
            <a:ext cx="1425292" cy="163830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17225" y="1325880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MEDLI2 Intra-instrument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Harnessing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17225" y="1787574"/>
            <a:ext cx="640775" cy="497057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1574437"/>
            <a:ext cx="1458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MEDLI2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Pressure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Transducers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40377" y="2110739"/>
            <a:ext cx="1450789" cy="403861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96691" y="651107"/>
            <a:ext cx="1095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MEDLI2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Thermal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Plug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67000" y="1112772"/>
            <a:ext cx="1450789" cy="1199897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8114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Lander Vision System Watches Heatshield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0"/>
          <a:stretch/>
        </p:blipFill>
        <p:spPr>
          <a:xfrm rot="5400000">
            <a:off x="1485900" y="-800100"/>
            <a:ext cx="61722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1789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is image was taken by LCAM onboard NASA's Mars rover Perseverance on Sol 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05" r="6250" b="36790"/>
          <a:stretch/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Going, Going…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5600" y="2286000"/>
            <a:ext cx="304800" cy="30480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2057400"/>
            <a:ext cx="8531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M2020 </a:t>
            </a:r>
          </a:p>
          <a:p>
            <a:r>
              <a:rPr lang="en-US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Heatshield</a:t>
            </a:r>
          </a:p>
        </p:txBody>
      </p:sp>
    </p:spTree>
    <p:extLst>
      <p:ext uri="{BB962C8B-B14F-4D97-AF65-F5344CB8AC3E}">
        <p14:creationId xmlns:p14="http://schemas.microsoft.com/office/powerpoint/2010/main" val="238658449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Gone!</a:t>
            </a:r>
          </a:p>
        </p:txBody>
      </p:sp>
      <p:pic>
        <p:nvPicPr>
          <p:cNvPr id="4" name="Picture 2" descr="https://www.nasa.gov/sites/default/files/thumbnails/image/pia24333-2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53119" cy="49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72778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on EDL Instrumentation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96" y="799114"/>
            <a:ext cx="8827304" cy="255368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Planetary entry probe missions are complex, costly, and infrequent.</a:t>
            </a:r>
          </a:p>
          <a:p>
            <a:r>
              <a:rPr lang="en-US" dirty="0"/>
              <a:t>It is important to the Entry Descent and Landing (EDL) and planetary exploration community to understand the entry environments, performance of the entry vehicle, and atmospheric density and winds.</a:t>
            </a:r>
          </a:p>
          <a:p>
            <a:r>
              <a:rPr lang="en-US" dirty="0"/>
              <a:t>Flight Instrumentation provides a valuable dataset to understand:</a:t>
            </a:r>
          </a:p>
          <a:p>
            <a:pPr lvl="1"/>
            <a:r>
              <a:rPr lang="en-US" dirty="0"/>
              <a:t>The as-flown environment, beyond a binary “it worked” or “it failed”,</a:t>
            </a:r>
          </a:p>
          <a:p>
            <a:pPr lvl="1"/>
            <a:r>
              <a:rPr lang="en-US" dirty="0"/>
              <a:t>Areas of design conservatism,</a:t>
            </a:r>
          </a:p>
          <a:p>
            <a:pPr lvl="1"/>
            <a:r>
              <a:rPr lang="en-US" dirty="0"/>
              <a:t>Accuracy and limitations of our state-of-the-art predictive simulations and experiments.</a:t>
            </a:r>
          </a:p>
          <a:p>
            <a:r>
              <a:rPr lang="en-US" dirty="0"/>
              <a:t>This data can be used for improved reliability, Thermal Protection System (TPS) mass reductions, and more accurate landing operations for future vehicles.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1D0FA-0853-47FF-8558-6F36828A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914" y="3505201"/>
            <a:ext cx="4969886" cy="325633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33CC31C-B7C1-465E-9926-258609F77336}"/>
              </a:ext>
            </a:extLst>
          </p:cNvPr>
          <p:cNvSpPr txBox="1">
            <a:spLocks/>
          </p:cNvSpPr>
          <p:nvPr/>
        </p:nvSpPr>
        <p:spPr>
          <a:xfrm>
            <a:off x="76200" y="3429000"/>
            <a:ext cx="4021714" cy="3257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Today’s talk describes the most recent EDL instrumentation suite (MEDLI2), which will be the focus of the other papers and presentations in this session.</a:t>
            </a:r>
          </a:p>
          <a:p>
            <a:r>
              <a:rPr lang="en-US" dirty="0"/>
              <a:t>The Mars 2020 included MEDLI2 instrumentation suite focused on entry atmospheric, aerodynamic, aerothermal, and thermal protection system measurements.</a:t>
            </a:r>
          </a:p>
          <a:p>
            <a:r>
              <a:rPr lang="en-US" dirty="0"/>
              <a:t>MEDLI2 was a collaboration between LaRC (PM, Pressure Sensors, Electronics, SE), ARC (PI, Thermal Sensors), and JPL (accommodation aboard M2020).</a:t>
            </a:r>
          </a:p>
        </p:txBody>
      </p:sp>
    </p:spTree>
    <p:extLst>
      <p:ext uri="{BB962C8B-B14F-4D97-AF65-F5344CB8AC3E}">
        <p14:creationId xmlns:p14="http://schemas.microsoft.com/office/powerpoint/2010/main" val="4691039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233" y="962417"/>
            <a:ext cx="1588631" cy="140966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75557" y="962417"/>
            <a:ext cx="2011557" cy="2352202"/>
            <a:chOff x="105683" y="-14487"/>
            <a:chExt cx="2613350" cy="30559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5896"/>
            <a:stretch/>
          </p:blipFill>
          <p:spPr>
            <a:xfrm rot="16200000">
              <a:off x="-261478" y="352674"/>
              <a:ext cx="1827635" cy="109331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02" t="1" r="23698" b="21825"/>
            <a:stretch/>
          </p:blipFill>
          <p:spPr bwMode="auto">
            <a:xfrm>
              <a:off x="612940" y="1919742"/>
              <a:ext cx="2106093" cy="11216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Rectangle 21"/>
          <p:cNvSpPr/>
          <p:nvPr/>
        </p:nvSpPr>
        <p:spPr>
          <a:xfrm>
            <a:off x="1440612" y="998212"/>
            <a:ext cx="120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Supersonic</a:t>
            </a:r>
            <a:b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Transducer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on M2020 Aeroshell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306" y="762000"/>
            <a:ext cx="5941294" cy="59355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MEDLI2 builds on success of MSL/MEDLI, and greatly extends the range, coverage, and type of measurements to be made during Martian entry.</a:t>
            </a:r>
          </a:p>
          <a:p>
            <a:r>
              <a:rPr lang="en-US" dirty="0"/>
              <a:t>Like MSL/MEDLI, MEDLI2 has three major hardware components for sensing and processing the entry environment:</a:t>
            </a:r>
          </a:p>
          <a:p>
            <a:r>
              <a:rPr lang="en-US" b="1" dirty="0"/>
              <a:t>MEADS (Mars Entry Atmospheric Data System):</a:t>
            </a:r>
          </a:p>
          <a:p>
            <a:pPr lvl="1"/>
            <a:r>
              <a:rPr lang="en-US" dirty="0"/>
              <a:t>Network of pressure transducers on the heatshield and backshell,</a:t>
            </a:r>
          </a:p>
          <a:p>
            <a:pPr lvl="1"/>
            <a:r>
              <a:rPr lang="en-US" dirty="0"/>
              <a:t>These were a combination of Hypersonic, Supersonic, and low-pressure sensors.</a:t>
            </a:r>
          </a:p>
          <a:p>
            <a:r>
              <a:rPr lang="en-US" b="1" dirty="0"/>
              <a:t>MISP (MEDLI2 Instrumented Sensor Plugs):</a:t>
            </a:r>
          </a:p>
          <a:p>
            <a:pPr lvl="1"/>
            <a:r>
              <a:rPr lang="en-US" dirty="0"/>
              <a:t>Network of high-temperature thermocouples (TCs) embedded in thermal protection system plugs, installed across the PICA heatshield and SLA-561V backshell. </a:t>
            </a:r>
          </a:p>
          <a:p>
            <a:pPr lvl="1"/>
            <a:r>
              <a:rPr lang="en-US" dirty="0"/>
              <a:t>Two types of sensors for directly measuring incident heating on the backshell (total heating and radiative only).</a:t>
            </a:r>
          </a:p>
          <a:p>
            <a:r>
              <a:rPr lang="en-US" b="1" dirty="0"/>
              <a:t>SSE (Sensor Support Electronics):</a:t>
            </a:r>
          </a:p>
          <a:p>
            <a:pPr lvl="1"/>
            <a:r>
              <a:rPr lang="en-US" dirty="0"/>
              <a:t>Multiplexing avionics for gathering, processing, and transferring MISP and MEADS sensor data to the Mars 2020 Descent Stage Power and Analog Module (DPAM).</a:t>
            </a:r>
          </a:p>
          <a:p>
            <a:pPr lvl="1"/>
            <a:r>
              <a:rPr lang="en-US" dirty="0"/>
              <a:t>Also included harness between SSE and sensors, and from SSE to the DPAM.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2022-01-03 AIAA SciTech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6" descr="P10404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87927"/>
            <a:ext cx="2049978" cy="142212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57200" y="3506073"/>
            <a:ext cx="2224368" cy="1799806"/>
            <a:chOff x="2374231" y="2844658"/>
            <a:chExt cx="3909266" cy="3163109"/>
          </a:xfrm>
        </p:grpSpPr>
        <p:pic>
          <p:nvPicPr>
            <p:cNvPr id="12" name="Picture 2" descr="C:\Users\dbose.NDC\Documents\Images for Aga\MISP Sensor Plu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601" r="20596" b="22712"/>
            <a:stretch/>
          </p:blipFill>
          <p:spPr bwMode="auto">
            <a:xfrm>
              <a:off x="2374231" y="2844658"/>
              <a:ext cx="1967242" cy="18449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1646" y="2844658"/>
              <a:ext cx="1851362" cy="158884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1646" y="4537504"/>
              <a:ext cx="1851851" cy="14702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2" t="42392" r="19931"/>
            <a:stretch/>
          </p:blipFill>
          <p:spPr>
            <a:xfrm>
              <a:off x="2374232" y="4791461"/>
              <a:ext cx="1967242" cy="1216306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436437" y="4201397"/>
            <a:ext cx="10760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PICA plug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6437" y="4926214"/>
            <a:ext cx="10078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SLA plug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97324" y="4842919"/>
            <a:ext cx="9756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Heatflux </a:t>
            </a:r>
          </a:p>
          <a:p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Sensor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57555" y="3639118"/>
            <a:ext cx="12024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Radiometer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0850" y="1042940"/>
            <a:ext cx="120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Backshell</a:t>
            </a:r>
            <a:b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Transducer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6005" y="2858789"/>
            <a:ext cx="10930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Hypersonic</a:t>
            </a:r>
          </a:p>
          <a:p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Transducer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81748" y="6185698"/>
            <a:ext cx="17072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Digital and Analog</a:t>
            </a:r>
            <a:b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11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Boards</a:t>
            </a:r>
          </a:p>
        </p:txBody>
      </p:sp>
    </p:spTree>
    <p:extLst>
      <p:ext uri="{BB962C8B-B14F-4D97-AF65-F5344CB8AC3E}">
        <p14:creationId xmlns:p14="http://schemas.microsoft.com/office/powerpoint/2010/main" val="162732152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MEDLI2 Sensor Locations on Mars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549" y="762000"/>
            <a:ext cx="5322651" cy="5635731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Measurement priorities and sensor locations were informed by MSL/MEDLI flight data.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Mars Entry Atmospheric Data System (MEADS)</a:t>
            </a:r>
          </a:p>
          <a:p>
            <a:pPr lvl="1"/>
            <a:r>
              <a:rPr lang="en-US" sz="1400" dirty="0"/>
              <a:t>MEADS heatshield sensors were placed to optimize reconstructed vehicle angle of attack (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), sideslip (</a:t>
            </a:r>
            <a:r>
              <a:rPr lang="en-US" sz="1400" dirty="0">
                <a:latin typeface="Symbol" panose="05050102010706020507" pitchFamily="18" charset="2"/>
              </a:rPr>
              <a:t>b</a:t>
            </a:r>
            <a:r>
              <a:rPr lang="en-US" sz="1400" dirty="0"/>
              <a:t>), and atmospheric density.</a:t>
            </a:r>
          </a:p>
          <a:p>
            <a:pPr lvl="1"/>
            <a:r>
              <a:rPr lang="en-US" sz="1400" dirty="0"/>
              <a:t>Backshell MEADS port location was informed by earlier instrumented ballistic range testing.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MEDLI2 Integrated Sensor Plug (MISP)</a:t>
            </a:r>
          </a:p>
          <a:p>
            <a:pPr lvl="1"/>
            <a:r>
              <a:rPr lang="en-US" sz="1400" dirty="0"/>
              <a:t>MISP sensors on the heatshield were placed to capture acreage turbulent flowfield transition,</a:t>
            </a:r>
          </a:p>
          <a:p>
            <a:pPr lvl="2"/>
            <a:r>
              <a:rPr lang="en-US" sz="1200" dirty="0"/>
              <a:t>Most plugs include on single TC, some include multiple TCs to evaluate in-depth ablator performance,</a:t>
            </a:r>
          </a:p>
          <a:p>
            <a:pPr lvl="1"/>
            <a:r>
              <a:rPr lang="en-US" sz="1400" dirty="0"/>
              <a:t>Backshell MISP were placed to capture different types aeroheating in regions of attached and detached flow.</a:t>
            </a:r>
          </a:p>
          <a:p>
            <a:pPr lvl="2"/>
            <a:r>
              <a:rPr lang="en-US" sz="1200" dirty="0"/>
              <a:t>Particular focus on measuring radiative heating, predicted to be the dominant heating mechanism for much of the backshell.</a:t>
            </a:r>
          </a:p>
          <a:p>
            <a:r>
              <a:rPr lang="en-US" sz="1800" dirty="0"/>
              <a:t>MEDLI2 naming convention designate sensor locations and type, e.g. </a:t>
            </a:r>
          </a:p>
          <a:p>
            <a:pPr lvl="1"/>
            <a:r>
              <a:rPr lang="en-US" sz="1400" b="1" dirty="0"/>
              <a:t>MPB</a:t>
            </a:r>
            <a:r>
              <a:rPr lang="en-US" sz="1400" dirty="0"/>
              <a:t>01: </a:t>
            </a:r>
            <a:r>
              <a:rPr lang="en-US" sz="1400" b="1" dirty="0"/>
              <a:t>M</a:t>
            </a:r>
            <a:r>
              <a:rPr lang="en-US" sz="1400" dirty="0"/>
              <a:t>EADS </a:t>
            </a:r>
            <a:r>
              <a:rPr lang="en-US" sz="1400" b="1" dirty="0"/>
              <a:t>P</a:t>
            </a:r>
            <a:r>
              <a:rPr lang="en-US" sz="1400" dirty="0"/>
              <a:t>ressure on </a:t>
            </a:r>
            <a:r>
              <a:rPr lang="en-US" sz="1400" b="1" dirty="0"/>
              <a:t>B</a:t>
            </a:r>
            <a:r>
              <a:rPr lang="en-US" sz="1400" dirty="0"/>
              <a:t>ackshell</a:t>
            </a:r>
          </a:p>
          <a:p>
            <a:pPr lvl="1"/>
            <a:r>
              <a:rPr lang="en-US" sz="1400" b="1" dirty="0"/>
              <a:t>MTH</a:t>
            </a:r>
            <a:r>
              <a:rPr lang="en-US" sz="1400" dirty="0"/>
              <a:t>11: </a:t>
            </a:r>
            <a:r>
              <a:rPr lang="en-US" sz="1400" b="1" dirty="0"/>
              <a:t>M</a:t>
            </a:r>
            <a:r>
              <a:rPr lang="en-US" sz="1400" dirty="0"/>
              <a:t>ISP </a:t>
            </a:r>
            <a:r>
              <a:rPr lang="en-US" sz="1400" b="1" dirty="0"/>
              <a:t>T</a:t>
            </a:r>
            <a:r>
              <a:rPr lang="en-US" sz="1400" dirty="0"/>
              <a:t>hermal on </a:t>
            </a:r>
            <a:r>
              <a:rPr lang="en-US" sz="1400" b="1" dirty="0"/>
              <a:t>H</a:t>
            </a:r>
            <a:r>
              <a:rPr lang="en-US" sz="1400" dirty="0"/>
              <a:t>eatshield</a:t>
            </a:r>
          </a:p>
          <a:p>
            <a:pPr lvl="1"/>
            <a:r>
              <a:rPr lang="en-US" sz="1400" dirty="0"/>
              <a:t>Multiple measurements at location noted with dashes, e.g.</a:t>
            </a:r>
          </a:p>
          <a:p>
            <a:pPr lvl="2"/>
            <a:r>
              <a:rPr lang="en-US" sz="1200" dirty="0"/>
              <a:t>MTH01</a:t>
            </a:r>
            <a:r>
              <a:rPr lang="en-US" sz="1200" b="1" dirty="0"/>
              <a:t>-2</a:t>
            </a:r>
            <a:r>
              <a:rPr lang="en-US" sz="1200" dirty="0"/>
              <a:t> is second T/C from surface at MTH01 location.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2022-01-03 AIAA SciTech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8612" y="783362"/>
            <a:ext cx="3245502" cy="5963943"/>
            <a:chOff x="38931" y="685801"/>
            <a:chExt cx="3272308" cy="60132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31" y="685801"/>
              <a:ext cx="3251935" cy="29301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184" y="3615961"/>
              <a:ext cx="3202055" cy="3083042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91486" y="784435"/>
            <a:ext cx="96212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/>
              <a:t>Heatshield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3752736"/>
            <a:ext cx="9012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/>
              <a:t>Backshell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F12677-B76E-44AD-AEF5-C3535238EB05}"/>
              </a:ext>
            </a:extLst>
          </p:cNvPr>
          <p:cNvSpPr/>
          <p:nvPr/>
        </p:nvSpPr>
        <p:spPr>
          <a:xfrm>
            <a:off x="2068046" y="3408444"/>
            <a:ext cx="869405" cy="276999"/>
          </a:xfrm>
          <a:prstGeom prst="rect">
            <a:avLst/>
          </a:prstGeom>
          <a:solidFill>
            <a:srgbClr val="F8F8F8">
              <a:alpha val="18824"/>
            </a:srgbClr>
          </a:solidFill>
        </p:spPr>
        <p:txBody>
          <a:bodyPr wrap="none">
            <a:spAutoFit/>
          </a:bodyPr>
          <a:lstStyle/>
          <a:p>
            <a:r>
              <a:rPr lang="en-US" sz="1200" b="1" i="1" dirty="0" err="1"/>
              <a:t>Windside</a:t>
            </a:r>
            <a:endParaRPr lang="en-US" sz="1200" b="1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4CC16F-4AB1-4CFA-8935-F131E18EEB1A}"/>
              </a:ext>
            </a:extLst>
          </p:cNvPr>
          <p:cNvSpPr/>
          <p:nvPr/>
        </p:nvSpPr>
        <p:spPr>
          <a:xfrm>
            <a:off x="2254822" y="990600"/>
            <a:ext cx="756938" cy="276999"/>
          </a:xfrm>
          <a:prstGeom prst="rect">
            <a:avLst/>
          </a:prstGeom>
          <a:solidFill>
            <a:srgbClr val="F8F8F8">
              <a:alpha val="18824"/>
            </a:srgbClr>
          </a:solidFill>
        </p:spPr>
        <p:txBody>
          <a:bodyPr wrap="none">
            <a:spAutoFit/>
          </a:bodyPr>
          <a:lstStyle/>
          <a:p>
            <a:r>
              <a:rPr lang="en-US" sz="1200" b="1" i="1" dirty="0"/>
              <a:t>Leeside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4285B-55FF-4117-9F8D-9393923DDED0}"/>
              </a:ext>
            </a:extLst>
          </p:cNvPr>
          <p:cNvSpPr/>
          <p:nvPr/>
        </p:nvSpPr>
        <p:spPr>
          <a:xfrm>
            <a:off x="2059460" y="6435731"/>
            <a:ext cx="869405" cy="276999"/>
          </a:xfrm>
          <a:prstGeom prst="rect">
            <a:avLst/>
          </a:prstGeom>
          <a:solidFill>
            <a:srgbClr val="F8F8F8">
              <a:alpha val="18824"/>
            </a:srgbClr>
          </a:solidFill>
        </p:spPr>
        <p:txBody>
          <a:bodyPr wrap="none">
            <a:spAutoFit/>
          </a:bodyPr>
          <a:lstStyle/>
          <a:p>
            <a:r>
              <a:rPr lang="en-US" sz="1200" b="1" i="1" dirty="0" err="1"/>
              <a:t>Windside</a:t>
            </a:r>
            <a:endParaRPr lang="en-US" sz="1200" b="1" i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5F1203-F150-44D7-BE9C-03A36675E8CF}"/>
              </a:ext>
            </a:extLst>
          </p:cNvPr>
          <p:cNvSpPr/>
          <p:nvPr/>
        </p:nvSpPr>
        <p:spPr>
          <a:xfrm>
            <a:off x="2254822" y="4017887"/>
            <a:ext cx="756938" cy="276999"/>
          </a:xfrm>
          <a:prstGeom prst="rect">
            <a:avLst/>
          </a:prstGeom>
          <a:solidFill>
            <a:srgbClr val="F8F8F8">
              <a:alpha val="18824"/>
            </a:srgbClr>
          </a:solidFill>
        </p:spPr>
        <p:txBody>
          <a:bodyPr wrap="none">
            <a:spAutoFit/>
          </a:bodyPr>
          <a:lstStyle/>
          <a:p>
            <a:r>
              <a:rPr lang="en-US" sz="1200" b="1" i="1" dirty="0"/>
              <a:t>Leeside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FDF635-51B1-4000-8A87-0819EC4DF607}"/>
              </a:ext>
            </a:extLst>
          </p:cNvPr>
          <p:cNvSpPr/>
          <p:nvPr/>
        </p:nvSpPr>
        <p:spPr>
          <a:xfrm>
            <a:off x="666869" y="2946445"/>
            <a:ext cx="981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/>
              <a:t>Stagnation</a:t>
            </a:r>
          </a:p>
          <a:p>
            <a:r>
              <a:rPr lang="en-US" sz="1200" b="1" i="1" dirty="0"/>
              <a:t>Region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3E2004-67BD-477B-AFED-878C5179BC21}"/>
              </a:ext>
            </a:extLst>
          </p:cNvPr>
          <p:cNvSpPr/>
          <p:nvPr/>
        </p:nvSpPr>
        <p:spPr>
          <a:xfrm>
            <a:off x="1562735" y="2639412"/>
            <a:ext cx="228600" cy="4616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547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MEDLI2 Science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5677"/>
            <a:ext cx="9144000" cy="111019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MEDLI2 recorded ~10 minutes of EDL data up to heatshield separation</a:t>
            </a:r>
          </a:p>
          <a:p>
            <a:pPr lvl="1"/>
            <a:r>
              <a:rPr lang="en-US" dirty="0"/>
              <a:t>Most sensors data returned at 8Hz, with slower responding temperature measurements at 4-1Hz</a:t>
            </a:r>
          </a:p>
          <a:p>
            <a:pPr lvl="1"/>
            <a:r>
              <a:rPr lang="en-US" dirty="0"/>
              <a:t>Pressure transducers were filtered*, Heatflux sensors and Radiometer at 16Hz</a:t>
            </a:r>
          </a:p>
          <a:p>
            <a:pPr lvl="1"/>
            <a:r>
              <a:rPr lang="en-US" dirty="0"/>
              <a:t>MEDLI2 limited Real-time Data Product (RTDP) was telemetered at 1Hz during entry shown in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in case of failure during or after EDL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0999" y="6503469"/>
            <a:ext cx="1602260" cy="158861"/>
          </a:xfrm>
        </p:spPr>
        <p:txBody>
          <a:bodyPr/>
          <a:lstStyle/>
          <a:p>
            <a:r>
              <a:rPr lang="en-US" dirty="0"/>
              <a:t>2022-01-03 AIAA SciTech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799" y="6498272"/>
            <a:ext cx="4572000" cy="1588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8248" y="6494699"/>
            <a:ext cx="914399" cy="156373"/>
          </a:xfrm>
        </p:spPr>
        <p:txBody>
          <a:bodyPr/>
          <a:lstStyle/>
          <a:p>
            <a:fld id="{73FCCCAE-C0A6-4BB7-B82B-AC74E56A11C4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763868"/>
              </p:ext>
            </p:extLst>
          </p:nvPr>
        </p:nvGraphicFramePr>
        <p:xfrm>
          <a:off x="1600199" y="1835867"/>
          <a:ext cx="7315199" cy="4986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385">
                  <a:extLst>
                    <a:ext uri="{9D8B030D-6E8A-4147-A177-3AD203B41FA5}">
                      <a16:colId xmlns:a16="http://schemas.microsoft.com/office/drawing/2014/main" val="1408235974"/>
                    </a:ext>
                  </a:extLst>
                </a:gridCol>
                <a:gridCol w="2277013">
                  <a:extLst>
                    <a:ext uri="{9D8B030D-6E8A-4147-A177-3AD203B41FA5}">
                      <a16:colId xmlns:a16="http://schemas.microsoft.com/office/drawing/2014/main" val="863512652"/>
                    </a:ext>
                  </a:extLst>
                </a:gridCol>
                <a:gridCol w="1032872">
                  <a:extLst>
                    <a:ext uri="{9D8B030D-6E8A-4147-A177-3AD203B41FA5}">
                      <a16:colId xmlns:a16="http://schemas.microsoft.com/office/drawing/2014/main" val="122182763"/>
                    </a:ext>
                  </a:extLst>
                </a:gridCol>
                <a:gridCol w="3441929">
                  <a:extLst>
                    <a:ext uri="{9D8B030D-6E8A-4147-A177-3AD203B41FA5}">
                      <a16:colId xmlns:a16="http://schemas.microsoft.com/office/drawing/2014/main" val="1326699730"/>
                    </a:ext>
                  </a:extLst>
                </a:gridCol>
              </a:tblGrid>
              <a:tr h="25460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Name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Type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Data Rates (Hz)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Notes</a:t>
                      </a:r>
                      <a:endParaRPr lang="en-US" sz="9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ctr"/>
                </a:tc>
                <a:extLst>
                  <a:ext uri="{0D108BD9-81ED-4DB2-BD59-A6C34878D82A}">
                    <a16:rowId xmlns:a16="http://schemas.microsoft.com/office/drawing/2014/main" val="1971954093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MPH01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Hypersonic Pressure Transducer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8*,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MEDLI spare hypersonic transducer, Strain-gage</a:t>
                      </a:r>
                      <a:r>
                        <a:rPr lang="en-US" sz="9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based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4135229423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MPH02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Supersonic Pressure Transducer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8*,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Piezo Resistive Transducer with internal temperature sensor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956345597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MPH03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Supersonic Pressure Transducer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8*,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Piezo Resistive Transducer with internal temperature sensor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25227901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MPH04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Supersonic Pressure Transducer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8*,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Piezo Resistive Transducer with internal temperature sensor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3807683321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MPH05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Supersonic Pressure Transducer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8*,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Piezo Resistive Transducer with internal temperature sensor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318539165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MPH06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Supersonic Pressure Transducer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8*,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Piezo Resistive Transducer with internal temperature sensor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1103219660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MPH07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Supersonic Pressure Transducer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8*,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Piezo Resistive Transducer with internal temperature sensor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2144538623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MTH01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3-TC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8, 4, 1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Type R TCs at </a:t>
                      </a:r>
                      <a:r>
                        <a:rPr lang="da-DK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1.905mm,</a:t>
                      </a:r>
                      <a:r>
                        <a:rPr lang="da-DK" sz="900" u="none" strike="noStrike" dirty="0">
                          <a:effectLst/>
                        </a:rPr>
                        <a:t> Type K at 5.08mm</a:t>
                      </a:r>
                      <a:r>
                        <a:rPr lang="da-DK" sz="900" u="none" strike="noStrike" baseline="0" dirty="0">
                          <a:effectLst/>
                        </a:rPr>
                        <a:t> and </a:t>
                      </a:r>
                      <a:r>
                        <a:rPr lang="da-DK" sz="900" u="none" strike="noStrike" dirty="0">
                          <a:effectLst/>
                        </a:rPr>
                        <a:t>10.16mm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896480048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MTH02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3-TC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8, 4, 1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 dirty="0">
                          <a:effectLst/>
                        </a:rPr>
                        <a:t>Type R TCs at </a:t>
                      </a:r>
                      <a:r>
                        <a:rPr lang="da-DK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1.905mm,</a:t>
                      </a:r>
                      <a:r>
                        <a:rPr lang="da-DK" sz="9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da-DK" sz="900" u="none" strike="noStrike" dirty="0">
                          <a:effectLst/>
                        </a:rPr>
                        <a:t>Type K at 5.08mm</a:t>
                      </a:r>
                      <a:r>
                        <a:rPr lang="da-DK" sz="900" u="none" strike="noStrike" baseline="0" dirty="0">
                          <a:effectLst/>
                        </a:rPr>
                        <a:t> </a:t>
                      </a:r>
                      <a:r>
                        <a:rPr lang="da-DK" sz="900" u="none" strike="noStrike" dirty="0">
                          <a:effectLst/>
                        </a:rPr>
                        <a:t>and </a:t>
                      </a:r>
                      <a:r>
                        <a:rPr lang="da-DK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10.16mm</a:t>
                      </a:r>
                      <a:endParaRPr lang="da-DK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3160944744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MTH03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3-TC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8, 4, 1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r>
                        <a:rPr lang="da-DK" sz="9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R </a:t>
                      </a:r>
                      <a:r>
                        <a:rPr lang="da-DK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TCs at </a:t>
                      </a:r>
                      <a:r>
                        <a:rPr lang="da-DK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1.905mm,</a:t>
                      </a:r>
                      <a:r>
                        <a:rPr lang="da-DK" sz="900" u="none" strike="noStrike" dirty="0">
                          <a:effectLst/>
                        </a:rPr>
                        <a:t> Type K at 5.08mm</a:t>
                      </a:r>
                      <a:r>
                        <a:rPr lang="da-DK" sz="900" u="none" strike="noStrike" baseline="0" dirty="0">
                          <a:effectLst/>
                        </a:rPr>
                        <a:t> and</a:t>
                      </a:r>
                      <a:r>
                        <a:rPr lang="da-DK" sz="900" u="none" strike="noStrike" dirty="0">
                          <a:effectLst/>
                        </a:rPr>
                        <a:t> </a:t>
                      </a:r>
                      <a:r>
                        <a:rPr lang="da-DK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10.16mm</a:t>
                      </a:r>
                      <a:endParaRPr lang="da-DK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248464966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MTH04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 K</a:t>
                      </a:r>
                      <a:r>
                        <a:rPr lang="en-US" sz="900" u="none" strike="noStrike" baseline="0" dirty="0">
                          <a:effectLst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</a:rPr>
                        <a:t>TC at 2.54mm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2645146545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MTH05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 K TC at </a:t>
                      </a:r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2.54mm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4148374584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MTH06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 K TC at 2.54mm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1959044747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MTH07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 K TC at </a:t>
                      </a:r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2.54mm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790995246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MTH08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 K TC at 2.54mm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363715891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MTH09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</a:t>
                      </a:r>
                      <a:r>
                        <a:rPr lang="en-US" sz="900" u="none" strike="noStrike" baseline="0" dirty="0">
                          <a:effectLst/>
                        </a:rPr>
                        <a:t> K </a:t>
                      </a:r>
                      <a:r>
                        <a:rPr lang="en-US" sz="900" u="none" strike="noStrike" dirty="0">
                          <a:effectLst/>
                        </a:rPr>
                        <a:t>TC at 2.54mm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3126028872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MTH10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</a:t>
                      </a:r>
                      <a:r>
                        <a:rPr lang="en-US" sz="900" u="none" strike="noStrike" baseline="0" dirty="0">
                          <a:effectLst/>
                        </a:rPr>
                        <a:t> K </a:t>
                      </a:r>
                      <a:r>
                        <a:rPr lang="en-US" sz="900" u="none" strike="noStrike" dirty="0">
                          <a:effectLst/>
                        </a:rPr>
                        <a:t>TC at 2.54mm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610399916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MTH11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PICA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</a:t>
                      </a:r>
                      <a:r>
                        <a:rPr lang="en-US" sz="900" u="none" strike="noStrike" baseline="0" dirty="0">
                          <a:effectLst/>
                        </a:rPr>
                        <a:t> K </a:t>
                      </a:r>
                      <a:r>
                        <a:rPr lang="en-US" sz="900" u="none" strike="noStrike" dirty="0">
                          <a:effectLst/>
                        </a:rPr>
                        <a:t>TC at 2.54mm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2069443047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MPB01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Low Pressure Transducer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8*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u="none" strike="noStrike" dirty="0">
                          <a:effectLst/>
                        </a:rPr>
                        <a:t>Variable Reluctance Transducer, with external RTD for temperature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923804406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MTB01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2-TC SLA-561V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8, 4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 K TCs at 2.54mm, 6.35mm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1295128403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MTB02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SLA-561V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Type K TC at </a:t>
                      </a:r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2.54mm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1740669777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MTB03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SLA-561V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</a:t>
                      </a:r>
                      <a:r>
                        <a:rPr lang="en-US" sz="900" u="none" strike="noStrike" baseline="0" dirty="0">
                          <a:effectLst/>
                        </a:rPr>
                        <a:t> K </a:t>
                      </a:r>
                      <a:r>
                        <a:rPr lang="en-US" sz="900" u="none" strike="noStrike" dirty="0">
                          <a:effectLst/>
                        </a:rPr>
                        <a:t>TC at 2.54mm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984624490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MTB04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SLA-561V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</a:t>
                      </a:r>
                      <a:r>
                        <a:rPr lang="en-US" sz="900" u="none" strike="noStrike" baseline="0" dirty="0">
                          <a:effectLst/>
                        </a:rPr>
                        <a:t> K </a:t>
                      </a:r>
                      <a:r>
                        <a:rPr lang="en-US" sz="900" u="none" strike="noStrike" dirty="0">
                          <a:effectLst/>
                        </a:rPr>
                        <a:t>TC at 2.54mm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1831830549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MTB05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SLA-561V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Type</a:t>
                      </a:r>
                      <a:r>
                        <a:rPr lang="en-US" sz="900" u="none" strike="noStrike" baseline="0" dirty="0">
                          <a:effectLst/>
                        </a:rPr>
                        <a:t> K </a:t>
                      </a:r>
                      <a:r>
                        <a:rPr lang="en-US" sz="900" u="none" strike="noStrike" dirty="0">
                          <a:effectLst/>
                        </a:rPr>
                        <a:t>TC at 2.54mm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3800639957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u="none" strike="noStrike" dirty="0">
                          <a:effectLst/>
                        </a:rPr>
                        <a:t>MTB06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1-TC SLA-561V Plug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Type K TC at 2.54mm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118490009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MTB07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Heatflux Sensor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16, 1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Schmidt-Boelter with surface TC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332839928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MTB08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Heatflux Sensor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16, 1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Schmidt-Boelter with surface TC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734025387"/>
                  </a:ext>
                </a:extLst>
              </a:tr>
              <a:tr h="1690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MTB09</a:t>
                      </a:r>
                      <a:endParaRPr lang="en-US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Radiometer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16, 1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Sapphire window over Schmidt-Boelter with surface TC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4" marR="8274" marT="8274" marB="0" anchor="b"/>
                </a:tc>
                <a:extLst>
                  <a:ext uri="{0D108BD9-81ED-4DB2-BD59-A6C34878D82A}">
                    <a16:rowId xmlns:a16="http://schemas.microsoft.com/office/drawing/2014/main" val="2894336717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4365" y="3391495"/>
            <a:ext cx="1336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i="1" dirty="0"/>
              <a:t>Stagnation and </a:t>
            </a:r>
            <a:br>
              <a:rPr lang="en-US" sz="900" i="1" dirty="0"/>
            </a:br>
            <a:r>
              <a:rPr lang="en-US" sz="900" i="1" dirty="0"/>
              <a:t>Turbulent Heating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1774" y="2147343"/>
            <a:ext cx="1212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i="1" dirty="0"/>
              <a:t>Stagnation Pressure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" y="5232610"/>
            <a:ext cx="1376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i="1" dirty="0"/>
              <a:t>Backshell Pressure </a:t>
            </a:r>
            <a:br>
              <a:rPr lang="en-US" sz="900" i="1" dirty="0"/>
            </a:br>
            <a:r>
              <a:rPr lang="en-US" sz="900" i="1" dirty="0"/>
              <a:t>and heating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413" y="4107497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i="1" dirty="0"/>
              <a:t>Symmetric Acreage</a:t>
            </a:r>
            <a:br>
              <a:rPr lang="en-US" sz="900" i="1" dirty="0"/>
            </a:br>
            <a:r>
              <a:rPr lang="en-US" sz="900" i="1" dirty="0"/>
              <a:t>Heating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2412" y="6297714"/>
            <a:ext cx="1376483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endParaRPr lang="en-US" sz="900" i="1" dirty="0"/>
          </a:p>
          <a:p>
            <a:r>
              <a:rPr lang="en-US" sz="900" i="1" dirty="0"/>
              <a:t>Backshell Radiation</a:t>
            </a:r>
          </a:p>
          <a:p>
            <a:pPr algn="r"/>
            <a:endParaRPr lang="en-US" sz="900" i="1" dirty="0"/>
          </a:p>
        </p:txBody>
      </p:sp>
      <p:sp>
        <p:nvSpPr>
          <p:cNvPr id="17" name="Left Brace 16"/>
          <p:cNvSpPr/>
          <p:nvPr/>
        </p:nvSpPr>
        <p:spPr>
          <a:xfrm>
            <a:off x="1385825" y="2075226"/>
            <a:ext cx="138174" cy="3209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>
            <a:off x="1385825" y="3314693"/>
            <a:ext cx="138174" cy="4615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Left Brace 18"/>
          <p:cNvSpPr/>
          <p:nvPr/>
        </p:nvSpPr>
        <p:spPr>
          <a:xfrm>
            <a:off x="1385825" y="5171100"/>
            <a:ext cx="138174" cy="4615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e 21"/>
          <p:cNvSpPr/>
          <p:nvPr/>
        </p:nvSpPr>
        <p:spPr>
          <a:xfrm>
            <a:off x="1385825" y="6352111"/>
            <a:ext cx="138174" cy="4615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Brace 22"/>
          <p:cNvSpPr/>
          <p:nvPr/>
        </p:nvSpPr>
        <p:spPr>
          <a:xfrm>
            <a:off x="1385825" y="3984431"/>
            <a:ext cx="138174" cy="4615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5619" y="1821342"/>
            <a:ext cx="11592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u="sng" dirty="0"/>
              <a:t>RTDP Priorities</a:t>
            </a:r>
          </a:p>
        </p:txBody>
      </p:sp>
    </p:spTree>
    <p:extLst>
      <p:ext uri="{BB962C8B-B14F-4D97-AF65-F5344CB8AC3E}">
        <p14:creationId xmlns:p14="http://schemas.microsoft.com/office/powerpoint/2010/main" val="414103434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2020 Entry Descent &amp; Landing (EDL)</a:t>
            </a:r>
          </a:p>
        </p:txBody>
      </p:sp>
      <p:pic>
        <p:nvPicPr>
          <p:cNvPr id="1026" name="Picture 2" descr="Schematic illustration highlighting the key steps of the Mars Perseverance landing, from cruise stage separation to rover touchdow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6982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Brace 6"/>
          <p:cNvSpPr/>
          <p:nvPr/>
        </p:nvSpPr>
        <p:spPr>
          <a:xfrm rot="5400000">
            <a:off x="1740355" y="2644213"/>
            <a:ext cx="369332" cy="3545243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735" y="4661877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MEDLI2 Operates</a:t>
            </a:r>
          </a:p>
        </p:txBody>
      </p:sp>
      <p:sp>
        <p:nvSpPr>
          <p:cNvPr id="10" name="Right Brace 9"/>
          <p:cNvSpPr/>
          <p:nvPr/>
        </p:nvSpPr>
        <p:spPr>
          <a:xfrm rot="16200000">
            <a:off x="4944031" y="-1286432"/>
            <a:ext cx="438981" cy="5450243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677643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M2020 Cameras Operate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" y="6096000"/>
            <a:ext cx="9040664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MEDLI2 Sensor Support Electronics (SSE) measured 20 minutes of data, including events such as cruise stage separation, entry, peak heating, deceleration, and parachute deployment.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667CA5-B7B1-4A1F-980C-39FB0A28C0D1}"/>
              </a:ext>
            </a:extLst>
          </p:cNvPr>
          <p:cNvGrpSpPr/>
          <p:nvPr/>
        </p:nvGrpSpPr>
        <p:grpSpPr>
          <a:xfrm>
            <a:off x="2502769" y="4500639"/>
            <a:ext cx="2208972" cy="1696223"/>
            <a:chOff x="76199" y="651107"/>
            <a:chExt cx="9144001" cy="70214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7DF912-36DD-4061-807B-2A39ED0E4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25" b="-11458"/>
            <a:stretch/>
          </p:blipFill>
          <p:spPr>
            <a:xfrm>
              <a:off x="76199" y="662188"/>
              <a:ext cx="9144001" cy="70104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943214-731D-4D68-AFEF-6700E40C0D7E}"/>
                </a:ext>
              </a:extLst>
            </p:cNvPr>
            <p:cNvSpPr txBox="1"/>
            <p:nvPr/>
          </p:nvSpPr>
          <p:spPr>
            <a:xfrm>
              <a:off x="6486102" y="5486399"/>
              <a:ext cx="2222757" cy="797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MEDLI2 </a:t>
              </a:r>
              <a:br>
                <a:rPr lang="en-US" sz="500" dirty="0">
                  <a:solidFill>
                    <a:schemeClr val="bg1"/>
                  </a:solidFill>
                </a:rPr>
              </a:br>
              <a:r>
                <a:rPr lang="en-US" sz="500" dirty="0">
                  <a:solidFill>
                    <a:schemeClr val="bg1"/>
                  </a:solidFill>
                </a:rPr>
                <a:t>Electronics (SSE)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E4B710F-70D8-4C9B-8ABF-057CB8230ECD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6172209" y="3848102"/>
              <a:ext cx="1425272" cy="1638297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F65184-EE8D-4E1F-A0C8-0827F198C5D3}"/>
                </a:ext>
              </a:extLst>
            </p:cNvPr>
            <p:cNvSpPr txBox="1"/>
            <p:nvPr/>
          </p:nvSpPr>
          <p:spPr>
            <a:xfrm>
              <a:off x="6146069" y="1325881"/>
              <a:ext cx="2840476" cy="797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MEDLI2 Intra-instrument</a:t>
              </a:r>
              <a:br>
                <a:rPr lang="en-US" sz="500" dirty="0">
                  <a:solidFill>
                    <a:schemeClr val="bg1"/>
                  </a:solidFill>
                </a:rPr>
              </a:br>
              <a:r>
                <a:rPr lang="en-US" sz="500" dirty="0">
                  <a:solidFill>
                    <a:schemeClr val="bg1"/>
                  </a:solidFill>
                </a:rPr>
                <a:t>Harnessing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2C6E91C-9E3B-4059-9B8D-9286FFCAAFB8}"/>
                </a:ext>
              </a:extLst>
            </p:cNvPr>
            <p:cNvCxnSpPr/>
            <p:nvPr/>
          </p:nvCxnSpPr>
          <p:spPr>
            <a:xfrm flipH="1">
              <a:off x="6217225" y="1787574"/>
              <a:ext cx="640775" cy="497057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199790-8168-4EB5-B831-4CD6EDF76AB0}"/>
                </a:ext>
              </a:extLst>
            </p:cNvPr>
            <p:cNvSpPr txBox="1"/>
            <p:nvPr/>
          </p:nvSpPr>
          <p:spPr>
            <a:xfrm>
              <a:off x="87828" y="1574437"/>
              <a:ext cx="1740001" cy="104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MEDLI2 </a:t>
              </a:r>
              <a:br>
                <a:rPr lang="en-US" sz="500" dirty="0">
                  <a:solidFill>
                    <a:schemeClr val="bg1"/>
                  </a:solidFill>
                </a:rPr>
              </a:br>
              <a:r>
                <a:rPr lang="en-US" sz="500" dirty="0">
                  <a:solidFill>
                    <a:schemeClr val="bg1"/>
                  </a:solidFill>
                </a:rPr>
                <a:t>Pressure </a:t>
              </a:r>
              <a:br>
                <a:rPr lang="en-US" sz="500" dirty="0">
                  <a:solidFill>
                    <a:schemeClr val="bg1"/>
                  </a:solidFill>
                </a:rPr>
              </a:br>
              <a:r>
                <a:rPr lang="en-US" sz="500" dirty="0">
                  <a:solidFill>
                    <a:schemeClr val="bg1"/>
                  </a:solidFill>
                </a:rPr>
                <a:t>Transducers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F987A37-AD8F-445A-8781-BF3BFA98E573}"/>
                </a:ext>
              </a:extLst>
            </p:cNvPr>
            <p:cNvCxnSpPr/>
            <p:nvPr/>
          </p:nvCxnSpPr>
          <p:spPr>
            <a:xfrm>
              <a:off x="1540377" y="2110739"/>
              <a:ext cx="1450789" cy="403861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CBB67E-D490-4B91-B818-9274354957B8}"/>
                </a:ext>
              </a:extLst>
            </p:cNvPr>
            <p:cNvSpPr txBox="1"/>
            <p:nvPr/>
          </p:nvSpPr>
          <p:spPr>
            <a:xfrm>
              <a:off x="1440382" y="651107"/>
              <a:ext cx="1407779" cy="104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MEDLI2 </a:t>
              </a:r>
              <a:br>
                <a:rPr lang="en-US" sz="500" dirty="0">
                  <a:solidFill>
                    <a:schemeClr val="bg1"/>
                  </a:solidFill>
                </a:rPr>
              </a:br>
              <a:r>
                <a:rPr lang="en-US" sz="500" dirty="0">
                  <a:solidFill>
                    <a:schemeClr val="bg1"/>
                  </a:solidFill>
                </a:rPr>
                <a:t>Thermal </a:t>
              </a:r>
              <a:br>
                <a:rPr lang="en-US" sz="500" dirty="0">
                  <a:solidFill>
                    <a:schemeClr val="bg1"/>
                  </a:solidFill>
                </a:rPr>
              </a:br>
              <a:r>
                <a:rPr lang="en-US" sz="500" dirty="0">
                  <a:solidFill>
                    <a:schemeClr val="bg1"/>
                  </a:solidFill>
                </a:rPr>
                <a:t>Plug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AB6D635-2861-4D56-B278-8F431439D036}"/>
                </a:ext>
              </a:extLst>
            </p:cNvPr>
            <p:cNvCxnSpPr/>
            <p:nvPr/>
          </p:nvCxnSpPr>
          <p:spPr>
            <a:xfrm>
              <a:off x="2667000" y="1112772"/>
              <a:ext cx="1450789" cy="1199897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628283-1A50-418C-B8D3-6D4815CF5451}"/>
              </a:ext>
            </a:extLst>
          </p:cNvPr>
          <p:cNvCxnSpPr>
            <a:cxnSpLocks/>
          </p:cNvCxnSpPr>
          <p:nvPr/>
        </p:nvCxnSpPr>
        <p:spPr>
          <a:xfrm>
            <a:off x="4141090" y="3962400"/>
            <a:ext cx="6485" cy="45443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80684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Data: MEADS Pressures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3024" y="3239421"/>
            <a:ext cx="7038871" cy="3240225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Pressure transducer magnitudes and relative values consistent with pre-entry predictions</a:t>
            </a:r>
          </a:p>
          <a:p>
            <a:pPr lvl="1"/>
            <a:r>
              <a:rPr lang="en-US" sz="1200" dirty="0"/>
              <a:t>Supersonic transducers saturated as expected around 7-8.5 kPa, returned clean data pre and post pressure pulse,</a:t>
            </a:r>
          </a:p>
          <a:p>
            <a:pPr lvl="1"/>
            <a:r>
              <a:rPr lang="en-US" sz="1200" dirty="0"/>
              <a:t>In-Flight zeros were consistent with cruise checkouts,</a:t>
            </a:r>
          </a:p>
          <a:p>
            <a:pPr lvl="1"/>
            <a:r>
              <a:rPr lang="en-US" sz="1200" dirty="0"/>
              <a:t>Vehicle attitude changes clearly observable in deltas between supersonic stagnation point (MPH02) and other supersonic transducers (MPH03 through MPH07)</a:t>
            </a:r>
          </a:p>
          <a:p>
            <a:r>
              <a:rPr lang="en-US" sz="1400" dirty="0"/>
              <a:t>Backshell pressure transducer (MPB01) measurement excellent</a:t>
            </a:r>
          </a:p>
          <a:p>
            <a:pPr lvl="1"/>
            <a:r>
              <a:rPr lang="en-US" sz="1000" dirty="0"/>
              <a:t>Measurements have already fed into an updated drag model for flight mechanics simulations</a:t>
            </a:r>
          </a:p>
          <a:p>
            <a:r>
              <a:rPr lang="en-US" sz="1400" dirty="0"/>
              <a:t>Processing of mV to kPa includes calibration accounting for both temperature and transducer hysteresis, removal of spikes due to pyro-shock events</a:t>
            </a:r>
          </a:p>
          <a:p>
            <a:pPr lvl="1"/>
            <a:r>
              <a:rPr lang="en-US" sz="1200" dirty="0"/>
              <a:t>Hysteresis effects (from dynamic pressure pulse testing) were determined after entry on flight spares</a:t>
            </a:r>
          </a:p>
          <a:p>
            <a:pPr lvl="1"/>
            <a:r>
              <a:rPr lang="en-US" sz="1200" dirty="0"/>
              <a:t>CFD predictions of surface pressure are used for minor corrections to the final MEDLI2 values.</a:t>
            </a:r>
          </a:p>
          <a:p>
            <a:r>
              <a:rPr lang="en-US" sz="1400" dirty="0"/>
              <a:t>See Karlgaard, “Mars Entry, Descent, and Landing Instrumentation 2 Trajectory, Aerodynamics, and Atmosphere Reconstruction”</a:t>
            </a:r>
          </a:p>
          <a:p>
            <a:pPr lvl="1"/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2022-01-03 AIAA SciTech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8FFCB4D-BC40-E340-B617-453F87153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F42275-07B7-472B-B6C2-F3CC21F7E470}"/>
              </a:ext>
            </a:extLst>
          </p:cNvPr>
          <p:cNvGrpSpPr/>
          <p:nvPr/>
        </p:nvGrpSpPr>
        <p:grpSpPr>
          <a:xfrm>
            <a:off x="133039" y="942951"/>
            <a:ext cx="8967311" cy="2237453"/>
            <a:chOff x="134112" y="742412"/>
            <a:chExt cx="10022914" cy="25008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BCF423-7C5B-48E8-A4CD-1B7ED550F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112" y="743927"/>
              <a:ext cx="3332432" cy="24993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9060B4-BE63-4769-AA53-B2C1DBD4C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2986" y="761998"/>
              <a:ext cx="3184040" cy="23880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C54CB8-5351-4B03-9F26-0292CFD0E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7600" y="742412"/>
              <a:ext cx="3327684" cy="2495763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D645B-0636-4E44-A982-F86E7C110EF8}"/>
              </a:ext>
            </a:extLst>
          </p:cNvPr>
          <p:cNvSpPr/>
          <p:nvPr/>
        </p:nvSpPr>
        <p:spPr>
          <a:xfrm>
            <a:off x="304800" y="683280"/>
            <a:ext cx="28997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Final processed Heatshield Pressures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06158E-CEEE-4738-BD10-102EB1B57EE1}"/>
              </a:ext>
            </a:extLst>
          </p:cNvPr>
          <p:cNvSpPr/>
          <p:nvPr/>
        </p:nvSpPr>
        <p:spPr>
          <a:xfrm>
            <a:off x="3902032" y="696934"/>
            <a:ext cx="19992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Heatshield Pressures Deltas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B961DA-0278-4D74-B1D1-492F48FA7763}"/>
              </a:ext>
            </a:extLst>
          </p:cNvPr>
          <p:cNvSpPr/>
          <p:nvPr/>
        </p:nvSpPr>
        <p:spPr>
          <a:xfrm>
            <a:off x="7094382" y="724570"/>
            <a:ext cx="143020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Backshell Pressure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973018-DDB5-4F54-AC10-88B12738352F}"/>
              </a:ext>
            </a:extLst>
          </p:cNvPr>
          <p:cNvSpPr/>
          <p:nvPr/>
        </p:nvSpPr>
        <p:spPr>
          <a:xfrm>
            <a:off x="8148039" y="1782782"/>
            <a:ext cx="57099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/>
              <a:t>SUFR</a:t>
            </a:r>
          </a:p>
          <a:p>
            <a:pPr algn="ctr"/>
            <a:r>
              <a:rPr lang="en-US" sz="1050" dirty="0">
                <a:latin typeface="Symbol" panose="05050102010706020507" pitchFamily="18" charset="2"/>
              </a:rPr>
              <a:t>a</a:t>
            </a:r>
            <a:r>
              <a:rPr lang="en-US" sz="1050" dirty="0"/>
              <a:t> = 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64DA79-D6A0-42BC-B24E-2FC9843DD61C}"/>
              </a:ext>
            </a:extLst>
          </p:cNvPr>
          <p:cNvSpPr/>
          <p:nvPr/>
        </p:nvSpPr>
        <p:spPr>
          <a:xfrm>
            <a:off x="8024300" y="1524644"/>
            <a:ext cx="7312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On chute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28EE52-F6E2-43A1-AC06-C2F9D67CE14A}"/>
              </a:ext>
            </a:extLst>
          </p:cNvPr>
          <p:cNvCxnSpPr>
            <a:cxnSpLocks/>
          </p:cNvCxnSpPr>
          <p:nvPr/>
        </p:nvCxnSpPr>
        <p:spPr>
          <a:xfrm>
            <a:off x="8686800" y="1698804"/>
            <a:ext cx="169257" cy="5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E48875-32C4-481A-87F5-4F51DC9B7C1F}"/>
              </a:ext>
            </a:extLst>
          </p:cNvPr>
          <p:cNvCxnSpPr>
            <a:cxnSpLocks/>
          </p:cNvCxnSpPr>
          <p:nvPr/>
        </p:nvCxnSpPr>
        <p:spPr>
          <a:xfrm>
            <a:off x="8632160" y="1864656"/>
            <a:ext cx="123430" cy="188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DD25AE07-C98B-4C80-A580-B040692BA15D}"/>
              </a:ext>
            </a:extLst>
          </p:cNvPr>
          <p:cNvSpPr/>
          <p:nvPr/>
        </p:nvSpPr>
        <p:spPr>
          <a:xfrm>
            <a:off x="1039544" y="2511489"/>
            <a:ext cx="930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/>
              <a:t>Transducers </a:t>
            </a:r>
            <a:br>
              <a:rPr lang="en-US" sz="1000" dirty="0"/>
            </a:br>
            <a:r>
              <a:rPr lang="en-US" sz="1000" dirty="0"/>
              <a:t>Saturated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A68AC3-F3DF-46A4-8239-417351D441CB}"/>
              </a:ext>
            </a:extLst>
          </p:cNvPr>
          <p:cNvSpPr/>
          <p:nvPr/>
        </p:nvSpPr>
        <p:spPr>
          <a:xfrm>
            <a:off x="5684920" y="1674190"/>
            <a:ext cx="598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Vehicle </a:t>
            </a:r>
            <a:br>
              <a:rPr lang="en-US" sz="800" dirty="0"/>
            </a:br>
            <a:r>
              <a:rPr lang="en-US" sz="800" dirty="0"/>
              <a:t>Attitude</a:t>
            </a:r>
          </a:p>
          <a:p>
            <a:pPr algn="ctr"/>
            <a:r>
              <a:rPr lang="en-US" sz="800" dirty="0"/>
              <a:t>Changes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9A872E-E0F3-4374-8B93-C4D7D263C547}"/>
              </a:ext>
            </a:extLst>
          </p:cNvPr>
          <p:cNvCxnSpPr>
            <a:cxnSpLocks/>
          </p:cNvCxnSpPr>
          <p:nvPr/>
        </p:nvCxnSpPr>
        <p:spPr>
          <a:xfrm flipH="1">
            <a:off x="5547502" y="2018013"/>
            <a:ext cx="137418" cy="180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58E6218-37CB-45D0-89C8-1F96910C0B40}"/>
              </a:ext>
            </a:extLst>
          </p:cNvPr>
          <p:cNvSpPr/>
          <p:nvPr/>
        </p:nvSpPr>
        <p:spPr>
          <a:xfrm>
            <a:off x="7236910" y="2426516"/>
            <a:ext cx="8675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/>
              <a:t>RCS firings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E97AC4D-B0DE-4B0D-89A9-B52766E2313C}"/>
              </a:ext>
            </a:extLst>
          </p:cNvPr>
          <p:cNvCxnSpPr>
            <a:cxnSpLocks/>
          </p:cNvCxnSpPr>
          <p:nvPr/>
        </p:nvCxnSpPr>
        <p:spPr>
          <a:xfrm flipV="1">
            <a:off x="7599849" y="2359356"/>
            <a:ext cx="226872" cy="99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1711737A-C30B-4CEA-8961-F6A5694F708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7" y="3272823"/>
            <a:ext cx="1863806" cy="3503561"/>
          </a:xfrm>
          <a:prstGeom prst="rect">
            <a:avLst/>
          </a:prstGeom>
          <a:noFill/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3C42CEE-47FB-4412-AADC-D211E6DAE80E}"/>
              </a:ext>
            </a:extLst>
          </p:cNvPr>
          <p:cNvSpPr/>
          <p:nvPr/>
        </p:nvSpPr>
        <p:spPr>
          <a:xfrm>
            <a:off x="4024971" y="1075229"/>
            <a:ext cx="930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/>
              <a:t>Transducers </a:t>
            </a:r>
            <a:br>
              <a:rPr lang="en-US" sz="1000" dirty="0"/>
            </a:br>
            <a:r>
              <a:rPr lang="en-US" sz="1000" dirty="0"/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91438780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Data: MISP Heatshield Temperatures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422" y="2888703"/>
            <a:ext cx="4355578" cy="410304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Flight TC data interpreted with direct and inverse estimated techniques*</a:t>
            </a:r>
          </a:p>
          <a:p>
            <a:r>
              <a:rPr lang="en-US" dirty="0"/>
              <a:t>From Direct, we observe model predictions of deeper T/C from flight data much better with MEDLI2-refined model (45 deg!) </a:t>
            </a:r>
            <a:r>
              <a:rPr lang="en-US" b="1" dirty="0"/>
              <a:t>but still over-predict flight data</a:t>
            </a:r>
            <a:r>
              <a:rPr lang="en-US" dirty="0"/>
              <a:t>.</a:t>
            </a:r>
          </a:p>
          <a:p>
            <a:r>
              <a:rPr lang="en-US" dirty="0"/>
              <a:t>From Inverse: Heatshield external surface temperatures peaked at </a:t>
            </a:r>
            <a:r>
              <a:rPr lang="en-US" b="1" dirty="0"/>
              <a:t>1427 °C at 79 W/cm</a:t>
            </a:r>
            <a:r>
              <a:rPr lang="en-US" b="1" baseline="30000" dirty="0"/>
              <a:t>2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For reference, design heatflux is 220 W/cm</a:t>
            </a:r>
            <a:r>
              <a:rPr lang="en-US" baseline="30000" dirty="0"/>
              <a:t>2</a:t>
            </a:r>
            <a:r>
              <a:rPr lang="en-US" dirty="0"/>
              <a:t>, though best-estimated analysis has peak at ~65 W/cm</a:t>
            </a:r>
            <a:r>
              <a:rPr lang="en-US" baseline="30000" dirty="0"/>
              <a:t>2</a:t>
            </a:r>
            <a:r>
              <a:rPr lang="en-US" dirty="0"/>
              <a:t>.  </a:t>
            </a:r>
          </a:p>
          <a:p>
            <a:r>
              <a:rPr lang="en-US" dirty="0"/>
              <a:t>Flow field transition shows up clearly as well, and order of transition at MTH plugs as expected:</a:t>
            </a:r>
          </a:p>
          <a:p>
            <a:pPr lvl="1"/>
            <a:r>
              <a:rPr lang="en-US" b="1" dirty="0"/>
              <a:t>Transition starts at 70 seconds </a:t>
            </a:r>
            <a:r>
              <a:rPr lang="en-US" dirty="0"/>
              <a:t>from EI at the leeside shoulder MTH02 and to the most outboard forward locations (MTB06 and MTB08) 8-11 seconds later.</a:t>
            </a:r>
          </a:p>
          <a:p>
            <a:r>
              <a:rPr lang="en-US" dirty="0"/>
              <a:t>For more details, see papers by Monk, Tang, Alpert, and Edquist in this session.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2022-01-03 AIAA SciTech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1BE68-F2CC-4678-B306-81A6653AFE73}"/>
              </a:ext>
            </a:extLst>
          </p:cNvPr>
          <p:cNvGrpSpPr/>
          <p:nvPr/>
        </p:nvGrpSpPr>
        <p:grpSpPr>
          <a:xfrm>
            <a:off x="-80393" y="3113232"/>
            <a:ext cx="4887847" cy="3665884"/>
            <a:chOff x="76200" y="1216828"/>
            <a:chExt cx="5671541" cy="425365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00" y="1216828"/>
              <a:ext cx="5671541" cy="42536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14596" y="4513122"/>
              <a:ext cx="1010363" cy="589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Water phase </a:t>
              </a:r>
              <a:br>
                <a:rPr lang="en-US" sz="900" dirty="0"/>
              </a:br>
              <a:r>
                <a:rPr lang="en-US" sz="900" dirty="0"/>
                <a:t>transition </a:t>
              </a:r>
              <a:br>
                <a:rPr lang="en-US" sz="900" dirty="0"/>
              </a:br>
              <a:endParaRPr lang="en-US" sz="9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17948" y="3529544"/>
              <a:ext cx="988043" cy="267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In-depth TCs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0972" y="1546197"/>
              <a:ext cx="883882" cy="589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Laminar to </a:t>
              </a:r>
              <a:br>
                <a:rPr lang="en-US" sz="900" dirty="0"/>
              </a:br>
              <a:r>
                <a:rPr lang="en-US" sz="900" dirty="0"/>
                <a:t>Turbulent</a:t>
              </a:r>
            </a:p>
            <a:p>
              <a:r>
                <a:rPr lang="en-US" sz="900" dirty="0"/>
                <a:t>Transition</a:t>
              </a:r>
            </a:p>
          </p:txBody>
        </p: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>
              <a:off x="1619033" y="2199658"/>
              <a:ext cx="331081" cy="41474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 flipH="1" flipV="1">
              <a:off x="2518381" y="3075114"/>
              <a:ext cx="100991" cy="45246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>
              <a:off x="2693930" y="3809715"/>
              <a:ext cx="38100" cy="29944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 flipH="1" flipV="1">
              <a:off x="2336336" y="4680330"/>
              <a:ext cx="425757" cy="5671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847288" y="1321671"/>
              <a:ext cx="988043" cy="749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Shallowest</a:t>
              </a:r>
              <a:br>
                <a:rPr lang="en-US" sz="900" dirty="0"/>
              </a:br>
              <a:r>
                <a:rPr lang="en-US" sz="900" dirty="0"/>
                <a:t>TCs in </a:t>
              </a:r>
              <a:br>
                <a:rPr lang="en-US" sz="900" dirty="0"/>
              </a:br>
              <a:r>
                <a:rPr lang="en-US" sz="900" dirty="0"/>
                <a:t>high-heating </a:t>
              </a:r>
              <a:br>
                <a:rPr lang="en-US" sz="900" dirty="0"/>
              </a:br>
              <a:r>
                <a:rPr lang="en-US" sz="900" dirty="0"/>
                <a:t>region</a:t>
              </a:r>
            </a:p>
          </p:txBody>
        </p:sp>
        <p:cxnSp>
          <p:nvCxnSpPr>
            <p:cNvPr id="18" name="Straight Arrow Connector 17"/>
            <p:cNvCxnSpPr>
              <a:cxnSpLocks/>
            </p:cNvCxnSpPr>
            <p:nvPr/>
          </p:nvCxnSpPr>
          <p:spPr>
            <a:xfrm flipH="1" flipV="1">
              <a:off x="2535931" y="1360631"/>
              <a:ext cx="311357" cy="14792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E8FFCB4D-BC40-E340-B617-453F87153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9DA10F2-B9F9-48CB-9562-27D0BE7662A8}"/>
              </a:ext>
            </a:extLst>
          </p:cNvPr>
          <p:cNvSpPr txBox="1">
            <a:spLocks/>
          </p:cNvSpPr>
          <p:nvPr/>
        </p:nvSpPr>
        <p:spPr>
          <a:xfrm>
            <a:off x="2514600" y="914402"/>
            <a:ext cx="6443361" cy="17456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Flight data TC signals were smooth, with peak TC temperatures remaining under 1000° C, and all TCs remained within their measurement ranges</a:t>
            </a:r>
          </a:p>
          <a:p>
            <a:pPr lvl="1"/>
            <a:r>
              <a:rPr lang="en-US" sz="1200" b="1" dirty="0"/>
              <a:t>Clearly indicates recession &lt;&lt; 0.075 – 0.1” at all MISP locations</a:t>
            </a:r>
          </a:p>
          <a:p>
            <a:pPr lvl="1"/>
            <a:r>
              <a:rPr lang="en-US" sz="1200" dirty="0"/>
              <a:t>Consistent with observed behavior of the </a:t>
            </a:r>
            <a:r>
              <a:rPr lang="en-US" sz="1200" dirty="0" err="1"/>
              <a:t>NuSil</a:t>
            </a:r>
            <a:r>
              <a:rPr lang="en-US" sz="1200" dirty="0"/>
              <a:t> coating on PICA, which inhibits recession</a:t>
            </a:r>
          </a:p>
          <a:p>
            <a:r>
              <a:rPr lang="en-US" sz="1400" dirty="0"/>
              <a:t>Heating across the heatshield appeared to be symmetric as well, </a:t>
            </a:r>
          </a:p>
          <a:p>
            <a:pPr lvl="1"/>
            <a:r>
              <a:rPr lang="en-US" sz="1200" dirty="0"/>
              <a:t>MTH08-MTH06, and MTH07-MTH10 pairs within 5° C prior to transition, 20° C after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EDBA11-BC44-4242-BA04-D2792F831B6A}"/>
              </a:ext>
            </a:extLst>
          </p:cNvPr>
          <p:cNvSpPr/>
          <p:nvPr/>
        </p:nvSpPr>
        <p:spPr>
          <a:xfrm>
            <a:off x="2702837" y="2858469"/>
            <a:ext cx="181089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Final Heatshield TC Data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36EBA0-FC53-4278-964B-DA021F0E5A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" y="735515"/>
            <a:ext cx="2440228" cy="2297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31233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Data: MISP Backshell Temperatures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517" y="2988467"/>
            <a:ext cx="3942082" cy="3409264"/>
          </a:xfrm>
        </p:spPr>
        <p:txBody>
          <a:bodyPr>
            <a:normAutofit lnSpcReduction="10000"/>
          </a:bodyPr>
          <a:lstStyle/>
          <a:p>
            <a:r>
              <a:rPr lang="en-US" sz="1200" dirty="0"/>
              <a:t>Trend is increasing peak temperatures moving from </a:t>
            </a:r>
            <a:r>
              <a:rPr lang="en-US" sz="1200" dirty="0" err="1"/>
              <a:t>windside</a:t>
            </a:r>
            <a:r>
              <a:rPr lang="en-US" sz="1200" dirty="0"/>
              <a:t> to leeside from MTB03, MTB04, and MTB02,</a:t>
            </a:r>
          </a:p>
          <a:p>
            <a:pPr lvl="1"/>
            <a:r>
              <a:rPr lang="en-US" sz="1100" dirty="0"/>
              <a:t>Consistent with estimates of increasing importance of radiative heating moving from </a:t>
            </a:r>
            <a:r>
              <a:rPr lang="en-US" sz="1100" dirty="0" err="1"/>
              <a:t>windside</a:t>
            </a:r>
            <a:r>
              <a:rPr lang="en-US" sz="1100" dirty="0"/>
              <a:t> to leeside.</a:t>
            </a:r>
          </a:p>
          <a:p>
            <a:r>
              <a:rPr lang="en-US" sz="1200" dirty="0"/>
              <a:t>No obvious signs of rapid changes due to transition or separation line movement during entry</a:t>
            </a:r>
          </a:p>
          <a:p>
            <a:r>
              <a:rPr lang="en-US" sz="1200" dirty="0"/>
              <a:t>From direct analysis, can only directly compare at MTB02, but observe good model agreement with peak, though overpredicting flight data.</a:t>
            </a:r>
          </a:p>
          <a:p>
            <a:r>
              <a:rPr lang="en-US" sz="1200" dirty="0"/>
              <a:t>From Inverse estimation: hot-wall backshell surface temperatures peaked at</a:t>
            </a:r>
            <a:r>
              <a:rPr lang="en-US" sz="1200" b="1" dirty="0"/>
              <a:t> 630° C at 4.5 W/cm</a:t>
            </a:r>
            <a:r>
              <a:rPr lang="en-US" sz="1200" b="1" baseline="30000" dirty="0"/>
              <a:t>2</a:t>
            </a:r>
            <a:r>
              <a:rPr lang="en-US" sz="1200" dirty="0"/>
              <a:t>.</a:t>
            </a:r>
          </a:p>
          <a:p>
            <a:pPr lvl="1"/>
            <a:r>
              <a:rPr lang="en-US" sz="1100" dirty="0"/>
              <a:t>For reference, design heatflux is ~200 W/cm</a:t>
            </a:r>
            <a:r>
              <a:rPr lang="en-US" sz="1100" baseline="30000" dirty="0"/>
              <a:t>2</a:t>
            </a:r>
            <a:r>
              <a:rPr lang="en-US" sz="1100" dirty="0"/>
              <a:t>, though best-estimated analysis has peak at ~58 W/cm</a:t>
            </a:r>
            <a:r>
              <a:rPr lang="en-US" sz="1100" baseline="30000" dirty="0"/>
              <a:t>2</a:t>
            </a:r>
            <a:r>
              <a:rPr lang="en-US" sz="1100" dirty="0"/>
              <a:t>.</a:t>
            </a:r>
          </a:p>
          <a:p>
            <a:r>
              <a:rPr lang="en-US" sz="1200" dirty="0"/>
              <a:t>More detail in Monk, Tang, Alpert, and Edquist in this session.</a:t>
            </a:r>
          </a:p>
          <a:p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2022-01-03 AIAA SciTech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EA7442-1E10-4A1D-BF20-C8E75034F41D}"/>
              </a:ext>
            </a:extLst>
          </p:cNvPr>
          <p:cNvGrpSpPr/>
          <p:nvPr/>
        </p:nvGrpSpPr>
        <p:grpSpPr>
          <a:xfrm>
            <a:off x="63278" y="3072601"/>
            <a:ext cx="4986239" cy="3739678"/>
            <a:chOff x="258991" y="1454079"/>
            <a:chExt cx="5886002" cy="44145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991" y="1454079"/>
              <a:ext cx="5886002" cy="4414501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9B1477-5CC6-4236-9060-04E5758DF741}"/>
                </a:ext>
              </a:extLst>
            </p:cNvPr>
            <p:cNvGrpSpPr/>
            <p:nvPr/>
          </p:nvGrpSpPr>
          <p:grpSpPr>
            <a:xfrm>
              <a:off x="1784530" y="1722515"/>
              <a:ext cx="2764034" cy="3257300"/>
              <a:chOff x="1784530" y="1722515"/>
              <a:chExt cx="2764034" cy="325730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565089" y="4507505"/>
                <a:ext cx="983475" cy="47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In-depth TC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3857527" y="4118719"/>
                <a:ext cx="41729" cy="42403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1784530" y="1722515"/>
                <a:ext cx="1056702" cy="619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Leeside </a:t>
                </a:r>
                <a:br>
                  <a:rPr lang="en-US" sz="1000" dirty="0"/>
                </a:br>
                <a:r>
                  <a:rPr lang="en-US" sz="1000" dirty="0"/>
                  <a:t>hottest</a:t>
                </a: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449075" y="1764377"/>
                <a:ext cx="400767" cy="70936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812918" y="3704452"/>
                <a:ext cx="1025204" cy="47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Second cone cooler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3097951" y="3280421"/>
                <a:ext cx="41729" cy="42403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8FFCB4D-BC40-E340-B617-453F87153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971E691-D7B9-4700-ACD8-18AA001108B0}"/>
              </a:ext>
            </a:extLst>
          </p:cNvPr>
          <p:cNvSpPr txBox="1">
            <a:spLocks/>
          </p:cNvSpPr>
          <p:nvPr/>
        </p:nvSpPr>
        <p:spPr>
          <a:xfrm>
            <a:off x="2497507" y="817962"/>
            <a:ext cx="6570293" cy="217050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Backshell flight TC signals were smooth with peak TC temperatures remaining under 250° C</a:t>
            </a:r>
          </a:p>
          <a:p>
            <a:pPr lvl="1"/>
            <a:r>
              <a:rPr lang="en-US" dirty="0"/>
              <a:t>Variation in initial temperature is noticeable, due to M2020 attitude relative to the sun prior to entry.</a:t>
            </a:r>
          </a:p>
          <a:p>
            <a:pPr lvl="1"/>
            <a:r>
              <a:rPr lang="en-US" dirty="0"/>
              <a:t>Mild gradient through TPS at MTB01: ~4° C cooler 3.81mm deeper into TPS.</a:t>
            </a:r>
          </a:p>
          <a:p>
            <a:r>
              <a:rPr lang="en-US" dirty="0"/>
              <a:t>MTB02 (leeside centerline) saw greatest temperature rise during entry aeroheating pulse</a:t>
            </a:r>
          </a:p>
          <a:p>
            <a:pPr lvl="1"/>
            <a:r>
              <a:rPr lang="en-US" dirty="0"/>
              <a:t>The leeside clearly experienced higher heating than the </a:t>
            </a:r>
            <a:r>
              <a:rPr lang="en-US" dirty="0" err="1"/>
              <a:t>windside</a:t>
            </a:r>
            <a:endParaRPr lang="en-US" dirty="0"/>
          </a:p>
          <a:p>
            <a:pPr lvl="1"/>
            <a:r>
              <a:rPr lang="en-US" dirty="0"/>
              <a:t>Lowest peak temperature at MTB05, on centerline on the second cone.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B5DB6-19E8-4BB4-95E6-90EEBB1A8B0A}"/>
              </a:ext>
            </a:extLst>
          </p:cNvPr>
          <p:cNvSpPr/>
          <p:nvPr/>
        </p:nvSpPr>
        <p:spPr>
          <a:xfrm>
            <a:off x="2556398" y="2892569"/>
            <a:ext cx="17107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Final Backshell TC Data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F0370E-3578-4700-8914-98E5259DDAC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7" y="753316"/>
            <a:ext cx="2305685" cy="2294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707879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20735</TotalTime>
  <Words>2683</Words>
  <Application>Microsoft Office PowerPoint</Application>
  <PresentationFormat>Letter Paper (8.5x11 in)</PresentationFormat>
  <Paragraphs>342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Symbol</vt:lpstr>
      <vt:lpstr>Wingdings</vt:lpstr>
      <vt:lpstr>Office Theme</vt:lpstr>
      <vt:lpstr>Mars Entry Instrumentation Flight Data and Mars 2020 Entry Environments</vt:lpstr>
      <vt:lpstr>Background on EDL Instrumentation</vt:lpstr>
      <vt:lpstr>Instrumentation on M2020 Aeroshell </vt:lpstr>
      <vt:lpstr>MEDLI2 Sensor Locations on Mars 2020</vt:lpstr>
      <vt:lpstr>MEDLI2 Science Channels</vt:lpstr>
      <vt:lpstr>Mars 2020 Entry Descent &amp; Landing (EDL)</vt:lpstr>
      <vt:lpstr>Flight Data: MEADS Pressures</vt:lpstr>
      <vt:lpstr>Flight Data: MISP Heatshield Temperatures</vt:lpstr>
      <vt:lpstr>Flight Data: MISP Backshell Temperatures</vt:lpstr>
      <vt:lpstr>MISP Backshell Direct Heatflux Flight Data </vt:lpstr>
      <vt:lpstr>Implications for Modeling and Future Missions</vt:lpstr>
      <vt:lpstr>Conclusions</vt:lpstr>
      <vt:lpstr>Questions?</vt:lpstr>
      <vt:lpstr>Backup Materials</vt:lpstr>
      <vt:lpstr>First View of MEDLI2 After Launch</vt:lpstr>
      <vt:lpstr>Backside of Heatshield After Jettison</vt:lpstr>
      <vt:lpstr>Lander Vision System Watches Heatshield</vt:lpstr>
      <vt:lpstr>Going, Going…</vt:lpstr>
      <vt:lpstr>Gone!</vt:lpstr>
    </vt:vector>
  </TitlesOfParts>
  <Company>NASA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White</dc:creator>
  <cp:lastModifiedBy>WHITE, TODD R. (ARC-TSS)</cp:lastModifiedBy>
  <cp:revision>217</cp:revision>
  <dcterms:created xsi:type="dcterms:W3CDTF">2015-02-20T14:50:24Z</dcterms:created>
  <dcterms:modified xsi:type="dcterms:W3CDTF">2021-12-06T17:22:13Z</dcterms:modified>
</cp:coreProperties>
</file>