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87" r:id="rId2"/>
    <p:sldId id="510" r:id="rId3"/>
    <p:sldId id="670" r:id="rId4"/>
    <p:sldId id="528" r:id="rId5"/>
    <p:sldId id="674" r:id="rId6"/>
    <p:sldId id="672" r:id="rId7"/>
    <p:sldId id="678" r:id="rId8"/>
    <p:sldId id="677" r:id="rId9"/>
    <p:sldId id="675" r:id="rId10"/>
    <p:sldId id="631" r:id="rId11"/>
    <p:sldId id="661" r:id="rId12"/>
    <p:sldId id="673" r:id="rId13"/>
    <p:sldId id="679" r:id="rId14"/>
    <p:sldId id="676" r:id="rId15"/>
    <p:sldId id="490" r:id="rId16"/>
    <p:sldId id="31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ez, Juan M. (LARC-D322)" initials="FJM(" lastIdx="32" clrIdx="0">
    <p:extLst>
      <p:ext uri="{19B8F6BF-5375-455C-9EA6-DF929625EA0E}">
        <p15:presenceInfo xmlns:p15="http://schemas.microsoft.com/office/powerpoint/2012/main" userId="S::jmferna4@ndc.nasa.gov::4e4dcf87-dea0-483b-b5a5-d1cdc8bb178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BFC7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151" autoAdjust="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48375-A9B4-4F85-BE40-679634C08834}" type="datetimeFigureOut">
              <a:rPr lang="zh-CN" altLang="en-US" smtClean="0"/>
              <a:t>2021/12/3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CB534-9D9B-4F20-8FDB-F4362DEBEE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545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CB534-9D9B-4F20-8FDB-F4362DEBEE1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642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3471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‹#›</a:t>
            </a:fld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986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6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3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6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‹#›</a:t>
            </a:fld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36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00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5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9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Multiscale Structural Mechanics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cdmhub.org/groups/yugroup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04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‹#›</a:t>
            </a:fld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23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100" y="241540"/>
            <a:ext cx="11353800" cy="585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914400"/>
            <a:ext cx="113538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4794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‹#›</a:t>
            </a:fld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1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4" userDrawn="1">
          <p15:clr>
            <a:srgbClr val="F26B43"/>
          </p15:clr>
        </p15:guide>
        <p15:guide id="2" pos="7416" userDrawn="1">
          <p15:clr>
            <a:srgbClr val="F26B43"/>
          </p15:clr>
        </p15:guide>
        <p15:guide id="3" orient="horz" pos="144" userDrawn="1">
          <p15:clr>
            <a:srgbClr val="F26B43"/>
          </p15:clr>
        </p15:guide>
        <p15:guide id="4" orient="horz" pos="2352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576" userDrawn="1">
          <p15:clr>
            <a:srgbClr val="F26B43"/>
          </p15:clr>
        </p15:guide>
        <p15:guide id="7" orient="horz" pos="3456" userDrawn="1">
          <p15:clr>
            <a:srgbClr val="F26B43"/>
          </p15:clr>
        </p15:guide>
        <p15:guide id="8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35918"/>
            <a:ext cx="12191999" cy="472208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98" y="2135918"/>
            <a:ext cx="9144000" cy="978729"/>
          </a:xfrm>
        </p:spPr>
        <p:txBody>
          <a:bodyPr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Mechanics of Structure Genome (MSG)-Based Nonlinear Shell Analysis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98" y="4289455"/>
            <a:ext cx="9144000" cy="1646605"/>
          </a:xfr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b="1" dirty="0">
                <a:solidFill>
                  <a:schemeClr val="bg1"/>
                </a:solidFill>
              </a:rPr>
              <a:t>Yufei Long, </a:t>
            </a:r>
            <a:r>
              <a:rPr lang="en-US" altLang="zh-CN" b="1" dirty="0" err="1">
                <a:solidFill>
                  <a:schemeClr val="bg1"/>
                </a:solidFill>
              </a:rPr>
              <a:t>Wenbin</a:t>
            </a:r>
            <a:r>
              <a:rPr lang="en-US" altLang="zh-CN" b="1" dirty="0">
                <a:solidFill>
                  <a:schemeClr val="bg1"/>
                </a:solidFill>
              </a:rPr>
              <a:t> Yu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>
                <a:solidFill>
                  <a:schemeClr val="bg1"/>
                </a:solidFill>
              </a:rPr>
              <a:t>School of Aeronautics &amp; Astronautics, Purdue University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altLang="zh-CN" b="1" dirty="0">
                <a:solidFill>
                  <a:schemeClr val="bg1"/>
                </a:solidFill>
              </a:rPr>
              <a:t>Juan M. Fernandez, Andrew C. Bergan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dirty="0">
                <a:solidFill>
                  <a:schemeClr val="bg1"/>
                </a:solidFill>
              </a:rPr>
              <a:t>NASA Langley Research Center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751E95C4-10EA-4646-82F5-E94E4F07EE71}"/>
              </a:ext>
            </a:extLst>
          </p:cNvPr>
          <p:cNvSpPr txBox="1">
            <a:spLocks/>
          </p:cNvSpPr>
          <p:nvPr/>
        </p:nvSpPr>
        <p:spPr>
          <a:xfrm>
            <a:off x="909916" y="3207158"/>
            <a:ext cx="10372165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noProof="1">
                <a:solidFill>
                  <a:srgbClr val="00B0F0"/>
                </a:solidFill>
                <a:ea typeface="Avenir Book" charset="0"/>
                <a:cs typeface="Avenir Book" charset="0"/>
              </a:rPr>
              <a:t>AIAA SciTech 2022, SCS-04/MAT-17, High Strain Composite Materials and Structures III</a:t>
            </a:r>
          </a:p>
          <a:p>
            <a:r>
              <a:rPr lang="en-US" sz="2400" noProof="1">
                <a:solidFill>
                  <a:srgbClr val="00B0F0"/>
                </a:solidFill>
                <a:ea typeface="Avenir Book" charset="0"/>
                <a:cs typeface="Avenir Book" charset="0"/>
              </a:rPr>
              <a:t>01/04/2022</a:t>
            </a:r>
          </a:p>
        </p:txBody>
      </p:sp>
    </p:spTree>
    <p:extLst>
      <p:ext uri="{BB962C8B-B14F-4D97-AF65-F5344CB8AC3E}">
        <p14:creationId xmlns:p14="http://schemas.microsoft.com/office/powerpoint/2010/main" val="352723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85A26A-6F89-4354-B99A-C7B552A9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7AE1C-3ADD-4E6A-A868-5DE91DE2D9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E2FA9-FC5C-4D57-83AF-C1BC28696D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BEAAD-F55C-45B0-8BFF-E177D638C07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2</a:t>
            </a:fld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DB00417-6348-4916-BEF4-7662E7C519A7}"/>
              </a:ext>
            </a:extLst>
          </p:cNvPr>
          <p:cNvSpPr txBox="1">
            <a:spLocks/>
          </p:cNvSpPr>
          <p:nvPr/>
        </p:nvSpPr>
        <p:spPr>
          <a:xfrm>
            <a:off x="419100" y="915618"/>
            <a:ext cx="8741678" cy="3359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u="sng" dirty="0"/>
              <a:t>Thin-ply High Strain Composite (TP-HSC) deployable booms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Coiled for stowage, long stowage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Observed p</a:t>
            </a:r>
            <a:r>
              <a:rPr lang="en-US" sz="2400" dirty="0"/>
              <a:t>ermanent deformation, yielding initiated during stowage</a:t>
            </a:r>
          </a:p>
          <a:p>
            <a:r>
              <a:rPr lang="en-US" u="sng" dirty="0"/>
              <a:t>MSG-based nonlinear shell homogenization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High efficiency compared with solid models, </a:t>
            </a:r>
            <a:r>
              <a:rPr lang="en-US" altLang="zh-CN" dirty="0"/>
              <a:t>i</a:t>
            </a:r>
            <a:r>
              <a:rPr lang="en-US" dirty="0"/>
              <a:t>ncremental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Avoid information loss from converting 3D models</a:t>
            </a:r>
            <a:endParaRPr lang="en-US" sz="24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FD1D97C-108C-4BC0-89E7-A7E533053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166" y="4275210"/>
            <a:ext cx="2825174" cy="206144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2D22E8-A92E-4DF6-B946-ACF48ED27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635" y="2666615"/>
            <a:ext cx="2225199" cy="3670040"/>
          </a:xfrm>
          <a:prstGeom prst="rect">
            <a:avLst/>
          </a:prstGeom>
        </p:spPr>
      </p:pic>
      <p:pic>
        <p:nvPicPr>
          <p:cNvPr id="7" name="Picture 6" descr="A close-up of a bird&#10;&#10;Description automatically generated with low confidence">
            <a:extLst>
              <a:ext uri="{FF2B5EF4-FFF2-40B4-BE49-F238E27FC236}">
                <a16:creationId xmlns:a16="http://schemas.microsoft.com/office/drawing/2014/main" id="{B8F70592-26C6-4E3F-A73B-6AAFE3059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341" y="4275210"/>
            <a:ext cx="2786172" cy="20614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00B2E-69A5-4B50-BA36-4D904F734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731" y="534148"/>
            <a:ext cx="2401169" cy="21049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7A1B05-DE55-4FB0-A1A9-EDE94A83F31F}"/>
              </a:ext>
            </a:extLst>
          </p:cNvPr>
          <p:cNvSpPr txBox="1"/>
          <p:nvPr/>
        </p:nvSpPr>
        <p:spPr>
          <a:xfrm>
            <a:off x="11316276" y="484973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AAB0B-E62C-428D-A316-3DEAE94D0032}"/>
              </a:ext>
            </a:extLst>
          </p:cNvPr>
          <p:cNvSpPr txBox="1"/>
          <p:nvPr/>
        </p:nvSpPr>
        <p:spPr>
          <a:xfrm>
            <a:off x="11288044" y="5871739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[3]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89CE29-2DFA-481E-BA20-2FF8C3A06B46}"/>
              </a:ext>
            </a:extLst>
          </p:cNvPr>
          <p:cNvSpPr txBox="1"/>
          <p:nvPr/>
        </p:nvSpPr>
        <p:spPr>
          <a:xfrm>
            <a:off x="5554657" y="5933669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[2]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293875-A6A4-4A3A-ADA4-6E10AA03D3D2}"/>
              </a:ext>
            </a:extLst>
          </p:cNvPr>
          <p:cNvSpPr txBox="1"/>
          <p:nvPr/>
        </p:nvSpPr>
        <p:spPr>
          <a:xfrm>
            <a:off x="6246796" y="4582329"/>
            <a:ext cx="31249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[1] Coiled TP-HSC boom</a:t>
            </a:r>
          </a:p>
          <a:p>
            <a:r>
              <a:rPr lang="en-US" dirty="0"/>
              <a:t>[2] Permanent deformation of the boom cross section</a:t>
            </a:r>
          </a:p>
          <a:p>
            <a:r>
              <a:rPr lang="en-US" dirty="0"/>
              <a:t>[3] Permanent deformation in the boom longitudinal direction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CCE424-CB8C-4296-A81A-AC52C7DD5C37}"/>
              </a:ext>
            </a:extLst>
          </p:cNvPr>
          <p:cNvCxnSpPr/>
          <p:nvPr/>
        </p:nvCxnSpPr>
        <p:spPr>
          <a:xfrm>
            <a:off x="1337912" y="4417976"/>
            <a:ext cx="4023360" cy="1345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CF5A294-104D-4665-80A9-5941381F417C}"/>
              </a:ext>
            </a:extLst>
          </p:cNvPr>
          <p:cNvCxnSpPr>
            <a:cxnSpLocks/>
          </p:cNvCxnSpPr>
          <p:nvPr/>
        </p:nvCxnSpPr>
        <p:spPr>
          <a:xfrm>
            <a:off x="3561347" y="4502813"/>
            <a:ext cx="1858478" cy="392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D0E5E7F-7742-4127-981D-706E9AAC7E7F}"/>
              </a:ext>
            </a:extLst>
          </p:cNvPr>
          <p:cNvSpPr txBox="1"/>
          <p:nvPr/>
        </p:nvSpPr>
        <p:spPr>
          <a:xfrm>
            <a:off x="5459786" y="4293827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133384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60AE7B7-8A0A-48E5-A9C3-200CA520C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914400"/>
            <a:ext cx="11353800" cy="5257800"/>
          </a:xfrm>
        </p:spPr>
        <p:txBody>
          <a:bodyPr anchor="b"/>
          <a:lstStyle/>
          <a:p>
            <a:r>
              <a:rPr lang="en-US" b="1" dirty="0" err="1"/>
              <a:t>SwiftComp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MSG-based general purpose constitutive modeling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3D solid &amp; plate/shell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Nonlinear homogenization, incremental analysis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0D7188C-52B2-4B15-9660-17E77517F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MSG-based Nonlinear Shell Analysis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77DAE4-E6F6-4984-9026-0DCBB346E0B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3</a:t>
            </a:fld>
            <a:endParaRPr lang="en-US" dirty="0">
              <a:ea typeface="Segoe UI" panose="020B0502040204020203" pitchFamily="34" charset="0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15EA7B3C-1012-4892-B97A-AA4E91D7F4DC}"/>
              </a:ext>
            </a:extLst>
          </p:cNvPr>
          <p:cNvGrpSpPr/>
          <p:nvPr/>
        </p:nvGrpSpPr>
        <p:grpSpPr>
          <a:xfrm>
            <a:off x="419099" y="914400"/>
            <a:ext cx="11356849" cy="3537663"/>
            <a:chOff x="419099" y="914400"/>
            <a:chExt cx="11356849" cy="3537663"/>
          </a:xfrm>
        </p:grpSpPr>
        <p:grpSp>
          <p:nvGrpSpPr>
            <p:cNvPr id="30" name="Group 92">
              <a:extLst>
                <a:ext uri="{FF2B5EF4-FFF2-40B4-BE49-F238E27FC236}">
                  <a16:creationId xmlns:a16="http://schemas.microsoft.com/office/drawing/2014/main" id="{82165497-DF2A-4D02-89AE-68B1348359F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3400" y="3509429"/>
              <a:ext cx="1371600" cy="381002"/>
              <a:chOff x="4176" y="3444"/>
              <a:chExt cx="1162" cy="286"/>
            </a:xfrm>
          </p:grpSpPr>
          <p:sp>
            <p:nvSpPr>
              <p:cNvPr id="47" name="Line 37">
                <a:extLst>
                  <a:ext uri="{FF2B5EF4-FFF2-40B4-BE49-F238E27FC236}">
                    <a16:creationId xmlns:a16="http://schemas.microsoft.com/office/drawing/2014/main" id="{68F55335-0A34-4774-B202-55EC186750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3480"/>
                <a:ext cx="1154" cy="22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48" name="Oval 38">
                <a:extLst>
                  <a:ext uri="{FF2B5EF4-FFF2-40B4-BE49-F238E27FC236}">
                    <a16:creationId xmlns:a16="http://schemas.microsoft.com/office/drawing/2014/main" id="{A43947FB-7419-4D8B-9190-9D038FC14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3444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444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Ø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ko-KR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Oval 38">
                <a:extLst>
                  <a:ext uri="{FF2B5EF4-FFF2-40B4-BE49-F238E27FC236}">
                    <a16:creationId xmlns:a16="http://schemas.microsoft.com/office/drawing/2014/main" id="{12377E5E-9C20-4A71-A474-6839A9169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8" y="3504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444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Ø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ko-KR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Oval 38">
                <a:extLst>
                  <a:ext uri="{FF2B5EF4-FFF2-40B4-BE49-F238E27FC236}">
                    <a16:creationId xmlns:a16="http://schemas.microsoft.com/office/drawing/2014/main" id="{77EC76CA-68EE-4523-9642-279988F7E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0" y="3552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444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Ø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ko-KR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Oval 38">
                <a:extLst>
                  <a:ext uri="{FF2B5EF4-FFF2-40B4-BE49-F238E27FC236}">
                    <a16:creationId xmlns:a16="http://schemas.microsoft.com/office/drawing/2014/main" id="{F0614EBE-4023-4F2E-9B33-47B9A0DAA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4" y="3612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444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Ø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ko-KR" altLang="en-US" sz="2400">
                  <a:latin typeface="Tahoma" panose="020B0604030504040204" pitchFamily="34" charset="0"/>
                </a:endParaRPr>
              </a:p>
            </p:txBody>
          </p:sp>
          <p:sp>
            <p:nvSpPr>
              <p:cNvPr id="52" name="Oval 38">
                <a:extLst>
                  <a:ext uri="{FF2B5EF4-FFF2-40B4-BE49-F238E27FC236}">
                    <a16:creationId xmlns:a16="http://schemas.microsoft.com/office/drawing/2014/main" id="{BA6AFD99-1B1A-435B-8DB3-16114F85D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0" y="3672"/>
                <a:ext cx="58" cy="58"/>
              </a:xfrm>
              <a:prstGeom prst="ellipse">
                <a:avLst/>
              </a:prstGeom>
              <a:solidFill>
                <a:srgbClr val="FF0000"/>
              </a:solidFill>
              <a:ln w="444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Ø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chemeClr val="tx1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ko-KR" altLang="en-US" sz="2400">
                  <a:latin typeface="Tahoma" panose="020B0604030504040204" pitchFamily="34" charset="0"/>
                </a:endParaRPr>
              </a:p>
            </p:txBody>
          </p:sp>
        </p:grpSp>
        <p:pic>
          <p:nvPicPr>
            <p:cNvPr id="31" name="Picture 11" descr="shell">
              <a:extLst>
                <a:ext uri="{FF2B5EF4-FFF2-40B4-BE49-F238E27FC236}">
                  <a16:creationId xmlns:a16="http://schemas.microsoft.com/office/drawing/2014/main" id="{592E9EE0-B1E8-467C-9260-60AA4A53D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1558583"/>
              <a:ext cx="1371600" cy="109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8">
              <a:extLst>
                <a:ext uri="{FF2B5EF4-FFF2-40B4-BE49-F238E27FC236}">
                  <a16:creationId xmlns:a16="http://schemas.microsoft.com/office/drawing/2014/main" id="{02F48616-BF03-4713-926E-863A266460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9" t="12997" r="5065" b="12989"/>
            <a:stretch/>
          </p:blipFill>
          <p:spPr>
            <a:xfrm>
              <a:off x="2133600" y="3384530"/>
              <a:ext cx="1371600" cy="630800"/>
            </a:xfrm>
            <a:prstGeom prst="rect">
              <a:avLst/>
            </a:prstGeom>
          </p:spPr>
        </p:pic>
        <p:grpSp>
          <p:nvGrpSpPr>
            <p:cNvPr id="33" name="Group 19">
              <a:extLst>
                <a:ext uri="{FF2B5EF4-FFF2-40B4-BE49-F238E27FC236}">
                  <a16:creationId xmlns:a16="http://schemas.microsoft.com/office/drawing/2014/main" id="{2DE2A922-E763-4019-B1EA-8164C0BDCDB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3400" y="1475117"/>
              <a:ext cx="1371600" cy="1258532"/>
              <a:chOff x="126360" y="803517"/>
              <a:chExt cx="2827001" cy="3472374"/>
            </a:xfrm>
          </p:grpSpPr>
          <p:grpSp>
            <p:nvGrpSpPr>
              <p:cNvPr id="42" name="Group 1569">
                <a:extLst>
                  <a:ext uri="{FF2B5EF4-FFF2-40B4-BE49-F238E27FC236}">
                    <a16:creationId xmlns:a16="http://schemas.microsoft.com/office/drawing/2014/main" id="{806CEDA6-4A37-4F8A-8ED5-47DB50030C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360" y="803517"/>
                <a:ext cx="2762968" cy="2972578"/>
                <a:chOff x="254" y="1202"/>
                <a:chExt cx="2644" cy="2533"/>
              </a:xfrm>
            </p:grpSpPr>
            <p:pic>
              <p:nvPicPr>
                <p:cNvPr id="45" name="Picture 18" descr="tecplot_mesh_brick_elements">
                  <a:extLst>
                    <a:ext uri="{FF2B5EF4-FFF2-40B4-BE49-F238E27FC236}">
                      <a16:creationId xmlns:a16="http://schemas.microsoft.com/office/drawing/2014/main" id="{6D89478D-FC6A-4648-9C22-88A56A4DFD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3" y="1757"/>
                  <a:ext cx="2595" cy="19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6" name="Text Box 19">
                  <a:extLst>
                    <a:ext uri="{FF2B5EF4-FFF2-40B4-BE49-F238E27FC236}">
                      <a16:creationId xmlns:a16="http://schemas.microsoft.com/office/drawing/2014/main" id="{ACCB3289-DF39-43BC-89AF-F5E0CCAF32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4" y="1202"/>
                  <a:ext cx="1036" cy="8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marL="457200" indent="-457200">
                    <a:spcBef>
                      <a:spcPct val="20000"/>
                    </a:spcBef>
                    <a:buClr>
                      <a:schemeClr val="tx1"/>
                    </a:buClr>
                    <a:buFont typeface="Wingdings" panose="05000000000000000000" pitchFamily="2" charset="2"/>
                    <a:buChar char="Ø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lr>
                      <a:schemeClr val="tx1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defRPr sz="1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  <a:buClrTx/>
                    <a:buFontTx/>
                    <a:buNone/>
                  </a:pPr>
                  <a:endParaRPr lang="en-US" sz="2000"/>
                </a:p>
              </p:txBody>
            </p:sp>
          </p:grpSp>
          <p:sp>
            <p:nvSpPr>
              <p:cNvPr id="43" name="TextBox 21">
                <a:extLst>
                  <a:ext uri="{FF2B5EF4-FFF2-40B4-BE49-F238E27FC236}">
                    <a16:creationId xmlns:a16="http://schemas.microsoft.com/office/drawing/2014/main" id="{9E48F9A9-2C36-4BEC-BBDB-EA754ECE239D}"/>
                  </a:ext>
                </a:extLst>
              </p:cNvPr>
              <p:cNvSpPr txBox="1"/>
              <p:nvPr/>
            </p:nvSpPr>
            <p:spPr>
              <a:xfrm>
                <a:off x="2503379" y="3387215"/>
                <a:ext cx="449982" cy="8886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sz="2400"/>
              </a:p>
            </p:txBody>
          </p:sp>
          <p:sp>
            <p:nvSpPr>
              <p:cNvPr id="44" name="TextBox 22">
                <a:extLst>
                  <a:ext uri="{FF2B5EF4-FFF2-40B4-BE49-F238E27FC236}">
                    <a16:creationId xmlns:a16="http://schemas.microsoft.com/office/drawing/2014/main" id="{6DF18890-CA6A-47D6-97BA-8A546B0E3A37}"/>
                  </a:ext>
                </a:extLst>
              </p:cNvPr>
              <p:cNvSpPr txBox="1"/>
              <p:nvPr/>
            </p:nvSpPr>
            <p:spPr>
              <a:xfrm>
                <a:off x="267785" y="973784"/>
                <a:ext cx="449982" cy="8886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sz="2400"/>
              </a:p>
            </p:txBody>
          </p:sp>
        </p:grpSp>
        <p:pic>
          <p:nvPicPr>
            <p:cNvPr id="34" name="Picture 12">
              <a:extLst>
                <a:ext uri="{FF2B5EF4-FFF2-40B4-BE49-F238E27FC236}">
                  <a16:creationId xmlns:a16="http://schemas.microsoft.com/office/drawing/2014/main" id="{983DE69D-68FE-4E2B-B60B-BE95C10F2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0" y="1599073"/>
              <a:ext cx="1371600" cy="10106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26">
              <a:extLst>
                <a:ext uri="{FF2B5EF4-FFF2-40B4-BE49-F238E27FC236}">
                  <a16:creationId xmlns:a16="http://schemas.microsoft.com/office/drawing/2014/main" id="{88F4293C-3EF2-451E-9F36-F82FE5896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6800" y="2947797"/>
              <a:ext cx="1371600" cy="1504266"/>
            </a:xfrm>
            <a:prstGeom prst="rect">
              <a:avLst/>
            </a:prstGeom>
          </p:spPr>
        </p:pic>
        <p:pic>
          <p:nvPicPr>
            <p:cNvPr id="36" name="Picture 4" descr="https://s3-eu-west-1.amazonaws.com/infogram-particles-700/1241476_1394529750322.jpg">
              <a:extLst>
                <a:ext uri="{FF2B5EF4-FFF2-40B4-BE49-F238E27FC236}">
                  <a16:creationId xmlns:a16="http://schemas.microsoft.com/office/drawing/2014/main" id="{2E40888C-49F8-43DA-81BF-88B4F9D0B1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530551"/>
              <a:ext cx="1371600" cy="1147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8">
              <a:extLst>
                <a:ext uri="{FF2B5EF4-FFF2-40B4-BE49-F238E27FC236}">
                  <a16:creationId xmlns:a16="http://schemas.microsoft.com/office/drawing/2014/main" id="{365575AC-73F0-4F26-9A47-DC902C051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EFE"/>
                </a:clrFrom>
                <a:clrTo>
                  <a:srgbClr val="FFFEFE">
                    <a:alpha val="0"/>
                  </a:srgbClr>
                </a:clrTo>
              </a:clrChange>
            </a:blip>
            <a:srcRect l="-1" r="50922" b="50749"/>
            <a:stretch/>
          </p:blipFill>
          <p:spPr>
            <a:xfrm>
              <a:off x="10285198" y="3341425"/>
              <a:ext cx="1371600" cy="717010"/>
            </a:xfrm>
            <a:prstGeom prst="rect">
              <a:avLst/>
            </a:prstGeom>
          </p:spPr>
        </p:pic>
        <p:sp>
          <p:nvSpPr>
            <p:cNvPr id="38" name="Left-Right Arrow 16">
              <a:extLst>
                <a:ext uri="{FF2B5EF4-FFF2-40B4-BE49-F238E27FC236}">
                  <a16:creationId xmlns:a16="http://schemas.microsoft.com/office/drawing/2014/main" id="{A5DEA40D-8E77-4A54-9669-3484F142F980}"/>
                </a:ext>
              </a:extLst>
            </p:cNvPr>
            <p:cNvSpPr/>
            <p:nvPr/>
          </p:nvSpPr>
          <p:spPr>
            <a:xfrm>
              <a:off x="3617075" y="2226988"/>
              <a:ext cx="4960898" cy="1371600"/>
            </a:xfrm>
            <a:prstGeom prst="leftRightArrow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Principle of minimum</a:t>
              </a: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information loss</a:t>
              </a:r>
            </a:p>
          </p:txBody>
        </p:sp>
        <p:sp>
          <p:nvSpPr>
            <p:cNvPr id="39" name="TextBox 8">
              <a:extLst>
                <a:ext uri="{FF2B5EF4-FFF2-40B4-BE49-F238E27FC236}">
                  <a16:creationId xmlns:a16="http://schemas.microsoft.com/office/drawing/2014/main" id="{F4BD9EDB-44AB-4CDD-8D51-AAAEE2B8A037}"/>
                </a:ext>
              </a:extLst>
            </p:cNvPr>
            <p:cNvSpPr txBox="1"/>
            <p:nvPr/>
          </p:nvSpPr>
          <p:spPr>
            <a:xfrm>
              <a:off x="4306824" y="1750440"/>
              <a:ext cx="3581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cs typeface="Times New Roman" panose="02020603050405020304" pitchFamily="18" charset="0"/>
                </a:rPr>
                <a:t>Mechanics of structure genome</a:t>
              </a:r>
            </a:p>
          </p:txBody>
        </p:sp>
        <p:pic>
          <p:nvPicPr>
            <p:cNvPr id="53" name="Picture 9" descr="SwiftCompOnly2.png">
              <a:extLst>
                <a:ext uri="{FF2B5EF4-FFF2-40B4-BE49-F238E27FC236}">
                  <a16:creationId xmlns:a16="http://schemas.microsoft.com/office/drawing/2014/main" id="{24F7F948-9D31-4ED7-B667-6ACABF8D2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1724" y="3395353"/>
              <a:ext cx="1371600" cy="897975"/>
            </a:xfrm>
            <a:prstGeom prst="rect">
              <a:avLst/>
            </a:prstGeom>
          </p:spPr>
        </p:pic>
        <p:sp>
          <p:nvSpPr>
            <p:cNvPr id="58" name="TextBox 8">
              <a:extLst>
                <a:ext uri="{FF2B5EF4-FFF2-40B4-BE49-F238E27FC236}">
                  <a16:creationId xmlns:a16="http://schemas.microsoft.com/office/drawing/2014/main" id="{D9BB2BCD-4628-4AD3-AEEB-94295CD78410}"/>
                </a:ext>
              </a:extLst>
            </p:cNvPr>
            <p:cNvSpPr txBox="1"/>
            <p:nvPr/>
          </p:nvSpPr>
          <p:spPr>
            <a:xfrm>
              <a:off x="419099" y="914400"/>
              <a:ext cx="31979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cs typeface="Times New Roman" panose="02020603050405020304" pitchFamily="18" charset="0"/>
                </a:rPr>
                <a:t>Structural elements</a:t>
              </a:r>
            </a:p>
          </p:txBody>
        </p:sp>
        <p:sp>
          <p:nvSpPr>
            <p:cNvPr id="59" name="TextBox 8">
              <a:extLst>
                <a:ext uri="{FF2B5EF4-FFF2-40B4-BE49-F238E27FC236}">
                  <a16:creationId xmlns:a16="http://schemas.microsoft.com/office/drawing/2014/main" id="{1F68F099-F472-475B-884C-E75ADF98DE34}"/>
                </a:ext>
              </a:extLst>
            </p:cNvPr>
            <p:cNvSpPr txBox="1"/>
            <p:nvPr/>
          </p:nvSpPr>
          <p:spPr>
            <a:xfrm>
              <a:off x="8574928" y="914400"/>
              <a:ext cx="32010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cs typeface="Times New Roman" panose="02020603050405020304" pitchFamily="18" charset="0"/>
                </a:rPr>
                <a:t> Microstructures</a:t>
              </a:r>
            </a:p>
          </p:txBody>
        </p:sp>
      </p:grp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41909CA8-7954-45D9-8717-0066D5EE9D7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10310" y="6492875"/>
            <a:ext cx="4114800" cy="365125"/>
          </a:xfrm>
        </p:spPr>
        <p:txBody>
          <a:bodyPr/>
          <a:lstStyle/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F887422-3564-4AAB-B651-1C991070D2F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872984" y="6492874"/>
            <a:ext cx="4114800" cy="365125"/>
          </a:xfrm>
        </p:spPr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70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7721-5915-4693-BC7D-D611722D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Euler-Newton Combined method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3E662-9B7E-41C3-875B-354288B7F8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4</a:t>
            </a:fld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8ED799F0-DA82-46EE-BFC5-A689102A6AFD}"/>
              </a:ext>
            </a:extLst>
          </p:cNvPr>
          <p:cNvSpPr/>
          <p:nvPr/>
        </p:nvSpPr>
        <p:spPr>
          <a:xfrm>
            <a:off x="7441021" y="1498801"/>
            <a:ext cx="1595717" cy="807185"/>
          </a:xfrm>
          <a:prstGeom prst="flowChartProces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Material model</a:t>
            </a:r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550E39C2-30EC-4DD7-9130-B451BB9A4122}"/>
              </a:ext>
            </a:extLst>
          </p:cNvPr>
          <p:cNvSpPr/>
          <p:nvPr/>
        </p:nvSpPr>
        <p:spPr>
          <a:xfrm>
            <a:off x="6520707" y="3421386"/>
            <a:ext cx="1595717" cy="807185"/>
          </a:xfrm>
          <a:prstGeom prst="flowChartProces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Euler step</a:t>
            </a:r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591DD38A-AD26-4385-B97F-F9C82F50DFB0}"/>
              </a:ext>
            </a:extLst>
          </p:cNvPr>
          <p:cNvSpPr/>
          <p:nvPr/>
        </p:nvSpPr>
        <p:spPr>
          <a:xfrm>
            <a:off x="8361337" y="3421386"/>
            <a:ext cx="1595717" cy="807185"/>
          </a:xfrm>
          <a:prstGeom prst="flowChartProces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Newton step</a:t>
            </a:r>
          </a:p>
        </p:txBody>
      </p:sp>
      <p:sp>
        <p:nvSpPr>
          <p:cNvPr id="29" name="Flowchart: Process 28">
            <a:extLst>
              <a:ext uri="{FF2B5EF4-FFF2-40B4-BE49-F238E27FC236}">
                <a16:creationId xmlns:a16="http://schemas.microsoft.com/office/drawing/2014/main" id="{31117B94-5291-48DE-8F0B-7E2F3FFEC5C3}"/>
              </a:ext>
            </a:extLst>
          </p:cNvPr>
          <p:cNvSpPr/>
          <p:nvPr/>
        </p:nvSpPr>
        <p:spPr>
          <a:xfrm>
            <a:off x="6520707" y="4619596"/>
            <a:ext cx="3436347" cy="807185"/>
          </a:xfrm>
          <a:prstGeom prst="flowChartProces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Dehomogenization and updating state variables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AFB3756-BDFB-4A35-8280-E31278888AA6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 flipH="1">
            <a:off x="7318566" y="2305986"/>
            <a:ext cx="920314" cy="1115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9F5C52-A353-4681-8F49-93183DCFD41F}"/>
              </a:ext>
            </a:extLst>
          </p:cNvPr>
          <p:cNvCxnSpPr>
            <a:cxnSpLocks/>
            <a:stCxn id="26" idx="2"/>
            <a:endCxn id="28" idx="0"/>
          </p:cNvCxnSpPr>
          <p:nvPr/>
        </p:nvCxnSpPr>
        <p:spPr>
          <a:xfrm>
            <a:off x="8238880" y="2305986"/>
            <a:ext cx="920316" cy="1115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6C9CFAC-381D-4106-87D9-19E85D184A91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>
            <a:off x="7318566" y="4228571"/>
            <a:ext cx="920315" cy="3910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F246DD8-7688-4579-8620-E127E0FF8C22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flipH="1">
            <a:off x="8238881" y="4228571"/>
            <a:ext cx="920315" cy="3910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9B1088D-97D1-4C50-B7BB-E55F814DD396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8238879" y="936680"/>
            <a:ext cx="1" cy="56212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A57FE5F-0407-4080-B2E7-8950134BE594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8238881" y="5426781"/>
            <a:ext cx="0" cy="9181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B535C813-408B-43FD-804F-89A00760C7C9}"/>
              </a:ext>
            </a:extLst>
          </p:cNvPr>
          <p:cNvCxnSpPr>
            <a:cxnSpLocks/>
            <a:stCxn id="29" idx="3"/>
            <a:endCxn id="26" idx="3"/>
          </p:cNvCxnSpPr>
          <p:nvPr/>
        </p:nvCxnSpPr>
        <p:spPr>
          <a:xfrm flipH="1" flipV="1">
            <a:off x="9036738" y="1902394"/>
            <a:ext cx="920316" cy="3120795"/>
          </a:xfrm>
          <a:prstGeom prst="bentConnector3">
            <a:avLst>
              <a:gd name="adj1" fmla="val -15829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2972886-CE06-4830-AECC-E27931A0FF41}"/>
              </a:ext>
            </a:extLst>
          </p:cNvPr>
          <p:cNvSpPr txBox="1"/>
          <p:nvPr/>
        </p:nvSpPr>
        <p:spPr>
          <a:xfrm>
            <a:off x="8238879" y="940526"/>
            <a:ext cx="2880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From last increment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53B7D2-8B2E-484E-810F-BC2549D3B717}"/>
              </a:ext>
            </a:extLst>
          </p:cNvPr>
          <p:cNvSpPr txBox="1"/>
          <p:nvPr/>
        </p:nvSpPr>
        <p:spPr>
          <a:xfrm>
            <a:off x="8238878" y="5513946"/>
            <a:ext cx="2814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next increment if converged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C4837F-1ACA-44FE-BC3F-034B92A80F81}"/>
              </a:ext>
            </a:extLst>
          </p:cNvPr>
          <p:cNvSpPr txBox="1"/>
          <p:nvPr/>
        </p:nvSpPr>
        <p:spPr>
          <a:xfrm>
            <a:off x="5895693" y="2512571"/>
            <a:ext cx="1942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iteration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C632554-9978-435D-B9C1-C4CD573DC704}"/>
              </a:ext>
            </a:extLst>
          </p:cNvPr>
          <p:cNvSpPr txBox="1"/>
          <p:nvPr/>
        </p:nvSpPr>
        <p:spPr>
          <a:xfrm>
            <a:off x="8740681" y="2512570"/>
            <a:ext cx="2379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Other iterations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B65F0F-75CE-4A77-958C-08DA0D26F0EA}"/>
              </a:ext>
            </a:extLst>
          </p:cNvPr>
          <p:cNvSpPr txBox="1"/>
          <p:nvPr/>
        </p:nvSpPr>
        <p:spPr>
          <a:xfrm>
            <a:off x="417689" y="2141675"/>
            <a:ext cx="3885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Functional to be minimized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131A9A-F5B2-41A5-9E20-F431ACCA4011}"/>
              </a:ext>
            </a:extLst>
          </p:cNvPr>
          <p:cNvSpPr txBox="1"/>
          <p:nvPr/>
        </p:nvSpPr>
        <p:spPr>
          <a:xfrm>
            <a:off x="417689" y="3685178"/>
            <a:ext cx="2835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Euler predictor step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9AAE223-E5B1-4114-A65F-3A4F24114B57}"/>
              </a:ext>
            </a:extLst>
          </p:cNvPr>
          <p:cNvSpPr txBox="1"/>
          <p:nvPr/>
        </p:nvSpPr>
        <p:spPr>
          <a:xfrm>
            <a:off x="417689" y="5091089"/>
            <a:ext cx="3227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Newton corrector step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5FF7382-4047-41A8-8FED-996629502EB6}"/>
              </a:ext>
            </a:extLst>
          </p:cNvPr>
          <p:cNvSpPr txBox="1"/>
          <p:nvPr/>
        </p:nvSpPr>
        <p:spPr>
          <a:xfrm>
            <a:off x="419100" y="940526"/>
            <a:ext cx="4597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3D strain rate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EB3B1DD-DBE9-4257-9F42-919EDCCE7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90" y="2703260"/>
            <a:ext cx="3533775" cy="85725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07E8A42-234C-4C47-830E-C8D0CBB71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945" y="4268772"/>
            <a:ext cx="2790825" cy="79057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DBE8F72-1008-45A2-9AB1-A441D528D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945" y="5649618"/>
            <a:ext cx="1876425" cy="69532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92CA379-49E6-4AD3-8BB1-1A9A085F8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983" y="1527405"/>
            <a:ext cx="2847975" cy="514350"/>
          </a:xfrm>
          <a:prstGeom prst="rect">
            <a:avLst/>
          </a:prstGeom>
        </p:spPr>
      </p:pic>
      <p:sp>
        <p:nvSpPr>
          <p:cNvPr id="44" name="Date Placeholder 3">
            <a:extLst>
              <a:ext uri="{FF2B5EF4-FFF2-40B4-BE49-F238E27FC236}">
                <a16:creationId xmlns:a16="http://schemas.microsoft.com/office/drawing/2014/main" id="{0E2E388A-FF48-467C-9886-FFA54D39A48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10310" y="6492875"/>
            <a:ext cx="4114800" cy="365125"/>
          </a:xfrm>
        </p:spPr>
        <p:txBody>
          <a:bodyPr/>
          <a:lstStyle/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45" name="Footer Placeholder 4">
            <a:extLst>
              <a:ext uri="{FF2B5EF4-FFF2-40B4-BE49-F238E27FC236}">
                <a16:creationId xmlns:a16="http://schemas.microsoft.com/office/drawing/2014/main" id="{89FAEEF5-25AF-44DE-BA0A-BED9DDDCD9D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872984" y="6492874"/>
            <a:ext cx="4114800" cy="365125"/>
          </a:xfrm>
        </p:spPr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915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FCAE89F-6345-45E2-BC3E-72210D52F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Independent analysis: load prescribing, multiple loading step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2-Step homogenization multiscale analysis: 1) 3D solid step for lamina/yarn; 2) shell step for laminate/woven composites</a:t>
            </a:r>
          </a:p>
          <a:p>
            <a:endParaRPr 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4351A1C-E9E2-40B5-9894-FB6CA510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2-Step Homogenization of Plates/Shells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1630C9-4593-4BD0-B9F1-0FFD6E8EA9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5</a:t>
            </a:fld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70DE7AE-BAE7-4239-AA40-BC1C02147FB0}"/>
              </a:ext>
            </a:extLst>
          </p:cNvPr>
          <p:cNvSpPr/>
          <p:nvPr/>
        </p:nvSpPr>
        <p:spPr>
          <a:xfrm>
            <a:off x="419100" y="2520905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Read inputs for both plate/shell &amp; 3D models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3B906C3-7159-4E89-8F5E-69E675186108}"/>
              </a:ext>
            </a:extLst>
          </p:cNvPr>
          <p:cNvSpPr/>
          <p:nvPr/>
        </p:nvSpPr>
        <p:spPr>
          <a:xfrm>
            <a:off x="4985498" y="2520905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Preprocessing for both models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8C47367-9691-47F8-83A6-2B36045CA61F}"/>
              </a:ext>
            </a:extLst>
          </p:cNvPr>
          <p:cNvSpPr/>
          <p:nvPr/>
        </p:nvSpPr>
        <p:spPr>
          <a:xfrm>
            <a:off x="9277480" y="3866094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Shell model: call 3D model at each integration point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E2EE224-C3D7-48E3-93F4-8AE6D569C5AD}"/>
              </a:ext>
            </a:extLst>
          </p:cNvPr>
          <p:cNvSpPr/>
          <p:nvPr/>
        </p:nvSpPr>
        <p:spPr>
          <a:xfrm>
            <a:off x="6371933" y="3866036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3D model: compute tangent stiffness at each integration point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1ECD801-4EAA-4BC6-9A0A-4F1289B7865A}"/>
              </a:ext>
            </a:extLst>
          </p:cNvPr>
          <p:cNvSpPr/>
          <p:nvPr/>
        </p:nvSpPr>
        <p:spPr>
          <a:xfrm>
            <a:off x="419099" y="3866152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3D model: compute homogenized tangent stiffness 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842E551-C303-47F3-8BDA-96DFE035A56B}"/>
              </a:ext>
            </a:extLst>
          </p:cNvPr>
          <p:cNvSpPr/>
          <p:nvPr/>
        </p:nvSpPr>
        <p:spPr>
          <a:xfrm>
            <a:off x="3275355" y="3866152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3D model: solve fluctuating functions, dehomogenization</a:t>
            </a:r>
            <a:endParaRPr lang="en-US" i="1" dirty="0"/>
          </a:p>
        </p:txBody>
      </p:sp>
      <p:cxnSp>
        <p:nvCxnSpPr>
          <p:cNvPr id="12" name="Straight Arrow Connector 10">
            <a:extLst>
              <a:ext uri="{FF2B5EF4-FFF2-40B4-BE49-F238E27FC236}">
                <a16:creationId xmlns:a16="http://schemas.microsoft.com/office/drawing/2014/main" id="{376309F3-FF7A-4094-B15B-3BFBB370455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893359" y="2969140"/>
            <a:ext cx="20921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1">
            <a:extLst>
              <a:ext uri="{FF2B5EF4-FFF2-40B4-BE49-F238E27FC236}">
                <a16:creationId xmlns:a16="http://schemas.microsoft.com/office/drawing/2014/main" id="{D4C40854-EAB7-43EC-A4C6-A173F0CF3249}"/>
              </a:ext>
            </a:extLst>
          </p:cNvPr>
          <p:cNvCxnSpPr>
            <a:cxnSpLocks/>
            <a:stCxn id="9" idx="1"/>
            <a:endCxn id="11" idx="3"/>
          </p:cNvCxnSpPr>
          <p:nvPr/>
        </p:nvCxnSpPr>
        <p:spPr>
          <a:xfrm flipH="1">
            <a:off x="5749614" y="4314271"/>
            <a:ext cx="622319" cy="11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2">
            <a:extLst>
              <a:ext uri="{FF2B5EF4-FFF2-40B4-BE49-F238E27FC236}">
                <a16:creationId xmlns:a16="http://schemas.microsoft.com/office/drawing/2014/main" id="{DFE1F365-B353-43A2-83EF-F564A449E351}"/>
              </a:ext>
            </a:extLst>
          </p:cNvPr>
          <p:cNvCxnSpPr>
            <a:cxnSpLocks/>
            <a:stCxn id="11" idx="1"/>
            <a:endCxn id="10" idx="3"/>
          </p:cNvCxnSpPr>
          <p:nvPr/>
        </p:nvCxnSpPr>
        <p:spPr>
          <a:xfrm flipH="1">
            <a:off x="2893358" y="4314387"/>
            <a:ext cx="38199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3">
            <a:extLst>
              <a:ext uri="{FF2B5EF4-FFF2-40B4-BE49-F238E27FC236}">
                <a16:creationId xmlns:a16="http://schemas.microsoft.com/office/drawing/2014/main" id="{5D982CD3-9AFC-495E-A9BA-CA652E484F29}"/>
              </a:ext>
            </a:extLst>
          </p:cNvPr>
          <p:cNvSpPr/>
          <p:nvPr/>
        </p:nvSpPr>
        <p:spPr>
          <a:xfrm>
            <a:off x="3275355" y="5210798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Shell model: fluctuating function, dehomogenization</a:t>
            </a:r>
            <a:endParaRPr lang="en-US" i="1" dirty="0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C22C6321-AFC8-4AB8-B737-6D3C172CDE25}"/>
              </a:ext>
            </a:extLst>
          </p:cNvPr>
          <p:cNvSpPr/>
          <p:nvPr/>
        </p:nvSpPr>
        <p:spPr>
          <a:xfrm>
            <a:off x="6371933" y="5210798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Shell model: compute homogenized tangent stiffness </a:t>
            </a:r>
            <a:endParaRPr lang="en-US" i="1" dirty="0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7F40466A-29C6-4692-A7A8-581C35021CC4}"/>
              </a:ext>
            </a:extLst>
          </p:cNvPr>
          <p:cNvSpPr/>
          <p:nvPr/>
        </p:nvSpPr>
        <p:spPr>
          <a:xfrm>
            <a:off x="9298641" y="5210798"/>
            <a:ext cx="2474259" cy="896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  <a:endParaRPr lang="en-US" i="1" dirty="0"/>
          </a:p>
        </p:txBody>
      </p:sp>
      <p:cxnSp>
        <p:nvCxnSpPr>
          <p:cNvPr id="18" name="Straight Arrow Connector 16">
            <a:extLst>
              <a:ext uri="{FF2B5EF4-FFF2-40B4-BE49-F238E27FC236}">
                <a16:creationId xmlns:a16="http://schemas.microsoft.com/office/drawing/2014/main" id="{B6946FBE-EBB6-45FF-8F03-9FEFD0D9CAD0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>
            <a:off x="8846192" y="5659033"/>
            <a:ext cx="45244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7">
            <a:extLst>
              <a:ext uri="{FF2B5EF4-FFF2-40B4-BE49-F238E27FC236}">
                <a16:creationId xmlns:a16="http://schemas.microsoft.com/office/drawing/2014/main" id="{E5EF7348-1C26-4068-BE5F-6074431402E3}"/>
              </a:ext>
            </a:extLst>
          </p:cNvPr>
          <p:cNvCxnSpPr>
            <a:stCxn id="11" idx="0"/>
            <a:endCxn id="9" idx="0"/>
          </p:cNvCxnSpPr>
          <p:nvPr/>
        </p:nvCxnSpPr>
        <p:spPr>
          <a:xfrm rot="5400000" flipH="1" flipV="1">
            <a:off x="6060716" y="2317805"/>
            <a:ext cx="116" cy="3096578"/>
          </a:xfrm>
          <a:prstGeom prst="bentConnector3">
            <a:avLst>
              <a:gd name="adj1" fmla="val 197168966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8">
            <a:extLst>
              <a:ext uri="{FF2B5EF4-FFF2-40B4-BE49-F238E27FC236}">
                <a16:creationId xmlns:a16="http://schemas.microsoft.com/office/drawing/2014/main" id="{155AF72C-A424-4CBB-BC15-21EBC3D4CB12}"/>
              </a:ext>
            </a:extLst>
          </p:cNvPr>
          <p:cNvCxnSpPr>
            <a:stCxn id="7" idx="3"/>
            <a:endCxn id="8" idx="0"/>
          </p:cNvCxnSpPr>
          <p:nvPr/>
        </p:nvCxnSpPr>
        <p:spPr>
          <a:xfrm>
            <a:off x="7459757" y="2969140"/>
            <a:ext cx="3054853" cy="896954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9">
            <a:extLst>
              <a:ext uri="{FF2B5EF4-FFF2-40B4-BE49-F238E27FC236}">
                <a16:creationId xmlns:a16="http://schemas.microsoft.com/office/drawing/2014/main" id="{09E4668B-68C2-4659-97F6-4631163A3BA9}"/>
              </a:ext>
            </a:extLst>
          </p:cNvPr>
          <p:cNvCxnSpPr>
            <a:cxnSpLocks/>
            <a:stCxn id="8" idx="1"/>
            <a:endCxn id="9" idx="3"/>
          </p:cNvCxnSpPr>
          <p:nvPr/>
        </p:nvCxnSpPr>
        <p:spPr>
          <a:xfrm flipH="1" flipV="1">
            <a:off x="8846192" y="4314271"/>
            <a:ext cx="431288" cy="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0">
            <a:extLst>
              <a:ext uri="{FF2B5EF4-FFF2-40B4-BE49-F238E27FC236}">
                <a16:creationId xmlns:a16="http://schemas.microsoft.com/office/drawing/2014/main" id="{C530E401-2469-42B8-B6CD-6D0E7D5394C9}"/>
              </a:ext>
            </a:extLst>
          </p:cNvPr>
          <p:cNvCxnSpPr>
            <a:stCxn id="15" idx="0"/>
            <a:endCxn id="8" idx="2"/>
          </p:cNvCxnSpPr>
          <p:nvPr/>
        </p:nvCxnSpPr>
        <p:spPr>
          <a:xfrm rot="5400000" flipH="1" flipV="1">
            <a:off x="7289430" y="1985619"/>
            <a:ext cx="448234" cy="6002125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1">
            <a:extLst>
              <a:ext uri="{FF2B5EF4-FFF2-40B4-BE49-F238E27FC236}">
                <a16:creationId xmlns:a16="http://schemas.microsoft.com/office/drawing/2014/main" id="{F8FF3ABB-F093-4A2D-B4BA-8732CF330AFC}"/>
              </a:ext>
            </a:extLst>
          </p:cNvPr>
          <p:cNvCxnSpPr>
            <a:stCxn id="10" idx="2"/>
            <a:endCxn id="15" idx="1"/>
          </p:cNvCxnSpPr>
          <p:nvPr/>
        </p:nvCxnSpPr>
        <p:spPr>
          <a:xfrm rot="16200000" flipH="1">
            <a:off x="2017587" y="4401264"/>
            <a:ext cx="896411" cy="1619126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2">
            <a:extLst>
              <a:ext uri="{FF2B5EF4-FFF2-40B4-BE49-F238E27FC236}">
                <a16:creationId xmlns:a16="http://schemas.microsoft.com/office/drawing/2014/main" id="{858278B7-9719-4752-90C9-F2220D8A256A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5749614" y="5659033"/>
            <a:ext cx="62231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82356CC2-B9C0-4C53-A1C1-6F8CE7E16CD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10310" y="6492875"/>
            <a:ext cx="4114800" cy="365125"/>
          </a:xfrm>
        </p:spPr>
        <p:txBody>
          <a:bodyPr/>
          <a:lstStyle/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F4D612B5-A7DD-46CC-B568-E0DB69E72E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872984" y="6492874"/>
            <a:ext cx="4114800" cy="365125"/>
          </a:xfrm>
        </p:spPr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44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9AE8706-637F-4D29-AE90-B8D5AAF2E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914400"/>
            <a:ext cx="11353800" cy="52578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Define nonlinear material model via user-material SCUMAT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Customize </a:t>
            </a:r>
            <a:r>
              <a:rPr lang="en-US" sz="2400" dirty="0"/>
              <a:t>user-defined </a:t>
            </a:r>
            <a:r>
              <a:rPr lang="en-US" dirty="0"/>
              <a:t>material properties &amp; state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Minimize conversion efforts using </a:t>
            </a:r>
            <a:r>
              <a:rPr lang="en-US" dirty="0" err="1"/>
              <a:t>Abaqus</a:t>
            </a:r>
            <a:r>
              <a:rPr lang="en-US" dirty="0"/>
              <a:t> UMAT-like interface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7FA3547-115D-4868-B7D2-9C41A222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User-material for Nonlinear </a:t>
            </a:r>
            <a:r>
              <a:rPr lang="en-US" dirty="0" err="1"/>
              <a:t>SwiftComp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43737B-3D57-4811-A337-9B716F11DF6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6</a:t>
            </a:fld>
            <a:endParaRPr lang="en-US" dirty="0">
              <a:ea typeface="Segoe UI" panose="020B0502040204020203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78F0EA63-0CF4-4BAD-A325-BBB936D7E7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66"/>
          <a:stretch/>
        </p:blipFill>
        <p:spPr>
          <a:xfrm>
            <a:off x="419100" y="3429001"/>
            <a:ext cx="8583084" cy="2743200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3ADF697D-61CD-4A2C-B82C-77F53CE7F8D2}"/>
              </a:ext>
            </a:extLst>
          </p:cNvPr>
          <p:cNvSpPr/>
          <p:nvPr/>
        </p:nvSpPr>
        <p:spPr>
          <a:xfrm>
            <a:off x="3401484" y="3411581"/>
            <a:ext cx="2537762" cy="304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内容占位符 6">
            <a:extLst>
              <a:ext uri="{FF2B5EF4-FFF2-40B4-BE49-F238E27FC236}">
                <a16:creationId xmlns:a16="http://schemas.microsoft.com/office/drawing/2014/main" id="{8135BF92-85C6-4FF4-9C08-A0D4CB324BCC}"/>
              </a:ext>
            </a:extLst>
          </p:cNvPr>
          <p:cNvSpPr txBox="1">
            <a:spLocks/>
          </p:cNvSpPr>
          <p:nvPr/>
        </p:nvSpPr>
        <p:spPr>
          <a:xfrm>
            <a:off x="6196914" y="2669060"/>
            <a:ext cx="5929184" cy="24136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Variables to be updated:</a:t>
            </a:r>
          </a:p>
          <a:p>
            <a:r>
              <a:rPr lang="en-US" dirty="0"/>
              <a:t>stress</a:t>
            </a:r>
            <a:r>
              <a:rPr lang="en-US" altLang="zh-CN" dirty="0"/>
              <a:t> — </a:t>
            </a:r>
            <a:r>
              <a:rPr lang="en-US" dirty="0"/>
              <a:t>stresses at each integration point</a:t>
            </a:r>
          </a:p>
          <a:p>
            <a:r>
              <a:rPr lang="en-US" dirty="0" err="1"/>
              <a:t>statev</a:t>
            </a:r>
            <a:r>
              <a:rPr lang="en-US" altLang="zh-CN" dirty="0"/>
              <a:t> — </a:t>
            </a:r>
            <a:r>
              <a:rPr lang="en-US" dirty="0"/>
              <a:t>user defined state variables</a:t>
            </a:r>
          </a:p>
          <a:p>
            <a:r>
              <a:rPr lang="en-US" dirty="0" err="1"/>
              <a:t>ddsdde</a:t>
            </a:r>
            <a:r>
              <a:rPr lang="en-US" altLang="zh-CN" dirty="0"/>
              <a:t> — </a:t>
            </a:r>
            <a:r>
              <a:rPr lang="en-US" dirty="0"/>
              <a:t>tangential stiffness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F0906BD-3614-4E74-AC3D-DF09ADA8687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10310" y="6492875"/>
            <a:ext cx="4114800" cy="365125"/>
          </a:xfrm>
        </p:spPr>
        <p:txBody>
          <a:bodyPr/>
          <a:lstStyle/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2CDCCB5-E74A-4A10-A841-A3C74C46665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872984" y="6492874"/>
            <a:ext cx="4114800" cy="365125"/>
          </a:xfrm>
        </p:spPr>
        <p:txBody>
          <a:bodyPr/>
          <a:lstStyle/>
          <a:p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820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FEDBFC-B578-4EAB-A306-052BFD38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Material for Nonlinear SwiftComp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BD3FE77-68DE-48EB-AF59-D6E750E47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7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64B96E0-5F69-4676-B84E-26144509DA94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85E1659-7A66-4140-8F01-60DCFF2B2176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E095E8-CA66-412F-8D60-F8C3AFCA79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8" t="4008" r="4308" b="6165"/>
          <a:stretch/>
        </p:blipFill>
        <p:spPr>
          <a:xfrm>
            <a:off x="6942179" y="1853398"/>
            <a:ext cx="4666388" cy="3314219"/>
          </a:xfrm>
          <a:prstGeom prst="rect">
            <a:avLst/>
          </a:prstGeom>
        </p:spPr>
      </p:pic>
      <p:sp>
        <p:nvSpPr>
          <p:cNvPr id="14" name="内容占位符 1">
            <a:extLst>
              <a:ext uri="{FF2B5EF4-FFF2-40B4-BE49-F238E27FC236}">
                <a16:creationId xmlns:a16="http://schemas.microsoft.com/office/drawing/2014/main" id="{CDAD8E9E-F044-4B47-A049-83F4F57B4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914400"/>
            <a:ext cx="6602485" cy="52578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Validation with different existing nonlinear material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Compared with </a:t>
            </a:r>
            <a:r>
              <a:rPr lang="en-US" dirty="0" err="1"/>
              <a:t>Abaqus</a:t>
            </a:r>
            <a:r>
              <a:rPr lang="en-US" dirty="0"/>
              <a:t> solid model with UMAT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Homogeneous material, thickness 1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Section force N and moment M: calculated from the stresses at the center through the thickness</a:t>
            </a:r>
          </a:p>
        </p:txBody>
      </p:sp>
    </p:spTree>
    <p:extLst>
      <p:ext uri="{BB962C8B-B14F-4D97-AF65-F5344CB8AC3E}">
        <p14:creationId xmlns:p14="http://schemas.microsoft.com/office/powerpoint/2010/main" val="1954594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FEDBFC-B578-4EAB-A306-052BFD38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Material for Nonlinear SwiftComp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BD3FE77-68DE-48EB-AF59-D6E750E47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64B96E0-5F69-4676-B84E-26144509DA94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85E1659-7A66-4140-8F01-60DCFF2B2176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56DC25-64BC-44C8-92EB-3462D2FF3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027" y="1059394"/>
            <a:ext cx="5247182" cy="41764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546922-CA2B-4618-990C-55F31EFE2E49}"/>
              </a:ext>
            </a:extLst>
          </p:cNvPr>
          <p:cNvSpPr txBox="1"/>
          <p:nvPr/>
        </p:nvSpPr>
        <p:spPr>
          <a:xfrm>
            <a:off x="1155031" y="5283102"/>
            <a:ext cx="4186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Simple viscoelastic model [1]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66F0B2-D039-4E5B-B2F4-2144BFC6AF57}"/>
              </a:ext>
            </a:extLst>
          </p:cNvPr>
          <p:cNvSpPr txBox="1"/>
          <p:nvPr/>
        </p:nvSpPr>
        <p:spPr>
          <a:xfrm>
            <a:off x="7045501" y="5283102"/>
            <a:ext cx="4576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Continuum damage model [2]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5C071F-7C31-4886-A81E-738BDD22C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92" y="1077563"/>
            <a:ext cx="5064768" cy="41204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51CED89-C1B1-4D79-AF9E-5D5FB111A9DD}"/>
              </a:ext>
            </a:extLst>
          </p:cNvPr>
          <p:cNvSpPr txBox="1"/>
          <p:nvPr/>
        </p:nvSpPr>
        <p:spPr>
          <a:xfrm>
            <a:off x="204216" y="6031209"/>
            <a:ext cx="11568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i="0" u="none" strike="noStrike" baseline="0" dirty="0">
                <a:latin typeface="TeXGyreTermesX-Regular"/>
              </a:rPr>
              <a:t>[1] Abaqus, </a:t>
            </a:r>
            <a:r>
              <a:rPr lang="fr-FR" sz="1200" b="0" i="1" u="none" strike="noStrike" baseline="0" dirty="0">
                <a:latin typeface="TeXGyreTermesX-Italic"/>
              </a:rPr>
              <a:t>2017 Documentation</a:t>
            </a:r>
            <a:r>
              <a:rPr lang="fr-FR" sz="1200" b="0" i="0" u="none" strike="noStrike" baseline="0" dirty="0">
                <a:latin typeface="TeXGyreTermesX-Regular"/>
              </a:rPr>
              <a:t>, Dassault Systèmes Simulia Corporation, 2017.</a:t>
            </a:r>
          </a:p>
          <a:p>
            <a:pPr algn="l"/>
            <a:r>
              <a:rPr lang="fr-FR" sz="1200" dirty="0">
                <a:latin typeface="TeXGyreTermesX-Regular"/>
              </a:rPr>
              <a:t>[2] </a:t>
            </a:r>
            <a:r>
              <a:rPr lang="en-US" sz="1200" b="0" i="0" u="none" strike="noStrike" baseline="0" dirty="0">
                <a:latin typeface="TeXGyreTermesX-Regular"/>
              </a:rPr>
              <a:t>Zhang, L., and Yu, W., “Constitutive modeling of damageable brittle and quasi-brittle materials,” </a:t>
            </a:r>
            <a:r>
              <a:rPr lang="en-US" sz="1200" b="0" i="1" u="none" strike="noStrike" baseline="0" dirty="0">
                <a:latin typeface="TeXGyreTermesX-Italic"/>
              </a:rPr>
              <a:t>International Journal of Solids and Structures</a:t>
            </a:r>
            <a:r>
              <a:rPr lang="en-US" sz="1200" b="0" i="0" u="none" strike="noStrike" baseline="0" dirty="0">
                <a:latin typeface="TeXGyreTermesX-Regular"/>
              </a:rPr>
              <a:t>, Vol. 117, 2017, pp. 80–90.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5016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FEDBFC-B578-4EAB-A306-052BFD38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Analysis with Nonlinear Viscoelasticity Model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BD3FE77-68DE-48EB-AF59-D6E750E47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64B96E0-5F69-4676-B84E-26144509DA94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85E1659-7A66-4140-8F01-60DCFF2B2176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23D0DB-68D5-4B5C-BD9F-BB662D13B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024" y="2077215"/>
            <a:ext cx="3968299" cy="32283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83943C-951C-46B5-8571-2955BDC79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216" y="2137453"/>
            <a:ext cx="3952672" cy="31522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5BB67F-376D-4F91-8FEF-0C0F91BD8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8" y="2100530"/>
            <a:ext cx="3932326" cy="3181534"/>
          </a:xfrm>
          <a:prstGeom prst="rect">
            <a:avLst/>
          </a:prstGeom>
        </p:spPr>
      </p:pic>
      <p:sp>
        <p:nvSpPr>
          <p:cNvPr id="16" name="内容占位符 1">
            <a:extLst>
              <a:ext uri="{FF2B5EF4-FFF2-40B4-BE49-F238E27FC236}">
                <a16:creationId xmlns:a16="http://schemas.microsoft.com/office/drawing/2014/main" id="{0B80AB96-1BBD-4F84-B601-A03FC2DD9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914400"/>
            <a:ext cx="11353800" cy="12440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Model developed for analyzing permanent deformation of TP-HSC [1]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 mm thickness polymethyl methacrylate (PMMA) plastic shell: compared with experiment [2]</a:t>
            </a:r>
          </a:p>
        </p:txBody>
      </p:sp>
      <p:sp>
        <p:nvSpPr>
          <p:cNvPr id="17" name="矩形 13">
            <a:extLst>
              <a:ext uri="{FF2B5EF4-FFF2-40B4-BE49-F238E27FC236}">
                <a16:creationId xmlns:a16="http://schemas.microsoft.com/office/drawing/2014/main" id="{67980BB9-DB10-4D59-B4AB-16D90106C348}"/>
              </a:ext>
            </a:extLst>
          </p:cNvPr>
          <p:cNvSpPr/>
          <p:nvPr/>
        </p:nvSpPr>
        <p:spPr>
          <a:xfrm>
            <a:off x="577724" y="5176031"/>
            <a:ext cx="35740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30 N/mm creep – 25 N/mm creep recovery</a:t>
            </a:r>
            <a:endParaRPr lang="en-US" altLang="zh-CN" sz="2400" dirty="0"/>
          </a:p>
        </p:txBody>
      </p:sp>
      <p:sp>
        <p:nvSpPr>
          <p:cNvPr id="18" name="矩形 13">
            <a:extLst>
              <a:ext uri="{FF2B5EF4-FFF2-40B4-BE49-F238E27FC236}">
                <a16:creationId xmlns:a16="http://schemas.microsoft.com/office/drawing/2014/main" id="{0D2FD8BC-6DB2-4B0A-94C6-737993FE1B51}"/>
              </a:ext>
            </a:extLst>
          </p:cNvPr>
          <p:cNvSpPr/>
          <p:nvPr/>
        </p:nvSpPr>
        <p:spPr>
          <a:xfrm>
            <a:off x="4466156" y="5176031"/>
            <a:ext cx="35740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Creep under different load magnitudes</a:t>
            </a:r>
            <a:endParaRPr lang="en-US" altLang="zh-CN" sz="2400" dirty="0"/>
          </a:p>
        </p:txBody>
      </p:sp>
      <p:sp>
        <p:nvSpPr>
          <p:cNvPr id="19" name="矩形 13">
            <a:extLst>
              <a:ext uri="{FF2B5EF4-FFF2-40B4-BE49-F238E27FC236}">
                <a16:creationId xmlns:a16="http://schemas.microsoft.com/office/drawing/2014/main" id="{B4B92B72-A2F4-4D37-921C-C621FA8AB143}"/>
              </a:ext>
            </a:extLst>
          </p:cNvPr>
          <p:cNvSpPr/>
          <p:nvPr/>
        </p:nvSpPr>
        <p:spPr>
          <a:xfrm>
            <a:off x="8229522" y="5157738"/>
            <a:ext cx="35740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Recovery under different load magnitudes</a:t>
            </a:r>
            <a:endParaRPr lang="en-US" altLang="zh-CN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49F75A-6B82-42BC-A878-DAD759E212B3}"/>
              </a:ext>
            </a:extLst>
          </p:cNvPr>
          <p:cNvSpPr txBox="1"/>
          <p:nvPr/>
        </p:nvSpPr>
        <p:spPr>
          <a:xfrm>
            <a:off x="219458" y="5932058"/>
            <a:ext cx="117835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0" u="none" strike="noStrike" baseline="0" dirty="0">
                <a:latin typeface="TeXGyreTermesX-Regular"/>
              </a:rPr>
              <a:t>[1] Zhang, L., </a:t>
            </a:r>
            <a:r>
              <a:rPr lang="en-US" sz="1200" b="0" i="0" u="none" strike="noStrike" baseline="0" dirty="0" err="1">
                <a:latin typeface="TeXGyreTermesX-Regular"/>
              </a:rPr>
              <a:t>Klimm</a:t>
            </a:r>
            <a:r>
              <a:rPr lang="en-US" sz="1200" b="0" i="0" u="none" strike="noStrike" baseline="0" dirty="0">
                <a:latin typeface="TeXGyreTermesX-Regular"/>
              </a:rPr>
              <a:t>, W., Kwok, K., Fernandez, J. M., Bergan, A. C., and Yu, W., “A Nonlinear Viscoelastic-</a:t>
            </a:r>
            <a:r>
              <a:rPr lang="en-US" sz="1200" b="0" i="0" u="none" strike="noStrike" baseline="0" dirty="0" err="1">
                <a:latin typeface="TeXGyreTermesX-Regular"/>
              </a:rPr>
              <a:t>Viscoplastic</a:t>
            </a:r>
            <a:r>
              <a:rPr lang="en-US" sz="1200" dirty="0">
                <a:latin typeface="TeXGyreTermesX-Regular"/>
              </a:rPr>
              <a:t> </a:t>
            </a:r>
            <a:r>
              <a:rPr lang="en-US" sz="1200" b="0" i="0" u="none" strike="noStrike" baseline="0" dirty="0">
                <a:latin typeface="TeXGyreTermesX-Regular"/>
              </a:rPr>
              <a:t>Constitutive Model for Epoxy Polymers,” </a:t>
            </a:r>
            <a:r>
              <a:rPr lang="en-US" sz="1200" b="0" i="1" u="none" strike="noStrike" baseline="0" dirty="0">
                <a:latin typeface="TeXGyreTermesX-Italic"/>
              </a:rPr>
              <a:t>AIAA SciTech 2022 Forum</a:t>
            </a:r>
            <a:r>
              <a:rPr lang="en-US" sz="1200" b="0" i="0" u="none" strike="noStrike" baseline="0" dirty="0">
                <a:latin typeface="TeXGyreTermesX-Regular"/>
              </a:rPr>
              <a:t>, American Institute of Aeronautics and Astronautics, San Diego, California, 2022.</a:t>
            </a:r>
          </a:p>
          <a:p>
            <a:pPr algn="l"/>
            <a:r>
              <a:rPr lang="en-US" sz="1200" dirty="0">
                <a:latin typeface="TeXGyreTermesX-Regular"/>
              </a:rPr>
              <a:t>[2] </a:t>
            </a:r>
            <a:r>
              <a:rPr lang="en-US" sz="1200" b="0" i="0" u="none" strike="noStrike" baseline="0" dirty="0">
                <a:latin typeface="TeXGyreTermesX-Regular"/>
              </a:rPr>
              <a:t>Lai, J., and Bakker, A., “3-D </a:t>
            </a:r>
            <a:r>
              <a:rPr lang="en-US" sz="1200" b="0" i="0" u="none" strike="noStrike" baseline="0" dirty="0" err="1">
                <a:latin typeface="TeXGyreTermesX-Regular"/>
              </a:rPr>
              <a:t>Schapery</a:t>
            </a:r>
            <a:r>
              <a:rPr lang="en-US" sz="1200" b="0" i="0" u="none" strike="noStrike" baseline="0" dirty="0">
                <a:latin typeface="TeXGyreTermesX-Regular"/>
              </a:rPr>
              <a:t> representation for non-linear viscoelasticity and finite element implementation,” </a:t>
            </a:r>
            <a:r>
              <a:rPr lang="en-US" sz="1200" b="0" i="1" u="none" strike="noStrike" baseline="0" dirty="0">
                <a:latin typeface="TeXGyreTermesX-Italic"/>
              </a:rPr>
              <a:t>Computational mechanics</a:t>
            </a:r>
            <a:r>
              <a:rPr lang="en-US" sz="1200" b="0" i="0" u="none" strike="noStrike" baseline="0" dirty="0">
                <a:latin typeface="TeXGyreTermesX-Regular"/>
              </a:rPr>
              <a:t>, Vol. 18, No. 3, 1996, pp. 182–191.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12622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0D2DD-D9CE-4283-ADA1-E65E2ED1B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241540"/>
            <a:ext cx="11353800" cy="585216"/>
          </a:xfrm>
        </p:spPr>
        <p:txBody>
          <a:bodyPr/>
          <a:lstStyle/>
          <a:p>
            <a:r>
              <a:rPr lang="en-US" dirty="0"/>
              <a:t>3D Homogenization with Nonlinear Viscoelasticity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E5A09-A405-4062-9232-43DDEDA959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10</a:t>
            </a:fld>
            <a:endParaRPr lang="en-US" dirty="0">
              <a:ea typeface="Segoe UI" panose="020B0502040204020203" pitchFamily="34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98454ED-1A0C-48EB-A857-953669219F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32" t="3174" r="44225" b="20430"/>
          <a:stretch/>
        </p:blipFill>
        <p:spPr>
          <a:xfrm>
            <a:off x="8009537" y="914399"/>
            <a:ext cx="1926027" cy="2704635"/>
          </a:xfrm>
          <a:prstGeom prst="rect">
            <a:avLst/>
          </a:prstGeom>
        </p:spPr>
      </p:pic>
      <p:graphicFrame>
        <p:nvGraphicFramePr>
          <p:cNvPr id="8" name="表格 5">
            <a:extLst>
              <a:ext uri="{FF2B5EF4-FFF2-40B4-BE49-F238E27FC236}">
                <a16:creationId xmlns:a16="http://schemas.microsoft.com/office/drawing/2014/main" id="{9580788A-1F46-4A29-8546-5E91A4C169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944963"/>
              </p:ext>
            </p:extLst>
          </p:nvPr>
        </p:nvGraphicFramePr>
        <p:xfrm>
          <a:off x="419100" y="4578021"/>
          <a:ext cx="11353797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61533">
                  <a:extLst>
                    <a:ext uri="{9D8B030D-6E8A-4147-A177-3AD203B41FA5}">
                      <a16:colId xmlns:a16="http://schemas.microsoft.com/office/drawing/2014/main" val="2428052150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4275647486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689241162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1092180951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1190691669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2249204525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1444620327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1790090206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341979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E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E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E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ν</a:t>
                      </a:r>
                      <a:r>
                        <a:rPr lang="en-US" sz="2400" baseline="-250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ν</a:t>
                      </a:r>
                      <a:r>
                        <a:rPr lang="en-US" sz="2400" baseline="-250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ν</a:t>
                      </a:r>
                      <a:r>
                        <a:rPr lang="en-US" sz="2400" baseline="-25000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G</a:t>
                      </a:r>
                      <a:r>
                        <a:rPr lang="en-US" sz="2400" baseline="-25000" dirty="0"/>
                        <a:t>23</a:t>
                      </a:r>
                      <a:r>
                        <a:rPr lang="en-US" sz="2400" dirty="0"/>
                        <a:t>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G</a:t>
                      </a:r>
                      <a:r>
                        <a:rPr lang="en-US" sz="2400" baseline="-25000" dirty="0"/>
                        <a:t>13</a:t>
                      </a:r>
                      <a:r>
                        <a:rPr lang="en-US" sz="2400" dirty="0"/>
                        <a:t> (MPa)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G</a:t>
                      </a:r>
                      <a:r>
                        <a:rPr lang="en-US" sz="2400" baseline="-25000" dirty="0"/>
                        <a:t>12</a:t>
                      </a:r>
                      <a:r>
                        <a:rPr lang="en-US" sz="2400" dirty="0"/>
                        <a:t> (MPa)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963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2.94E5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2.91E4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2.91E4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1.13E4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1.13E4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1.00E4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0870639"/>
                  </a:ext>
                </a:extLst>
              </a:tr>
            </a:tbl>
          </a:graphicData>
        </a:graphic>
      </p:graphicFrame>
      <p:sp>
        <p:nvSpPr>
          <p:cNvPr id="11" name="矩形 20">
            <a:extLst>
              <a:ext uri="{FF2B5EF4-FFF2-40B4-BE49-F238E27FC236}">
                <a16:creationId xmlns:a16="http://schemas.microsoft.com/office/drawing/2014/main" id="{5646EDE1-3535-43D5-B41C-3AD59032E636}"/>
              </a:ext>
            </a:extLst>
          </p:cNvPr>
          <p:cNvSpPr/>
          <p:nvPr/>
        </p:nvSpPr>
        <p:spPr>
          <a:xfrm>
            <a:off x="419100" y="1049834"/>
            <a:ext cx="1135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Choose the 2D SG of a hexagonal pack</a:t>
            </a:r>
          </a:p>
        </p:txBody>
      </p:sp>
      <p:sp>
        <p:nvSpPr>
          <p:cNvPr id="12" name="矩形 20">
            <a:extLst>
              <a:ext uri="{FF2B5EF4-FFF2-40B4-BE49-F238E27FC236}">
                <a16:creationId xmlns:a16="http://schemas.microsoft.com/office/drawing/2014/main" id="{91C6E1C9-E2DC-4742-A784-3B3C091630FE}"/>
              </a:ext>
            </a:extLst>
          </p:cNvPr>
          <p:cNvSpPr/>
          <p:nvPr/>
        </p:nvSpPr>
        <p:spPr>
          <a:xfrm>
            <a:off x="419100" y="3513560"/>
            <a:ext cx="1135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Fiber: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Orthotropic, linearly elastic with elastic constants listed below</a:t>
            </a:r>
          </a:p>
        </p:txBody>
      </p:sp>
      <p:sp>
        <p:nvSpPr>
          <p:cNvPr id="13" name="矩形 20">
            <a:extLst>
              <a:ext uri="{FF2B5EF4-FFF2-40B4-BE49-F238E27FC236}">
                <a16:creationId xmlns:a16="http://schemas.microsoft.com/office/drawing/2014/main" id="{7538ADA9-11A4-45C0-AB7E-976ADE214A8F}"/>
              </a:ext>
            </a:extLst>
          </p:cNvPr>
          <p:cNvSpPr/>
          <p:nvPr/>
        </p:nvSpPr>
        <p:spPr>
          <a:xfrm>
            <a:off x="419100" y="2419320"/>
            <a:ext cx="1135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Matrix: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Nonlinear viscoelastic model [1]</a:t>
            </a:r>
          </a:p>
        </p:txBody>
      </p:sp>
      <p:sp>
        <p:nvSpPr>
          <p:cNvPr id="9" name="矩形 20">
            <a:extLst>
              <a:ext uri="{FF2B5EF4-FFF2-40B4-BE49-F238E27FC236}">
                <a16:creationId xmlns:a16="http://schemas.microsoft.com/office/drawing/2014/main" id="{F1145056-9D04-43CC-95C5-FB0555153236}"/>
              </a:ext>
            </a:extLst>
          </p:cNvPr>
          <p:cNvSpPr/>
          <p:nvPr/>
        </p:nvSpPr>
        <p:spPr>
          <a:xfrm>
            <a:off x="419100" y="1734577"/>
            <a:ext cx="1135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Compute effective 3D properties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D93C06-2D48-4E07-A4FF-6332A2D9B580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22CD48E-C729-4661-BBC1-6DDC00527F0C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0D3C8C-3AEB-4F87-94AF-B0BADB3C3E50}"/>
              </a:ext>
            </a:extLst>
          </p:cNvPr>
          <p:cNvSpPr txBox="1"/>
          <p:nvPr/>
        </p:nvSpPr>
        <p:spPr>
          <a:xfrm>
            <a:off x="204216" y="6031209"/>
            <a:ext cx="11783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0" u="none" strike="noStrike" baseline="0" dirty="0">
                <a:latin typeface="TeXGyreTermesX-Regular"/>
              </a:rPr>
              <a:t>[1] Zhang, L., </a:t>
            </a:r>
            <a:r>
              <a:rPr lang="en-US" sz="1200" b="0" i="0" u="none" strike="noStrike" baseline="0" dirty="0" err="1">
                <a:latin typeface="TeXGyreTermesX-Regular"/>
              </a:rPr>
              <a:t>Klimm</a:t>
            </a:r>
            <a:r>
              <a:rPr lang="en-US" sz="1200" b="0" i="0" u="none" strike="noStrike" baseline="0" dirty="0">
                <a:latin typeface="TeXGyreTermesX-Regular"/>
              </a:rPr>
              <a:t>, W., Kwok, K., Fernandez, J. M., Bergan, A. C., and Yu, W., “A Nonlinear Viscoelastic-</a:t>
            </a:r>
            <a:r>
              <a:rPr lang="en-US" sz="1200" b="0" i="0" u="none" strike="noStrike" baseline="0" dirty="0" err="1">
                <a:latin typeface="TeXGyreTermesX-Regular"/>
              </a:rPr>
              <a:t>Viscoplastic</a:t>
            </a:r>
            <a:r>
              <a:rPr lang="en-US" sz="1200" dirty="0">
                <a:latin typeface="TeXGyreTermesX-Regular"/>
              </a:rPr>
              <a:t> </a:t>
            </a:r>
            <a:r>
              <a:rPr lang="en-US" sz="1200" b="0" i="0" u="none" strike="noStrike" baseline="0" dirty="0">
                <a:latin typeface="TeXGyreTermesX-Regular"/>
              </a:rPr>
              <a:t>Constitutive Model for Epoxy Polymers,” </a:t>
            </a:r>
            <a:r>
              <a:rPr lang="en-US" sz="1200" b="0" i="1" u="none" strike="noStrike" baseline="0" dirty="0">
                <a:latin typeface="TeXGyreTermesX-Italic"/>
              </a:rPr>
              <a:t>AIAA SciTech 2022 Forum</a:t>
            </a:r>
            <a:r>
              <a:rPr lang="en-US" sz="1200" b="0" i="0" u="none" strike="noStrike" baseline="0" dirty="0">
                <a:latin typeface="TeXGyreTermesX-Regular"/>
              </a:rPr>
              <a:t>, American Institute of Aeronautics and Astronautics, San Diego, California, 2022.</a:t>
            </a:r>
          </a:p>
        </p:txBody>
      </p:sp>
    </p:spTree>
    <p:extLst>
      <p:ext uri="{BB962C8B-B14F-4D97-AF65-F5344CB8AC3E}">
        <p14:creationId xmlns:p14="http://schemas.microsoft.com/office/powerpoint/2010/main" val="81466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FEDBFC-B578-4EAB-A306-052BFD38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Homogenization with Nonlinear Viscoelasticity Model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BD3FE77-68DE-48EB-AF59-D6E750E47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3AB54E0-A5E8-4991-BD29-B971A576C3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9100" y="1020805"/>
            <a:ext cx="5600700" cy="4495681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BACE6D2D-57DB-4AC8-BE2C-5A5C1DDF2C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020805"/>
            <a:ext cx="5600700" cy="4488668"/>
          </a:xfrm>
          <a:prstGeom prst="rect">
            <a:avLst/>
          </a:prstGeom>
        </p:spPr>
      </p:pic>
      <p:sp>
        <p:nvSpPr>
          <p:cNvPr id="8" name="矩形 20">
            <a:extLst>
              <a:ext uri="{FF2B5EF4-FFF2-40B4-BE49-F238E27FC236}">
                <a16:creationId xmlns:a16="http://schemas.microsoft.com/office/drawing/2014/main" id="{415CF631-EC96-43E5-96A7-7AE02CEB4129}"/>
              </a:ext>
            </a:extLst>
          </p:cNvPr>
          <p:cNvSpPr/>
          <p:nvPr/>
        </p:nvSpPr>
        <p:spPr>
          <a:xfrm>
            <a:off x="321879" y="5710535"/>
            <a:ext cx="1135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solidFill>
                  <a:srgbClr val="000000"/>
                </a:solidFill>
                <a:effectLst/>
              </a:rPr>
              <a:t>* </a:t>
            </a:r>
            <a:r>
              <a:rPr lang="en-US" sz="2400" dirty="0"/>
              <a:t>Relaxation: load to 1% strain in fiber direction over 180 s, then keep for 1800 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64B96E0-5F69-4676-B84E-26144509DA94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85E1659-7A66-4140-8F01-60DCFF2B2176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33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20">
            <a:extLst>
              <a:ext uri="{FF2B5EF4-FFF2-40B4-BE49-F238E27FC236}">
                <a16:creationId xmlns:a16="http://schemas.microsoft.com/office/drawing/2014/main" id="{F3A678D2-38C0-435A-B5E4-F6CFC49D6DDE}"/>
              </a:ext>
            </a:extLst>
          </p:cNvPr>
          <p:cNvSpPr/>
          <p:nvPr/>
        </p:nvSpPr>
        <p:spPr>
          <a:xfrm>
            <a:off x="321879" y="5710535"/>
            <a:ext cx="11524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0" i="1" dirty="0">
                <a:solidFill>
                  <a:srgbClr val="000000"/>
                </a:solidFill>
                <a:effectLst/>
              </a:rPr>
              <a:t>κ</a:t>
            </a:r>
            <a:r>
              <a:rPr lang="en-US" sz="2400" baseline="-25000" dirty="0"/>
              <a:t>11</a:t>
            </a:r>
            <a:r>
              <a:rPr lang="en-US" sz="2400" dirty="0"/>
              <a:t> = 0.18 mm</a:t>
            </a:r>
            <a:r>
              <a:rPr lang="en-US" sz="2400" baseline="30000" dirty="0"/>
              <a:t>–1</a:t>
            </a:r>
            <a:r>
              <a:rPr lang="en-US" sz="2400" dirty="0"/>
              <a:t>, thickness 0.2 mm, 9,000 vs. 18,000 s relaxation, 36,000 s recovery</a:t>
            </a:r>
            <a:endParaRPr lang="zh-CN" altLang="en-US" sz="2400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E818568B-504E-4B5E-9674-0776287EE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Bending of Viscoelastic</a:t>
            </a:r>
            <a:r>
              <a:rPr lang="en-US" sz="3200" dirty="0"/>
              <a:t>–</a:t>
            </a:r>
            <a:r>
              <a:rPr lang="en-US" altLang="zh-CN" dirty="0" err="1"/>
              <a:t>Viscoplastic</a:t>
            </a:r>
            <a:r>
              <a:rPr lang="en-US" altLang="zh-CN" dirty="0"/>
              <a:t> PMMA Plate/Shell 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A385BD-E7CC-47BA-BAA1-3888C9CCF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12</a:t>
            </a:fld>
            <a:endParaRPr lang="en-US" dirty="0">
              <a:ea typeface="Segoe UI" panose="020B0502040204020203" pitchFamily="34" charset="0"/>
            </a:endParaRP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E392E3F7-355F-46E9-81F1-CEC8F5562E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9100" y="751855"/>
            <a:ext cx="5600700" cy="4567272"/>
          </a:xfrm>
          <a:prstGeom prst="rect">
            <a:avLst/>
          </a:prstGeom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4253FDED-2DFB-4E6C-A8DB-FC3BCE9D74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783543"/>
            <a:ext cx="5600700" cy="4503896"/>
          </a:xfrm>
          <a:prstGeom prst="rect">
            <a:avLst/>
          </a:prstGeom>
        </p:spPr>
      </p:pic>
      <p:sp>
        <p:nvSpPr>
          <p:cNvPr id="22" name="矩形 13">
            <a:extLst>
              <a:ext uri="{FF2B5EF4-FFF2-40B4-BE49-F238E27FC236}">
                <a16:creationId xmlns:a16="http://schemas.microsoft.com/office/drawing/2014/main" id="{60F46F22-5FCE-43A6-A886-BCD2219F087D}"/>
              </a:ext>
            </a:extLst>
          </p:cNvPr>
          <p:cNvSpPr/>
          <p:nvPr/>
        </p:nvSpPr>
        <p:spPr>
          <a:xfrm>
            <a:off x="6172200" y="5244227"/>
            <a:ext cx="5587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Residual curvature during recovery</a:t>
            </a:r>
          </a:p>
        </p:txBody>
      </p:sp>
      <p:sp>
        <p:nvSpPr>
          <p:cNvPr id="23" name="矩形 13">
            <a:extLst>
              <a:ext uri="{FF2B5EF4-FFF2-40B4-BE49-F238E27FC236}">
                <a16:creationId xmlns:a16="http://schemas.microsoft.com/office/drawing/2014/main" id="{9491D7B3-6194-4F6E-8CF3-BCC4D15E40C6}"/>
              </a:ext>
            </a:extLst>
          </p:cNvPr>
          <p:cNvSpPr/>
          <p:nvPr/>
        </p:nvSpPr>
        <p:spPr>
          <a:xfrm>
            <a:off x="419100" y="5244227"/>
            <a:ext cx="5600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Moment–curvature</a:t>
            </a:r>
            <a:endParaRPr lang="en-US" altLang="zh-CN" sz="2400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401381-1D0F-475D-B768-C0C7F6554EF6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7D322FC-2EA7-4BF4-8754-61C19F409E0A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92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589B2-92FE-4D5D-9ECD-E673773CF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Homogenization Example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4A3494-CEF8-4CB5-9194-B7650E3AB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100" y="914400"/>
            <a:ext cx="5600700" cy="5262563"/>
          </a:xfrm>
        </p:spPr>
        <p:txBody>
          <a:bodyPr anchor="ctr"/>
          <a:lstStyle/>
          <a:p>
            <a:r>
              <a:rPr lang="en-US" sz="2400" dirty="0"/>
              <a:t>Simple viscoelastic material model from Abaqus manual for the matrix</a:t>
            </a:r>
          </a:p>
          <a:p>
            <a:endParaRPr lang="en-US" sz="2400" dirty="0"/>
          </a:p>
          <a:p>
            <a:r>
              <a:rPr lang="en-US" sz="2400" dirty="0"/>
              <a:t>3D homogenization:</a:t>
            </a:r>
          </a:p>
          <a:p>
            <a:r>
              <a:rPr lang="en-US" sz="2400" dirty="0"/>
              <a:t>hexagonal pack lamina</a:t>
            </a:r>
          </a:p>
          <a:p>
            <a:endParaRPr lang="en-US" sz="2400" dirty="0"/>
          </a:p>
          <a:p>
            <a:r>
              <a:rPr lang="en-US" sz="2400" dirty="0"/>
              <a:t>Shell homogenization:</a:t>
            </a:r>
          </a:p>
          <a:p>
            <a:r>
              <a:rPr lang="en-US" sz="2400" dirty="0"/>
              <a:t>for single-layer unidirectional laminate</a:t>
            </a:r>
          </a:p>
          <a:p>
            <a:endParaRPr lang="en-US" dirty="0"/>
          </a:p>
          <a:p>
            <a:r>
              <a:rPr lang="en-US" sz="2400" dirty="0"/>
              <a:t>Prescribed curvature 0.02 mm</a:t>
            </a:r>
            <a:r>
              <a:rPr lang="en-US" sz="2400" baseline="30000" dirty="0"/>
              <a:t>–1 </a:t>
            </a:r>
            <a:r>
              <a:rPr lang="en-US" sz="2400" dirty="0"/>
              <a:t>in the normal direction to the fiber</a:t>
            </a:r>
            <a:endParaRPr 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5CF4020-6005-4D88-9532-8896298F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C0C45C46-3833-4C19-B32B-62C5221256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010021"/>
            <a:ext cx="5600700" cy="4517248"/>
          </a:xfrm>
          <a:prstGeom prst="rect">
            <a:avLst/>
          </a:prstGeom>
        </p:spPr>
      </p:pic>
      <p:sp>
        <p:nvSpPr>
          <p:cNvPr id="7" name="矩形 13">
            <a:extLst>
              <a:ext uri="{FF2B5EF4-FFF2-40B4-BE49-F238E27FC236}">
                <a16:creationId xmlns:a16="http://schemas.microsoft.com/office/drawing/2014/main" id="{A31B7679-F708-4E38-9F17-676213528C05}"/>
              </a:ext>
            </a:extLst>
          </p:cNvPr>
          <p:cNvSpPr/>
          <p:nvPr/>
        </p:nvSpPr>
        <p:spPr>
          <a:xfrm>
            <a:off x="6468762" y="5685821"/>
            <a:ext cx="5587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Moments at different curvature rates</a:t>
            </a:r>
          </a:p>
        </p:txBody>
      </p:sp>
      <p:pic>
        <p:nvPicPr>
          <p:cNvPr id="8" name="Picture 12" descr="Icon&#10;&#10;Description automatically generated">
            <a:extLst>
              <a:ext uri="{FF2B5EF4-FFF2-40B4-BE49-F238E27FC236}">
                <a16:creationId xmlns:a16="http://schemas.microsoft.com/office/drawing/2014/main" id="{54865147-C1A3-410D-80A3-752762B0D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632" t="3174" r="44225" b="20430"/>
          <a:stretch/>
        </p:blipFill>
        <p:spPr>
          <a:xfrm>
            <a:off x="4186881" y="2074941"/>
            <a:ext cx="1371600" cy="1926077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0435428-07BB-4645-91A0-FED359E15594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246A2E0-87AE-41CA-9956-0BFAA12DEDA6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936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589B2-92FE-4D5D-9ECD-E673773CF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SwiftComp</a:t>
            </a:r>
            <a:r>
              <a:rPr lang="en-US" dirty="0"/>
              <a:t> with Surrogate Model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4A3494-CEF8-4CB5-9194-B7650E3AB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100" y="914400"/>
            <a:ext cx="5600700" cy="5262563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400" dirty="0"/>
              <a:t>Same example viscoelastic material</a:t>
            </a:r>
          </a:p>
          <a:p>
            <a:endParaRPr lang="en-US" sz="2400" dirty="0"/>
          </a:p>
          <a:p>
            <a:r>
              <a:rPr lang="en-US" sz="2400" dirty="0"/>
              <a:t>Loaded in the normal direction to the fiber, 1.0% strain over 100 seconds</a:t>
            </a:r>
          </a:p>
          <a:p>
            <a:endParaRPr lang="en-US" sz="2400" dirty="0"/>
          </a:p>
          <a:p>
            <a:r>
              <a:rPr lang="en-US" sz="2400" dirty="0"/>
              <a:t>Construct surrogate model: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Polynomial based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Input</a:t>
            </a:r>
            <a:r>
              <a:rPr lang="en-US" altLang="zh-CN" sz="2400" dirty="0"/>
              <a:t> — </a:t>
            </a:r>
            <a:r>
              <a:rPr lang="en-US" sz="2400" dirty="0"/>
              <a:t>3 strain components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Output</a:t>
            </a:r>
            <a:r>
              <a:rPr lang="en-US" altLang="zh-CN" sz="2400" dirty="0"/>
              <a:t> — </a:t>
            </a:r>
            <a:r>
              <a:rPr lang="en-US" sz="2400" dirty="0"/>
              <a:t>3 stress components &amp; 21 stiffness components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2-step homogenization: </a:t>
            </a:r>
            <a:r>
              <a:rPr lang="en-US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 hours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Surrogate model: </a:t>
            </a:r>
            <a:r>
              <a:rPr lang="en-US" b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 hour</a:t>
            </a:r>
            <a:endParaRPr 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5CF4020-6005-4D88-9532-8896298F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/>
              <a:t>14</a:t>
            </a:fld>
            <a:endParaRPr lang="en-US" dirty="0"/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800577BB-5395-4218-9325-737D592B6D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253685"/>
            <a:ext cx="5600700" cy="4583993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D8D6643-5FED-4BDF-A9E0-5B6E83D39A10}"/>
              </a:ext>
            </a:extLst>
          </p:cNvPr>
          <p:cNvSpPr txBox="1">
            <a:spLocks/>
          </p:cNvSpPr>
          <p:nvPr/>
        </p:nvSpPr>
        <p:spPr>
          <a:xfrm>
            <a:off x="21031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C8CD09-0B24-41D6-8175-AF4184248A14}"/>
              </a:ext>
            </a:extLst>
          </p:cNvPr>
          <p:cNvSpPr txBox="1">
            <a:spLocks/>
          </p:cNvSpPr>
          <p:nvPr/>
        </p:nvSpPr>
        <p:spPr>
          <a:xfrm>
            <a:off x="7872984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6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419100" y="914400"/>
            <a:ext cx="11353800" cy="538778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Nonlinear shell model: MSG-based, Euler-Newton combined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Nonlinear SwiftComp: 3D solid &amp; shell, load prescribing, </a:t>
            </a:r>
            <a:r>
              <a:rPr lang="en-US" altLang="zh-CN" sz="2400" dirty="0"/>
              <a:t>multiple analysis </a:t>
            </a:r>
            <a:r>
              <a:rPr lang="en-US" altLang="zh-CN" dirty="0"/>
              <a:t>s</a:t>
            </a:r>
            <a:r>
              <a:rPr lang="en-US" altLang="zh-CN" sz="2400" dirty="0"/>
              <a:t>teps, SCUMAT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Validation with Abaqus UMAT: almost exact match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Nonlinear viscoelastic-</a:t>
            </a:r>
            <a:r>
              <a:rPr lang="en-US" altLang="zh-CN" sz="2400" dirty="0" err="1"/>
              <a:t>viscoplastic</a:t>
            </a:r>
            <a:r>
              <a:rPr lang="en-US" altLang="zh-CN" sz="2400" dirty="0"/>
              <a:t> model: 4% error compared with experiments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Two-step homogenization: laminates &amp; woven composites, 3D step for lamina/yarn, shell step for laminate/woven composites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Surrogate models: improve the computational efficiency, 6 hours to 1 hour in the example</a:t>
            </a:r>
          </a:p>
          <a:p>
            <a:endParaRPr lang="en-US" altLang="zh-CN" dirty="0"/>
          </a:p>
          <a:p>
            <a:r>
              <a:rPr lang="en-US" altLang="zh-CN" b="1" dirty="0"/>
              <a:t>Future work</a:t>
            </a:r>
            <a:r>
              <a:rPr lang="en-US" altLang="zh-CN" dirty="0"/>
              <a:t>: Machine learning-based general-purpose surrogate modeling</a:t>
            </a:r>
          </a:p>
          <a:p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zh-CN" dirty="0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>
                <a:ea typeface="Segoe UI" panose="020B0502040204020203" pitchFamily="34" charset="0"/>
              </a:rPr>
              <a:t>cdmhub.org/groups/</a:t>
            </a:r>
            <a:r>
              <a:rPr lang="en-US" dirty="0" err="1">
                <a:ea typeface="Segoe UI" panose="020B0502040204020203" pitchFamily="34" charset="0"/>
              </a:rPr>
              <a:t>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15</a:t>
            </a:fld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497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831850" y="3002856"/>
            <a:ext cx="10515600" cy="923330"/>
          </a:xfrm>
        </p:spPr>
        <p:txBody>
          <a:bodyPr>
            <a:spAutoFit/>
          </a:bodyPr>
          <a:lstStyle/>
          <a:p>
            <a:pPr algn="ctr"/>
            <a:r>
              <a:rPr lang="en-US" altLang="zh-CN" dirty="0"/>
              <a:t>Thank You!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>
                <a:ea typeface="Segoe UI" panose="020B0502040204020203" pitchFamily="34" charset="0"/>
              </a:rPr>
              <a:t>Multiscale Structural Mechanics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a typeface="Segoe UI" panose="020B0502040204020203" pitchFamily="34" charset="0"/>
              </a:rPr>
              <a:t>cdmhub.org/groups/yugroup</a:t>
            </a:r>
            <a:endParaRPr lang="en-US" dirty="0">
              <a:ea typeface="Segoe UI" panose="020B0502040204020203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0D417-5DE4-40B7-AFA5-491F07C8F3DF}" type="slidenum">
              <a:rPr lang="en-US" smtClean="0">
                <a:ea typeface="Segoe UI" panose="020B0502040204020203" pitchFamily="34" charset="0"/>
              </a:rPr>
              <a:pPr/>
              <a:t>16</a:t>
            </a:fld>
            <a:endParaRPr lang="en-US" dirty="0">
              <a:ea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736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自定义 1">
      <a:majorFont>
        <a:latin typeface="Segoe UI"/>
        <a:ea typeface="宋体"/>
        <a:cs typeface=""/>
      </a:majorFont>
      <a:minorFont>
        <a:latin typeface="Segoe U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25538</TotalTime>
  <Words>1187</Words>
  <Application>Microsoft Office PowerPoint</Application>
  <PresentationFormat>Widescreen</PresentationFormat>
  <Paragraphs>193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TeXGyreTermesX-Italic</vt:lpstr>
      <vt:lpstr>TeXGyreTermesX-Regular</vt:lpstr>
      <vt:lpstr>Arial</vt:lpstr>
      <vt:lpstr>Calibri</vt:lpstr>
      <vt:lpstr>Segoe UI</vt:lpstr>
      <vt:lpstr>Tahoma</vt:lpstr>
      <vt:lpstr>Times New Roman</vt:lpstr>
      <vt:lpstr>Office Theme</vt:lpstr>
      <vt:lpstr>Mechanics of Structure Genome (MSG)-Based Nonlinear Shell Analysis</vt:lpstr>
      <vt:lpstr>Introduction</vt:lpstr>
      <vt:lpstr>MSG-based Nonlinear Shell Analysis</vt:lpstr>
      <vt:lpstr>Euler-Newton Combined method</vt:lpstr>
      <vt:lpstr>2-Step Homogenization of Plates/Shells</vt:lpstr>
      <vt:lpstr>User-material for Nonlinear SwiftComp</vt:lpstr>
      <vt:lpstr>User Material for Nonlinear SwiftComp</vt:lpstr>
      <vt:lpstr>User Material for Nonlinear SwiftComp</vt:lpstr>
      <vt:lpstr>Shell Analysis with Nonlinear Viscoelasticity Model</vt:lpstr>
      <vt:lpstr>3D Homogenization with Nonlinear Viscoelasticity Model</vt:lpstr>
      <vt:lpstr>3D Homogenization with Nonlinear Viscoelasticity Model</vt:lpstr>
      <vt:lpstr>Bending of Viscoelastic–Viscoplastic PMMA Plate/Shell </vt:lpstr>
      <vt:lpstr>2-Step Homogenization Example</vt:lpstr>
      <vt:lpstr>SwiftComp with Surrogate Model</vt:lpstr>
      <vt:lpstr>Summary</vt:lpstr>
      <vt:lpstr>Thank You!</vt:lpstr>
    </vt:vector>
  </TitlesOfParts>
  <Company>Engineering Computer Network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Zhang, Liang</dc:creator>
  <cp:lastModifiedBy>Yufei Long</cp:lastModifiedBy>
  <cp:revision>1559</cp:revision>
  <dcterms:created xsi:type="dcterms:W3CDTF">2017-05-08T23:58:54Z</dcterms:created>
  <dcterms:modified xsi:type="dcterms:W3CDTF">2021-12-02T21:46:25Z</dcterms:modified>
</cp:coreProperties>
</file>