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  <p:sldMasterId id="2147483655" r:id="rId9"/>
  </p:sldMasterIdLst>
  <p:notesMasterIdLst>
    <p:notesMasterId r:id="rId43"/>
  </p:notesMasterIdLst>
  <p:handoutMasterIdLst>
    <p:handoutMasterId r:id="rId44"/>
  </p:handoutMasterIdLst>
  <p:sldIdLst>
    <p:sldId id="369" r:id="rId10"/>
    <p:sldId id="370" r:id="rId11"/>
    <p:sldId id="371" r:id="rId12"/>
    <p:sldId id="372" r:id="rId13"/>
    <p:sldId id="258" r:id="rId14"/>
    <p:sldId id="264" r:id="rId15"/>
    <p:sldId id="331" r:id="rId16"/>
    <p:sldId id="333" r:id="rId17"/>
    <p:sldId id="334" r:id="rId18"/>
    <p:sldId id="335" r:id="rId19"/>
    <p:sldId id="342" r:id="rId20"/>
    <p:sldId id="341" r:id="rId21"/>
    <p:sldId id="344" r:id="rId22"/>
    <p:sldId id="347" r:id="rId23"/>
    <p:sldId id="285" r:id="rId24"/>
    <p:sldId id="286" r:id="rId25"/>
    <p:sldId id="287" r:id="rId26"/>
    <p:sldId id="288" r:id="rId27"/>
    <p:sldId id="289" r:id="rId28"/>
    <p:sldId id="317" r:id="rId29"/>
    <p:sldId id="364" r:id="rId30"/>
    <p:sldId id="321" r:id="rId31"/>
    <p:sldId id="292" r:id="rId32"/>
    <p:sldId id="362" r:id="rId33"/>
    <p:sldId id="358" r:id="rId34"/>
    <p:sldId id="366" r:id="rId35"/>
    <p:sldId id="300" r:id="rId36"/>
    <p:sldId id="310" r:id="rId37"/>
    <p:sldId id="348" r:id="rId38"/>
    <p:sldId id="304" r:id="rId39"/>
    <p:sldId id="307" r:id="rId40"/>
    <p:sldId id="367" r:id="rId41"/>
    <p:sldId id="368" r:id="rId42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00"/>
    <a:srgbClr val="7FFF00"/>
    <a:srgbClr val="AEFF00"/>
    <a:srgbClr val="DDFF00"/>
    <a:srgbClr val="FFEE00"/>
    <a:srgbClr val="FF9100"/>
    <a:srgbClr val="FF6200"/>
    <a:srgbClr val="FF2E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31"/>
    <p:restoredTop sz="94558"/>
  </p:normalViewPr>
  <p:slideViewPr>
    <p:cSldViewPr snapToGrid="0">
      <p:cViewPr varScale="1">
        <p:scale>
          <a:sx n="52" d="100"/>
          <a:sy n="52" d="100"/>
        </p:scale>
        <p:origin x="4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viewProps" Target="view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commentAuthors" Target="commentAuthor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2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12/7/2021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generic is the approach used by Zarr? Can we use this approach in contexts </a:t>
            </a:r>
            <a:r>
              <a:rPr lang="en-US"/>
              <a:t>other than a WOS?</a:t>
            </a: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3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generic is the approach used by Zarr? Can we use this approach in contexts </a:t>
            </a:r>
            <a:r>
              <a:rPr lang="en-US"/>
              <a:t>other than a WOS?</a:t>
            </a: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20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51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35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87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6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81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7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99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8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80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98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20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56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43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38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55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122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47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37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7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CB1DFF0C-6F7F-B64A-81B3-1F704A923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F52DB71-C223-9141-96D0-69679ABC09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679E646-5D59-2E43-8129-4CAE19527D75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24" descr="eosdis-logo.png">
            <a:extLst>
              <a:ext uri="{FF2B5EF4-FFF2-40B4-BE49-F238E27FC236}">
                <a16:creationId xmlns:a16="http://schemas.microsoft.com/office/drawing/2014/main" id="{1B1F3F67-4612-F14F-9EEB-C2B9182B3D62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DDF35BBD-57DA-064A-B790-3A08E0D41753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5930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>
            <a:extLst>
              <a:ext uri="{FF2B5EF4-FFF2-40B4-BE49-F238E27FC236}">
                <a16:creationId xmlns:a16="http://schemas.microsoft.com/office/drawing/2014/main" id="{F285DBE7-7184-EE41-8FC6-7F59B7B4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B9366007-E835-174A-A995-FD11DDD70423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24" descr="eosdis-logo.png">
            <a:extLst>
              <a:ext uri="{FF2B5EF4-FFF2-40B4-BE49-F238E27FC236}">
                <a16:creationId xmlns:a16="http://schemas.microsoft.com/office/drawing/2014/main" id="{25F117F4-B1C8-5A49-B26C-522463546823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D736DF26-8625-EF4E-994B-B7533EA47CBE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25039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CB1DFF0C-6F7F-B64A-81B3-1F704A923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F52DB71-C223-9141-96D0-69679ABC09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679E646-5D59-2E43-8129-4CAE19527D75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24" descr="eosdis-logo.png">
            <a:extLst>
              <a:ext uri="{FF2B5EF4-FFF2-40B4-BE49-F238E27FC236}">
                <a16:creationId xmlns:a16="http://schemas.microsoft.com/office/drawing/2014/main" id="{1B1F3F67-4612-F14F-9EEB-C2B9182B3D62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DDF35BBD-57DA-064A-B790-3A08E0D41753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FC0E530A-A91A-CB48-8007-DA2C3A418855}"/>
              </a:ext>
            </a:extLst>
          </p:cNvPr>
          <p:cNvSpPr txBox="1"/>
          <p:nvPr userDrawn="1"/>
        </p:nvSpPr>
        <p:spPr>
          <a:xfrm>
            <a:off x="8061942" y="663110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 Dec 17,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389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>
            <a:extLst>
              <a:ext uri="{FF2B5EF4-FFF2-40B4-BE49-F238E27FC236}">
                <a16:creationId xmlns:a16="http://schemas.microsoft.com/office/drawing/2014/main" id="{F285DBE7-7184-EE41-8FC6-7F59B7B4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B9366007-E835-174A-A995-FD11DDD70423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24" descr="eosdis-logo.png">
            <a:extLst>
              <a:ext uri="{FF2B5EF4-FFF2-40B4-BE49-F238E27FC236}">
                <a16:creationId xmlns:a16="http://schemas.microsoft.com/office/drawing/2014/main" id="{25F117F4-B1C8-5A49-B26C-522463546823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D736DF26-8625-EF4E-994B-B7533EA47CBE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7C8579C6-D3C7-964B-AC12-FA82E93DA21D}"/>
              </a:ext>
            </a:extLst>
          </p:cNvPr>
          <p:cNvSpPr txBox="1"/>
          <p:nvPr userDrawn="1"/>
        </p:nvSpPr>
        <p:spPr>
          <a:xfrm>
            <a:off x="8061942" y="663110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 Dec 17,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722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45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3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82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">
            <a:extLst>
              <a:ext uri="{FF2B5EF4-FFF2-40B4-BE49-F238E27FC236}">
                <a16:creationId xmlns:a16="http://schemas.microsoft.com/office/drawing/2014/main" id="{50DBF032-92A2-D14A-9817-0B063F60F712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4" descr="eosdis-logo.png">
            <a:extLst>
              <a:ext uri="{FF2B5EF4-FFF2-40B4-BE49-F238E27FC236}">
                <a16:creationId xmlns:a16="http://schemas.microsoft.com/office/drawing/2014/main" id="{3EB6D87B-7FB3-F84D-969B-0C22B2692C2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0B9AE174-D774-5A4B-8544-03052CC40E3B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D431D49D-6E26-D54D-AB85-4B6C01A72F0B}"/>
              </a:ext>
            </a:extLst>
          </p:cNvPr>
          <p:cNvSpPr txBox="1"/>
          <p:nvPr userDrawn="1"/>
        </p:nvSpPr>
        <p:spPr>
          <a:xfrm>
            <a:off x="8061942" y="6631106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 Dec 17,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8498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23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25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2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07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874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061942" y="6602273"/>
            <a:ext cx="1082058" cy="255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AGU Dec 17, 2021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67" r:id="rId4"/>
    <p:sldLayoutId id="2147483668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12CC-F8A6-D642-BC87-5E0E93B2F502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4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gallagher@opendap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gallagher@opendap.or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sa/zarr-eosdis-stor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jgallagher@opendap.org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46767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Earthdata Cloud Services</a:t>
            </a: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8255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Patrick Quinn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EED-3 / Element 84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 dirty="0">
                <a:solidFill>
                  <a:schemeClr val="hlink"/>
                </a:solidFill>
                <a:hlinkClick r:id="rId3"/>
              </a:rPr>
              <a:t>patrick@element84.com</a:t>
            </a:r>
            <a:r>
              <a:rPr lang="en-US" sz="1400" i="1" dirty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50">
            <a:extLst>
              <a:ext uri="{FF2B5EF4-FFF2-40B4-BE49-F238E27FC236}">
                <a16:creationId xmlns:a16="http://schemas.microsoft.com/office/drawing/2014/main" id="{0A3DA6E5-24DA-AF41-B9C7-940374A6223B}"/>
              </a:ext>
            </a:extLst>
          </p:cNvPr>
          <p:cNvSpPr txBox="1">
            <a:spLocks/>
          </p:cNvSpPr>
          <p:nvPr/>
        </p:nvSpPr>
        <p:spPr>
          <a:xfrm>
            <a:off x="43688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 eaLnBrk="1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400" dirty="0"/>
              <a:t>James Gallagher</a:t>
            </a:r>
          </a:p>
          <a:p>
            <a:pPr marL="0" indent="0"/>
            <a:r>
              <a:rPr lang="en-US" sz="1400" dirty="0"/>
              <a:t>EED-3 / OPeNDAP</a:t>
            </a:r>
            <a:endParaRPr lang="en-US" sz="1400" i="1" dirty="0"/>
          </a:p>
          <a:p>
            <a:pPr marL="0" indent="0"/>
            <a:r>
              <a:rPr lang="en-US" sz="1400" i="1" dirty="0">
                <a:hlinkClick r:id="rId4"/>
              </a:rPr>
              <a:t>jgallagher@opendap.org</a:t>
            </a:r>
            <a:r>
              <a:rPr lang="en-US" sz="1400" i="1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ED423-0423-5A4F-9BAC-AB5FA6156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latin typeface="Helvetica Neue"/>
                <a:ea typeface="Helvetica Neue"/>
                <a:cs typeface="Helvetica Neue"/>
                <a:sym typeface="Helvetica Neue"/>
              </a:rPr>
              <a:t>Summary: Cloud-optimized access to HDF5/NetCDF4 files using the Zarr API and the OPeNDAP DMR++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DFE8-2E5A-F540-AE5F-67D2286F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514"/>
            <a:ext cx="8229600" cy="3330410"/>
          </a:xfrm>
        </p:spPr>
        <p:txBody>
          <a:bodyPr/>
          <a:lstStyle/>
          <a:p>
            <a:r>
              <a:rPr lang="en-US" dirty="0"/>
              <a:t>Cloud-Optimized =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Able to fetch lots of data in a small number of reads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But operating at a scale where you can’t just fetch everything</a:t>
            </a:r>
          </a:p>
        </p:txBody>
      </p:sp>
    </p:spTree>
    <p:extLst>
      <p:ext uri="{BB962C8B-B14F-4D97-AF65-F5344CB8AC3E}">
        <p14:creationId xmlns:p14="http://schemas.microsoft.com/office/powerpoint/2010/main" val="3303508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D782D-8BD6-F24D-9BF6-06BC6595B3CD}"/>
              </a:ext>
            </a:extLst>
          </p:cNvPr>
          <p:cNvSpPr txBox="1"/>
          <p:nvPr/>
        </p:nvSpPr>
        <p:spPr>
          <a:xfrm>
            <a:off x="576000" y="1150706"/>
            <a:ext cx="79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Cloud access optimization demands read latency optimization</a:t>
            </a:r>
          </a:p>
          <a:p>
            <a:pPr marL="571500" lvl="3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Combine many smaller reads into fewer larger reads (metadata &amp; data)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Skip expensive network actions such as auth or redirects, if possible, via cookies and caching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Parallelize reads</a:t>
            </a:r>
          </a:p>
        </p:txBody>
      </p:sp>
      <p:sp>
        <p:nvSpPr>
          <p:cNvPr id="4" name="Shape 57">
            <a:extLst>
              <a:ext uri="{FF2B5EF4-FFF2-40B4-BE49-F238E27FC236}">
                <a16:creationId xmlns:a16="http://schemas.microsoft.com/office/drawing/2014/main" id="{121A582B-2AC9-7942-8E5C-DDCF39872DC3}"/>
              </a:ext>
            </a:extLst>
          </p:cNvPr>
          <p:cNvSpPr txBox="1"/>
          <p:nvPr/>
        </p:nvSpPr>
        <p:spPr>
          <a:xfrm>
            <a:off x="576000" y="5983498"/>
            <a:ext cx="7769963" cy="438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12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212073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786295-5C80-4EB1-9640-D6791E3B5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Full presentation</a:t>
            </a:r>
          </a:p>
        </p:txBody>
      </p:sp>
    </p:spTree>
    <p:extLst>
      <p:ext uri="{BB962C8B-B14F-4D97-AF65-F5344CB8AC3E}">
        <p14:creationId xmlns:p14="http://schemas.microsoft.com/office/powerpoint/2010/main" val="376355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46767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Earthdata Cloud Services</a:t>
            </a: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8255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Patrick Quinn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EED-3 / Element 84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 dirty="0">
                <a:solidFill>
                  <a:schemeClr val="hlink"/>
                </a:solidFill>
                <a:hlinkClick r:id="rId3"/>
              </a:rPr>
              <a:t>patrick@element84.com</a:t>
            </a:r>
            <a:r>
              <a:rPr lang="en-US" sz="1400" i="1" dirty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Shape 50">
            <a:extLst>
              <a:ext uri="{FF2B5EF4-FFF2-40B4-BE49-F238E27FC236}">
                <a16:creationId xmlns:a16="http://schemas.microsoft.com/office/drawing/2014/main" id="{0A3DA6E5-24DA-AF41-B9C7-940374A6223B}"/>
              </a:ext>
            </a:extLst>
          </p:cNvPr>
          <p:cNvSpPr txBox="1">
            <a:spLocks/>
          </p:cNvSpPr>
          <p:nvPr/>
        </p:nvSpPr>
        <p:spPr>
          <a:xfrm>
            <a:off x="43688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 eaLnBrk="1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 eaLnBrk="1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 eaLnBrk="1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/>
            <a:r>
              <a:rPr lang="en-US" sz="1400" dirty="0"/>
              <a:t>James Gallagher</a:t>
            </a:r>
          </a:p>
          <a:p>
            <a:pPr marL="0" indent="0"/>
            <a:r>
              <a:rPr lang="en-US" sz="1400" dirty="0"/>
              <a:t>EED-3 / OPeNDAP</a:t>
            </a:r>
            <a:endParaRPr lang="en-US" sz="1400" i="1" dirty="0"/>
          </a:p>
          <a:p>
            <a:pPr marL="0" indent="0"/>
            <a:r>
              <a:rPr lang="en-US" sz="1400" i="1" dirty="0">
                <a:hlinkClick r:id="rId4"/>
              </a:rPr>
              <a:t>jgallagher@opendap.org</a:t>
            </a:r>
            <a:r>
              <a:rPr lang="en-US" sz="1400" i="1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EED423-0423-5A4F-9BAC-AB5FA6156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latin typeface="Helvetica Neue"/>
                <a:ea typeface="Helvetica Neue"/>
                <a:cs typeface="Helvetica Neue"/>
                <a:sym typeface="Helvetica Neue"/>
              </a:rPr>
              <a:t>Cloud-optimized access to HDF5/NetCDF4 files using the Zarr API and the OPeNDAP DMR++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step waaaaaaay back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ts val="2400"/>
            </a:pPr>
            <a:r>
              <a:rPr lang="en-US" dirty="0"/>
              <a:t>2021 Fall AGU</a:t>
            </a:r>
          </a:p>
        </p:txBody>
      </p:sp>
    </p:spTree>
    <p:extLst>
      <p:ext uri="{BB962C8B-B14F-4D97-AF65-F5344CB8AC3E}">
        <p14:creationId xmlns:p14="http://schemas.microsoft.com/office/powerpoint/2010/main" val="4195457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sz="4000" dirty="0"/>
              <a:t>I  have a file location.  How do I get the data I care about from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Locate</a:t>
            </a:r>
            <a:r>
              <a:rPr lang="en-US" dirty="0"/>
              <a:t> parts of the file I need to read to get the data I care about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Read</a:t>
            </a:r>
            <a:r>
              <a:rPr lang="en-US" dirty="0"/>
              <a:t> the parts of the file that have my data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Translate</a:t>
            </a:r>
            <a:r>
              <a:rPr lang="en-US" dirty="0"/>
              <a:t> bytes I got into the data I wanted, usually decompressing and throwing away things I had to read but didn’t want</a:t>
            </a:r>
          </a:p>
        </p:txBody>
      </p:sp>
    </p:spTree>
    <p:extLst>
      <p:ext uri="{BB962C8B-B14F-4D97-AF65-F5344CB8AC3E}">
        <p14:creationId xmlns:p14="http://schemas.microsoft.com/office/powerpoint/2010/main" val="2565076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on a hard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low, under 0.1ms for SSD</a:t>
            </a:r>
          </a:p>
          <a:p>
            <a:pPr fontAlgn="base"/>
            <a:r>
              <a:rPr lang="en-US" dirty="0"/>
              <a:t>Throughput is very high,  &gt; 200 MB/s.</a:t>
            </a:r>
          </a:p>
          <a:p>
            <a:pPr fontAlgn="base"/>
            <a:r>
              <a:rPr lang="en-US" dirty="0"/>
              <a:t>Parallelism is low, usually one CPU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favor many small reads getting only the necessary data.</a:t>
            </a:r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7FBB590F-68A0-8646-BE5E-3F262631584C}"/>
              </a:ext>
            </a:extLst>
          </p:cNvPr>
          <p:cNvSpPr txBox="1"/>
          <p:nvPr/>
        </p:nvSpPr>
        <p:spPr>
          <a:xfrm>
            <a:off x="3597652" y="6355422"/>
            <a:ext cx="1948695" cy="502578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SSD: Solid State Drive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CPU: Central Processing Unit</a:t>
            </a:r>
          </a:p>
        </p:txBody>
      </p:sp>
    </p:spTree>
    <p:extLst>
      <p:ext uri="{BB962C8B-B14F-4D97-AF65-F5344CB8AC3E}">
        <p14:creationId xmlns:p14="http://schemas.microsoft.com/office/powerpoint/2010/main" val="151164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in 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dirty="0"/>
              <a:t>Latency is very high, 70ms or more for S3</a:t>
            </a:r>
          </a:p>
          <a:p>
            <a:pPr fontAlgn="base"/>
            <a:r>
              <a:rPr lang="en-US" dirty="0"/>
              <a:t>Throughput is very high, up to 25G/s</a:t>
            </a:r>
          </a:p>
          <a:p>
            <a:pPr fontAlgn="base"/>
            <a:r>
              <a:rPr lang="en-US" dirty="0"/>
              <a:t>Parallelism is very high</a:t>
            </a:r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emphasize using fewer reads, </a:t>
            </a:r>
            <a:r>
              <a:rPr lang="en-US" sz="2400" b="1" dirty="0"/>
              <a:t>even if it means fetching extra data only to discard it</a:t>
            </a:r>
            <a:r>
              <a:rPr lang="en-US" sz="2400" dirty="0"/>
              <a:t>.  </a:t>
            </a:r>
            <a:br>
              <a:rPr lang="en-US" sz="2400" dirty="0"/>
            </a:br>
            <a:r>
              <a:rPr lang="en-US" sz="2400" i="1" dirty="0"/>
              <a:t>Too many reads makes it faster to download the whole file and process offline.</a:t>
            </a:r>
            <a:endParaRPr lang="en-US" sz="2400" b="1" i="1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E136E2AC-BFC6-A24B-BA90-6D16D2DECB77}"/>
              </a:ext>
            </a:extLst>
          </p:cNvPr>
          <p:cNvSpPr txBox="1"/>
          <p:nvPr/>
        </p:nvSpPr>
        <p:spPr>
          <a:xfrm>
            <a:off x="3660109" y="6550631"/>
            <a:ext cx="1823781" cy="307369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S3: Simple Storage Service</a:t>
            </a:r>
          </a:p>
        </p:txBody>
      </p:sp>
    </p:spTree>
    <p:extLst>
      <p:ext uri="{BB962C8B-B14F-4D97-AF65-F5344CB8AC3E}">
        <p14:creationId xmlns:p14="http://schemas.microsoft.com/office/powerpoint/2010/main" val="40115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DFE8-2E5A-F540-AE5F-67D2286F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514"/>
            <a:ext cx="8229600" cy="3330410"/>
          </a:xfrm>
        </p:spPr>
        <p:txBody>
          <a:bodyPr/>
          <a:lstStyle/>
          <a:p>
            <a:r>
              <a:rPr lang="en-US" dirty="0"/>
              <a:t>Cloud-Optimized =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Able to fetch lots of data in a small number of reads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But operating at a scale where you can’t just fetch everything</a:t>
            </a:r>
          </a:p>
        </p:txBody>
      </p:sp>
    </p:spTree>
    <p:extLst>
      <p:ext uri="{BB962C8B-B14F-4D97-AF65-F5344CB8AC3E}">
        <p14:creationId xmlns:p14="http://schemas.microsoft.com/office/powerpoint/2010/main" val="3544727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>
            <a:extLst>
              <a:ext uri="{FF2B5EF4-FFF2-40B4-BE49-F238E27FC236}">
                <a16:creationId xmlns:a16="http://schemas.microsoft.com/office/drawing/2014/main" id="{F308BFD6-14FF-2847-B0CC-96949C1B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</p:spPr>
        <p:txBody>
          <a:bodyPr/>
          <a:lstStyle/>
          <a:p>
            <a:r>
              <a:rPr lang="en-US" dirty="0"/>
              <a:t>Easy Win: Metadata in one read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1E14AF7-0259-8C42-B071-164CC73996FA}"/>
              </a:ext>
            </a:extLst>
          </p:cNvPr>
          <p:cNvGrpSpPr/>
          <p:nvPr/>
        </p:nvGrpSpPr>
        <p:grpSpPr>
          <a:xfrm>
            <a:off x="71202" y="2150116"/>
            <a:ext cx="8849190" cy="4099799"/>
            <a:chOff x="71202" y="2150116"/>
            <a:chExt cx="8849190" cy="409979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7535AE5-FAFE-3141-9A2C-0F8D9F249FEF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B61B27-07AC-774A-87B7-8D23068E330C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6E77885-B690-E34B-935C-E406D538B1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7926EBB-32F6-974B-BCA2-3B6540187FF9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640041-F375-E14C-A97B-61387297F1B2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D755366-DD5A-874D-8C0A-8436D612AFBD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23569F3-5EE3-E543-9582-3408CA02F0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041C339-5E23-CF40-B4E1-BE78EE853997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0D6EFA5-EF2E-AF4B-8C11-A5578C30528B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9C84163-2023-C644-9540-5205A728EC4A}"/>
                </a:ext>
              </a:extLst>
            </p:cNvPr>
            <p:cNvSpPr/>
            <p:nvPr/>
          </p:nvSpPr>
          <p:spPr>
            <a:xfrm>
              <a:off x="910650" y="4642985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20A1E36-04ED-854E-B2E8-36CEC3705F52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D439866-59DC-C946-BEB7-D79680371FF1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F4C60D3-5290-464F-94C0-EE7D7C45CDC0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22D09AE-FF84-B04B-8D58-4EF309DB6B58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A2D590E-D404-3C4D-9906-B14353617DCF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8EA6179-00C3-3545-8FF0-20281B04580A}"/>
              </a:ext>
            </a:extLst>
          </p:cNvPr>
          <p:cNvSpPr/>
          <p:nvPr/>
        </p:nvSpPr>
        <p:spPr>
          <a:xfrm>
            <a:off x="5147956" y="6570945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6180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Zarr Metadata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9B24D-79C4-4845-97FB-4A3DA625172A}"/>
              </a:ext>
            </a:extLst>
          </p:cNvPr>
          <p:cNvGrpSpPr/>
          <p:nvPr/>
        </p:nvGrpSpPr>
        <p:grpSpPr>
          <a:xfrm>
            <a:off x="71202" y="2150116"/>
            <a:ext cx="8849190" cy="4099799"/>
            <a:chOff x="71202" y="2150116"/>
            <a:chExt cx="8849190" cy="40997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B46EA-750D-C046-B858-B756348A3E6E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A212A9-9EF9-2C4B-B2F6-355747787722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A64918-1BD7-B14C-9186-7168F8E2E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9324F-B733-454D-A01C-46183EAA9E5C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4C2A5-4CB2-834E-B368-1444EBCE0D50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47A05E-9854-1D4E-8F7F-E222439090E8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864905-E7C0-BC4A-AD24-9806449A3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134298-D1AE-DC4A-9025-0AD0C9943A8A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55B22F-4F1C-E441-9F56-FD9F755192BA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379C1E-989F-564A-B2F9-DE5842F8CE33}"/>
                </a:ext>
              </a:extLst>
            </p:cNvPr>
            <p:cNvSpPr/>
            <p:nvPr/>
          </p:nvSpPr>
          <p:spPr>
            <a:xfrm>
              <a:off x="910650" y="4642985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06AAF-0ECC-2441-A023-B8CBE4BD623E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20EA1-804E-E344-BF17-7868AE9C0880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71CC71-3300-4141-B3A1-49C5976E27E3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1F98C1-7F47-DB48-8608-C13043236FE1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CAC68C-046C-884C-95AC-540453A0F0D9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Metadata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 Metadata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(USGS + The HDF Group Prototype)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4A9E0C-5264-264C-8A4F-426D23B4EB95}"/>
              </a:ext>
            </a:extLst>
          </p:cNvPr>
          <p:cNvSpPr/>
          <p:nvPr/>
        </p:nvSpPr>
        <p:spPr>
          <a:xfrm>
            <a:off x="5147956" y="658854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54C721-7340-E040-9043-B5C9F5FAD78A}"/>
              </a:ext>
            </a:extLst>
          </p:cNvPr>
          <p:cNvGrpSpPr/>
          <p:nvPr/>
        </p:nvGrpSpPr>
        <p:grpSpPr>
          <a:xfrm>
            <a:off x="71202" y="205921"/>
            <a:ext cx="8246456" cy="1867638"/>
            <a:chOff x="71202" y="211848"/>
            <a:chExt cx="8246456" cy="186763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1F36553-FF6F-D74A-A921-A0072D30E6A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OPeNDAP DMR++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9290539-BDF1-F848-BBCB-AD5A3A5FF07F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5EFF89-1632-7644-8794-925AA19F151D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CC01095-5D27-CA4C-BE07-180762553DA3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7E889E6-206F-CA4A-A9B0-383A7632B1CC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FBB1F23-1C7D-8A41-8D22-322BCFD3FA10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283E85A-19C9-2541-884C-1597AEF19B74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2996B09-00C1-EA41-BC1C-8E71841E549F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B3FF376-C2A7-7B4F-B7E1-D2DA3BC53D65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8204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  <p:sp>
        <p:nvSpPr>
          <p:cNvPr id="231" name="Content Placeholder 2">
            <a:extLst>
              <a:ext uri="{FF2B5EF4-FFF2-40B4-BE49-F238E27FC236}">
                <a16:creationId xmlns:a16="http://schemas.microsoft.com/office/drawing/2014/main" id="{303FF0A8-37DA-4740-9F33-6C5ED14DEDC6}"/>
              </a:ext>
            </a:extLst>
          </p:cNvPr>
          <p:cNvSpPr txBox="1">
            <a:spLocks/>
          </p:cNvSpPr>
          <p:nvPr/>
        </p:nvSpPr>
        <p:spPr>
          <a:xfrm>
            <a:off x="457200" y="1723697"/>
            <a:ext cx="8229600" cy="4402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en-US" sz="2400" dirty="0"/>
              <a:t>Easy Case: latitude, longitude, time.  3 Dimensions.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On disk: Always 1 dimension.</a:t>
            </a:r>
          </a:p>
          <a:p>
            <a:pPr marL="0" indent="0" fontAlgn="base">
              <a:buClrTx/>
              <a:buNone/>
            </a:pPr>
            <a:endParaRPr lang="en-US" sz="2400" dirty="0"/>
          </a:p>
          <a:p>
            <a:pPr marL="0" indent="0" fontAlgn="base">
              <a:buClrTx/>
              <a:buNone/>
            </a:pPr>
            <a:r>
              <a:rPr lang="en-US" sz="2400" dirty="0"/>
              <a:t>You must collapse your data dimensions to 1D.  There are fundamental trade-offs that no one can solve for you.  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Optimizing for analysis on one dimension hurts analysis on the others.</a:t>
            </a:r>
          </a:p>
        </p:txBody>
      </p:sp>
    </p:spTree>
    <p:extLst>
      <p:ext uri="{BB962C8B-B14F-4D97-AF65-F5344CB8AC3E}">
        <p14:creationId xmlns:p14="http://schemas.microsoft.com/office/powerpoint/2010/main" val="2449871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  <p:sp>
        <p:nvSpPr>
          <p:cNvPr id="231" name="Content Placeholder 2">
            <a:extLst>
              <a:ext uri="{FF2B5EF4-FFF2-40B4-BE49-F238E27FC236}">
                <a16:creationId xmlns:a16="http://schemas.microsoft.com/office/drawing/2014/main" id="{303FF0A8-37DA-4740-9F33-6C5ED14DEDC6}"/>
              </a:ext>
            </a:extLst>
          </p:cNvPr>
          <p:cNvSpPr txBox="1">
            <a:spLocks/>
          </p:cNvSpPr>
          <p:nvPr/>
        </p:nvSpPr>
        <p:spPr>
          <a:xfrm>
            <a:off x="457200" y="1723697"/>
            <a:ext cx="8229600" cy="4402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en-US" sz="2400" dirty="0"/>
              <a:t>“Chunking”, some extreme examples:</a:t>
            </a:r>
          </a:p>
          <a:p>
            <a:pPr fontAlgn="base">
              <a:buClrTx/>
            </a:pPr>
            <a:r>
              <a:rPr lang="en-US" sz="2400" dirty="0" err="1"/>
              <a:t>Pangeo</a:t>
            </a:r>
            <a:r>
              <a:rPr lang="en-US" sz="2400" dirty="0"/>
              <a:t> recommends 100-megabyte chunks, roughly equal dimension sizes for in-cloud processing, mostly for huge model datasets. Huge minimum data transfer but low request count.</a:t>
            </a:r>
          </a:p>
          <a:p>
            <a:pPr fontAlgn="base">
              <a:buClrTx/>
            </a:pPr>
            <a:r>
              <a:rPr lang="en-US" sz="2400" dirty="0"/>
              <a:t>GEDI (Global Ecosystem Dynamics Investigation) and ICESat-2 (Ice, Cloud and land Elevation Satellite) often have ~10-kilobyte chunks for granules approximately 1 gigabyte in size.  Huge request count but low minimum data transfer.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Even if they were in the same format, these would perform very differently on different systems for different use cases.  Your mileage may vary!</a:t>
            </a:r>
          </a:p>
        </p:txBody>
      </p:sp>
    </p:spTree>
    <p:extLst>
      <p:ext uri="{BB962C8B-B14F-4D97-AF65-F5344CB8AC3E}">
        <p14:creationId xmlns:p14="http://schemas.microsoft.com/office/powerpoint/2010/main" val="820366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9D57ED4A-48A3-C243-AF4A-CFDCAA9A50B4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917522-6698-3348-9831-0E579B11F92D}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0FE96-2B67-CE4A-99FD-7B9D3D83E747}"/>
              </a:ext>
            </a:extLst>
          </p:cNvPr>
          <p:cNvGrpSpPr/>
          <p:nvPr/>
        </p:nvGrpSpPr>
        <p:grpSpPr>
          <a:xfrm>
            <a:off x="147405" y="1390051"/>
            <a:ext cx="8849190" cy="4099799"/>
            <a:chOff x="71202" y="2150116"/>
            <a:chExt cx="8849190" cy="409979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C83401-4CB5-0C4B-8DA0-940FCB650E47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EC5B18B-3265-6F4E-8ECB-25C5B7B69399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5BC71AF-AE6A-E347-9766-BA172D8116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773CA96-EDDC-8343-80CE-35B27376ABA0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B73399-736F-9147-B461-69C4C87B2D38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B29F2D2-32EB-0644-98D1-C1448050F5AA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48C4517-E2FA-6E46-8F69-2A86A83B3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D96AC37-21D5-C44E-A2D7-03CF0F9F4FD8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21EC010-3557-574C-8CED-256199FB1E69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7C2B147-5F45-F24C-8B60-B021A583F58A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5AB49FC-E91C-884B-B048-9887EC62BBC3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C69D9D9-BEE7-014D-96B3-E250A1F50FE4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40B3F33-FAB3-E74E-93CF-5A845A8EE83D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B1C6654-016D-A44A-9AA2-D075C3470430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CD0D15C-E930-5845-80C6-67A0B7C839A6}"/>
              </a:ext>
            </a:extLst>
          </p:cNvPr>
          <p:cNvSpPr/>
          <p:nvPr/>
        </p:nvSpPr>
        <p:spPr>
          <a:xfrm>
            <a:off x="5224159" y="6611779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087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EEB7F1DA-5E21-3C47-A670-6CD866090CF9}"/>
              </a:ext>
            </a:extLst>
          </p:cNvPr>
          <p:cNvGrpSpPr/>
          <p:nvPr/>
        </p:nvGrpSpPr>
        <p:grpSpPr>
          <a:xfrm>
            <a:off x="147405" y="1390051"/>
            <a:ext cx="8849190" cy="4099799"/>
            <a:chOff x="71202" y="2150116"/>
            <a:chExt cx="8849190" cy="409979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38F208D-C85D-BD49-8DF0-E4AFC9E434BC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5EF2D12-91B3-A54A-B273-8415D47DF64D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4A6454B-551B-B84B-AB30-27DC94C9D1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6727FC9-FBE1-C348-BF2A-530B42937B49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D1C9831-A413-F74D-9FBB-271B8171081A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32D9E78-22D1-F642-8F02-6DF04974D454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121EE076-EEB3-CB45-80C8-7ACBD5DF0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9CF9969-812D-A543-97DB-9191B03D81EC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425C16F-1D91-EB4D-A457-C7632CD00ADC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9B36FCC-D99B-6647-9A45-A115D5A31D13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1BC3276-54CB-E84C-88E7-80AA78CF8C53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548A896-2096-4149-8B18-B5BD7BB8F915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D3FBA59-2217-4A4C-905A-C4B20D796670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AEDE12-6C4A-8248-BD96-3853A0C8FCF6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3871964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  <a:endCxn id="3" idx="0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5E0FAA4-EC2C-8445-8492-D2CE780758BA}"/>
              </a:ext>
            </a:extLst>
          </p:cNvPr>
          <p:cNvSpPr/>
          <p:nvPr/>
        </p:nvSpPr>
        <p:spPr>
          <a:xfrm>
            <a:off x="5030913" y="6611779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919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60EB46B8-6F81-0C43-89FE-051DA78146C8}"/>
              </a:ext>
            </a:extLst>
          </p:cNvPr>
          <p:cNvGrpSpPr/>
          <p:nvPr/>
        </p:nvGrpSpPr>
        <p:grpSpPr>
          <a:xfrm>
            <a:off x="147405" y="1379095"/>
            <a:ext cx="8849190" cy="4099799"/>
            <a:chOff x="71202" y="2150116"/>
            <a:chExt cx="8849190" cy="4099799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63F41D0-CA83-284E-A82A-9A291915890D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07A5D68-99AD-734B-BABB-FBD3F2748F23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CD13722-6D50-FE4C-A769-89ADBC10B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F22EE40-0DAB-914C-AA3F-B45BE4278B6C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8BE5B23-0EC7-3C44-9AD5-B2091BADDD05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F530C6E-CF69-5C41-8B05-92CE77B33CC1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EE9AFF0E-B4AC-6640-A39D-7DCF0B7AC0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D572CEF-1335-384C-9753-0357B11EA721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9195C79-44AA-DC4B-B9D7-F891338C3194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5D0F612-FDCF-DA43-BFDF-BC0891E188B4}"/>
                </a:ext>
              </a:extLst>
            </p:cNvPr>
            <p:cNvSpPr/>
            <p:nvPr/>
          </p:nvSpPr>
          <p:spPr>
            <a:xfrm>
              <a:off x="910650" y="4642985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7734C5A-ACE0-9747-A7DC-7E0205F7845E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7B07C18-229F-FF42-A9AA-27D2BDBB35EE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E011D22-9093-B449-93C9-2526978A321B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DAEE893-7E0B-2A47-BE2E-147C922AAC2D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B104418-D055-FC4B-96F1-D34DB4B09AB9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B1B5EFE-0DCA-9A48-B3F7-6C329D590EA1}"/>
              </a:ext>
            </a:extLst>
          </p:cNvPr>
          <p:cNvSpPr txBox="1"/>
          <p:nvPr/>
        </p:nvSpPr>
        <p:spPr>
          <a:xfrm>
            <a:off x="4431173" y="645909"/>
            <a:ext cx="271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get it, libraries need this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B8A0BB-0C6C-1646-B3BF-0D2C08140B09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790732" y="1015241"/>
            <a:ext cx="4998569" cy="88851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1815978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2156364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BF461E-F12B-6C42-A611-9FCAF5AAFCB9}"/>
              </a:ext>
            </a:extLst>
          </p:cNvPr>
          <p:cNvSpPr/>
          <p:nvPr/>
        </p:nvSpPr>
        <p:spPr>
          <a:xfrm>
            <a:off x="2992738" y="1815331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4CDD777-53F9-5941-9BF5-D08C3AAD4C63}"/>
              </a:ext>
            </a:extLst>
          </p:cNvPr>
          <p:cNvSpPr/>
          <p:nvPr/>
        </p:nvSpPr>
        <p:spPr>
          <a:xfrm>
            <a:off x="2988992" y="2130540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BF1199-F6F0-4742-9D08-C3DCBC509987}"/>
              </a:ext>
            </a:extLst>
          </p:cNvPr>
          <p:cNvSpPr/>
          <p:nvPr/>
        </p:nvSpPr>
        <p:spPr>
          <a:xfrm>
            <a:off x="220630" y="1806733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1BB1733-110E-CE47-9777-CE4C358869D1}"/>
              </a:ext>
            </a:extLst>
          </p:cNvPr>
          <p:cNvSpPr/>
          <p:nvPr/>
        </p:nvSpPr>
        <p:spPr>
          <a:xfrm>
            <a:off x="3051030" y="2979423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CE5242-8BA6-EE40-9515-30681E3DBB9C}"/>
              </a:ext>
            </a:extLst>
          </p:cNvPr>
          <p:cNvCxnSpPr>
            <a:cxnSpLocks/>
            <a:stCxn id="43" idx="2"/>
            <a:endCxn id="45" idx="0"/>
          </p:cNvCxnSpPr>
          <p:nvPr/>
        </p:nvCxnSpPr>
        <p:spPr>
          <a:xfrm flipH="1">
            <a:off x="5393183" y="1015241"/>
            <a:ext cx="396118" cy="800737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EB1C61-D753-624D-A7FB-6E7E1A7749B3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 flipH="1">
            <a:off x="3536225" y="1015241"/>
            <a:ext cx="2253076" cy="1964182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F29593-7B7C-CA47-955E-01A92C1A1EC6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3469563" y="1015241"/>
            <a:ext cx="2319738" cy="106295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16497F-1613-9340-B198-BC5AFBB3D2FF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1663907" y="1015241"/>
            <a:ext cx="4125394" cy="300374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C81A4CC-1ABD-CC43-9795-71A407A21E44}"/>
              </a:ext>
            </a:extLst>
          </p:cNvPr>
          <p:cNvSpPr/>
          <p:nvPr/>
        </p:nvSpPr>
        <p:spPr>
          <a:xfrm>
            <a:off x="5224159" y="6611779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96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1EADFFAD-3260-AE43-8DFD-0300A731BD98}"/>
              </a:ext>
            </a:extLst>
          </p:cNvPr>
          <p:cNvGrpSpPr/>
          <p:nvPr/>
        </p:nvGrpSpPr>
        <p:grpSpPr>
          <a:xfrm>
            <a:off x="147405" y="1379100"/>
            <a:ext cx="8849190" cy="4099799"/>
            <a:chOff x="71202" y="2150116"/>
            <a:chExt cx="8849190" cy="4099799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CB6BAEC-4A6F-4640-8EEB-01CE747C2FEE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AC775BF-9A83-C744-AA45-1E0799CAD561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A765313A-4FD5-124B-A606-9899EFD4E2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D5BE1C4-CF06-7E43-8F79-91BE1502941F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C9C09C2-A932-974B-AD2C-A75E7B7B7B2B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9594D33-E60F-124E-AA23-D0B5FA8D9F1A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5B2FE340-EAB8-CB45-8A8D-9F0F1CC642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5CA3D868-89AB-2745-B5D8-F5C9CD42288D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9E386C9-122E-224E-BD37-F4B4FB6EC853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D616091-4649-B445-B81D-BFAD44D271A0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B27BB1B-E2F3-104F-9829-F103848D00C7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4864115-5561-8F4B-8E66-34B0E17B180A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A8084F9-1345-DC4C-A1C3-B7F0130E5ABA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1BB52B4-F700-1642-AD9A-26E81B2A6C00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3807621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3871964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  <a:endCxn id="3" idx="0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B1B5EFE-0DCA-9A48-B3F7-6C329D590EA1}"/>
              </a:ext>
            </a:extLst>
          </p:cNvPr>
          <p:cNvSpPr txBox="1"/>
          <p:nvPr/>
        </p:nvSpPr>
        <p:spPr>
          <a:xfrm>
            <a:off x="4431173" y="645909"/>
            <a:ext cx="271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get it, libraries need this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B8A0BB-0C6C-1646-B3BF-0D2C08140B09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790732" y="1015241"/>
            <a:ext cx="4998569" cy="88851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1815978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2156364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BF461E-F12B-6C42-A611-9FCAF5AAFCB9}"/>
              </a:ext>
            </a:extLst>
          </p:cNvPr>
          <p:cNvSpPr/>
          <p:nvPr/>
        </p:nvSpPr>
        <p:spPr>
          <a:xfrm>
            <a:off x="2992738" y="1815331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4CDD777-53F9-5941-9BF5-D08C3AAD4C63}"/>
              </a:ext>
            </a:extLst>
          </p:cNvPr>
          <p:cNvSpPr/>
          <p:nvPr/>
        </p:nvSpPr>
        <p:spPr>
          <a:xfrm>
            <a:off x="2988992" y="2130540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BF1199-F6F0-4742-9D08-C3DCBC509987}"/>
              </a:ext>
            </a:extLst>
          </p:cNvPr>
          <p:cNvSpPr/>
          <p:nvPr/>
        </p:nvSpPr>
        <p:spPr>
          <a:xfrm>
            <a:off x="220630" y="1806733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1BB1733-110E-CE47-9777-CE4C358869D1}"/>
              </a:ext>
            </a:extLst>
          </p:cNvPr>
          <p:cNvSpPr/>
          <p:nvPr/>
        </p:nvSpPr>
        <p:spPr>
          <a:xfrm>
            <a:off x="3051030" y="2979423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CE5242-8BA6-EE40-9515-30681E3DBB9C}"/>
              </a:ext>
            </a:extLst>
          </p:cNvPr>
          <p:cNvCxnSpPr>
            <a:cxnSpLocks/>
            <a:stCxn id="43" idx="2"/>
            <a:endCxn id="45" idx="0"/>
          </p:cNvCxnSpPr>
          <p:nvPr/>
        </p:nvCxnSpPr>
        <p:spPr>
          <a:xfrm flipH="1">
            <a:off x="5393183" y="1015241"/>
            <a:ext cx="396118" cy="800737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EB1C61-D753-624D-A7FB-6E7E1A7749B3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 flipH="1">
            <a:off x="3536225" y="1015241"/>
            <a:ext cx="2253076" cy="1964182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F29593-7B7C-CA47-955E-01A92C1A1EC6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3469563" y="1015241"/>
            <a:ext cx="2319738" cy="106295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16497F-1613-9340-B198-BC5AFBB3D2FF}"/>
              </a:ext>
            </a:extLst>
          </p:cNvPr>
          <p:cNvCxnSpPr>
            <a:cxnSpLocks/>
            <a:stCxn id="43" idx="2"/>
            <a:endCxn id="57" idx="3"/>
          </p:cNvCxnSpPr>
          <p:nvPr/>
        </p:nvCxnSpPr>
        <p:spPr>
          <a:xfrm flipH="1">
            <a:off x="1663907" y="1015241"/>
            <a:ext cx="4125394" cy="300374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616E4A0-640D-0647-ADD3-1D8191806B55}"/>
              </a:ext>
            </a:extLst>
          </p:cNvPr>
          <p:cNvSpPr/>
          <p:nvPr/>
        </p:nvSpPr>
        <p:spPr>
          <a:xfrm>
            <a:off x="4916773" y="6611779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D724E88-4329-8E47-9B65-9C84B5E66E5C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1050472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E2683F-E8C4-7D44-AA27-845807E3E3FC}"/>
              </a:ext>
            </a:extLst>
          </p:cNvPr>
          <p:cNvSpPr/>
          <p:nvPr/>
        </p:nvSpPr>
        <p:spPr>
          <a:xfrm>
            <a:off x="71202" y="6187044"/>
            <a:ext cx="2914043" cy="534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753FAF-044A-FA45-9B10-3BBF673F9410}"/>
              </a:ext>
            </a:extLst>
          </p:cNvPr>
          <p:cNvGrpSpPr/>
          <p:nvPr/>
        </p:nvGrpSpPr>
        <p:grpSpPr>
          <a:xfrm>
            <a:off x="71202" y="2296252"/>
            <a:ext cx="8849190" cy="4099799"/>
            <a:chOff x="71202" y="2150116"/>
            <a:chExt cx="8849190" cy="4099799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BC5FE09-A384-FB42-90D0-96514FF6088E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93AE6E0-0A14-954A-9B4B-6B87D246B14A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224E2374-2551-474F-BDD4-72D057334E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3910D1A-40F8-6F4A-8441-163A861CB70C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94D2C6C-5E14-014C-9FC0-4B653F12C0D5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1DE875D-C7A1-744F-AEB4-7115176DB68E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03C063F-5C37-6846-B317-9BEF40D1A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52742D2-047F-6843-9011-F00C8A36867E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03A1C88-0756-AA42-B3E7-D52C84673CAF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02E0305-F05E-974C-904D-FE04F71EC43A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2E0FD4C-EA5C-E44D-A5E7-3F05EA3D3A5F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F0D20652-0259-C14D-BD0E-82EC020FA47E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2BD7733-689B-B44D-B9C0-3955FE88F55D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AE0CF4E-482D-F140-965B-BCD2E6F021B9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 Metadata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4737135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2745492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3085878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7DEE7F-13E8-2849-9AA6-67E446B50DFE}"/>
              </a:ext>
            </a:extLst>
          </p:cNvPr>
          <p:cNvSpPr/>
          <p:nvPr/>
        </p:nvSpPr>
        <p:spPr>
          <a:xfrm>
            <a:off x="2988991" y="2754173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32A007-3A94-0542-BDB7-A34EE130B7E7}"/>
              </a:ext>
            </a:extLst>
          </p:cNvPr>
          <p:cNvSpPr/>
          <p:nvPr/>
        </p:nvSpPr>
        <p:spPr>
          <a:xfrm>
            <a:off x="2985245" y="3069382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B8B38D8-99A7-4A4B-92BB-1361694FFBBE}"/>
              </a:ext>
            </a:extLst>
          </p:cNvPr>
          <p:cNvSpPr/>
          <p:nvPr/>
        </p:nvSpPr>
        <p:spPr>
          <a:xfrm>
            <a:off x="216883" y="2745575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294F55D-C62B-CE40-A523-404A170BADEB}"/>
              </a:ext>
            </a:extLst>
          </p:cNvPr>
          <p:cNvSpPr/>
          <p:nvPr/>
        </p:nvSpPr>
        <p:spPr>
          <a:xfrm>
            <a:off x="3066773" y="3901671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(USGS + The HDF Group Prototype)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F8CE179-A20C-FB46-BBA2-5843A78AE353}"/>
              </a:ext>
            </a:extLst>
          </p:cNvPr>
          <p:cNvSpPr/>
          <p:nvPr/>
        </p:nvSpPr>
        <p:spPr>
          <a:xfrm>
            <a:off x="5101819" y="6611779"/>
            <a:ext cx="292580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4486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C6D35F23-D311-E34E-9B95-4A45DC8FACC3}"/>
              </a:ext>
            </a:extLst>
          </p:cNvPr>
          <p:cNvSpPr/>
          <p:nvPr/>
        </p:nvSpPr>
        <p:spPr>
          <a:xfrm>
            <a:off x="71202" y="6187044"/>
            <a:ext cx="2914043" cy="534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39DE91-F84A-724A-8474-D59A0D5F2958}"/>
              </a:ext>
            </a:extLst>
          </p:cNvPr>
          <p:cNvGrpSpPr/>
          <p:nvPr/>
        </p:nvGrpSpPr>
        <p:grpSpPr>
          <a:xfrm>
            <a:off x="71202" y="2296252"/>
            <a:ext cx="8849190" cy="4099799"/>
            <a:chOff x="71202" y="2150116"/>
            <a:chExt cx="8849190" cy="4099799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54E0811-4F70-104E-9343-E87426D2C7CF}"/>
                </a:ext>
              </a:extLst>
            </p:cNvPr>
            <p:cNvSpPr/>
            <p:nvPr/>
          </p:nvSpPr>
          <p:spPr>
            <a:xfrm>
              <a:off x="71202" y="2150116"/>
              <a:ext cx="8849190" cy="4099799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Typical NetCDF4 </a:t>
              </a: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(</a:t>
              </a:r>
              <a:r>
                <a:rPr lang="en-US" dirty="0"/>
                <a:t>Network Common Data Form</a:t>
              </a:r>
              <a:r>
                <a:rPr lang="en-US" sz="1800" dirty="0"/>
                <a:t>)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Data File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E806BDC-D600-9740-BD2B-8CDE5E8EB297}"/>
                </a:ext>
              </a:extLst>
            </p:cNvPr>
            <p:cNvSpPr/>
            <p:nvPr/>
          </p:nvSpPr>
          <p:spPr>
            <a:xfrm>
              <a:off x="223604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7001E479-0BA4-2346-ADFC-B5DCE412A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5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365CD80-BFA4-0C48-8D0C-DD11DCE21095}"/>
                </a:ext>
              </a:extLst>
            </p:cNvPr>
            <p:cNvSpPr/>
            <p:nvPr/>
          </p:nvSpPr>
          <p:spPr>
            <a:xfrm>
              <a:off x="330945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A Metadata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41DA822-48A8-D344-9AA8-3EB5D719A8E0}"/>
                </a:ext>
              </a:extLst>
            </p:cNvPr>
            <p:cNvSpPr txBox="1"/>
            <p:nvPr/>
          </p:nvSpPr>
          <p:spPr>
            <a:xfrm>
              <a:off x="790730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A Data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E3DBE67-7332-F844-B70D-FCA06DC349AF}"/>
                </a:ext>
              </a:extLst>
            </p:cNvPr>
            <p:cNvSpPr/>
            <p:nvPr/>
          </p:nvSpPr>
          <p:spPr>
            <a:xfrm>
              <a:off x="4580830" y="3388527"/>
              <a:ext cx="4194745" cy="23922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</a:t>
              </a: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26FE8495-58D5-804C-B737-243265DB83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1" y="4185272"/>
              <a:ext cx="3966632" cy="13608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86DD568-3B5C-2649-9A7C-F85C4A1EA91C}"/>
                </a:ext>
              </a:extLst>
            </p:cNvPr>
            <p:cNvSpPr/>
            <p:nvPr/>
          </p:nvSpPr>
          <p:spPr>
            <a:xfrm>
              <a:off x="4688171" y="3735947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Variable B Metadata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4221D4C-B52F-ED44-8B0E-F994294CC3C8}"/>
                </a:ext>
              </a:extLst>
            </p:cNvPr>
            <p:cNvSpPr txBox="1"/>
            <p:nvPr/>
          </p:nvSpPr>
          <p:spPr>
            <a:xfrm>
              <a:off x="5147956" y="4828337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Variable B Data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240534F-CA9F-684D-889D-B14F2EE69247}"/>
                </a:ext>
              </a:extLst>
            </p:cNvPr>
            <p:cNvSpPr/>
            <p:nvPr/>
          </p:nvSpPr>
          <p:spPr>
            <a:xfrm>
              <a:off x="223605" y="2586999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File Metadata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2B1ED7C-FD41-6940-B223-3969FBFEF709}"/>
                </a:ext>
              </a:extLst>
            </p:cNvPr>
            <p:cNvSpPr/>
            <p:nvPr/>
          </p:nvSpPr>
          <p:spPr>
            <a:xfrm>
              <a:off x="2141626" y="2582239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Metadata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4A33B97-A47B-5D4C-809B-A31215C15123}"/>
                </a:ext>
              </a:extLst>
            </p:cNvPr>
            <p:cNvSpPr/>
            <p:nvPr/>
          </p:nvSpPr>
          <p:spPr>
            <a:xfrm>
              <a:off x="4059647" y="2582237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1 Data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CAFAFBA-5D1E-D242-A9FF-33E1C20C1A27}"/>
                </a:ext>
              </a:extLst>
            </p:cNvPr>
            <p:cNvSpPr/>
            <p:nvPr/>
          </p:nvSpPr>
          <p:spPr>
            <a:xfrm>
              <a:off x="2141626" y="2923160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Metadata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21CD7B2-5865-4E46-B6C0-9CCD21510E49}"/>
                </a:ext>
              </a:extLst>
            </p:cNvPr>
            <p:cNvSpPr/>
            <p:nvPr/>
          </p:nvSpPr>
          <p:spPr>
            <a:xfrm>
              <a:off x="4059647" y="2923158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rPr>
                <a:t>Dimension 2 Data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 Metadata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4737135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(USGS + The HDF Group Prototype)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E9F984-C3CB-4A4F-9806-078AE647C846}"/>
              </a:ext>
            </a:extLst>
          </p:cNvPr>
          <p:cNvSpPr txBox="1"/>
          <p:nvPr/>
        </p:nvSpPr>
        <p:spPr>
          <a:xfrm>
            <a:off x="6059321" y="826944"/>
            <a:ext cx="271625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Read this all up front in a single, fast read.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Calibri" panose="020F0502020204030204"/>
              </a:rPr>
              <a:t>Directly read only data of interest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24BC1B2-7906-4E4C-9896-4444DB390DE6}"/>
              </a:ext>
            </a:extLst>
          </p:cNvPr>
          <p:cNvCxnSpPr>
            <a:cxnSpLocks/>
          </p:cNvCxnSpPr>
          <p:nvPr/>
        </p:nvCxnSpPr>
        <p:spPr>
          <a:xfrm flipH="1" flipV="1">
            <a:off x="1840662" y="417543"/>
            <a:ext cx="4211140" cy="1176251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5CE5361-F406-C64E-8A37-CC2D20E4181A}"/>
              </a:ext>
            </a:extLst>
          </p:cNvPr>
          <p:cNvCxnSpPr>
            <a:cxnSpLocks/>
          </p:cNvCxnSpPr>
          <p:nvPr/>
        </p:nvCxnSpPr>
        <p:spPr>
          <a:xfrm flipH="1">
            <a:off x="1679962" y="2241559"/>
            <a:ext cx="4379359" cy="269708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D4D50909-18BE-2A4E-B4BF-2F593D4E891A}"/>
              </a:ext>
            </a:extLst>
          </p:cNvPr>
          <p:cNvSpPr/>
          <p:nvPr/>
        </p:nvSpPr>
        <p:spPr>
          <a:xfrm>
            <a:off x="5147956" y="6628732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8197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OPeNDAP in the Cloud </a:t>
            </a:r>
            <a:br>
              <a:rPr lang="en-US" dirty="0"/>
            </a:br>
            <a:r>
              <a:rPr lang="en-US" dirty="0"/>
              <a:t>and the DMR++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 server reads/subsets data from S3</a:t>
            </a:r>
          </a:p>
          <a:p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84CA5E18-B732-BB45-B7F6-4D4D9E13FE80}"/>
              </a:ext>
            </a:extLst>
          </p:cNvPr>
          <p:cNvSpPr txBox="1"/>
          <p:nvPr/>
        </p:nvSpPr>
        <p:spPr>
          <a:xfrm>
            <a:off x="5370786" y="6088000"/>
            <a:ext cx="3657600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DMR++: Dataset Metadata Response with </a:t>
            </a:r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extensions</a:t>
            </a:r>
          </a:p>
          <a:p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S3: Simple Storage Service</a:t>
            </a:r>
          </a:p>
          <a:p>
            <a:r>
              <a:rPr lang="en-US" sz="10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OPeNDAP: Open-source Project for a Network Data Access Protocol</a:t>
            </a:r>
            <a:endParaRPr lang="en" sz="1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0520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DF8062C-7819-7147-8BCA-30D173CE833D}"/>
              </a:ext>
            </a:extLst>
          </p:cNvPr>
          <p:cNvGrpSpPr/>
          <p:nvPr/>
        </p:nvGrpSpPr>
        <p:grpSpPr>
          <a:xfrm>
            <a:off x="71203" y="4426599"/>
            <a:ext cx="9001593" cy="7180288"/>
            <a:chOff x="71203" y="2308609"/>
            <a:chExt cx="9001593" cy="718028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B46EA-750D-C046-B858-B756348A3E6E}"/>
                </a:ext>
              </a:extLst>
            </p:cNvPr>
            <p:cNvSpPr/>
            <p:nvPr/>
          </p:nvSpPr>
          <p:spPr>
            <a:xfrm>
              <a:off x="71203" y="2308609"/>
              <a:ext cx="9001593" cy="718028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Typical </a:t>
              </a:r>
              <a:r>
                <a:rPr lang="en-US" sz="1800" kern="1200" dirty="0">
                  <a:solidFill>
                    <a:prstClr val="white"/>
                  </a:solidFill>
                </a:rPr>
                <a:t>NetCDF4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File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A212A9-9EF9-2C4B-B2F6-355747787722}"/>
                </a:ext>
              </a:extLst>
            </p:cNvPr>
            <p:cNvSpPr/>
            <p:nvPr/>
          </p:nvSpPr>
          <p:spPr>
            <a:xfrm>
              <a:off x="223606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A64918-1BD7-B14C-9186-7168F8E2E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7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9324F-B733-454D-A01C-46183EAA9E5C}"/>
                </a:ext>
              </a:extLst>
            </p:cNvPr>
            <p:cNvSpPr/>
            <p:nvPr/>
          </p:nvSpPr>
          <p:spPr>
            <a:xfrm>
              <a:off x="330947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4C2A5-4CB2-834E-B368-1444EBCE0D50}"/>
                </a:ext>
              </a:extLst>
            </p:cNvPr>
            <p:cNvSpPr txBox="1"/>
            <p:nvPr/>
          </p:nvSpPr>
          <p:spPr>
            <a:xfrm>
              <a:off x="790732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47A05E-9854-1D4E-8F7F-E222439090E8}"/>
                </a:ext>
              </a:extLst>
            </p:cNvPr>
            <p:cNvSpPr/>
            <p:nvPr/>
          </p:nvSpPr>
          <p:spPr>
            <a:xfrm>
              <a:off x="4580832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864905-E7C0-BC4A-AD24-9806449A3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3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134298-D1AE-DC4A-9025-0AD0C9943A8A}"/>
                </a:ext>
              </a:extLst>
            </p:cNvPr>
            <p:cNvSpPr/>
            <p:nvPr/>
          </p:nvSpPr>
          <p:spPr>
            <a:xfrm>
              <a:off x="4688173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55B22F-4F1C-E441-9F56-FD9F755192BA}"/>
                </a:ext>
              </a:extLst>
            </p:cNvPr>
            <p:cNvSpPr txBox="1"/>
            <p:nvPr/>
          </p:nvSpPr>
          <p:spPr>
            <a:xfrm>
              <a:off x="5147958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Data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3611E3-A5AD-7E47-A82E-ABC0FB86408D}"/>
                </a:ext>
              </a:extLst>
            </p:cNvPr>
            <p:cNvSpPr/>
            <p:nvPr/>
          </p:nvSpPr>
          <p:spPr>
            <a:xfrm>
              <a:off x="223606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969193-DF8A-6A4E-8019-DA2BE45696B5}"/>
                </a:ext>
              </a:extLst>
            </p:cNvPr>
            <p:cNvSpPr/>
            <p:nvPr/>
          </p:nvSpPr>
          <p:spPr>
            <a:xfrm>
              <a:off x="4580832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A4910F7-7888-474F-BFD8-CFE3D381CA77}"/>
                </a:ext>
              </a:extLst>
            </p:cNvPr>
            <p:cNvSpPr/>
            <p:nvPr/>
          </p:nvSpPr>
          <p:spPr>
            <a:xfrm>
              <a:off x="834450" y="4737135"/>
              <a:ext cx="829457" cy="422719"/>
            </a:xfrm>
            <a:prstGeom prst="rect">
              <a:avLst/>
            </a:prstGeom>
            <a:solidFill>
              <a:schemeClr val="accent6">
                <a:alpha val="25000"/>
              </a:schemeClr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379C1E-989F-564A-B2F9-DE5842F8CE33}"/>
                </a:ext>
              </a:extLst>
            </p:cNvPr>
            <p:cNvSpPr/>
            <p:nvPr/>
          </p:nvSpPr>
          <p:spPr>
            <a:xfrm>
              <a:off x="910652" y="4801478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06AAF-0ECC-2441-A023-B8CBE4BD623E}"/>
                </a:ext>
              </a:extLst>
            </p:cNvPr>
            <p:cNvSpPr/>
            <p:nvPr/>
          </p:nvSpPr>
          <p:spPr>
            <a:xfrm>
              <a:off x="223607" y="2745492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20EA1-804E-E344-BF17-7868AE9C0880}"/>
                </a:ext>
              </a:extLst>
            </p:cNvPr>
            <p:cNvSpPr/>
            <p:nvPr/>
          </p:nvSpPr>
          <p:spPr>
            <a:xfrm>
              <a:off x="2141628" y="27407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71CC71-3300-4141-B3A1-49C5976E27E3}"/>
                </a:ext>
              </a:extLst>
            </p:cNvPr>
            <p:cNvSpPr/>
            <p:nvPr/>
          </p:nvSpPr>
          <p:spPr>
            <a:xfrm>
              <a:off x="4059649" y="2740730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1F98C1-7F47-DB48-8608-C13043236FE1}"/>
                </a:ext>
              </a:extLst>
            </p:cNvPr>
            <p:cNvSpPr/>
            <p:nvPr/>
          </p:nvSpPr>
          <p:spPr>
            <a:xfrm>
              <a:off x="2141628" y="3081653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CAC68C-046C-884C-95AC-540453A0F0D9}"/>
                </a:ext>
              </a:extLst>
            </p:cNvPr>
            <p:cNvSpPr/>
            <p:nvPr/>
          </p:nvSpPr>
          <p:spPr>
            <a:xfrm>
              <a:off x="4059649" y="3081651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832DD70-B686-D946-A55A-B2D8DDC5A453}"/>
              </a:ext>
            </a:extLst>
          </p:cNvPr>
          <p:cNvGrpSpPr/>
          <p:nvPr/>
        </p:nvGrpSpPr>
        <p:grpSpPr>
          <a:xfrm>
            <a:off x="71202" y="2329838"/>
            <a:ext cx="8246456" cy="1867638"/>
            <a:chOff x="71202" y="211848"/>
            <a:chExt cx="8246456" cy="186763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028753-D3D9-5940-BB2A-EB9D744252C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Zarr Metadata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9056B74-E8C4-1843-B60D-CC84859604DB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AF97739-9C89-A942-86A5-DE403B5AFD8B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37F16A9-4B12-0F48-8FCB-4864C7D644C8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5429692-BC8F-A841-B27A-855F31BF28DB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F92A700-229F-D14A-BD33-8385CA5D7C3E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831893-8B7C-8E4D-8ED6-F4073E9AE76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9A99FD-1F6D-454F-AED8-79F01FDAD681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7885C26-0D4A-1648-A01D-CF79886AA946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(USGS + The HDF Group Prototype)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EF007C-514A-E443-B6A4-6AE00D94F2D7}"/>
              </a:ext>
            </a:extLst>
          </p:cNvPr>
          <p:cNvGrpSpPr/>
          <p:nvPr/>
        </p:nvGrpSpPr>
        <p:grpSpPr>
          <a:xfrm>
            <a:off x="71202" y="205921"/>
            <a:ext cx="8246456" cy="1867638"/>
            <a:chOff x="71202" y="211848"/>
            <a:chExt cx="8246456" cy="1867638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C1DD725-7BD9-974D-82CD-B1BF5243E2D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OPeNDAP DMR++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68F9ED2-FA74-F240-B48E-C4D59C260C63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B9A052A-3F56-EB4A-B20A-830690FD3ED0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E24C76B-0DBB-E04B-9E94-8DDBB6DD9D6A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47D2214-80AD-DD4E-AFAA-018CD26EE40E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F10AEF9-79BA-334C-A8BF-9E833F5A50C8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497EDC-3396-C043-8E03-60FE50AAA68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02FF4BC-BCEE-584E-BD81-C96001FD7515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3EE93BC-BA80-D347-83C2-A36F1C732F61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3E6FC2C-E456-1048-B3F6-AE6D7798E7E8}"/>
              </a:ext>
            </a:extLst>
          </p:cNvPr>
          <p:cNvSpPr/>
          <p:nvPr/>
        </p:nvSpPr>
        <p:spPr>
          <a:xfrm>
            <a:off x="6161543" y="658494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  <p:sp>
        <p:nvSpPr>
          <p:cNvPr id="19" name="Up-Down Arrow 18">
            <a:extLst>
              <a:ext uri="{FF2B5EF4-FFF2-40B4-BE49-F238E27FC236}">
                <a16:creationId xmlns:a16="http://schemas.microsoft.com/office/drawing/2014/main" id="{1507D638-8075-624E-867D-756A45D3FC5F}"/>
              </a:ext>
            </a:extLst>
          </p:cNvPr>
          <p:cNvSpPr/>
          <p:nvPr/>
        </p:nvSpPr>
        <p:spPr>
          <a:xfrm>
            <a:off x="3617344" y="734089"/>
            <a:ext cx="998483" cy="2515990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7905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5089160" y="12067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523876" y="19861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523876" y="24758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231690" y="43396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80641" y="1977453"/>
            <a:ext cx="1774783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-store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717621" y="29374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878108" y="22023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878108" y="26932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466502" y="29518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1010216" y="34928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931299" y="34928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5EC990-C455-AB45-B18E-61163447402E}"/>
              </a:ext>
            </a:extLst>
          </p:cNvPr>
          <p:cNvSpPr txBox="1"/>
          <p:nvPr/>
        </p:nvSpPr>
        <p:spPr>
          <a:xfrm>
            <a:off x="457200" y="404947"/>
            <a:ext cx="615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1: Allow Reading EOSDIS NetCDF from Zarr Python</a:t>
            </a:r>
          </a:p>
        </p:txBody>
      </p:sp>
    </p:spTree>
    <p:extLst>
      <p:ext uri="{BB962C8B-B14F-4D97-AF65-F5344CB8AC3E}">
        <p14:creationId xmlns:p14="http://schemas.microsoft.com/office/powerpoint/2010/main" val="2868395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56"/>
          <p:cNvSpPr txBox="1">
            <a:spLocks/>
          </p:cNvSpPr>
          <p:nvPr/>
        </p:nvSpPr>
        <p:spPr>
          <a:xfrm>
            <a:off x="1544956" y="1428750"/>
            <a:ext cx="6054089" cy="4154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kern="1200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 indent="-190500">
              <a:buSzPts val="3000"/>
            </a:pPr>
            <a:r>
              <a:rPr lang="en" sz="3000" dirty="0"/>
              <a:t>Arch 2:  Files with HTTP Range GETs</a:t>
            </a:r>
          </a:p>
        </p:txBody>
      </p:sp>
      <p:sp>
        <p:nvSpPr>
          <p:cNvPr id="4" name="Shape 157"/>
          <p:cNvSpPr txBox="1"/>
          <p:nvPr/>
        </p:nvSpPr>
        <p:spPr>
          <a:xfrm>
            <a:off x="1407675" y="3371850"/>
            <a:ext cx="1735500" cy="69240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HTTP Range-Get access to </a:t>
            </a:r>
            <a:r>
              <a:rPr lang="en-US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whole </a:t>
            </a:r>
            <a: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files in S3</a:t>
            </a:r>
            <a:br>
              <a:rPr lang="en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dirty="0">
              <a:solidFill>
                <a:srgbClr val="3737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Shape 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71851" y="2114550"/>
            <a:ext cx="4640132" cy="32116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6712D3-DC76-504B-BA39-B6C0467F515E}"/>
              </a:ext>
            </a:extLst>
          </p:cNvPr>
          <p:cNvSpPr txBox="1"/>
          <p:nvPr/>
        </p:nvSpPr>
        <p:spPr>
          <a:xfrm>
            <a:off x="2554304" y="6138813"/>
            <a:ext cx="403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HTTP: Hypertext Transfer Protocol</a:t>
            </a:r>
          </a:p>
          <a:p>
            <a:r>
              <a:rPr lang="en-US" sz="1200" dirty="0">
                <a:latin typeface="+mn-lt"/>
              </a:rPr>
              <a:t>DDS: Data Access Protocol (DAP) Dataset Descriptor Structure</a:t>
            </a:r>
          </a:p>
          <a:p>
            <a:r>
              <a:rPr lang="en-US" sz="1200" dirty="0">
                <a:latin typeface="+mn-lt"/>
              </a:rPr>
              <a:t>DAS: DAP Dataset Attribute Structure</a:t>
            </a:r>
          </a:p>
        </p:txBody>
      </p:sp>
    </p:spTree>
    <p:extLst>
      <p:ext uri="{BB962C8B-B14F-4D97-AF65-F5344CB8AC3E}">
        <p14:creationId xmlns:p14="http://schemas.microsoft.com/office/powerpoint/2010/main" val="1938202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Hyrax/DMR++ Use: Set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build the DMR++ metadata file</a:t>
            </a:r>
          </a:p>
          <a:p>
            <a:pPr lvl="1"/>
            <a:r>
              <a:rPr lang="en-US" dirty="0"/>
              <a:t>Choose options that alter the appearance of the file</a:t>
            </a:r>
          </a:p>
          <a:p>
            <a:pPr lvl="1"/>
            <a:r>
              <a:rPr lang="en-US" dirty="0"/>
              <a:t>DMR++ documents are (now) XML</a:t>
            </a:r>
          </a:p>
          <a:p>
            <a:r>
              <a:rPr lang="en-US" dirty="0"/>
              <a:t>Store the Data and DMR++ metadata in S3, or another web object store (WOS)</a:t>
            </a:r>
          </a:p>
          <a:p>
            <a:pPr lvl="1"/>
            <a:r>
              <a:rPr lang="en-US" dirty="0"/>
              <a:t>We use CMR to find these S3 objects</a:t>
            </a:r>
          </a:p>
          <a:p>
            <a:pPr lvl="1"/>
            <a:endParaRPr lang="en-US" dirty="0"/>
          </a:p>
        </p:txBody>
      </p:sp>
      <p:sp>
        <p:nvSpPr>
          <p:cNvPr id="4" name="Shape 149">
            <a:extLst>
              <a:ext uri="{FF2B5EF4-FFF2-40B4-BE49-F238E27FC236}">
                <a16:creationId xmlns:a16="http://schemas.microsoft.com/office/drawing/2014/main" id="{60FC366E-8DF9-AB42-84E5-18F5307EA3E5}"/>
              </a:ext>
            </a:extLst>
          </p:cNvPr>
          <p:cNvSpPr txBox="1"/>
          <p:nvPr/>
        </p:nvSpPr>
        <p:spPr>
          <a:xfrm>
            <a:off x="2971800" y="6165350"/>
            <a:ext cx="3027451" cy="692650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XML: </a:t>
            </a:r>
            <a:r>
              <a:rPr lang="en" sz="1200" dirty="0" err="1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eXtensible</a:t>
            </a:r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 Markup Language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WOS: Web Object Store</a:t>
            </a:r>
          </a:p>
          <a:p>
            <a:r>
              <a:rPr lang="en" sz="1200" dirty="0">
                <a:solidFill>
                  <a:srgbClr val="373737"/>
                </a:solidFill>
                <a:latin typeface="Calibri"/>
                <a:ea typeface="Calibri"/>
                <a:cs typeface="Calibri"/>
                <a:sym typeface="Calibri"/>
              </a:rPr>
              <a:t>CMR: Common Metadata Repository</a:t>
            </a:r>
          </a:p>
        </p:txBody>
      </p:sp>
    </p:spTree>
    <p:extLst>
      <p:ext uri="{BB962C8B-B14F-4D97-AF65-F5344CB8AC3E}">
        <p14:creationId xmlns:p14="http://schemas.microsoft.com/office/powerpoint/2010/main" val="171560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54C8A-21E4-9C46-87CA-F7D05357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Hyrax/DMR++ Use: Optimization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042205-C2BF-2343-8460-65986AC5578F}"/>
              </a:ext>
            </a:extLst>
          </p:cNvPr>
          <p:cNvSpPr txBox="1">
            <a:spLocks/>
          </p:cNvSpPr>
          <p:nvPr/>
        </p:nvSpPr>
        <p:spPr>
          <a:xfrm>
            <a:off x="457200" y="1290406"/>
            <a:ext cx="8229600" cy="48357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sz="3200" dirty="0"/>
              <a:t>Combine adjacent ‘chunks’ to maximize transfer volume per request</a:t>
            </a:r>
          </a:p>
          <a:p>
            <a:pPr>
              <a:buClrTx/>
            </a:pPr>
            <a:r>
              <a:rPr lang="en-US" sz="3200" dirty="0"/>
              <a:t>Issue parallel reads</a:t>
            </a:r>
          </a:p>
          <a:p>
            <a:pPr>
              <a:buClrTx/>
            </a:pPr>
            <a:r>
              <a:rPr lang="en-US" sz="3200" dirty="0"/>
              <a:t>Decompress ‘chunks’ in parallel</a:t>
            </a:r>
          </a:p>
          <a:p>
            <a:pPr>
              <a:buClrTx/>
            </a:pPr>
            <a:endParaRPr lang="en-US" sz="3200" dirty="0"/>
          </a:p>
          <a:p>
            <a:pPr>
              <a:buClrTx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576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4988360" y="10051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423076" y="17845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423076" y="22742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130890" y="41380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30890" y="1775853"/>
            <a:ext cx="1646419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Zarr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616821" y="27358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777308" y="20007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777308" y="24916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365702" y="27502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909416" y="32912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830499" y="32912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30283-8F21-AC4C-957E-4F0880BF65E1}"/>
              </a:ext>
            </a:extLst>
          </p:cNvPr>
          <p:cNvSpPr/>
          <p:nvPr/>
        </p:nvSpPr>
        <p:spPr>
          <a:xfrm>
            <a:off x="3526188" y="2821188"/>
            <a:ext cx="5119762" cy="3452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92AF46-1AF0-CB4B-B512-04500C814180}"/>
              </a:ext>
            </a:extLst>
          </p:cNvPr>
          <p:cNvCxnSpPr>
            <a:cxnSpLocks/>
          </p:cNvCxnSpPr>
          <p:nvPr/>
        </p:nvCxnSpPr>
        <p:spPr>
          <a:xfrm>
            <a:off x="4193884" y="3483482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A52D4F9-E6C8-A046-A2E5-BE674A504B28}"/>
              </a:ext>
            </a:extLst>
          </p:cNvPr>
          <p:cNvSpPr/>
          <p:nvPr/>
        </p:nvSpPr>
        <p:spPr>
          <a:xfrm rot="16200000">
            <a:off x="2545843" y="4343854"/>
            <a:ext cx="2755802" cy="562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Zarr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D7BA2-D9A2-D54A-8B0C-116B72C14DFD}"/>
              </a:ext>
            </a:extLst>
          </p:cNvPr>
          <p:cNvSpPr/>
          <p:nvPr/>
        </p:nvSpPr>
        <p:spPr>
          <a:xfrm>
            <a:off x="7814007" y="3358912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B8707F9-6743-5D4E-81B5-1BEC9734C616}"/>
              </a:ext>
            </a:extLst>
          </p:cNvPr>
          <p:cNvCxnSpPr>
            <a:cxnSpLocks/>
          </p:cNvCxnSpPr>
          <p:nvPr/>
        </p:nvCxnSpPr>
        <p:spPr>
          <a:xfrm flipH="1">
            <a:off x="4178576" y="3729342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8DA107F-2D9F-574E-A99B-651C71C3549F}"/>
              </a:ext>
            </a:extLst>
          </p:cNvPr>
          <p:cNvSpPr/>
          <p:nvPr/>
        </p:nvSpPr>
        <p:spPr>
          <a:xfrm>
            <a:off x="6408371" y="3390516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F088DC-9FAA-AE4C-9B19-B5B35BF3E887}"/>
              </a:ext>
            </a:extLst>
          </p:cNvPr>
          <p:cNvCxnSpPr>
            <a:cxnSpLocks/>
          </p:cNvCxnSpPr>
          <p:nvPr/>
        </p:nvCxnSpPr>
        <p:spPr>
          <a:xfrm>
            <a:off x="4193884" y="3999459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C8A73B8-2E28-C042-AC0E-C9A7E4151888}"/>
              </a:ext>
            </a:extLst>
          </p:cNvPr>
          <p:cNvSpPr/>
          <p:nvPr/>
        </p:nvSpPr>
        <p:spPr>
          <a:xfrm>
            <a:off x="7814007" y="3874889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EA4EE5-E3D0-8A46-852A-D38105B3A319}"/>
              </a:ext>
            </a:extLst>
          </p:cNvPr>
          <p:cNvCxnSpPr>
            <a:cxnSpLocks/>
          </p:cNvCxnSpPr>
          <p:nvPr/>
        </p:nvCxnSpPr>
        <p:spPr>
          <a:xfrm flipH="1">
            <a:off x="4178576" y="4245319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9A46BB-1462-5142-BF80-87B868F8075B}"/>
              </a:ext>
            </a:extLst>
          </p:cNvPr>
          <p:cNvCxnSpPr>
            <a:cxnSpLocks/>
          </p:cNvCxnSpPr>
          <p:nvPr/>
        </p:nvCxnSpPr>
        <p:spPr>
          <a:xfrm>
            <a:off x="4191387" y="4512381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E293DBA-3B08-8341-B3CA-EC0BD08B8063}"/>
              </a:ext>
            </a:extLst>
          </p:cNvPr>
          <p:cNvSpPr/>
          <p:nvPr/>
        </p:nvSpPr>
        <p:spPr>
          <a:xfrm>
            <a:off x="7811510" y="4387811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B8D1CC-FB1F-9B4C-825A-DA53F2F889A3}"/>
              </a:ext>
            </a:extLst>
          </p:cNvPr>
          <p:cNvCxnSpPr>
            <a:cxnSpLocks/>
          </p:cNvCxnSpPr>
          <p:nvPr/>
        </p:nvCxnSpPr>
        <p:spPr>
          <a:xfrm flipH="1">
            <a:off x="4176079" y="4758241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F36C27F-4B3F-AB47-A813-909F98F3B5B9}"/>
              </a:ext>
            </a:extLst>
          </p:cNvPr>
          <p:cNvSpPr/>
          <p:nvPr/>
        </p:nvSpPr>
        <p:spPr>
          <a:xfrm>
            <a:off x="6405874" y="4419415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BC42310-A1D6-6143-93D0-B589FD078DCD}"/>
              </a:ext>
            </a:extLst>
          </p:cNvPr>
          <p:cNvCxnSpPr>
            <a:cxnSpLocks/>
          </p:cNvCxnSpPr>
          <p:nvPr/>
        </p:nvCxnSpPr>
        <p:spPr>
          <a:xfrm>
            <a:off x="4191387" y="5028737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7B7B9B5-D3A8-C545-A582-BC9F4E297DB5}"/>
              </a:ext>
            </a:extLst>
          </p:cNvPr>
          <p:cNvSpPr/>
          <p:nvPr/>
        </p:nvSpPr>
        <p:spPr>
          <a:xfrm>
            <a:off x="7811510" y="4904167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B977D9-3E7A-FD41-8AD5-81EA3860F42E}"/>
              </a:ext>
            </a:extLst>
          </p:cNvPr>
          <p:cNvCxnSpPr>
            <a:cxnSpLocks/>
          </p:cNvCxnSpPr>
          <p:nvPr/>
        </p:nvCxnSpPr>
        <p:spPr>
          <a:xfrm flipH="1">
            <a:off x="4176079" y="5274597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D53D9602-E235-5D41-948C-18133B9BE16D}"/>
              </a:ext>
            </a:extLst>
          </p:cNvPr>
          <p:cNvSpPr/>
          <p:nvPr/>
        </p:nvSpPr>
        <p:spPr>
          <a:xfrm>
            <a:off x="6405874" y="4935771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E5F690-A462-8142-85CB-AC3B2F96B8BE}"/>
              </a:ext>
            </a:extLst>
          </p:cNvPr>
          <p:cNvCxnSpPr>
            <a:cxnSpLocks/>
          </p:cNvCxnSpPr>
          <p:nvPr/>
        </p:nvCxnSpPr>
        <p:spPr>
          <a:xfrm>
            <a:off x="4191387" y="5555325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B13167F-E3CB-4040-B28C-EB2CC2845772}"/>
              </a:ext>
            </a:extLst>
          </p:cNvPr>
          <p:cNvSpPr/>
          <p:nvPr/>
        </p:nvSpPr>
        <p:spPr>
          <a:xfrm>
            <a:off x="7811510" y="5430755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AWS S3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43E271-45D1-0E4A-96C7-ACE3A3766ABD}"/>
              </a:ext>
            </a:extLst>
          </p:cNvPr>
          <p:cNvCxnSpPr>
            <a:cxnSpLocks/>
          </p:cNvCxnSpPr>
          <p:nvPr/>
        </p:nvCxnSpPr>
        <p:spPr>
          <a:xfrm flipH="1">
            <a:off x="4176079" y="5801185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1F8F597-04A7-1C40-9E9C-A33786775507}"/>
              </a:ext>
            </a:extLst>
          </p:cNvPr>
          <p:cNvSpPr txBox="1"/>
          <p:nvPr/>
        </p:nvSpPr>
        <p:spPr>
          <a:xfrm>
            <a:off x="4506455" y="3273839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5CFA30-5297-C74D-8107-888C47131ABF}"/>
              </a:ext>
            </a:extLst>
          </p:cNvPr>
          <p:cNvSpPr txBox="1"/>
          <p:nvPr/>
        </p:nvSpPr>
        <p:spPr>
          <a:xfrm>
            <a:off x="4506455" y="3530925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Auth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C689A6-D017-0642-8B63-21D3BE364294}"/>
              </a:ext>
            </a:extLst>
          </p:cNvPr>
          <p:cNvSpPr txBox="1"/>
          <p:nvPr/>
        </p:nvSpPr>
        <p:spPr>
          <a:xfrm>
            <a:off x="4506455" y="3788011"/>
            <a:ext cx="7200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Token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7E40AC-E13E-984F-8EF6-3F3F5554C021}"/>
              </a:ext>
            </a:extLst>
          </p:cNvPr>
          <p:cNvSpPr txBox="1"/>
          <p:nvPr/>
        </p:nvSpPr>
        <p:spPr>
          <a:xfrm>
            <a:off x="4506455" y="4045097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toToken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Check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77179F-9CEB-4549-A9E2-0C2052E298A9}"/>
              </a:ext>
            </a:extLst>
          </p:cNvPr>
          <p:cNvSpPr txBox="1"/>
          <p:nvPr/>
        </p:nvSpPr>
        <p:spPr>
          <a:xfrm>
            <a:off x="4506455" y="4302183"/>
            <a:ext cx="8451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Token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75492B-8073-D64B-BC33-FE6E050B8ACD}"/>
              </a:ext>
            </a:extLst>
          </p:cNvPr>
          <p:cNvSpPr txBox="1"/>
          <p:nvPr/>
        </p:nvSpPr>
        <p:spPr>
          <a:xfrm>
            <a:off x="4506455" y="4559269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Get Data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F366F2-495B-3C41-BA7A-72631D2CB854}"/>
              </a:ext>
            </a:extLst>
          </p:cNvPr>
          <p:cNvSpPr txBox="1"/>
          <p:nvPr/>
        </p:nvSpPr>
        <p:spPr>
          <a:xfrm>
            <a:off x="4506455" y="4816355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78DB3-4E24-9D4E-ACE2-6E4FC1F40263}"/>
              </a:ext>
            </a:extLst>
          </p:cNvPr>
          <p:cNvSpPr txBox="1"/>
          <p:nvPr/>
        </p:nvSpPr>
        <p:spPr>
          <a:xfrm>
            <a:off x="4506455" y="5073441"/>
            <a:ext cx="1715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Pre-Signed S3 URL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ED6A1B-8664-AD45-972A-0C4C841BF878}"/>
              </a:ext>
            </a:extLst>
          </p:cNvPr>
          <p:cNvSpPr txBox="1"/>
          <p:nvPr/>
        </p:nvSpPr>
        <p:spPr>
          <a:xfrm>
            <a:off x="4506455" y="5330527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06EA9-4C2A-CC41-900C-200E8A2325AE}"/>
              </a:ext>
            </a:extLst>
          </p:cNvPr>
          <p:cNvSpPr txBox="1"/>
          <p:nvPr/>
        </p:nvSpPr>
        <p:spPr>
          <a:xfrm>
            <a:off x="4506455" y="5587614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Bytes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5E18DD-85FC-4440-AA10-8E4BB88B384F}"/>
              </a:ext>
            </a:extLst>
          </p:cNvPr>
          <p:cNvSpPr txBox="1"/>
          <p:nvPr/>
        </p:nvSpPr>
        <p:spPr>
          <a:xfrm>
            <a:off x="4512226" y="6007864"/>
            <a:ext cx="3041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default, for every request, often hundreds or more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35938A-4F16-CD4E-86B9-57104EE434EA}"/>
              </a:ext>
            </a:extLst>
          </p:cNvPr>
          <p:cNvSpPr txBox="1"/>
          <p:nvPr/>
        </p:nvSpPr>
        <p:spPr>
          <a:xfrm>
            <a:off x="457200" y="404947"/>
            <a:ext cx="467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2: Cache Handshaking Information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663B96-32AF-644B-B924-CDF37766B94F}"/>
              </a:ext>
            </a:extLst>
          </p:cNvPr>
          <p:cNvGrpSpPr/>
          <p:nvPr/>
        </p:nvGrpSpPr>
        <p:grpSpPr>
          <a:xfrm>
            <a:off x="3608304" y="2102502"/>
            <a:ext cx="983775" cy="975712"/>
            <a:chOff x="3090824" y="1302675"/>
            <a:chExt cx="983775" cy="97571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17D405C-1836-1247-8B7D-6D0D83848A15}"/>
                </a:ext>
              </a:extLst>
            </p:cNvPr>
            <p:cNvSpPr/>
            <p:nvPr/>
          </p:nvSpPr>
          <p:spPr>
            <a:xfrm>
              <a:off x="3090824" y="1302675"/>
              <a:ext cx="798080" cy="79808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8D78624-975B-0040-945F-AE030AF47A9C}"/>
                </a:ext>
              </a:extLst>
            </p:cNvPr>
            <p:cNvCxnSpPr>
              <a:cxnSpLocks/>
              <a:stCxn id="2" idx="5"/>
            </p:cNvCxnSpPr>
            <p:nvPr/>
          </p:nvCxnSpPr>
          <p:spPr>
            <a:xfrm>
              <a:off x="3772028" y="1983879"/>
              <a:ext cx="116876" cy="11051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D33F3C9-577A-6641-8C40-4938BD01C7F0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47" y="2093198"/>
              <a:ext cx="193252" cy="185189"/>
            </a:xfrm>
            <a:prstGeom prst="line">
              <a:avLst/>
            </a:prstGeom>
            <a:ln w="152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7388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4988360" y="10051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423076" y="17845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423076" y="22742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130890" y="41380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30890" y="1775853"/>
            <a:ext cx="1646419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Zarr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616821" y="27358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777308" y="20007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777308" y="24916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365702" y="27502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909416" y="32912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830499" y="32912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30283-8F21-AC4C-957E-4F0880BF65E1}"/>
              </a:ext>
            </a:extLst>
          </p:cNvPr>
          <p:cNvSpPr/>
          <p:nvPr/>
        </p:nvSpPr>
        <p:spPr>
          <a:xfrm>
            <a:off x="3526188" y="2821188"/>
            <a:ext cx="5119762" cy="3452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92AF46-1AF0-CB4B-B512-04500C814180}"/>
              </a:ext>
            </a:extLst>
          </p:cNvPr>
          <p:cNvCxnSpPr>
            <a:cxnSpLocks/>
          </p:cNvCxnSpPr>
          <p:nvPr/>
        </p:nvCxnSpPr>
        <p:spPr>
          <a:xfrm>
            <a:off x="4193884" y="3483482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A52D4F9-E6C8-A046-A2E5-BE674A504B28}"/>
              </a:ext>
            </a:extLst>
          </p:cNvPr>
          <p:cNvSpPr/>
          <p:nvPr/>
        </p:nvSpPr>
        <p:spPr>
          <a:xfrm rot="16200000">
            <a:off x="2545843" y="4343854"/>
            <a:ext cx="2755802" cy="562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Zarr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D7BA2-D9A2-D54A-8B0C-116B72C14DFD}"/>
              </a:ext>
            </a:extLst>
          </p:cNvPr>
          <p:cNvSpPr/>
          <p:nvPr/>
        </p:nvSpPr>
        <p:spPr>
          <a:xfrm>
            <a:off x="7814007" y="3358912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B8707F9-6743-5D4E-81B5-1BEC9734C616}"/>
              </a:ext>
            </a:extLst>
          </p:cNvPr>
          <p:cNvCxnSpPr>
            <a:cxnSpLocks/>
          </p:cNvCxnSpPr>
          <p:nvPr/>
        </p:nvCxnSpPr>
        <p:spPr>
          <a:xfrm flipH="1">
            <a:off x="4178576" y="3729342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8DA107F-2D9F-574E-A99B-651C71C3549F}"/>
              </a:ext>
            </a:extLst>
          </p:cNvPr>
          <p:cNvSpPr/>
          <p:nvPr/>
        </p:nvSpPr>
        <p:spPr>
          <a:xfrm>
            <a:off x="6408371" y="3390516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F088DC-9FAA-AE4C-9B19-B5B35BF3E887}"/>
              </a:ext>
            </a:extLst>
          </p:cNvPr>
          <p:cNvCxnSpPr>
            <a:cxnSpLocks/>
          </p:cNvCxnSpPr>
          <p:nvPr/>
        </p:nvCxnSpPr>
        <p:spPr>
          <a:xfrm>
            <a:off x="4193884" y="3999459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C8A73B8-2E28-C042-AC0E-C9A7E4151888}"/>
              </a:ext>
            </a:extLst>
          </p:cNvPr>
          <p:cNvSpPr/>
          <p:nvPr/>
        </p:nvSpPr>
        <p:spPr>
          <a:xfrm>
            <a:off x="7814007" y="3874889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EA4EE5-E3D0-8A46-852A-D38105B3A319}"/>
              </a:ext>
            </a:extLst>
          </p:cNvPr>
          <p:cNvCxnSpPr>
            <a:cxnSpLocks/>
          </p:cNvCxnSpPr>
          <p:nvPr/>
        </p:nvCxnSpPr>
        <p:spPr>
          <a:xfrm flipH="1">
            <a:off x="4178576" y="4245319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9A46BB-1462-5142-BF80-87B868F8075B}"/>
              </a:ext>
            </a:extLst>
          </p:cNvPr>
          <p:cNvCxnSpPr>
            <a:cxnSpLocks/>
          </p:cNvCxnSpPr>
          <p:nvPr/>
        </p:nvCxnSpPr>
        <p:spPr>
          <a:xfrm>
            <a:off x="4191387" y="4512381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E293DBA-3B08-8341-B3CA-EC0BD08B8063}"/>
              </a:ext>
            </a:extLst>
          </p:cNvPr>
          <p:cNvSpPr/>
          <p:nvPr/>
        </p:nvSpPr>
        <p:spPr>
          <a:xfrm>
            <a:off x="7811510" y="4387811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B8D1CC-FB1F-9B4C-825A-DA53F2F889A3}"/>
              </a:ext>
            </a:extLst>
          </p:cNvPr>
          <p:cNvCxnSpPr>
            <a:cxnSpLocks/>
          </p:cNvCxnSpPr>
          <p:nvPr/>
        </p:nvCxnSpPr>
        <p:spPr>
          <a:xfrm flipH="1">
            <a:off x="4176079" y="4758241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F36C27F-4B3F-AB47-A813-909F98F3B5B9}"/>
              </a:ext>
            </a:extLst>
          </p:cNvPr>
          <p:cNvSpPr/>
          <p:nvPr/>
        </p:nvSpPr>
        <p:spPr>
          <a:xfrm>
            <a:off x="6405874" y="4419415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BC42310-A1D6-6143-93D0-B589FD078DCD}"/>
              </a:ext>
            </a:extLst>
          </p:cNvPr>
          <p:cNvCxnSpPr>
            <a:cxnSpLocks/>
          </p:cNvCxnSpPr>
          <p:nvPr/>
        </p:nvCxnSpPr>
        <p:spPr>
          <a:xfrm>
            <a:off x="4191387" y="5028737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7B7B9B5-D3A8-C545-A582-BC9F4E297DB5}"/>
              </a:ext>
            </a:extLst>
          </p:cNvPr>
          <p:cNvSpPr/>
          <p:nvPr/>
        </p:nvSpPr>
        <p:spPr>
          <a:xfrm>
            <a:off x="7811510" y="4904167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B977D9-3E7A-FD41-8AD5-81EA3860F42E}"/>
              </a:ext>
            </a:extLst>
          </p:cNvPr>
          <p:cNvCxnSpPr>
            <a:cxnSpLocks/>
          </p:cNvCxnSpPr>
          <p:nvPr/>
        </p:nvCxnSpPr>
        <p:spPr>
          <a:xfrm flipH="1">
            <a:off x="4176079" y="5274597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D53D9602-E235-5D41-948C-18133B9BE16D}"/>
              </a:ext>
            </a:extLst>
          </p:cNvPr>
          <p:cNvSpPr/>
          <p:nvPr/>
        </p:nvSpPr>
        <p:spPr>
          <a:xfrm>
            <a:off x="6405874" y="4935771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E5F690-A462-8142-85CB-AC3B2F96B8BE}"/>
              </a:ext>
            </a:extLst>
          </p:cNvPr>
          <p:cNvCxnSpPr>
            <a:cxnSpLocks/>
          </p:cNvCxnSpPr>
          <p:nvPr/>
        </p:nvCxnSpPr>
        <p:spPr>
          <a:xfrm>
            <a:off x="4191387" y="5555325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B13167F-E3CB-4040-B28C-EB2CC2845772}"/>
              </a:ext>
            </a:extLst>
          </p:cNvPr>
          <p:cNvSpPr/>
          <p:nvPr/>
        </p:nvSpPr>
        <p:spPr>
          <a:xfrm>
            <a:off x="7811510" y="5430755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AWS S3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43E271-45D1-0E4A-96C7-ACE3A3766ABD}"/>
              </a:ext>
            </a:extLst>
          </p:cNvPr>
          <p:cNvCxnSpPr>
            <a:cxnSpLocks/>
          </p:cNvCxnSpPr>
          <p:nvPr/>
        </p:nvCxnSpPr>
        <p:spPr>
          <a:xfrm flipH="1">
            <a:off x="4176079" y="5801185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1F8F597-04A7-1C40-9E9C-A33786775507}"/>
              </a:ext>
            </a:extLst>
          </p:cNvPr>
          <p:cNvSpPr txBox="1"/>
          <p:nvPr/>
        </p:nvSpPr>
        <p:spPr>
          <a:xfrm>
            <a:off x="4506455" y="3273839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5CFA30-5297-C74D-8107-888C47131ABF}"/>
              </a:ext>
            </a:extLst>
          </p:cNvPr>
          <p:cNvSpPr txBox="1"/>
          <p:nvPr/>
        </p:nvSpPr>
        <p:spPr>
          <a:xfrm>
            <a:off x="4506455" y="3530925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Auth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C689A6-D017-0642-8B63-21D3BE364294}"/>
              </a:ext>
            </a:extLst>
          </p:cNvPr>
          <p:cNvSpPr txBox="1"/>
          <p:nvPr/>
        </p:nvSpPr>
        <p:spPr>
          <a:xfrm>
            <a:off x="4506455" y="3788011"/>
            <a:ext cx="7200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Token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7E40AC-E13E-984F-8EF6-3F3F5554C021}"/>
              </a:ext>
            </a:extLst>
          </p:cNvPr>
          <p:cNvSpPr txBox="1"/>
          <p:nvPr/>
        </p:nvSpPr>
        <p:spPr>
          <a:xfrm>
            <a:off x="4506455" y="4045097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toToken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Check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77179F-9CEB-4549-A9E2-0C2052E298A9}"/>
              </a:ext>
            </a:extLst>
          </p:cNvPr>
          <p:cNvSpPr txBox="1"/>
          <p:nvPr/>
        </p:nvSpPr>
        <p:spPr>
          <a:xfrm>
            <a:off x="4506455" y="4302183"/>
            <a:ext cx="8451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Token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75492B-8073-D64B-BC33-FE6E050B8ACD}"/>
              </a:ext>
            </a:extLst>
          </p:cNvPr>
          <p:cNvSpPr txBox="1"/>
          <p:nvPr/>
        </p:nvSpPr>
        <p:spPr>
          <a:xfrm>
            <a:off x="4506455" y="4559269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Get Data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F366F2-495B-3C41-BA7A-72631D2CB854}"/>
              </a:ext>
            </a:extLst>
          </p:cNvPr>
          <p:cNvSpPr txBox="1"/>
          <p:nvPr/>
        </p:nvSpPr>
        <p:spPr>
          <a:xfrm>
            <a:off x="4506455" y="4816355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78DB3-4E24-9D4E-ACE2-6E4FC1F40263}"/>
              </a:ext>
            </a:extLst>
          </p:cNvPr>
          <p:cNvSpPr txBox="1"/>
          <p:nvPr/>
        </p:nvSpPr>
        <p:spPr>
          <a:xfrm>
            <a:off x="4506455" y="5073441"/>
            <a:ext cx="1715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Pre-Signed S3 URL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ED6A1B-8664-AD45-972A-0C4C841BF878}"/>
              </a:ext>
            </a:extLst>
          </p:cNvPr>
          <p:cNvSpPr txBox="1"/>
          <p:nvPr/>
        </p:nvSpPr>
        <p:spPr>
          <a:xfrm>
            <a:off x="4506455" y="5330527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06EA9-4C2A-CC41-900C-200E8A2325AE}"/>
              </a:ext>
            </a:extLst>
          </p:cNvPr>
          <p:cNvSpPr txBox="1"/>
          <p:nvPr/>
        </p:nvSpPr>
        <p:spPr>
          <a:xfrm>
            <a:off x="4506455" y="5587614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Bytes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5E18DD-85FC-4440-AA10-8E4BB88B384F}"/>
              </a:ext>
            </a:extLst>
          </p:cNvPr>
          <p:cNvSpPr txBox="1"/>
          <p:nvPr/>
        </p:nvSpPr>
        <p:spPr>
          <a:xfrm>
            <a:off x="4512226" y="6007864"/>
            <a:ext cx="3041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default, for every request, often hundreds or more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5B552FA6-6E62-AC41-8AFC-0AC323878FBC}"/>
              </a:ext>
            </a:extLst>
          </p:cNvPr>
          <p:cNvSpPr/>
          <p:nvPr/>
        </p:nvSpPr>
        <p:spPr>
          <a:xfrm>
            <a:off x="4240787" y="3997608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Keep this Cookie</a:t>
            </a:r>
          </a:p>
        </p:txBody>
      </p:sp>
      <p:sp>
        <p:nvSpPr>
          <p:cNvPr id="55" name="Rectangular Callout 54">
            <a:extLst>
              <a:ext uri="{FF2B5EF4-FFF2-40B4-BE49-F238E27FC236}">
                <a16:creationId xmlns:a16="http://schemas.microsoft.com/office/drawing/2014/main" id="{0218DD67-3B5C-5742-8F3E-DE390064EE18}"/>
              </a:ext>
            </a:extLst>
          </p:cNvPr>
          <p:cNvSpPr/>
          <p:nvPr/>
        </p:nvSpPr>
        <p:spPr>
          <a:xfrm>
            <a:off x="5333926" y="4482928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Cache this URL</a:t>
            </a: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87706588-3818-8A44-8279-2FFA75B4010E}"/>
              </a:ext>
            </a:extLst>
          </p:cNvPr>
          <p:cNvSpPr/>
          <p:nvPr/>
        </p:nvSpPr>
        <p:spPr>
          <a:xfrm>
            <a:off x="6611821" y="4837043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Later requests skip to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35938A-4F16-CD4E-86B9-57104EE434EA}"/>
              </a:ext>
            </a:extLst>
          </p:cNvPr>
          <p:cNvSpPr txBox="1"/>
          <p:nvPr/>
        </p:nvSpPr>
        <p:spPr>
          <a:xfrm>
            <a:off x="457200" y="404947"/>
            <a:ext cx="467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2: Cache Handshaking Information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56DC38C-1198-F14B-BF5B-85DD8AF2C84E}"/>
              </a:ext>
            </a:extLst>
          </p:cNvPr>
          <p:cNvGrpSpPr/>
          <p:nvPr/>
        </p:nvGrpSpPr>
        <p:grpSpPr>
          <a:xfrm>
            <a:off x="3608304" y="2102502"/>
            <a:ext cx="983775" cy="975712"/>
            <a:chOff x="3090824" y="1302675"/>
            <a:chExt cx="983775" cy="97571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553ED8B-26FC-5747-9D7A-E8FD96428B5D}"/>
                </a:ext>
              </a:extLst>
            </p:cNvPr>
            <p:cNvSpPr/>
            <p:nvPr/>
          </p:nvSpPr>
          <p:spPr>
            <a:xfrm>
              <a:off x="3090824" y="1302675"/>
              <a:ext cx="798080" cy="79808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3F07897-1D3C-844C-8F71-5354B7699E58}"/>
                </a:ext>
              </a:extLst>
            </p:cNvPr>
            <p:cNvCxnSpPr>
              <a:cxnSpLocks/>
              <a:stCxn id="59" idx="5"/>
            </p:cNvCxnSpPr>
            <p:nvPr/>
          </p:nvCxnSpPr>
          <p:spPr>
            <a:xfrm>
              <a:off x="3772028" y="1983879"/>
              <a:ext cx="116876" cy="11051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042BD2-F135-2F45-82CA-ACEF3BBAD626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47" y="2093198"/>
              <a:ext cx="193252" cy="185189"/>
            </a:xfrm>
            <a:prstGeom prst="line">
              <a:avLst/>
            </a:prstGeom>
            <a:ln w="152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6140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open source!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D782D-8BD6-F24D-9BF6-06BC6595B3CD}"/>
              </a:ext>
            </a:extLst>
          </p:cNvPr>
          <p:cNvSpPr txBox="1"/>
          <p:nvPr/>
        </p:nvSpPr>
        <p:spPr>
          <a:xfrm>
            <a:off x="576000" y="1150706"/>
            <a:ext cx="79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https://github.com/nasa/zarr-eosdis-store</a:t>
            </a:r>
            <a:endParaRPr lang="en-US" sz="3200" i="1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973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ts val="2400"/>
            </a:pPr>
            <a:r>
              <a:rPr lang="en-US" dirty="0"/>
              <a:t>2021 Fall AGU</a:t>
            </a:r>
          </a:p>
        </p:txBody>
      </p:sp>
    </p:spTree>
    <p:extLst>
      <p:ext uri="{BB962C8B-B14F-4D97-AF65-F5344CB8AC3E}">
        <p14:creationId xmlns:p14="http://schemas.microsoft.com/office/powerpoint/2010/main" val="21213782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D782D-8BD6-F24D-9BF6-06BC6595B3CD}"/>
              </a:ext>
            </a:extLst>
          </p:cNvPr>
          <p:cNvSpPr txBox="1"/>
          <p:nvPr/>
        </p:nvSpPr>
        <p:spPr>
          <a:xfrm>
            <a:off x="576000" y="1150706"/>
            <a:ext cx="79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Cloud access optimization demands read latency optimization</a:t>
            </a:r>
          </a:p>
          <a:p>
            <a:pPr marL="571500" lvl="3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Combine many smaller reads into fewer larger reads (metadata &amp; data)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Skip expensive network actions such as auth or redirects, if possible, via cookies and caching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Parallelize reads</a:t>
            </a:r>
          </a:p>
        </p:txBody>
      </p:sp>
    </p:spTree>
    <p:extLst>
      <p:ext uri="{BB962C8B-B14F-4D97-AF65-F5344CB8AC3E}">
        <p14:creationId xmlns:p14="http://schemas.microsoft.com/office/powerpoint/2010/main" val="2056537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00703-B3BA-D64D-844F-355154A7AF2C}"/>
              </a:ext>
            </a:extLst>
          </p:cNvPr>
          <p:cNvSpPr txBox="1"/>
          <p:nvPr/>
        </p:nvSpPr>
        <p:spPr>
          <a:xfrm>
            <a:off x="457200" y="3429000"/>
            <a:ext cx="79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Patrick Quinn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EED-3 Software Engineer</a:t>
            </a:r>
          </a:p>
          <a:p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patrick@element84.com</a:t>
            </a:r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3A944-C4BE-1242-AE0F-C41986793776}"/>
              </a:ext>
            </a:extLst>
          </p:cNvPr>
          <p:cNvSpPr txBox="1"/>
          <p:nvPr/>
        </p:nvSpPr>
        <p:spPr>
          <a:xfrm>
            <a:off x="457200" y="1733906"/>
            <a:ext cx="79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James Gallagher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EED-3 Software Engineer</a:t>
            </a:r>
          </a:p>
          <a:p>
            <a:r>
              <a:rPr lang="en-US" sz="2800" u="sng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jgallagher@opendap.org</a:t>
            </a:r>
            <a:endParaRPr lang="en-US" sz="2800" u="sng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324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3159616742"/>
      </p:ext>
    </p:extLst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D Public Presentation Template" id="{538D75AA-4261-BA44-A7C6-5FC600E26E6C}" vid="{4B4A04D7-4832-8A4D-B76A-4BBA8901AF7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3.xml><?xml version="1.0" encoding="utf-8"?>
<?mso-contentType ?>
<spe:Receivers xmlns:spe="http://schemas.microsoft.com/sharepoint/events"/>
</file>

<file path=customXml/item4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5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D51F14E-2EBC-4627-8501-71086815FB1E}">
  <ds:schemaRefs>
    <ds:schemaRef ds:uri="http://www.w3.org/2001/XMLSchema"/>
    <ds:schemaRef ds:uri="http://www.boldonjames.com/2008/01/sie/internal/label"/>
  </ds:schemaRefs>
</ds:datastoreItem>
</file>

<file path=customXml/itemProps5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F7EC5A3E-D6A7-4267-8550-F843AC74F629}">
  <ds:schemaRefs>
    <ds:schemaRef ds:uri="http://purl.org/dc/elements/1.1/"/>
    <ds:schemaRef ds:uri="http://schemas.microsoft.com/office/2006/metadata/properties"/>
    <ds:schemaRef ds:uri="3ce633a2-3058-4a23-ba20-731e7ccb36d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7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EOSDIS-EED</Template>
  <TotalTime>20335</TotalTime>
  <Words>1994</Words>
  <Application>Microsoft Office PowerPoint</Application>
  <PresentationFormat>On-screen Show (4:3)</PresentationFormat>
  <Paragraphs>376</Paragraphs>
  <Slides>33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Avenir</vt:lpstr>
      <vt:lpstr>Calibri</vt:lpstr>
      <vt:lpstr>Calibri Light</vt:lpstr>
      <vt:lpstr>Helvetica Neue</vt:lpstr>
      <vt:lpstr>Source Sans Pro</vt:lpstr>
      <vt:lpstr>Verdana</vt:lpstr>
      <vt:lpstr>EOSDIS-EED</vt:lpstr>
      <vt:lpstr>Office Theme</vt:lpstr>
      <vt:lpstr>Summary: Cloud-optimized access to HDF5/NetCDF4 files using the Zarr API and the OPeNDAP DMR++</vt:lpstr>
      <vt:lpstr>Cloud-Optimized =   Able to fetch lots of data in a small number of reads  But operating at a scale where you can’t just fetch everything</vt:lpstr>
      <vt:lpstr>Conclusions</vt:lpstr>
      <vt:lpstr>Full presentation</vt:lpstr>
      <vt:lpstr>Cloud-optimized access to HDF5/NetCDF4 files using the Zarr API and the OPeNDAP DMR++</vt:lpstr>
      <vt:lpstr>Let’s step waaaaaaay back</vt:lpstr>
      <vt:lpstr>I  have a file location.  How do I get the data I care about from it?</vt:lpstr>
      <vt:lpstr>Files on a hard drive</vt:lpstr>
      <vt:lpstr>Files in the cloud</vt:lpstr>
      <vt:lpstr>Cloud-Optimized =   Able to fetch lots of data in a small number of reads  But operating at a scale where you can’t just fetch everything</vt:lpstr>
      <vt:lpstr>Easy Win: Metadata in one read</vt:lpstr>
      <vt:lpstr>PowerPoint Presentation</vt:lpstr>
      <vt:lpstr>The Hard Work: Data Locality</vt:lpstr>
      <vt:lpstr>The Hard Work: Data Locality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OPeNDAP in the Cloud  and the DMR++</vt:lpstr>
      <vt:lpstr>PowerPoint Presentation</vt:lpstr>
      <vt:lpstr>PowerPoint Presentation</vt:lpstr>
      <vt:lpstr>PowerPoint Presentation</vt:lpstr>
      <vt:lpstr>Hyrax/DMR++ Use: Set up</vt:lpstr>
      <vt:lpstr>Hyrax/DMR++ Use: Optimization</vt:lpstr>
      <vt:lpstr>PowerPoint Presentation</vt:lpstr>
      <vt:lpstr>PowerPoint Presentation</vt:lpstr>
      <vt:lpstr>It’s open source!</vt:lpstr>
      <vt:lpstr>Conclusions</vt:lpstr>
      <vt:lpstr>Conclusions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EOSDIS Zarr Store: Fast, direct access to NASA EOSDIS cloud data</dc:title>
  <dc:subject>[rtnipcontrolcode:unrestricted|rtnipcontrolcodevm:noipvm|rtnexportcontrolcountry:usa|rtnexportcontrolcode:otherinfo|rtnexportcontrolcodevm:nousecvm|]</dc:subject>
  <dc:creator>Quinn, Patrick M. (GSFC-423.0)[Element 84]</dc:creator>
  <cp:lastModifiedBy>Trakas, Diane E. (GSFC-423.0)[ASRC FEDERAL SYSTEM SOLUTIONS]</cp:lastModifiedBy>
  <cp:revision>278</cp:revision>
  <dcterms:created xsi:type="dcterms:W3CDTF">2020-05-28T14:50:28Z</dcterms:created>
  <dcterms:modified xsi:type="dcterms:W3CDTF">2021-12-07T15:45:31Z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</Properties>
</file>