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2"/>
  </p:notesMasterIdLst>
  <p:sldIdLst>
    <p:sldId id="350" r:id="rId2"/>
    <p:sldId id="258" r:id="rId3"/>
    <p:sldId id="346" r:id="rId4"/>
    <p:sldId id="336" r:id="rId5"/>
    <p:sldId id="269" r:id="rId6"/>
    <p:sldId id="358" r:id="rId7"/>
    <p:sldId id="364" r:id="rId8"/>
    <p:sldId id="285" r:id="rId9"/>
    <p:sldId id="335" r:id="rId10"/>
    <p:sldId id="359" r:id="rId11"/>
    <p:sldId id="360" r:id="rId12"/>
    <p:sldId id="361" r:id="rId13"/>
    <p:sldId id="362" r:id="rId14"/>
    <p:sldId id="363" r:id="rId15"/>
    <p:sldId id="340" r:id="rId16"/>
    <p:sldId id="325" r:id="rId17"/>
    <p:sldId id="342" r:id="rId18"/>
    <p:sldId id="280" r:id="rId19"/>
    <p:sldId id="354" r:id="rId20"/>
    <p:sldId id="30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9933"/>
    <a:srgbClr val="C0C0C0"/>
    <a:srgbClr val="FF0000"/>
    <a:srgbClr val="0000FF"/>
    <a:srgbClr val="FFFFFF"/>
    <a:srgbClr val="CC0000"/>
    <a:srgbClr val="9966FF"/>
    <a:srgbClr val="663300"/>
    <a:srgbClr val="F97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77" autoAdjust="0"/>
    <p:restoredTop sz="94007" autoAdjust="0"/>
  </p:normalViewPr>
  <p:slideViewPr>
    <p:cSldViewPr snapToGrid="0">
      <p:cViewPr varScale="1">
        <p:scale>
          <a:sx n="103" d="100"/>
          <a:sy n="103" d="100"/>
        </p:scale>
        <p:origin x="120" y="114"/>
      </p:cViewPr>
      <p:guideLst>
        <p:guide orient="horz" pos="2592"/>
        <p:guide pos="381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148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F0B9C-6271-46E0-A6C4-772A19420F17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C83A8-DE5E-45D0-8DD7-216474E12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20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 Thanks … NASA JSC Imagery Science and Analysis Group; </a:t>
            </a:r>
          </a:p>
          <a:p>
            <a:r>
              <a:rPr lang="en-US" dirty="0"/>
              <a:t>Air Force Research Laboratory Space Vehicles Directorate</a:t>
            </a:r>
          </a:p>
          <a:p>
            <a:r>
              <a:rPr lang="en-US" dirty="0"/>
              <a:t>Department of Defense Space Test Program … </a:t>
            </a:r>
          </a:p>
          <a:p>
            <a:r>
              <a:rPr lang="en-US" dirty="0"/>
              <a:t>Deployable Space Systems (DSS)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9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Focus of this paper: Structural Dynamics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Look for other upcoming papers: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Mission overview (IEEE Space 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FEM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Photogrammetry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90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05CD4-3A1C-40BC-8D94-B9EAD2799D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8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13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is it hard to test on the ground?</a:t>
            </a:r>
          </a:p>
          <a:p>
            <a:r>
              <a:rPr lang="en-US" dirty="0"/>
              <a:t>Gravity</a:t>
            </a:r>
          </a:p>
          <a:p>
            <a:r>
              <a:rPr lang="en-US" dirty="0"/>
              <a:t>Air</a:t>
            </a:r>
          </a:p>
          <a:p>
            <a:r>
              <a:rPr lang="en-US" dirty="0"/>
              <a:t>No large spaces to deploy</a:t>
            </a:r>
          </a:p>
          <a:p>
            <a:r>
              <a:rPr lang="en-US" dirty="0"/>
              <a:t>No</a:t>
            </a:r>
            <a:r>
              <a:rPr lang="en-US" baseline="0" dirty="0"/>
              <a:t> great systems for offloading, especially during deployment and especially for the soft pieces of the array.</a:t>
            </a:r>
          </a:p>
          <a:p>
            <a:endParaRPr lang="en-US" baseline="0" dirty="0"/>
          </a:p>
          <a:p>
            <a:endParaRPr lang="en-US" dirty="0"/>
          </a:p>
          <a:p>
            <a:r>
              <a:rPr lang="en-US" dirty="0"/>
              <a:t>What was special about this project was</a:t>
            </a:r>
            <a:r>
              <a:rPr lang="en-US" baseline="0" dirty="0"/>
              <a:t> that we got to do all three of these things.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04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animation of target zones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09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38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would like to say, “hey our models did such a good job” but the reality</a:t>
            </a:r>
            <a:r>
              <a:rPr lang="en-US" baseline="0" dirty="0"/>
              <a:t> is that they didn’t and we are just trying to understand what happened and what we could do better in the future. </a:t>
            </a:r>
            <a:endParaRPr lang="en-US" dirty="0"/>
          </a:p>
          <a:p>
            <a:endParaRPr lang="en-US" dirty="0"/>
          </a:p>
          <a:p>
            <a:r>
              <a:rPr lang="en-US" dirty="0"/>
              <a:t>Takeaways:</a:t>
            </a:r>
          </a:p>
          <a:p>
            <a:r>
              <a:rPr lang="en-US" dirty="0"/>
              <a:t>Low</a:t>
            </a:r>
            <a:r>
              <a:rPr lang="en-US" baseline="0" dirty="0"/>
              <a:t> first structural mode</a:t>
            </a:r>
          </a:p>
          <a:p>
            <a:r>
              <a:rPr lang="en-US" baseline="0" dirty="0"/>
              <a:t>Uneven blanket modes</a:t>
            </a:r>
          </a:p>
          <a:p>
            <a:r>
              <a:rPr lang="en-US" baseline="0" dirty="0"/>
              <a:t>Higher damping on first structural modes than expected</a:t>
            </a:r>
          </a:p>
          <a:p>
            <a:endParaRPr lang="en-US" baseline="0" dirty="0"/>
          </a:p>
          <a:p>
            <a:r>
              <a:rPr lang="en-US" baseline="0" dirty="0"/>
              <a:t>Those two factors muddle our preflight FEM predictions but provide us with some interesting analytical problems.</a:t>
            </a:r>
          </a:p>
          <a:p>
            <a:endParaRPr lang="en-US" baseline="0" dirty="0"/>
          </a:p>
          <a:p>
            <a:r>
              <a:rPr lang="en-US" baseline="0" dirty="0"/>
              <a:t>We do predict the first blanket mode pretty well and hopefully the process of tweaking our preflight models will help explain why we see these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66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</a:t>
            </a:r>
            <a:r>
              <a:rPr lang="en-US" baseline="0" dirty="0"/>
              <a:t>ntion accuracy of deployment torque predictions, deployment time.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There is variability in data, but no time-dependent variability over the 4.5</a:t>
            </a:r>
            <a:r>
              <a:rPr lang="en-US" baseline="0" dirty="0"/>
              <a:t> days of experimentation and 200 orbits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C83A8-DE5E-45D0-8DD7-216474E126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05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95975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3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6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95975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47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365129"/>
            <a:ext cx="95959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22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959757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5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0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09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7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CLC Technical Excellence Brief, Oct 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On-Orbit Structural Dynamics Testing of ROSA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791" y="479269"/>
            <a:ext cx="1326018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9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CLC Technical Excellence Brief, Oct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On-Orbit Structural Dynamics Testing of ROSA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C39209E-C52C-4444-8D60-04E4104D59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9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cid:B379F653-B758-4BF6-8E64-0F31574A3358@ndc.nasa.gov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3.mp4"/><Relationship Id="rId7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5" Type="http://schemas.microsoft.com/office/2007/relationships/media" Target="../media/media4.mp4"/><Relationship Id="rId10" Type="http://schemas.openxmlformats.org/officeDocument/2006/relationships/image" Target="../media/image42.png"/><Relationship Id="rId4" Type="http://schemas.openxmlformats.org/officeDocument/2006/relationships/video" Target="../media/media3.mp4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1"/>
          <a:stretch/>
        </p:blipFill>
        <p:spPr>
          <a:xfrm rot="16200000">
            <a:off x="2573081" y="-2639097"/>
            <a:ext cx="6913805" cy="1219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06499" y="1594241"/>
            <a:ext cx="6985501" cy="2387600"/>
          </a:xfrm>
        </p:spPr>
        <p:txBody>
          <a:bodyPr>
            <a:normAutofit fontScale="90000"/>
          </a:bodyPr>
          <a:lstStyle/>
          <a:p>
            <a:r>
              <a:rPr lang="en-US" sz="1600" b="1" dirty="0"/>
              <a:t>AIAA SciTech 2022</a:t>
            </a:r>
            <a:br>
              <a:rPr lang="en-US" dirty="0"/>
            </a:br>
            <a:r>
              <a:rPr lang="en-US" sz="5300" dirty="0"/>
              <a:t>On-Orbit Structural Dynamics Testing of the Roll-Out Solar Array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488" y="4011916"/>
            <a:ext cx="1583479" cy="15834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501" y="4036340"/>
            <a:ext cx="1508383" cy="12481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83B6A9-ADA5-402D-9BE8-00FFD4E10ACF}"/>
              </a:ext>
            </a:extLst>
          </p:cNvPr>
          <p:cNvSpPr txBox="1"/>
          <p:nvPr/>
        </p:nvSpPr>
        <p:spPr>
          <a:xfrm>
            <a:off x="6029983" y="3991866"/>
            <a:ext cx="56168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Thomas W. Jones, Race Kramer, Kevin Moyer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Matt </a:t>
            </a:r>
            <a:r>
              <a:rPr lang="en-US" dirty="0" err="1">
                <a:solidFill>
                  <a:schemeClr val="bg1"/>
                </a:solidFill>
              </a:rPr>
              <a:t>Chamberlian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i="1" dirty="0">
                <a:solidFill>
                  <a:schemeClr val="bg1"/>
                </a:solidFill>
              </a:rPr>
              <a:t>NASA Langley Research Center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Donn A. Liddle</a:t>
            </a:r>
          </a:p>
          <a:p>
            <a:pPr algn="ctr"/>
            <a:r>
              <a:rPr lang="en-US" i="1" dirty="0">
                <a:solidFill>
                  <a:schemeClr val="bg1"/>
                </a:solidFill>
              </a:rPr>
              <a:t>NASA Johnson Space Center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Mark R. Shortis</a:t>
            </a:r>
          </a:p>
          <a:p>
            <a:pPr algn="ctr"/>
            <a:r>
              <a:rPr lang="en-US" i="1" dirty="0">
                <a:solidFill>
                  <a:schemeClr val="bg1"/>
                </a:solidFill>
              </a:rPr>
              <a:t>RMIT University, Melbourne Australia </a:t>
            </a:r>
          </a:p>
          <a:p>
            <a:pPr algn="ctr"/>
            <a:r>
              <a:rPr lang="en-US" i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Jeremy A. </a:t>
            </a:r>
            <a:r>
              <a:rPr lang="en-US" dirty="0" err="1">
                <a:solidFill>
                  <a:schemeClr val="bg1"/>
                </a:solidFill>
              </a:rPr>
              <a:t>Banik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Air Force Research Laboratory, Space Vehicles Directorate </a:t>
            </a:r>
          </a:p>
        </p:txBody>
      </p:sp>
    </p:spTree>
    <p:extLst>
      <p:ext uri="{BB962C8B-B14F-4D97-AF65-F5344CB8AC3E}">
        <p14:creationId xmlns:p14="http://schemas.microsoft.com/office/powerpoint/2010/main" val="220452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51904" cy="43513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ROSA Background</a:t>
            </a:r>
          </a:p>
          <a:p>
            <a:r>
              <a:rPr lang="en-US" dirty="0"/>
              <a:t>Pre-flight Preparations</a:t>
            </a:r>
          </a:p>
          <a:p>
            <a:r>
              <a:rPr lang="en-US" dirty="0"/>
              <a:t>ROSA Instrumentation &amp; Targeting</a:t>
            </a:r>
          </a:p>
          <a:p>
            <a:r>
              <a:rPr lang="en-US" dirty="0"/>
              <a:t>Photogrammetric Simulation </a:t>
            </a:r>
          </a:p>
          <a:p>
            <a:pPr lvl="1"/>
            <a:r>
              <a:rPr lang="en-US" dirty="0"/>
              <a:t>ISS Camera Geometry</a:t>
            </a:r>
          </a:p>
          <a:p>
            <a:r>
              <a:rPr lang="en-US" dirty="0"/>
              <a:t>Image Processing Methodology </a:t>
            </a:r>
          </a:p>
          <a:p>
            <a:r>
              <a:rPr lang="en-US" dirty="0"/>
              <a:t>Photogrammetric Tracking</a:t>
            </a:r>
          </a:p>
          <a:p>
            <a:r>
              <a:rPr lang="en-US" dirty="0"/>
              <a:t>Results – Comparison (Accelerometer)</a:t>
            </a:r>
          </a:p>
          <a:p>
            <a:r>
              <a:rPr lang="en-US" dirty="0"/>
              <a:t>Conclusion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83" r="12488" b="10956"/>
          <a:stretch/>
        </p:blipFill>
        <p:spPr>
          <a:xfrm rot="10800000">
            <a:off x="7640280" y="1825626"/>
            <a:ext cx="3908592" cy="4530725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451E8A2-A780-492E-A926-078813259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3496789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3" r="12488" b="10956"/>
          <a:stretch/>
        </p:blipFill>
        <p:spPr>
          <a:xfrm rot="10800000">
            <a:off x="7640280" y="1825626"/>
            <a:ext cx="3908592" cy="4530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Roll-Out Solar Array?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3</a:t>
            </a:fld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757416" y="3836652"/>
            <a:ext cx="3675041" cy="78148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458968" y="3227832"/>
            <a:ext cx="5463270" cy="10424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458968" y="3016102"/>
            <a:ext cx="4523232" cy="12541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Arrow 15"/>
          <p:cNvSpPr/>
          <p:nvPr/>
        </p:nvSpPr>
        <p:spPr>
          <a:xfrm rot="16200000" flipV="1">
            <a:off x="10948322" y="3236797"/>
            <a:ext cx="1068024" cy="6266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7" name="TextBox 16"/>
          <p:cNvSpPr txBox="1"/>
          <p:nvPr/>
        </p:nvSpPr>
        <p:spPr>
          <a:xfrm>
            <a:off x="10875982" y="4033362"/>
            <a:ext cx="1212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Direction of </a:t>
            </a:r>
          </a:p>
          <a:p>
            <a:r>
              <a:rPr lang="en-US" sz="1600" dirty="0">
                <a:solidFill>
                  <a:schemeClr val="bg1"/>
                </a:solidFill>
              </a:rPr>
              <a:t>deployment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065519" cy="435133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State of the art for satellite solar arrays: Rigid deployable panels </a:t>
            </a:r>
          </a:p>
          <a:p>
            <a:r>
              <a:rPr lang="en-US" dirty="0"/>
              <a:t>NASA and DoD are interested in lighter, smaller arrays:</a:t>
            </a:r>
          </a:p>
          <a:p>
            <a:pPr lvl="1"/>
            <a:r>
              <a:rPr lang="en-US" dirty="0"/>
              <a:t>Satellites</a:t>
            </a:r>
          </a:p>
          <a:p>
            <a:pPr lvl="1"/>
            <a:r>
              <a:rPr lang="en-US" dirty="0"/>
              <a:t>Deep space solar electric propulsion (Mars, Moon,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rgbClr val="FF9933"/>
                </a:solidFill>
              </a:rPr>
              <a:t>ROSA is an inexpensive, </a:t>
            </a:r>
            <a:r>
              <a:rPr lang="en-US" dirty="0" err="1">
                <a:solidFill>
                  <a:srgbClr val="FF9933"/>
                </a:solidFill>
              </a:rPr>
              <a:t>rollable</a:t>
            </a:r>
            <a:r>
              <a:rPr lang="en-US" dirty="0">
                <a:solidFill>
                  <a:srgbClr val="FF9933"/>
                </a:solidFill>
              </a:rPr>
              <a:t> solar array concept that is 20 % lighter, takes up only 25% the stowage space of a standard rigid solar array</a:t>
            </a:r>
          </a:p>
          <a:p>
            <a:r>
              <a:rPr lang="en-US" dirty="0"/>
              <a:t>Design overview</a:t>
            </a:r>
          </a:p>
          <a:p>
            <a:pPr lvl="1"/>
            <a:r>
              <a:rPr lang="en-US" dirty="0">
                <a:solidFill>
                  <a:srgbClr val="FF9933"/>
                </a:solidFill>
              </a:rPr>
              <a:t>High-strain composite slit tube booms</a:t>
            </a:r>
            <a:r>
              <a:rPr lang="en-US" dirty="0"/>
              <a:t>  </a:t>
            </a:r>
          </a:p>
          <a:p>
            <a:pPr lvl="1"/>
            <a:r>
              <a:rPr lang="en-US" dirty="0">
                <a:solidFill>
                  <a:srgbClr val="FF9933"/>
                </a:solidFill>
              </a:rPr>
              <a:t>Integrated Modular Blanket Assembly (IMBA or “blanket”) </a:t>
            </a:r>
            <a:r>
              <a:rPr lang="en-US" dirty="0"/>
              <a:t>made up of lightweight photovoltaics attached to mesh substrate</a:t>
            </a:r>
          </a:p>
          <a:p>
            <a:pPr lvl="1"/>
            <a:r>
              <a:rPr lang="en-US" dirty="0"/>
              <a:t>Booms and IMBA roll up on mandrel for launch</a:t>
            </a:r>
          </a:p>
          <a:p>
            <a:pPr lvl="1"/>
            <a:r>
              <a:rPr lang="en-US" dirty="0"/>
              <a:t>No motors required for deployment (strain energy used exclusively)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64494CE-F044-4132-8FF4-B3950D428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2203829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ROSA Flight Experiment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75751"/>
            <a:ext cx="10515600" cy="220121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Goals: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/>
              <a:t>Demonstrate efficacy of high-strain composites for use in structures AND stored-strain deployments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/>
              <a:t>Characterize dynamic characteristics of ROSA: modes, mode shapes, and damping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/>
              <a:t>Verify functionality of photovoltaics after rolled storage</a:t>
            </a:r>
          </a:p>
          <a:p>
            <a:pPr marL="914389" lvl="1" indent="-457200">
              <a:buFont typeface="+mj-lt"/>
              <a:buAutoNum type="arabicPeriod"/>
            </a:pPr>
            <a:r>
              <a:rPr lang="en-US" dirty="0"/>
              <a:t>Measure vibration response to day/night transition</a:t>
            </a:r>
          </a:p>
          <a:p>
            <a:r>
              <a:rPr lang="en-US" dirty="0"/>
              <a:t>7-Day window for all experiments</a:t>
            </a:r>
          </a:p>
          <a:p>
            <a:pPr lvl="1"/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7" b="7668"/>
          <a:stretch/>
        </p:blipFill>
        <p:spPr>
          <a:xfrm>
            <a:off x="251904" y="1700100"/>
            <a:ext cx="1793153" cy="19381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6516" y="1417870"/>
            <a:ext cx="140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Launch from KSC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4" t="15100" r="18298" b="8397"/>
          <a:stretch/>
        </p:blipFill>
        <p:spPr>
          <a:xfrm rot="10800000">
            <a:off x="7418789" y="1595474"/>
            <a:ext cx="1814847" cy="203518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66754" y="1450923"/>
            <a:ext cx="1830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Deployment Complete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669" y="1944066"/>
            <a:ext cx="2286000" cy="1714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836" y="2007877"/>
            <a:ext cx="2286000" cy="1714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07281" y="1671945"/>
            <a:ext cx="2336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Extraction from Dragon Trunk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19931" y="1700100"/>
            <a:ext cx="2183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Positioned for Deployment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960587" y="2527835"/>
            <a:ext cx="503671" cy="35709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4500883" y="2527835"/>
            <a:ext cx="503671" cy="35709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7044288" y="2527835"/>
            <a:ext cx="503671" cy="35709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1" r="6402"/>
          <a:stretch/>
        </p:blipFill>
        <p:spPr>
          <a:xfrm>
            <a:off x="9511135" y="2197885"/>
            <a:ext cx="2117881" cy="146068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02479" y="1890108"/>
            <a:ext cx="751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Jettison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9097149" y="2527835"/>
            <a:ext cx="503671" cy="35709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6462" y="3638241"/>
            <a:ext cx="973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June 3, 2017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9199" y="3641191"/>
            <a:ext cx="1051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June 17, 2017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06335" y="3658566"/>
            <a:ext cx="1051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June 18, 2017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02479" y="3630658"/>
            <a:ext cx="1051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June 26, 2017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91278" y="3640003"/>
            <a:ext cx="10518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</a:rPr>
              <a:t>June 17, 2017</a:t>
            </a:r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57E593B2-F04C-4B7A-932D-E9CBF14FE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245009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Deployment: June 18</a:t>
            </a:r>
            <a:r>
              <a:rPr lang="en-US" baseline="30000" dirty="0"/>
              <a:t>th</a:t>
            </a:r>
            <a:r>
              <a:rPr lang="en-US" dirty="0"/>
              <a:t>, 2017 </a:t>
            </a:r>
            <a:r>
              <a:rPr lang="en-US" sz="1800" dirty="0"/>
              <a:t>(sped up ~20x)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337" y="1506071"/>
            <a:ext cx="8373331" cy="468906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9337" y="5825806"/>
            <a:ext cx="3723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 Deployment Time: 3.5 minutes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0D4602-E14A-494D-AB8F-7F9F23F26214}"/>
              </a:ext>
            </a:extLst>
          </p:cNvPr>
          <p:cNvSpPr/>
          <p:nvPr/>
        </p:nvSpPr>
        <p:spPr>
          <a:xfrm>
            <a:off x="391886" y="365129"/>
            <a:ext cx="335902" cy="316006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62A360F-AB38-49EC-9EFB-A7CA3414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277483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ROSA Structural Dynamics 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9845351" cy="4351338"/>
          </a:xfrm>
        </p:spPr>
        <p:txBody>
          <a:bodyPr>
            <a:normAutofit/>
          </a:bodyPr>
          <a:lstStyle/>
          <a:p>
            <a:r>
              <a:rPr lang="en-US" dirty="0"/>
              <a:t>Any engineered structure has natural frequencies</a:t>
            </a:r>
          </a:p>
          <a:p>
            <a:r>
              <a:rPr lang="en-US" dirty="0"/>
              <a:t>For lightweight solar arrays, these frequencies can be quite low</a:t>
            </a:r>
          </a:p>
          <a:p>
            <a:r>
              <a:rPr lang="en-US" dirty="0"/>
              <a:t>For deep space SEP (e.g. cargo to Mars), solar arrays would be HUGE with very low frequencies</a:t>
            </a:r>
          </a:p>
          <a:p>
            <a:r>
              <a:rPr lang="en-US" dirty="0"/>
              <a:t>Control of such a spacecraft could be difficult</a:t>
            </a:r>
          </a:p>
          <a:p>
            <a:r>
              <a:rPr lang="en-US" dirty="0"/>
              <a:t>Solutions:</a:t>
            </a:r>
          </a:p>
          <a:p>
            <a:pPr lvl="1"/>
            <a:r>
              <a:rPr lang="en-US" dirty="0"/>
              <a:t>Model</a:t>
            </a:r>
          </a:p>
          <a:p>
            <a:pPr lvl="1"/>
            <a:r>
              <a:rPr lang="en-US" dirty="0"/>
              <a:t>Test</a:t>
            </a:r>
          </a:p>
          <a:p>
            <a:pPr lvl="1"/>
            <a:r>
              <a:rPr lang="en-US" dirty="0"/>
              <a:t>Fly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42521" y="4696278"/>
            <a:ext cx="2526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Finite Element 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2521" y="5809904"/>
            <a:ext cx="1744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Very Expensive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42521" y="5259097"/>
            <a:ext cx="2870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Hard to do on the Ground</a:t>
            </a:r>
          </a:p>
        </p:txBody>
      </p:sp>
      <p:cxnSp>
        <p:nvCxnSpPr>
          <p:cNvPr id="11" name="Straight Arrow Connector 10"/>
          <p:cNvCxnSpPr>
            <a:cxnSpLocks/>
            <a:stCxn id="9" idx="1"/>
          </p:cNvCxnSpPr>
          <p:nvPr/>
        </p:nvCxnSpPr>
        <p:spPr>
          <a:xfrm flipH="1" flipV="1">
            <a:off x="2332653" y="5403773"/>
            <a:ext cx="809868" cy="553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 flipH="1" flipV="1">
            <a:off x="2127380" y="5728996"/>
            <a:ext cx="1062462" cy="1784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  <a:stCxn id="7" idx="1"/>
          </p:cNvCxnSpPr>
          <p:nvPr/>
        </p:nvCxnSpPr>
        <p:spPr>
          <a:xfrm flipH="1">
            <a:off x="2631233" y="4896333"/>
            <a:ext cx="51128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EEC1ECB-3A17-4E8A-8D38-0BE0B606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176684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14693-9F87-4217-99A8-247EE6CF2F7D}"/>
              </a:ext>
            </a:extLst>
          </p:cNvPr>
          <p:cNvSpPr/>
          <p:nvPr/>
        </p:nvSpPr>
        <p:spPr>
          <a:xfrm>
            <a:off x="1620319" y="4751083"/>
            <a:ext cx="257772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2904A8-3426-4C4C-BED1-4DA5C7CCB447}"/>
              </a:ext>
            </a:extLst>
          </p:cNvPr>
          <p:cNvSpPr/>
          <p:nvPr/>
        </p:nvSpPr>
        <p:spPr>
          <a:xfrm>
            <a:off x="1643887" y="2456823"/>
            <a:ext cx="257772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FA546D-2817-4A56-AD72-DD67DE08AD48}"/>
              </a:ext>
            </a:extLst>
          </p:cNvPr>
          <p:cNvSpPr txBox="1"/>
          <p:nvPr/>
        </p:nvSpPr>
        <p:spPr>
          <a:xfrm>
            <a:off x="3040359" y="5243820"/>
            <a:ext cx="1598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Photovoltaics </a:t>
            </a:r>
          </a:p>
        </p:txBody>
      </p:sp>
      <p:pic>
        <p:nvPicPr>
          <p:cNvPr id="12" name="Picture 11" descr="Screen Clipping">
            <a:extLst>
              <a:ext uri="{FF2B5EF4-FFF2-40B4-BE49-F238E27FC236}">
                <a16:creationId xmlns:a16="http://schemas.microsoft.com/office/drawing/2014/main" id="{0EDD062B-3522-4855-A0E8-CF188CC27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1" r="23338"/>
          <a:stretch/>
        </p:blipFill>
        <p:spPr>
          <a:xfrm rot="16200000">
            <a:off x="4832146" y="-870425"/>
            <a:ext cx="3006725" cy="91925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19943F-8ED0-4CC9-900C-8DF4288D8C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2" t="7215" r="9107" b="2500"/>
          <a:stretch/>
        </p:blipFill>
        <p:spPr>
          <a:xfrm rot="5400000">
            <a:off x="5686032" y="-449983"/>
            <a:ext cx="1298953" cy="824746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A079BEB-1317-49F4-AD52-B2AF277ABB72}"/>
              </a:ext>
            </a:extLst>
          </p:cNvPr>
          <p:cNvSpPr/>
          <p:nvPr/>
        </p:nvSpPr>
        <p:spPr>
          <a:xfrm>
            <a:off x="6289800" y="3639085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AEFD843-D4EC-4D55-AE5B-A79F9F064292}"/>
              </a:ext>
            </a:extLst>
          </p:cNvPr>
          <p:cNvSpPr/>
          <p:nvPr/>
        </p:nvSpPr>
        <p:spPr>
          <a:xfrm>
            <a:off x="6289800" y="3040251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28DE260-62DA-4FDF-87EE-22861478269F}"/>
              </a:ext>
            </a:extLst>
          </p:cNvPr>
          <p:cNvSpPr/>
          <p:nvPr/>
        </p:nvSpPr>
        <p:spPr>
          <a:xfrm>
            <a:off x="6289800" y="4219408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E69B39-ADE2-4D02-95E4-5C478E21AFD2}"/>
              </a:ext>
            </a:extLst>
          </p:cNvPr>
          <p:cNvSpPr/>
          <p:nvPr/>
        </p:nvSpPr>
        <p:spPr>
          <a:xfrm>
            <a:off x="1931917" y="2526527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399F10E-E2AF-4E6B-8B31-B5F4A941875F}"/>
              </a:ext>
            </a:extLst>
          </p:cNvPr>
          <p:cNvSpPr/>
          <p:nvPr/>
        </p:nvSpPr>
        <p:spPr>
          <a:xfrm>
            <a:off x="1963773" y="4764483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DEEAC1-90C4-465F-850B-9A55A9F6846C}"/>
              </a:ext>
            </a:extLst>
          </p:cNvPr>
          <p:cNvSpPr/>
          <p:nvPr/>
        </p:nvSpPr>
        <p:spPr>
          <a:xfrm>
            <a:off x="10499855" y="3630785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08E6F78-35B7-4559-BE79-2A4566A2BDB3}"/>
              </a:ext>
            </a:extLst>
          </p:cNvPr>
          <p:cNvSpPr/>
          <p:nvPr/>
        </p:nvSpPr>
        <p:spPr>
          <a:xfrm>
            <a:off x="10499855" y="2657301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F892770-572B-4E26-B400-287892D0D390}"/>
              </a:ext>
            </a:extLst>
          </p:cNvPr>
          <p:cNvSpPr/>
          <p:nvPr/>
        </p:nvSpPr>
        <p:spPr>
          <a:xfrm>
            <a:off x="10499855" y="4592108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9B14D3-394B-48CE-94BF-1DEF5AF8C012}"/>
              </a:ext>
            </a:extLst>
          </p:cNvPr>
          <p:cNvSpPr txBox="1"/>
          <p:nvPr/>
        </p:nvSpPr>
        <p:spPr>
          <a:xfrm>
            <a:off x="1438858" y="1630200"/>
            <a:ext cx="1249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Root Structure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3E153E-76A8-4FF1-871C-11F7406CF2D7}"/>
              </a:ext>
            </a:extLst>
          </p:cNvPr>
          <p:cNvSpPr txBox="1"/>
          <p:nvPr/>
        </p:nvSpPr>
        <p:spPr>
          <a:xfrm>
            <a:off x="11174396" y="2051464"/>
            <a:ext cx="805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Mandrel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2DD50E-0A8E-4967-9A23-E4C01AFBAC18}"/>
              </a:ext>
            </a:extLst>
          </p:cNvPr>
          <p:cNvSpPr txBox="1"/>
          <p:nvPr/>
        </p:nvSpPr>
        <p:spPr>
          <a:xfrm>
            <a:off x="5462868" y="1739162"/>
            <a:ext cx="352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Integrated Modular Blanket Assembly (IMBA)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BBA5EA-D60B-4999-BF4D-4B0471881852}"/>
              </a:ext>
            </a:extLst>
          </p:cNvPr>
          <p:cNvCxnSpPr>
            <a:stCxn id="22" idx="2"/>
          </p:cNvCxnSpPr>
          <p:nvPr/>
        </p:nvCxnSpPr>
        <p:spPr>
          <a:xfrm flipH="1">
            <a:off x="2001256" y="1937977"/>
            <a:ext cx="62325" cy="513644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065930E-6373-4EB7-B7C9-C50922A6755B}"/>
              </a:ext>
            </a:extLst>
          </p:cNvPr>
          <p:cNvCxnSpPr>
            <a:stCxn id="24" idx="2"/>
          </p:cNvCxnSpPr>
          <p:nvPr/>
        </p:nvCxnSpPr>
        <p:spPr>
          <a:xfrm flipH="1">
            <a:off x="6568101" y="2046939"/>
            <a:ext cx="655794" cy="91673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0B13CE6-0FDE-4441-B9A6-963DCE52F5B8}"/>
              </a:ext>
            </a:extLst>
          </p:cNvPr>
          <p:cNvCxnSpPr>
            <a:stCxn id="23" idx="2"/>
          </p:cNvCxnSpPr>
          <p:nvPr/>
        </p:nvCxnSpPr>
        <p:spPr>
          <a:xfrm flipH="1">
            <a:off x="10598749" y="2359241"/>
            <a:ext cx="978578" cy="80390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B5C0E10-0483-4647-8CBC-554C26C2174B}"/>
              </a:ext>
            </a:extLst>
          </p:cNvPr>
          <p:cNvSpPr txBox="1"/>
          <p:nvPr/>
        </p:nvSpPr>
        <p:spPr>
          <a:xfrm>
            <a:off x="5337416" y="5452051"/>
            <a:ext cx="362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Accelerometers</a:t>
            </a:r>
          </a:p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Photogrammetry Targets</a:t>
            </a:r>
          </a:p>
          <a:p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Resistance Temperature Detectors (RTDs)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B2BFFB-9B16-4C59-AECD-5249EF989B3B}"/>
              </a:ext>
            </a:extLst>
          </p:cNvPr>
          <p:cNvSpPr txBox="1"/>
          <p:nvPr/>
        </p:nvSpPr>
        <p:spPr>
          <a:xfrm>
            <a:off x="3206109" y="1689121"/>
            <a:ext cx="1959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Composite STEM Booms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03EC350-5B22-4674-A1E7-C0A369501374}"/>
              </a:ext>
            </a:extLst>
          </p:cNvPr>
          <p:cNvCxnSpPr>
            <a:stCxn id="29" idx="2"/>
          </p:cNvCxnSpPr>
          <p:nvPr/>
        </p:nvCxnSpPr>
        <p:spPr>
          <a:xfrm flipH="1">
            <a:off x="3426947" y="1996898"/>
            <a:ext cx="758789" cy="53350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BD19A9C-3BF3-49E4-B624-FA9500E58B4C}"/>
              </a:ext>
            </a:extLst>
          </p:cNvPr>
          <p:cNvSpPr/>
          <p:nvPr/>
        </p:nvSpPr>
        <p:spPr>
          <a:xfrm>
            <a:off x="1142299" y="3081215"/>
            <a:ext cx="371248" cy="13117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F33B576-8999-4F14-9828-62636924553A}"/>
              </a:ext>
            </a:extLst>
          </p:cNvPr>
          <p:cNvSpPr/>
          <p:nvPr/>
        </p:nvSpPr>
        <p:spPr>
          <a:xfrm>
            <a:off x="566790" y="2468579"/>
            <a:ext cx="564204" cy="24373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CBCC33-0340-4FD3-81BE-6DDD7E56C9C5}"/>
              </a:ext>
            </a:extLst>
          </p:cNvPr>
          <p:cNvSpPr txBox="1"/>
          <p:nvPr/>
        </p:nvSpPr>
        <p:spPr>
          <a:xfrm>
            <a:off x="566531" y="1774910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FRAM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669F4E-2A59-47AB-BBF9-02410EBB4050}"/>
              </a:ext>
            </a:extLst>
          </p:cNvPr>
          <p:cNvSpPr txBox="1"/>
          <p:nvPr/>
        </p:nvSpPr>
        <p:spPr>
          <a:xfrm>
            <a:off x="2562428" y="5698553"/>
            <a:ext cx="1311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cs typeface="Times New Roman" panose="02020603050405020304" pitchFamily="18" charset="0"/>
              </a:rPr>
              <a:t>Linear Actuator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3DDCBF-DD02-4CE3-B2BC-9B98416D6821}"/>
              </a:ext>
            </a:extLst>
          </p:cNvPr>
          <p:cNvSpPr/>
          <p:nvPr/>
        </p:nvSpPr>
        <p:spPr>
          <a:xfrm>
            <a:off x="1513547" y="2451621"/>
            <a:ext cx="135660" cy="245186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Right Arrow 71">
            <a:extLst>
              <a:ext uri="{FF2B5EF4-FFF2-40B4-BE49-F238E27FC236}">
                <a16:creationId xmlns:a16="http://schemas.microsoft.com/office/drawing/2014/main" id="{3773FC9C-EA85-482F-8123-FEB9CD992EF5}"/>
              </a:ext>
            </a:extLst>
          </p:cNvPr>
          <p:cNvSpPr/>
          <p:nvPr/>
        </p:nvSpPr>
        <p:spPr>
          <a:xfrm>
            <a:off x="5898526" y="1179676"/>
            <a:ext cx="1549271" cy="418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15E645-9A6D-4528-8291-4180D2E9FF09}"/>
              </a:ext>
            </a:extLst>
          </p:cNvPr>
          <p:cNvSpPr txBox="1"/>
          <p:nvPr/>
        </p:nvSpPr>
        <p:spPr>
          <a:xfrm>
            <a:off x="7471133" y="1187481"/>
            <a:ext cx="2496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Direction of Deployment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17DDD2E-6467-4275-A628-CDBAC970F431}"/>
              </a:ext>
            </a:extLst>
          </p:cNvPr>
          <p:cNvSpPr/>
          <p:nvPr/>
        </p:nvSpPr>
        <p:spPr>
          <a:xfrm>
            <a:off x="10579093" y="3645655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5736AEF-E710-4E5E-AB9A-93E6C96B44FE}"/>
              </a:ext>
            </a:extLst>
          </p:cNvPr>
          <p:cNvSpPr/>
          <p:nvPr/>
        </p:nvSpPr>
        <p:spPr>
          <a:xfrm>
            <a:off x="8933839" y="3411739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D3E7685-A584-4866-A216-979DB74649E7}"/>
              </a:ext>
            </a:extLst>
          </p:cNvPr>
          <p:cNvSpPr/>
          <p:nvPr/>
        </p:nvSpPr>
        <p:spPr>
          <a:xfrm>
            <a:off x="8933839" y="3839897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AA9768B-8D28-48A6-BB06-F6DF740A0598}"/>
              </a:ext>
            </a:extLst>
          </p:cNvPr>
          <p:cNvSpPr/>
          <p:nvPr/>
        </p:nvSpPr>
        <p:spPr>
          <a:xfrm>
            <a:off x="3928720" y="3429443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8DCC2EF-0533-4866-9283-10298694EF75}"/>
              </a:ext>
            </a:extLst>
          </p:cNvPr>
          <p:cNvSpPr/>
          <p:nvPr/>
        </p:nvSpPr>
        <p:spPr>
          <a:xfrm>
            <a:off x="3928720" y="3857600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897880D-C79B-446F-BD27-6A8261A9F54F}"/>
              </a:ext>
            </a:extLst>
          </p:cNvPr>
          <p:cNvSpPr/>
          <p:nvPr/>
        </p:nvSpPr>
        <p:spPr>
          <a:xfrm>
            <a:off x="5143040" y="3219249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ECD0BCB-84C2-4E7F-8B02-21A7675215DA}"/>
              </a:ext>
            </a:extLst>
          </p:cNvPr>
          <p:cNvSpPr/>
          <p:nvPr/>
        </p:nvSpPr>
        <p:spPr>
          <a:xfrm>
            <a:off x="5143040" y="4022057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A28406-15A2-49B7-8A8D-7101C0E54DDD}"/>
              </a:ext>
            </a:extLst>
          </p:cNvPr>
          <p:cNvSpPr/>
          <p:nvPr/>
        </p:nvSpPr>
        <p:spPr>
          <a:xfrm>
            <a:off x="2209659" y="2493964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FCA9FCC-500C-4C25-8A70-64549A614170}"/>
              </a:ext>
            </a:extLst>
          </p:cNvPr>
          <p:cNvSpPr/>
          <p:nvPr/>
        </p:nvSpPr>
        <p:spPr>
          <a:xfrm>
            <a:off x="2209659" y="4814493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D55FA86-E3AE-4739-BFC3-34E7CCEF1FDB}"/>
              </a:ext>
            </a:extLst>
          </p:cNvPr>
          <p:cNvCxnSpPr>
            <a:stCxn id="29" idx="2"/>
          </p:cNvCxnSpPr>
          <p:nvPr/>
        </p:nvCxnSpPr>
        <p:spPr>
          <a:xfrm flipH="1">
            <a:off x="3426947" y="1996898"/>
            <a:ext cx="758789" cy="279829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4ED0AA34-6860-45D7-BD90-D248A8FF62E7}"/>
              </a:ext>
            </a:extLst>
          </p:cNvPr>
          <p:cNvSpPr/>
          <p:nvPr/>
        </p:nvSpPr>
        <p:spPr>
          <a:xfrm>
            <a:off x="2476209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48A2298-8A20-4C81-B07F-3CA209E5B0AD}"/>
              </a:ext>
            </a:extLst>
          </p:cNvPr>
          <p:cNvSpPr/>
          <p:nvPr/>
        </p:nvSpPr>
        <p:spPr>
          <a:xfrm>
            <a:off x="3257964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C6E6900-DB18-4165-8EEF-32CE7E17AB58}"/>
              </a:ext>
            </a:extLst>
          </p:cNvPr>
          <p:cNvSpPr/>
          <p:nvPr/>
        </p:nvSpPr>
        <p:spPr>
          <a:xfrm>
            <a:off x="4039719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DB1C4EA-74B4-4C75-AF47-E046E7F96091}"/>
              </a:ext>
            </a:extLst>
          </p:cNvPr>
          <p:cNvSpPr/>
          <p:nvPr/>
        </p:nvSpPr>
        <p:spPr>
          <a:xfrm>
            <a:off x="4821475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0DBE96D-1D15-4094-90F7-3327CA20EE3B}"/>
              </a:ext>
            </a:extLst>
          </p:cNvPr>
          <p:cNvSpPr/>
          <p:nvPr/>
        </p:nvSpPr>
        <p:spPr>
          <a:xfrm>
            <a:off x="5603229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CD4FBA8-9133-4396-AEA0-D9CEBE542AF4}"/>
              </a:ext>
            </a:extLst>
          </p:cNvPr>
          <p:cNvSpPr/>
          <p:nvPr/>
        </p:nvSpPr>
        <p:spPr>
          <a:xfrm>
            <a:off x="6384984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253AA35-C631-4374-BBB9-1A346D8AC693}"/>
              </a:ext>
            </a:extLst>
          </p:cNvPr>
          <p:cNvSpPr/>
          <p:nvPr/>
        </p:nvSpPr>
        <p:spPr>
          <a:xfrm>
            <a:off x="7166739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F2B733B-32F9-4ADA-9E22-50E6F4A11661}"/>
              </a:ext>
            </a:extLst>
          </p:cNvPr>
          <p:cNvSpPr/>
          <p:nvPr/>
        </p:nvSpPr>
        <p:spPr>
          <a:xfrm>
            <a:off x="7948495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562DD2F-FED6-4938-8E17-42C1CDF0DF00}"/>
              </a:ext>
            </a:extLst>
          </p:cNvPr>
          <p:cNvSpPr/>
          <p:nvPr/>
        </p:nvSpPr>
        <p:spPr>
          <a:xfrm>
            <a:off x="8730249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AAA69F4-8E09-43E7-9DC4-41674ADF7062}"/>
              </a:ext>
            </a:extLst>
          </p:cNvPr>
          <p:cNvSpPr/>
          <p:nvPr/>
        </p:nvSpPr>
        <p:spPr>
          <a:xfrm>
            <a:off x="9512004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D9BA10C-8DBB-487C-8577-69C9DDC4A37D}"/>
              </a:ext>
            </a:extLst>
          </p:cNvPr>
          <p:cNvSpPr/>
          <p:nvPr/>
        </p:nvSpPr>
        <p:spPr>
          <a:xfrm>
            <a:off x="10293763" y="248107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5FF47FE-2427-4CAF-9660-587A791961A9}"/>
              </a:ext>
            </a:extLst>
          </p:cNvPr>
          <p:cNvSpPr/>
          <p:nvPr/>
        </p:nvSpPr>
        <p:spPr>
          <a:xfrm>
            <a:off x="2430489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152F350-CB04-4F5E-BEF9-7B06C6E5DA1C}"/>
              </a:ext>
            </a:extLst>
          </p:cNvPr>
          <p:cNvSpPr/>
          <p:nvPr/>
        </p:nvSpPr>
        <p:spPr>
          <a:xfrm>
            <a:off x="3212244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BBAE459-BFFD-451E-8D92-6F7823C95092}"/>
              </a:ext>
            </a:extLst>
          </p:cNvPr>
          <p:cNvSpPr/>
          <p:nvPr/>
        </p:nvSpPr>
        <p:spPr>
          <a:xfrm>
            <a:off x="3993999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EFD0388-D022-45CC-BD77-58CA8B69E8D0}"/>
              </a:ext>
            </a:extLst>
          </p:cNvPr>
          <p:cNvSpPr/>
          <p:nvPr/>
        </p:nvSpPr>
        <p:spPr>
          <a:xfrm>
            <a:off x="4775755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B4A188C-E269-45BA-AAC2-47467F7493B8}"/>
              </a:ext>
            </a:extLst>
          </p:cNvPr>
          <p:cNvSpPr/>
          <p:nvPr/>
        </p:nvSpPr>
        <p:spPr>
          <a:xfrm>
            <a:off x="5557509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3EB8508-244D-42E1-8DAF-CBA8769A7593}"/>
              </a:ext>
            </a:extLst>
          </p:cNvPr>
          <p:cNvSpPr/>
          <p:nvPr/>
        </p:nvSpPr>
        <p:spPr>
          <a:xfrm>
            <a:off x="6339264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B21352F-BFC5-4663-9E52-B01E08CA5836}"/>
              </a:ext>
            </a:extLst>
          </p:cNvPr>
          <p:cNvSpPr/>
          <p:nvPr/>
        </p:nvSpPr>
        <p:spPr>
          <a:xfrm>
            <a:off x="7121019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A8EEAE5-2494-4400-8290-771DA88DB48E}"/>
              </a:ext>
            </a:extLst>
          </p:cNvPr>
          <p:cNvSpPr/>
          <p:nvPr/>
        </p:nvSpPr>
        <p:spPr>
          <a:xfrm>
            <a:off x="7902775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06B83A9-D383-4D79-9B55-BEB8DEE5E4A1}"/>
              </a:ext>
            </a:extLst>
          </p:cNvPr>
          <p:cNvSpPr/>
          <p:nvPr/>
        </p:nvSpPr>
        <p:spPr>
          <a:xfrm>
            <a:off x="8684529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82B292C-D805-417E-A68B-E5ACFEB67EA7}"/>
              </a:ext>
            </a:extLst>
          </p:cNvPr>
          <p:cNvSpPr/>
          <p:nvPr/>
        </p:nvSpPr>
        <p:spPr>
          <a:xfrm>
            <a:off x="9466284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1036D59-FB8C-4C2A-A7A0-15F3B7EC1249}"/>
              </a:ext>
            </a:extLst>
          </p:cNvPr>
          <p:cNvSpPr/>
          <p:nvPr/>
        </p:nvSpPr>
        <p:spPr>
          <a:xfrm>
            <a:off x="10248043" y="4795197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080EC6C-F7F9-4E89-BCF5-75077F9CF20C}"/>
              </a:ext>
            </a:extLst>
          </p:cNvPr>
          <p:cNvSpPr/>
          <p:nvPr/>
        </p:nvSpPr>
        <p:spPr>
          <a:xfrm>
            <a:off x="5225648" y="5560303"/>
            <a:ext cx="91440" cy="9144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DFF7A8E-5156-4433-AAB1-0A767077E5D9}"/>
              </a:ext>
            </a:extLst>
          </p:cNvPr>
          <p:cNvSpPr/>
          <p:nvPr/>
        </p:nvSpPr>
        <p:spPr>
          <a:xfrm>
            <a:off x="5225648" y="6022444"/>
            <a:ext cx="91440" cy="91440"/>
          </a:xfrm>
          <a:prstGeom prst="ellipse">
            <a:avLst/>
          </a:prstGeom>
          <a:solidFill>
            <a:srgbClr val="F973D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8B51C34-4236-48ED-91EF-653A3B35A2EA}"/>
              </a:ext>
            </a:extLst>
          </p:cNvPr>
          <p:cNvSpPr/>
          <p:nvPr/>
        </p:nvSpPr>
        <p:spPr>
          <a:xfrm>
            <a:off x="5225648" y="577965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136839D-2DAD-4194-8309-A0124886A7E7}"/>
              </a:ext>
            </a:extLst>
          </p:cNvPr>
          <p:cNvSpPr/>
          <p:nvPr/>
        </p:nvSpPr>
        <p:spPr>
          <a:xfrm>
            <a:off x="1633851" y="3547645"/>
            <a:ext cx="274320" cy="27432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9094ADB-04A3-4D3D-8186-0B52C56DF27A}"/>
              </a:ext>
            </a:extLst>
          </p:cNvPr>
          <p:cNvCxnSpPr>
            <a:stCxn id="11" idx="0"/>
          </p:cNvCxnSpPr>
          <p:nvPr/>
        </p:nvCxnSpPr>
        <p:spPr>
          <a:xfrm flipV="1">
            <a:off x="3839645" y="3754907"/>
            <a:ext cx="291515" cy="148891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12824EC-106E-49C6-87B3-B662519F902F}"/>
              </a:ext>
            </a:extLst>
          </p:cNvPr>
          <p:cNvCxnSpPr>
            <a:stCxn id="11" idx="0"/>
          </p:cNvCxnSpPr>
          <p:nvPr/>
        </p:nvCxnSpPr>
        <p:spPr>
          <a:xfrm flipV="1">
            <a:off x="3839645" y="3754907"/>
            <a:ext cx="5117928" cy="148891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FF8DF32-2050-4EEC-B177-E592C5A0C9B2}"/>
              </a:ext>
            </a:extLst>
          </p:cNvPr>
          <p:cNvCxnSpPr>
            <a:stCxn id="11" idx="0"/>
          </p:cNvCxnSpPr>
          <p:nvPr/>
        </p:nvCxnSpPr>
        <p:spPr>
          <a:xfrm flipV="1">
            <a:off x="3839645" y="4049803"/>
            <a:ext cx="1833797" cy="11940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79DC236-366D-4B62-950B-CD230760D118}"/>
              </a:ext>
            </a:extLst>
          </p:cNvPr>
          <p:cNvCxnSpPr/>
          <p:nvPr/>
        </p:nvCxnSpPr>
        <p:spPr>
          <a:xfrm flipH="1" flipV="1">
            <a:off x="10196027" y="3580239"/>
            <a:ext cx="1040328" cy="60772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833849C-3B95-4367-A7FC-6C353E165BB2}"/>
              </a:ext>
            </a:extLst>
          </p:cNvPr>
          <p:cNvCxnSpPr/>
          <p:nvPr/>
        </p:nvCxnSpPr>
        <p:spPr>
          <a:xfrm flipH="1" flipV="1">
            <a:off x="9384041" y="3561583"/>
            <a:ext cx="1852314" cy="62637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EE60AD75-2008-4E38-9565-BF25A77A4203}"/>
              </a:ext>
            </a:extLst>
          </p:cNvPr>
          <p:cNvCxnSpPr/>
          <p:nvPr/>
        </p:nvCxnSpPr>
        <p:spPr>
          <a:xfrm flipH="1" flipV="1">
            <a:off x="10323455" y="4049806"/>
            <a:ext cx="912900" cy="13815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57DA39EC-2408-4F1D-83C5-C3818862B269}"/>
              </a:ext>
            </a:extLst>
          </p:cNvPr>
          <p:cNvSpPr/>
          <p:nvPr/>
        </p:nvSpPr>
        <p:spPr>
          <a:xfrm>
            <a:off x="986022" y="2466128"/>
            <a:ext cx="150135" cy="243735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B0B4001-6E81-4D25-99AC-1B9B4FDD3607}"/>
              </a:ext>
            </a:extLst>
          </p:cNvPr>
          <p:cNvCxnSpPr>
            <a:stCxn id="34" idx="0"/>
          </p:cNvCxnSpPr>
          <p:nvPr/>
        </p:nvCxnSpPr>
        <p:spPr>
          <a:xfrm flipH="1" flipV="1">
            <a:off x="1786894" y="3684805"/>
            <a:ext cx="1431227" cy="201374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69D3E69-7323-427C-AE70-1810A93E747A}"/>
              </a:ext>
            </a:extLst>
          </p:cNvPr>
          <p:cNvCxnSpPr/>
          <p:nvPr/>
        </p:nvCxnSpPr>
        <p:spPr>
          <a:xfrm flipH="1">
            <a:off x="868017" y="2100271"/>
            <a:ext cx="9657" cy="99852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6A8F30C9-ED33-4EBF-B58E-AED9AA49044E}"/>
              </a:ext>
            </a:extLst>
          </p:cNvPr>
          <p:cNvSpPr txBox="1"/>
          <p:nvPr/>
        </p:nvSpPr>
        <p:spPr>
          <a:xfrm>
            <a:off x="9243909" y="5382229"/>
            <a:ext cx="26947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2D050"/>
                </a:solidFill>
                <a:cs typeface="Times New Roman" panose="02020603050405020304" pitchFamily="18" charset="0"/>
              </a:rPr>
              <a:t>Cameras</a:t>
            </a: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 (Not Shown):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4 on ROSA root structure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2 on SPDM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Various on ISS (HD and SD)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D26E7B2-939D-40B0-A64B-AD89B3710127}"/>
              </a:ext>
            </a:extLst>
          </p:cNvPr>
          <p:cNvSpPr/>
          <p:nvPr/>
        </p:nvSpPr>
        <p:spPr>
          <a:xfrm>
            <a:off x="738352" y="3630875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91C340F-965B-4F52-92F7-55C77D703627}"/>
              </a:ext>
            </a:extLst>
          </p:cNvPr>
          <p:cNvCxnSpPr/>
          <p:nvPr/>
        </p:nvCxnSpPr>
        <p:spPr>
          <a:xfrm flipV="1">
            <a:off x="420125" y="3754907"/>
            <a:ext cx="302581" cy="205509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1">
            <a:extLst>
              <a:ext uri="{FF2B5EF4-FFF2-40B4-BE49-F238E27FC236}">
                <a16:creationId xmlns:a16="http://schemas.microsoft.com/office/drawing/2014/main" id="{FB0D98A7-37E0-48C8-87B6-16ECA2570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80" y="-111966"/>
            <a:ext cx="10933675" cy="1325563"/>
          </a:xfrm>
        </p:spPr>
        <p:txBody>
          <a:bodyPr/>
          <a:lstStyle/>
          <a:p>
            <a:r>
              <a:rPr lang="en-US" dirty="0"/>
              <a:t>ROSA: Instrumentation &amp; PG Targeting</a:t>
            </a:r>
          </a:p>
        </p:txBody>
      </p:sp>
      <p:sp>
        <p:nvSpPr>
          <p:cNvPr id="91" name="Footer Placeholder 4">
            <a:extLst>
              <a:ext uri="{FF2B5EF4-FFF2-40B4-BE49-F238E27FC236}">
                <a16:creationId xmlns:a16="http://schemas.microsoft.com/office/drawing/2014/main" id="{95D56D5E-ED64-4F95-BDD5-C848950F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145998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988970"/>
              </p:ext>
            </p:extLst>
          </p:nvPr>
        </p:nvGraphicFramePr>
        <p:xfrm>
          <a:off x="1942842" y="1090972"/>
          <a:ext cx="8039358" cy="5630507"/>
        </p:xfrm>
        <a:graphic>
          <a:graphicData uri="http://schemas.openxmlformats.org/drawingml/2006/table">
            <a:tbl>
              <a:tblPr firstRow="1" bandRow="1"/>
              <a:tblGrid>
                <a:gridCol w="809689">
                  <a:extLst>
                    <a:ext uri="{9D8B030D-6E8A-4147-A177-3AD203B41FA5}">
                      <a16:colId xmlns:a16="http://schemas.microsoft.com/office/drawing/2014/main" val="3545203872"/>
                    </a:ext>
                  </a:extLst>
                </a:gridCol>
                <a:gridCol w="1856791">
                  <a:extLst>
                    <a:ext uri="{9D8B030D-6E8A-4147-A177-3AD203B41FA5}">
                      <a16:colId xmlns:a16="http://schemas.microsoft.com/office/drawing/2014/main" val="3039671869"/>
                    </a:ext>
                  </a:extLst>
                </a:gridCol>
                <a:gridCol w="5372878">
                  <a:extLst>
                    <a:ext uri="{9D8B030D-6E8A-4147-A177-3AD203B41FA5}">
                      <a16:colId xmlns:a16="http://schemas.microsoft.com/office/drawing/2014/main" val="3375395399"/>
                    </a:ext>
                  </a:extLst>
                </a:gridCol>
              </a:tblGrid>
              <a:tr h="308913">
                <a:tc gridSpan="3">
                  <a:txBody>
                    <a:bodyPr/>
                    <a:lstStyle/>
                    <a:p>
                      <a:r>
                        <a:rPr lang="en-US" sz="1400" b="1" u="sng" dirty="0"/>
                        <a:t>Shell-Based Blanket Model </a:t>
                      </a:r>
                      <a:r>
                        <a:rPr lang="en-US" sz="1400" b="1" dirty="0"/>
                        <a:t>(ANSYS)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88713"/>
                  </a:ext>
                </a:extLst>
              </a:tr>
              <a:tr h="293885">
                <a:tc>
                  <a:txBody>
                    <a:bodyPr/>
                    <a:lstStyle/>
                    <a:p>
                      <a:r>
                        <a:rPr lang="en-US" sz="1400" b="1" kern="1200" dirty="0"/>
                        <a:t>Mode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/>
                        <a:t>Frequency (Hz)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/>
                        <a:t>Shape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679516"/>
                  </a:ext>
                </a:extLst>
              </a:tr>
              <a:tr h="15738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5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0.94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Blanket Drum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617733"/>
                  </a:ext>
                </a:extLst>
              </a:tr>
              <a:tr h="16823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9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1.79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2</a:t>
                      </a:r>
                      <a:r>
                        <a:rPr lang="en-US" sz="1600" b="1" kern="1200" baseline="30000" dirty="0">
                          <a:effectLst/>
                        </a:rPr>
                        <a:t>nd</a:t>
                      </a:r>
                      <a:r>
                        <a:rPr lang="en-US" sz="1600" b="1" kern="1200" dirty="0">
                          <a:effectLst/>
                        </a:rPr>
                        <a:t> Order Blanket Drum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174285"/>
                  </a:ext>
                </a:extLst>
              </a:tr>
              <a:tr h="17605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13</a:t>
                      </a:r>
                      <a:endParaRPr lang="en-US" sz="14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2.06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4</a:t>
                      </a:r>
                      <a:r>
                        <a:rPr lang="en-US" sz="1600" b="1" kern="1200" baseline="30000" dirty="0">
                          <a:effectLst/>
                        </a:rPr>
                        <a:t>th</a:t>
                      </a:r>
                      <a:r>
                        <a:rPr lang="en-US" sz="1600" b="1" kern="1200" dirty="0">
                          <a:effectLst/>
                        </a:rPr>
                        <a:t> Order Lateral Blanket Drum</a:t>
                      </a:r>
                      <a:endParaRPr lang="en-US" sz="16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89346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8</a:t>
            </a:fld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576" y="2846152"/>
            <a:ext cx="777889" cy="150359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576" y="4587254"/>
            <a:ext cx="786647" cy="141949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95C0C9-FD7C-4EBF-98EF-B7ABCF3881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577" y="1257960"/>
            <a:ext cx="777889" cy="15035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8BB2282-5326-4A48-AAB4-60E995DD2208}"/>
              </a:ext>
            </a:extLst>
          </p:cNvPr>
          <p:cNvSpPr txBox="1"/>
          <p:nvPr/>
        </p:nvSpPr>
        <p:spPr>
          <a:xfrm>
            <a:off x="858416" y="312392"/>
            <a:ext cx="9790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Photogrammetry Measurement Goals: Modes of Interest (Model Predictions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452AB757-A8A5-4618-95B3-59A508C65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3086147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Test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984" y="1847854"/>
            <a:ext cx="7519416" cy="4351338"/>
          </a:xfrm>
        </p:spPr>
        <p:txBody>
          <a:bodyPr/>
          <a:lstStyle/>
          <a:p>
            <a:r>
              <a:rPr lang="en-US" dirty="0"/>
              <a:t>Driven motion:</a:t>
            </a:r>
          </a:p>
          <a:p>
            <a:pPr lvl="1"/>
            <a:r>
              <a:rPr lang="en-US" dirty="0"/>
              <a:t>Drive base with sinusoidal out-of-plane motion</a:t>
            </a:r>
          </a:p>
          <a:p>
            <a:pPr lvl="1"/>
            <a:r>
              <a:rPr lang="en-US" dirty="0"/>
              <a:t>Sweep through expected frequency ranges of modes</a:t>
            </a:r>
          </a:p>
          <a:p>
            <a:pPr lvl="1"/>
            <a:r>
              <a:rPr lang="en-US" dirty="0"/>
              <a:t>Carry out repeated night and day “science” runs around measured modes </a:t>
            </a:r>
          </a:p>
          <a:p>
            <a:pPr lvl="1"/>
            <a:r>
              <a:rPr lang="en-US" dirty="0"/>
              <a:t>Roughly 30 experiments</a:t>
            </a:r>
          </a:p>
          <a:p>
            <a:pPr marL="457189" lvl="1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9</a:t>
            </a:fld>
            <a:endParaRPr lang="en-US"/>
          </a:p>
        </p:txBody>
      </p:sp>
      <p:pic>
        <p:nvPicPr>
          <p:cNvPr id="7" name="IMG_53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945" t="11626" r="33030"/>
          <a:stretch>
            <a:fillRect/>
          </a:stretch>
        </p:blipFill>
        <p:spPr>
          <a:xfrm>
            <a:off x="8257984" y="2194560"/>
            <a:ext cx="3737908" cy="314798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392555" y="3629176"/>
            <a:ext cx="926489" cy="513616"/>
            <a:chOff x="2551176" y="3601184"/>
            <a:chExt cx="926489" cy="51361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2551176" y="3822192"/>
              <a:ext cx="521208" cy="292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2642616" y="3822192"/>
              <a:ext cx="320040" cy="292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905072" y="3601184"/>
              <a:ext cx="5725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90+</a:t>
              </a:r>
            </a:p>
          </p:txBody>
        </p:sp>
      </p:grp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CEEC8F2-46C3-4B4C-B068-042B65B51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140424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9B307-2567-4F4C-8E96-C23948A65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65303"/>
            <a:ext cx="4114800" cy="365125"/>
          </a:xfrm>
          <a:solidFill>
            <a:schemeClr val="tx1"/>
          </a:solidFill>
        </p:spPr>
        <p:txBody>
          <a:bodyPr/>
          <a:lstStyle/>
          <a:p>
            <a:r>
              <a:rPr lang="en-US" dirty="0"/>
              <a:t>On-Orbit Structural Dynamics Testing of ROSA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97DF595-1E47-4D3E-89B1-F5D3F2B18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31" y="2878190"/>
            <a:ext cx="3039737" cy="315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E144606-9B5A-4D46-B738-F3716C359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010" y="2878190"/>
            <a:ext cx="3589980" cy="315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3AF3766C-F713-4F8D-A3C1-705A11FB2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334" y="2878190"/>
            <a:ext cx="2813663" cy="315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60BEE1C-2AEF-4A75-93C1-0097A62B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174" y="5322303"/>
            <a:ext cx="1889393" cy="11430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CP-13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FE2C09E-EED5-48C8-8708-04857E9D6C03}"/>
              </a:ext>
            </a:extLst>
          </p:cNvPr>
          <p:cNvSpPr txBox="1">
            <a:spLocks/>
          </p:cNvSpPr>
          <p:nvPr/>
        </p:nvSpPr>
        <p:spPr>
          <a:xfrm>
            <a:off x="3073743" y="5322303"/>
            <a:ext cx="188939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tx1"/>
                </a:solidFill>
              </a:rPr>
              <a:t>CP-3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B41975F-F185-43E7-93F5-9E2FA7A5988B}"/>
              </a:ext>
            </a:extLst>
          </p:cNvPr>
          <p:cNvSpPr txBox="1">
            <a:spLocks/>
          </p:cNvSpPr>
          <p:nvPr/>
        </p:nvSpPr>
        <p:spPr>
          <a:xfrm>
            <a:off x="7228866" y="5322303"/>
            <a:ext cx="188939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tx1"/>
                </a:solidFill>
              </a:rPr>
              <a:t>CP-9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E3803C-219A-4F19-9F5B-1019801AA8E9}"/>
              </a:ext>
            </a:extLst>
          </p:cNvPr>
          <p:cNvSpPr txBox="1"/>
          <p:nvPr/>
        </p:nvSpPr>
        <p:spPr>
          <a:xfrm>
            <a:off x="154798" y="490802"/>
            <a:ext cx="109019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Photogrammetric Simulation: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ISS In-Flight Camera Coordinate Definition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A7559E-668F-45FE-80A8-8FA3D47F1E60}"/>
              </a:ext>
            </a:extLst>
          </p:cNvPr>
          <p:cNvSpPr txBox="1"/>
          <p:nvPr/>
        </p:nvSpPr>
        <p:spPr>
          <a:xfrm>
            <a:off x="2209799" y="2073732"/>
            <a:ext cx="815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Refence Points Mapped to ROSA Coordinate System Definition During Ground Ops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BCFF3A-540D-4762-B010-529289973420}"/>
              </a:ext>
            </a:extLst>
          </p:cNvPr>
          <p:cNvGrpSpPr/>
          <p:nvPr/>
        </p:nvGrpSpPr>
        <p:grpSpPr>
          <a:xfrm>
            <a:off x="553616" y="2407770"/>
            <a:ext cx="11084768" cy="4092825"/>
            <a:chOff x="553616" y="2407770"/>
            <a:chExt cx="11084768" cy="409282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6CF007-B028-4368-A422-89ABD15E545A}"/>
                </a:ext>
              </a:extLst>
            </p:cNvPr>
            <p:cNvSpPr/>
            <p:nvPr/>
          </p:nvSpPr>
          <p:spPr>
            <a:xfrm>
              <a:off x="553616" y="2407770"/>
              <a:ext cx="11084768" cy="40928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9954544-1575-41A9-8F7B-E2D9DEB2D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3983" y="2909126"/>
              <a:ext cx="4417017" cy="2944678"/>
            </a:xfrm>
            <a:prstGeom prst="rect">
              <a:avLst/>
            </a:prstGeom>
          </p:spPr>
        </p:pic>
        <p:pic>
          <p:nvPicPr>
            <p:cNvPr id="19" name="Picture 2" descr="\\jsc-wr1-300\Payloads\ISS\ROSA\5 Pictures_Media\2016.08.22 EXPA Photogrammetry Lift Config\ROSA5.png">
              <a:extLst>
                <a:ext uri="{FF2B5EF4-FFF2-40B4-BE49-F238E27FC236}">
                  <a16:creationId xmlns:a16="http://schemas.microsoft.com/office/drawing/2014/main" id="{3600B581-AE71-40C4-B1E4-A9D3AF1B26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7177" y="2528060"/>
              <a:ext cx="2540841" cy="3852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008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C0B2A-D6EE-437A-ACC7-11EA52920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7ECA40-92C4-4CE1-BD62-5BA461DC39F9}"/>
              </a:ext>
            </a:extLst>
          </p:cNvPr>
          <p:cNvSpPr txBox="1"/>
          <p:nvPr/>
        </p:nvSpPr>
        <p:spPr>
          <a:xfrm>
            <a:off x="126807" y="280747"/>
            <a:ext cx="109019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Photogrammetric Simulation: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ISS In-Flight Camera Modeling-Perspective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0B7270-CE82-4279-85BE-E5E5FD47B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494" y="2540089"/>
            <a:ext cx="3058453" cy="220888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C0B88D-2C7B-42BE-B66D-405A32D00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036" y="2456113"/>
            <a:ext cx="3013455" cy="217638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FEFF22-00BE-4E11-92D1-EDAC4D9DE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47" y="2494672"/>
            <a:ext cx="3058452" cy="2208882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587AE2-4397-4135-ADC4-B31A29E90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92" y="4147472"/>
            <a:ext cx="2954526" cy="2208882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DBCC2A-1107-4EFB-9772-1732CFC53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821" y="4146465"/>
            <a:ext cx="2954526" cy="2209889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8865DC3C-E74B-4417-B4F0-05226DAD4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350" y="4133137"/>
            <a:ext cx="2973290" cy="2223217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DF7BD4C-9F07-496C-B43D-F887E7D6B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2796799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CF27B-38D0-46ED-9105-D6DA8556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8" y="262492"/>
            <a:ext cx="10015894" cy="1325563"/>
          </a:xfrm>
        </p:spPr>
        <p:txBody>
          <a:bodyPr/>
          <a:lstStyle/>
          <a:p>
            <a:r>
              <a:rPr lang="en-US" dirty="0"/>
              <a:t>ROSA: Day/Night Target Visibility &amp; Contrast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38EFC-D369-46EE-B45D-93C1786E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09D9D-89C6-4FFC-8F12-00360610B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14" y="2134149"/>
            <a:ext cx="4781725" cy="3453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869036-A2B1-462F-A0D8-A60892682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02002"/>
            <a:ext cx="4798786" cy="346579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D4A1CB-6DD6-440F-BC8B-D96AEBEF2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3253931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1EA1-AC3F-49BF-8853-E1E403BC7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45" y="175687"/>
            <a:ext cx="10410021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Image Processing: Contrast Enhancement (</a:t>
            </a:r>
            <a:r>
              <a:rPr lang="en-US" dirty="0" err="1"/>
              <a:t>Matlab</a:t>
            </a:r>
            <a:r>
              <a:rPr lang="en-US" dirty="0"/>
              <a:t>) </a:t>
            </a:r>
          </a:p>
        </p:txBody>
      </p:sp>
      <p:pic>
        <p:nvPicPr>
          <p:cNvPr id="7" name="98A2C229-A78F-413D-886E-F9EC6E071FCF" descr="cid:B379F653-B758-4BF6-8E64-0F31574A3358@ndc.nasa.gov">
            <a:extLst>
              <a:ext uri="{FF2B5EF4-FFF2-40B4-BE49-F238E27FC236}">
                <a16:creationId xmlns:a16="http://schemas.microsoft.com/office/drawing/2014/main" id="{0BDBCEE8-3B6B-4B5A-AE2A-E2093AE89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042" y="1518648"/>
            <a:ext cx="7183916" cy="519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838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7F7B4-FF46-4A68-8D15-7F51356D5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4860FE7-4725-40C0-AD39-5B385A297A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45" y="339836"/>
            <a:ext cx="2264335" cy="16032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28B2AFB-391E-4F1B-87FB-C2F5149E8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66" y="1527239"/>
            <a:ext cx="2407710" cy="177035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AB81691-19F3-478A-A3E0-98FCA88170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0" y="2928233"/>
            <a:ext cx="2407710" cy="1770352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B040170-7817-4BE5-AF5D-E71B3054D8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44" y="4267714"/>
            <a:ext cx="2410214" cy="1770352"/>
          </a:xfrm>
          <a:prstGeom prst="rect">
            <a:avLst/>
          </a:prstGeom>
          <a:ln w="952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9C2517B-BCCA-4171-96F1-B07F80ACA0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30" y="3381454"/>
            <a:ext cx="1838959" cy="265661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91C06A2-B527-422B-AEA6-3A1E09606BE5}"/>
              </a:ext>
            </a:extLst>
          </p:cNvPr>
          <p:cNvSpPr txBox="1"/>
          <p:nvPr/>
        </p:nvSpPr>
        <p:spPr>
          <a:xfrm>
            <a:off x="2985990" y="125384"/>
            <a:ext cx="70484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Photogrammetric Processing: 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B2C05E7E-E6C5-4C35-BB13-868C04771F2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896" y="4495108"/>
            <a:ext cx="3072303" cy="1490345"/>
          </a:xfrm>
          <a:prstGeom prst="rect">
            <a:avLst/>
          </a:prstGeom>
        </p:spPr>
      </p:pic>
      <p:sp>
        <p:nvSpPr>
          <p:cNvPr id="55" name="Arrow: Bent-Up 54">
            <a:extLst>
              <a:ext uri="{FF2B5EF4-FFF2-40B4-BE49-F238E27FC236}">
                <a16:creationId xmlns:a16="http://schemas.microsoft.com/office/drawing/2014/main" id="{0955F3D8-E7A8-4821-8638-D86932DFB817}"/>
              </a:ext>
            </a:extLst>
          </p:cNvPr>
          <p:cNvSpPr/>
          <p:nvPr/>
        </p:nvSpPr>
        <p:spPr>
          <a:xfrm rot="5400000">
            <a:off x="551274" y="2186152"/>
            <a:ext cx="394657" cy="304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Bent-Up 61">
            <a:extLst>
              <a:ext uri="{FF2B5EF4-FFF2-40B4-BE49-F238E27FC236}">
                <a16:creationId xmlns:a16="http://schemas.microsoft.com/office/drawing/2014/main" id="{32A57141-59F3-4BF9-AE88-BE842CFB0EE9}"/>
              </a:ext>
            </a:extLst>
          </p:cNvPr>
          <p:cNvSpPr/>
          <p:nvPr/>
        </p:nvSpPr>
        <p:spPr>
          <a:xfrm rot="5400000">
            <a:off x="1354771" y="3750498"/>
            <a:ext cx="394657" cy="304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row: Bent-Up 63">
            <a:extLst>
              <a:ext uri="{FF2B5EF4-FFF2-40B4-BE49-F238E27FC236}">
                <a16:creationId xmlns:a16="http://schemas.microsoft.com/office/drawing/2014/main" id="{10D983E5-05EF-4D33-811A-16BCCC027B23}"/>
              </a:ext>
            </a:extLst>
          </p:cNvPr>
          <p:cNvSpPr/>
          <p:nvPr/>
        </p:nvSpPr>
        <p:spPr>
          <a:xfrm rot="5400000">
            <a:off x="2194992" y="5186346"/>
            <a:ext cx="394657" cy="304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F3D53AD1-18C3-4063-9FA3-88ACA5F70BBA}"/>
              </a:ext>
            </a:extLst>
          </p:cNvPr>
          <p:cNvSpPr/>
          <p:nvPr/>
        </p:nvSpPr>
        <p:spPr>
          <a:xfrm>
            <a:off x="5361294" y="5304847"/>
            <a:ext cx="441435" cy="231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C75FEDB1-8B4E-4C82-8B99-401BB396A209}"/>
              </a:ext>
            </a:extLst>
          </p:cNvPr>
          <p:cNvSpPr/>
          <p:nvPr/>
        </p:nvSpPr>
        <p:spPr>
          <a:xfrm>
            <a:off x="8048225" y="5223132"/>
            <a:ext cx="441435" cy="231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CC136D-CAD6-4E03-9C2A-BF663FCF2C4D}"/>
              </a:ext>
            </a:extLst>
          </p:cNvPr>
          <p:cNvSpPr txBox="1"/>
          <p:nvPr/>
        </p:nvSpPr>
        <p:spPr>
          <a:xfrm>
            <a:off x="3357691" y="897288"/>
            <a:ext cx="8262005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Steps: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Video Conversion (.TIF) 9000 images/cam (Typical ea. Test)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Grayscale Conversion (optimize file size)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MATLAB: ROI for background extraction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MATLAB: Histogram equalization to balance brightness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Photogrammetric Processing: Vision Measurement System (VMS).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VMS: Target Identification and Tracking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MATLABL: </a:t>
            </a:r>
            <a:r>
              <a:rPr lang="en-US" sz="1600" dirty="0" err="1">
                <a:solidFill>
                  <a:schemeClr val="bg1"/>
                </a:solidFill>
              </a:rPr>
              <a:t>Annimated</a:t>
            </a:r>
            <a:r>
              <a:rPr lang="en-US" sz="1600" dirty="0">
                <a:solidFill>
                  <a:schemeClr val="bg1"/>
                </a:solidFill>
              </a:rPr>
              <a:t> Point Cloud for Mode shape definition</a:t>
            </a:r>
          </a:p>
          <a:p>
            <a:pPr marL="3486150" lvl="7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MATLAB: FFT &gt;&gt; Peak Freq. Response </a:t>
            </a:r>
          </a:p>
        </p:txBody>
      </p:sp>
    </p:spTree>
    <p:extLst>
      <p:ext uri="{BB962C8B-B14F-4D97-AF65-F5344CB8AC3E}">
        <p14:creationId xmlns:p14="http://schemas.microsoft.com/office/powerpoint/2010/main" val="71572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Post-flight  Analyses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537" y="1842171"/>
            <a:ext cx="7091267" cy="4337783"/>
          </a:xfrm>
        </p:spPr>
        <p:txBody>
          <a:bodyPr>
            <a:normAutofit/>
          </a:bodyPr>
          <a:lstStyle/>
          <a:p>
            <a:r>
              <a:rPr lang="en-US" sz="2400" dirty="0"/>
              <a:t>Video recorded for photogrammetry analysis for key experimental runs (Day Light)</a:t>
            </a:r>
          </a:p>
          <a:p>
            <a:r>
              <a:rPr lang="en-US" sz="2400" dirty="0"/>
              <a:t>Huge quantities of PG/Accelerometer data processed</a:t>
            </a:r>
          </a:p>
          <a:p>
            <a:pPr lvl="1"/>
            <a:r>
              <a:rPr lang="en-US" dirty="0"/>
              <a:t>90+ runs recorded</a:t>
            </a:r>
          </a:p>
          <a:p>
            <a:endParaRPr lang="en-US" sz="1200" dirty="0"/>
          </a:p>
          <a:p>
            <a:r>
              <a:rPr lang="en-US" sz="2400" dirty="0"/>
              <a:t>Post-Flight Photogrammetry Goals:</a:t>
            </a:r>
          </a:p>
          <a:p>
            <a:pPr lvl="1"/>
            <a:r>
              <a:rPr lang="en-US" sz="2000" dirty="0"/>
              <a:t>Identify ROSA frequencies and mode shapes below 2 Hz</a:t>
            </a:r>
          </a:p>
          <a:p>
            <a:pPr lvl="1"/>
            <a:r>
              <a:rPr lang="en-US" sz="2000" dirty="0"/>
              <a:t>Calculate structural damping</a:t>
            </a:r>
          </a:p>
          <a:p>
            <a:pPr lvl="1"/>
            <a:r>
              <a:rPr lang="en-US" sz="2000" dirty="0"/>
              <a:t>Reconstruct mode shapes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15</a:t>
            </a:fld>
            <a:endParaRPr lang="en-US"/>
          </a:p>
        </p:txBody>
      </p:sp>
      <p:pic>
        <p:nvPicPr>
          <p:cNvPr id="9" name="Content Placeholder 5"/>
          <p:cNvPicPr>
            <a:picLocks noChangeAspect="1"/>
          </p:cNvPicPr>
          <p:nvPr/>
        </p:nvPicPr>
        <p:blipFill rotWithShape="1">
          <a:blip r:embed="rId2"/>
          <a:srcRect l="1098" t="13015" r="18206" b="2662"/>
          <a:stretch/>
        </p:blipFill>
        <p:spPr bwMode="auto">
          <a:xfrm>
            <a:off x="7650479" y="3963565"/>
            <a:ext cx="3944003" cy="21998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C:\Users\stevekiefer\AppData\Local\Microsoft\Windows\INetCache\Content.Word\5026_fft_full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84"/>
          <a:stretch/>
        </p:blipFill>
        <p:spPr bwMode="auto">
          <a:xfrm>
            <a:off x="7635239" y="1856206"/>
            <a:ext cx="3424415" cy="14387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14422" y="1534394"/>
            <a:ext cx="3572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FFTs of filtered accelerometer data for one run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0479" y="3662136"/>
            <a:ext cx="3265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Conglomeration of FFT peaks from all runs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132320" y="5416324"/>
            <a:ext cx="1021080" cy="271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>
            <a:off x="9162288" y="3441198"/>
            <a:ext cx="460192" cy="220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5CCCD80-8D5F-4CB5-9D1C-C7E011B41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85558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3083"/>
            <a:ext cx="9597571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ROSA: Reconstructed 0.91 Hz </a:t>
            </a:r>
            <a:r>
              <a:rPr lang="en-US" sz="3200" dirty="0"/>
              <a:t>(Target/Accelerometer) Blanket Mode Shape</a:t>
            </a:r>
          </a:p>
        </p:txBody>
      </p:sp>
      <p:pic>
        <p:nvPicPr>
          <p:cNvPr id="5" name="5026_bCenter_0.9Hz_comp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22168" y="1947866"/>
            <a:ext cx="6169832" cy="4626864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16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7221812">
            <a:off x="11217328" y="365327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Mandrel</a:t>
            </a:r>
          </a:p>
        </p:txBody>
      </p:sp>
      <p:pic>
        <p:nvPicPr>
          <p:cNvPr id="11" name="LaRC5026_mode090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31477" t="7759" r="44337"/>
          <a:stretch>
            <a:fillRect/>
          </a:stretch>
        </p:blipFill>
        <p:spPr>
          <a:xfrm rot="5400000">
            <a:off x="1964656" y="2365482"/>
            <a:ext cx="2061178" cy="6022168"/>
          </a:xfrm>
          <a:prstGeom prst="rect">
            <a:avLst/>
          </a:prstGeom>
        </p:spPr>
      </p:pic>
      <p:pic>
        <p:nvPicPr>
          <p:cNvPr id="6" name="Run5070_Mode1_0910Hz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24766" t="8063" r="40572"/>
          <a:stretch>
            <a:fillRect/>
          </a:stretch>
        </p:blipFill>
        <p:spPr>
          <a:xfrm rot="5400000">
            <a:off x="1826451" y="182966"/>
            <a:ext cx="2353427" cy="6006331"/>
          </a:xfrm>
        </p:spPr>
      </p:pic>
      <p:sp>
        <p:nvSpPr>
          <p:cNvPr id="12" name="TextBox 11"/>
          <p:cNvSpPr txBox="1"/>
          <p:nvPr/>
        </p:nvSpPr>
        <p:spPr>
          <a:xfrm>
            <a:off x="1654402" y="1999958"/>
            <a:ext cx="317118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Reconstruction from Accelerometer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6949" y="4373794"/>
            <a:ext cx="3344634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n-US" dirty="0"/>
              <a:t>Reconstruction from Photogrammetry Data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C929F04-6174-4D58-B8DB-1AF13C30C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409112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84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Driven Dynamics Results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428934"/>
              </p:ext>
            </p:extLst>
          </p:nvPr>
        </p:nvGraphicFramePr>
        <p:xfrm>
          <a:off x="1" y="1425575"/>
          <a:ext cx="8181976" cy="4692650"/>
        </p:xfrm>
        <a:graphic>
          <a:graphicData uri="http://schemas.openxmlformats.org/drawingml/2006/table">
            <a:tbl>
              <a:tblPr firstRow="1" bandRow="1"/>
              <a:tblGrid>
                <a:gridCol w="764857">
                  <a:extLst>
                    <a:ext uri="{9D8B030D-6E8A-4147-A177-3AD203B41FA5}">
                      <a16:colId xmlns:a16="http://schemas.microsoft.com/office/drawing/2014/main" val="3678284236"/>
                    </a:ext>
                  </a:extLst>
                </a:gridCol>
                <a:gridCol w="1650486">
                  <a:extLst>
                    <a:ext uri="{9D8B030D-6E8A-4147-A177-3AD203B41FA5}">
                      <a16:colId xmlns:a16="http://schemas.microsoft.com/office/drawing/2014/main" val="2325858057"/>
                    </a:ext>
                  </a:extLst>
                </a:gridCol>
                <a:gridCol w="1651831">
                  <a:extLst>
                    <a:ext uri="{9D8B030D-6E8A-4147-A177-3AD203B41FA5}">
                      <a16:colId xmlns:a16="http://schemas.microsoft.com/office/drawing/2014/main" val="3093123200"/>
                    </a:ext>
                  </a:extLst>
                </a:gridCol>
                <a:gridCol w="1256646">
                  <a:extLst>
                    <a:ext uri="{9D8B030D-6E8A-4147-A177-3AD203B41FA5}">
                      <a16:colId xmlns:a16="http://schemas.microsoft.com/office/drawing/2014/main" val="4119941964"/>
                    </a:ext>
                  </a:extLst>
                </a:gridCol>
                <a:gridCol w="2858156">
                  <a:extLst>
                    <a:ext uri="{9D8B030D-6E8A-4147-A177-3AD203B41FA5}">
                      <a16:colId xmlns:a16="http://schemas.microsoft.com/office/drawing/2014/main" val="2058504562"/>
                    </a:ext>
                  </a:extLst>
                </a:gridCol>
              </a:tblGrid>
              <a:tr h="984250">
                <a:tc>
                  <a:txBody>
                    <a:bodyPr/>
                    <a:lstStyle/>
                    <a:p>
                      <a:r>
                        <a:rPr lang="en-US" sz="1800" b="1" dirty="0"/>
                        <a:t>Mode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Average FEM Predicted Frequency (Hz)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Average Measured</a:t>
                      </a:r>
                      <a:r>
                        <a:rPr lang="en-US" sz="1800" b="1" baseline="0" dirty="0"/>
                        <a:t> Frequency (Hz)</a:t>
                      </a:r>
                      <a:endParaRPr lang="en-US" sz="1800" b="1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Estimated</a:t>
                      </a:r>
                      <a:r>
                        <a:rPr lang="en-US" sz="1800" b="1" baseline="0" dirty="0"/>
                        <a:t> Damping (%)</a:t>
                      </a:r>
                      <a:endParaRPr lang="en-US" sz="1800" b="1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Shape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55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0.52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3.5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Structural bending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0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0.62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3.9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Structural torsion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23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0.68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Blanket right edge w/ torsion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50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0.81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Blanket left edge and center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12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800" dirty="0"/>
                        <a:t>0.93 **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0.91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Blanket saddle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58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1.21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Blanket saddle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78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1.70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/>
                        <a:t>Blanket right edge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86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*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1.77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/>
                        <a:t>Blanket right edge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825760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en-US" sz="1800" dirty="0"/>
                        <a:t>*</a:t>
                      </a:r>
                      <a:r>
                        <a:rPr lang="en-US" sz="1800" baseline="0" dirty="0"/>
                        <a:t> Indicates a mode shape spoiled by uneven blanket tension</a:t>
                      </a:r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882190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en-US" sz="1800" dirty="0"/>
                        <a:t>** Saddle</a:t>
                      </a:r>
                      <a:r>
                        <a:rPr lang="en-US" sz="1800" baseline="0" dirty="0"/>
                        <a:t> mode appears at different frequencies between day and night</a:t>
                      </a:r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998025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181977" y="1685925"/>
            <a:ext cx="4010023" cy="42862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Takeaways: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Unanticipated situations spoiled preflight FEM predictions: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Low 1</a:t>
            </a:r>
            <a:r>
              <a:rPr lang="en-US" sz="2000" i="1" baseline="30000" dirty="0">
                <a:solidFill>
                  <a:schemeClr val="bg1"/>
                </a:solidFill>
              </a:rPr>
              <a:t>st</a:t>
            </a:r>
            <a:r>
              <a:rPr lang="en-US" sz="2000" i="1" dirty="0">
                <a:solidFill>
                  <a:schemeClr val="bg1"/>
                </a:solidFill>
              </a:rPr>
              <a:t> bending mode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Loose right edge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bg1"/>
              </a:solidFill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Good FEM  prediction of first blanket mode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bg1"/>
              </a:solidFill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Higher damping on 1</a:t>
            </a:r>
            <a:r>
              <a:rPr lang="en-US" sz="2000" i="1" baseline="30000" dirty="0">
                <a:solidFill>
                  <a:schemeClr val="bg1"/>
                </a:solidFill>
              </a:rPr>
              <a:t>st</a:t>
            </a:r>
            <a:r>
              <a:rPr lang="en-US" sz="2000" i="1" dirty="0">
                <a:solidFill>
                  <a:schemeClr val="bg1"/>
                </a:solidFill>
              </a:rPr>
              <a:t> and 2</a:t>
            </a:r>
            <a:r>
              <a:rPr lang="en-US" sz="2000" i="1" baseline="30000" dirty="0">
                <a:solidFill>
                  <a:schemeClr val="bg1"/>
                </a:solidFill>
              </a:rPr>
              <a:t>nd</a:t>
            </a:r>
            <a:r>
              <a:rPr lang="en-US" sz="2000" i="1" dirty="0">
                <a:solidFill>
                  <a:schemeClr val="bg1"/>
                </a:solidFill>
              </a:rPr>
              <a:t> modes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505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ROSA Photogrammetry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606" y="1720850"/>
            <a:ext cx="7268244" cy="43513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Photogrammetric measurements 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Coverage typically with stereo views (</a:t>
            </a:r>
            <a:r>
              <a:rPr lang="en-US" dirty="0" err="1"/>
              <a:t>ie</a:t>
            </a:r>
            <a:r>
              <a:rPr lang="en-US" dirty="0"/>
              <a:t>. 2 Cameras) 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Image processing required to enhance target contrast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Dynamics </a:t>
            </a:r>
            <a:r>
              <a:rPr lang="en-US" i="1" dirty="0"/>
              <a:t>consistent</a:t>
            </a:r>
            <a:r>
              <a:rPr lang="en-US" dirty="0"/>
              <a:t> with Accelerometer data (200+ orbits)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dirty="0"/>
              <a:t>Most modes </a:t>
            </a:r>
            <a:r>
              <a:rPr lang="en-US" i="1" dirty="0"/>
              <a:t>only</a:t>
            </a:r>
            <a:r>
              <a:rPr lang="en-US" dirty="0"/>
              <a:t> measurable during day  </a:t>
            </a:r>
          </a:p>
          <a:p>
            <a:r>
              <a:rPr lang="en-US" dirty="0"/>
              <a:t>ROSA flight experiment achieved all scientific objectives: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Successful deployment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At least 10 structural modes identified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Eclipse entry / exit dynamics measured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46" y="1825625"/>
            <a:ext cx="3962400" cy="3962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06446" y="1456293"/>
            <a:ext cx="1752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Farewell, ROSA…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CDF5DF3-6D13-4B12-8D8B-EF9F79D7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3587615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ROSA: Highly Successful Collaboration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6743879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LaRC</a:t>
            </a:r>
            <a:r>
              <a:rPr lang="en-US" dirty="0"/>
              <a:t>/JSC are centers of excellence for </a:t>
            </a:r>
            <a:r>
              <a:rPr lang="en-US" dirty="0">
                <a:solidFill>
                  <a:srgbClr val="FFC000"/>
                </a:solidFill>
              </a:rPr>
              <a:t>photogrammetry</a:t>
            </a:r>
            <a:endParaRPr lang="en-US" dirty="0"/>
          </a:p>
          <a:p>
            <a:pPr lvl="1"/>
            <a:r>
              <a:rPr lang="en-US" dirty="0"/>
              <a:t>Inflatable structures</a:t>
            </a:r>
          </a:p>
          <a:p>
            <a:pPr lvl="1"/>
            <a:r>
              <a:rPr lang="en-US" dirty="0"/>
              <a:t>Solar sails</a:t>
            </a:r>
          </a:p>
          <a:p>
            <a:pPr lvl="1"/>
            <a:r>
              <a:rPr lang="en-US" dirty="0"/>
              <a:t>Crash impact dynamics </a:t>
            </a:r>
          </a:p>
          <a:p>
            <a:r>
              <a:rPr lang="en-US" dirty="0" err="1"/>
              <a:t>LaRC</a:t>
            </a:r>
            <a:r>
              <a:rPr lang="en-US" dirty="0"/>
              <a:t> is agency lead for </a:t>
            </a:r>
            <a:r>
              <a:rPr lang="en-US" dirty="0">
                <a:solidFill>
                  <a:srgbClr val="FFC000"/>
                </a:solidFill>
              </a:rPr>
              <a:t>lightweight solar array structures and high strain composites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STMD Solar Arrays Structures project (through Glenn)</a:t>
            </a:r>
          </a:p>
          <a:p>
            <a:pPr lvl="1"/>
            <a:r>
              <a:rPr lang="en-US" dirty="0"/>
              <a:t>STMD Solar Arrays With Storage project  (through Glenn)</a:t>
            </a:r>
          </a:p>
          <a:p>
            <a:pPr lvl="1"/>
            <a:r>
              <a:rPr lang="en-US" dirty="0"/>
              <a:t>ROSA Flight Experiment (through AFRL)</a:t>
            </a:r>
          </a:p>
          <a:p>
            <a:pPr lvl="1"/>
            <a:r>
              <a:rPr lang="en-US" dirty="0"/>
              <a:t>Deep Space Gateway Power Propulsion Element solicitation (through Glenn)</a:t>
            </a:r>
          </a:p>
          <a:p>
            <a:pPr lvl="1"/>
            <a:r>
              <a:rPr lang="en-US" dirty="0"/>
              <a:t>Upcoming major LEO gov’t use of ROSA (through Glenn)</a:t>
            </a:r>
          </a:p>
          <a:p>
            <a:r>
              <a:rPr lang="en-US" dirty="0"/>
              <a:t>ISS Platform &amp; Assets ideal for experimental validation of  large deployable structures experiments</a:t>
            </a:r>
          </a:p>
          <a:p>
            <a:r>
              <a:rPr lang="en-US" dirty="0">
                <a:solidFill>
                  <a:srgbClr val="FFC000"/>
                </a:solidFill>
              </a:rPr>
              <a:t>This project serves as a Great example of effective interagency cooperation </a:t>
            </a:r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078" y="2267556"/>
            <a:ext cx="4284571" cy="32134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82078" y="1959779"/>
            <a:ext cx="2809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ROSA Flight Ops Team in DoD POCC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A42EAFA-2D49-42B9-BD74-E7A71490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r>
              <a:rPr lang="en-US" dirty="0"/>
              <a:t>American Institute of Aeronautics and Astronautics | AIAA.ORG</a:t>
            </a:r>
          </a:p>
        </p:txBody>
      </p:sp>
    </p:spTree>
    <p:extLst>
      <p:ext uri="{BB962C8B-B14F-4D97-AF65-F5344CB8AC3E}">
        <p14:creationId xmlns:p14="http://schemas.microsoft.com/office/powerpoint/2010/main" val="2200151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/>
          <a:stretch/>
        </p:blipFill>
        <p:spPr>
          <a:xfrm rot="10800000">
            <a:off x="-48700" y="-36957"/>
            <a:ext cx="12240700" cy="689495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951" y="1886078"/>
            <a:ext cx="10515600" cy="94284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Thank You!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07950" y="2828925"/>
            <a:ext cx="5204714" cy="3437065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This was a </a:t>
            </a:r>
            <a:r>
              <a:rPr lang="en-US" b="1" i="1" u="sng" dirty="0">
                <a:solidFill>
                  <a:schemeClr val="tx1"/>
                </a:solidFill>
              </a:rPr>
              <a:t>team effort</a:t>
            </a:r>
            <a:r>
              <a:rPr lang="en-US" dirty="0">
                <a:solidFill>
                  <a:schemeClr val="tx1"/>
                </a:solidFill>
              </a:rPr>
              <a:t> supported by the following groups (and many more):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U.S. Air Force Research Laboratory Space Vehicles Directorate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U.S. Air Force Space and Missile Systems Center 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Department of Defense Space Test Program Houston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NASA Langley Structural Dynamics Branch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NASA Langley Advanced Measurement and Data Systems Branch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NASA Johnson Image Science and Analysis Group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Deployable Space Systems, Inc.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Ecliptic Enterprises Corp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LoadPath</a:t>
            </a:r>
            <a:r>
              <a:rPr lang="en-US" dirty="0">
                <a:solidFill>
                  <a:schemeClr val="tx1"/>
                </a:solidFill>
              </a:rPr>
              <a:t>, LLC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9209E-C52C-4444-8D60-04E4104D59C3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523" y="2954505"/>
            <a:ext cx="2404316" cy="1989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331" y="5046079"/>
            <a:ext cx="4401997" cy="1184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331" y="3059345"/>
            <a:ext cx="1923195" cy="18847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085" y="602221"/>
            <a:ext cx="2106881" cy="210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65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16324</TotalTime>
  <Words>1525</Words>
  <Application>Microsoft Office PowerPoint</Application>
  <PresentationFormat>Widescreen</PresentationFormat>
  <Paragraphs>299</Paragraphs>
  <Slides>20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AIAA SciTech 2022 On-Orbit Structural Dynamics Testing of the Roll-Out Solar Array</vt:lpstr>
      <vt:lpstr>Outline</vt:lpstr>
      <vt:lpstr>Why the Roll-Out Solar Array? </vt:lpstr>
      <vt:lpstr>ROSA Flight Experiment Overview</vt:lpstr>
      <vt:lpstr>Deployment: June 18th, 2017 (sped up ~20x)</vt:lpstr>
      <vt:lpstr>ROSA Structural Dynamics … </vt:lpstr>
      <vt:lpstr>ROSA: Instrumentation &amp; PG Targeting</vt:lpstr>
      <vt:lpstr>PowerPoint Presentation</vt:lpstr>
      <vt:lpstr>Dynamics Test Plan</vt:lpstr>
      <vt:lpstr>CP-13</vt:lpstr>
      <vt:lpstr>PowerPoint Presentation</vt:lpstr>
      <vt:lpstr>ROSA: Day/Night Target Visibility &amp; Contrast</vt:lpstr>
      <vt:lpstr>Image Processing: Contrast Enhancement (Matlab) </vt:lpstr>
      <vt:lpstr>PowerPoint Presentation</vt:lpstr>
      <vt:lpstr>Overview of Post-flight  Analyses</vt:lpstr>
      <vt:lpstr>ROSA: Reconstructed 0.91 Hz (Target/Accelerometer) Blanket Mode Shape</vt:lpstr>
      <vt:lpstr>Summary of Driven Dynamics Results</vt:lpstr>
      <vt:lpstr>Summary of ROSA Photogrammetry</vt:lpstr>
      <vt:lpstr>ROSA: Highly Successful Collaboration </vt:lpstr>
      <vt:lpstr>Thank You!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On-Orbit Structural Dynamics of the Roll-Out Solar Array</dc:title>
  <dc:creator>Chamberlain, Matthew K (LARC-D322)</dc:creator>
  <cp:lastModifiedBy>Jones, Thomas W. (LARC-D304)</cp:lastModifiedBy>
  <cp:revision>349</cp:revision>
  <dcterms:created xsi:type="dcterms:W3CDTF">2017-12-04T16:00:39Z</dcterms:created>
  <dcterms:modified xsi:type="dcterms:W3CDTF">2021-12-07T17:40:58Z</dcterms:modified>
</cp:coreProperties>
</file>