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51206400" cy="33832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23" d="100"/>
          <a:sy n="23" d="100"/>
        </p:scale>
        <p:origin x="40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5536991"/>
            <a:ext cx="43525440" cy="11778827"/>
          </a:xfrm>
        </p:spPr>
        <p:txBody>
          <a:bodyPr anchor="b"/>
          <a:lstStyle>
            <a:lvl1pPr algn="ctr">
              <a:defRPr sz="2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17770054"/>
            <a:ext cx="38404800" cy="8168426"/>
          </a:xfrm>
        </p:spPr>
        <p:txBody>
          <a:bodyPr/>
          <a:lstStyle>
            <a:lvl1pPr marL="0" indent="0" algn="ctr">
              <a:buNone/>
              <a:defRPr sz="11840"/>
            </a:lvl1pPr>
            <a:lvl2pPr marL="2255505" indent="0" algn="ctr">
              <a:buNone/>
              <a:defRPr sz="9867"/>
            </a:lvl2pPr>
            <a:lvl3pPr marL="4511010" indent="0" algn="ctr">
              <a:buNone/>
              <a:defRPr sz="8880"/>
            </a:lvl3pPr>
            <a:lvl4pPr marL="6766514" indent="0" algn="ctr">
              <a:buNone/>
              <a:defRPr sz="7893"/>
            </a:lvl4pPr>
            <a:lvl5pPr marL="9022019" indent="0" algn="ctr">
              <a:buNone/>
              <a:defRPr sz="7893"/>
            </a:lvl5pPr>
            <a:lvl6pPr marL="11277524" indent="0" algn="ctr">
              <a:buNone/>
              <a:defRPr sz="7893"/>
            </a:lvl6pPr>
            <a:lvl7pPr marL="13533029" indent="0" algn="ctr">
              <a:buNone/>
              <a:defRPr sz="7893"/>
            </a:lvl7pPr>
            <a:lvl8pPr marL="15788533" indent="0" algn="ctr">
              <a:buNone/>
              <a:defRPr sz="7893"/>
            </a:lvl8pPr>
            <a:lvl9pPr marL="18044038" indent="0" algn="ctr">
              <a:buNone/>
              <a:defRPr sz="789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62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224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3" y="8434715"/>
            <a:ext cx="44165520" cy="14073503"/>
          </a:xfrm>
        </p:spPr>
        <p:txBody>
          <a:bodyPr anchor="b"/>
          <a:lstStyle>
            <a:lvl1pPr>
              <a:defRPr sz="2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3" y="22641358"/>
            <a:ext cx="44165520" cy="7400923"/>
          </a:xfrm>
        </p:spPr>
        <p:txBody>
          <a:bodyPr/>
          <a:lstStyle>
            <a:lvl1pPr marL="0" indent="0">
              <a:buNone/>
              <a:defRPr sz="11840">
                <a:solidFill>
                  <a:schemeClr val="tx1"/>
                </a:solidFill>
              </a:defRPr>
            </a:lvl1pPr>
            <a:lvl2pPr marL="2255505" indent="0">
              <a:buNone/>
              <a:defRPr sz="9867">
                <a:solidFill>
                  <a:schemeClr val="tx1">
                    <a:tint val="75000"/>
                  </a:schemeClr>
                </a:solidFill>
              </a:defRPr>
            </a:lvl2pPr>
            <a:lvl3pPr marL="4511010" indent="0">
              <a:buNone/>
              <a:defRPr sz="8880">
                <a:solidFill>
                  <a:schemeClr val="tx1">
                    <a:tint val="75000"/>
                  </a:schemeClr>
                </a:solidFill>
              </a:defRPr>
            </a:lvl3pPr>
            <a:lvl4pPr marL="6766514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4pPr>
            <a:lvl5pPr marL="9022019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5pPr>
            <a:lvl6pPr marL="11277524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6pPr>
            <a:lvl7pPr marL="13533029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7pPr>
            <a:lvl8pPr marL="15788533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8pPr>
            <a:lvl9pPr marL="18044038" indent="0">
              <a:buNone/>
              <a:defRPr sz="78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20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9006417"/>
            <a:ext cx="21762720" cy="21466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9006417"/>
            <a:ext cx="21762720" cy="21466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024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1801291"/>
            <a:ext cx="44165520" cy="65394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5" y="8293737"/>
            <a:ext cx="21662704" cy="4064633"/>
          </a:xfrm>
        </p:spPr>
        <p:txBody>
          <a:bodyPr anchor="b"/>
          <a:lstStyle>
            <a:lvl1pPr marL="0" indent="0">
              <a:buNone/>
              <a:defRPr sz="11840" b="1"/>
            </a:lvl1pPr>
            <a:lvl2pPr marL="2255505" indent="0">
              <a:buNone/>
              <a:defRPr sz="9867" b="1"/>
            </a:lvl2pPr>
            <a:lvl3pPr marL="4511010" indent="0">
              <a:buNone/>
              <a:defRPr sz="8880" b="1"/>
            </a:lvl3pPr>
            <a:lvl4pPr marL="6766514" indent="0">
              <a:buNone/>
              <a:defRPr sz="7893" b="1"/>
            </a:lvl4pPr>
            <a:lvl5pPr marL="9022019" indent="0">
              <a:buNone/>
              <a:defRPr sz="7893" b="1"/>
            </a:lvl5pPr>
            <a:lvl6pPr marL="11277524" indent="0">
              <a:buNone/>
              <a:defRPr sz="7893" b="1"/>
            </a:lvl6pPr>
            <a:lvl7pPr marL="13533029" indent="0">
              <a:buNone/>
              <a:defRPr sz="7893" b="1"/>
            </a:lvl7pPr>
            <a:lvl8pPr marL="15788533" indent="0">
              <a:buNone/>
              <a:defRPr sz="7893" b="1"/>
            </a:lvl8pPr>
            <a:lvl9pPr marL="18044038" indent="0">
              <a:buNone/>
              <a:defRPr sz="78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5" y="12358370"/>
            <a:ext cx="21662704" cy="18177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3" y="8293737"/>
            <a:ext cx="21769390" cy="4064633"/>
          </a:xfrm>
        </p:spPr>
        <p:txBody>
          <a:bodyPr anchor="b"/>
          <a:lstStyle>
            <a:lvl1pPr marL="0" indent="0">
              <a:buNone/>
              <a:defRPr sz="11840" b="1"/>
            </a:lvl1pPr>
            <a:lvl2pPr marL="2255505" indent="0">
              <a:buNone/>
              <a:defRPr sz="9867" b="1"/>
            </a:lvl2pPr>
            <a:lvl3pPr marL="4511010" indent="0">
              <a:buNone/>
              <a:defRPr sz="8880" b="1"/>
            </a:lvl3pPr>
            <a:lvl4pPr marL="6766514" indent="0">
              <a:buNone/>
              <a:defRPr sz="7893" b="1"/>
            </a:lvl4pPr>
            <a:lvl5pPr marL="9022019" indent="0">
              <a:buNone/>
              <a:defRPr sz="7893" b="1"/>
            </a:lvl5pPr>
            <a:lvl6pPr marL="11277524" indent="0">
              <a:buNone/>
              <a:defRPr sz="7893" b="1"/>
            </a:lvl6pPr>
            <a:lvl7pPr marL="13533029" indent="0">
              <a:buNone/>
              <a:defRPr sz="7893" b="1"/>
            </a:lvl7pPr>
            <a:lvl8pPr marL="15788533" indent="0">
              <a:buNone/>
              <a:defRPr sz="7893" b="1"/>
            </a:lvl8pPr>
            <a:lvl9pPr marL="18044038" indent="0">
              <a:buNone/>
              <a:defRPr sz="789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3" y="12358370"/>
            <a:ext cx="21769390" cy="18177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78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5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8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255520"/>
            <a:ext cx="16515397" cy="7894320"/>
          </a:xfrm>
        </p:spPr>
        <p:txBody>
          <a:bodyPr anchor="b"/>
          <a:lstStyle>
            <a:lvl1pPr>
              <a:defRPr sz="15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4871304"/>
            <a:ext cx="25923240" cy="24043217"/>
          </a:xfrm>
        </p:spPr>
        <p:txBody>
          <a:bodyPr/>
          <a:lstStyle>
            <a:lvl1pPr>
              <a:defRPr sz="15787"/>
            </a:lvl1pPr>
            <a:lvl2pPr>
              <a:defRPr sz="13813"/>
            </a:lvl2pPr>
            <a:lvl3pPr>
              <a:defRPr sz="11840"/>
            </a:lvl3pPr>
            <a:lvl4pPr>
              <a:defRPr sz="9867"/>
            </a:lvl4pPr>
            <a:lvl5pPr>
              <a:defRPr sz="9867"/>
            </a:lvl5pPr>
            <a:lvl6pPr>
              <a:defRPr sz="9867"/>
            </a:lvl6pPr>
            <a:lvl7pPr>
              <a:defRPr sz="9867"/>
            </a:lvl7pPr>
            <a:lvl8pPr>
              <a:defRPr sz="9867"/>
            </a:lvl8pPr>
            <a:lvl9pPr>
              <a:defRPr sz="9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0149840"/>
            <a:ext cx="16515397" cy="18803834"/>
          </a:xfrm>
        </p:spPr>
        <p:txBody>
          <a:bodyPr/>
          <a:lstStyle>
            <a:lvl1pPr marL="0" indent="0">
              <a:buNone/>
              <a:defRPr sz="7893"/>
            </a:lvl1pPr>
            <a:lvl2pPr marL="2255505" indent="0">
              <a:buNone/>
              <a:defRPr sz="6907"/>
            </a:lvl2pPr>
            <a:lvl3pPr marL="4511010" indent="0">
              <a:buNone/>
              <a:defRPr sz="5920"/>
            </a:lvl3pPr>
            <a:lvl4pPr marL="6766514" indent="0">
              <a:buNone/>
              <a:defRPr sz="4933"/>
            </a:lvl4pPr>
            <a:lvl5pPr marL="9022019" indent="0">
              <a:buNone/>
              <a:defRPr sz="4933"/>
            </a:lvl5pPr>
            <a:lvl6pPr marL="11277524" indent="0">
              <a:buNone/>
              <a:defRPr sz="4933"/>
            </a:lvl6pPr>
            <a:lvl7pPr marL="13533029" indent="0">
              <a:buNone/>
              <a:defRPr sz="4933"/>
            </a:lvl7pPr>
            <a:lvl8pPr marL="15788533" indent="0">
              <a:buNone/>
              <a:defRPr sz="4933"/>
            </a:lvl8pPr>
            <a:lvl9pPr marL="18044038" indent="0">
              <a:buNone/>
              <a:defRPr sz="4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4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255520"/>
            <a:ext cx="16515397" cy="7894320"/>
          </a:xfrm>
        </p:spPr>
        <p:txBody>
          <a:bodyPr anchor="b"/>
          <a:lstStyle>
            <a:lvl1pPr>
              <a:defRPr sz="1578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4871304"/>
            <a:ext cx="25923240" cy="24043217"/>
          </a:xfrm>
        </p:spPr>
        <p:txBody>
          <a:bodyPr anchor="t"/>
          <a:lstStyle>
            <a:lvl1pPr marL="0" indent="0">
              <a:buNone/>
              <a:defRPr sz="15787"/>
            </a:lvl1pPr>
            <a:lvl2pPr marL="2255505" indent="0">
              <a:buNone/>
              <a:defRPr sz="13813"/>
            </a:lvl2pPr>
            <a:lvl3pPr marL="4511010" indent="0">
              <a:buNone/>
              <a:defRPr sz="11840"/>
            </a:lvl3pPr>
            <a:lvl4pPr marL="6766514" indent="0">
              <a:buNone/>
              <a:defRPr sz="9867"/>
            </a:lvl4pPr>
            <a:lvl5pPr marL="9022019" indent="0">
              <a:buNone/>
              <a:defRPr sz="9867"/>
            </a:lvl5pPr>
            <a:lvl6pPr marL="11277524" indent="0">
              <a:buNone/>
              <a:defRPr sz="9867"/>
            </a:lvl6pPr>
            <a:lvl7pPr marL="13533029" indent="0">
              <a:buNone/>
              <a:defRPr sz="9867"/>
            </a:lvl7pPr>
            <a:lvl8pPr marL="15788533" indent="0">
              <a:buNone/>
              <a:defRPr sz="9867"/>
            </a:lvl8pPr>
            <a:lvl9pPr marL="18044038" indent="0">
              <a:buNone/>
              <a:defRPr sz="98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0149840"/>
            <a:ext cx="16515397" cy="18803834"/>
          </a:xfrm>
        </p:spPr>
        <p:txBody>
          <a:bodyPr/>
          <a:lstStyle>
            <a:lvl1pPr marL="0" indent="0">
              <a:buNone/>
              <a:defRPr sz="7893"/>
            </a:lvl1pPr>
            <a:lvl2pPr marL="2255505" indent="0">
              <a:buNone/>
              <a:defRPr sz="6907"/>
            </a:lvl2pPr>
            <a:lvl3pPr marL="4511010" indent="0">
              <a:buNone/>
              <a:defRPr sz="5920"/>
            </a:lvl3pPr>
            <a:lvl4pPr marL="6766514" indent="0">
              <a:buNone/>
              <a:defRPr sz="4933"/>
            </a:lvl4pPr>
            <a:lvl5pPr marL="9022019" indent="0">
              <a:buNone/>
              <a:defRPr sz="4933"/>
            </a:lvl5pPr>
            <a:lvl6pPr marL="11277524" indent="0">
              <a:buNone/>
              <a:defRPr sz="4933"/>
            </a:lvl6pPr>
            <a:lvl7pPr marL="13533029" indent="0">
              <a:buNone/>
              <a:defRPr sz="4933"/>
            </a:lvl7pPr>
            <a:lvl8pPr marL="15788533" indent="0">
              <a:buNone/>
              <a:defRPr sz="4933"/>
            </a:lvl8pPr>
            <a:lvl9pPr marL="18044038" indent="0">
              <a:buNone/>
              <a:defRPr sz="49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75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67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3" y="1801283"/>
            <a:ext cx="11041380" cy="286717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3" y="1801283"/>
            <a:ext cx="32484060" cy="286717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77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1801291"/>
            <a:ext cx="44165520" cy="65394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9006417"/>
            <a:ext cx="44165520" cy="21466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31358001"/>
            <a:ext cx="11521440" cy="1801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513AA-5B38-4486-B939-C4D2413D08D2}" type="datetimeFigureOut">
              <a:rPr lang="en-US" smtClean="0"/>
              <a:t>12/3/2021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31358001"/>
            <a:ext cx="17282160" cy="1801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31358001"/>
            <a:ext cx="11521440" cy="18012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FE1FE-4413-47EE-83B9-644B8CC1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48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11010" rtl="0" eaLnBrk="1" latinLnBrk="0" hangingPunct="1">
        <a:lnSpc>
          <a:spcPct val="90000"/>
        </a:lnSpc>
        <a:spcBef>
          <a:spcPct val="0"/>
        </a:spcBef>
        <a:buNone/>
        <a:defRPr sz="217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27752" indent="-1127752" algn="l" defTabSz="4511010" rtl="0" eaLnBrk="1" latinLnBrk="0" hangingPunct="1">
        <a:lnSpc>
          <a:spcPct val="90000"/>
        </a:lnSpc>
        <a:spcBef>
          <a:spcPts val="4933"/>
        </a:spcBef>
        <a:buFont typeface="Arial" panose="020B0604020202020204" pitchFamily="34" charset="0"/>
        <a:buChar char="•"/>
        <a:defRPr sz="13813" kern="1200">
          <a:solidFill>
            <a:schemeClr val="tx1"/>
          </a:solidFill>
          <a:latin typeface="+mn-lt"/>
          <a:ea typeface="+mn-ea"/>
          <a:cs typeface="+mn-cs"/>
        </a:defRPr>
      </a:lvl1pPr>
      <a:lvl2pPr marL="3383257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11840" kern="1200">
          <a:solidFill>
            <a:schemeClr val="tx1"/>
          </a:solidFill>
          <a:latin typeface="+mn-lt"/>
          <a:ea typeface="+mn-ea"/>
          <a:cs typeface="+mn-cs"/>
        </a:defRPr>
      </a:lvl2pPr>
      <a:lvl3pPr marL="5638762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9867" kern="1200">
          <a:solidFill>
            <a:schemeClr val="tx1"/>
          </a:solidFill>
          <a:latin typeface="+mn-lt"/>
          <a:ea typeface="+mn-ea"/>
          <a:cs typeface="+mn-cs"/>
        </a:defRPr>
      </a:lvl3pPr>
      <a:lvl4pPr marL="7894267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4pPr>
      <a:lvl5pPr marL="10149771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5pPr>
      <a:lvl6pPr marL="12405276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6pPr>
      <a:lvl7pPr marL="14660781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7pPr>
      <a:lvl8pPr marL="16916286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8pPr>
      <a:lvl9pPr marL="19171790" indent="-1127752" algn="l" defTabSz="4511010" rtl="0" eaLnBrk="1" latinLnBrk="0" hangingPunct="1">
        <a:lnSpc>
          <a:spcPct val="90000"/>
        </a:lnSpc>
        <a:spcBef>
          <a:spcPts val="2467"/>
        </a:spcBef>
        <a:buFont typeface="Arial" panose="020B0604020202020204" pitchFamily="34" charset="0"/>
        <a:buChar char="•"/>
        <a:defRPr sz="88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1pPr>
      <a:lvl2pPr marL="2255505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2pPr>
      <a:lvl3pPr marL="4511010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3pPr>
      <a:lvl4pPr marL="6766514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4pPr>
      <a:lvl5pPr marL="9022019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5pPr>
      <a:lvl6pPr marL="11277524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029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7pPr>
      <a:lvl8pPr marL="15788533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8pPr>
      <a:lvl9pPr marL="18044038" algn="l" defTabSz="4511010" rtl="0" eaLnBrk="1" latinLnBrk="0" hangingPunct="1">
        <a:defRPr sz="8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1CD7E3-764B-499F-B321-F3E943EA5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2" b="27859"/>
          <a:stretch/>
        </p:blipFill>
        <p:spPr>
          <a:xfrm>
            <a:off x="-46401" y="2493818"/>
            <a:ext cx="51252801" cy="288243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17D3B-7DB3-40B8-A28C-AE8AF2CAA81A}"/>
                  </a:ext>
                </a:extLst>
              </p:cNvPr>
              <p:cNvSpPr txBox="1"/>
              <p:nvPr/>
            </p:nvSpPr>
            <p:spPr>
              <a:xfrm>
                <a:off x="26863989" y="18496493"/>
                <a:ext cx="23089520" cy="11408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bg1"/>
                    </a:solidFill>
                  </a:rPr>
                  <a:t>Conclusion: C3 of 300 km2/sec2 and Higher is Possible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Adding an LH2/LOX third stage enabled SLS to nearly double its performance to Jupiter. 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The performance increased from 8 t to 15 t of delivered payload mass to a C3 of 83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𝑘𝑚</m:t>
                        </m:r>
                      </m:e>
                      <m:sup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. 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Highest C3 on record is the New Horizons spacecraft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at 157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𝑘𝑚</m:t>
                        </m:r>
                      </m:e>
                      <m:sup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.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We show that adding an LH2/LOX upper stage, such as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the Centaur, and a solid motor, such as Northrop’s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Star 48BV, to SLS Block 2 enables a spacecraft with a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mass similar to New Horizons (~0.8 t) to reach a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C3 greater than 300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𝑘𝑚</m:t>
                        </m:r>
                      </m:e>
                      <m:sup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 -- nearly double the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New Horizons mission.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Results for various combinations of LH2/LOX upper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stages and solid motor kick stages are shown here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Achieving C3 performance in this range offers mission 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planners a never-before available flexibility in mission</a:t>
                </a:r>
                <a:br>
                  <a:rPr lang="en-US" sz="2914" dirty="0">
                    <a:solidFill>
                      <a:schemeClr val="bg1"/>
                    </a:solidFill>
                  </a:rPr>
                </a:br>
                <a:r>
                  <a:rPr lang="en-US" sz="2914" dirty="0">
                    <a:solidFill>
                      <a:schemeClr val="bg1"/>
                    </a:solidFill>
                  </a:rPr>
                  <a:t>planning. </a:t>
                </a:r>
              </a:p>
              <a:p>
                <a:endParaRPr lang="en-US" sz="3746" dirty="0"/>
              </a:p>
              <a:p>
                <a:endParaRPr lang="en-US" sz="3746" dirty="0"/>
              </a:p>
              <a:p>
                <a:br>
                  <a:rPr lang="en-US" sz="3746" dirty="0"/>
                </a:br>
                <a:endParaRPr lang="en-US" sz="3746" dirty="0"/>
              </a:p>
              <a:p>
                <a:endParaRPr lang="en-US" sz="3746" dirty="0"/>
              </a:p>
              <a:p>
                <a:endParaRPr lang="en-US" sz="3746" dirty="0"/>
              </a:p>
              <a:p>
                <a:endParaRPr lang="en-US" sz="3746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2817D3B-7DB3-40B8-A28C-AE8AF2CAA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3989" y="18496493"/>
                <a:ext cx="23089520" cy="11408251"/>
              </a:xfrm>
              <a:prstGeom prst="rect">
                <a:avLst/>
              </a:prstGeom>
              <a:blipFill>
                <a:blip r:embed="rId3"/>
                <a:stretch>
                  <a:fillRect l="-819" t="-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0EEECBA7-0F53-4ADB-B4E4-72DCE007A89F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9221" y="20189392"/>
            <a:ext cx="13017836" cy="94432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B25ED7-E5A2-46BC-A836-784061C4B04D}"/>
                  </a:ext>
                </a:extLst>
              </p:cNvPr>
              <p:cNvSpPr txBox="1"/>
              <p:nvPr/>
            </p:nvSpPr>
            <p:spPr>
              <a:xfrm>
                <a:off x="15438044" y="7531884"/>
                <a:ext cx="8904391" cy="22277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>
                    <a:solidFill>
                      <a:schemeClr val="bg1"/>
                    </a:solidFill>
                  </a:rPr>
                  <a:t>The Space Launch System: Powerful New Launch Capability for Exploration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NASA’s Space Launch System is an evolvable super heavy-lift vehicle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SLS will evolve to progressively more powerful variants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Block 1B and Block 2 vehicles are designed to integrate with 8.4 m fairings in varying lengths. Engineers are preserving the option for a 10 m-diameter payload fairing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The baseline vehicle, powered by twin five-segment solid rocket boosters and four LH2/LOX RS-25 engines, is optimized for lunar missions at C3=-.99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Recent studies have modeled the performance of the Block 2 vehicle with a variety of LH2/LOX upper stages and a solid rocket boosters that are currently in production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SLS Block 2, with additional stages, offers significant benefits and flexibility for ultra-high C3 missions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SLS with third and fourth stages, encapsulated with the spacecraft in the 8.4 m shroud, can achieve C3 of 300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𝑘𝑚</m:t>
                        </m:r>
                      </m:e>
                      <m:sup>
                        <m:r>
                          <a:rPr lang="en-US" sz="2914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𝑠𝑒𝑐</m:t>
                        </m:r>
                      </m:e>
                      <m:sup>
                        <m:r>
                          <a:rPr lang="en-US" sz="2914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914" dirty="0">
                    <a:solidFill>
                      <a:schemeClr val="bg1"/>
                    </a:solidFill>
                  </a:rPr>
                  <a:t> or more</a:t>
                </a:r>
              </a:p>
              <a:p>
                <a:pPr marL="713676" indent="-713676">
                  <a:buFont typeface="Arial" panose="020B0604020202020204" pitchFamily="34" charset="0"/>
                  <a:buChar char="•"/>
                </a:pPr>
                <a:r>
                  <a:rPr lang="en-US" sz="2914" dirty="0">
                    <a:solidFill>
                      <a:schemeClr val="bg1"/>
                    </a:solidFill>
                  </a:rPr>
                  <a:t>SLS Block 2 is able to achieve high C3 launches to provide the science community with new capabilities for sending probes to the outer solar system – or even interstellar space.</a:t>
                </a:r>
                <a:br>
                  <a:rPr lang="en-US" sz="2914" dirty="0"/>
                </a:br>
                <a:br>
                  <a:rPr lang="en-US" sz="2914" dirty="0"/>
                </a:br>
                <a:br>
                  <a:rPr lang="en-US" sz="2914" dirty="0"/>
                </a:br>
                <a:br>
                  <a:rPr lang="en-US" sz="2914" dirty="0"/>
                </a:br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  <a:p>
                <a:endParaRPr lang="en-US" sz="2914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B25ED7-E5A2-46BC-A836-784061C4B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8044" y="7531884"/>
                <a:ext cx="8904391" cy="22277765"/>
              </a:xfrm>
              <a:prstGeom prst="rect">
                <a:avLst/>
              </a:prstGeom>
              <a:blipFill>
                <a:blip r:embed="rId5"/>
                <a:stretch>
                  <a:fillRect l="-2053" t="-438" r="-2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9AC51DE-30FD-4B16-A328-1D7E11796E72}"/>
              </a:ext>
            </a:extLst>
          </p:cNvPr>
          <p:cNvSpPr txBox="1"/>
          <p:nvPr/>
        </p:nvSpPr>
        <p:spPr>
          <a:xfrm>
            <a:off x="26863985" y="7531883"/>
            <a:ext cx="11488409" cy="10512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Study Methodology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A balanced approach was employed to predict the vehicle payload system mass capability to a given C3. 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Approach involved assuming mean vehicle mass (predicted mass - manufacturing variation), nominal liquid engine performance, and low-performing booster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 err="1">
                <a:solidFill>
                  <a:schemeClr val="bg1"/>
                </a:solidFill>
              </a:rPr>
              <a:t>Pproduced</a:t>
            </a:r>
            <a:r>
              <a:rPr lang="en-US" sz="2498" dirty="0">
                <a:solidFill>
                  <a:schemeClr val="bg1"/>
                </a:solidFill>
              </a:rPr>
              <a:t> a somewhat conservative approach, with performance slightly below the nominal performance prediction.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Specifically, for this study, two LH2/LOX upper stages were assessed: the Atlas V Centaur and a shortened Centaur with a smaller propellant load, similar to the Centaur D.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For the solid stages, the study assumes nominal performance with regard to solid rocket motor impulse.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The stages analyzed for this study include: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CASTOR 30B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CASTOR 30XL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Orion 50 XL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Centaur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Centaur D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Star 48BV</a:t>
            </a:r>
          </a:p>
          <a:p>
            <a:pPr marL="2616812" lvl="1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Star 48GXV 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Adapter designs considered launch loads and a</a:t>
            </a:r>
          </a:p>
          <a:p>
            <a:r>
              <a:rPr lang="en-US" sz="2498" dirty="0">
                <a:solidFill>
                  <a:schemeClr val="bg1"/>
                </a:solidFill>
              </a:rPr>
              <a:t>          maximum desired payload mass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A manager’s reserve is allocated to all the upper stages</a:t>
            </a:r>
          </a:p>
          <a:p>
            <a:r>
              <a:rPr lang="en-US" sz="2498" dirty="0">
                <a:solidFill>
                  <a:schemeClr val="bg1"/>
                </a:solidFill>
              </a:rPr>
              <a:t>          based on its “wetted” mass.</a:t>
            </a:r>
            <a:br>
              <a:rPr lang="en-US" sz="2498" dirty="0"/>
            </a:br>
            <a:br>
              <a:rPr lang="en-US" sz="2498" dirty="0"/>
            </a:br>
            <a:br>
              <a:rPr lang="en-US" sz="2081" dirty="0"/>
            </a:br>
            <a:endParaRPr lang="en-US" sz="208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B2937D-CA81-49D5-B7C3-D17A21D872D6}"/>
              </a:ext>
            </a:extLst>
          </p:cNvPr>
          <p:cNvSpPr txBox="1"/>
          <p:nvPr/>
        </p:nvSpPr>
        <p:spPr>
          <a:xfrm>
            <a:off x="39617441" y="7531873"/>
            <a:ext cx="10336075" cy="10609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Rigorous Testing for Verification, Reliability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Rigorous testing program on all elements of the vehicle to ensure reliability and performance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Completed largest structural testing campaign since the Space Shuttle Program and several vital tests on the Artemis I core stage and integrated stack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The Green Run test series evaluated the core stage, culminating in a full-duration hot fire test of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the stage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The integrated stack also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underwent power-up on the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mobile launcher and the modal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test campaign.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Continue to conduct test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programs leading up to the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Wet Dress Rehearsal, scheduled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for early 2022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Evaluating components of the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new production RS-25 engines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and advancements for the new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generation solid rocket boosters</a:t>
            </a:r>
          </a:p>
          <a:p>
            <a:endParaRPr lang="en-US" sz="2914" dirty="0"/>
          </a:p>
          <a:p>
            <a:br>
              <a:rPr lang="en-US" sz="2914" dirty="0"/>
            </a:br>
            <a:endParaRPr lang="en-US" sz="2914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567E4F-4EFE-4926-B3EE-0B8F44837C42}"/>
              </a:ext>
            </a:extLst>
          </p:cNvPr>
          <p:cNvSpPr txBox="1"/>
          <p:nvPr/>
        </p:nvSpPr>
        <p:spPr>
          <a:xfrm>
            <a:off x="1252896" y="7531883"/>
            <a:ext cx="13683019" cy="987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Study on Performance When Adding Third, Fourth Stages to SLS Block2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initial vehicle to fly, Block 1, will send at least 27 metric tons (t) to TLI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Block 1B will introduce a more powerful four-engine upper stage and increase performance to TLI to at least 42 t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The ultimate variant, Block 2, will incorporate a new generation of solid rocket boosters to increase mass delivered to TLI to 46 t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We studied C3 performance using combinations of commercially available LH2/LOX and upper stages and solid motor kick stages encapsulated within the 8.4 m diameter, 19.1 m shroud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44607D-A493-4DB3-AF27-0B3879E353B7}"/>
              </a:ext>
            </a:extLst>
          </p:cNvPr>
          <p:cNvSpPr txBox="1"/>
          <p:nvPr/>
        </p:nvSpPr>
        <p:spPr>
          <a:xfrm>
            <a:off x="1252902" y="18336694"/>
            <a:ext cx="13683016" cy="1128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Path to the Pad: Initial SLS Launch in 2022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SLS is scheduled for first launch in early 2022.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All elements have been delivered to Kennedy Space Center and are stacked on the mobile launcher The rocket is currently undergoing a series of tests at in High Bay of the Vehicle Assembly Building (VAB) at KSC. Roll-out to Launch Pad 39B is scheduled for late 2021 for Wet Dress Rehearsal (WDR) with launch following in early 2022.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The solid rocket boosters began stacking in Kennedy's Vehicle Assembly Building (VAB) in late 2020 and completed in March 2021.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The core stage, Interim Cryogenic Propulsion Stage, and adapters were stacked in summer 2021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The uppermost adapter that connects to Orion's adapter will carry 10 6U form factor CubeSats on the Artemis I flight.</a:t>
            </a:r>
          </a:p>
          <a:p>
            <a:pPr marL="713676" indent="-713676">
              <a:buFont typeface="Arial" panose="020B0604020202020204" pitchFamily="34" charset="0"/>
              <a:buChar char="•"/>
            </a:pPr>
            <a:r>
              <a:rPr lang="en-US" sz="2498" dirty="0">
                <a:solidFill>
                  <a:schemeClr val="bg1"/>
                </a:solidFill>
              </a:rPr>
              <a:t>Program is actively producing the second and third Block 1 vehicles and is making progress on the Block 1B and Block 2 vehicles. Contract instruments are in place to support flights through the end of the decade.</a:t>
            </a:r>
          </a:p>
          <a:p>
            <a:endParaRPr lang="en-US" sz="3330" dirty="0"/>
          </a:p>
          <a:p>
            <a:br>
              <a:rPr lang="en-US" sz="3330" dirty="0"/>
            </a:br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  <a:p>
            <a:endParaRPr lang="en-US" sz="333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502C83-E165-4A67-B0AA-6C8A77BB8917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527" y="21075030"/>
            <a:ext cx="8904400" cy="8603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DAC4FC-B9A8-4749-B2C6-CB587EA72C26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589" y="10743320"/>
            <a:ext cx="11229630" cy="6668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67A675-755D-40B4-8346-621FEBA8B908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9109" y="12064355"/>
            <a:ext cx="2331637" cy="5976026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C5E7196-B423-4EBD-807F-1F21848D9285}"/>
              </a:ext>
            </a:extLst>
          </p:cNvPr>
          <p:cNvSpPr txBox="1"/>
          <p:nvPr/>
        </p:nvSpPr>
        <p:spPr>
          <a:xfrm>
            <a:off x="8908863" y="3701962"/>
            <a:ext cx="33388678" cy="303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325" dirty="0">
                <a:solidFill>
                  <a:schemeClr val="bg1"/>
                </a:solidFill>
              </a:rPr>
              <a:t>The Space Launch System: Powerful New Launch Capability for Exploration</a:t>
            </a:r>
          </a:p>
          <a:p>
            <a:pPr algn="ctr"/>
            <a:r>
              <a:rPr lang="en-US" sz="5828" dirty="0">
                <a:solidFill>
                  <a:schemeClr val="bg1"/>
                </a:solidFill>
              </a:rPr>
              <a:t>Robert W. </a:t>
            </a:r>
            <a:r>
              <a:rPr lang="en-US" sz="5828" dirty="0" err="1">
                <a:solidFill>
                  <a:schemeClr val="bg1"/>
                </a:solidFill>
              </a:rPr>
              <a:t>Stough</a:t>
            </a:r>
            <a:endParaRPr lang="en-US" sz="5828" dirty="0">
              <a:solidFill>
                <a:schemeClr val="bg1"/>
              </a:solidFill>
            </a:endParaRPr>
          </a:p>
          <a:p>
            <a:pPr algn="ctr"/>
            <a:r>
              <a:rPr lang="en-US" sz="4995" dirty="0">
                <a:solidFill>
                  <a:schemeClr val="bg1"/>
                </a:solidFill>
              </a:rPr>
              <a:t>NASA’s Space Launch System Program, NASA Marshall Space Flight Center</a:t>
            </a:r>
          </a:p>
        </p:txBody>
      </p:sp>
      <p:pic>
        <p:nvPicPr>
          <p:cNvPr id="28" name="Picture 27" descr="Logo, icon&#10;&#10;Description automatically generated">
            <a:extLst>
              <a:ext uri="{FF2B5EF4-FFF2-40B4-BE49-F238E27FC236}">
                <a16:creationId xmlns:a16="http://schemas.microsoft.com/office/drawing/2014/main" id="{AB7BA1AD-96DB-4A2A-B256-E19B9FE332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36473"/>
            <a:ext cx="6905372" cy="345268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837EC01-8712-4B65-994F-FEBA2EB11B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985" y="3524017"/>
            <a:ext cx="2510071" cy="31375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83E6E4-2983-4EAE-BAF7-7181CF381B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836" y="23940655"/>
            <a:ext cx="10119137" cy="56920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383AC9-F784-48EE-AF9A-21EE51AECD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79673" y="10980549"/>
            <a:ext cx="4773831" cy="7160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10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283</TotalTime>
  <Words>979</Words>
  <Application>Microsoft Office PowerPoint</Application>
  <PresentationFormat>Custom</PresentationFormat>
  <Paragraphs>103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Bryan, William T. (MSFC-CS20)[Manufacturing Technical Solutions, Inc.]</dc:creator>
  <cp:lastModifiedBy>Bryan, William T. (MSFC-CS20)[Manufacturing Technical Solutions, Inc.]</cp:lastModifiedBy>
  <cp:revision>32</cp:revision>
  <dcterms:created xsi:type="dcterms:W3CDTF">2021-11-24T18:35:12Z</dcterms:created>
  <dcterms:modified xsi:type="dcterms:W3CDTF">2021-12-03T15:39:10Z</dcterms:modified>
</cp:coreProperties>
</file>