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Avenir" panose="02000503020000020003" pitchFamily="2" charset="0"/>
      <p:regular r:id="rId16"/>
      <p:italic r:id="rId17"/>
    </p:embeddedFont>
    <p:embeddedFont>
      <p:font typeface="Century Gothic" panose="020B0502020202020204" pitchFamily="34" charset="0"/>
      <p:regular r:id="rId18"/>
      <p:bold r:id="rId19"/>
      <p:italic r:id="rId20"/>
      <p:boldItalic r:id="rId21"/>
    </p:embeddedFont>
    <p:embeddedFont>
      <p:font typeface="Exo 2" pitchFamily="2" charset="77"/>
      <p:regular r:id="rId22"/>
      <p:bold r:id="rId23"/>
      <p:italic r:id="rId24"/>
      <p:boldItalic r:id="rId25"/>
    </p:embeddedFont>
    <p:embeddedFont>
      <p:font typeface="Rajdhani" panose="02000000000000000000" pitchFamily="2" charset="77"/>
      <p:regular r:id="rId26"/>
      <p:bold r:id="rId27"/>
    </p:embeddedFont>
    <p:embeddedFont>
      <p:font typeface="Raleway" pitchFamily="2" charset="77"/>
      <p:regular r:id="rId28"/>
      <p:bold r:id="rId29"/>
      <p:italic r:id="rId30"/>
      <p:boldItalic r:id="rId31"/>
    </p:embeddedFont>
    <p:embeddedFont>
      <p:font typeface="Raleway Light" panose="020F0302020204030204" pitchFamily="34" charset="0"/>
      <p:regular r:id="rId32"/>
      <p:bold r:id="rId33"/>
      <p:italic r:id="rId34"/>
      <p:boldItalic r:id="rId35"/>
    </p:embeddedFont>
    <p:embeddedFont>
      <p:font typeface="Trebuchet MS" panose="020B0703020202090204" pitchFamily="34" charset="0"/>
      <p:regular r:id="rId36"/>
      <p:bold r:id="rId37"/>
      <p: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B7E56B-D208-4C40-9F4D-5E1EBC0FCEA0}">
  <a:tblStyle styleId="{BCB7E56B-D208-4C40-9F4D-5E1EBC0FCEA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46"/>
    <p:restoredTop sz="68435"/>
  </p:normalViewPr>
  <p:slideViewPr>
    <p:cSldViewPr snapToGrid="0" snapToObjects="1" showGuides="1">
      <p:cViewPr varScale="1">
        <p:scale>
          <a:sx n="108" d="100"/>
          <a:sy n="108" d="100"/>
        </p:scale>
        <p:origin x="25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9" Type="http://schemas.openxmlformats.org/officeDocument/2006/relationships/presProps" Target="presProps.xml"/><Relationship Id="rId21" Type="http://schemas.openxmlformats.org/officeDocument/2006/relationships/font" Target="fonts/font6.fntdata"/><Relationship Id="rId34" Type="http://schemas.openxmlformats.org/officeDocument/2006/relationships/font" Target="fonts/font19.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font" Target="fonts/font17.fntdata"/><Relationship Id="rId37" Type="http://schemas.openxmlformats.org/officeDocument/2006/relationships/font" Target="fonts/font22.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font" Target="fonts/font13.fntdata"/><Relationship Id="rId36" Type="http://schemas.openxmlformats.org/officeDocument/2006/relationships/font" Target="fonts/font21.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font" Target="fonts/font15.fntdata"/><Relationship Id="rId35" Type="http://schemas.openxmlformats.org/officeDocument/2006/relationships/font" Target="fonts/font2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font" Target="fonts/font18.fntdata"/><Relationship Id="rId38" Type="http://schemas.openxmlformats.org/officeDocument/2006/relationships/font" Target="fonts/font2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b55c635b8a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b55c635b8a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bbfb03f350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bbfb03f35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037611395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037611395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fc99e9cf19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fc99e9cf19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fc99e9cf19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fc99e9cf19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bfb03f350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bfb03f350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fc99e9cf19_0_3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fc99e9cf19_0_3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037611395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037611395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037611395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037611395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fc99e9cf19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fc99e9cf19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037611395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037611395c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fc99e9cf1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fc99e9cf1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8181"/>
              </a:lnSpc>
              <a:spcBef>
                <a:spcPts val="0"/>
              </a:spcBef>
              <a:spcAft>
                <a:spcPts val="0"/>
              </a:spcAft>
              <a:buNone/>
            </a:pPr>
            <a:endParaRPr sz="2200" b="1" dirty="0">
              <a:solidFill>
                <a:schemeClr val="dk1"/>
              </a:solidFill>
              <a:latin typeface="Avenir"/>
              <a:ea typeface="Avenir"/>
              <a:cs typeface="Avenir"/>
              <a:sym typeface="Aveni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b790d9888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b790d9888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047875" y="1380100"/>
            <a:ext cx="6998100" cy="1782300"/>
          </a:xfrm>
          <a:prstGeom prst="rect">
            <a:avLst/>
          </a:prstGeom>
        </p:spPr>
        <p:txBody>
          <a:bodyPr spcFirstLastPara="1" wrap="square" lIns="91425" tIns="91425" rIns="91425" bIns="91425" anchor="b" anchorCtr="0">
            <a:noAutofit/>
          </a:bodyPr>
          <a:lstStyle>
            <a:lvl1pPr lvl="0" algn="r" rtl="0">
              <a:spcBef>
                <a:spcPts val="0"/>
              </a:spcBef>
              <a:spcAft>
                <a:spcPts val="0"/>
              </a:spcAft>
              <a:buSzPts val="6000"/>
              <a:buNone/>
              <a:defRPr sz="4800"/>
            </a:lvl1pPr>
            <a:lvl2pPr lvl="1" algn="r" rtl="0">
              <a:spcBef>
                <a:spcPts val="0"/>
              </a:spcBef>
              <a:spcAft>
                <a:spcPts val="0"/>
              </a:spcAft>
              <a:buSzPts val="5200"/>
              <a:buNone/>
              <a:defRPr sz="5200"/>
            </a:lvl2pPr>
            <a:lvl3pPr lvl="2" algn="r" rtl="0">
              <a:spcBef>
                <a:spcPts val="0"/>
              </a:spcBef>
              <a:spcAft>
                <a:spcPts val="0"/>
              </a:spcAft>
              <a:buSzPts val="5200"/>
              <a:buNone/>
              <a:defRPr sz="5200"/>
            </a:lvl3pPr>
            <a:lvl4pPr lvl="3" algn="r" rtl="0">
              <a:spcBef>
                <a:spcPts val="0"/>
              </a:spcBef>
              <a:spcAft>
                <a:spcPts val="0"/>
              </a:spcAft>
              <a:buSzPts val="5200"/>
              <a:buNone/>
              <a:defRPr sz="5200"/>
            </a:lvl4pPr>
            <a:lvl5pPr lvl="4" algn="r" rtl="0">
              <a:spcBef>
                <a:spcPts val="0"/>
              </a:spcBef>
              <a:spcAft>
                <a:spcPts val="0"/>
              </a:spcAft>
              <a:buSzPts val="5200"/>
              <a:buNone/>
              <a:defRPr sz="5200"/>
            </a:lvl5pPr>
            <a:lvl6pPr lvl="5" algn="r" rtl="0">
              <a:spcBef>
                <a:spcPts val="0"/>
              </a:spcBef>
              <a:spcAft>
                <a:spcPts val="0"/>
              </a:spcAft>
              <a:buSzPts val="5200"/>
              <a:buNone/>
              <a:defRPr sz="5200"/>
            </a:lvl6pPr>
            <a:lvl7pPr lvl="6" algn="r" rtl="0">
              <a:spcBef>
                <a:spcPts val="0"/>
              </a:spcBef>
              <a:spcAft>
                <a:spcPts val="0"/>
              </a:spcAft>
              <a:buSzPts val="5200"/>
              <a:buNone/>
              <a:defRPr sz="5200"/>
            </a:lvl7pPr>
            <a:lvl8pPr lvl="7" algn="r" rtl="0">
              <a:spcBef>
                <a:spcPts val="0"/>
              </a:spcBef>
              <a:spcAft>
                <a:spcPts val="0"/>
              </a:spcAft>
              <a:buSzPts val="5200"/>
              <a:buNone/>
              <a:defRPr sz="5200"/>
            </a:lvl8pPr>
            <a:lvl9pPr lvl="8" algn="r" rtl="0">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4693931" y="2748122"/>
            <a:ext cx="4352100" cy="7170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SzPts val="1200"/>
              <a:buNone/>
              <a:defRPr/>
            </a:lvl1pPr>
            <a:lvl2pPr lvl="1" algn="r" rtl="0">
              <a:lnSpc>
                <a:spcPct val="100000"/>
              </a:lnSpc>
              <a:spcBef>
                <a:spcPts val="0"/>
              </a:spcBef>
              <a:spcAft>
                <a:spcPts val="0"/>
              </a:spcAft>
              <a:buSzPts val="2800"/>
              <a:buNone/>
              <a:defRPr sz="2800"/>
            </a:lvl2pPr>
            <a:lvl3pPr lvl="2" algn="r" rtl="0">
              <a:lnSpc>
                <a:spcPct val="100000"/>
              </a:lnSpc>
              <a:spcBef>
                <a:spcPts val="0"/>
              </a:spcBef>
              <a:spcAft>
                <a:spcPts val="0"/>
              </a:spcAft>
              <a:buSzPts val="2800"/>
              <a:buNone/>
              <a:defRPr sz="2800"/>
            </a:lvl3pPr>
            <a:lvl4pPr lvl="3" algn="r" rtl="0">
              <a:lnSpc>
                <a:spcPct val="100000"/>
              </a:lnSpc>
              <a:spcBef>
                <a:spcPts val="0"/>
              </a:spcBef>
              <a:spcAft>
                <a:spcPts val="0"/>
              </a:spcAft>
              <a:buSzPts val="2800"/>
              <a:buNone/>
              <a:defRPr sz="2800"/>
            </a:lvl4pPr>
            <a:lvl5pPr lvl="4" algn="r" rtl="0">
              <a:lnSpc>
                <a:spcPct val="100000"/>
              </a:lnSpc>
              <a:spcBef>
                <a:spcPts val="0"/>
              </a:spcBef>
              <a:spcAft>
                <a:spcPts val="0"/>
              </a:spcAft>
              <a:buSzPts val="2800"/>
              <a:buNone/>
              <a:defRPr sz="2800"/>
            </a:lvl5pPr>
            <a:lvl6pPr lvl="5" algn="r" rtl="0">
              <a:lnSpc>
                <a:spcPct val="100000"/>
              </a:lnSpc>
              <a:spcBef>
                <a:spcPts val="0"/>
              </a:spcBef>
              <a:spcAft>
                <a:spcPts val="0"/>
              </a:spcAft>
              <a:buSzPts val="2800"/>
              <a:buNone/>
              <a:defRPr sz="2800"/>
            </a:lvl6pPr>
            <a:lvl7pPr lvl="6" algn="r" rtl="0">
              <a:lnSpc>
                <a:spcPct val="100000"/>
              </a:lnSpc>
              <a:spcBef>
                <a:spcPts val="0"/>
              </a:spcBef>
              <a:spcAft>
                <a:spcPts val="0"/>
              </a:spcAft>
              <a:buSzPts val="2800"/>
              <a:buNone/>
              <a:defRPr sz="2800"/>
            </a:lvl7pPr>
            <a:lvl8pPr lvl="7" algn="r" rtl="0">
              <a:lnSpc>
                <a:spcPct val="100000"/>
              </a:lnSpc>
              <a:spcBef>
                <a:spcPts val="0"/>
              </a:spcBef>
              <a:spcAft>
                <a:spcPts val="0"/>
              </a:spcAft>
              <a:buSzPts val="2800"/>
              <a:buNone/>
              <a:defRPr sz="2800"/>
            </a:lvl8pPr>
            <a:lvl9pPr lvl="8" algn="r" rtl="0">
              <a:lnSpc>
                <a:spcPct val="100000"/>
              </a:lnSpc>
              <a:spcBef>
                <a:spcPts val="0"/>
              </a:spcBef>
              <a:spcAft>
                <a:spcPts val="0"/>
              </a:spcAft>
              <a:buSzPts val="2800"/>
              <a:buNone/>
              <a:defRPr sz="2800"/>
            </a:lvl9pPr>
          </a:lstStyle>
          <a:p>
            <a:endParaRPr/>
          </a:p>
        </p:txBody>
      </p:sp>
      <p:cxnSp>
        <p:nvCxnSpPr>
          <p:cNvPr id="11" name="Google Shape;11;p2"/>
          <p:cNvCxnSpPr/>
          <p:nvPr/>
        </p:nvCxnSpPr>
        <p:spPr>
          <a:xfrm>
            <a:off x="6109200" y="3106625"/>
            <a:ext cx="3363000" cy="0"/>
          </a:xfrm>
          <a:prstGeom prst="straightConnector1">
            <a:avLst/>
          </a:prstGeom>
          <a:noFill/>
          <a:ln w="9525" cap="flat" cmpd="sng">
            <a:solidFill>
              <a:srgbClr val="CC4125"/>
            </a:solidFill>
            <a:prstDash val="solid"/>
            <a:round/>
            <a:headEnd type="none" w="med" len="med"/>
            <a:tailEnd type="none" w="med" len="med"/>
          </a:ln>
        </p:spPr>
      </p:cxnSp>
      <p:pic>
        <p:nvPicPr>
          <p:cNvPr id="12" name="Google Shape;12;p2"/>
          <p:cNvPicPr preferRelativeResize="0"/>
          <p:nvPr/>
        </p:nvPicPr>
        <p:blipFill>
          <a:blip r:embed="rId2">
            <a:alphaModFix/>
          </a:blip>
          <a:stretch>
            <a:fillRect/>
          </a:stretch>
        </p:blipFill>
        <p:spPr>
          <a:xfrm>
            <a:off x="0" y="0"/>
            <a:ext cx="5143500" cy="5143500"/>
          </a:xfrm>
          <a:prstGeom prst="rect">
            <a:avLst/>
          </a:prstGeom>
          <a:noFill/>
          <a:ln>
            <a:noFill/>
          </a:ln>
        </p:spPr>
      </p:pic>
    </p:spTree>
  </p:cSld>
  <p:clrMapOvr>
    <a:masterClrMapping/>
  </p:clrMapOvr>
  <p:extLst>
    <p:ext uri="{DCECCB84-F9BA-43D5-87BE-67443E8EF086}">
      <p15:sldGuideLst xmlns:p15="http://schemas.microsoft.com/office/powerpoint/2012/main">
        <p15:guide id="1" pos="566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CUSTOM_17">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306150" y="544448"/>
            <a:ext cx="20586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4125"/>
              </a:buClr>
              <a:buSzPts val="1800"/>
              <a:buNone/>
              <a:defRPr sz="1800">
                <a:solidFill>
                  <a:srgbClr val="CC4125"/>
                </a:solidFill>
              </a:defRPr>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15" name="Google Shape;15;p3"/>
          <p:cNvSpPr txBox="1">
            <a:spLocks noGrp="1"/>
          </p:cNvSpPr>
          <p:nvPr>
            <p:ph type="title" idx="2" hasCustomPrompt="1"/>
          </p:nvPr>
        </p:nvSpPr>
        <p:spPr>
          <a:xfrm>
            <a:off x="2118448" y="544448"/>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3000"/>
            </a:lvl1pPr>
            <a:lvl2pPr lvl="1" algn="r" rtl="0">
              <a:spcBef>
                <a:spcPts val="0"/>
              </a:spcBef>
              <a:spcAft>
                <a:spcPts val="0"/>
              </a:spcAft>
              <a:buSzPts val="3000"/>
              <a:buFont typeface="Raleway"/>
              <a:buNone/>
              <a:defRPr sz="3000">
                <a:latin typeface="Raleway"/>
                <a:ea typeface="Raleway"/>
                <a:cs typeface="Raleway"/>
                <a:sym typeface="Raleway"/>
              </a:defRPr>
            </a:lvl2pPr>
            <a:lvl3pPr lvl="2" algn="r" rtl="0">
              <a:spcBef>
                <a:spcPts val="0"/>
              </a:spcBef>
              <a:spcAft>
                <a:spcPts val="0"/>
              </a:spcAft>
              <a:buSzPts val="3000"/>
              <a:buFont typeface="Raleway"/>
              <a:buNone/>
              <a:defRPr sz="3000">
                <a:latin typeface="Raleway"/>
                <a:ea typeface="Raleway"/>
                <a:cs typeface="Raleway"/>
                <a:sym typeface="Raleway"/>
              </a:defRPr>
            </a:lvl3pPr>
            <a:lvl4pPr lvl="3" algn="r" rtl="0">
              <a:spcBef>
                <a:spcPts val="0"/>
              </a:spcBef>
              <a:spcAft>
                <a:spcPts val="0"/>
              </a:spcAft>
              <a:buSzPts val="3000"/>
              <a:buFont typeface="Raleway"/>
              <a:buNone/>
              <a:defRPr sz="3000">
                <a:latin typeface="Raleway"/>
                <a:ea typeface="Raleway"/>
                <a:cs typeface="Raleway"/>
                <a:sym typeface="Raleway"/>
              </a:defRPr>
            </a:lvl4pPr>
            <a:lvl5pPr lvl="4" algn="r" rtl="0">
              <a:spcBef>
                <a:spcPts val="0"/>
              </a:spcBef>
              <a:spcAft>
                <a:spcPts val="0"/>
              </a:spcAft>
              <a:buSzPts val="3000"/>
              <a:buFont typeface="Raleway"/>
              <a:buNone/>
              <a:defRPr sz="3000">
                <a:latin typeface="Raleway"/>
                <a:ea typeface="Raleway"/>
                <a:cs typeface="Raleway"/>
                <a:sym typeface="Raleway"/>
              </a:defRPr>
            </a:lvl5pPr>
            <a:lvl6pPr lvl="5" algn="r" rtl="0">
              <a:spcBef>
                <a:spcPts val="0"/>
              </a:spcBef>
              <a:spcAft>
                <a:spcPts val="0"/>
              </a:spcAft>
              <a:buSzPts val="3000"/>
              <a:buFont typeface="Raleway"/>
              <a:buNone/>
              <a:defRPr sz="3000">
                <a:latin typeface="Raleway"/>
                <a:ea typeface="Raleway"/>
                <a:cs typeface="Raleway"/>
                <a:sym typeface="Raleway"/>
              </a:defRPr>
            </a:lvl6pPr>
            <a:lvl7pPr lvl="6" algn="r" rtl="0">
              <a:spcBef>
                <a:spcPts val="0"/>
              </a:spcBef>
              <a:spcAft>
                <a:spcPts val="0"/>
              </a:spcAft>
              <a:buSzPts val="3000"/>
              <a:buFont typeface="Raleway"/>
              <a:buNone/>
              <a:defRPr sz="3000">
                <a:latin typeface="Raleway"/>
                <a:ea typeface="Raleway"/>
                <a:cs typeface="Raleway"/>
                <a:sym typeface="Raleway"/>
              </a:defRPr>
            </a:lvl7pPr>
            <a:lvl8pPr lvl="7" algn="r" rtl="0">
              <a:spcBef>
                <a:spcPts val="0"/>
              </a:spcBef>
              <a:spcAft>
                <a:spcPts val="0"/>
              </a:spcAft>
              <a:buSzPts val="3000"/>
              <a:buFont typeface="Raleway"/>
              <a:buNone/>
              <a:defRPr sz="3000">
                <a:latin typeface="Raleway"/>
                <a:ea typeface="Raleway"/>
                <a:cs typeface="Raleway"/>
                <a:sym typeface="Raleway"/>
              </a:defRPr>
            </a:lvl8pPr>
            <a:lvl9pPr lvl="8" algn="r"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6" name="Google Shape;16;p3"/>
          <p:cNvSpPr txBox="1">
            <a:spLocks noGrp="1"/>
          </p:cNvSpPr>
          <p:nvPr>
            <p:ph type="title" idx="3" hasCustomPrompt="1"/>
          </p:nvPr>
        </p:nvSpPr>
        <p:spPr>
          <a:xfrm>
            <a:off x="2101581" y="1521803"/>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3000"/>
            </a:lvl1pPr>
            <a:lvl2pPr lvl="1" algn="ctr" rtl="0">
              <a:spcBef>
                <a:spcPts val="0"/>
              </a:spcBef>
              <a:spcAft>
                <a:spcPts val="0"/>
              </a:spcAft>
              <a:buSzPts val="3000"/>
              <a:buFont typeface="Raleway"/>
              <a:buNone/>
              <a:defRPr sz="3000">
                <a:latin typeface="Raleway"/>
                <a:ea typeface="Raleway"/>
                <a:cs typeface="Raleway"/>
                <a:sym typeface="Raleway"/>
              </a:defRPr>
            </a:lvl2pPr>
            <a:lvl3pPr lvl="2" algn="ctr" rtl="0">
              <a:spcBef>
                <a:spcPts val="0"/>
              </a:spcBef>
              <a:spcAft>
                <a:spcPts val="0"/>
              </a:spcAft>
              <a:buSzPts val="3000"/>
              <a:buFont typeface="Raleway"/>
              <a:buNone/>
              <a:defRPr sz="3000">
                <a:latin typeface="Raleway"/>
                <a:ea typeface="Raleway"/>
                <a:cs typeface="Raleway"/>
                <a:sym typeface="Raleway"/>
              </a:defRPr>
            </a:lvl3pPr>
            <a:lvl4pPr lvl="3" algn="ctr" rtl="0">
              <a:spcBef>
                <a:spcPts val="0"/>
              </a:spcBef>
              <a:spcAft>
                <a:spcPts val="0"/>
              </a:spcAft>
              <a:buSzPts val="3000"/>
              <a:buFont typeface="Raleway"/>
              <a:buNone/>
              <a:defRPr sz="3000">
                <a:latin typeface="Raleway"/>
                <a:ea typeface="Raleway"/>
                <a:cs typeface="Raleway"/>
                <a:sym typeface="Raleway"/>
              </a:defRPr>
            </a:lvl4pPr>
            <a:lvl5pPr lvl="4" algn="ctr" rtl="0">
              <a:spcBef>
                <a:spcPts val="0"/>
              </a:spcBef>
              <a:spcAft>
                <a:spcPts val="0"/>
              </a:spcAft>
              <a:buSzPts val="3000"/>
              <a:buFont typeface="Raleway"/>
              <a:buNone/>
              <a:defRPr sz="3000">
                <a:latin typeface="Raleway"/>
                <a:ea typeface="Raleway"/>
                <a:cs typeface="Raleway"/>
                <a:sym typeface="Raleway"/>
              </a:defRPr>
            </a:lvl5pPr>
            <a:lvl6pPr lvl="5" algn="ctr" rtl="0">
              <a:spcBef>
                <a:spcPts val="0"/>
              </a:spcBef>
              <a:spcAft>
                <a:spcPts val="0"/>
              </a:spcAft>
              <a:buSzPts val="3000"/>
              <a:buFont typeface="Raleway"/>
              <a:buNone/>
              <a:defRPr sz="3000">
                <a:latin typeface="Raleway"/>
                <a:ea typeface="Raleway"/>
                <a:cs typeface="Raleway"/>
                <a:sym typeface="Raleway"/>
              </a:defRPr>
            </a:lvl6pPr>
            <a:lvl7pPr lvl="6" algn="ctr" rtl="0">
              <a:spcBef>
                <a:spcPts val="0"/>
              </a:spcBef>
              <a:spcAft>
                <a:spcPts val="0"/>
              </a:spcAft>
              <a:buSzPts val="3000"/>
              <a:buFont typeface="Raleway"/>
              <a:buNone/>
              <a:defRPr sz="3000">
                <a:latin typeface="Raleway"/>
                <a:ea typeface="Raleway"/>
                <a:cs typeface="Raleway"/>
                <a:sym typeface="Raleway"/>
              </a:defRPr>
            </a:lvl7pPr>
            <a:lvl8pPr lvl="7" algn="ctr" rtl="0">
              <a:spcBef>
                <a:spcPts val="0"/>
              </a:spcBef>
              <a:spcAft>
                <a:spcPts val="0"/>
              </a:spcAft>
              <a:buSzPts val="3000"/>
              <a:buFont typeface="Raleway"/>
              <a:buNone/>
              <a:defRPr sz="3000">
                <a:latin typeface="Raleway"/>
                <a:ea typeface="Raleway"/>
                <a:cs typeface="Raleway"/>
                <a:sym typeface="Raleway"/>
              </a:defRPr>
            </a:lvl8pPr>
            <a:lvl9pPr lvl="8" algn="ctr"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7" name="Google Shape;17;p3"/>
          <p:cNvSpPr txBox="1">
            <a:spLocks noGrp="1"/>
          </p:cNvSpPr>
          <p:nvPr>
            <p:ph type="title" idx="4" hasCustomPrompt="1"/>
          </p:nvPr>
        </p:nvSpPr>
        <p:spPr>
          <a:xfrm>
            <a:off x="2105406" y="2487168"/>
            <a:ext cx="1107600" cy="577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3000"/>
            </a:lvl1pPr>
            <a:lvl2pPr lvl="1" rtl="0">
              <a:spcBef>
                <a:spcPts val="0"/>
              </a:spcBef>
              <a:spcAft>
                <a:spcPts val="0"/>
              </a:spcAft>
              <a:buSzPts val="3000"/>
              <a:buFont typeface="Raleway"/>
              <a:buNone/>
              <a:defRPr sz="3000">
                <a:latin typeface="Raleway"/>
                <a:ea typeface="Raleway"/>
                <a:cs typeface="Raleway"/>
                <a:sym typeface="Raleway"/>
              </a:defRPr>
            </a:lvl2pPr>
            <a:lvl3pPr lvl="2" rtl="0">
              <a:spcBef>
                <a:spcPts val="0"/>
              </a:spcBef>
              <a:spcAft>
                <a:spcPts val="0"/>
              </a:spcAft>
              <a:buSzPts val="3000"/>
              <a:buFont typeface="Raleway"/>
              <a:buNone/>
              <a:defRPr sz="3000">
                <a:latin typeface="Raleway"/>
                <a:ea typeface="Raleway"/>
                <a:cs typeface="Raleway"/>
                <a:sym typeface="Raleway"/>
              </a:defRPr>
            </a:lvl3pPr>
            <a:lvl4pPr lvl="3" rtl="0">
              <a:spcBef>
                <a:spcPts val="0"/>
              </a:spcBef>
              <a:spcAft>
                <a:spcPts val="0"/>
              </a:spcAft>
              <a:buSzPts val="3000"/>
              <a:buFont typeface="Raleway"/>
              <a:buNone/>
              <a:defRPr sz="3000">
                <a:latin typeface="Raleway"/>
                <a:ea typeface="Raleway"/>
                <a:cs typeface="Raleway"/>
                <a:sym typeface="Raleway"/>
              </a:defRPr>
            </a:lvl4pPr>
            <a:lvl5pPr lvl="4" rtl="0">
              <a:spcBef>
                <a:spcPts val="0"/>
              </a:spcBef>
              <a:spcAft>
                <a:spcPts val="0"/>
              </a:spcAft>
              <a:buSzPts val="3000"/>
              <a:buFont typeface="Raleway"/>
              <a:buNone/>
              <a:defRPr sz="3000">
                <a:latin typeface="Raleway"/>
                <a:ea typeface="Raleway"/>
                <a:cs typeface="Raleway"/>
                <a:sym typeface="Raleway"/>
              </a:defRPr>
            </a:lvl5pPr>
            <a:lvl6pPr lvl="5" rtl="0">
              <a:spcBef>
                <a:spcPts val="0"/>
              </a:spcBef>
              <a:spcAft>
                <a:spcPts val="0"/>
              </a:spcAft>
              <a:buSzPts val="3000"/>
              <a:buFont typeface="Raleway"/>
              <a:buNone/>
              <a:defRPr sz="3000">
                <a:latin typeface="Raleway"/>
                <a:ea typeface="Raleway"/>
                <a:cs typeface="Raleway"/>
                <a:sym typeface="Raleway"/>
              </a:defRPr>
            </a:lvl6pPr>
            <a:lvl7pPr lvl="6" rtl="0">
              <a:spcBef>
                <a:spcPts val="0"/>
              </a:spcBef>
              <a:spcAft>
                <a:spcPts val="0"/>
              </a:spcAft>
              <a:buSzPts val="3000"/>
              <a:buFont typeface="Raleway"/>
              <a:buNone/>
              <a:defRPr sz="3000">
                <a:latin typeface="Raleway"/>
                <a:ea typeface="Raleway"/>
                <a:cs typeface="Raleway"/>
                <a:sym typeface="Raleway"/>
              </a:defRPr>
            </a:lvl7pPr>
            <a:lvl8pPr lvl="7" rtl="0">
              <a:spcBef>
                <a:spcPts val="0"/>
              </a:spcBef>
              <a:spcAft>
                <a:spcPts val="0"/>
              </a:spcAft>
              <a:buSzPts val="3000"/>
              <a:buFont typeface="Raleway"/>
              <a:buNone/>
              <a:defRPr sz="3000">
                <a:latin typeface="Raleway"/>
                <a:ea typeface="Raleway"/>
                <a:cs typeface="Raleway"/>
                <a:sym typeface="Raleway"/>
              </a:defRPr>
            </a:lvl8pPr>
            <a:lvl9pPr lvl="8"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8" name="Google Shape;18;p3"/>
          <p:cNvSpPr txBox="1">
            <a:spLocks noGrp="1"/>
          </p:cNvSpPr>
          <p:nvPr>
            <p:ph type="title" idx="5" hasCustomPrompt="1"/>
          </p:nvPr>
        </p:nvSpPr>
        <p:spPr>
          <a:xfrm>
            <a:off x="5922008" y="2092638"/>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r" rtl="0">
              <a:spcBef>
                <a:spcPts val="0"/>
              </a:spcBef>
              <a:spcAft>
                <a:spcPts val="0"/>
              </a:spcAft>
              <a:buSzPts val="3000"/>
              <a:buFont typeface="Raleway"/>
              <a:buNone/>
              <a:defRPr sz="3000">
                <a:latin typeface="Raleway"/>
                <a:ea typeface="Raleway"/>
                <a:cs typeface="Raleway"/>
                <a:sym typeface="Raleway"/>
              </a:defRPr>
            </a:lvl2pPr>
            <a:lvl3pPr lvl="2" algn="r" rtl="0">
              <a:spcBef>
                <a:spcPts val="0"/>
              </a:spcBef>
              <a:spcAft>
                <a:spcPts val="0"/>
              </a:spcAft>
              <a:buSzPts val="3000"/>
              <a:buFont typeface="Raleway"/>
              <a:buNone/>
              <a:defRPr sz="3000">
                <a:latin typeface="Raleway"/>
                <a:ea typeface="Raleway"/>
                <a:cs typeface="Raleway"/>
                <a:sym typeface="Raleway"/>
              </a:defRPr>
            </a:lvl3pPr>
            <a:lvl4pPr lvl="3" algn="r" rtl="0">
              <a:spcBef>
                <a:spcPts val="0"/>
              </a:spcBef>
              <a:spcAft>
                <a:spcPts val="0"/>
              </a:spcAft>
              <a:buSzPts val="3000"/>
              <a:buFont typeface="Raleway"/>
              <a:buNone/>
              <a:defRPr sz="3000">
                <a:latin typeface="Raleway"/>
                <a:ea typeface="Raleway"/>
                <a:cs typeface="Raleway"/>
                <a:sym typeface="Raleway"/>
              </a:defRPr>
            </a:lvl4pPr>
            <a:lvl5pPr lvl="4" algn="r" rtl="0">
              <a:spcBef>
                <a:spcPts val="0"/>
              </a:spcBef>
              <a:spcAft>
                <a:spcPts val="0"/>
              </a:spcAft>
              <a:buSzPts val="3000"/>
              <a:buFont typeface="Raleway"/>
              <a:buNone/>
              <a:defRPr sz="3000">
                <a:latin typeface="Raleway"/>
                <a:ea typeface="Raleway"/>
                <a:cs typeface="Raleway"/>
                <a:sym typeface="Raleway"/>
              </a:defRPr>
            </a:lvl5pPr>
            <a:lvl6pPr lvl="5" algn="r" rtl="0">
              <a:spcBef>
                <a:spcPts val="0"/>
              </a:spcBef>
              <a:spcAft>
                <a:spcPts val="0"/>
              </a:spcAft>
              <a:buSzPts val="3000"/>
              <a:buFont typeface="Raleway"/>
              <a:buNone/>
              <a:defRPr sz="3000">
                <a:latin typeface="Raleway"/>
                <a:ea typeface="Raleway"/>
                <a:cs typeface="Raleway"/>
                <a:sym typeface="Raleway"/>
              </a:defRPr>
            </a:lvl6pPr>
            <a:lvl7pPr lvl="6" algn="r" rtl="0">
              <a:spcBef>
                <a:spcPts val="0"/>
              </a:spcBef>
              <a:spcAft>
                <a:spcPts val="0"/>
              </a:spcAft>
              <a:buSzPts val="3000"/>
              <a:buFont typeface="Raleway"/>
              <a:buNone/>
              <a:defRPr sz="3000">
                <a:latin typeface="Raleway"/>
                <a:ea typeface="Raleway"/>
                <a:cs typeface="Raleway"/>
                <a:sym typeface="Raleway"/>
              </a:defRPr>
            </a:lvl7pPr>
            <a:lvl8pPr lvl="7" algn="r" rtl="0">
              <a:spcBef>
                <a:spcPts val="0"/>
              </a:spcBef>
              <a:spcAft>
                <a:spcPts val="0"/>
              </a:spcAft>
              <a:buSzPts val="3000"/>
              <a:buFont typeface="Raleway"/>
              <a:buNone/>
              <a:defRPr sz="3000">
                <a:latin typeface="Raleway"/>
                <a:ea typeface="Raleway"/>
                <a:cs typeface="Raleway"/>
                <a:sym typeface="Raleway"/>
              </a:defRPr>
            </a:lvl8pPr>
            <a:lvl9pPr lvl="8" algn="r"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9" name="Google Shape;19;p3"/>
          <p:cNvSpPr txBox="1">
            <a:spLocks noGrp="1"/>
          </p:cNvSpPr>
          <p:nvPr>
            <p:ph type="title" idx="6" hasCustomPrompt="1"/>
          </p:nvPr>
        </p:nvSpPr>
        <p:spPr>
          <a:xfrm>
            <a:off x="5922008" y="3112336"/>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ctr" rtl="0">
              <a:spcBef>
                <a:spcPts val="0"/>
              </a:spcBef>
              <a:spcAft>
                <a:spcPts val="0"/>
              </a:spcAft>
              <a:buSzPts val="3000"/>
              <a:buFont typeface="Raleway"/>
              <a:buNone/>
              <a:defRPr sz="3000">
                <a:latin typeface="Raleway"/>
                <a:ea typeface="Raleway"/>
                <a:cs typeface="Raleway"/>
                <a:sym typeface="Raleway"/>
              </a:defRPr>
            </a:lvl2pPr>
            <a:lvl3pPr lvl="2" algn="ctr" rtl="0">
              <a:spcBef>
                <a:spcPts val="0"/>
              </a:spcBef>
              <a:spcAft>
                <a:spcPts val="0"/>
              </a:spcAft>
              <a:buSzPts val="3000"/>
              <a:buFont typeface="Raleway"/>
              <a:buNone/>
              <a:defRPr sz="3000">
                <a:latin typeface="Raleway"/>
                <a:ea typeface="Raleway"/>
                <a:cs typeface="Raleway"/>
                <a:sym typeface="Raleway"/>
              </a:defRPr>
            </a:lvl3pPr>
            <a:lvl4pPr lvl="3" algn="ctr" rtl="0">
              <a:spcBef>
                <a:spcPts val="0"/>
              </a:spcBef>
              <a:spcAft>
                <a:spcPts val="0"/>
              </a:spcAft>
              <a:buSzPts val="3000"/>
              <a:buFont typeface="Raleway"/>
              <a:buNone/>
              <a:defRPr sz="3000">
                <a:latin typeface="Raleway"/>
                <a:ea typeface="Raleway"/>
                <a:cs typeface="Raleway"/>
                <a:sym typeface="Raleway"/>
              </a:defRPr>
            </a:lvl4pPr>
            <a:lvl5pPr lvl="4" algn="ctr" rtl="0">
              <a:spcBef>
                <a:spcPts val="0"/>
              </a:spcBef>
              <a:spcAft>
                <a:spcPts val="0"/>
              </a:spcAft>
              <a:buSzPts val="3000"/>
              <a:buFont typeface="Raleway"/>
              <a:buNone/>
              <a:defRPr sz="3000">
                <a:latin typeface="Raleway"/>
                <a:ea typeface="Raleway"/>
                <a:cs typeface="Raleway"/>
                <a:sym typeface="Raleway"/>
              </a:defRPr>
            </a:lvl5pPr>
            <a:lvl6pPr lvl="5" algn="ctr" rtl="0">
              <a:spcBef>
                <a:spcPts val="0"/>
              </a:spcBef>
              <a:spcAft>
                <a:spcPts val="0"/>
              </a:spcAft>
              <a:buSzPts val="3000"/>
              <a:buFont typeface="Raleway"/>
              <a:buNone/>
              <a:defRPr sz="3000">
                <a:latin typeface="Raleway"/>
                <a:ea typeface="Raleway"/>
                <a:cs typeface="Raleway"/>
                <a:sym typeface="Raleway"/>
              </a:defRPr>
            </a:lvl6pPr>
            <a:lvl7pPr lvl="6" algn="ctr" rtl="0">
              <a:spcBef>
                <a:spcPts val="0"/>
              </a:spcBef>
              <a:spcAft>
                <a:spcPts val="0"/>
              </a:spcAft>
              <a:buSzPts val="3000"/>
              <a:buFont typeface="Raleway"/>
              <a:buNone/>
              <a:defRPr sz="3000">
                <a:latin typeface="Raleway"/>
                <a:ea typeface="Raleway"/>
                <a:cs typeface="Raleway"/>
                <a:sym typeface="Raleway"/>
              </a:defRPr>
            </a:lvl7pPr>
            <a:lvl8pPr lvl="7" algn="ctr" rtl="0">
              <a:spcBef>
                <a:spcPts val="0"/>
              </a:spcBef>
              <a:spcAft>
                <a:spcPts val="0"/>
              </a:spcAft>
              <a:buSzPts val="3000"/>
              <a:buFont typeface="Raleway"/>
              <a:buNone/>
              <a:defRPr sz="3000">
                <a:latin typeface="Raleway"/>
                <a:ea typeface="Raleway"/>
                <a:cs typeface="Raleway"/>
                <a:sym typeface="Raleway"/>
              </a:defRPr>
            </a:lvl8pPr>
            <a:lvl9pPr lvl="8" algn="ctr"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20" name="Google Shape;20;p3"/>
          <p:cNvSpPr txBox="1">
            <a:spLocks noGrp="1"/>
          </p:cNvSpPr>
          <p:nvPr>
            <p:ph type="title" idx="7" hasCustomPrompt="1"/>
          </p:nvPr>
        </p:nvSpPr>
        <p:spPr>
          <a:xfrm>
            <a:off x="5922008" y="4132033"/>
            <a:ext cx="1072200" cy="577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rtl="0">
              <a:spcBef>
                <a:spcPts val="0"/>
              </a:spcBef>
              <a:spcAft>
                <a:spcPts val="0"/>
              </a:spcAft>
              <a:buSzPts val="3000"/>
              <a:buFont typeface="Raleway"/>
              <a:buNone/>
              <a:defRPr sz="3000">
                <a:latin typeface="Raleway"/>
                <a:ea typeface="Raleway"/>
                <a:cs typeface="Raleway"/>
                <a:sym typeface="Raleway"/>
              </a:defRPr>
            </a:lvl2pPr>
            <a:lvl3pPr lvl="2" rtl="0">
              <a:spcBef>
                <a:spcPts val="0"/>
              </a:spcBef>
              <a:spcAft>
                <a:spcPts val="0"/>
              </a:spcAft>
              <a:buSzPts val="3000"/>
              <a:buFont typeface="Raleway"/>
              <a:buNone/>
              <a:defRPr sz="3000">
                <a:latin typeface="Raleway"/>
                <a:ea typeface="Raleway"/>
                <a:cs typeface="Raleway"/>
                <a:sym typeface="Raleway"/>
              </a:defRPr>
            </a:lvl3pPr>
            <a:lvl4pPr lvl="3" rtl="0">
              <a:spcBef>
                <a:spcPts val="0"/>
              </a:spcBef>
              <a:spcAft>
                <a:spcPts val="0"/>
              </a:spcAft>
              <a:buSzPts val="3000"/>
              <a:buFont typeface="Raleway"/>
              <a:buNone/>
              <a:defRPr sz="3000">
                <a:latin typeface="Raleway"/>
                <a:ea typeface="Raleway"/>
                <a:cs typeface="Raleway"/>
                <a:sym typeface="Raleway"/>
              </a:defRPr>
            </a:lvl4pPr>
            <a:lvl5pPr lvl="4" rtl="0">
              <a:spcBef>
                <a:spcPts val="0"/>
              </a:spcBef>
              <a:spcAft>
                <a:spcPts val="0"/>
              </a:spcAft>
              <a:buSzPts val="3000"/>
              <a:buFont typeface="Raleway"/>
              <a:buNone/>
              <a:defRPr sz="3000">
                <a:latin typeface="Raleway"/>
                <a:ea typeface="Raleway"/>
                <a:cs typeface="Raleway"/>
                <a:sym typeface="Raleway"/>
              </a:defRPr>
            </a:lvl5pPr>
            <a:lvl6pPr lvl="5" rtl="0">
              <a:spcBef>
                <a:spcPts val="0"/>
              </a:spcBef>
              <a:spcAft>
                <a:spcPts val="0"/>
              </a:spcAft>
              <a:buSzPts val="3000"/>
              <a:buFont typeface="Raleway"/>
              <a:buNone/>
              <a:defRPr sz="3000">
                <a:latin typeface="Raleway"/>
                <a:ea typeface="Raleway"/>
                <a:cs typeface="Raleway"/>
                <a:sym typeface="Raleway"/>
              </a:defRPr>
            </a:lvl6pPr>
            <a:lvl7pPr lvl="6" rtl="0">
              <a:spcBef>
                <a:spcPts val="0"/>
              </a:spcBef>
              <a:spcAft>
                <a:spcPts val="0"/>
              </a:spcAft>
              <a:buSzPts val="3000"/>
              <a:buFont typeface="Raleway"/>
              <a:buNone/>
              <a:defRPr sz="3000">
                <a:latin typeface="Raleway"/>
                <a:ea typeface="Raleway"/>
                <a:cs typeface="Raleway"/>
                <a:sym typeface="Raleway"/>
              </a:defRPr>
            </a:lvl7pPr>
            <a:lvl8pPr lvl="7" rtl="0">
              <a:spcBef>
                <a:spcPts val="0"/>
              </a:spcBef>
              <a:spcAft>
                <a:spcPts val="0"/>
              </a:spcAft>
              <a:buSzPts val="3000"/>
              <a:buFont typeface="Raleway"/>
              <a:buNone/>
              <a:defRPr sz="3000">
                <a:latin typeface="Raleway"/>
                <a:ea typeface="Raleway"/>
                <a:cs typeface="Raleway"/>
                <a:sym typeface="Raleway"/>
              </a:defRPr>
            </a:lvl8pPr>
            <a:lvl9pPr lvl="8"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21" name="Google Shape;21;p3"/>
          <p:cNvSpPr txBox="1">
            <a:spLocks noGrp="1"/>
          </p:cNvSpPr>
          <p:nvPr>
            <p:ph type="ctrTitle" idx="8"/>
          </p:nvPr>
        </p:nvSpPr>
        <p:spPr>
          <a:xfrm>
            <a:off x="302175" y="1521803"/>
            <a:ext cx="20586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4125"/>
              </a:buClr>
              <a:buSzPts val="1800"/>
              <a:buNone/>
              <a:defRPr sz="1800">
                <a:solidFill>
                  <a:srgbClr val="CC4125"/>
                </a:solidFill>
              </a:defRPr>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2" name="Google Shape;22;p3"/>
          <p:cNvSpPr txBox="1">
            <a:spLocks noGrp="1"/>
          </p:cNvSpPr>
          <p:nvPr>
            <p:ph type="ctrTitle" idx="9"/>
          </p:nvPr>
        </p:nvSpPr>
        <p:spPr>
          <a:xfrm>
            <a:off x="306000" y="2487168"/>
            <a:ext cx="2058600" cy="577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CC4125"/>
              </a:buClr>
              <a:buSzPts val="1800"/>
              <a:buNone/>
              <a:defRPr sz="1800">
                <a:solidFill>
                  <a:srgbClr val="CC4125"/>
                </a:solidFill>
              </a:defRPr>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23" name="Google Shape;23;p3"/>
          <p:cNvSpPr txBox="1">
            <a:spLocks noGrp="1"/>
          </p:cNvSpPr>
          <p:nvPr>
            <p:ph type="ctrTitle" idx="13"/>
          </p:nvPr>
        </p:nvSpPr>
        <p:spPr>
          <a:xfrm>
            <a:off x="6811550" y="2092638"/>
            <a:ext cx="20586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4" name="Google Shape;24;p3"/>
          <p:cNvSpPr txBox="1">
            <a:spLocks noGrp="1"/>
          </p:cNvSpPr>
          <p:nvPr>
            <p:ph type="ctrTitle" idx="14"/>
          </p:nvPr>
        </p:nvSpPr>
        <p:spPr>
          <a:xfrm>
            <a:off x="6811550" y="3112336"/>
            <a:ext cx="20586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25" name="Google Shape;25;p3"/>
          <p:cNvSpPr txBox="1">
            <a:spLocks noGrp="1"/>
          </p:cNvSpPr>
          <p:nvPr>
            <p:ph type="ctrTitle" idx="15"/>
          </p:nvPr>
        </p:nvSpPr>
        <p:spPr>
          <a:xfrm>
            <a:off x="6811550" y="4132033"/>
            <a:ext cx="2058600" cy="577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Clr>
                <a:srgbClr val="434343"/>
              </a:buClr>
              <a:buSzPts val="1400"/>
              <a:buNone/>
              <a:defRPr sz="1400" b="0">
                <a:solidFill>
                  <a:srgbClr val="434343"/>
                </a:solidFill>
              </a:defRPr>
            </a:lvl2pPr>
            <a:lvl3pPr lvl="2" rtl="0">
              <a:spcBef>
                <a:spcPts val="0"/>
              </a:spcBef>
              <a:spcAft>
                <a:spcPts val="0"/>
              </a:spcAft>
              <a:buClr>
                <a:srgbClr val="434343"/>
              </a:buClr>
              <a:buSzPts val="1400"/>
              <a:buNone/>
              <a:defRPr sz="1400" b="0">
                <a:solidFill>
                  <a:srgbClr val="434343"/>
                </a:solidFill>
              </a:defRPr>
            </a:lvl3pPr>
            <a:lvl4pPr lvl="3" rtl="0">
              <a:spcBef>
                <a:spcPts val="0"/>
              </a:spcBef>
              <a:spcAft>
                <a:spcPts val="0"/>
              </a:spcAft>
              <a:buClr>
                <a:srgbClr val="434343"/>
              </a:buClr>
              <a:buSzPts val="1400"/>
              <a:buNone/>
              <a:defRPr sz="1400" b="0">
                <a:solidFill>
                  <a:srgbClr val="434343"/>
                </a:solidFill>
              </a:defRPr>
            </a:lvl4pPr>
            <a:lvl5pPr lvl="4" rtl="0">
              <a:spcBef>
                <a:spcPts val="0"/>
              </a:spcBef>
              <a:spcAft>
                <a:spcPts val="0"/>
              </a:spcAft>
              <a:buClr>
                <a:srgbClr val="434343"/>
              </a:buClr>
              <a:buSzPts val="1400"/>
              <a:buNone/>
              <a:defRPr sz="1400" b="0">
                <a:solidFill>
                  <a:srgbClr val="434343"/>
                </a:solidFill>
              </a:defRPr>
            </a:lvl5pPr>
            <a:lvl6pPr lvl="5" rtl="0">
              <a:spcBef>
                <a:spcPts val="0"/>
              </a:spcBef>
              <a:spcAft>
                <a:spcPts val="0"/>
              </a:spcAft>
              <a:buClr>
                <a:srgbClr val="434343"/>
              </a:buClr>
              <a:buSzPts val="1400"/>
              <a:buNone/>
              <a:defRPr sz="1400" b="0">
                <a:solidFill>
                  <a:srgbClr val="434343"/>
                </a:solidFill>
              </a:defRPr>
            </a:lvl6pPr>
            <a:lvl7pPr lvl="6" rtl="0">
              <a:spcBef>
                <a:spcPts val="0"/>
              </a:spcBef>
              <a:spcAft>
                <a:spcPts val="0"/>
              </a:spcAft>
              <a:buClr>
                <a:srgbClr val="434343"/>
              </a:buClr>
              <a:buSzPts val="1400"/>
              <a:buNone/>
              <a:defRPr sz="1400" b="0">
                <a:solidFill>
                  <a:srgbClr val="434343"/>
                </a:solidFill>
              </a:defRPr>
            </a:lvl7pPr>
            <a:lvl8pPr lvl="7" rtl="0">
              <a:spcBef>
                <a:spcPts val="0"/>
              </a:spcBef>
              <a:spcAft>
                <a:spcPts val="0"/>
              </a:spcAft>
              <a:buClr>
                <a:srgbClr val="434343"/>
              </a:buClr>
              <a:buSzPts val="1400"/>
              <a:buNone/>
              <a:defRPr sz="1400" b="0">
                <a:solidFill>
                  <a:srgbClr val="434343"/>
                </a:solidFill>
              </a:defRPr>
            </a:lvl8pPr>
            <a:lvl9pPr lvl="8" rtl="0">
              <a:spcBef>
                <a:spcPts val="0"/>
              </a:spcBef>
              <a:spcAft>
                <a:spcPts val="0"/>
              </a:spcAft>
              <a:buClr>
                <a:srgbClr val="434343"/>
              </a:buClr>
              <a:buSzPts val="1400"/>
              <a:buNone/>
              <a:defRPr sz="1400" b="0">
                <a:solidFill>
                  <a:srgbClr val="434343"/>
                </a:solidFill>
              </a:defRPr>
            </a:lvl9pPr>
          </a:lstStyle>
          <a:p>
            <a:endParaRPr/>
          </a:p>
        </p:txBody>
      </p:sp>
      <p:cxnSp>
        <p:nvCxnSpPr>
          <p:cNvPr id="26" name="Google Shape;26;p3"/>
          <p:cNvCxnSpPr/>
          <p:nvPr/>
        </p:nvCxnSpPr>
        <p:spPr>
          <a:xfrm>
            <a:off x="3295350" y="-95750"/>
            <a:ext cx="0" cy="2337900"/>
          </a:xfrm>
          <a:prstGeom prst="straightConnector1">
            <a:avLst/>
          </a:prstGeom>
          <a:noFill/>
          <a:ln w="9525" cap="flat" cmpd="sng">
            <a:solidFill>
              <a:srgbClr val="A61C00"/>
            </a:solidFill>
            <a:prstDash val="solid"/>
            <a:round/>
            <a:headEnd type="none" w="med" len="med"/>
            <a:tailEnd type="none" w="med" len="med"/>
          </a:ln>
        </p:spPr>
      </p:cxnSp>
      <p:cxnSp>
        <p:nvCxnSpPr>
          <p:cNvPr id="27" name="Google Shape;27;p3"/>
          <p:cNvCxnSpPr/>
          <p:nvPr/>
        </p:nvCxnSpPr>
        <p:spPr>
          <a:xfrm>
            <a:off x="5745725" y="2931300"/>
            <a:ext cx="0" cy="2337900"/>
          </a:xfrm>
          <a:prstGeom prst="straightConnector1">
            <a:avLst/>
          </a:prstGeom>
          <a:noFill/>
          <a:ln w="9525" cap="flat" cmpd="sng">
            <a:solidFill>
              <a:srgbClr val="A61C00"/>
            </a:solidFill>
            <a:prstDash val="solid"/>
            <a:round/>
            <a:headEnd type="none" w="med" len="med"/>
            <a:tailEnd type="none" w="med" len="med"/>
          </a:ln>
        </p:spPr>
      </p:cxnSp>
      <p:sp>
        <p:nvSpPr>
          <p:cNvPr id="28" name="Google Shape;28;p3"/>
          <p:cNvSpPr txBox="1">
            <a:spLocks noGrp="1"/>
          </p:cNvSpPr>
          <p:nvPr>
            <p:ph type="title" idx="16"/>
          </p:nvPr>
        </p:nvSpPr>
        <p:spPr>
          <a:xfrm>
            <a:off x="3381525" y="1572300"/>
            <a:ext cx="2259600" cy="1998900"/>
          </a:xfrm>
          <a:prstGeom prst="rect">
            <a:avLst/>
          </a:prstGeom>
        </p:spPr>
        <p:txBody>
          <a:bodyPr spcFirstLastPara="1" wrap="square" lIns="91425" tIns="91425" rIns="91425" bIns="91425" anchor="ctr" anchorCtr="0">
            <a:noAutofit/>
          </a:bodyPr>
          <a:lstStyle>
            <a:lvl1pPr lvl="0" algn="ctr">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1">
  <p:cSld name="CUSTOM_18_1">
    <p:spTree>
      <p:nvGrpSpPr>
        <p:cNvPr id="1" name="Shape 29"/>
        <p:cNvGrpSpPr/>
        <p:nvPr/>
      </p:nvGrpSpPr>
      <p:grpSpPr>
        <a:xfrm>
          <a:off x="0" y="0"/>
          <a:ext cx="0" cy="0"/>
          <a:chOff x="0" y="0"/>
          <a:chExt cx="0" cy="0"/>
        </a:xfrm>
      </p:grpSpPr>
      <p:sp>
        <p:nvSpPr>
          <p:cNvPr id="30" name="Google Shape;30;p4"/>
          <p:cNvSpPr txBox="1">
            <a:spLocks noGrp="1"/>
          </p:cNvSpPr>
          <p:nvPr>
            <p:ph type="ctrTitle"/>
          </p:nvPr>
        </p:nvSpPr>
        <p:spPr>
          <a:xfrm flipH="1">
            <a:off x="842850" y="3085150"/>
            <a:ext cx="5005500" cy="1022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a:endParaRPr/>
          </a:p>
        </p:txBody>
      </p:sp>
      <p:sp>
        <p:nvSpPr>
          <p:cNvPr id="31" name="Google Shape;31;p4"/>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cxnSp>
        <p:nvCxnSpPr>
          <p:cNvPr id="32" name="Google Shape;32;p4"/>
          <p:cNvCxnSpPr/>
          <p:nvPr/>
        </p:nvCxnSpPr>
        <p:spPr>
          <a:xfrm>
            <a:off x="-135650" y="4107250"/>
            <a:ext cx="3933600" cy="0"/>
          </a:xfrm>
          <a:prstGeom prst="straightConnector1">
            <a:avLst/>
          </a:prstGeom>
          <a:noFill/>
          <a:ln w="9525" cap="flat" cmpd="sng">
            <a:solidFill>
              <a:srgbClr val="CC4125"/>
            </a:solidFill>
            <a:prstDash val="solid"/>
            <a:round/>
            <a:headEnd type="none" w="med" len="med"/>
            <a:tailEnd type="none" w="med" len="med"/>
          </a:ln>
        </p:spPr>
      </p:cxnSp>
      <p:pic>
        <p:nvPicPr>
          <p:cNvPr id="33" name="Google Shape;33;p4"/>
          <p:cNvPicPr preferRelativeResize="0"/>
          <p:nvPr/>
        </p:nvPicPr>
        <p:blipFill>
          <a:blip r:embed="rId2">
            <a:alphaModFix/>
          </a:blip>
          <a:stretch>
            <a:fillRect/>
          </a:stretch>
        </p:blipFill>
        <p:spPr>
          <a:xfrm>
            <a:off x="3875949" y="0"/>
            <a:ext cx="5268050" cy="52680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p:cSld name="CUSTOM_18_1_1">
    <p:spTree>
      <p:nvGrpSpPr>
        <p:cNvPr id="1" name="Shape 34"/>
        <p:cNvGrpSpPr/>
        <p:nvPr/>
      </p:nvGrpSpPr>
      <p:grpSpPr>
        <a:xfrm>
          <a:off x="0" y="0"/>
          <a:ext cx="0" cy="0"/>
          <a:chOff x="0" y="0"/>
          <a:chExt cx="0" cy="0"/>
        </a:xfrm>
      </p:grpSpPr>
      <p:pic>
        <p:nvPicPr>
          <p:cNvPr id="35" name="Google Shape;35;p5"/>
          <p:cNvPicPr preferRelativeResize="0"/>
          <p:nvPr/>
        </p:nvPicPr>
        <p:blipFill>
          <a:blip r:embed="rId2">
            <a:alphaModFix/>
          </a:blip>
          <a:stretch>
            <a:fillRect/>
          </a:stretch>
        </p:blipFill>
        <p:spPr>
          <a:xfrm>
            <a:off x="0" y="0"/>
            <a:ext cx="5143500" cy="5143500"/>
          </a:xfrm>
          <a:prstGeom prst="rect">
            <a:avLst/>
          </a:prstGeom>
          <a:noFill/>
          <a:ln>
            <a:noFill/>
          </a:ln>
        </p:spPr>
      </p:pic>
      <p:sp>
        <p:nvSpPr>
          <p:cNvPr id="36" name="Google Shape;36;p5"/>
          <p:cNvSpPr txBox="1">
            <a:spLocks noGrp="1"/>
          </p:cNvSpPr>
          <p:nvPr>
            <p:ph type="ctrTitle"/>
          </p:nvPr>
        </p:nvSpPr>
        <p:spPr>
          <a:xfrm flipH="1">
            <a:off x="3376500" y="3085150"/>
            <a:ext cx="5005500" cy="1022100"/>
          </a:xfrm>
          <a:prstGeom prst="rect">
            <a:avLst/>
          </a:prstGeom>
        </p:spPr>
        <p:txBody>
          <a:bodyPr spcFirstLastPara="1" wrap="square" lIns="91425" tIns="91425" rIns="91425" bIns="91425" anchor="ctr" anchorCtr="0">
            <a:noAutofit/>
          </a:bodyPr>
          <a:lstStyle>
            <a:lvl1pPr lvl="0" algn="r"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a:endParaRPr/>
          </a:p>
        </p:txBody>
      </p:sp>
      <p:sp>
        <p:nvSpPr>
          <p:cNvPr id="37" name="Google Shape;37;p5"/>
          <p:cNvSpPr txBox="1">
            <a:spLocks noGrp="1"/>
          </p:cNvSpPr>
          <p:nvPr>
            <p:ph type="subTitle" idx="1"/>
          </p:nvPr>
        </p:nvSpPr>
        <p:spPr>
          <a:xfrm>
            <a:off x="4100489" y="4028959"/>
            <a:ext cx="4224900" cy="536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200"/>
              <a:buNone/>
              <a:defRPr sz="1100"/>
            </a:lvl1pPr>
            <a:lvl2pPr lvl="1" algn="r" rtl="0">
              <a:lnSpc>
                <a:spcPct val="100000"/>
              </a:lnSpc>
              <a:spcBef>
                <a:spcPts val="0"/>
              </a:spcBef>
              <a:spcAft>
                <a:spcPts val="0"/>
              </a:spcAft>
              <a:buSzPts val="1200"/>
              <a:buNone/>
              <a:defRPr/>
            </a:lvl2pPr>
            <a:lvl3pPr lvl="2" algn="r" rtl="0">
              <a:lnSpc>
                <a:spcPct val="100000"/>
              </a:lnSpc>
              <a:spcBef>
                <a:spcPts val="0"/>
              </a:spcBef>
              <a:spcAft>
                <a:spcPts val="0"/>
              </a:spcAft>
              <a:buSzPts val="1200"/>
              <a:buNone/>
              <a:defRPr/>
            </a:lvl3pPr>
            <a:lvl4pPr lvl="3" algn="r" rtl="0">
              <a:lnSpc>
                <a:spcPct val="100000"/>
              </a:lnSpc>
              <a:spcBef>
                <a:spcPts val="0"/>
              </a:spcBef>
              <a:spcAft>
                <a:spcPts val="0"/>
              </a:spcAft>
              <a:buSzPts val="1200"/>
              <a:buNone/>
              <a:defRPr/>
            </a:lvl4pPr>
            <a:lvl5pPr lvl="4" algn="r" rtl="0">
              <a:lnSpc>
                <a:spcPct val="100000"/>
              </a:lnSpc>
              <a:spcBef>
                <a:spcPts val="0"/>
              </a:spcBef>
              <a:spcAft>
                <a:spcPts val="0"/>
              </a:spcAft>
              <a:buSzPts val="1200"/>
              <a:buNone/>
              <a:defRPr/>
            </a:lvl5pPr>
            <a:lvl6pPr lvl="5" algn="r" rtl="0">
              <a:lnSpc>
                <a:spcPct val="100000"/>
              </a:lnSpc>
              <a:spcBef>
                <a:spcPts val="0"/>
              </a:spcBef>
              <a:spcAft>
                <a:spcPts val="0"/>
              </a:spcAft>
              <a:buSzPts val="1200"/>
              <a:buNone/>
              <a:defRPr/>
            </a:lvl6pPr>
            <a:lvl7pPr lvl="6" algn="r" rtl="0">
              <a:lnSpc>
                <a:spcPct val="100000"/>
              </a:lnSpc>
              <a:spcBef>
                <a:spcPts val="0"/>
              </a:spcBef>
              <a:spcAft>
                <a:spcPts val="0"/>
              </a:spcAft>
              <a:buSzPts val="1200"/>
              <a:buNone/>
              <a:defRPr/>
            </a:lvl7pPr>
            <a:lvl8pPr lvl="7" algn="r" rtl="0">
              <a:lnSpc>
                <a:spcPct val="100000"/>
              </a:lnSpc>
              <a:spcBef>
                <a:spcPts val="0"/>
              </a:spcBef>
              <a:spcAft>
                <a:spcPts val="0"/>
              </a:spcAft>
              <a:buSzPts val="1200"/>
              <a:buNone/>
              <a:defRPr/>
            </a:lvl8pPr>
            <a:lvl9pPr lvl="8" algn="r" rtl="0">
              <a:lnSpc>
                <a:spcPct val="100000"/>
              </a:lnSpc>
              <a:spcBef>
                <a:spcPts val="0"/>
              </a:spcBef>
              <a:spcAft>
                <a:spcPts val="0"/>
              </a:spcAft>
              <a:buSzPts val="1200"/>
              <a:buNone/>
              <a:defRPr/>
            </a:lvl9pPr>
          </a:lstStyle>
          <a:p>
            <a:endParaRPr/>
          </a:p>
        </p:txBody>
      </p:sp>
      <p:cxnSp>
        <p:nvCxnSpPr>
          <p:cNvPr id="38" name="Google Shape;38;p5"/>
          <p:cNvCxnSpPr/>
          <p:nvPr/>
        </p:nvCxnSpPr>
        <p:spPr>
          <a:xfrm>
            <a:off x="5086550" y="4118950"/>
            <a:ext cx="4350300" cy="0"/>
          </a:xfrm>
          <a:prstGeom prst="straightConnector1">
            <a:avLst/>
          </a:prstGeom>
          <a:noFill/>
          <a:ln w="9525" cap="flat" cmpd="sng">
            <a:solidFill>
              <a:srgbClr val="CC4125"/>
            </a:solidFill>
            <a:prstDash val="solid"/>
            <a:round/>
            <a:headEnd type="none" w="med" len="med"/>
            <a:tailEnd type="none" w="med" len="med"/>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3">
  <p:cSld name="CUSTOM_18_1_1_1">
    <p:spTree>
      <p:nvGrpSpPr>
        <p:cNvPr id="1" name="Shape 39"/>
        <p:cNvGrpSpPr/>
        <p:nvPr/>
      </p:nvGrpSpPr>
      <p:grpSpPr>
        <a:xfrm>
          <a:off x="0" y="0"/>
          <a:ext cx="0" cy="0"/>
          <a:chOff x="0" y="0"/>
          <a:chExt cx="0" cy="0"/>
        </a:xfrm>
      </p:grpSpPr>
      <p:sp>
        <p:nvSpPr>
          <p:cNvPr id="40" name="Google Shape;40;p6"/>
          <p:cNvSpPr txBox="1">
            <a:spLocks noGrp="1"/>
          </p:cNvSpPr>
          <p:nvPr>
            <p:ph type="ctrTitle"/>
          </p:nvPr>
        </p:nvSpPr>
        <p:spPr>
          <a:xfrm flipH="1">
            <a:off x="842850" y="3085150"/>
            <a:ext cx="5005500" cy="1022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a:endParaRPr/>
          </a:p>
        </p:txBody>
      </p:sp>
      <p:sp>
        <p:nvSpPr>
          <p:cNvPr id="41" name="Google Shape;41;p6"/>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cxnSp>
        <p:nvCxnSpPr>
          <p:cNvPr id="42" name="Google Shape;42;p6"/>
          <p:cNvCxnSpPr/>
          <p:nvPr/>
        </p:nvCxnSpPr>
        <p:spPr>
          <a:xfrm>
            <a:off x="-135650" y="4107250"/>
            <a:ext cx="3933600" cy="0"/>
          </a:xfrm>
          <a:prstGeom prst="straightConnector1">
            <a:avLst/>
          </a:prstGeom>
          <a:noFill/>
          <a:ln w="9525" cap="flat" cmpd="sng">
            <a:solidFill>
              <a:srgbClr val="CC4125"/>
            </a:solidFill>
            <a:prstDash val="solid"/>
            <a:round/>
            <a:headEnd type="none" w="med" len="med"/>
            <a:tailEnd type="none" w="med" len="med"/>
          </a:ln>
        </p:spPr>
      </p:cxnSp>
      <p:pic>
        <p:nvPicPr>
          <p:cNvPr id="43" name="Google Shape;43;p6"/>
          <p:cNvPicPr preferRelativeResize="0"/>
          <p:nvPr/>
        </p:nvPicPr>
        <p:blipFill>
          <a:blip r:embed="rId2">
            <a:alphaModFix/>
          </a:blip>
          <a:stretch>
            <a:fillRect/>
          </a:stretch>
        </p:blipFill>
        <p:spPr>
          <a:xfrm>
            <a:off x="3875952" y="-124548"/>
            <a:ext cx="5268050" cy="52680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idpoint">
  <p:cSld name="CUSTOM_18_1_1_1_1">
    <p:spTree>
      <p:nvGrpSpPr>
        <p:cNvPr id="1" name="Shape 44"/>
        <p:cNvGrpSpPr/>
        <p:nvPr/>
      </p:nvGrpSpPr>
      <p:grpSpPr>
        <a:xfrm>
          <a:off x="0" y="0"/>
          <a:ext cx="0" cy="0"/>
          <a:chOff x="0" y="0"/>
          <a:chExt cx="0" cy="0"/>
        </a:xfrm>
      </p:grpSpPr>
      <p:sp>
        <p:nvSpPr>
          <p:cNvPr id="45" name="Google Shape;45;p7"/>
          <p:cNvSpPr txBox="1">
            <a:spLocks noGrp="1"/>
          </p:cNvSpPr>
          <p:nvPr>
            <p:ph type="ctrTitle"/>
          </p:nvPr>
        </p:nvSpPr>
        <p:spPr>
          <a:xfrm flipH="1">
            <a:off x="842850" y="3085150"/>
            <a:ext cx="5005500" cy="1022100"/>
          </a:xfrm>
          <a:prstGeom prst="rect">
            <a:avLst/>
          </a:prstGeom>
        </p:spPr>
        <p:txBody>
          <a:bodyPr spcFirstLastPara="1" wrap="square" lIns="91425" tIns="91425" rIns="91425" bIns="91425" anchor="ctr" anchorCtr="0">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a:endParaRPr/>
          </a:p>
        </p:txBody>
      </p:sp>
      <p:sp>
        <p:nvSpPr>
          <p:cNvPr id="46" name="Google Shape;46;p7"/>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a:p>
        </p:txBody>
      </p:sp>
      <p:cxnSp>
        <p:nvCxnSpPr>
          <p:cNvPr id="47" name="Google Shape;47;p7"/>
          <p:cNvCxnSpPr/>
          <p:nvPr/>
        </p:nvCxnSpPr>
        <p:spPr>
          <a:xfrm>
            <a:off x="-135650" y="4107250"/>
            <a:ext cx="3933600" cy="0"/>
          </a:xfrm>
          <a:prstGeom prst="straightConnector1">
            <a:avLst/>
          </a:prstGeom>
          <a:noFill/>
          <a:ln w="9525" cap="flat" cmpd="sng">
            <a:solidFill>
              <a:srgbClr val="CC4125"/>
            </a:solidFill>
            <a:prstDash val="solid"/>
            <a:round/>
            <a:headEnd type="none" w="med" len="med"/>
            <a:tailEnd type="none" w="med" len="med"/>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our Columns">
  <p:cSld name="CUSTOM_28">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1964851" y="352850"/>
            <a:ext cx="5214300" cy="946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sz="2400"/>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50" name="Google Shape;50;p8"/>
          <p:cNvSpPr txBox="1">
            <a:spLocks noGrp="1"/>
          </p:cNvSpPr>
          <p:nvPr>
            <p:ph type="ctrTitle" idx="2"/>
          </p:nvPr>
        </p:nvSpPr>
        <p:spPr>
          <a:xfrm>
            <a:off x="674010" y="1420667"/>
            <a:ext cx="1793100" cy="4275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a:endParaRPr/>
          </a:p>
        </p:txBody>
      </p:sp>
      <p:sp>
        <p:nvSpPr>
          <p:cNvPr id="51" name="Google Shape;51;p8"/>
          <p:cNvSpPr txBox="1">
            <a:spLocks noGrp="1"/>
          </p:cNvSpPr>
          <p:nvPr>
            <p:ph type="subTitle" idx="1"/>
          </p:nvPr>
        </p:nvSpPr>
        <p:spPr>
          <a:xfrm>
            <a:off x="674010" y="1714917"/>
            <a:ext cx="1708200" cy="100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52" name="Google Shape;52;p8"/>
          <p:cNvSpPr txBox="1">
            <a:spLocks noGrp="1"/>
          </p:cNvSpPr>
          <p:nvPr>
            <p:ph type="ctrTitle" idx="3"/>
          </p:nvPr>
        </p:nvSpPr>
        <p:spPr>
          <a:xfrm>
            <a:off x="761760" y="3267373"/>
            <a:ext cx="1793100" cy="4275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a:endParaRPr/>
          </a:p>
        </p:txBody>
      </p:sp>
      <p:sp>
        <p:nvSpPr>
          <p:cNvPr id="53" name="Google Shape;53;p8"/>
          <p:cNvSpPr txBox="1">
            <a:spLocks noGrp="1"/>
          </p:cNvSpPr>
          <p:nvPr>
            <p:ph type="subTitle" idx="4"/>
          </p:nvPr>
        </p:nvSpPr>
        <p:spPr>
          <a:xfrm>
            <a:off x="761760" y="3561623"/>
            <a:ext cx="1708200" cy="100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a:endParaRPr/>
          </a:p>
        </p:txBody>
      </p:sp>
      <p:sp>
        <p:nvSpPr>
          <p:cNvPr id="54" name="Google Shape;54;p8"/>
          <p:cNvSpPr txBox="1">
            <a:spLocks noGrp="1"/>
          </p:cNvSpPr>
          <p:nvPr>
            <p:ph type="ctrTitle" idx="5"/>
          </p:nvPr>
        </p:nvSpPr>
        <p:spPr>
          <a:xfrm>
            <a:off x="5119122" y="1299042"/>
            <a:ext cx="1793100" cy="427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400"/>
              <a:buNone/>
              <a:defRPr sz="1400"/>
            </a:lvl1pPr>
            <a:lvl2pPr lvl="1" algn="r" rtl="0">
              <a:spcBef>
                <a:spcPts val="0"/>
              </a:spcBef>
              <a:spcAft>
                <a:spcPts val="0"/>
              </a:spcAft>
              <a:buClr>
                <a:srgbClr val="000000"/>
              </a:buClr>
              <a:buSzPts val="1400"/>
              <a:buNone/>
              <a:defRPr sz="1400">
                <a:solidFill>
                  <a:srgbClr val="000000"/>
                </a:solidFill>
              </a:defRPr>
            </a:lvl2pPr>
            <a:lvl3pPr lvl="2" algn="r" rtl="0">
              <a:spcBef>
                <a:spcPts val="0"/>
              </a:spcBef>
              <a:spcAft>
                <a:spcPts val="0"/>
              </a:spcAft>
              <a:buClr>
                <a:srgbClr val="000000"/>
              </a:buClr>
              <a:buSzPts val="1400"/>
              <a:buNone/>
              <a:defRPr sz="1400">
                <a:solidFill>
                  <a:srgbClr val="000000"/>
                </a:solidFill>
              </a:defRPr>
            </a:lvl3pPr>
            <a:lvl4pPr lvl="3" algn="r" rtl="0">
              <a:spcBef>
                <a:spcPts val="0"/>
              </a:spcBef>
              <a:spcAft>
                <a:spcPts val="0"/>
              </a:spcAft>
              <a:buClr>
                <a:srgbClr val="000000"/>
              </a:buClr>
              <a:buSzPts val="1400"/>
              <a:buNone/>
              <a:defRPr sz="1400">
                <a:solidFill>
                  <a:srgbClr val="000000"/>
                </a:solidFill>
              </a:defRPr>
            </a:lvl4pPr>
            <a:lvl5pPr lvl="4" algn="r" rtl="0">
              <a:spcBef>
                <a:spcPts val="0"/>
              </a:spcBef>
              <a:spcAft>
                <a:spcPts val="0"/>
              </a:spcAft>
              <a:buClr>
                <a:srgbClr val="000000"/>
              </a:buClr>
              <a:buSzPts val="1400"/>
              <a:buNone/>
              <a:defRPr sz="1400">
                <a:solidFill>
                  <a:srgbClr val="000000"/>
                </a:solidFill>
              </a:defRPr>
            </a:lvl5pPr>
            <a:lvl6pPr lvl="5" algn="r" rtl="0">
              <a:spcBef>
                <a:spcPts val="0"/>
              </a:spcBef>
              <a:spcAft>
                <a:spcPts val="0"/>
              </a:spcAft>
              <a:buClr>
                <a:srgbClr val="000000"/>
              </a:buClr>
              <a:buSzPts val="1400"/>
              <a:buNone/>
              <a:defRPr sz="1400">
                <a:solidFill>
                  <a:srgbClr val="000000"/>
                </a:solidFill>
              </a:defRPr>
            </a:lvl6pPr>
            <a:lvl7pPr lvl="6" algn="r" rtl="0">
              <a:spcBef>
                <a:spcPts val="0"/>
              </a:spcBef>
              <a:spcAft>
                <a:spcPts val="0"/>
              </a:spcAft>
              <a:buClr>
                <a:srgbClr val="000000"/>
              </a:buClr>
              <a:buSzPts val="1400"/>
              <a:buNone/>
              <a:defRPr sz="1400">
                <a:solidFill>
                  <a:srgbClr val="000000"/>
                </a:solidFill>
              </a:defRPr>
            </a:lvl7pPr>
            <a:lvl8pPr lvl="7" algn="r" rtl="0">
              <a:spcBef>
                <a:spcPts val="0"/>
              </a:spcBef>
              <a:spcAft>
                <a:spcPts val="0"/>
              </a:spcAft>
              <a:buClr>
                <a:srgbClr val="000000"/>
              </a:buClr>
              <a:buSzPts val="1400"/>
              <a:buNone/>
              <a:defRPr sz="1400">
                <a:solidFill>
                  <a:srgbClr val="000000"/>
                </a:solidFill>
              </a:defRPr>
            </a:lvl8pPr>
            <a:lvl9pPr lvl="8" algn="r" rtl="0">
              <a:spcBef>
                <a:spcPts val="0"/>
              </a:spcBef>
              <a:spcAft>
                <a:spcPts val="0"/>
              </a:spcAft>
              <a:buClr>
                <a:srgbClr val="000000"/>
              </a:buClr>
              <a:buSzPts val="1400"/>
              <a:buNone/>
              <a:defRPr sz="1400">
                <a:solidFill>
                  <a:srgbClr val="000000"/>
                </a:solidFill>
              </a:defRPr>
            </a:lvl9pPr>
          </a:lstStyle>
          <a:p>
            <a:endParaRPr/>
          </a:p>
        </p:txBody>
      </p:sp>
      <p:sp>
        <p:nvSpPr>
          <p:cNvPr id="55" name="Google Shape;55;p8"/>
          <p:cNvSpPr txBox="1">
            <a:spLocks noGrp="1"/>
          </p:cNvSpPr>
          <p:nvPr>
            <p:ph type="subTitle" idx="6"/>
          </p:nvPr>
        </p:nvSpPr>
        <p:spPr>
          <a:xfrm>
            <a:off x="5119124" y="1593292"/>
            <a:ext cx="1793100" cy="100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sp>
        <p:nvSpPr>
          <p:cNvPr id="56" name="Google Shape;56;p8"/>
          <p:cNvSpPr txBox="1">
            <a:spLocks noGrp="1"/>
          </p:cNvSpPr>
          <p:nvPr>
            <p:ph type="ctrTitle" idx="7"/>
          </p:nvPr>
        </p:nvSpPr>
        <p:spPr>
          <a:xfrm>
            <a:off x="5047297" y="3267373"/>
            <a:ext cx="1793100" cy="427500"/>
          </a:xfrm>
          <a:prstGeom prst="rect">
            <a:avLst/>
          </a:prstGeom>
        </p:spPr>
        <p:txBody>
          <a:bodyPr spcFirstLastPara="1" wrap="square" lIns="91425" tIns="91425" rIns="91425" bIns="91425" anchor="b" anchorCtr="0">
            <a:noAutofit/>
          </a:bodyPr>
          <a:lstStyle>
            <a:lvl1pPr lvl="0" algn="r" rtl="0">
              <a:spcBef>
                <a:spcPts val="0"/>
              </a:spcBef>
              <a:spcAft>
                <a:spcPts val="0"/>
              </a:spcAft>
              <a:buSzPts val="1400"/>
              <a:buNone/>
              <a:defRPr sz="1400"/>
            </a:lvl1pPr>
            <a:lvl2pPr lvl="1" algn="r" rtl="0">
              <a:spcBef>
                <a:spcPts val="0"/>
              </a:spcBef>
              <a:spcAft>
                <a:spcPts val="0"/>
              </a:spcAft>
              <a:buClr>
                <a:srgbClr val="000000"/>
              </a:buClr>
              <a:buSzPts val="1400"/>
              <a:buNone/>
              <a:defRPr sz="1400">
                <a:solidFill>
                  <a:srgbClr val="000000"/>
                </a:solidFill>
              </a:defRPr>
            </a:lvl2pPr>
            <a:lvl3pPr lvl="2" algn="r" rtl="0">
              <a:spcBef>
                <a:spcPts val="0"/>
              </a:spcBef>
              <a:spcAft>
                <a:spcPts val="0"/>
              </a:spcAft>
              <a:buClr>
                <a:srgbClr val="000000"/>
              </a:buClr>
              <a:buSzPts val="1400"/>
              <a:buNone/>
              <a:defRPr sz="1400">
                <a:solidFill>
                  <a:srgbClr val="000000"/>
                </a:solidFill>
              </a:defRPr>
            </a:lvl3pPr>
            <a:lvl4pPr lvl="3" algn="r" rtl="0">
              <a:spcBef>
                <a:spcPts val="0"/>
              </a:spcBef>
              <a:spcAft>
                <a:spcPts val="0"/>
              </a:spcAft>
              <a:buClr>
                <a:srgbClr val="000000"/>
              </a:buClr>
              <a:buSzPts val="1400"/>
              <a:buNone/>
              <a:defRPr sz="1400">
                <a:solidFill>
                  <a:srgbClr val="000000"/>
                </a:solidFill>
              </a:defRPr>
            </a:lvl4pPr>
            <a:lvl5pPr lvl="4" algn="r" rtl="0">
              <a:spcBef>
                <a:spcPts val="0"/>
              </a:spcBef>
              <a:spcAft>
                <a:spcPts val="0"/>
              </a:spcAft>
              <a:buClr>
                <a:srgbClr val="000000"/>
              </a:buClr>
              <a:buSzPts val="1400"/>
              <a:buNone/>
              <a:defRPr sz="1400">
                <a:solidFill>
                  <a:srgbClr val="000000"/>
                </a:solidFill>
              </a:defRPr>
            </a:lvl5pPr>
            <a:lvl6pPr lvl="5" algn="r" rtl="0">
              <a:spcBef>
                <a:spcPts val="0"/>
              </a:spcBef>
              <a:spcAft>
                <a:spcPts val="0"/>
              </a:spcAft>
              <a:buClr>
                <a:srgbClr val="000000"/>
              </a:buClr>
              <a:buSzPts val="1400"/>
              <a:buNone/>
              <a:defRPr sz="1400">
                <a:solidFill>
                  <a:srgbClr val="000000"/>
                </a:solidFill>
              </a:defRPr>
            </a:lvl6pPr>
            <a:lvl7pPr lvl="6" algn="r" rtl="0">
              <a:spcBef>
                <a:spcPts val="0"/>
              </a:spcBef>
              <a:spcAft>
                <a:spcPts val="0"/>
              </a:spcAft>
              <a:buClr>
                <a:srgbClr val="000000"/>
              </a:buClr>
              <a:buSzPts val="1400"/>
              <a:buNone/>
              <a:defRPr sz="1400">
                <a:solidFill>
                  <a:srgbClr val="000000"/>
                </a:solidFill>
              </a:defRPr>
            </a:lvl7pPr>
            <a:lvl8pPr lvl="7" algn="r" rtl="0">
              <a:spcBef>
                <a:spcPts val="0"/>
              </a:spcBef>
              <a:spcAft>
                <a:spcPts val="0"/>
              </a:spcAft>
              <a:buClr>
                <a:srgbClr val="000000"/>
              </a:buClr>
              <a:buSzPts val="1400"/>
              <a:buNone/>
              <a:defRPr sz="1400">
                <a:solidFill>
                  <a:srgbClr val="000000"/>
                </a:solidFill>
              </a:defRPr>
            </a:lvl8pPr>
            <a:lvl9pPr lvl="8" algn="r" rtl="0">
              <a:spcBef>
                <a:spcPts val="0"/>
              </a:spcBef>
              <a:spcAft>
                <a:spcPts val="0"/>
              </a:spcAft>
              <a:buClr>
                <a:srgbClr val="000000"/>
              </a:buClr>
              <a:buSzPts val="1400"/>
              <a:buNone/>
              <a:defRPr sz="1400">
                <a:solidFill>
                  <a:srgbClr val="000000"/>
                </a:solidFill>
              </a:defRPr>
            </a:lvl9pPr>
          </a:lstStyle>
          <a:p>
            <a:endParaRPr/>
          </a:p>
        </p:txBody>
      </p:sp>
      <p:sp>
        <p:nvSpPr>
          <p:cNvPr id="57" name="Google Shape;57;p8"/>
          <p:cNvSpPr txBox="1">
            <a:spLocks noGrp="1"/>
          </p:cNvSpPr>
          <p:nvPr>
            <p:ph type="subTitle" idx="8"/>
          </p:nvPr>
        </p:nvSpPr>
        <p:spPr>
          <a:xfrm>
            <a:off x="5047299" y="3561623"/>
            <a:ext cx="1793100" cy="1003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100"/>
              <a:buNone/>
              <a:defRPr sz="1100"/>
            </a:lvl1pPr>
            <a:lvl2pPr lvl="1" algn="r" rtl="0">
              <a:lnSpc>
                <a:spcPct val="100000"/>
              </a:lnSpc>
              <a:spcBef>
                <a:spcPts val="0"/>
              </a:spcBef>
              <a:spcAft>
                <a:spcPts val="0"/>
              </a:spcAft>
              <a:buSzPts val="1100"/>
              <a:buNone/>
              <a:defRPr sz="1100"/>
            </a:lvl2pPr>
            <a:lvl3pPr lvl="2" algn="r" rtl="0">
              <a:lnSpc>
                <a:spcPct val="100000"/>
              </a:lnSpc>
              <a:spcBef>
                <a:spcPts val="0"/>
              </a:spcBef>
              <a:spcAft>
                <a:spcPts val="0"/>
              </a:spcAft>
              <a:buSzPts val="1100"/>
              <a:buNone/>
              <a:defRPr sz="1100"/>
            </a:lvl3pPr>
            <a:lvl4pPr lvl="3" algn="r" rtl="0">
              <a:lnSpc>
                <a:spcPct val="100000"/>
              </a:lnSpc>
              <a:spcBef>
                <a:spcPts val="0"/>
              </a:spcBef>
              <a:spcAft>
                <a:spcPts val="0"/>
              </a:spcAft>
              <a:buSzPts val="1100"/>
              <a:buNone/>
              <a:defRPr sz="1100"/>
            </a:lvl4pPr>
            <a:lvl5pPr lvl="4" algn="r" rtl="0">
              <a:lnSpc>
                <a:spcPct val="100000"/>
              </a:lnSpc>
              <a:spcBef>
                <a:spcPts val="0"/>
              </a:spcBef>
              <a:spcAft>
                <a:spcPts val="0"/>
              </a:spcAft>
              <a:buSzPts val="1100"/>
              <a:buNone/>
              <a:defRPr sz="1100"/>
            </a:lvl5pPr>
            <a:lvl6pPr lvl="5" algn="r" rtl="0">
              <a:lnSpc>
                <a:spcPct val="100000"/>
              </a:lnSpc>
              <a:spcBef>
                <a:spcPts val="0"/>
              </a:spcBef>
              <a:spcAft>
                <a:spcPts val="0"/>
              </a:spcAft>
              <a:buSzPts val="1100"/>
              <a:buNone/>
              <a:defRPr sz="1100"/>
            </a:lvl6pPr>
            <a:lvl7pPr lvl="6" algn="r" rtl="0">
              <a:lnSpc>
                <a:spcPct val="100000"/>
              </a:lnSpc>
              <a:spcBef>
                <a:spcPts val="0"/>
              </a:spcBef>
              <a:spcAft>
                <a:spcPts val="0"/>
              </a:spcAft>
              <a:buSzPts val="1100"/>
              <a:buNone/>
              <a:defRPr sz="1100"/>
            </a:lvl7pPr>
            <a:lvl8pPr lvl="7" algn="r" rtl="0">
              <a:lnSpc>
                <a:spcPct val="100000"/>
              </a:lnSpc>
              <a:spcBef>
                <a:spcPts val="0"/>
              </a:spcBef>
              <a:spcAft>
                <a:spcPts val="0"/>
              </a:spcAft>
              <a:buSzPts val="1100"/>
              <a:buNone/>
              <a:defRPr sz="1100"/>
            </a:lvl8pPr>
            <a:lvl9pPr lvl="8" algn="r" rtl="0">
              <a:lnSpc>
                <a:spcPct val="100000"/>
              </a:lnSpc>
              <a:spcBef>
                <a:spcPts val="0"/>
              </a:spcBef>
              <a:spcAft>
                <a:spcPts val="0"/>
              </a:spcAft>
              <a:buSzPts val="1100"/>
              <a:buNone/>
              <a:defRPr sz="1100"/>
            </a:lvl9pPr>
          </a:lstStyle>
          <a:p>
            <a:endParaRPr/>
          </a:p>
        </p:txBody>
      </p:sp>
      <p:cxnSp>
        <p:nvCxnSpPr>
          <p:cNvPr id="58" name="Google Shape;58;p8"/>
          <p:cNvCxnSpPr/>
          <p:nvPr/>
        </p:nvCxnSpPr>
        <p:spPr>
          <a:xfrm>
            <a:off x="4568550" y="2266025"/>
            <a:ext cx="0" cy="3039900"/>
          </a:xfrm>
          <a:prstGeom prst="straightConnector1">
            <a:avLst/>
          </a:prstGeom>
          <a:noFill/>
          <a:ln w="9525" cap="flat" cmpd="sng">
            <a:solidFill>
              <a:srgbClr val="CC4125"/>
            </a:solidFill>
            <a:prstDash val="solid"/>
            <a:round/>
            <a:headEnd type="none" w="med" len="med"/>
            <a:tailEnd type="none" w="med" len="med"/>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Updates">
  <p:cSld name="CUSTOM_33">
    <p:spTree>
      <p:nvGrpSpPr>
        <p:cNvPr id="1" name="Shape 59"/>
        <p:cNvGrpSpPr/>
        <p:nvPr/>
      </p:nvGrpSpPr>
      <p:grpSpPr>
        <a:xfrm>
          <a:off x="0" y="0"/>
          <a:ext cx="0" cy="0"/>
          <a:chOff x="0" y="0"/>
          <a:chExt cx="0" cy="0"/>
        </a:xfrm>
      </p:grpSpPr>
      <p:sp>
        <p:nvSpPr>
          <p:cNvPr id="60" name="Google Shape;60;p9"/>
          <p:cNvSpPr txBox="1"/>
          <p:nvPr/>
        </p:nvSpPr>
        <p:spPr>
          <a:xfrm>
            <a:off x="642050" y="1146650"/>
            <a:ext cx="8042100" cy="360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b="1">
              <a:solidFill>
                <a:srgbClr val="2C3E50"/>
              </a:solidFill>
              <a:latin typeface="Trebuchet MS"/>
              <a:ea typeface="Trebuchet MS"/>
              <a:cs typeface="Trebuchet MS"/>
              <a:sym typeface="Trebuchet MS"/>
            </a:endParaRPr>
          </a:p>
          <a:p>
            <a:pPr marL="0" lvl="0" indent="0" algn="l" rtl="0">
              <a:spcBef>
                <a:spcPts val="1000"/>
              </a:spcBef>
              <a:spcAft>
                <a:spcPts val="1000"/>
              </a:spcAft>
              <a:buNone/>
            </a:pPr>
            <a:endParaRPr>
              <a:latin typeface="Raleway"/>
              <a:ea typeface="Raleway"/>
              <a:cs typeface="Raleway"/>
              <a:sym typeface="Raleway"/>
            </a:endParaRPr>
          </a:p>
        </p:txBody>
      </p:sp>
      <p:sp>
        <p:nvSpPr>
          <p:cNvPr id="61" name="Google Shape;61;p9"/>
          <p:cNvSpPr/>
          <p:nvPr/>
        </p:nvSpPr>
        <p:spPr>
          <a:xfrm>
            <a:off x="4136100" y="923175"/>
            <a:ext cx="871800" cy="36600"/>
          </a:xfrm>
          <a:prstGeom prst="rect">
            <a:avLst/>
          </a:prstGeom>
          <a:solidFill>
            <a:srgbClr val="CC41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9"/>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 name="Google Shape;63;p9"/>
          <p:cNvSpPr txBox="1">
            <a:spLocks noGrp="1"/>
          </p:cNvSpPr>
          <p:nvPr>
            <p:ph type="body" idx="1"/>
          </p:nvPr>
        </p:nvSpPr>
        <p:spPr>
          <a:xfrm>
            <a:off x="163800" y="1224100"/>
            <a:ext cx="8816400" cy="36924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1600"/>
              </a:spcBef>
              <a:spcAft>
                <a:spcPts val="0"/>
              </a:spcAft>
              <a:buSzPts val="1200"/>
              <a:buChar char="○"/>
              <a:defRPr/>
            </a:lvl2pPr>
            <a:lvl3pPr marL="1371600" lvl="2" indent="-304800">
              <a:spcBef>
                <a:spcPts val="1600"/>
              </a:spcBef>
              <a:spcAft>
                <a:spcPts val="0"/>
              </a:spcAft>
              <a:buSzPts val="1200"/>
              <a:buChar char="■"/>
              <a:defRPr/>
            </a:lvl3pPr>
            <a:lvl4pPr marL="1828800" lvl="3" indent="-304800">
              <a:spcBef>
                <a:spcPts val="1600"/>
              </a:spcBef>
              <a:spcAft>
                <a:spcPts val="0"/>
              </a:spcAft>
              <a:buSzPts val="1200"/>
              <a:buChar char="●"/>
              <a:defRPr/>
            </a:lvl4pPr>
            <a:lvl5pPr marL="2286000" lvl="4" indent="-304800">
              <a:spcBef>
                <a:spcPts val="1600"/>
              </a:spcBef>
              <a:spcAft>
                <a:spcPts val="0"/>
              </a:spcAft>
              <a:buSzPts val="1200"/>
              <a:buChar char="○"/>
              <a:defRPr/>
            </a:lvl5pPr>
            <a:lvl6pPr marL="2743200" lvl="5" indent="-304800">
              <a:spcBef>
                <a:spcPts val="1600"/>
              </a:spcBef>
              <a:spcAft>
                <a:spcPts val="0"/>
              </a:spcAft>
              <a:buSzPts val="1200"/>
              <a:buChar char="■"/>
              <a:defRPr/>
            </a:lvl6pPr>
            <a:lvl7pPr marL="3200400" lvl="6" indent="-304800">
              <a:spcBef>
                <a:spcPts val="1600"/>
              </a:spcBef>
              <a:spcAft>
                <a:spcPts val="0"/>
              </a:spcAft>
              <a:buSzPts val="1200"/>
              <a:buChar char="●"/>
              <a:defRPr/>
            </a:lvl7pPr>
            <a:lvl8pPr marL="3657600" lvl="7" indent="-304800">
              <a:spcBef>
                <a:spcPts val="1600"/>
              </a:spcBef>
              <a:spcAft>
                <a:spcPts val="0"/>
              </a:spcAft>
              <a:buSzPts val="1200"/>
              <a:buChar char="○"/>
              <a:defRPr/>
            </a:lvl8pPr>
            <a:lvl9pPr marL="4114800" lvl="8" indent="-304800">
              <a:spcBef>
                <a:spcPts val="1600"/>
              </a:spcBef>
              <a:spcAft>
                <a:spcPts val="1600"/>
              </a:spcAft>
              <a:buSzPts val="12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rgbClr val="2C3E50"/>
              </a:buClr>
              <a:buSzPts val="2700"/>
              <a:buFont typeface="Raleway"/>
              <a:buNone/>
              <a:defRPr sz="2700" b="1">
                <a:solidFill>
                  <a:srgbClr val="2C3E50"/>
                </a:solidFill>
                <a:latin typeface="Raleway"/>
                <a:ea typeface="Raleway"/>
                <a:cs typeface="Raleway"/>
                <a:sym typeface="Raleway"/>
              </a:defRPr>
            </a:lvl1pPr>
            <a:lvl2pPr lvl="1"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2pPr>
            <a:lvl3pPr lvl="2"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3pPr>
            <a:lvl4pPr lvl="3"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4pPr>
            <a:lvl5pPr lvl="4"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5pPr>
            <a:lvl6pPr lvl="5"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6pPr>
            <a:lvl7pPr lvl="6"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7pPr>
            <a:lvl8pPr lvl="7"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8pPr>
            <a:lvl9pPr lvl="8" rtl="0">
              <a:spcBef>
                <a:spcPts val="0"/>
              </a:spcBef>
              <a:spcAft>
                <a:spcPts val="0"/>
              </a:spcAft>
              <a:buClr>
                <a:schemeClr val="dk1"/>
              </a:buClr>
              <a:buSzPts val="2800"/>
              <a:buFont typeface="Exo 2"/>
              <a:buNone/>
              <a:defRPr sz="2800" b="1">
                <a:solidFill>
                  <a:schemeClr val="dk1"/>
                </a:solidFill>
                <a:latin typeface="Exo 2"/>
                <a:ea typeface="Exo 2"/>
                <a:cs typeface="Exo 2"/>
                <a:sym typeface="Exo 2"/>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dk1"/>
              </a:buClr>
              <a:buSzPts val="1200"/>
              <a:buFont typeface="Raleway"/>
              <a:buChar char="●"/>
              <a:defRPr sz="1200">
                <a:solidFill>
                  <a:schemeClr val="dk1"/>
                </a:solidFill>
                <a:latin typeface="Raleway"/>
                <a:ea typeface="Raleway"/>
                <a:cs typeface="Raleway"/>
                <a:sym typeface="Raleway"/>
              </a:defRPr>
            </a:lvl1pPr>
            <a:lvl2pPr marL="914400" lvl="1"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2pPr>
            <a:lvl3pPr marL="1371600" lvl="2"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3pPr>
            <a:lvl4pPr marL="1828800" lvl="3"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4pPr>
            <a:lvl5pPr marL="2286000" lvl="4"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5pPr>
            <a:lvl6pPr marL="2743200" lvl="5"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6pPr>
            <a:lvl7pPr marL="3200400" lvl="6"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7pPr>
            <a:lvl8pPr marL="3657600" lvl="7" indent="-304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8pPr>
            <a:lvl9pPr marL="4114800" lvl="8" indent="-304800" rtl="0">
              <a:lnSpc>
                <a:spcPct val="115000"/>
              </a:lnSpc>
              <a:spcBef>
                <a:spcPts val="1600"/>
              </a:spcBef>
              <a:spcAft>
                <a:spcPts val="1600"/>
              </a:spcAft>
              <a:buClr>
                <a:schemeClr val="dk1"/>
              </a:buClr>
              <a:buSzPts val="1200"/>
              <a:buFont typeface="Raleway Light"/>
              <a:buChar char="■"/>
              <a:defRPr sz="1200">
                <a:solidFill>
                  <a:schemeClr val="dk1"/>
                </a:solidFill>
                <a:latin typeface="Raleway Light"/>
                <a:ea typeface="Raleway Light"/>
                <a:cs typeface="Raleway Light"/>
                <a:sym typeface="Raleway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earthdata.nasa.gov/csda"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www.pgc.umn.edu/data/earthdem"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0"/>
          <p:cNvSpPr txBox="1">
            <a:spLocks noGrp="1"/>
          </p:cNvSpPr>
          <p:nvPr>
            <p:ph type="ctrTitle"/>
          </p:nvPr>
        </p:nvSpPr>
        <p:spPr>
          <a:xfrm>
            <a:off x="1889925" y="1357050"/>
            <a:ext cx="7189500" cy="1782300"/>
          </a:xfrm>
          <a:prstGeom prst="rect">
            <a:avLst/>
          </a:prstGeom>
          <a:ln>
            <a:noFill/>
          </a:ln>
        </p:spPr>
        <p:txBody>
          <a:bodyPr spcFirstLastPara="1" wrap="square" lIns="91425" tIns="91425" rIns="91425" bIns="91425" anchor="b" anchorCtr="0">
            <a:normAutofit fontScale="90000"/>
          </a:bodyPr>
          <a:lstStyle/>
          <a:p>
            <a:pPr marL="0" lvl="0" indent="0" algn="r" rtl="0">
              <a:lnSpc>
                <a:spcPct val="90000"/>
              </a:lnSpc>
              <a:spcBef>
                <a:spcPts val="0"/>
              </a:spcBef>
              <a:spcAft>
                <a:spcPts val="0"/>
              </a:spcAft>
              <a:buClr>
                <a:schemeClr val="lt1"/>
              </a:buClr>
              <a:buSzPct val="67500"/>
              <a:buFont typeface="Century Gothic"/>
              <a:buNone/>
            </a:pPr>
            <a:r>
              <a:rPr lang="en"/>
              <a:t>Data System for NASA’s Commercial Smallsat Data Acquisition Program</a:t>
            </a:r>
            <a:endParaRPr/>
          </a:p>
        </p:txBody>
      </p:sp>
      <p:sp>
        <p:nvSpPr>
          <p:cNvPr id="69" name="Google Shape;69;p10"/>
          <p:cNvSpPr txBox="1">
            <a:spLocks noGrp="1"/>
          </p:cNvSpPr>
          <p:nvPr>
            <p:ph type="subTitle" idx="1"/>
          </p:nvPr>
        </p:nvSpPr>
        <p:spPr>
          <a:xfrm>
            <a:off x="4727256" y="2748122"/>
            <a:ext cx="4352100" cy="7170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a:highlight>
                  <a:schemeClr val="lt1"/>
                </a:highlight>
              </a:rPr>
              <a:t>Tuesday, 14 December 2021; 12:45 - 14:00 CST</a:t>
            </a:r>
            <a:r>
              <a:rPr lang="en"/>
              <a:t>, 2021</a:t>
            </a:r>
            <a:endParaRPr/>
          </a:p>
        </p:txBody>
      </p:sp>
      <p:sp>
        <p:nvSpPr>
          <p:cNvPr id="70" name="Google Shape;70;p10"/>
          <p:cNvSpPr txBox="1"/>
          <p:nvPr/>
        </p:nvSpPr>
        <p:spPr>
          <a:xfrm>
            <a:off x="2837250" y="3412775"/>
            <a:ext cx="5847900" cy="1666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a:solidFill>
                  <a:srgbClr val="CC4125"/>
                </a:solidFill>
                <a:latin typeface="Raleway"/>
                <a:ea typeface="Raleway"/>
                <a:cs typeface="Raleway"/>
                <a:sym typeface="Raleway"/>
              </a:rPr>
              <a:t>Aaron Kaulfus</a:t>
            </a:r>
            <a:r>
              <a:rPr lang="en" sz="1200" baseline="30000">
                <a:solidFill>
                  <a:srgbClr val="CC4125"/>
                </a:solidFill>
                <a:latin typeface="Raleway"/>
                <a:ea typeface="Raleway"/>
                <a:cs typeface="Raleway"/>
                <a:sym typeface="Raleway"/>
              </a:rPr>
              <a:t>1</a:t>
            </a:r>
            <a:r>
              <a:rPr lang="en" sz="1200" b="1">
                <a:solidFill>
                  <a:srgbClr val="CC4125"/>
                </a:solidFill>
                <a:latin typeface="Raleway"/>
                <a:ea typeface="Raleway"/>
                <a:cs typeface="Raleway"/>
                <a:sym typeface="Raleway"/>
              </a:rPr>
              <a:t>. </a:t>
            </a:r>
            <a:r>
              <a:rPr lang="en" sz="1200">
                <a:solidFill>
                  <a:srgbClr val="CC4125"/>
                </a:solidFill>
                <a:latin typeface="Raleway"/>
                <a:ea typeface="Raleway"/>
                <a:cs typeface="Raleway"/>
                <a:sym typeface="Raleway"/>
              </a:rPr>
              <a:t>Manil Maskey</a:t>
            </a:r>
            <a:r>
              <a:rPr lang="en" sz="1200" baseline="30000">
                <a:solidFill>
                  <a:srgbClr val="CC4125"/>
                </a:solidFill>
                <a:latin typeface="Raleway"/>
                <a:ea typeface="Raleway"/>
                <a:cs typeface="Raleway"/>
                <a:sym typeface="Raleway"/>
              </a:rPr>
              <a:t>1</a:t>
            </a:r>
            <a:r>
              <a:rPr lang="en" sz="1200">
                <a:solidFill>
                  <a:srgbClr val="CC4125"/>
                </a:solidFill>
                <a:latin typeface="Raleway"/>
                <a:ea typeface="Raleway"/>
                <a:cs typeface="Raleway"/>
                <a:sym typeface="Raleway"/>
              </a:rPr>
              <a:t>, Alfreda Hall</a:t>
            </a:r>
            <a:r>
              <a:rPr lang="en" sz="1200" baseline="30000">
                <a:solidFill>
                  <a:srgbClr val="CC4125"/>
                </a:solidFill>
                <a:latin typeface="Raleway"/>
                <a:ea typeface="Raleway"/>
                <a:cs typeface="Raleway"/>
                <a:sym typeface="Raleway"/>
              </a:rPr>
              <a:t>2</a:t>
            </a:r>
            <a:r>
              <a:rPr lang="en" sz="1200">
                <a:solidFill>
                  <a:srgbClr val="CC4125"/>
                </a:solidFill>
                <a:latin typeface="Raleway"/>
                <a:ea typeface="Raleway"/>
                <a:cs typeface="Raleway"/>
                <a:sym typeface="Raleway"/>
              </a:rPr>
              <a:t>, Brian Freitag</a:t>
            </a:r>
            <a:r>
              <a:rPr lang="en" sz="1200" baseline="30000">
                <a:solidFill>
                  <a:srgbClr val="CC4125"/>
                </a:solidFill>
                <a:latin typeface="Raleway"/>
                <a:ea typeface="Raleway"/>
                <a:cs typeface="Raleway"/>
                <a:sym typeface="Raleway"/>
              </a:rPr>
              <a:t>1</a:t>
            </a:r>
            <a:r>
              <a:rPr lang="en" sz="1200">
                <a:solidFill>
                  <a:srgbClr val="CC4125"/>
                </a:solidFill>
                <a:latin typeface="Raleway"/>
                <a:ea typeface="Raleway"/>
                <a:cs typeface="Raleway"/>
                <a:sym typeface="Raleway"/>
              </a:rPr>
              <a:t>, Anthony Lukach</a:t>
            </a:r>
            <a:r>
              <a:rPr lang="en" sz="1200" baseline="30000">
                <a:solidFill>
                  <a:srgbClr val="CC4125"/>
                </a:solidFill>
                <a:latin typeface="Raleway"/>
                <a:ea typeface="Raleway"/>
                <a:cs typeface="Raleway"/>
                <a:sym typeface="Raleway"/>
              </a:rPr>
              <a:t>3</a:t>
            </a:r>
            <a:r>
              <a:rPr lang="en" sz="1200">
                <a:solidFill>
                  <a:srgbClr val="CC4125"/>
                </a:solidFill>
                <a:latin typeface="Raleway"/>
                <a:ea typeface="Raleway"/>
                <a:cs typeface="Raleway"/>
                <a:sym typeface="Raleway"/>
              </a:rPr>
              <a:t>, Matthew Hicks</a:t>
            </a:r>
            <a:r>
              <a:rPr lang="en" sz="1200" baseline="30000">
                <a:solidFill>
                  <a:srgbClr val="CC4125"/>
                </a:solidFill>
                <a:latin typeface="Raleway"/>
                <a:ea typeface="Raleway"/>
                <a:cs typeface="Raleway"/>
                <a:sym typeface="Raleway"/>
              </a:rPr>
              <a:t>4</a:t>
            </a:r>
            <a:r>
              <a:rPr lang="en" sz="1200">
                <a:solidFill>
                  <a:srgbClr val="CC4125"/>
                </a:solidFill>
                <a:latin typeface="Raleway"/>
                <a:ea typeface="Raleway"/>
                <a:cs typeface="Raleway"/>
                <a:sym typeface="Raleway"/>
              </a:rPr>
              <a:t>, Brad Baker</a:t>
            </a:r>
            <a:r>
              <a:rPr lang="en" sz="1200" baseline="30000">
                <a:solidFill>
                  <a:srgbClr val="CC4125"/>
                </a:solidFill>
                <a:latin typeface="Raleway"/>
                <a:ea typeface="Raleway"/>
                <a:cs typeface="Raleway"/>
                <a:sym typeface="Raleway"/>
              </a:rPr>
              <a:t>4 </a:t>
            </a:r>
            <a:r>
              <a:rPr lang="en" sz="1200">
                <a:solidFill>
                  <a:srgbClr val="CC4125"/>
                </a:solidFill>
                <a:latin typeface="Raleway"/>
                <a:ea typeface="Raleway"/>
                <a:cs typeface="Raleway"/>
                <a:sym typeface="Raleway"/>
              </a:rPr>
              <a:t>, Ashish Acharya</a:t>
            </a:r>
            <a:r>
              <a:rPr lang="en" sz="1200" baseline="30000">
                <a:solidFill>
                  <a:srgbClr val="CC4125"/>
                </a:solidFill>
                <a:latin typeface="Raleway"/>
                <a:ea typeface="Raleway"/>
                <a:cs typeface="Raleway"/>
                <a:sym typeface="Raleway"/>
              </a:rPr>
              <a:t>4</a:t>
            </a:r>
            <a:r>
              <a:rPr lang="en" sz="1200">
                <a:solidFill>
                  <a:srgbClr val="CC4125"/>
                </a:solidFill>
                <a:latin typeface="Raleway"/>
                <a:ea typeface="Raleway"/>
                <a:cs typeface="Raleway"/>
                <a:sym typeface="Raleway"/>
              </a:rPr>
              <a:t>, Chuck Daniels</a:t>
            </a:r>
            <a:r>
              <a:rPr lang="en" sz="1200" baseline="30000">
                <a:solidFill>
                  <a:srgbClr val="CC4125"/>
                </a:solidFill>
                <a:latin typeface="Raleway"/>
                <a:ea typeface="Raleway"/>
                <a:cs typeface="Raleway"/>
                <a:sym typeface="Raleway"/>
              </a:rPr>
              <a:t>3</a:t>
            </a:r>
            <a:r>
              <a:rPr lang="en" sz="1200">
                <a:solidFill>
                  <a:srgbClr val="CC4125"/>
                </a:solidFill>
                <a:latin typeface="Raleway"/>
                <a:ea typeface="Raleway"/>
                <a:cs typeface="Raleway"/>
                <a:sym typeface="Raleway"/>
              </a:rPr>
              <a:t>, Edward Keeble</a:t>
            </a:r>
            <a:r>
              <a:rPr lang="en" sz="1200" baseline="30000">
                <a:solidFill>
                  <a:srgbClr val="CC4125"/>
                </a:solidFill>
                <a:latin typeface="Raleway"/>
                <a:ea typeface="Raleway"/>
                <a:cs typeface="Raleway"/>
                <a:sym typeface="Raleway"/>
              </a:rPr>
              <a:t>3</a:t>
            </a:r>
            <a:r>
              <a:rPr lang="en" sz="1200">
                <a:solidFill>
                  <a:srgbClr val="CC4125"/>
                </a:solidFill>
                <a:latin typeface="Raleway"/>
                <a:ea typeface="Raleway"/>
                <a:cs typeface="Raleway"/>
                <a:sym typeface="Raleway"/>
              </a:rPr>
              <a:t>, Deborah Smith</a:t>
            </a:r>
            <a:r>
              <a:rPr lang="en" sz="1200" baseline="30000">
                <a:solidFill>
                  <a:srgbClr val="CC4125"/>
                </a:solidFill>
                <a:latin typeface="Raleway"/>
                <a:ea typeface="Raleway"/>
                <a:cs typeface="Raleway"/>
                <a:sym typeface="Raleway"/>
              </a:rPr>
              <a:t>4</a:t>
            </a:r>
            <a:r>
              <a:rPr lang="en" sz="1200">
                <a:solidFill>
                  <a:srgbClr val="CC4125"/>
                </a:solidFill>
                <a:latin typeface="Raleway"/>
                <a:ea typeface="Raleway"/>
                <a:cs typeface="Raleway"/>
                <a:sym typeface="Raleway"/>
              </a:rPr>
              <a:t>, Damian Ugalde</a:t>
            </a:r>
            <a:r>
              <a:rPr lang="en" sz="1200" baseline="30000">
                <a:solidFill>
                  <a:srgbClr val="CC4125"/>
                </a:solidFill>
                <a:latin typeface="Raleway"/>
                <a:ea typeface="Raleway"/>
                <a:cs typeface="Raleway"/>
                <a:sym typeface="Raleway"/>
              </a:rPr>
              <a:t>1</a:t>
            </a:r>
            <a:r>
              <a:rPr lang="en" sz="1200">
                <a:solidFill>
                  <a:srgbClr val="CC4125"/>
                </a:solidFill>
                <a:latin typeface="Raleway"/>
                <a:ea typeface="Raleway"/>
                <a:cs typeface="Raleway"/>
                <a:sym typeface="Raleway"/>
              </a:rPr>
              <a:t>, Nia Asemota</a:t>
            </a:r>
            <a:r>
              <a:rPr lang="en" sz="1200" baseline="30000">
                <a:solidFill>
                  <a:srgbClr val="CC4125"/>
                </a:solidFill>
                <a:latin typeface="Raleway"/>
                <a:ea typeface="Raleway"/>
                <a:cs typeface="Raleway"/>
                <a:sym typeface="Raleway"/>
              </a:rPr>
              <a:t>2</a:t>
            </a:r>
            <a:r>
              <a:rPr lang="en" sz="1200">
                <a:solidFill>
                  <a:srgbClr val="CC4125"/>
                </a:solidFill>
                <a:latin typeface="Raleway"/>
                <a:ea typeface="Raleway"/>
                <a:cs typeface="Raleway"/>
                <a:sym typeface="Raleway"/>
              </a:rPr>
              <a:t>, Jayanthi Srikishen</a:t>
            </a:r>
            <a:r>
              <a:rPr lang="en" sz="1200" baseline="30000">
                <a:solidFill>
                  <a:srgbClr val="CC4125"/>
                </a:solidFill>
                <a:latin typeface="Raleway"/>
                <a:ea typeface="Raleway"/>
                <a:cs typeface="Raleway"/>
                <a:sym typeface="Raleway"/>
              </a:rPr>
              <a:t>1</a:t>
            </a:r>
            <a:r>
              <a:rPr lang="en" sz="1200">
                <a:solidFill>
                  <a:srgbClr val="CC4125"/>
                </a:solidFill>
                <a:latin typeface="Raleway"/>
                <a:ea typeface="Raleway"/>
                <a:cs typeface="Raleway"/>
                <a:sym typeface="Raleway"/>
              </a:rPr>
              <a:t>, </a:t>
            </a:r>
            <a:endParaRPr sz="1200">
              <a:solidFill>
                <a:srgbClr val="CC4125"/>
              </a:solidFill>
              <a:latin typeface="Raleway"/>
              <a:ea typeface="Raleway"/>
              <a:cs typeface="Raleway"/>
              <a:sym typeface="Raleway"/>
            </a:endParaRPr>
          </a:p>
          <a:p>
            <a:pPr marL="0" lvl="0" indent="0" algn="ctr" rtl="0">
              <a:spcBef>
                <a:spcPts val="0"/>
              </a:spcBef>
              <a:spcAft>
                <a:spcPts val="0"/>
              </a:spcAft>
              <a:buNone/>
            </a:pPr>
            <a:r>
              <a:rPr lang="en" sz="1200">
                <a:solidFill>
                  <a:srgbClr val="CC4125"/>
                </a:solidFill>
                <a:latin typeface="Raleway"/>
                <a:ea typeface="Raleway"/>
                <a:cs typeface="Raleway"/>
                <a:sym typeface="Raleway"/>
              </a:rPr>
              <a:t>Derek Koehl</a:t>
            </a:r>
            <a:r>
              <a:rPr lang="en" sz="1200" baseline="30000">
                <a:solidFill>
                  <a:srgbClr val="CC4125"/>
                </a:solidFill>
                <a:latin typeface="Raleway"/>
                <a:ea typeface="Raleway"/>
                <a:cs typeface="Raleway"/>
                <a:sym typeface="Raleway"/>
              </a:rPr>
              <a:t>4</a:t>
            </a:r>
            <a:r>
              <a:rPr lang="en" sz="1200">
                <a:solidFill>
                  <a:srgbClr val="CC4125"/>
                </a:solidFill>
                <a:latin typeface="Raleway"/>
                <a:ea typeface="Raleway"/>
                <a:cs typeface="Raleway"/>
                <a:sym typeface="Raleway"/>
              </a:rPr>
              <a:t>, Will McCarty</a:t>
            </a:r>
            <a:r>
              <a:rPr lang="en" sz="1200" baseline="30000">
                <a:solidFill>
                  <a:srgbClr val="CC4125"/>
                </a:solidFill>
                <a:latin typeface="Raleway"/>
                <a:ea typeface="Raleway"/>
                <a:cs typeface="Raleway"/>
                <a:sym typeface="Raleway"/>
              </a:rPr>
              <a:t>2</a:t>
            </a:r>
            <a:r>
              <a:rPr lang="en" sz="1200">
                <a:solidFill>
                  <a:srgbClr val="CC4125"/>
                </a:solidFill>
                <a:latin typeface="Raleway"/>
                <a:ea typeface="Raleway"/>
                <a:cs typeface="Raleway"/>
                <a:sym typeface="Raleway"/>
              </a:rPr>
              <a:t>, Renee Pieschke</a:t>
            </a:r>
            <a:r>
              <a:rPr lang="en" sz="1200" baseline="30000">
                <a:solidFill>
                  <a:srgbClr val="CC4125"/>
                </a:solidFill>
                <a:latin typeface="Raleway"/>
                <a:ea typeface="Raleway"/>
                <a:cs typeface="Raleway"/>
                <a:sym typeface="Raleway"/>
              </a:rPr>
              <a:t>3</a:t>
            </a:r>
            <a:endParaRPr sz="1200" b="1">
              <a:solidFill>
                <a:srgbClr val="CC4125"/>
              </a:solidFill>
              <a:latin typeface="Raleway"/>
              <a:ea typeface="Raleway"/>
              <a:cs typeface="Raleway"/>
              <a:sym typeface="Raleway"/>
            </a:endParaRPr>
          </a:p>
          <a:p>
            <a:pPr marL="0" lvl="0" indent="0" algn="ctr" rtl="0">
              <a:spcBef>
                <a:spcPts val="0"/>
              </a:spcBef>
              <a:spcAft>
                <a:spcPts val="0"/>
              </a:spcAft>
              <a:buNone/>
            </a:pPr>
            <a:endParaRPr sz="1200">
              <a:solidFill>
                <a:srgbClr val="434343"/>
              </a:solidFill>
              <a:latin typeface="Raleway"/>
              <a:ea typeface="Raleway"/>
              <a:cs typeface="Raleway"/>
              <a:sym typeface="Raleway"/>
            </a:endParaRPr>
          </a:p>
          <a:p>
            <a:pPr marL="0" lvl="0" indent="0" algn="ctr" rtl="0">
              <a:spcBef>
                <a:spcPts val="0"/>
              </a:spcBef>
              <a:spcAft>
                <a:spcPts val="0"/>
              </a:spcAft>
              <a:buNone/>
            </a:pPr>
            <a:r>
              <a:rPr lang="en" sz="1200" baseline="30000">
                <a:solidFill>
                  <a:schemeClr val="dk1"/>
                </a:solidFill>
                <a:latin typeface="Raleway"/>
                <a:ea typeface="Raleway"/>
                <a:cs typeface="Raleway"/>
                <a:sym typeface="Raleway"/>
              </a:rPr>
              <a:t>1</a:t>
            </a:r>
            <a:r>
              <a:rPr lang="en" sz="1200">
                <a:solidFill>
                  <a:schemeClr val="dk1"/>
                </a:solidFill>
                <a:latin typeface="Raleway"/>
                <a:ea typeface="Raleway"/>
                <a:cs typeface="Raleway"/>
                <a:sym typeface="Raleway"/>
              </a:rPr>
              <a:t>NASA Marshall Space Flight Center, </a:t>
            </a:r>
            <a:r>
              <a:rPr lang="en" sz="1200" baseline="30000">
                <a:solidFill>
                  <a:schemeClr val="dk1"/>
                </a:solidFill>
                <a:latin typeface="Raleway"/>
                <a:ea typeface="Raleway"/>
                <a:cs typeface="Raleway"/>
                <a:sym typeface="Raleway"/>
              </a:rPr>
              <a:t>2</a:t>
            </a:r>
            <a:r>
              <a:rPr lang="en" sz="1200">
                <a:solidFill>
                  <a:schemeClr val="dk1"/>
                </a:solidFill>
                <a:latin typeface="Raleway"/>
                <a:ea typeface="Raleway"/>
                <a:cs typeface="Raleway"/>
                <a:sym typeface="Raleway"/>
              </a:rPr>
              <a:t>NASA Goddard Space Flight Center, </a:t>
            </a:r>
            <a:r>
              <a:rPr lang="en" sz="1200" baseline="30000">
                <a:solidFill>
                  <a:schemeClr val="dk1"/>
                </a:solidFill>
                <a:latin typeface="Raleway"/>
                <a:ea typeface="Raleway"/>
                <a:cs typeface="Raleway"/>
                <a:sym typeface="Raleway"/>
              </a:rPr>
              <a:t>3</a:t>
            </a:r>
            <a:r>
              <a:rPr lang="en" sz="1200">
                <a:solidFill>
                  <a:schemeClr val="dk1"/>
                </a:solidFill>
                <a:latin typeface="Raleway"/>
                <a:ea typeface="Raleway"/>
                <a:cs typeface="Raleway"/>
                <a:sym typeface="Raleway"/>
              </a:rPr>
              <a:t>Development Seed, </a:t>
            </a:r>
            <a:r>
              <a:rPr lang="en" sz="1200" baseline="30000">
                <a:solidFill>
                  <a:schemeClr val="dk1"/>
                </a:solidFill>
                <a:latin typeface="Raleway"/>
                <a:ea typeface="Raleway"/>
                <a:cs typeface="Raleway"/>
                <a:sym typeface="Raleway"/>
              </a:rPr>
              <a:t>4</a:t>
            </a:r>
            <a:r>
              <a:rPr lang="en" sz="1200">
                <a:solidFill>
                  <a:schemeClr val="dk1"/>
                </a:solidFill>
                <a:latin typeface="Raleway"/>
                <a:ea typeface="Raleway"/>
                <a:cs typeface="Raleway"/>
                <a:sym typeface="Raleway"/>
              </a:rPr>
              <a:t>University of Alabama in Huntsville</a:t>
            </a:r>
            <a:endParaRPr sz="1100">
              <a:solidFill>
                <a:srgbClr val="434343"/>
              </a:solidFill>
              <a:latin typeface="Raleway"/>
              <a:ea typeface="Raleway"/>
              <a:cs typeface="Raleway"/>
              <a:sym typeface="Raleway"/>
            </a:endParaRPr>
          </a:p>
          <a:p>
            <a:pPr marL="0" lvl="0" indent="0" algn="ctr" rtl="0">
              <a:spcBef>
                <a:spcPts val="0"/>
              </a:spcBef>
              <a:spcAft>
                <a:spcPts val="0"/>
              </a:spcAft>
              <a:buNone/>
            </a:pPr>
            <a:endParaRPr sz="1100">
              <a:solidFill>
                <a:srgbClr val="434343"/>
              </a:solidFill>
              <a:latin typeface="Raleway"/>
              <a:ea typeface="Raleway"/>
              <a:cs typeface="Raleway"/>
              <a:sym typeface="Raleway"/>
            </a:endParaRPr>
          </a:p>
          <a:p>
            <a:pPr marL="0" lvl="0" indent="0" algn="ctr" rtl="0">
              <a:lnSpc>
                <a:spcPct val="115000"/>
              </a:lnSpc>
              <a:spcBef>
                <a:spcPts val="0"/>
              </a:spcBef>
              <a:spcAft>
                <a:spcPts val="1600"/>
              </a:spcAft>
              <a:buNone/>
            </a:pPr>
            <a:r>
              <a:rPr lang="en" sz="700">
                <a:solidFill>
                  <a:schemeClr val="dk1"/>
                </a:solidFill>
                <a:highlight>
                  <a:schemeClr val="lt1"/>
                </a:highlight>
                <a:latin typeface="Raleway"/>
                <a:ea typeface="Raleway"/>
                <a:cs typeface="Raleway"/>
                <a:sym typeface="Raleway"/>
              </a:rPr>
              <a:t>N23A: Commercial Earth Observation and NOAA’s Low-Earth Orbiting Satellite Data for Research and Applications I</a:t>
            </a:r>
            <a:endParaRPr sz="900">
              <a:solidFill>
                <a:srgbClr val="434343"/>
              </a:solidFill>
              <a:latin typeface="Raleway"/>
              <a:ea typeface="Raleway"/>
              <a:cs typeface="Raleway"/>
              <a:sym typeface="Raleway"/>
            </a:endParaRPr>
          </a:p>
        </p:txBody>
      </p:sp>
      <p:pic>
        <p:nvPicPr>
          <p:cNvPr id="71" name="Google Shape;71;p10"/>
          <p:cNvPicPr preferRelativeResize="0"/>
          <p:nvPr/>
        </p:nvPicPr>
        <p:blipFill>
          <a:blip r:embed="rId3">
            <a:alphaModFix/>
          </a:blip>
          <a:stretch>
            <a:fillRect/>
          </a:stretch>
        </p:blipFill>
        <p:spPr>
          <a:xfrm>
            <a:off x="8000127" y="4575977"/>
            <a:ext cx="953325" cy="502975"/>
          </a:xfrm>
          <a:prstGeom prst="rect">
            <a:avLst/>
          </a:prstGeom>
          <a:noFill/>
          <a:ln>
            <a:noFill/>
          </a:ln>
        </p:spPr>
      </p:pic>
      <p:pic>
        <p:nvPicPr>
          <p:cNvPr id="72" name="Google Shape;72;p10"/>
          <p:cNvPicPr preferRelativeResize="0"/>
          <p:nvPr/>
        </p:nvPicPr>
        <p:blipFill>
          <a:blip r:embed="rId4">
            <a:alphaModFix/>
          </a:blip>
          <a:stretch>
            <a:fillRect/>
          </a:stretch>
        </p:blipFill>
        <p:spPr>
          <a:xfrm>
            <a:off x="7861324" y="137138"/>
            <a:ext cx="1230927" cy="6154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0535"/>
    </mc:Choice>
    <mc:Fallback xmlns="">
      <p:transition spd="slow" advTm="3053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1"/>
          <p:cNvSpPr txBox="1">
            <a:spLocks noGrp="1"/>
          </p:cNvSpPr>
          <p:nvPr>
            <p:ph type="title"/>
          </p:nvPr>
        </p:nvSpPr>
        <p:spPr>
          <a:xfrm>
            <a:off x="163800" y="202150"/>
            <a:ext cx="88164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NASA CSDA Program</a:t>
            </a:r>
            <a:endParaRPr/>
          </a:p>
        </p:txBody>
      </p:sp>
      <p:sp>
        <p:nvSpPr>
          <p:cNvPr id="78" name="Google Shape;78;p11"/>
          <p:cNvSpPr txBox="1">
            <a:spLocks noGrp="1"/>
          </p:cNvSpPr>
          <p:nvPr>
            <p:ph type="body" idx="1"/>
          </p:nvPr>
        </p:nvSpPr>
        <p:spPr>
          <a:xfrm>
            <a:off x="163800" y="1224100"/>
            <a:ext cx="88164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400" dirty="0"/>
              <a:t>Pilot Program established in November 2017 transitioning to a sustained Program in early 2020 with the following objectives:</a:t>
            </a:r>
            <a:endParaRPr sz="1400" dirty="0"/>
          </a:p>
          <a:p>
            <a:pPr marL="457200" lvl="0" indent="-317500" algn="l" rtl="0">
              <a:spcBef>
                <a:spcPts val="1600"/>
              </a:spcBef>
              <a:spcAft>
                <a:spcPts val="0"/>
              </a:spcAft>
              <a:buSzPts val="1400"/>
              <a:buChar char="●"/>
            </a:pPr>
            <a:r>
              <a:rPr lang="en" sz="1400" dirty="0"/>
              <a:t>Establish continuous and repeatable processes to onramp new commercial data vendors and evaluate data for its potential to advance NASA’s Earth science research and application activities</a:t>
            </a:r>
            <a:endParaRPr sz="1400" dirty="0"/>
          </a:p>
          <a:p>
            <a:pPr marL="457200" lvl="0" indent="-317500" algn="l" rtl="0">
              <a:spcBef>
                <a:spcPts val="0"/>
              </a:spcBef>
              <a:spcAft>
                <a:spcPts val="0"/>
              </a:spcAft>
              <a:buSzPts val="1400"/>
              <a:buChar char="●"/>
            </a:pPr>
            <a:r>
              <a:rPr lang="en" sz="1400" dirty="0"/>
              <a:t>Enable the sustained use of purchased data for broader use and dissemination by NASA scientific community</a:t>
            </a:r>
            <a:endParaRPr sz="1400" dirty="0"/>
          </a:p>
          <a:p>
            <a:pPr marL="457200" lvl="0" indent="-317500" algn="l" rtl="0">
              <a:spcBef>
                <a:spcPts val="0"/>
              </a:spcBef>
              <a:spcAft>
                <a:spcPts val="0"/>
              </a:spcAft>
              <a:buSzPts val="1400"/>
              <a:buChar char="●"/>
            </a:pPr>
            <a:r>
              <a:rPr lang="en" sz="1400" dirty="0"/>
              <a:t>Ensure long-term data preservation through the establishment of data management processes and systems to support rapid evaluation, access and distribution of purchased data, and long-term access to purchased data for scientific reproducibility</a:t>
            </a:r>
            <a:endParaRPr sz="1400" dirty="0"/>
          </a:p>
          <a:p>
            <a:pPr marL="457200" lvl="0" indent="-317500" algn="l" rtl="0">
              <a:spcBef>
                <a:spcPts val="0"/>
              </a:spcBef>
              <a:spcAft>
                <a:spcPts val="0"/>
              </a:spcAft>
              <a:buSzPts val="1400"/>
              <a:buChar char="●"/>
            </a:pPr>
            <a:r>
              <a:rPr lang="en" sz="1400" dirty="0"/>
              <a:t>Coordinate with other U.S. Government agencies and international partners on the evaluation and scientific use of commercial data</a:t>
            </a:r>
            <a:endParaRPr sz="1400" dirty="0"/>
          </a:p>
          <a:p>
            <a:pPr marL="0" lvl="0" indent="0" algn="l" rtl="0">
              <a:spcBef>
                <a:spcPts val="1600"/>
              </a:spcBef>
              <a:spcAft>
                <a:spcPts val="1600"/>
              </a:spcAft>
              <a:buNone/>
            </a:pPr>
            <a:r>
              <a:rPr lang="en" sz="1400" u="sng" dirty="0">
                <a:solidFill>
                  <a:schemeClr val="hlink"/>
                </a:solidFill>
                <a:hlinkClick r:id="rId3"/>
              </a:rPr>
              <a:t>https://earthdata.nasa.gov/csda</a:t>
            </a:r>
            <a:r>
              <a:rPr lang="en" sz="1400" dirty="0"/>
              <a:t> </a:t>
            </a:r>
            <a:endParaRPr sz="1400" dirty="0"/>
          </a:p>
        </p:txBody>
      </p:sp>
    </p:spTree>
  </p:cSld>
  <p:clrMapOvr>
    <a:masterClrMapping/>
  </p:clrMapOvr>
  <mc:AlternateContent xmlns:mc="http://schemas.openxmlformats.org/markup-compatibility/2006" xmlns:p14="http://schemas.microsoft.com/office/powerpoint/2010/main">
    <mc:Choice Requires="p14">
      <p:transition spd="slow" p14:dur="2000" advTm="63342"/>
    </mc:Choice>
    <mc:Fallback xmlns="">
      <p:transition spd="slow" advTm="6334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CSDA High Level Data System</a:t>
            </a:r>
            <a:endParaRPr/>
          </a:p>
        </p:txBody>
      </p:sp>
      <p:sp>
        <p:nvSpPr>
          <p:cNvPr id="84" name="Google Shape;84;p12"/>
          <p:cNvSpPr txBox="1">
            <a:spLocks noGrp="1"/>
          </p:cNvSpPr>
          <p:nvPr>
            <p:ph type="body" idx="1"/>
          </p:nvPr>
        </p:nvSpPr>
        <p:spPr>
          <a:xfrm>
            <a:off x="163800" y="1224100"/>
            <a:ext cx="2268600" cy="3692400"/>
          </a:xfrm>
          <a:prstGeom prst="rect">
            <a:avLst/>
          </a:prstGeom>
        </p:spPr>
        <p:txBody>
          <a:bodyPr spcFirstLastPara="1" wrap="square" lIns="91425" tIns="91425" rIns="91425" bIns="91425" anchor="ctr" anchorCtr="0">
            <a:noAutofit/>
          </a:bodyPr>
          <a:lstStyle/>
          <a:p>
            <a:pPr marL="0" lvl="0" indent="0" algn="l" rtl="0">
              <a:lnSpc>
                <a:spcPct val="105000"/>
              </a:lnSpc>
              <a:spcBef>
                <a:spcPts val="0"/>
              </a:spcBef>
              <a:spcAft>
                <a:spcPts val="0"/>
              </a:spcAft>
              <a:buSzPts val="935"/>
              <a:buNone/>
            </a:pPr>
            <a:r>
              <a:rPr lang="en" sz="1400"/>
              <a:t>The CSDA data team has develop a system to support  end science user access to data through three possible scenarios:</a:t>
            </a:r>
            <a:endParaRPr sz="1400"/>
          </a:p>
          <a:p>
            <a:pPr marL="457200" lvl="0" indent="-317500" algn="l" rtl="0">
              <a:lnSpc>
                <a:spcPct val="105000"/>
              </a:lnSpc>
              <a:spcBef>
                <a:spcPts val="1600"/>
              </a:spcBef>
              <a:spcAft>
                <a:spcPts val="0"/>
              </a:spcAft>
              <a:buSzPts val="1400"/>
              <a:buAutoNum type="arabicPeriod"/>
            </a:pPr>
            <a:r>
              <a:rPr lang="en" sz="1400"/>
              <a:t>Direct from the vendor user vendor provided interfaces</a:t>
            </a:r>
            <a:endParaRPr sz="1400"/>
          </a:p>
          <a:p>
            <a:pPr marL="457200" lvl="0" indent="-317500" algn="l" rtl="0">
              <a:lnSpc>
                <a:spcPct val="105000"/>
              </a:lnSpc>
              <a:spcBef>
                <a:spcPts val="0"/>
              </a:spcBef>
              <a:spcAft>
                <a:spcPts val="0"/>
              </a:spcAft>
              <a:buSzPts val="1400"/>
              <a:buAutoNum type="arabicPeriod"/>
            </a:pPr>
            <a:r>
              <a:rPr lang="en" sz="1400"/>
              <a:t>From cloud-based tools developed by the CSDA</a:t>
            </a:r>
            <a:endParaRPr sz="1400"/>
          </a:p>
          <a:p>
            <a:pPr marL="457200" lvl="0" indent="-317500" algn="l" rtl="0">
              <a:lnSpc>
                <a:spcPct val="105000"/>
              </a:lnSpc>
              <a:spcBef>
                <a:spcPts val="0"/>
              </a:spcBef>
              <a:spcAft>
                <a:spcPts val="0"/>
              </a:spcAft>
              <a:buSzPts val="1400"/>
              <a:buAutoNum type="arabicPeriod"/>
            </a:pPr>
            <a:r>
              <a:rPr lang="en" sz="1400"/>
              <a:t>Standard NASA Earthdata infrastructure services</a:t>
            </a:r>
            <a:endParaRPr sz="1400"/>
          </a:p>
        </p:txBody>
      </p:sp>
      <p:pic>
        <p:nvPicPr>
          <p:cNvPr id="85" name="Google Shape;85;p12"/>
          <p:cNvPicPr preferRelativeResize="0"/>
          <p:nvPr/>
        </p:nvPicPr>
        <p:blipFill>
          <a:blip r:embed="rId3">
            <a:alphaModFix/>
          </a:blip>
          <a:stretch>
            <a:fillRect/>
          </a:stretch>
        </p:blipFill>
        <p:spPr>
          <a:xfrm>
            <a:off x="2432530" y="1224100"/>
            <a:ext cx="6547668" cy="3692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0684"/>
    </mc:Choice>
    <mc:Fallback xmlns="">
      <p:transition spd="slow" advTm="6068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3"/>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Vendor and Data Product Overview</a:t>
            </a:r>
            <a:endParaRPr/>
          </a:p>
        </p:txBody>
      </p:sp>
      <p:graphicFrame>
        <p:nvGraphicFramePr>
          <p:cNvPr id="91" name="Google Shape;91;p13"/>
          <p:cNvGraphicFramePr/>
          <p:nvPr>
            <p:extLst>
              <p:ext uri="{D42A27DB-BD31-4B8C-83A1-F6EECF244321}">
                <p14:modId xmlns:p14="http://schemas.microsoft.com/office/powerpoint/2010/main" val="3083279454"/>
              </p:ext>
            </p:extLst>
          </p:nvPr>
        </p:nvGraphicFramePr>
        <p:xfrm>
          <a:off x="130388" y="1007375"/>
          <a:ext cx="8883225" cy="4074940"/>
        </p:xfrm>
        <a:graphic>
          <a:graphicData uri="http://schemas.openxmlformats.org/drawingml/2006/table">
            <a:tbl>
              <a:tblPr>
                <a:noFill/>
                <a:tableStyleId>{BCB7E56B-D208-4C40-9F4D-5E1EBC0FCEA0}</a:tableStyleId>
              </a:tblPr>
              <a:tblGrid>
                <a:gridCol w="1048450">
                  <a:extLst>
                    <a:ext uri="{9D8B030D-6E8A-4147-A177-3AD203B41FA5}">
                      <a16:colId xmlns:a16="http://schemas.microsoft.com/office/drawing/2014/main" val="20000"/>
                    </a:ext>
                  </a:extLst>
                </a:gridCol>
                <a:gridCol w="2481100">
                  <a:extLst>
                    <a:ext uri="{9D8B030D-6E8A-4147-A177-3AD203B41FA5}">
                      <a16:colId xmlns:a16="http://schemas.microsoft.com/office/drawing/2014/main" val="20001"/>
                    </a:ext>
                  </a:extLst>
                </a:gridCol>
                <a:gridCol w="921475">
                  <a:extLst>
                    <a:ext uri="{9D8B030D-6E8A-4147-A177-3AD203B41FA5}">
                      <a16:colId xmlns:a16="http://schemas.microsoft.com/office/drawing/2014/main" val="20002"/>
                    </a:ext>
                  </a:extLst>
                </a:gridCol>
                <a:gridCol w="1155875">
                  <a:extLst>
                    <a:ext uri="{9D8B030D-6E8A-4147-A177-3AD203B41FA5}">
                      <a16:colId xmlns:a16="http://schemas.microsoft.com/office/drawing/2014/main" val="20003"/>
                    </a:ext>
                  </a:extLst>
                </a:gridCol>
                <a:gridCol w="893450">
                  <a:extLst>
                    <a:ext uri="{9D8B030D-6E8A-4147-A177-3AD203B41FA5}">
                      <a16:colId xmlns:a16="http://schemas.microsoft.com/office/drawing/2014/main" val="20004"/>
                    </a:ext>
                  </a:extLst>
                </a:gridCol>
                <a:gridCol w="1155825">
                  <a:extLst>
                    <a:ext uri="{9D8B030D-6E8A-4147-A177-3AD203B41FA5}">
                      <a16:colId xmlns:a16="http://schemas.microsoft.com/office/drawing/2014/main" val="20005"/>
                    </a:ext>
                  </a:extLst>
                </a:gridCol>
                <a:gridCol w="1227050">
                  <a:extLst>
                    <a:ext uri="{9D8B030D-6E8A-4147-A177-3AD203B41FA5}">
                      <a16:colId xmlns:a16="http://schemas.microsoft.com/office/drawing/2014/main" val="20006"/>
                    </a:ext>
                  </a:extLst>
                </a:gridCol>
              </a:tblGrid>
              <a:tr h="329000">
                <a:tc>
                  <a:txBody>
                    <a:bodyPr/>
                    <a:lstStyle/>
                    <a:p>
                      <a:pPr marL="0" lvl="0" indent="0" algn="l" rtl="0">
                        <a:lnSpc>
                          <a:spcPct val="100000"/>
                        </a:lnSpc>
                        <a:spcBef>
                          <a:spcPts val="0"/>
                        </a:spcBef>
                        <a:spcAft>
                          <a:spcPts val="0"/>
                        </a:spcAft>
                        <a:buNone/>
                      </a:pPr>
                      <a:r>
                        <a:rPr lang="en" sz="1000" b="1">
                          <a:latin typeface="Raleway"/>
                          <a:ea typeface="Raleway"/>
                          <a:cs typeface="Raleway"/>
                          <a:sym typeface="Raleway"/>
                        </a:rPr>
                        <a:t>Vendor</a:t>
                      </a:r>
                      <a:endParaRPr sz="1000" b="1">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6E1F1"/>
                    </a:solidFill>
                  </a:tcPr>
                </a:tc>
                <a:tc>
                  <a:txBody>
                    <a:bodyPr/>
                    <a:lstStyle/>
                    <a:p>
                      <a:pPr marL="0" lvl="0" indent="0" algn="l" rtl="0">
                        <a:lnSpc>
                          <a:spcPct val="100000"/>
                        </a:lnSpc>
                        <a:spcBef>
                          <a:spcPts val="0"/>
                        </a:spcBef>
                        <a:spcAft>
                          <a:spcPts val="0"/>
                        </a:spcAft>
                        <a:buNone/>
                      </a:pPr>
                      <a:r>
                        <a:rPr lang="en" sz="1000" b="1" dirty="0">
                          <a:latin typeface="Raleway"/>
                          <a:ea typeface="Raleway"/>
                          <a:cs typeface="Raleway"/>
                          <a:sym typeface="Raleway"/>
                        </a:rPr>
                        <a:t>Constellations/ Products</a:t>
                      </a:r>
                      <a:endParaRPr sz="1000" b="1"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6E1F1"/>
                    </a:solidFill>
                  </a:tcPr>
                </a:tc>
                <a:tc>
                  <a:txBody>
                    <a:bodyPr/>
                    <a:lstStyle/>
                    <a:p>
                      <a:pPr marL="0" lvl="0" indent="0" algn="l" rtl="0">
                        <a:lnSpc>
                          <a:spcPct val="100000"/>
                        </a:lnSpc>
                        <a:spcBef>
                          <a:spcPts val="0"/>
                        </a:spcBef>
                        <a:spcAft>
                          <a:spcPts val="0"/>
                        </a:spcAft>
                        <a:buNone/>
                      </a:pPr>
                      <a:r>
                        <a:rPr lang="en" sz="1000" b="1">
                          <a:latin typeface="Raleway"/>
                          <a:ea typeface="Raleway"/>
                          <a:cs typeface="Raleway"/>
                          <a:sym typeface="Raleway"/>
                        </a:rPr>
                        <a:t>Availability Dates</a:t>
                      </a:r>
                      <a:endParaRPr sz="1000" b="1">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6E1F1"/>
                    </a:solidFill>
                  </a:tcPr>
                </a:tc>
                <a:tc>
                  <a:txBody>
                    <a:bodyPr/>
                    <a:lstStyle/>
                    <a:p>
                      <a:pPr marL="0" lvl="0" indent="0" algn="l" rtl="0">
                        <a:lnSpc>
                          <a:spcPct val="100000"/>
                        </a:lnSpc>
                        <a:spcBef>
                          <a:spcPts val="0"/>
                        </a:spcBef>
                        <a:spcAft>
                          <a:spcPts val="0"/>
                        </a:spcAft>
                        <a:buNone/>
                      </a:pPr>
                      <a:r>
                        <a:rPr lang="en" sz="1000" b="1">
                          <a:latin typeface="Raleway"/>
                          <a:ea typeface="Raleway"/>
                          <a:cs typeface="Raleway"/>
                          <a:sym typeface="Raleway"/>
                        </a:rPr>
                        <a:t>Orbit Characteristics</a:t>
                      </a:r>
                      <a:endParaRPr sz="1000" b="1">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6E1F1"/>
                    </a:solidFill>
                  </a:tcPr>
                </a:tc>
                <a:tc>
                  <a:txBody>
                    <a:bodyPr/>
                    <a:lstStyle/>
                    <a:p>
                      <a:pPr marL="0" lvl="0" indent="0" algn="l" rtl="0">
                        <a:lnSpc>
                          <a:spcPct val="100000"/>
                        </a:lnSpc>
                        <a:spcBef>
                          <a:spcPts val="0"/>
                        </a:spcBef>
                        <a:spcAft>
                          <a:spcPts val="0"/>
                        </a:spcAft>
                        <a:buNone/>
                      </a:pPr>
                      <a:r>
                        <a:rPr lang="en" sz="1000" b="1">
                          <a:latin typeface="Raleway"/>
                          <a:ea typeface="Raleway"/>
                          <a:cs typeface="Raleway"/>
                          <a:sym typeface="Raleway"/>
                        </a:rPr>
                        <a:t>Spatial Resolution</a:t>
                      </a:r>
                      <a:endParaRPr sz="1000" b="1">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6E1F1"/>
                    </a:solidFill>
                  </a:tcPr>
                </a:tc>
                <a:tc>
                  <a:txBody>
                    <a:bodyPr/>
                    <a:lstStyle/>
                    <a:p>
                      <a:pPr marL="0" lvl="0" indent="0" algn="l" rtl="0">
                        <a:lnSpc>
                          <a:spcPct val="100000"/>
                        </a:lnSpc>
                        <a:spcBef>
                          <a:spcPts val="0"/>
                        </a:spcBef>
                        <a:spcAft>
                          <a:spcPts val="0"/>
                        </a:spcAft>
                        <a:buNone/>
                      </a:pPr>
                      <a:r>
                        <a:rPr lang="en" sz="1000" b="1">
                          <a:latin typeface="Raleway"/>
                          <a:ea typeface="Raleway"/>
                          <a:cs typeface="Raleway"/>
                          <a:sym typeface="Raleway"/>
                        </a:rPr>
                        <a:t>Spectral Characteristics</a:t>
                      </a:r>
                      <a:endParaRPr sz="1000" b="1">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6E1F1"/>
                    </a:solidFill>
                  </a:tcPr>
                </a:tc>
                <a:tc>
                  <a:txBody>
                    <a:bodyPr/>
                    <a:lstStyle/>
                    <a:p>
                      <a:pPr marL="0" lvl="0" indent="0" algn="l" rtl="0">
                        <a:lnSpc>
                          <a:spcPct val="100000"/>
                        </a:lnSpc>
                        <a:spcBef>
                          <a:spcPts val="0"/>
                        </a:spcBef>
                        <a:spcAft>
                          <a:spcPts val="0"/>
                        </a:spcAft>
                        <a:buNone/>
                      </a:pPr>
                      <a:r>
                        <a:rPr lang="en" sz="1000" b="1">
                          <a:latin typeface="Raleway"/>
                          <a:ea typeface="Raleway"/>
                          <a:cs typeface="Raleway"/>
                          <a:sym typeface="Raleway"/>
                        </a:rPr>
                        <a:t>Sample</a:t>
                      </a:r>
                      <a:endParaRPr sz="1000" b="1">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6E1F1"/>
                    </a:solidFill>
                  </a:tcPr>
                </a:tc>
                <a:extLst>
                  <a:ext uri="{0D108BD9-81ED-4DB2-BD59-A6C34878D82A}">
                    <a16:rowId xmlns:a16="http://schemas.microsoft.com/office/drawing/2014/main" val="10000"/>
                  </a:ext>
                </a:extLst>
              </a:tr>
              <a:tr h="435600">
                <a:tc rowSpan="2">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Planet</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dirty="0" err="1">
                          <a:latin typeface="Raleway"/>
                          <a:ea typeface="Raleway"/>
                          <a:cs typeface="Raleway"/>
                          <a:sym typeface="Raleway"/>
                        </a:rPr>
                        <a:t>PlanetScope</a:t>
                      </a:r>
                      <a:r>
                        <a:rPr lang="en" sz="800" dirty="0">
                          <a:latin typeface="Raleway"/>
                          <a:ea typeface="Raleway"/>
                          <a:cs typeface="Raleway"/>
                          <a:sym typeface="Raleway"/>
                        </a:rPr>
                        <a:t>, </a:t>
                      </a:r>
                      <a:r>
                        <a:rPr lang="en" sz="800" dirty="0" err="1">
                          <a:latin typeface="Raleway"/>
                          <a:ea typeface="Raleway"/>
                          <a:cs typeface="Raleway"/>
                          <a:sym typeface="Raleway"/>
                        </a:rPr>
                        <a:t>RapidEye</a:t>
                      </a:r>
                      <a:endParaRPr sz="800"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12/31/2005 - Present </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rowSpan="2">
                  <a:txBody>
                    <a:bodyPr/>
                    <a:lstStyle/>
                    <a:p>
                      <a:pPr marL="0" lvl="0" indent="0" algn="l" rtl="0">
                        <a:spcBef>
                          <a:spcPts val="0"/>
                        </a:spcBef>
                        <a:spcAft>
                          <a:spcPts val="0"/>
                        </a:spcAft>
                        <a:buNone/>
                      </a:pPr>
                      <a:r>
                        <a:rPr lang="en" sz="800">
                          <a:latin typeface="Raleway"/>
                          <a:ea typeface="Raleway"/>
                          <a:cs typeface="Raleway"/>
                          <a:sym typeface="Raleway"/>
                        </a:rPr>
                        <a:t>Sun Synchronous </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3 - 6.5 meters</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Clr>
                          <a:schemeClr val="accent6"/>
                        </a:buClr>
                        <a:buSzPts val="1100"/>
                        <a:buFont typeface="Arial"/>
                        <a:buNone/>
                      </a:pPr>
                      <a:r>
                        <a:rPr lang="en" sz="800">
                          <a:solidFill>
                            <a:schemeClr val="accent6"/>
                          </a:solidFill>
                          <a:latin typeface="Raleway"/>
                          <a:ea typeface="Raleway"/>
                          <a:cs typeface="Raleway"/>
                          <a:sym typeface="Raleway"/>
                        </a:rPr>
                        <a:t>RGB, NIR (440-860 nm), Panchromatic</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rowSpan="2">
                  <a:txBody>
                    <a:bodyPr/>
                    <a:lstStyle/>
                    <a:p>
                      <a:pPr marL="0" lvl="0" indent="0" algn="l" rtl="0">
                        <a:lnSpc>
                          <a:spcPct val="100000"/>
                        </a:lnSpc>
                        <a:spcBef>
                          <a:spcPts val="0"/>
                        </a:spcBef>
                        <a:spcAft>
                          <a:spcPts val="0"/>
                        </a:spcAft>
                        <a:buNone/>
                      </a:pPr>
                      <a:endParaRPr sz="800"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93050">
                <a:tc vMerge="1">
                  <a:txBody>
                    <a:bodyPr/>
                    <a:lstStyle/>
                    <a:p>
                      <a:endParaRPr lang="en-US"/>
                    </a:p>
                  </a:txBody>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SkySat</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3/10/2015 – 12/12/2019 </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vMerge="1">
                  <a:txBody>
                    <a:bodyPr/>
                    <a:lstStyle/>
                    <a:p>
                      <a:endParaRPr lang="en-US"/>
                    </a:p>
                  </a:txBody>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&lt; 1 meter</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Clr>
                          <a:schemeClr val="accent6"/>
                        </a:buClr>
                        <a:buSzPts val="1100"/>
                        <a:buFont typeface="Arial"/>
                        <a:buNone/>
                      </a:pPr>
                      <a:r>
                        <a:rPr lang="en" sz="800">
                          <a:solidFill>
                            <a:schemeClr val="accent6"/>
                          </a:solidFill>
                          <a:latin typeface="Raleway"/>
                          <a:ea typeface="Raleway"/>
                          <a:cs typeface="Raleway"/>
                          <a:sym typeface="Raleway"/>
                        </a:rPr>
                        <a:t>RGB, NIR (450-900 nm), Panchromatic</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2"/>
                  </a:ext>
                </a:extLst>
              </a:tr>
              <a:tr h="771425">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Spire Global, Inc</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GNSS Radio Occultation, GNSS Grazing Angle Reflectometry, Satellite Precise Orbit Determination (POD) and Satellite Attitude, Total Electron Content, Ionospheric Profiles, Scintillation, Magnetometer, Raw IF</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9/24/2018 - 4/18/2019 (partial)</a:t>
                      </a:r>
                      <a:endParaRPr sz="800">
                        <a:latin typeface="Raleway"/>
                        <a:ea typeface="Raleway"/>
                        <a:cs typeface="Raleway"/>
                        <a:sym typeface="Raleway"/>
                      </a:endParaRPr>
                    </a:p>
                    <a:p>
                      <a:pPr marL="0" lvl="0" indent="0" algn="l" rtl="0">
                        <a:lnSpc>
                          <a:spcPct val="100000"/>
                        </a:lnSpc>
                        <a:spcBef>
                          <a:spcPts val="0"/>
                        </a:spcBef>
                        <a:spcAft>
                          <a:spcPts val="0"/>
                        </a:spcAft>
                        <a:buNone/>
                      </a:pPr>
                      <a:r>
                        <a:rPr lang="en" sz="800">
                          <a:latin typeface="Raleway"/>
                          <a:ea typeface="Raleway"/>
                          <a:cs typeface="Raleway"/>
                          <a:sym typeface="Raleway"/>
                        </a:rPr>
                        <a:t>11/1/2019 - Present (all)</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Clr>
                          <a:schemeClr val="accent6"/>
                        </a:buClr>
                        <a:buSzPts val="1100"/>
                        <a:buFont typeface="Arial"/>
                        <a:buNone/>
                      </a:pPr>
                      <a:r>
                        <a:rPr lang="en" sz="800">
                          <a:solidFill>
                            <a:schemeClr val="accent6"/>
                          </a:solidFill>
                          <a:latin typeface="Raleway"/>
                          <a:ea typeface="Raleway"/>
                          <a:cs typeface="Raleway"/>
                          <a:sym typeface="Raleway"/>
                        </a:rPr>
                        <a:t>GNSS-R and GNSS-RO receivers satellites: 37°  and Sun Synchronous</a:t>
                      </a:r>
                      <a:endParaRPr sz="800">
                        <a:solidFill>
                          <a:schemeClr val="accent6"/>
                        </a:solidFill>
                        <a:latin typeface="Raleway"/>
                        <a:ea typeface="Raleway"/>
                        <a:cs typeface="Raleway"/>
                        <a:sym typeface="Raleway"/>
                      </a:endParaRPr>
                    </a:p>
                    <a:p>
                      <a:pPr marL="0" lvl="0" indent="0" algn="l" rtl="0">
                        <a:lnSpc>
                          <a:spcPct val="100000"/>
                        </a:lnSpc>
                        <a:spcBef>
                          <a:spcPts val="0"/>
                        </a:spcBef>
                        <a:spcAft>
                          <a:spcPts val="0"/>
                        </a:spcAft>
                        <a:buNone/>
                      </a:pP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2"/>
                    </a:solidFill>
                  </a:tcPr>
                </a:tc>
                <a:tc>
                  <a:txBody>
                    <a:bodyPr/>
                    <a:lstStyle/>
                    <a:p>
                      <a:pPr marL="0" lvl="0" indent="0" algn="l" rtl="0">
                        <a:lnSpc>
                          <a:spcPct val="100000"/>
                        </a:lnSpc>
                        <a:spcBef>
                          <a:spcPts val="0"/>
                        </a:spcBef>
                        <a:spcAft>
                          <a:spcPts val="0"/>
                        </a:spcAft>
                        <a:buNone/>
                      </a:pP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2"/>
                    </a:solidFill>
                  </a:tcPr>
                </a:tc>
                <a:tc>
                  <a:txBody>
                    <a:bodyPr/>
                    <a:lstStyle/>
                    <a:p>
                      <a:pPr marL="0" lvl="0" indent="0" algn="l" rtl="0">
                        <a:lnSpc>
                          <a:spcPct val="100000"/>
                        </a:lnSpc>
                        <a:spcBef>
                          <a:spcPts val="0"/>
                        </a:spcBef>
                        <a:spcAft>
                          <a:spcPts val="0"/>
                        </a:spcAft>
                        <a:buNone/>
                      </a:pP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661275">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Maxar Technologies</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Worldview 1-4, GeoEye-1, QuickBird, IKONOS</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10/24/1999 - Present </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Sun Synchronous</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0.31 - 4.0 meters</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Multispectral and Panchromatic (400 - 2245 nm)</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637525">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Teledyne Brown Engineering, Inc.</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DESIS L1B, L1C, and L2A</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11/21/2018 - Present </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dirty="0">
                          <a:latin typeface="Raleway"/>
                          <a:ea typeface="Raleway"/>
                          <a:cs typeface="Raleway"/>
                          <a:sym typeface="Raleway"/>
                        </a:rPr>
                        <a:t>Non Sun Synchronous 52</a:t>
                      </a:r>
                      <a:r>
                        <a:rPr lang="en" sz="800" dirty="0">
                          <a:solidFill>
                            <a:schemeClr val="accent6"/>
                          </a:solidFill>
                          <a:latin typeface="Raleway"/>
                          <a:ea typeface="Raleway"/>
                          <a:cs typeface="Raleway"/>
                          <a:sym typeface="Raleway"/>
                        </a:rPr>
                        <a:t>° </a:t>
                      </a:r>
                      <a:r>
                        <a:rPr lang="en" sz="800" dirty="0">
                          <a:latin typeface="Raleway"/>
                          <a:ea typeface="Raleway"/>
                          <a:cs typeface="Raleway"/>
                          <a:sym typeface="Raleway"/>
                        </a:rPr>
                        <a:t>N to 55° S (ISS)</a:t>
                      </a:r>
                      <a:endParaRPr sz="800"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30 meters</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235 channels, 2.5nm from 402 to 1000 nm</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633600">
                <a:tc>
                  <a:txBody>
                    <a:bodyPr/>
                    <a:lstStyle/>
                    <a:p>
                      <a:pPr marL="0" lvl="0" indent="0" algn="l" rtl="0">
                        <a:lnSpc>
                          <a:spcPct val="100000"/>
                        </a:lnSpc>
                        <a:spcBef>
                          <a:spcPts val="0"/>
                        </a:spcBef>
                        <a:spcAft>
                          <a:spcPts val="0"/>
                        </a:spcAft>
                        <a:buNone/>
                      </a:pPr>
                      <a:r>
                        <a:rPr lang="en" sz="800" dirty="0">
                          <a:latin typeface="Raleway"/>
                          <a:ea typeface="Raleway"/>
                          <a:cs typeface="Raleway"/>
                          <a:sym typeface="Raleway"/>
                        </a:rPr>
                        <a:t>Polar Geospatial Center </a:t>
                      </a:r>
                      <a:r>
                        <a:rPr lang="en" sz="800" dirty="0" err="1">
                          <a:latin typeface="Raleway"/>
                          <a:ea typeface="Raleway"/>
                          <a:cs typeface="Raleway"/>
                          <a:sym typeface="Raleway"/>
                        </a:rPr>
                        <a:t>EarthDEM</a:t>
                      </a:r>
                      <a:r>
                        <a:rPr lang="en" sz="800" dirty="0">
                          <a:latin typeface="Raleway"/>
                          <a:ea typeface="Raleway"/>
                          <a:cs typeface="Raleway"/>
                          <a:sym typeface="Raleway"/>
                        </a:rPr>
                        <a:t> product</a:t>
                      </a:r>
                      <a:endParaRPr sz="800"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dirty="0">
                          <a:latin typeface="Raleway"/>
                          <a:ea typeface="Raleway"/>
                          <a:cs typeface="Raleway"/>
                          <a:sym typeface="Raleway"/>
                        </a:rPr>
                        <a:t>individual strips and mosaic </a:t>
                      </a:r>
                      <a:r>
                        <a:rPr lang="en" sz="800" dirty="0" err="1">
                          <a:latin typeface="Raleway"/>
                          <a:ea typeface="Raleway"/>
                          <a:cs typeface="Raleway"/>
                          <a:sym typeface="Raleway"/>
                        </a:rPr>
                        <a:t>Digitial</a:t>
                      </a:r>
                      <a:r>
                        <a:rPr lang="en" sz="800" dirty="0">
                          <a:latin typeface="Raleway"/>
                          <a:ea typeface="Raleway"/>
                          <a:cs typeface="Raleway"/>
                          <a:sym typeface="Raleway"/>
                        </a:rPr>
                        <a:t> Elevation Model</a:t>
                      </a:r>
                      <a:endParaRPr sz="800"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2009 - Present</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endParaRPr sz="800">
                        <a:highlight>
                          <a:schemeClr val="accent2"/>
                        </a:highlight>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2"/>
                    </a:solidFill>
                  </a:tcPr>
                </a:tc>
                <a:tc>
                  <a:txBody>
                    <a:bodyPr/>
                    <a:lstStyle/>
                    <a:p>
                      <a:pPr marL="0" lvl="0" indent="0" algn="l" rtl="0">
                        <a:lnSpc>
                          <a:spcPct val="100000"/>
                        </a:lnSpc>
                        <a:spcBef>
                          <a:spcPts val="0"/>
                        </a:spcBef>
                        <a:spcAft>
                          <a:spcPts val="0"/>
                        </a:spcAft>
                        <a:buNone/>
                      </a:pPr>
                      <a:r>
                        <a:rPr lang="en" sz="800">
                          <a:latin typeface="Raleway"/>
                          <a:ea typeface="Raleway"/>
                          <a:cs typeface="Raleway"/>
                          <a:sym typeface="Raleway"/>
                        </a:rPr>
                        <a:t>2 meters</a:t>
                      </a:r>
                      <a:endParaRPr sz="80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endParaRPr sz="800"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chemeClr val="accent2"/>
                    </a:solidFill>
                  </a:tcPr>
                </a:tc>
                <a:tc>
                  <a:txBody>
                    <a:bodyPr/>
                    <a:lstStyle/>
                    <a:p>
                      <a:pPr marL="0" lvl="0" indent="0" algn="l" rtl="0">
                        <a:lnSpc>
                          <a:spcPct val="100000"/>
                        </a:lnSpc>
                        <a:spcBef>
                          <a:spcPts val="0"/>
                        </a:spcBef>
                        <a:spcAft>
                          <a:spcPts val="0"/>
                        </a:spcAft>
                        <a:buNone/>
                      </a:pPr>
                      <a:endParaRPr sz="800" dirty="0">
                        <a:latin typeface="Raleway"/>
                        <a:ea typeface="Raleway"/>
                        <a:cs typeface="Raleway"/>
                        <a:sym typeface="Raleway"/>
                      </a:endParaRPr>
                    </a:p>
                  </a:txBody>
                  <a:tcPr marL="91450" marR="91450" marT="91450" marB="91450">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pic>
        <p:nvPicPr>
          <p:cNvPr id="92" name="Google Shape;92;p13"/>
          <p:cNvPicPr preferRelativeResize="0"/>
          <p:nvPr/>
        </p:nvPicPr>
        <p:blipFill>
          <a:blip r:embed="rId3">
            <a:alphaModFix/>
          </a:blip>
          <a:stretch>
            <a:fillRect/>
          </a:stretch>
        </p:blipFill>
        <p:spPr>
          <a:xfrm>
            <a:off x="7917325" y="1590575"/>
            <a:ext cx="882849" cy="724401"/>
          </a:xfrm>
          <a:prstGeom prst="rect">
            <a:avLst/>
          </a:prstGeom>
          <a:noFill/>
          <a:ln>
            <a:noFill/>
          </a:ln>
        </p:spPr>
      </p:pic>
      <p:pic>
        <p:nvPicPr>
          <p:cNvPr id="93" name="Google Shape;93;p13"/>
          <p:cNvPicPr preferRelativeResize="0"/>
          <p:nvPr/>
        </p:nvPicPr>
        <p:blipFill>
          <a:blip r:embed="rId4">
            <a:alphaModFix/>
          </a:blip>
          <a:stretch>
            <a:fillRect/>
          </a:stretch>
        </p:blipFill>
        <p:spPr>
          <a:xfrm>
            <a:off x="7917326" y="3837869"/>
            <a:ext cx="882850" cy="598581"/>
          </a:xfrm>
          <a:prstGeom prst="rect">
            <a:avLst/>
          </a:prstGeom>
          <a:noFill/>
          <a:ln>
            <a:noFill/>
          </a:ln>
        </p:spPr>
      </p:pic>
      <p:pic>
        <p:nvPicPr>
          <p:cNvPr id="94" name="Google Shape;94;p13"/>
          <p:cNvPicPr preferRelativeResize="0"/>
          <p:nvPr/>
        </p:nvPicPr>
        <p:blipFill>
          <a:blip r:embed="rId5">
            <a:alphaModFix/>
          </a:blip>
          <a:stretch>
            <a:fillRect/>
          </a:stretch>
        </p:blipFill>
        <p:spPr>
          <a:xfrm>
            <a:off x="8116714" y="3185775"/>
            <a:ext cx="484076" cy="623150"/>
          </a:xfrm>
          <a:prstGeom prst="rect">
            <a:avLst/>
          </a:prstGeom>
          <a:noFill/>
          <a:ln>
            <a:noFill/>
          </a:ln>
        </p:spPr>
      </p:pic>
      <p:pic>
        <p:nvPicPr>
          <p:cNvPr id="95" name="Google Shape;95;p13"/>
          <p:cNvPicPr preferRelativeResize="0"/>
          <p:nvPr/>
        </p:nvPicPr>
        <p:blipFill>
          <a:blip r:embed="rId6">
            <a:alphaModFix/>
          </a:blip>
          <a:stretch>
            <a:fillRect/>
          </a:stretch>
        </p:blipFill>
        <p:spPr>
          <a:xfrm>
            <a:off x="7982699" y="2388163"/>
            <a:ext cx="752110" cy="724400"/>
          </a:xfrm>
          <a:prstGeom prst="rect">
            <a:avLst/>
          </a:prstGeom>
          <a:noFill/>
          <a:ln>
            <a:noFill/>
          </a:ln>
        </p:spPr>
      </p:pic>
      <p:grpSp>
        <p:nvGrpSpPr>
          <p:cNvPr id="96" name="Google Shape;96;p13"/>
          <p:cNvGrpSpPr/>
          <p:nvPr/>
        </p:nvGrpSpPr>
        <p:grpSpPr>
          <a:xfrm>
            <a:off x="8068251" y="4515122"/>
            <a:ext cx="581027" cy="580537"/>
            <a:chOff x="-1908942" y="1231000"/>
            <a:chExt cx="2187600" cy="2242321"/>
          </a:xfrm>
        </p:grpSpPr>
        <p:pic>
          <p:nvPicPr>
            <p:cNvPr id="97" name="Google Shape;97;p13"/>
            <p:cNvPicPr preferRelativeResize="0"/>
            <p:nvPr/>
          </p:nvPicPr>
          <p:blipFill>
            <a:blip r:embed="rId7">
              <a:alphaModFix/>
            </a:blip>
            <a:stretch>
              <a:fillRect/>
            </a:stretch>
          </p:blipFill>
          <p:spPr>
            <a:xfrm>
              <a:off x="-1556983" y="1231000"/>
              <a:ext cx="1618175" cy="1749700"/>
            </a:xfrm>
            <a:prstGeom prst="rect">
              <a:avLst/>
            </a:prstGeom>
            <a:noFill/>
            <a:ln>
              <a:noFill/>
            </a:ln>
          </p:spPr>
        </p:pic>
        <p:sp>
          <p:nvSpPr>
            <p:cNvPr id="98" name="Google Shape;98;p13"/>
            <p:cNvSpPr txBox="1"/>
            <p:nvPr/>
          </p:nvSpPr>
          <p:spPr>
            <a:xfrm>
              <a:off x="-1908942" y="2980721"/>
              <a:ext cx="2187600" cy="492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accent6"/>
                </a:buClr>
                <a:buSzPts val="1100"/>
                <a:buFont typeface="Arial"/>
                <a:buNone/>
              </a:pPr>
              <a:r>
                <a:rPr lang="en" sz="200">
                  <a:solidFill>
                    <a:schemeClr val="accent6"/>
                  </a:solidFill>
                  <a:latin typeface="Raleway"/>
                  <a:ea typeface="Raleway"/>
                  <a:cs typeface="Raleway"/>
                  <a:sym typeface="Raleway"/>
                </a:rPr>
                <a:t>EarthDEM mosaics for Hawai’i </a:t>
              </a:r>
              <a:endParaRPr sz="200">
                <a:solidFill>
                  <a:schemeClr val="accent6"/>
                </a:solidFill>
                <a:latin typeface="Raleway"/>
                <a:ea typeface="Raleway"/>
                <a:cs typeface="Raleway"/>
                <a:sym typeface="Raleway"/>
              </a:endParaRPr>
            </a:p>
          </p:txBody>
        </p:sp>
      </p:grpSp>
      <p:sp>
        <p:nvSpPr>
          <p:cNvPr id="2" name="TextBox 1">
            <a:extLst>
              <a:ext uri="{FF2B5EF4-FFF2-40B4-BE49-F238E27FC236}">
                <a16:creationId xmlns:a16="http://schemas.microsoft.com/office/drawing/2014/main" id="{C532FD58-7134-8643-AED1-5CA501AB8248}"/>
              </a:ext>
            </a:extLst>
          </p:cNvPr>
          <p:cNvSpPr txBox="1"/>
          <p:nvPr/>
        </p:nvSpPr>
        <p:spPr>
          <a:xfrm>
            <a:off x="8464970" y="2250580"/>
            <a:ext cx="848825" cy="123111"/>
          </a:xfrm>
          <a:prstGeom prst="rect">
            <a:avLst/>
          </a:prstGeom>
          <a:noFill/>
        </p:spPr>
        <p:txBody>
          <a:bodyPr wrap="square" rtlCol="0">
            <a:spAutoFit/>
          </a:bodyPr>
          <a:lstStyle/>
          <a:p>
            <a:r>
              <a:rPr lang="en-US" sz="200" dirty="0"/>
              <a:t>© Planet 2021. All rights reserved</a:t>
            </a:r>
          </a:p>
        </p:txBody>
      </p:sp>
      <p:sp>
        <p:nvSpPr>
          <p:cNvPr id="12" name="TextBox 11">
            <a:extLst>
              <a:ext uri="{FF2B5EF4-FFF2-40B4-BE49-F238E27FC236}">
                <a16:creationId xmlns:a16="http://schemas.microsoft.com/office/drawing/2014/main" id="{0A7F4129-C1C2-F84E-8F03-16D6F6B49F44}"/>
              </a:ext>
            </a:extLst>
          </p:cNvPr>
          <p:cNvSpPr txBox="1"/>
          <p:nvPr/>
        </p:nvSpPr>
        <p:spPr>
          <a:xfrm>
            <a:off x="8512139" y="3051457"/>
            <a:ext cx="801655" cy="123111"/>
          </a:xfrm>
          <a:prstGeom prst="rect">
            <a:avLst/>
          </a:prstGeom>
          <a:noFill/>
        </p:spPr>
        <p:txBody>
          <a:bodyPr wrap="square" rtlCol="0">
            <a:spAutoFit/>
          </a:bodyPr>
          <a:lstStyle/>
          <a:p>
            <a:r>
              <a:rPr lang="en-US" sz="200" dirty="0"/>
              <a:t>© Spire 2021. All rights reserved</a:t>
            </a:r>
          </a:p>
        </p:txBody>
      </p:sp>
      <p:sp>
        <p:nvSpPr>
          <p:cNvPr id="13" name="TextBox 12">
            <a:extLst>
              <a:ext uri="{FF2B5EF4-FFF2-40B4-BE49-F238E27FC236}">
                <a16:creationId xmlns:a16="http://schemas.microsoft.com/office/drawing/2014/main" id="{600B7CB0-0C83-984F-B8F7-DA908119F917}"/>
              </a:ext>
            </a:extLst>
          </p:cNvPr>
          <p:cNvSpPr txBox="1"/>
          <p:nvPr/>
        </p:nvSpPr>
        <p:spPr>
          <a:xfrm>
            <a:off x="8225872" y="4355645"/>
            <a:ext cx="1273237" cy="123111"/>
          </a:xfrm>
          <a:prstGeom prst="rect">
            <a:avLst/>
          </a:prstGeom>
          <a:noFill/>
        </p:spPr>
        <p:txBody>
          <a:bodyPr wrap="square" rtlCol="0">
            <a:spAutoFit/>
          </a:bodyPr>
          <a:lstStyle/>
          <a:p>
            <a:r>
              <a:rPr lang="en-US" sz="200" dirty="0"/>
              <a:t>© Teledyne Brown Engineering Inc.  2021. All rights reserved</a:t>
            </a:r>
          </a:p>
        </p:txBody>
      </p:sp>
      <p:sp>
        <p:nvSpPr>
          <p:cNvPr id="14" name="TextBox 13">
            <a:extLst>
              <a:ext uri="{FF2B5EF4-FFF2-40B4-BE49-F238E27FC236}">
                <a16:creationId xmlns:a16="http://schemas.microsoft.com/office/drawing/2014/main" id="{299EAEC7-AE3A-794A-B03C-9E97B8F6EE91}"/>
              </a:ext>
            </a:extLst>
          </p:cNvPr>
          <p:cNvSpPr txBox="1"/>
          <p:nvPr/>
        </p:nvSpPr>
        <p:spPr>
          <a:xfrm>
            <a:off x="8512462" y="3703551"/>
            <a:ext cx="996213" cy="123111"/>
          </a:xfrm>
          <a:prstGeom prst="rect">
            <a:avLst/>
          </a:prstGeom>
          <a:noFill/>
        </p:spPr>
        <p:txBody>
          <a:bodyPr wrap="square" rtlCol="0">
            <a:spAutoFit/>
          </a:bodyPr>
          <a:lstStyle/>
          <a:p>
            <a:r>
              <a:rPr lang="en-US" sz="200" dirty="0"/>
              <a:t>© Maxar2021. All rights reserved</a:t>
            </a:r>
          </a:p>
        </p:txBody>
      </p:sp>
      <p:sp>
        <p:nvSpPr>
          <p:cNvPr id="15" name="TextBox 14">
            <a:extLst>
              <a:ext uri="{FF2B5EF4-FFF2-40B4-BE49-F238E27FC236}">
                <a16:creationId xmlns:a16="http://schemas.microsoft.com/office/drawing/2014/main" id="{A5245CA0-6E3E-7943-9C09-AAFCA684261B}"/>
              </a:ext>
            </a:extLst>
          </p:cNvPr>
          <p:cNvSpPr txBox="1"/>
          <p:nvPr/>
        </p:nvSpPr>
        <p:spPr>
          <a:xfrm>
            <a:off x="8184776" y="4995797"/>
            <a:ext cx="1273237" cy="123111"/>
          </a:xfrm>
          <a:prstGeom prst="rect">
            <a:avLst/>
          </a:prstGeom>
          <a:noFill/>
        </p:spPr>
        <p:txBody>
          <a:bodyPr wrap="square" rtlCol="0">
            <a:spAutoFit/>
          </a:bodyPr>
          <a:lstStyle/>
          <a:p>
            <a:r>
              <a:rPr lang="en-US" sz="200" dirty="0"/>
              <a:t>Includes copyrighted material of Maxar. 2021. All rights reserved</a:t>
            </a:r>
          </a:p>
        </p:txBody>
      </p:sp>
    </p:spTree>
  </p:cSld>
  <p:clrMapOvr>
    <a:masterClrMapping/>
  </p:clrMapOvr>
  <mc:AlternateContent xmlns:mc="http://schemas.openxmlformats.org/markup-compatibility/2006" xmlns:p14="http://schemas.microsoft.com/office/powerpoint/2010/main">
    <mc:Choice Requires="p14">
      <p:transition spd="slow" p14:dur="2000" advTm="113310"/>
    </mc:Choice>
    <mc:Fallback xmlns="">
      <p:transition spd="slow" advTm="11331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4"/>
          <p:cNvSpPr txBox="1">
            <a:spLocks noGrp="1"/>
          </p:cNvSpPr>
          <p:nvPr>
            <p:ph type="title"/>
          </p:nvPr>
        </p:nvSpPr>
        <p:spPr>
          <a:xfrm>
            <a:off x="163800" y="202150"/>
            <a:ext cx="88182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 Access and Scientific Non-Commercial Use License </a:t>
            </a:r>
            <a:endParaRPr/>
          </a:p>
        </p:txBody>
      </p:sp>
      <p:sp>
        <p:nvSpPr>
          <p:cNvPr id="104" name="Google Shape;104;p14"/>
          <p:cNvSpPr txBox="1">
            <a:spLocks noGrp="1"/>
          </p:cNvSpPr>
          <p:nvPr>
            <p:ph type="body" idx="1"/>
          </p:nvPr>
        </p:nvSpPr>
        <p:spPr>
          <a:xfrm>
            <a:off x="163800" y="1224100"/>
            <a:ext cx="44037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All prospective users are subject to authorization prior to approving any data distribution request</a:t>
            </a:r>
            <a:endParaRPr dirty="0"/>
          </a:p>
          <a:p>
            <a:pPr marL="457200" lvl="0" indent="-304800" algn="l" rtl="0">
              <a:spcBef>
                <a:spcPts val="1600"/>
              </a:spcBef>
              <a:spcAft>
                <a:spcPts val="0"/>
              </a:spcAft>
              <a:buSzPts val="1200"/>
              <a:buChar char="●"/>
            </a:pPr>
            <a:r>
              <a:rPr lang="en" dirty="0"/>
              <a:t>Agreement to the vendor specific science end user license agreement</a:t>
            </a:r>
            <a:endParaRPr dirty="0"/>
          </a:p>
          <a:p>
            <a:pPr marL="457200" lvl="0" indent="-304800" algn="l" rtl="0">
              <a:spcBef>
                <a:spcPts val="0"/>
              </a:spcBef>
              <a:spcAft>
                <a:spcPts val="0"/>
              </a:spcAft>
              <a:buSzPts val="1200"/>
              <a:buChar char="●"/>
            </a:pPr>
            <a:r>
              <a:rPr lang="en" dirty="0"/>
              <a:t>Ability to copy, store, share and use data and derivatives including in scientific and technical articles and publishing academic, technical or professional journals, symposia proceedings, or similar works.</a:t>
            </a:r>
            <a:endParaRPr dirty="0"/>
          </a:p>
          <a:p>
            <a:pPr marL="0" lvl="0" indent="0" algn="l" rtl="0">
              <a:spcBef>
                <a:spcPts val="1600"/>
              </a:spcBef>
              <a:spcAft>
                <a:spcPts val="1600"/>
              </a:spcAft>
              <a:buNone/>
            </a:pPr>
            <a:r>
              <a:rPr lang="en" dirty="0"/>
              <a:t>Single service authorization request form captures basic user information for account creation and concurrence with respective license agreements</a:t>
            </a:r>
            <a:endParaRPr dirty="0"/>
          </a:p>
        </p:txBody>
      </p:sp>
      <p:pic>
        <p:nvPicPr>
          <p:cNvPr id="105" name="Google Shape;105;p14"/>
          <p:cNvPicPr preferRelativeResize="0"/>
          <p:nvPr/>
        </p:nvPicPr>
        <p:blipFill>
          <a:blip r:embed="rId3">
            <a:alphaModFix/>
          </a:blip>
          <a:stretch>
            <a:fillRect/>
          </a:stretch>
        </p:blipFill>
        <p:spPr>
          <a:xfrm>
            <a:off x="5529525" y="1288850"/>
            <a:ext cx="2664513" cy="3690351"/>
          </a:xfrm>
          <a:prstGeom prst="rect">
            <a:avLst/>
          </a:prstGeom>
          <a:noFill/>
          <a:ln w="9525" cap="flat" cmpd="sng">
            <a:solidFill>
              <a:schemeClr val="dk2"/>
            </a:solidFill>
            <a:prstDash val="solid"/>
            <a:round/>
            <a:headEnd type="none" w="sm" len="sm"/>
            <a:tailEnd type="none" w="sm" len="sm"/>
          </a:ln>
        </p:spPr>
      </p:pic>
    </p:spTree>
  </p:cSld>
  <p:clrMapOvr>
    <a:masterClrMapping/>
  </p:clrMapOvr>
  <mc:AlternateContent xmlns:mc="http://schemas.openxmlformats.org/markup-compatibility/2006" xmlns:p14="http://schemas.microsoft.com/office/powerpoint/2010/main">
    <mc:Choice Requires="p14">
      <p:transition spd="slow" p14:dur="2000" advTm="47584"/>
    </mc:Choice>
    <mc:Fallback xmlns="">
      <p:transition spd="slow" advTm="4758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Expanded User Access</a:t>
            </a:r>
            <a:endParaRPr/>
          </a:p>
        </p:txBody>
      </p:sp>
      <p:sp>
        <p:nvSpPr>
          <p:cNvPr id="111" name="Google Shape;111;p15"/>
          <p:cNvSpPr txBox="1">
            <a:spLocks noGrp="1"/>
          </p:cNvSpPr>
          <p:nvPr>
            <p:ph type="body" idx="1"/>
          </p:nvPr>
        </p:nvSpPr>
        <p:spPr>
          <a:xfrm>
            <a:off x="163800" y="1224100"/>
            <a:ext cx="38265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Uplift of end user license agreements for Planet and Spire to allow distribution to the broader US Government scientific community</a:t>
            </a:r>
            <a:endParaRPr dirty="0"/>
          </a:p>
          <a:p>
            <a:pPr marL="457200" lvl="0" indent="-304800" algn="l" rtl="0">
              <a:spcBef>
                <a:spcPts val="1600"/>
              </a:spcBef>
              <a:spcAft>
                <a:spcPts val="0"/>
              </a:spcAft>
              <a:buSzPts val="1200"/>
              <a:buChar char="●"/>
            </a:pPr>
            <a:r>
              <a:rPr lang="en" dirty="0"/>
              <a:t>Increased interest in other vendors as well as increased use of CSDA tools</a:t>
            </a:r>
            <a:endParaRPr dirty="0"/>
          </a:p>
          <a:p>
            <a:pPr marL="457200" lvl="0" indent="-304800" algn="l" rtl="0">
              <a:spcBef>
                <a:spcPts val="0"/>
              </a:spcBef>
              <a:spcAft>
                <a:spcPts val="0"/>
              </a:spcAft>
              <a:buSzPts val="1200"/>
              <a:buChar char="●"/>
            </a:pPr>
            <a:r>
              <a:rPr lang="en" dirty="0"/>
              <a:t>Organizations responsible for the majority of CSDA services use: NASA, NOAA, USGS, USFS, USFWS</a:t>
            </a:r>
            <a:endParaRPr dirty="0"/>
          </a:p>
          <a:p>
            <a:pPr marL="0" lvl="0" indent="0" algn="l" rtl="0">
              <a:spcBef>
                <a:spcPts val="1600"/>
              </a:spcBef>
              <a:spcAft>
                <a:spcPts val="0"/>
              </a:spcAft>
              <a:buNone/>
            </a:pPr>
            <a:r>
              <a:rPr lang="en" dirty="0"/>
              <a:t>Volume of new users encouraged rapid development to scale information and services</a:t>
            </a:r>
            <a:endParaRPr dirty="0"/>
          </a:p>
          <a:p>
            <a:pPr marL="457200" lvl="0" indent="-304800" algn="l" rtl="0">
              <a:spcBef>
                <a:spcPts val="1600"/>
              </a:spcBef>
              <a:spcAft>
                <a:spcPts val="0"/>
              </a:spcAft>
              <a:buSzPts val="1200"/>
              <a:buChar char="●"/>
            </a:pPr>
            <a:r>
              <a:rPr lang="en" dirty="0"/>
              <a:t>Improved user information gathering and management</a:t>
            </a:r>
            <a:endParaRPr dirty="0"/>
          </a:p>
          <a:p>
            <a:pPr marL="457200" lvl="0" indent="-304800" algn="l" rtl="0">
              <a:spcBef>
                <a:spcPts val="0"/>
              </a:spcBef>
              <a:spcAft>
                <a:spcPts val="0"/>
              </a:spcAft>
              <a:buSzPts val="1200"/>
              <a:buChar char="●"/>
            </a:pPr>
            <a:r>
              <a:rPr lang="en" dirty="0"/>
              <a:t>Improved cloud scaling of data services </a:t>
            </a:r>
            <a:endParaRPr dirty="0"/>
          </a:p>
        </p:txBody>
      </p:sp>
      <p:pic>
        <p:nvPicPr>
          <p:cNvPr id="112" name="Google Shape;112;p15"/>
          <p:cNvPicPr preferRelativeResize="0"/>
          <p:nvPr/>
        </p:nvPicPr>
        <p:blipFill>
          <a:blip r:embed="rId3">
            <a:alphaModFix/>
          </a:blip>
          <a:stretch>
            <a:fillRect/>
          </a:stretch>
        </p:blipFill>
        <p:spPr>
          <a:xfrm>
            <a:off x="3990300" y="1803625"/>
            <a:ext cx="4848901" cy="2533361"/>
          </a:xfrm>
          <a:prstGeom prst="rect">
            <a:avLst/>
          </a:prstGeom>
          <a:noFill/>
          <a:ln w="9525" cap="flat" cmpd="sng">
            <a:solidFill>
              <a:schemeClr val="dk2"/>
            </a:solidFill>
            <a:prstDash val="solid"/>
            <a:round/>
            <a:headEnd type="none" w="sm" len="sm"/>
            <a:tailEnd type="none" w="sm" len="sm"/>
          </a:ln>
        </p:spPr>
      </p:pic>
      <p:sp>
        <p:nvSpPr>
          <p:cNvPr id="2" name="TextBox 1">
            <a:extLst>
              <a:ext uri="{FF2B5EF4-FFF2-40B4-BE49-F238E27FC236}">
                <a16:creationId xmlns:a16="http://schemas.microsoft.com/office/drawing/2014/main" id="{92EFA0D2-4797-674F-B4FE-0E46B896C5BE}"/>
              </a:ext>
            </a:extLst>
          </p:cNvPr>
          <p:cNvSpPr txBox="1"/>
          <p:nvPr/>
        </p:nvSpPr>
        <p:spPr>
          <a:xfrm>
            <a:off x="3990300" y="4336986"/>
            <a:ext cx="4848901" cy="215444"/>
          </a:xfrm>
          <a:prstGeom prst="rect">
            <a:avLst/>
          </a:prstGeom>
          <a:noFill/>
        </p:spPr>
        <p:txBody>
          <a:bodyPr wrap="square" rtlCol="0">
            <a:spAutoFit/>
          </a:bodyPr>
          <a:lstStyle/>
          <a:p>
            <a:r>
              <a:rPr lang="en-US" sz="800" dirty="0">
                <a:latin typeface="Raleway" pitchFamily="2" charset="77"/>
              </a:rPr>
              <a:t>CSDA number of users. Plot generated using AWS </a:t>
            </a:r>
            <a:r>
              <a:rPr lang="en-US" sz="800" dirty="0" err="1">
                <a:latin typeface="Raleway" pitchFamily="2" charset="77"/>
              </a:rPr>
              <a:t>Quicksight</a:t>
            </a:r>
            <a:endParaRPr lang="en-US" sz="800" dirty="0">
              <a:latin typeface="Raleway" pitchFamily="2" charset="77"/>
            </a:endParaRPr>
          </a:p>
        </p:txBody>
      </p:sp>
    </p:spTree>
  </p:cSld>
  <p:clrMapOvr>
    <a:masterClrMapping/>
  </p:clrMapOvr>
  <mc:AlternateContent xmlns:mc="http://schemas.openxmlformats.org/markup-compatibility/2006" xmlns:p14="http://schemas.microsoft.com/office/powerpoint/2010/main">
    <mc:Choice Requires="p14">
      <p:transition spd="slow" p14:dur="2000" advTm="79943"/>
    </mc:Choice>
    <mc:Fallback xmlns="">
      <p:transition spd="slow" advTm="7994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Smallsat Data Explorer</a:t>
            </a:r>
            <a:endParaRPr/>
          </a:p>
        </p:txBody>
      </p:sp>
      <p:sp>
        <p:nvSpPr>
          <p:cNvPr id="118" name="Google Shape;118;p16"/>
          <p:cNvSpPr txBox="1">
            <a:spLocks noGrp="1"/>
          </p:cNvSpPr>
          <p:nvPr>
            <p:ph type="body" idx="1"/>
          </p:nvPr>
        </p:nvSpPr>
        <p:spPr>
          <a:xfrm>
            <a:off x="163800" y="1224100"/>
            <a:ext cx="4689900" cy="3692400"/>
          </a:xfrm>
          <a:prstGeom prst="rect">
            <a:avLst/>
          </a:prstGeom>
        </p:spPr>
        <p:txBody>
          <a:bodyPr spcFirstLastPara="1" wrap="square" lIns="91425" tIns="91425" rIns="91425" bIns="91425" anchor="ctr" anchorCtr="0">
            <a:normAutofit fontScale="92500" lnSpcReduction="20000"/>
          </a:bodyPr>
          <a:lstStyle/>
          <a:p>
            <a:pPr marL="0" lvl="0" indent="0" algn="l" rtl="0">
              <a:spcBef>
                <a:spcPts val="0"/>
              </a:spcBef>
              <a:spcAft>
                <a:spcPts val="0"/>
              </a:spcAft>
              <a:buNone/>
            </a:pPr>
            <a:r>
              <a:rPr lang="en"/>
              <a:t>Front-end web application for search, discover, and download of commercial data</a:t>
            </a:r>
            <a:endParaRPr/>
          </a:p>
          <a:p>
            <a:pPr marL="457200" lvl="0" indent="-299085" algn="l" rtl="0">
              <a:spcBef>
                <a:spcPts val="1600"/>
              </a:spcBef>
              <a:spcAft>
                <a:spcPts val="0"/>
              </a:spcAft>
              <a:buSzPct val="100000"/>
              <a:buChar char="●"/>
            </a:pPr>
            <a:r>
              <a:rPr lang="en"/>
              <a:t>Data Faceted Search</a:t>
            </a:r>
            <a:endParaRPr/>
          </a:p>
          <a:p>
            <a:pPr marL="914400" lvl="1" indent="-299085" algn="l" rtl="0">
              <a:spcBef>
                <a:spcPts val="0"/>
              </a:spcBef>
              <a:spcAft>
                <a:spcPts val="0"/>
              </a:spcAft>
              <a:buSzPct val="100000"/>
              <a:buChar char="○"/>
            </a:pPr>
            <a:r>
              <a:rPr lang="en"/>
              <a:t>Spatial filtering by drawing on map interface, uploading geojson, or specifying area of interest</a:t>
            </a:r>
            <a:endParaRPr/>
          </a:p>
          <a:p>
            <a:pPr marL="914400" lvl="1" indent="-299085" algn="l" rtl="0">
              <a:spcBef>
                <a:spcPts val="0"/>
              </a:spcBef>
              <a:spcAft>
                <a:spcPts val="0"/>
              </a:spcAft>
              <a:buSzPct val="100000"/>
              <a:buChar char="○"/>
            </a:pPr>
            <a:r>
              <a:rPr lang="en"/>
              <a:t>Specify desired temporal extent</a:t>
            </a:r>
            <a:endParaRPr/>
          </a:p>
          <a:p>
            <a:pPr marL="914400" lvl="1" indent="-299085" algn="l" rtl="0">
              <a:spcBef>
                <a:spcPts val="0"/>
              </a:spcBef>
              <a:spcAft>
                <a:spcPts val="0"/>
              </a:spcAft>
              <a:buSzPct val="100000"/>
              <a:buChar char="○"/>
            </a:pPr>
            <a:r>
              <a:rPr lang="en"/>
              <a:t>Filter on key medata</a:t>
            </a:r>
            <a:endParaRPr/>
          </a:p>
          <a:p>
            <a:pPr marL="457200" lvl="0" indent="-299085" algn="l" rtl="0">
              <a:spcBef>
                <a:spcPts val="0"/>
              </a:spcBef>
              <a:spcAft>
                <a:spcPts val="0"/>
              </a:spcAft>
              <a:buSzPct val="100000"/>
              <a:buChar char="●"/>
            </a:pPr>
            <a:r>
              <a:rPr lang="en"/>
              <a:t>Data Discovery</a:t>
            </a:r>
            <a:endParaRPr/>
          </a:p>
          <a:p>
            <a:pPr marL="914400" lvl="1" indent="-299085" algn="l" rtl="0">
              <a:spcBef>
                <a:spcPts val="0"/>
              </a:spcBef>
              <a:spcAft>
                <a:spcPts val="0"/>
              </a:spcAft>
              <a:buSzPct val="100000"/>
              <a:buChar char="○"/>
            </a:pPr>
            <a:r>
              <a:rPr lang="en"/>
              <a:t>Geographic representations and quick view display</a:t>
            </a:r>
            <a:endParaRPr/>
          </a:p>
          <a:p>
            <a:pPr marL="914400" lvl="1" indent="-299085" algn="l" rtl="0">
              <a:spcBef>
                <a:spcPts val="0"/>
              </a:spcBef>
              <a:spcAft>
                <a:spcPts val="0"/>
              </a:spcAft>
              <a:buSzPct val="100000"/>
              <a:buChar char="○"/>
            </a:pPr>
            <a:r>
              <a:rPr lang="en"/>
              <a:t>Display of product specific, key metadata</a:t>
            </a:r>
            <a:endParaRPr/>
          </a:p>
          <a:p>
            <a:pPr marL="457200" lvl="0" indent="-299085" algn="l" rtl="0">
              <a:spcBef>
                <a:spcPts val="0"/>
              </a:spcBef>
              <a:spcAft>
                <a:spcPts val="0"/>
              </a:spcAft>
              <a:buSzPct val="100000"/>
              <a:buChar char="●"/>
            </a:pPr>
            <a:r>
              <a:rPr lang="en"/>
              <a:t>Select and Request</a:t>
            </a:r>
            <a:endParaRPr/>
          </a:p>
          <a:p>
            <a:pPr marL="914400" lvl="1" indent="-299085" algn="l" rtl="0">
              <a:spcBef>
                <a:spcPts val="0"/>
              </a:spcBef>
              <a:spcAft>
                <a:spcPts val="0"/>
              </a:spcAft>
              <a:buSzPct val="100000"/>
              <a:buChar char="○"/>
            </a:pPr>
            <a:r>
              <a:rPr lang="en"/>
              <a:t>Individual selection of desired  granules or requesting all granules that meet search criteria</a:t>
            </a:r>
            <a:endParaRPr/>
          </a:p>
          <a:p>
            <a:pPr marL="0" lvl="0" indent="0" algn="l" rtl="0">
              <a:spcBef>
                <a:spcPts val="1600"/>
              </a:spcBef>
              <a:spcAft>
                <a:spcPts val="0"/>
              </a:spcAft>
              <a:buNone/>
            </a:pPr>
            <a:r>
              <a:rPr lang="en"/>
              <a:t>Supported by a SpatioTemporal Asset Catalog (STAC)</a:t>
            </a:r>
            <a:endParaRPr/>
          </a:p>
          <a:p>
            <a:pPr marL="457200" lvl="0" indent="-299085" algn="l" rtl="0">
              <a:spcBef>
                <a:spcPts val="1600"/>
              </a:spcBef>
              <a:spcAft>
                <a:spcPts val="0"/>
              </a:spcAft>
              <a:buSzPct val="100000"/>
              <a:buChar char="●"/>
            </a:pPr>
            <a:r>
              <a:rPr lang="en"/>
              <a:t>Standardized schema for describing geospatial data</a:t>
            </a:r>
            <a:endParaRPr/>
          </a:p>
          <a:p>
            <a:pPr marL="457200" lvl="0" indent="-299085" algn="l" rtl="0">
              <a:spcBef>
                <a:spcPts val="0"/>
              </a:spcBef>
              <a:spcAft>
                <a:spcPts val="0"/>
              </a:spcAft>
              <a:buSzPct val="100000"/>
              <a:buChar char="●"/>
            </a:pPr>
            <a:r>
              <a:rPr lang="en"/>
              <a:t>Flexible means to organize disparate data</a:t>
            </a:r>
            <a:endParaRPr/>
          </a:p>
          <a:p>
            <a:pPr marL="457200" lvl="0" indent="-299085" algn="l" rtl="0">
              <a:spcBef>
                <a:spcPts val="0"/>
              </a:spcBef>
              <a:spcAft>
                <a:spcPts val="0"/>
              </a:spcAft>
              <a:buSzPct val="100000"/>
              <a:buChar char="●"/>
            </a:pPr>
            <a:r>
              <a:rPr lang="en"/>
              <a:t>Provides uniformity for indexing data assets</a:t>
            </a:r>
            <a:endParaRPr/>
          </a:p>
        </p:txBody>
      </p:sp>
      <p:pic>
        <p:nvPicPr>
          <p:cNvPr id="119" name="Google Shape;119;p16"/>
          <p:cNvPicPr preferRelativeResize="0"/>
          <p:nvPr/>
        </p:nvPicPr>
        <p:blipFill>
          <a:blip r:embed="rId3">
            <a:alphaModFix/>
          </a:blip>
          <a:stretch>
            <a:fillRect/>
          </a:stretch>
        </p:blipFill>
        <p:spPr>
          <a:xfrm>
            <a:off x="4853600" y="1681549"/>
            <a:ext cx="4114800" cy="277749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11830"/>
    </mc:Choice>
    <mc:Fallback xmlns="">
      <p:transition spd="slow" advTm="11183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err="1"/>
              <a:t>EarthDEM</a:t>
            </a:r>
            <a:r>
              <a:rPr lang="en" dirty="0"/>
              <a:t> data distribution</a:t>
            </a:r>
            <a:endParaRPr dirty="0"/>
          </a:p>
        </p:txBody>
      </p:sp>
      <p:sp>
        <p:nvSpPr>
          <p:cNvPr id="125" name="Google Shape;125;p17"/>
          <p:cNvSpPr txBox="1">
            <a:spLocks noGrp="1"/>
          </p:cNvSpPr>
          <p:nvPr>
            <p:ph type="body" idx="1"/>
          </p:nvPr>
        </p:nvSpPr>
        <p:spPr>
          <a:xfrm>
            <a:off x="163800" y="1224100"/>
            <a:ext cx="44076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highlight>
                  <a:srgbClr val="FFFFFF"/>
                </a:highlight>
              </a:rPr>
              <a:t>High-resolution terrain maps for temperate and tropic regions constructed from </a:t>
            </a:r>
            <a:r>
              <a:rPr lang="en" dirty="0" err="1">
                <a:highlight>
                  <a:srgbClr val="FFFFFF"/>
                </a:highlight>
              </a:rPr>
              <a:t>DigitalGlobe</a:t>
            </a:r>
            <a:r>
              <a:rPr lang="en" dirty="0">
                <a:highlight>
                  <a:srgbClr val="FFFFFF"/>
                </a:highlight>
              </a:rPr>
              <a:t> (Maxar) satellite imagery obtained through the NGA </a:t>
            </a:r>
            <a:r>
              <a:rPr lang="en" dirty="0" err="1">
                <a:highlight>
                  <a:srgbClr val="FFFFFF"/>
                </a:highlight>
              </a:rPr>
              <a:t>Nextview</a:t>
            </a:r>
            <a:r>
              <a:rPr lang="en" dirty="0">
                <a:highlight>
                  <a:srgbClr val="FFFFFF"/>
                </a:highlight>
              </a:rPr>
              <a:t> license. </a:t>
            </a:r>
            <a:r>
              <a:rPr lang="en" u="sng" dirty="0">
                <a:hlinkClick r:id="rId3"/>
              </a:rPr>
              <a:t>https://www.pgc.umn.edu/data/earthdem</a:t>
            </a:r>
            <a:endParaRPr dirty="0"/>
          </a:p>
          <a:p>
            <a:pPr marL="0" lvl="0" indent="0" algn="l" rtl="0">
              <a:spcBef>
                <a:spcPts val="1600"/>
              </a:spcBef>
              <a:spcAft>
                <a:spcPts val="0"/>
              </a:spcAft>
              <a:buNone/>
            </a:pPr>
            <a:r>
              <a:rPr lang="en" dirty="0"/>
              <a:t>Limited area release to gather feedback on format and usability of 2 meter DEMs</a:t>
            </a:r>
            <a:endParaRPr dirty="0"/>
          </a:p>
          <a:p>
            <a:pPr marL="457200" lvl="0" indent="-304800" algn="l" rtl="0">
              <a:spcBef>
                <a:spcPts val="1600"/>
              </a:spcBef>
              <a:spcAft>
                <a:spcPts val="0"/>
              </a:spcAft>
              <a:buSzPts val="1200"/>
              <a:buChar char="●"/>
            </a:pPr>
            <a:r>
              <a:rPr lang="en" dirty="0"/>
              <a:t>Mosaic tiles (50 km x 50 km)</a:t>
            </a:r>
            <a:endParaRPr dirty="0"/>
          </a:p>
          <a:p>
            <a:pPr marL="457200" lvl="0" indent="-304800" algn="l" rtl="0">
              <a:spcBef>
                <a:spcPts val="0"/>
              </a:spcBef>
              <a:spcAft>
                <a:spcPts val="0"/>
              </a:spcAft>
              <a:buSzPts val="1200"/>
              <a:buChar char="●"/>
            </a:pPr>
            <a:r>
              <a:rPr lang="en" dirty="0"/>
              <a:t>Individual strip </a:t>
            </a:r>
            <a:endParaRPr dirty="0"/>
          </a:p>
          <a:p>
            <a:pPr marL="0" lvl="0" indent="0" algn="l" rtl="0">
              <a:spcBef>
                <a:spcPts val="1600"/>
              </a:spcBef>
              <a:spcAft>
                <a:spcPts val="1600"/>
              </a:spcAft>
              <a:buNone/>
            </a:pPr>
            <a:r>
              <a:rPr lang="en" dirty="0"/>
              <a:t>Integrated into </a:t>
            </a:r>
            <a:r>
              <a:rPr lang="en" dirty="0" err="1"/>
              <a:t>Smallsat</a:t>
            </a:r>
            <a:r>
              <a:rPr lang="en" dirty="0"/>
              <a:t> Data Explore largely using previously developed, repeatable processes</a:t>
            </a:r>
            <a:endParaRPr dirty="0"/>
          </a:p>
        </p:txBody>
      </p:sp>
      <p:pic>
        <p:nvPicPr>
          <p:cNvPr id="126" name="Google Shape;126;p17"/>
          <p:cNvPicPr preferRelativeResize="0"/>
          <p:nvPr/>
        </p:nvPicPr>
        <p:blipFill>
          <a:blip r:embed="rId4">
            <a:alphaModFix/>
          </a:blip>
          <a:stretch>
            <a:fillRect/>
          </a:stretch>
        </p:blipFill>
        <p:spPr>
          <a:xfrm>
            <a:off x="4571400" y="1841375"/>
            <a:ext cx="4194749" cy="2457855"/>
          </a:xfrm>
          <a:prstGeom prst="rect">
            <a:avLst/>
          </a:prstGeom>
          <a:noFill/>
          <a:ln w="9525" cap="flat" cmpd="sng">
            <a:solidFill>
              <a:srgbClr val="595959"/>
            </a:solidFill>
            <a:prstDash val="solid"/>
            <a:round/>
            <a:headEnd type="none" w="sm" len="sm"/>
            <a:tailEnd type="none" w="sm" len="sm"/>
          </a:ln>
        </p:spPr>
      </p:pic>
      <p:sp>
        <p:nvSpPr>
          <p:cNvPr id="5" name="TextBox 4">
            <a:extLst>
              <a:ext uri="{FF2B5EF4-FFF2-40B4-BE49-F238E27FC236}">
                <a16:creationId xmlns:a16="http://schemas.microsoft.com/office/drawing/2014/main" id="{8462A5DA-8933-E948-BB2A-B3AAAFE55709}"/>
              </a:ext>
            </a:extLst>
          </p:cNvPr>
          <p:cNvSpPr txBox="1"/>
          <p:nvPr/>
        </p:nvSpPr>
        <p:spPr>
          <a:xfrm>
            <a:off x="4571400" y="4336986"/>
            <a:ext cx="4267801" cy="215444"/>
          </a:xfrm>
          <a:prstGeom prst="rect">
            <a:avLst/>
          </a:prstGeom>
          <a:noFill/>
        </p:spPr>
        <p:txBody>
          <a:bodyPr wrap="square" rtlCol="0">
            <a:spAutoFit/>
          </a:bodyPr>
          <a:lstStyle/>
          <a:p>
            <a:r>
              <a:rPr lang="en-US" sz="800" dirty="0">
                <a:latin typeface="Raleway" pitchFamily="2" charset="77"/>
              </a:rPr>
              <a:t>CSDA SDX with mosaiced </a:t>
            </a:r>
            <a:r>
              <a:rPr lang="en-US" sz="800" dirty="0" err="1">
                <a:latin typeface="Raleway" pitchFamily="2" charset="77"/>
              </a:rPr>
              <a:t>EarthDEM</a:t>
            </a:r>
            <a:r>
              <a:rPr lang="en-US" sz="800" dirty="0">
                <a:latin typeface="Raleway" pitchFamily="2" charset="77"/>
              </a:rPr>
              <a:t> data quick view images and metadata displayed</a:t>
            </a:r>
          </a:p>
        </p:txBody>
      </p:sp>
    </p:spTree>
  </p:cSld>
  <p:clrMapOvr>
    <a:masterClrMapping/>
  </p:clrMapOvr>
  <mc:AlternateContent xmlns:mc="http://schemas.openxmlformats.org/markup-compatibility/2006" xmlns:p14="http://schemas.microsoft.com/office/powerpoint/2010/main">
    <mc:Choice Requires="p14">
      <p:transition spd="slow" p14:dur="2000" advTm="76897"/>
    </mc:Choice>
    <mc:Fallback xmlns="">
      <p:transition spd="slow" advTm="7689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8"/>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NASA EOSDIS Integration</a:t>
            </a:r>
            <a:endParaRPr dirty="0"/>
          </a:p>
        </p:txBody>
      </p:sp>
      <p:sp>
        <p:nvSpPr>
          <p:cNvPr id="132" name="Google Shape;132;p18"/>
          <p:cNvSpPr txBox="1">
            <a:spLocks noGrp="1"/>
          </p:cNvSpPr>
          <p:nvPr>
            <p:ph type="body" idx="1"/>
          </p:nvPr>
        </p:nvSpPr>
        <p:spPr>
          <a:xfrm>
            <a:off x="163800" y="1224100"/>
            <a:ext cx="44076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Publish metadata to NASA’s Common Metadata Repository (CMR) in Unified Metadata Model (UMM) format</a:t>
            </a:r>
            <a:endParaRPr dirty="0"/>
          </a:p>
          <a:p>
            <a:pPr marL="457200" lvl="0" indent="-304800" algn="l" rtl="0">
              <a:spcBef>
                <a:spcPts val="1600"/>
              </a:spcBef>
              <a:spcAft>
                <a:spcPts val="0"/>
              </a:spcAft>
              <a:buSzPts val="1200"/>
              <a:buChar char="●"/>
            </a:pPr>
            <a:r>
              <a:rPr lang="en" dirty="0"/>
              <a:t>Collection metadata generated using the Metadata Management Tool (MMT)</a:t>
            </a:r>
            <a:endParaRPr dirty="0"/>
          </a:p>
          <a:p>
            <a:pPr marL="914400" lvl="1" indent="-304800" algn="l" rtl="0">
              <a:spcBef>
                <a:spcPts val="0"/>
              </a:spcBef>
              <a:spcAft>
                <a:spcPts val="0"/>
              </a:spcAft>
              <a:buSzPts val="1200"/>
              <a:buChar char="○"/>
            </a:pPr>
            <a:r>
              <a:rPr lang="en" dirty="0"/>
              <a:t>Landing page generated from this metadata</a:t>
            </a:r>
            <a:endParaRPr dirty="0"/>
          </a:p>
          <a:p>
            <a:pPr marL="914400" lvl="1" indent="-304800" algn="l" rtl="0">
              <a:spcBef>
                <a:spcPts val="0"/>
              </a:spcBef>
              <a:spcAft>
                <a:spcPts val="0"/>
              </a:spcAft>
              <a:buSzPts val="1200"/>
              <a:buChar char="○"/>
            </a:pPr>
            <a:r>
              <a:rPr lang="en" dirty="0"/>
              <a:t>Digital Object Identifier (DOI) created</a:t>
            </a:r>
            <a:endParaRPr dirty="0"/>
          </a:p>
          <a:p>
            <a:pPr marL="457200" lvl="0" indent="-304800" algn="l" rtl="0">
              <a:spcBef>
                <a:spcPts val="0"/>
              </a:spcBef>
              <a:spcAft>
                <a:spcPts val="0"/>
              </a:spcAft>
              <a:buSzPts val="1200"/>
              <a:buChar char="●"/>
            </a:pPr>
            <a:r>
              <a:rPr lang="en" dirty="0"/>
              <a:t>Created scalable cloud workflow for generating granule metadata</a:t>
            </a:r>
            <a:endParaRPr dirty="0"/>
          </a:p>
          <a:p>
            <a:pPr marL="0" lvl="0" indent="0" algn="l" rtl="0">
              <a:spcBef>
                <a:spcPts val="1600"/>
              </a:spcBef>
              <a:spcAft>
                <a:spcPts val="0"/>
              </a:spcAft>
              <a:buNone/>
            </a:pPr>
            <a:r>
              <a:rPr lang="en" dirty="0"/>
              <a:t>Ingest and archive using the Cumulus service with cloud data backup automated using the Operational Recovery Cloud Archive (ORCA) service</a:t>
            </a:r>
            <a:endParaRPr dirty="0"/>
          </a:p>
          <a:p>
            <a:pPr marL="0" lvl="0" indent="0" algn="l" rtl="0">
              <a:spcBef>
                <a:spcPts val="1600"/>
              </a:spcBef>
              <a:spcAft>
                <a:spcPts val="1600"/>
              </a:spcAft>
              <a:buNone/>
            </a:pPr>
            <a:r>
              <a:rPr lang="en" dirty="0"/>
              <a:t>Data discoverable and downloadable through NASA’s CMR and </a:t>
            </a:r>
            <a:r>
              <a:rPr lang="en" dirty="0" err="1"/>
              <a:t>Earthdata</a:t>
            </a:r>
            <a:r>
              <a:rPr lang="en" dirty="0"/>
              <a:t> Search Client</a:t>
            </a:r>
            <a:endParaRPr dirty="0"/>
          </a:p>
        </p:txBody>
      </p:sp>
      <p:pic>
        <p:nvPicPr>
          <p:cNvPr id="133" name="Google Shape;133;p18"/>
          <p:cNvPicPr preferRelativeResize="0"/>
          <p:nvPr/>
        </p:nvPicPr>
        <p:blipFill>
          <a:blip r:embed="rId3">
            <a:alphaModFix/>
          </a:blip>
          <a:stretch>
            <a:fillRect/>
          </a:stretch>
        </p:blipFill>
        <p:spPr>
          <a:xfrm>
            <a:off x="4571400" y="1841363"/>
            <a:ext cx="4194749" cy="2457864"/>
          </a:xfrm>
          <a:prstGeom prst="rect">
            <a:avLst/>
          </a:prstGeom>
          <a:noFill/>
          <a:ln>
            <a:noFill/>
          </a:ln>
        </p:spPr>
      </p:pic>
      <p:sp>
        <p:nvSpPr>
          <p:cNvPr id="5" name="TextBox 4">
            <a:extLst>
              <a:ext uri="{FF2B5EF4-FFF2-40B4-BE49-F238E27FC236}">
                <a16:creationId xmlns:a16="http://schemas.microsoft.com/office/drawing/2014/main" id="{36F6E479-3927-5540-A078-E081E017CED2}"/>
              </a:ext>
            </a:extLst>
          </p:cNvPr>
          <p:cNvSpPr txBox="1"/>
          <p:nvPr/>
        </p:nvSpPr>
        <p:spPr>
          <a:xfrm>
            <a:off x="4571400" y="4336986"/>
            <a:ext cx="4267801" cy="215444"/>
          </a:xfrm>
          <a:prstGeom prst="rect">
            <a:avLst/>
          </a:prstGeom>
          <a:noFill/>
        </p:spPr>
        <p:txBody>
          <a:bodyPr wrap="square" rtlCol="0">
            <a:spAutoFit/>
          </a:bodyPr>
          <a:lstStyle/>
          <a:p>
            <a:r>
              <a:rPr lang="en-US" sz="800" dirty="0">
                <a:latin typeface="Raleway" pitchFamily="2" charset="77"/>
              </a:rPr>
              <a:t>NASA </a:t>
            </a:r>
            <a:r>
              <a:rPr lang="en-US" sz="800" dirty="0" err="1">
                <a:latin typeface="Raleway" pitchFamily="2" charset="77"/>
              </a:rPr>
              <a:t>Earthdata</a:t>
            </a:r>
            <a:r>
              <a:rPr lang="en-US" sz="800" dirty="0">
                <a:latin typeface="Raleway" pitchFamily="2" charset="77"/>
              </a:rPr>
              <a:t> Search UAT environment showing </a:t>
            </a:r>
            <a:r>
              <a:rPr lang="en-US" sz="800" dirty="0" err="1">
                <a:latin typeface="Raleway" pitchFamily="2" charset="77"/>
              </a:rPr>
              <a:t>PlanetScope</a:t>
            </a:r>
            <a:r>
              <a:rPr lang="en-US" sz="800" dirty="0">
                <a:latin typeface="Raleway" pitchFamily="2" charset="77"/>
              </a:rPr>
              <a:t> 3 Band imagery</a:t>
            </a:r>
          </a:p>
        </p:txBody>
      </p:sp>
    </p:spTree>
  </p:cSld>
  <p:clrMapOvr>
    <a:masterClrMapping/>
  </p:clrMapOvr>
  <mc:AlternateContent xmlns:mc="http://schemas.openxmlformats.org/markup-compatibility/2006" xmlns:p14="http://schemas.microsoft.com/office/powerpoint/2010/main">
    <mc:Choice Requires="p14">
      <p:transition spd="slow" p14:dur="2000" advTm="103618"/>
    </mc:Choice>
    <mc:Fallback xmlns="">
      <p:transition spd="slow" advTm="10361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9"/>
          <p:cNvSpPr txBox="1">
            <a:spLocks noGrp="1"/>
          </p:cNvSpPr>
          <p:nvPr>
            <p:ph type="body" idx="1"/>
          </p:nvPr>
        </p:nvSpPr>
        <p:spPr>
          <a:xfrm>
            <a:off x="4736400" y="1224100"/>
            <a:ext cx="44076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dirty="0"/>
              <a:t>High Value Target Acquisitions</a:t>
            </a:r>
            <a:endParaRPr b="1" dirty="0"/>
          </a:p>
          <a:p>
            <a:pPr marL="457200" lvl="0" indent="-304800" algn="l" rtl="0">
              <a:spcBef>
                <a:spcPts val="1600"/>
              </a:spcBef>
              <a:spcAft>
                <a:spcPts val="0"/>
              </a:spcAft>
              <a:buSzPts val="1200"/>
              <a:buChar char="●"/>
            </a:pPr>
            <a:r>
              <a:rPr lang="en" dirty="0"/>
              <a:t>Contribute to building a valuable data archive by utilizing NASA resources to identify and acquire data from areas of interest</a:t>
            </a: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1600"/>
              </a:spcAft>
              <a:buNone/>
            </a:pPr>
            <a:endParaRPr dirty="0"/>
          </a:p>
        </p:txBody>
      </p:sp>
      <p:sp>
        <p:nvSpPr>
          <p:cNvPr id="139" name="Google Shape;139;p19"/>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 Discovery</a:t>
            </a:r>
            <a:endParaRPr/>
          </a:p>
        </p:txBody>
      </p:sp>
      <p:sp>
        <p:nvSpPr>
          <p:cNvPr id="140" name="Google Shape;140;p19"/>
          <p:cNvSpPr txBox="1">
            <a:spLocks noGrp="1"/>
          </p:cNvSpPr>
          <p:nvPr>
            <p:ph type="body" idx="1"/>
          </p:nvPr>
        </p:nvSpPr>
        <p:spPr>
          <a:xfrm>
            <a:off x="163800" y="1224100"/>
            <a:ext cx="44076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b="1"/>
              <a:t>Data in Action</a:t>
            </a:r>
            <a:endParaRPr b="1"/>
          </a:p>
          <a:p>
            <a:pPr marL="457200" lvl="0" indent="-304800" algn="l" rtl="0">
              <a:spcBef>
                <a:spcPts val="1600"/>
              </a:spcBef>
              <a:spcAft>
                <a:spcPts val="0"/>
              </a:spcAft>
              <a:buSzPts val="1200"/>
              <a:buChar char="●"/>
            </a:pPr>
            <a:r>
              <a:rPr lang="en"/>
              <a:t>Provide data information and code through stories highlighting science use cases</a:t>
            </a:r>
            <a:endParaRPr/>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1600"/>
              </a:spcAft>
              <a:buNone/>
            </a:pPr>
            <a:endParaRPr b="1"/>
          </a:p>
        </p:txBody>
      </p:sp>
      <p:pic>
        <p:nvPicPr>
          <p:cNvPr id="141" name="Google Shape;141;p19"/>
          <p:cNvPicPr preferRelativeResize="0"/>
          <p:nvPr/>
        </p:nvPicPr>
        <p:blipFill>
          <a:blip r:embed="rId3">
            <a:alphaModFix/>
          </a:blip>
          <a:stretch>
            <a:fillRect/>
          </a:stretch>
        </p:blipFill>
        <p:spPr>
          <a:xfrm>
            <a:off x="5431450" y="2793025"/>
            <a:ext cx="3017520" cy="2202789"/>
          </a:xfrm>
          <a:prstGeom prst="rect">
            <a:avLst/>
          </a:prstGeom>
          <a:noFill/>
          <a:ln>
            <a:noFill/>
          </a:ln>
        </p:spPr>
      </p:pic>
      <p:pic>
        <p:nvPicPr>
          <p:cNvPr id="142" name="Google Shape;142;p19"/>
          <p:cNvPicPr preferRelativeResize="0"/>
          <p:nvPr/>
        </p:nvPicPr>
        <p:blipFill rotWithShape="1">
          <a:blip r:embed="rId4">
            <a:alphaModFix/>
          </a:blip>
          <a:srcRect r="6959"/>
          <a:stretch/>
        </p:blipFill>
        <p:spPr>
          <a:xfrm>
            <a:off x="163800" y="4236771"/>
            <a:ext cx="1371915" cy="843274"/>
          </a:xfrm>
          <a:prstGeom prst="rect">
            <a:avLst/>
          </a:prstGeom>
          <a:noFill/>
          <a:ln w="28575" cap="flat" cmpd="sng">
            <a:solidFill>
              <a:srgbClr val="595959"/>
            </a:solidFill>
            <a:prstDash val="solid"/>
            <a:round/>
            <a:headEnd type="none" w="sm" len="sm"/>
            <a:tailEnd type="none" w="sm" len="sm"/>
          </a:ln>
        </p:spPr>
      </p:pic>
      <p:grpSp>
        <p:nvGrpSpPr>
          <p:cNvPr id="143" name="Google Shape;143;p19"/>
          <p:cNvGrpSpPr/>
          <p:nvPr/>
        </p:nvGrpSpPr>
        <p:grpSpPr>
          <a:xfrm>
            <a:off x="538896" y="2618665"/>
            <a:ext cx="3657413" cy="1623993"/>
            <a:chOff x="311700" y="953825"/>
            <a:chExt cx="8756075" cy="3892600"/>
          </a:xfrm>
        </p:grpSpPr>
        <p:sp>
          <p:nvSpPr>
            <p:cNvPr id="144" name="Google Shape;144;p19"/>
            <p:cNvSpPr/>
            <p:nvPr/>
          </p:nvSpPr>
          <p:spPr>
            <a:xfrm>
              <a:off x="1175388" y="953825"/>
              <a:ext cx="2112000" cy="704700"/>
            </a:xfrm>
            <a:prstGeom prst="uturnArrow">
              <a:avLst>
                <a:gd name="adj1" fmla="val 14105"/>
                <a:gd name="adj2" fmla="val 25000"/>
                <a:gd name="adj3" fmla="val 25000"/>
                <a:gd name="adj4" fmla="val 43750"/>
                <a:gd name="adj5" fmla="val 75000"/>
              </a:avLst>
            </a:prstGeom>
            <a:solidFill>
              <a:srgbClr val="6AA84F"/>
            </a:solidFill>
            <a:ln w="9525" cap="flat" cmpd="sng">
              <a:solidFill>
                <a:srgbClr val="4F7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9"/>
            <p:cNvSpPr/>
            <p:nvPr/>
          </p:nvSpPr>
          <p:spPr>
            <a:xfrm>
              <a:off x="3486163" y="953825"/>
              <a:ext cx="2112000" cy="704700"/>
            </a:xfrm>
            <a:prstGeom prst="uturnArrow">
              <a:avLst>
                <a:gd name="adj1" fmla="val 14105"/>
                <a:gd name="adj2" fmla="val 25000"/>
                <a:gd name="adj3" fmla="val 25000"/>
                <a:gd name="adj4" fmla="val 43750"/>
                <a:gd name="adj5" fmla="val 75000"/>
              </a:avLst>
            </a:prstGeom>
            <a:solidFill>
              <a:srgbClr val="6AA84F"/>
            </a:solidFill>
            <a:ln w="9525" cap="flat" cmpd="sng">
              <a:solidFill>
                <a:srgbClr val="4F7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9"/>
            <p:cNvSpPr/>
            <p:nvPr/>
          </p:nvSpPr>
          <p:spPr>
            <a:xfrm>
              <a:off x="5598163" y="953825"/>
              <a:ext cx="2112000" cy="704700"/>
            </a:xfrm>
            <a:prstGeom prst="uturnArrow">
              <a:avLst>
                <a:gd name="adj1" fmla="val 14105"/>
                <a:gd name="adj2" fmla="val 25000"/>
                <a:gd name="adj3" fmla="val 25000"/>
                <a:gd name="adj4" fmla="val 43750"/>
                <a:gd name="adj5" fmla="val 75000"/>
              </a:avLst>
            </a:prstGeom>
            <a:solidFill>
              <a:srgbClr val="6AA84F"/>
            </a:solidFill>
            <a:ln w="9525" cap="flat" cmpd="sng">
              <a:solidFill>
                <a:srgbClr val="4F7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9"/>
            <p:cNvSpPr/>
            <p:nvPr/>
          </p:nvSpPr>
          <p:spPr>
            <a:xfrm>
              <a:off x="398913" y="1469425"/>
              <a:ext cx="1677300" cy="1677300"/>
            </a:xfrm>
            <a:prstGeom prst="ellipse">
              <a:avLst/>
            </a:prstGeom>
            <a:solidFill>
              <a:srgbClr val="EFCA2E"/>
            </a:solidFill>
            <a:ln w="9525" cap="flat" cmpd="sng">
              <a:solidFill>
                <a:srgbClr val="4F7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9"/>
            <p:cNvSpPr/>
            <p:nvPr/>
          </p:nvSpPr>
          <p:spPr>
            <a:xfrm>
              <a:off x="2477040" y="1469425"/>
              <a:ext cx="1677300" cy="1677300"/>
            </a:xfrm>
            <a:prstGeom prst="ellipse">
              <a:avLst/>
            </a:prstGeom>
            <a:solidFill>
              <a:srgbClr val="EFCA2E"/>
            </a:solidFill>
            <a:ln w="9525" cap="flat" cmpd="sng">
              <a:solidFill>
                <a:srgbClr val="4F7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9" name="Google Shape;149;p19"/>
            <p:cNvPicPr preferRelativeResize="0"/>
            <p:nvPr/>
          </p:nvPicPr>
          <p:blipFill>
            <a:blip r:embed="rId5">
              <a:alphaModFix/>
            </a:blip>
            <a:stretch>
              <a:fillRect/>
            </a:stretch>
          </p:blipFill>
          <p:spPr>
            <a:xfrm>
              <a:off x="2781487" y="1773875"/>
              <a:ext cx="1068401" cy="1068401"/>
            </a:xfrm>
            <a:prstGeom prst="rect">
              <a:avLst/>
            </a:prstGeom>
            <a:noFill/>
            <a:ln>
              <a:noFill/>
            </a:ln>
          </p:spPr>
        </p:pic>
        <p:sp>
          <p:nvSpPr>
            <p:cNvPr id="150" name="Google Shape;150;p19"/>
            <p:cNvSpPr/>
            <p:nvPr/>
          </p:nvSpPr>
          <p:spPr>
            <a:xfrm>
              <a:off x="4589040" y="1469425"/>
              <a:ext cx="1677300" cy="1677300"/>
            </a:xfrm>
            <a:prstGeom prst="ellipse">
              <a:avLst/>
            </a:prstGeom>
            <a:solidFill>
              <a:srgbClr val="EFCA2E"/>
            </a:solidFill>
            <a:ln w="9525" cap="flat" cmpd="sng">
              <a:solidFill>
                <a:srgbClr val="4F7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9"/>
            <p:cNvSpPr/>
            <p:nvPr/>
          </p:nvSpPr>
          <p:spPr>
            <a:xfrm>
              <a:off x="6899815" y="1469425"/>
              <a:ext cx="1677300" cy="1677300"/>
            </a:xfrm>
            <a:prstGeom prst="ellipse">
              <a:avLst/>
            </a:prstGeom>
            <a:solidFill>
              <a:srgbClr val="EFCA2E"/>
            </a:solidFill>
            <a:ln w="9525" cap="flat" cmpd="sng">
              <a:solidFill>
                <a:srgbClr val="4F73F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2" name="Google Shape;152;p19"/>
            <p:cNvPicPr preferRelativeResize="0"/>
            <p:nvPr/>
          </p:nvPicPr>
          <p:blipFill>
            <a:blip r:embed="rId5">
              <a:alphaModFix/>
            </a:blip>
            <a:stretch>
              <a:fillRect/>
            </a:stretch>
          </p:blipFill>
          <p:spPr>
            <a:xfrm>
              <a:off x="7204262" y="1773875"/>
              <a:ext cx="1068401" cy="1068401"/>
            </a:xfrm>
            <a:prstGeom prst="rect">
              <a:avLst/>
            </a:prstGeom>
            <a:noFill/>
            <a:ln>
              <a:noFill/>
            </a:ln>
          </p:spPr>
        </p:pic>
        <p:pic>
          <p:nvPicPr>
            <p:cNvPr id="153" name="Google Shape;153;p19"/>
            <p:cNvPicPr preferRelativeResize="0"/>
            <p:nvPr/>
          </p:nvPicPr>
          <p:blipFill>
            <a:blip r:embed="rId6">
              <a:alphaModFix/>
            </a:blip>
            <a:stretch>
              <a:fillRect/>
            </a:stretch>
          </p:blipFill>
          <p:spPr>
            <a:xfrm>
              <a:off x="736463" y="1806975"/>
              <a:ext cx="1002200" cy="1002200"/>
            </a:xfrm>
            <a:prstGeom prst="rect">
              <a:avLst/>
            </a:prstGeom>
            <a:noFill/>
            <a:ln>
              <a:noFill/>
            </a:ln>
          </p:spPr>
        </p:pic>
        <p:pic>
          <p:nvPicPr>
            <p:cNvPr id="154" name="Google Shape;154;p19"/>
            <p:cNvPicPr preferRelativeResize="0"/>
            <p:nvPr/>
          </p:nvPicPr>
          <p:blipFill>
            <a:blip r:embed="rId7">
              <a:alphaModFix/>
            </a:blip>
            <a:stretch>
              <a:fillRect/>
            </a:stretch>
          </p:blipFill>
          <p:spPr>
            <a:xfrm>
              <a:off x="4992888" y="1873275"/>
              <a:ext cx="869600" cy="869600"/>
            </a:xfrm>
            <a:prstGeom prst="rect">
              <a:avLst/>
            </a:prstGeom>
            <a:noFill/>
            <a:ln>
              <a:noFill/>
            </a:ln>
          </p:spPr>
        </p:pic>
        <p:sp>
          <p:nvSpPr>
            <p:cNvPr id="155" name="Google Shape;155;p19"/>
            <p:cNvSpPr txBox="1"/>
            <p:nvPr/>
          </p:nvSpPr>
          <p:spPr>
            <a:xfrm>
              <a:off x="311700" y="3569475"/>
              <a:ext cx="2035200" cy="869700"/>
            </a:xfrm>
            <a:prstGeom prst="rect">
              <a:avLst/>
            </a:prstGeom>
            <a:noFill/>
            <a:ln>
              <a:noFill/>
            </a:ln>
          </p:spPr>
          <p:txBody>
            <a:bodyPr spcFirstLastPara="1" wrap="square" lIns="0" tIns="0" rIns="0" bIns="0" anchor="t" anchorCtr="0">
              <a:normAutofit/>
            </a:bodyPr>
            <a:lstStyle/>
            <a:p>
              <a:pPr marL="0" lvl="0" indent="0" algn="l" rtl="0">
                <a:spcBef>
                  <a:spcPts val="0"/>
                </a:spcBef>
                <a:spcAft>
                  <a:spcPts val="0"/>
                </a:spcAft>
                <a:buNone/>
              </a:pPr>
              <a:r>
                <a:rPr lang="en" sz="600" dirty="0">
                  <a:solidFill>
                    <a:schemeClr val="dk1"/>
                  </a:solidFill>
                  <a:latin typeface="Rajdhani"/>
                  <a:ea typeface="Rajdhani"/>
                  <a:cs typeface="Rajdhani"/>
                  <a:sym typeface="Rajdhani"/>
                </a:rPr>
                <a:t>Story submitted to website</a:t>
              </a:r>
              <a:endParaRPr sz="600" dirty="0">
                <a:solidFill>
                  <a:schemeClr val="dk1"/>
                </a:solidFill>
                <a:latin typeface="Rajdhani"/>
                <a:ea typeface="Rajdhani"/>
                <a:cs typeface="Rajdhani"/>
                <a:sym typeface="Rajdhani"/>
              </a:endParaRPr>
            </a:p>
          </p:txBody>
        </p:sp>
        <p:sp>
          <p:nvSpPr>
            <p:cNvPr id="156" name="Google Shape;156;p19"/>
            <p:cNvSpPr txBox="1"/>
            <p:nvPr/>
          </p:nvSpPr>
          <p:spPr>
            <a:xfrm>
              <a:off x="2248001" y="3400725"/>
              <a:ext cx="2245801" cy="1425299"/>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600" dirty="0">
                  <a:solidFill>
                    <a:schemeClr val="dk1"/>
                  </a:solidFill>
                  <a:latin typeface="Rajdhani"/>
                  <a:ea typeface="Rajdhani"/>
                  <a:cs typeface="Rajdhani"/>
                  <a:sym typeface="Rajdhani"/>
                </a:rPr>
                <a:t>Committed to directory, call Actions to generate Approver HTML</a:t>
              </a:r>
              <a:endParaRPr sz="600" dirty="0">
                <a:solidFill>
                  <a:schemeClr val="dk1"/>
                </a:solidFill>
                <a:latin typeface="Rajdhani"/>
                <a:ea typeface="Rajdhani"/>
                <a:cs typeface="Rajdhani"/>
                <a:sym typeface="Rajdhani"/>
              </a:endParaRPr>
            </a:p>
          </p:txBody>
        </p:sp>
        <p:sp>
          <p:nvSpPr>
            <p:cNvPr id="157" name="Google Shape;157;p19"/>
            <p:cNvSpPr txBox="1"/>
            <p:nvPr/>
          </p:nvSpPr>
          <p:spPr>
            <a:xfrm>
              <a:off x="4548700" y="3400725"/>
              <a:ext cx="2112000" cy="120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1600"/>
                </a:spcAft>
                <a:buNone/>
              </a:pPr>
              <a:r>
                <a:rPr lang="en" sz="600" dirty="0">
                  <a:solidFill>
                    <a:schemeClr val="dk1"/>
                  </a:solidFill>
                  <a:latin typeface="Rajdhani"/>
                  <a:ea typeface="Rajdhani"/>
                  <a:cs typeface="Rajdhani"/>
                  <a:sym typeface="Rajdhani"/>
                </a:rPr>
                <a:t>Once reviewers approve story</a:t>
              </a:r>
              <a:endParaRPr sz="600" dirty="0">
                <a:solidFill>
                  <a:schemeClr val="dk1"/>
                </a:solidFill>
                <a:latin typeface="Rajdhani"/>
                <a:ea typeface="Rajdhani"/>
                <a:cs typeface="Rajdhani"/>
                <a:sym typeface="Rajdhani"/>
              </a:endParaRPr>
            </a:p>
          </p:txBody>
        </p:sp>
        <p:sp>
          <p:nvSpPr>
            <p:cNvPr id="158" name="Google Shape;158;p19"/>
            <p:cNvSpPr txBox="1"/>
            <p:nvPr/>
          </p:nvSpPr>
          <p:spPr>
            <a:xfrm>
              <a:off x="6859475" y="3380325"/>
              <a:ext cx="2208300" cy="1466100"/>
            </a:xfrm>
            <a:prstGeom prst="rect">
              <a:avLst/>
            </a:prstGeom>
            <a:noFill/>
            <a:ln>
              <a:noFill/>
            </a:ln>
          </p:spPr>
          <p:txBody>
            <a:bodyPr spcFirstLastPara="1" wrap="square" lIns="91425" tIns="91425" rIns="91425" bIns="91425" anchor="t" anchorCtr="0">
              <a:normAutofit fontScale="32500" lnSpcReduction="20000"/>
            </a:bodyPr>
            <a:lstStyle/>
            <a:p>
              <a:pPr marL="0" lvl="0" indent="0" algn="l" rtl="0">
                <a:spcBef>
                  <a:spcPts val="0"/>
                </a:spcBef>
                <a:spcAft>
                  <a:spcPts val="1600"/>
                </a:spcAft>
                <a:buNone/>
              </a:pPr>
              <a:r>
                <a:rPr lang="en" sz="1700" dirty="0">
                  <a:solidFill>
                    <a:schemeClr val="dk1"/>
                  </a:solidFill>
                  <a:latin typeface="Rajdhani"/>
                  <a:ea typeface="Rajdhani"/>
                  <a:cs typeface="Rajdhani"/>
                  <a:sym typeface="Rajdhani"/>
                </a:rPr>
                <a:t>Call </a:t>
              </a:r>
              <a:r>
                <a:rPr lang="en" sz="1700" dirty="0" err="1">
                  <a:solidFill>
                    <a:schemeClr val="dk1"/>
                  </a:solidFill>
                  <a:latin typeface="Rajdhani"/>
                  <a:ea typeface="Rajdhani"/>
                  <a:cs typeface="Rajdhani"/>
                  <a:sym typeface="Rajdhani"/>
                </a:rPr>
                <a:t>Github</a:t>
              </a:r>
              <a:r>
                <a:rPr lang="en" sz="1700" dirty="0">
                  <a:solidFill>
                    <a:schemeClr val="dk1"/>
                  </a:solidFill>
                  <a:latin typeface="Rajdhani"/>
                  <a:ea typeface="Rajdhani"/>
                  <a:cs typeface="Rajdhani"/>
                  <a:sym typeface="Rajdhani"/>
                </a:rPr>
                <a:t> Actions to create story HTML and list on site</a:t>
              </a:r>
              <a:endParaRPr sz="1700" dirty="0">
                <a:solidFill>
                  <a:schemeClr val="dk1"/>
                </a:solidFill>
                <a:latin typeface="Rajdhani"/>
                <a:ea typeface="Rajdhani"/>
                <a:cs typeface="Rajdhani"/>
                <a:sym typeface="Rajdhani"/>
              </a:endParaRPr>
            </a:p>
          </p:txBody>
        </p:sp>
      </p:grpSp>
      <p:pic>
        <p:nvPicPr>
          <p:cNvPr id="159" name="Google Shape;159;p19"/>
          <p:cNvPicPr preferRelativeResize="0"/>
          <p:nvPr/>
        </p:nvPicPr>
        <p:blipFill>
          <a:blip r:embed="rId8">
            <a:alphaModFix/>
          </a:blip>
          <a:stretch>
            <a:fillRect/>
          </a:stretch>
        </p:blipFill>
        <p:spPr>
          <a:xfrm>
            <a:off x="1624015" y="4146671"/>
            <a:ext cx="3205681" cy="946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26000"/>
    </mc:Choice>
    <mc:Fallback xmlns="">
      <p:transition spd="slow" advTm="126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0"/>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CY22 Activities and Beyond</a:t>
            </a:r>
            <a:endParaRPr dirty="0"/>
          </a:p>
        </p:txBody>
      </p:sp>
      <p:sp>
        <p:nvSpPr>
          <p:cNvPr id="165" name="Google Shape;165;p20"/>
          <p:cNvSpPr txBox="1">
            <a:spLocks noGrp="1"/>
          </p:cNvSpPr>
          <p:nvPr>
            <p:ph type="body" idx="1"/>
          </p:nvPr>
        </p:nvSpPr>
        <p:spPr>
          <a:xfrm>
            <a:off x="163800" y="1224100"/>
            <a:ext cx="8816400" cy="369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300" b="1"/>
              <a:t>Onramp and Evaluation</a:t>
            </a:r>
            <a:endParaRPr sz="1300" b="1"/>
          </a:p>
          <a:p>
            <a:pPr marL="457200" lvl="0" indent="-311150" algn="l" rtl="0">
              <a:lnSpc>
                <a:spcPct val="98181"/>
              </a:lnSpc>
              <a:spcBef>
                <a:spcPts val="1600"/>
              </a:spcBef>
              <a:spcAft>
                <a:spcPts val="0"/>
              </a:spcAft>
              <a:buSzPts val="1300"/>
              <a:buChar char="●"/>
            </a:pPr>
            <a:r>
              <a:rPr lang="en" sz="1300">
                <a:solidFill>
                  <a:schemeClr val="accent6"/>
                </a:solidFill>
              </a:rPr>
              <a:t>CSDA releases a new Request For Information for commercial vendors every 12-18 months with the goal of identifying new evaluation candidates</a:t>
            </a:r>
            <a:endParaRPr sz="1300">
              <a:solidFill>
                <a:schemeClr val="accent6"/>
              </a:solidFill>
            </a:endParaRPr>
          </a:p>
          <a:p>
            <a:pPr marL="457200" lvl="0" indent="-311150" algn="l" rtl="0">
              <a:lnSpc>
                <a:spcPct val="98181"/>
              </a:lnSpc>
              <a:spcBef>
                <a:spcPts val="0"/>
              </a:spcBef>
              <a:spcAft>
                <a:spcPts val="0"/>
              </a:spcAft>
              <a:buSzPts val="1300"/>
              <a:buChar char="●"/>
            </a:pPr>
            <a:r>
              <a:rPr lang="en" sz="1300">
                <a:solidFill>
                  <a:schemeClr val="accent6"/>
                </a:solidFill>
              </a:rPr>
              <a:t>Recently entered into agreement with Blacksky and Airbus for data evaluation</a:t>
            </a:r>
            <a:endParaRPr sz="1300">
              <a:solidFill>
                <a:schemeClr val="accent6"/>
              </a:solidFill>
            </a:endParaRPr>
          </a:p>
          <a:p>
            <a:pPr marL="457200" lvl="0" indent="-311150" algn="l" rtl="0">
              <a:lnSpc>
                <a:spcPct val="98181"/>
              </a:lnSpc>
              <a:spcBef>
                <a:spcPts val="0"/>
              </a:spcBef>
              <a:spcAft>
                <a:spcPts val="0"/>
              </a:spcAft>
              <a:buSzPts val="1300"/>
              <a:buChar char="●"/>
            </a:pPr>
            <a:r>
              <a:rPr lang="en" sz="1300">
                <a:solidFill>
                  <a:schemeClr val="accent6"/>
                </a:solidFill>
              </a:rPr>
              <a:t>Data from selected vendors will be evaluated by Principal Investigators (PIs) selected through Research Opportunities in Space and Earth Science (ROSES) solicitations</a:t>
            </a:r>
            <a:endParaRPr sz="1300" b="1"/>
          </a:p>
          <a:p>
            <a:pPr marL="0" lvl="0" indent="0" algn="l" rtl="0">
              <a:spcBef>
                <a:spcPts val="1000"/>
              </a:spcBef>
              <a:spcAft>
                <a:spcPts val="0"/>
              </a:spcAft>
              <a:buNone/>
            </a:pPr>
            <a:r>
              <a:rPr lang="en" sz="1300" b="1"/>
              <a:t>Sustained Use Activities</a:t>
            </a:r>
            <a:endParaRPr sz="1300"/>
          </a:p>
          <a:p>
            <a:pPr marL="457200" lvl="0" indent="-311150" algn="l" rtl="0">
              <a:lnSpc>
                <a:spcPct val="98181"/>
              </a:lnSpc>
              <a:spcBef>
                <a:spcPts val="1600"/>
              </a:spcBef>
              <a:spcAft>
                <a:spcPts val="0"/>
              </a:spcAft>
              <a:buSzPts val="1300"/>
              <a:buChar char="●"/>
            </a:pPr>
            <a:r>
              <a:rPr lang="en" sz="1300">
                <a:solidFill>
                  <a:schemeClr val="accent6"/>
                </a:solidFill>
              </a:rPr>
              <a:t>Consolidate and enhance search, discovery, and distribution for all commercial data products to the SDX</a:t>
            </a:r>
            <a:endParaRPr sz="1300">
              <a:solidFill>
                <a:schemeClr val="accent6"/>
              </a:solidFill>
            </a:endParaRPr>
          </a:p>
          <a:p>
            <a:pPr marL="457200" lvl="0" indent="-311150" algn="l" rtl="0">
              <a:lnSpc>
                <a:spcPct val="98181"/>
              </a:lnSpc>
              <a:spcBef>
                <a:spcPts val="0"/>
              </a:spcBef>
              <a:spcAft>
                <a:spcPts val="0"/>
              </a:spcAft>
              <a:buSzPts val="1300"/>
              <a:buChar char="●"/>
            </a:pPr>
            <a:r>
              <a:rPr lang="en" sz="1300">
                <a:solidFill>
                  <a:schemeClr val="accent6"/>
                </a:solidFill>
              </a:rPr>
              <a:t>Data service user community research and feedback; update SDX data ordering and distribution system</a:t>
            </a:r>
            <a:endParaRPr sz="1300"/>
          </a:p>
          <a:p>
            <a:pPr marL="0" lvl="0" indent="0" algn="l" rtl="0">
              <a:spcBef>
                <a:spcPts val="1000"/>
              </a:spcBef>
              <a:spcAft>
                <a:spcPts val="0"/>
              </a:spcAft>
              <a:buNone/>
            </a:pPr>
            <a:r>
              <a:rPr lang="en" sz="1300" b="1"/>
              <a:t>Long-term Preservation Activities</a:t>
            </a:r>
            <a:endParaRPr sz="1300" b="1"/>
          </a:p>
          <a:p>
            <a:pPr marL="457200" lvl="0" indent="-311150" algn="l" rtl="0">
              <a:lnSpc>
                <a:spcPct val="98181"/>
              </a:lnSpc>
              <a:spcBef>
                <a:spcPts val="1600"/>
              </a:spcBef>
              <a:spcAft>
                <a:spcPts val="0"/>
              </a:spcAft>
              <a:buSzPts val="1300"/>
              <a:buChar char="●"/>
            </a:pPr>
            <a:r>
              <a:rPr lang="en" sz="1300">
                <a:solidFill>
                  <a:schemeClr val="accent6"/>
                </a:solidFill>
              </a:rPr>
              <a:t>Continued transfer of Planet data and Maxar data to NASA ESDIS Earthdata cloud infrastructure</a:t>
            </a:r>
            <a:endParaRPr sz="1300">
              <a:solidFill>
                <a:schemeClr val="accent6"/>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71850"/>
    </mc:Choice>
    <mc:Fallback xmlns="">
      <p:transition spd="slow" advTm="7185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1"/>
          <p:cNvSpPr txBox="1">
            <a:spLocks noGrp="1"/>
          </p:cNvSpPr>
          <p:nvPr>
            <p:ph type="title"/>
          </p:nvPr>
        </p:nvSpPr>
        <p:spPr>
          <a:xfrm>
            <a:off x="377850" y="202150"/>
            <a:ext cx="8388300" cy="94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Summary</a:t>
            </a:r>
            <a:endParaRPr/>
          </a:p>
        </p:txBody>
      </p:sp>
      <p:sp>
        <p:nvSpPr>
          <p:cNvPr id="171" name="Google Shape;171;p21"/>
          <p:cNvSpPr txBox="1">
            <a:spLocks noGrp="1"/>
          </p:cNvSpPr>
          <p:nvPr>
            <p:ph type="body" idx="1"/>
          </p:nvPr>
        </p:nvSpPr>
        <p:spPr>
          <a:xfrm>
            <a:off x="163800" y="1224100"/>
            <a:ext cx="8816400" cy="3692400"/>
          </a:xfrm>
          <a:prstGeom prst="rect">
            <a:avLst/>
          </a:prstGeom>
        </p:spPr>
        <p:txBody>
          <a:bodyPr spcFirstLastPara="1" wrap="square" lIns="91425" tIns="91425" rIns="91425" bIns="91425" anchor="ctr" anchorCtr="0">
            <a:noAutofit/>
          </a:bodyPr>
          <a:lstStyle/>
          <a:p>
            <a:pPr marL="0" lvl="0" indent="0">
              <a:buNone/>
            </a:pPr>
            <a:r>
              <a:rPr lang="en" sz="1400" dirty="0"/>
              <a:t>NASA has established the CSDA Program to evaluate and acquire commercial satellite data that supports NASA’s science research and application goals</a:t>
            </a:r>
            <a:endParaRPr sz="1400" dirty="0"/>
          </a:p>
          <a:p>
            <a:pPr marL="0" lvl="0" indent="0" algn="l" rtl="0">
              <a:spcBef>
                <a:spcPts val="1600"/>
              </a:spcBef>
              <a:spcAft>
                <a:spcPts val="0"/>
              </a:spcAft>
              <a:buNone/>
            </a:pPr>
            <a:r>
              <a:rPr lang="en" sz="1400" dirty="0"/>
              <a:t>The CSDA data team continues to develop data management procedures which support search, discovery, and access for sustained use of acquired commercial data as well as onboard new commercial data vendors</a:t>
            </a:r>
            <a:endParaRPr sz="1400" dirty="0"/>
          </a:p>
          <a:p>
            <a:pPr marL="0" lvl="0" indent="0" algn="l" rtl="0">
              <a:spcBef>
                <a:spcPts val="1600"/>
              </a:spcBef>
              <a:spcAft>
                <a:spcPts val="0"/>
              </a:spcAft>
              <a:buNone/>
            </a:pPr>
            <a:endParaRPr lang="en" sz="1400" dirty="0"/>
          </a:p>
          <a:p>
            <a:pPr marL="0" lvl="0" indent="0" algn="l" rtl="0">
              <a:spcBef>
                <a:spcPts val="1600"/>
              </a:spcBef>
              <a:spcAft>
                <a:spcPts val="0"/>
              </a:spcAft>
              <a:buNone/>
            </a:pPr>
            <a:r>
              <a:rPr lang="en" sz="1400" dirty="0"/>
              <a:t>Reference the links below to request access to CSDA managed data, subject to review and approval</a:t>
            </a:r>
            <a:endParaRPr sz="1400" dirty="0"/>
          </a:p>
          <a:p>
            <a:pPr marL="457200" lvl="0" indent="-317500" algn="l" rtl="0">
              <a:spcBef>
                <a:spcPts val="1600"/>
              </a:spcBef>
              <a:spcAft>
                <a:spcPts val="0"/>
              </a:spcAft>
              <a:buSzPts val="1400"/>
              <a:buChar char="●"/>
            </a:pPr>
            <a:r>
              <a:rPr lang="en" sz="1400" dirty="0"/>
              <a:t>Planet, Spire, DESIS, </a:t>
            </a:r>
            <a:r>
              <a:rPr lang="en" sz="1400" dirty="0" err="1"/>
              <a:t>EarthDEM</a:t>
            </a:r>
            <a:r>
              <a:rPr lang="en" sz="1400" dirty="0"/>
              <a:t> – </a:t>
            </a:r>
            <a:r>
              <a:rPr lang="en-US" sz="1400" u="sng" dirty="0">
                <a:solidFill>
                  <a:schemeClr val="hlink"/>
                </a:solidFill>
              </a:rPr>
              <a:t>https://</a:t>
            </a:r>
            <a:r>
              <a:rPr lang="en-US" sz="1400" u="sng" dirty="0" err="1">
                <a:solidFill>
                  <a:schemeClr val="hlink"/>
                </a:solidFill>
              </a:rPr>
              <a:t>csdap.earthdata.nasa.gov</a:t>
            </a:r>
            <a:r>
              <a:rPr lang="en-US" sz="1400" u="sng" dirty="0">
                <a:solidFill>
                  <a:schemeClr val="hlink"/>
                </a:solidFill>
              </a:rPr>
              <a:t>/signup</a:t>
            </a:r>
            <a:endParaRPr sz="1400" dirty="0"/>
          </a:p>
          <a:p>
            <a:pPr lvl="0" indent="-317500">
              <a:buSzPts val="1400"/>
            </a:pPr>
            <a:r>
              <a:rPr lang="en" sz="1400" dirty="0"/>
              <a:t>Maxar - </a:t>
            </a:r>
            <a:r>
              <a:rPr lang="en-US" sz="1400" u="sng" dirty="0">
                <a:solidFill>
                  <a:schemeClr val="hlink"/>
                </a:solidFill>
              </a:rPr>
              <a:t>https://cad4nasa.gsfc.nasa.gov/</a:t>
            </a:r>
            <a:endParaRPr sz="1400" b="1" dirty="0"/>
          </a:p>
        </p:txBody>
      </p:sp>
    </p:spTree>
  </p:cSld>
  <p:clrMapOvr>
    <a:masterClrMapping/>
  </p:clrMapOvr>
  <mc:AlternateContent xmlns:mc="http://schemas.openxmlformats.org/markup-compatibility/2006" xmlns:p14="http://schemas.microsoft.com/office/powerpoint/2010/main">
    <mc:Choice Requires="p14">
      <p:transition spd="slow" p14:dur="2000" advTm="27619"/>
    </mc:Choice>
    <mc:Fallback xmlns="">
      <p:transition spd="slow" advTm="2761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2"/>
          <p:cNvSpPr txBox="1">
            <a:spLocks noGrp="1"/>
          </p:cNvSpPr>
          <p:nvPr>
            <p:ph type="ctrTitle"/>
          </p:nvPr>
        </p:nvSpPr>
        <p:spPr>
          <a:xfrm flipH="1">
            <a:off x="842850" y="3085150"/>
            <a:ext cx="5005500" cy="1022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Thank you.</a:t>
            </a:r>
            <a:endParaRPr/>
          </a:p>
        </p:txBody>
      </p:sp>
      <p:sp>
        <p:nvSpPr>
          <p:cNvPr id="177" name="Google Shape;177;p22"/>
          <p:cNvSpPr txBox="1">
            <a:spLocks noGrp="1"/>
          </p:cNvSpPr>
          <p:nvPr>
            <p:ph type="subTitle" idx="1"/>
          </p:nvPr>
        </p:nvSpPr>
        <p:spPr>
          <a:xfrm>
            <a:off x="898564" y="4028959"/>
            <a:ext cx="4224900" cy="536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78" name="Google Shape;178;p22"/>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3674"/>
    </mc:Choice>
    <mc:Fallback xmlns="">
      <p:transition spd="slow" advTm="3674"/>
    </mc:Fallback>
  </mc:AlternateContent>
</p:sld>
</file>

<file path=ppt/theme/theme1.xml><?xml version="1.0" encoding="utf-8"?>
<a:theme xmlns:a="http://schemas.openxmlformats.org/drawingml/2006/main" name="Tech Newsletter by Slidesgo">
  <a:themeElements>
    <a:clrScheme name="Simple Light">
      <a:dk1>
        <a:srgbClr val="434343"/>
      </a:dk1>
      <a:lt1>
        <a:srgbClr val="FFFFFF"/>
      </a:lt1>
      <a:dk2>
        <a:srgbClr val="595959"/>
      </a:dk2>
      <a:lt2>
        <a:srgbClr val="EEEEEE"/>
      </a:lt2>
      <a:accent1>
        <a:srgbClr val="F3F3F3"/>
      </a:accent1>
      <a:accent2>
        <a:srgbClr val="D9D9D9"/>
      </a:accent2>
      <a:accent3>
        <a:srgbClr val="B7B7B7"/>
      </a:accent3>
      <a:accent4>
        <a:srgbClr val="999999"/>
      </a:accent4>
      <a:accent5>
        <a:srgbClr val="666666"/>
      </a:accent5>
      <a:accent6>
        <a:srgbClr val="000000"/>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419</TotalTime>
  <Words>1275</Words>
  <Application>Microsoft Macintosh PowerPoint</Application>
  <PresentationFormat>On-screen Show (16:9)</PresentationFormat>
  <Paragraphs>140</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Century Gothic</vt:lpstr>
      <vt:lpstr>Trebuchet MS</vt:lpstr>
      <vt:lpstr>Rajdhani</vt:lpstr>
      <vt:lpstr>Exo 2</vt:lpstr>
      <vt:lpstr>Raleway</vt:lpstr>
      <vt:lpstr>Arial</vt:lpstr>
      <vt:lpstr>Raleway Light</vt:lpstr>
      <vt:lpstr>Avenir</vt:lpstr>
      <vt:lpstr>Tech Newsletter by Slidesgo</vt:lpstr>
      <vt:lpstr>Data System for NASA’s Commercial Smallsat Data Acquisition Program</vt:lpstr>
      <vt:lpstr>NASA CSDA Program</vt:lpstr>
      <vt:lpstr>CSDA High Level Data System</vt:lpstr>
      <vt:lpstr>Vendor and Data Product Overview</vt:lpstr>
      <vt:lpstr>Data Access and Scientific Non-Commercial Use License </vt:lpstr>
      <vt:lpstr>Expanded User Access</vt:lpstr>
      <vt:lpstr>Smallsat Data Explorer</vt:lpstr>
      <vt:lpstr>EarthDEM data distribution</vt:lpstr>
      <vt:lpstr>NASA EOSDIS Integration</vt:lpstr>
      <vt:lpstr>Data Discovery</vt:lpstr>
      <vt:lpstr>CY22 Activities and Beyond</vt:lpstr>
      <vt:lpstr>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System for NASA’s Commercial Smallsat Data Acquisition Program</dc:title>
  <cp:lastModifiedBy>Kaulfus, Aaron S. (MSFC-ST11)</cp:lastModifiedBy>
  <cp:revision>4</cp:revision>
  <dcterms:modified xsi:type="dcterms:W3CDTF">2021-12-07T22:21:59Z</dcterms:modified>
</cp:coreProperties>
</file>