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425" r:id="rId3"/>
    <p:sldId id="272" r:id="rId4"/>
    <p:sldId id="293" r:id="rId5"/>
    <p:sldId id="576" r:id="rId6"/>
    <p:sldId id="351" r:id="rId7"/>
    <p:sldId id="257" r:id="rId8"/>
    <p:sldId id="426" r:id="rId9"/>
    <p:sldId id="261" r:id="rId10"/>
    <p:sldId id="258" r:id="rId11"/>
    <p:sldId id="259" r:id="rId12"/>
    <p:sldId id="352" r:id="rId13"/>
    <p:sldId id="575" r:id="rId14"/>
    <p:sldId id="269" r:id="rId15"/>
    <p:sldId id="402"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CCFF"/>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94" autoAdjust="0"/>
    <p:restoredTop sz="94660"/>
  </p:normalViewPr>
  <p:slideViewPr>
    <p:cSldViewPr snapToGrid="0">
      <p:cViewPr varScale="1">
        <p:scale>
          <a:sx n="128" d="100"/>
          <a:sy n="128" d="100"/>
        </p:scale>
        <p:origin x="328" y="176"/>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2"/>
          <c:order val="0"/>
          <c:tx>
            <c:v>0.1m</c:v>
          </c:tx>
          <c:spPr>
            <a:ln w="28575" cap="rnd">
              <a:solidFill>
                <a:schemeClr val="accent3"/>
              </a:solidFill>
              <a:round/>
            </a:ln>
            <a:effectLst/>
          </c:spPr>
          <c:marker>
            <c:symbol val="none"/>
          </c:marker>
          <c:cat>
            <c:numRef>
              <c:f>Sheet1!$Z$1:$AC$1</c:f>
              <c:numCache>
                <c:formatCode>General</c:formatCode>
                <c:ptCount val="4"/>
                <c:pt idx="0">
                  <c:v>40</c:v>
                </c:pt>
                <c:pt idx="1">
                  <c:v>30</c:v>
                </c:pt>
                <c:pt idx="2">
                  <c:v>20</c:v>
                </c:pt>
                <c:pt idx="3">
                  <c:v>10</c:v>
                </c:pt>
              </c:numCache>
            </c:numRef>
          </c:cat>
          <c:val>
            <c:numRef>
              <c:f>Sheet1!$Z$12:$AC$12</c:f>
              <c:numCache>
                <c:formatCode>0.00</c:formatCode>
                <c:ptCount val="4"/>
                <c:pt idx="0">
                  <c:v>1.8070953436807098</c:v>
                </c:pt>
                <c:pt idx="1">
                  <c:v>3.2126139443212618</c:v>
                </c:pt>
                <c:pt idx="2">
                  <c:v>7.2283813747228391</c:v>
                </c:pt>
                <c:pt idx="3">
                  <c:v>28.913525498891357</c:v>
                </c:pt>
              </c:numCache>
            </c:numRef>
          </c:val>
          <c:smooth val="0"/>
          <c:extLst>
            <c:ext xmlns:c16="http://schemas.microsoft.com/office/drawing/2014/chart" uri="{C3380CC4-5D6E-409C-BE32-E72D297353CC}">
              <c16:uniqueId val="{00000000-1AEC-4D03-864C-2FD5A256FC65}"/>
            </c:ext>
          </c:extLst>
        </c:ser>
        <c:ser>
          <c:idx val="3"/>
          <c:order val="1"/>
          <c:tx>
            <c:v>0.2m</c:v>
          </c:tx>
          <c:spPr>
            <a:ln w="28575" cap="rnd">
              <a:solidFill>
                <a:schemeClr val="accent4"/>
              </a:solidFill>
              <a:round/>
            </a:ln>
            <a:effectLst/>
          </c:spPr>
          <c:marker>
            <c:symbol val="none"/>
          </c:marker>
          <c:cat>
            <c:numRef>
              <c:f>Sheet1!$Z$1:$AC$1</c:f>
              <c:numCache>
                <c:formatCode>General</c:formatCode>
                <c:ptCount val="4"/>
                <c:pt idx="0">
                  <c:v>40</c:v>
                </c:pt>
                <c:pt idx="1">
                  <c:v>30</c:v>
                </c:pt>
                <c:pt idx="2">
                  <c:v>20</c:v>
                </c:pt>
                <c:pt idx="3">
                  <c:v>10</c:v>
                </c:pt>
              </c:numCache>
            </c:numRef>
          </c:cat>
          <c:val>
            <c:numRef>
              <c:f>Sheet1!$U$12:$X$12</c:f>
              <c:numCache>
                <c:formatCode>0.00</c:formatCode>
                <c:ptCount val="4"/>
                <c:pt idx="0">
                  <c:v>7.2283813747228391</c:v>
                </c:pt>
                <c:pt idx="1">
                  <c:v>12.850455777285047</c:v>
                </c:pt>
                <c:pt idx="2">
                  <c:v>28.913525498891357</c:v>
                </c:pt>
                <c:pt idx="3">
                  <c:v>115.65410199556543</c:v>
                </c:pt>
              </c:numCache>
            </c:numRef>
          </c:val>
          <c:smooth val="0"/>
          <c:extLst>
            <c:ext xmlns:c16="http://schemas.microsoft.com/office/drawing/2014/chart" uri="{C3380CC4-5D6E-409C-BE32-E72D297353CC}">
              <c16:uniqueId val="{00000001-1AEC-4D03-864C-2FD5A256FC65}"/>
            </c:ext>
          </c:extLst>
        </c:ser>
        <c:ser>
          <c:idx val="0"/>
          <c:order val="2"/>
          <c:tx>
            <c:v>0.3m</c:v>
          </c:tx>
          <c:spPr>
            <a:ln w="28575" cap="rnd">
              <a:solidFill>
                <a:schemeClr val="accent1"/>
              </a:solidFill>
              <a:round/>
            </a:ln>
            <a:effectLst/>
          </c:spPr>
          <c:marker>
            <c:symbol val="none"/>
          </c:marker>
          <c:cat>
            <c:numRef>
              <c:f>Sheet1!$Z$1:$AC$1</c:f>
              <c:numCache>
                <c:formatCode>General</c:formatCode>
                <c:ptCount val="4"/>
                <c:pt idx="0">
                  <c:v>40</c:v>
                </c:pt>
                <c:pt idx="1">
                  <c:v>30</c:v>
                </c:pt>
                <c:pt idx="2">
                  <c:v>20</c:v>
                </c:pt>
                <c:pt idx="3">
                  <c:v>10</c:v>
                </c:pt>
              </c:numCache>
            </c:numRef>
          </c:cat>
          <c:val>
            <c:numRef>
              <c:f>Sheet1!$P$12:$S$12</c:f>
              <c:numCache>
                <c:formatCode>0.00</c:formatCode>
                <c:ptCount val="4"/>
                <c:pt idx="0">
                  <c:v>16.263858093126384</c:v>
                </c:pt>
                <c:pt idx="1">
                  <c:v>28.913525498891353</c:v>
                </c:pt>
                <c:pt idx="2">
                  <c:v>65.055432372505535</c:v>
                </c:pt>
                <c:pt idx="3">
                  <c:v>260.22172949002214</c:v>
                </c:pt>
              </c:numCache>
            </c:numRef>
          </c:val>
          <c:smooth val="0"/>
          <c:extLst>
            <c:ext xmlns:c16="http://schemas.microsoft.com/office/drawing/2014/chart" uri="{C3380CC4-5D6E-409C-BE32-E72D297353CC}">
              <c16:uniqueId val="{00000002-1AEC-4D03-864C-2FD5A256FC65}"/>
            </c:ext>
          </c:extLst>
        </c:ser>
        <c:ser>
          <c:idx val="1"/>
          <c:order val="3"/>
          <c:tx>
            <c:v>0.5m</c:v>
          </c:tx>
          <c:spPr>
            <a:ln w="28575" cap="rnd">
              <a:solidFill>
                <a:schemeClr val="accent2"/>
              </a:solidFill>
              <a:round/>
            </a:ln>
            <a:effectLst/>
          </c:spPr>
          <c:marker>
            <c:symbol val="none"/>
          </c:marker>
          <c:cat>
            <c:numRef>
              <c:f>Sheet1!$Z$1:$AC$1</c:f>
              <c:numCache>
                <c:formatCode>General</c:formatCode>
                <c:ptCount val="4"/>
                <c:pt idx="0">
                  <c:v>40</c:v>
                </c:pt>
                <c:pt idx="1">
                  <c:v>30</c:v>
                </c:pt>
                <c:pt idx="2">
                  <c:v>20</c:v>
                </c:pt>
                <c:pt idx="3">
                  <c:v>10</c:v>
                </c:pt>
              </c:numCache>
            </c:numRef>
          </c:cat>
          <c:val>
            <c:numRef>
              <c:f>Sheet1!$K$12:$N$12</c:f>
              <c:numCache>
                <c:formatCode>0.00</c:formatCode>
                <c:ptCount val="4"/>
                <c:pt idx="0">
                  <c:v>45.17738359201774</c:v>
                </c:pt>
                <c:pt idx="1">
                  <c:v>80.315348608031542</c:v>
                </c:pt>
                <c:pt idx="2">
                  <c:v>180.70953436807096</c:v>
                </c:pt>
                <c:pt idx="3">
                  <c:v>722.83813747228385</c:v>
                </c:pt>
              </c:numCache>
            </c:numRef>
          </c:val>
          <c:smooth val="0"/>
          <c:extLst>
            <c:ext xmlns:c16="http://schemas.microsoft.com/office/drawing/2014/chart" uri="{C3380CC4-5D6E-409C-BE32-E72D297353CC}">
              <c16:uniqueId val="{00000003-1AEC-4D03-864C-2FD5A256FC65}"/>
            </c:ext>
          </c:extLst>
        </c:ser>
        <c:dLbls>
          <c:showLegendKey val="0"/>
          <c:showVal val="0"/>
          <c:showCatName val="0"/>
          <c:showSerName val="0"/>
          <c:showPercent val="0"/>
          <c:showBubbleSize val="0"/>
        </c:dLbls>
        <c:smooth val="0"/>
        <c:axId val="634175888"/>
        <c:axId val="634178064"/>
      </c:lineChart>
      <c:catAx>
        <c:axId val="634175888"/>
        <c:scaling>
          <c:orientation val="minMax"/>
        </c:scaling>
        <c:delete val="0"/>
        <c:axPos val="b"/>
        <c:title>
          <c:tx>
            <c:rich>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US" sz="1200" b="1">
                    <a:latin typeface="Arial" panose="020B0604020202020204" pitchFamily="34" charset="0"/>
                    <a:cs typeface="Arial" panose="020B0604020202020204" pitchFamily="34" charset="0"/>
                  </a:rPr>
                  <a:t>Primary Aperture Diameter, m </a:t>
                </a:r>
              </a:p>
            </c:rich>
          </c:tx>
          <c:layout>
            <c:manualLayout>
              <c:xMode val="edge"/>
              <c:yMode val="edge"/>
              <c:x val="0.31948643919510061"/>
              <c:y val="0.94828112835371792"/>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634178064"/>
        <c:crosses val="autoZero"/>
        <c:auto val="1"/>
        <c:lblAlgn val="ctr"/>
        <c:lblOffset val="100"/>
        <c:noMultiLvlLbl val="0"/>
      </c:catAx>
      <c:valAx>
        <c:axId val="634178064"/>
        <c:scaling>
          <c:orientation val="minMax"/>
          <c:max val="1000"/>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5400000" spcFirstLastPara="1" vertOverflow="ellipsis" vert="horz" wrap="square" anchor="ctr" anchorCtr="1"/>
              <a:lstStyle/>
              <a:p>
                <a:pPr>
                  <a:defRPr sz="12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sz="1200" b="1">
                    <a:latin typeface="Arial" panose="020B0604020202020204" pitchFamily="34" charset="0"/>
                    <a:cs typeface="Arial" panose="020B0604020202020204" pitchFamily="34" charset="0"/>
                  </a:rPr>
                  <a:t>Time to Melting, sec</a:t>
                </a:r>
              </a:p>
            </c:rich>
          </c:tx>
          <c:layout>
            <c:manualLayout>
              <c:xMode val="edge"/>
              <c:yMode val="edge"/>
              <c:x val="2.2222135599386714E-2"/>
              <c:y val="0.13185839574931182"/>
            </c:manualLayout>
          </c:layout>
          <c:overlay val="0"/>
          <c:spPr>
            <a:noFill/>
            <a:ln>
              <a:noFill/>
            </a:ln>
            <a:effectLst/>
          </c:spPr>
          <c:txPr>
            <a:bodyPr rot="-5400000" spcFirstLastPara="1" vertOverflow="ellipsis" vert="horz" wrap="square" anchor="ctr" anchorCtr="1"/>
            <a:lstStyle/>
            <a:p>
              <a:pPr>
                <a:defRPr sz="1200" b="1"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634175888"/>
        <c:crosses val="autoZero"/>
        <c:crossBetween val="between"/>
        <c:majorUnit val="200"/>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1200" b="1" i="0" u="none" strike="noStrike" kern="1200" baseline="0">
                <a:solidFill>
                  <a:schemeClr val="tx1">
                    <a:lumMod val="65000"/>
                    <a:lumOff val="35000"/>
                  </a:schemeClr>
                </a:solidFill>
                <a:latin typeface="+mn-lt"/>
                <a:ea typeface="+mn-ea"/>
                <a:cs typeface="+mn-cs"/>
              </a:defRPr>
            </a:pPr>
            <a:endParaRPr lang="en-US"/>
          </a:p>
        </c:txPr>
      </c:dTable>
      <c:spPr>
        <a:noFill/>
        <a:ln>
          <a:noFill/>
        </a:ln>
        <a:effectLst/>
      </c:spPr>
    </c:plotArea>
    <c:legend>
      <c:legendPos val="t"/>
      <c:layout>
        <c:manualLayout>
          <c:xMode val="edge"/>
          <c:yMode val="edge"/>
          <c:x val="0.23709995625546806"/>
          <c:y val="0.18518518518518517"/>
          <c:w val="0.67453444557054132"/>
          <c:h val="6.0976036532018871E-2"/>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EB0183C-1B8F-4599-9814-E1CBFDD0277C}" type="datetimeFigureOut">
              <a:rPr lang="en-US" smtClean="0"/>
              <a:t>12/7/21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CE06EDE-DAB9-47F1-9CA7-60D9D5A0B3F4}" type="slidenum">
              <a:rPr lang="en-US" smtClean="0"/>
              <a:t>‹#›</a:t>
            </a:fld>
            <a:endParaRPr lang="en-US"/>
          </a:p>
        </p:txBody>
      </p:sp>
    </p:spTree>
    <p:extLst>
      <p:ext uri="{BB962C8B-B14F-4D97-AF65-F5344CB8AC3E}">
        <p14:creationId xmlns:p14="http://schemas.microsoft.com/office/powerpoint/2010/main" val="15608759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2</a:t>
            </a:fld>
            <a:endParaRPr lang="en-US" altLang="x-none" dirty="0"/>
          </a:p>
        </p:txBody>
      </p:sp>
    </p:spTree>
    <p:extLst>
      <p:ext uri="{BB962C8B-B14F-4D97-AF65-F5344CB8AC3E}">
        <p14:creationId xmlns:p14="http://schemas.microsoft.com/office/powerpoint/2010/main" val="40422558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83AEBCAE-0345-1F4B-AF5B-AFC84B023E8C}" type="slidenum">
              <a:rPr lang="en-US" altLang="x-none" smtClean="0"/>
              <a:pPr>
                <a:defRPr/>
              </a:pPr>
              <a:t>15</a:t>
            </a:fld>
            <a:endParaRPr lang="en-US" altLang="x-none" dirty="0"/>
          </a:p>
        </p:txBody>
      </p:sp>
    </p:spTree>
    <p:extLst>
      <p:ext uri="{BB962C8B-B14F-4D97-AF65-F5344CB8AC3E}">
        <p14:creationId xmlns:p14="http://schemas.microsoft.com/office/powerpoint/2010/main" val="7442756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829CB3-53E6-48E3-A681-6DAB02F1790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9A6179D-A9CB-4D91-939B-41CE85B9614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A9AF6DD-E703-4592-9609-FBE0F52404A7}"/>
              </a:ext>
            </a:extLst>
          </p:cNvPr>
          <p:cNvSpPr>
            <a:spLocks noGrp="1"/>
          </p:cNvSpPr>
          <p:nvPr>
            <p:ph type="dt" sz="half" idx="10"/>
          </p:nvPr>
        </p:nvSpPr>
        <p:spPr/>
        <p:txBody>
          <a:bodyPr/>
          <a:lstStyle/>
          <a:p>
            <a:fld id="{2E5E08D6-AADE-44EC-9ED3-018CB63C6296}" type="datetimeFigureOut">
              <a:rPr lang="en-US" smtClean="0"/>
              <a:t>12/7/21</a:t>
            </a:fld>
            <a:endParaRPr lang="en-US"/>
          </a:p>
        </p:txBody>
      </p:sp>
      <p:sp>
        <p:nvSpPr>
          <p:cNvPr id="5" name="Footer Placeholder 4">
            <a:extLst>
              <a:ext uri="{FF2B5EF4-FFF2-40B4-BE49-F238E27FC236}">
                <a16:creationId xmlns:a16="http://schemas.microsoft.com/office/drawing/2014/main" id="{0274352A-9547-419E-8075-768E28EDDC1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D2C04-2798-4BC4-BB6D-609C66FFA1C0}"/>
              </a:ext>
            </a:extLst>
          </p:cNvPr>
          <p:cNvSpPr>
            <a:spLocks noGrp="1"/>
          </p:cNvSpPr>
          <p:nvPr>
            <p:ph type="sldNum" sz="quarter" idx="12"/>
          </p:nvPr>
        </p:nvSpPr>
        <p:spPr/>
        <p:txBody>
          <a:bodyPr/>
          <a:lstStyle/>
          <a:p>
            <a:fld id="{5B891349-2ABB-4C04-B032-F606C513629B}" type="slidenum">
              <a:rPr lang="en-US" smtClean="0"/>
              <a:t>‹#›</a:t>
            </a:fld>
            <a:endParaRPr lang="en-US"/>
          </a:p>
        </p:txBody>
      </p:sp>
    </p:spTree>
    <p:extLst>
      <p:ext uri="{BB962C8B-B14F-4D97-AF65-F5344CB8AC3E}">
        <p14:creationId xmlns:p14="http://schemas.microsoft.com/office/powerpoint/2010/main" val="9874709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618EC-9E0A-47DC-BC9F-F94BA4BA0DA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83B0AF8-5535-49C5-BAEA-BCFCE9DC01F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AE46D1-3F99-4639-9206-2B37671B68A9}"/>
              </a:ext>
            </a:extLst>
          </p:cNvPr>
          <p:cNvSpPr>
            <a:spLocks noGrp="1"/>
          </p:cNvSpPr>
          <p:nvPr>
            <p:ph type="dt" sz="half" idx="10"/>
          </p:nvPr>
        </p:nvSpPr>
        <p:spPr/>
        <p:txBody>
          <a:bodyPr/>
          <a:lstStyle/>
          <a:p>
            <a:fld id="{2E5E08D6-AADE-44EC-9ED3-018CB63C6296}" type="datetimeFigureOut">
              <a:rPr lang="en-US" smtClean="0"/>
              <a:t>12/7/21</a:t>
            </a:fld>
            <a:endParaRPr lang="en-US"/>
          </a:p>
        </p:txBody>
      </p:sp>
      <p:sp>
        <p:nvSpPr>
          <p:cNvPr id="5" name="Footer Placeholder 4">
            <a:extLst>
              <a:ext uri="{FF2B5EF4-FFF2-40B4-BE49-F238E27FC236}">
                <a16:creationId xmlns:a16="http://schemas.microsoft.com/office/drawing/2014/main" id="{7B23308C-E939-4AB3-AB21-E5CF25477B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0D6BF3-0AF2-4A15-8501-911F5D4A91D8}"/>
              </a:ext>
            </a:extLst>
          </p:cNvPr>
          <p:cNvSpPr>
            <a:spLocks noGrp="1"/>
          </p:cNvSpPr>
          <p:nvPr>
            <p:ph type="sldNum" sz="quarter" idx="12"/>
          </p:nvPr>
        </p:nvSpPr>
        <p:spPr/>
        <p:txBody>
          <a:bodyPr/>
          <a:lstStyle/>
          <a:p>
            <a:fld id="{5B891349-2ABB-4C04-B032-F606C513629B}" type="slidenum">
              <a:rPr lang="en-US" smtClean="0"/>
              <a:t>‹#›</a:t>
            </a:fld>
            <a:endParaRPr lang="en-US"/>
          </a:p>
        </p:txBody>
      </p:sp>
    </p:spTree>
    <p:extLst>
      <p:ext uri="{BB962C8B-B14F-4D97-AF65-F5344CB8AC3E}">
        <p14:creationId xmlns:p14="http://schemas.microsoft.com/office/powerpoint/2010/main" val="31492633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E07D0B-6D68-46B2-AE0C-9FA8398ABF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23F7E11-9239-413F-99C8-404CA78B90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81EB53C-5DA7-4745-B855-5A8A4DD91808}"/>
              </a:ext>
            </a:extLst>
          </p:cNvPr>
          <p:cNvSpPr>
            <a:spLocks noGrp="1"/>
          </p:cNvSpPr>
          <p:nvPr>
            <p:ph type="dt" sz="half" idx="10"/>
          </p:nvPr>
        </p:nvSpPr>
        <p:spPr/>
        <p:txBody>
          <a:bodyPr/>
          <a:lstStyle/>
          <a:p>
            <a:fld id="{2E5E08D6-AADE-44EC-9ED3-018CB63C6296}" type="datetimeFigureOut">
              <a:rPr lang="en-US" smtClean="0"/>
              <a:t>12/7/21</a:t>
            </a:fld>
            <a:endParaRPr lang="en-US"/>
          </a:p>
        </p:txBody>
      </p:sp>
      <p:sp>
        <p:nvSpPr>
          <p:cNvPr id="5" name="Footer Placeholder 4">
            <a:extLst>
              <a:ext uri="{FF2B5EF4-FFF2-40B4-BE49-F238E27FC236}">
                <a16:creationId xmlns:a16="http://schemas.microsoft.com/office/drawing/2014/main" id="{BB14B77F-13BE-42B7-9391-C2BC93262B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67C8A42-283A-40E6-ACAC-562AA22BD268}"/>
              </a:ext>
            </a:extLst>
          </p:cNvPr>
          <p:cNvSpPr>
            <a:spLocks noGrp="1"/>
          </p:cNvSpPr>
          <p:nvPr>
            <p:ph type="sldNum" sz="quarter" idx="12"/>
          </p:nvPr>
        </p:nvSpPr>
        <p:spPr/>
        <p:txBody>
          <a:bodyPr/>
          <a:lstStyle/>
          <a:p>
            <a:fld id="{5B891349-2ABB-4C04-B032-F606C513629B}" type="slidenum">
              <a:rPr lang="en-US" smtClean="0"/>
              <a:t>‹#›</a:t>
            </a:fld>
            <a:endParaRPr lang="en-US"/>
          </a:p>
        </p:txBody>
      </p:sp>
    </p:spTree>
    <p:extLst>
      <p:ext uri="{BB962C8B-B14F-4D97-AF65-F5344CB8AC3E}">
        <p14:creationId xmlns:p14="http://schemas.microsoft.com/office/powerpoint/2010/main" val="18761102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FFABCD-7F06-4C4D-981F-A00CAF34DE6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668957B-7165-4EDB-A4B8-0903D526916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0C0821E-A83B-4665-B72E-665B6C04014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C93C5FA-C9F5-4997-935A-9F2A1B08A8FA}"/>
              </a:ext>
            </a:extLst>
          </p:cNvPr>
          <p:cNvSpPr>
            <a:spLocks noGrp="1"/>
          </p:cNvSpPr>
          <p:nvPr>
            <p:ph type="dt" sz="half" idx="10"/>
          </p:nvPr>
        </p:nvSpPr>
        <p:spPr/>
        <p:txBody>
          <a:bodyPr/>
          <a:lstStyle/>
          <a:p>
            <a:fld id="{2E5E08D6-AADE-44EC-9ED3-018CB63C6296}" type="datetimeFigureOut">
              <a:rPr lang="en-US" smtClean="0"/>
              <a:t>12/7/21</a:t>
            </a:fld>
            <a:endParaRPr lang="en-US"/>
          </a:p>
        </p:txBody>
      </p:sp>
      <p:sp>
        <p:nvSpPr>
          <p:cNvPr id="6" name="Footer Placeholder 5">
            <a:extLst>
              <a:ext uri="{FF2B5EF4-FFF2-40B4-BE49-F238E27FC236}">
                <a16:creationId xmlns:a16="http://schemas.microsoft.com/office/drawing/2014/main" id="{C7AE43EC-9743-4379-87D8-A1D3862202A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137E21-B74A-45B8-9CA8-45B03DA5743B}"/>
              </a:ext>
            </a:extLst>
          </p:cNvPr>
          <p:cNvSpPr>
            <a:spLocks noGrp="1"/>
          </p:cNvSpPr>
          <p:nvPr>
            <p:ph type="sldNum" sz="quarter" idx="12"/>
          </p:nvPr>
        </p:nvSpPr>
        <p:spPr/>
        <p:txBody>
          <a:bodyPr/>
          <a:lstStyle/>
          <a:p>
            <a:fld id="{5B891349-2ABB-4C04-B032-F606C513629B}" type="slidenum">
              <a:rPr lang="en-US" smtClean="0"/>
              <a:t>‹#›</a:t>
            </a:fld>
            <a:endParaRPr lang="en-US"/>
          </a:p>
        </p:txBody>
      </p:sp>
    </p:spTree>
    <p:extLst>
      <p:ext uri="{BB962C8B-B14F-4D97-AF65-F5344CB8AC3E}">
        <p14:creationId xmlns:p14="http://schemas.microsoft.com/office/powerpoint/2010/main" val="35052145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CA61F-D11F-47A4-8C43-8D9CF52D9D9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A1F16E7-39E7-424D-812A-3303E1CC52B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6058C3A-0B88-40E8-8F56-654A1158039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9051902-8E17-44C5-9B7A-0FD5F22C0E9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B8F4F22-9080-462E-BF18-F8D6A5197A9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B449DE7-EDF2-468C-89A5-6B56CDF44CDC}"/>
              </a:ext>
            </a:extLst>
          </p:cNvPr>
          <p:cNvSpPr>
            <a:spLocks noGrp="1"/>
          </p:cNvSpPr>
          <p:nvPr>
            <p:ph type="dt" sz="half" idx="10"/>
          </p:nvPr>
        </p:nvSpPr>
        <p:spPr/>
        <p:txBody>
          <a:bodyPr/>
          <a:lstStyle/>
          <a:p>
            <a:fld id="{2E5E08D6-AADE-44EC-9ED3-018CB63C6296}" type="datetimeFigureOut">
              <a:rPr lang="en-US" smtClean="0"/>
              <a:t>12/7/21</a:t>
            </a:fld>
            <a:endParaRPr lang="en-US"/>
          </a:p>
        </p:txBody>
      </p:sp>
      <p:sp>
        <p:nvSpPr>
          <p:cNvPr id="8" name="Footer Placeholder 7">
            <a:extLst>
              <a:ext uri="{FF2B5EF4-FFF2-40B4-BE49-F238E27FC236}">
                <a16:creationId xmlns:a16="http://schemas.microsoft.com/office/drawing/2014/main" id="{1296B113-509A-4110-8C5A-35B3D10F3C7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9201DDB-DACD-44EF-BF56-FAF5D6EC5EE0}"/>
              </a:ext>
            </a:extLst>
          </p:cNvPr>
          <p:cNvSpPr>
            <a:spLocks noGrp="1"/>
          </p:cNvSpPr>
          <p:nvPr>
            <p:ph type="sldNum" sz="quarter" idx="12"/>
          </p:nvPr>
        </p:nvSpPr>
        <p:spPr/>
        <p:txBody>
          <a:bodyPr/>
          <a:lstStyle/>
          <a:p>
            <a:fld id="{5B891349-2ABB-4C04-B032-F606C513629B}" type="slidenum">
              <a:rPr lang="en-US" smtClean="0"/>
              <a:t>‹#›</a:t>
            </a:fld>
            <a:endParaRPr lang="en-US"/>
          </a:p>
        </p:txBody>
      </p:sp>
    </p:spTree>
    <p:extLst>
      <p:ext uri="{BB962C8B-B14F-4D97-AF65-F5344CB8AC3E}">
        <p14:creationId xmlns:p14="http://schemas.microsoft.com/office/powerpoint/2010/main" val="19318182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EC5E7-2486-4A9B-8D84-F5846EEBCAF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09B5F32-4293-4200-84F2-6259D74A7607}"/>
              </a:ext>
            </a:extLst>
          </p:cNvPr>
          <p:cNvSpPr>
            <a:spLocks noGrp="1"/>
          </p:cNvSpPr>
          <p:nvPr>
            <p:ph type="dt" sz="half" idx="10"/>
          </p:nvPr>
        </p:nvSpPr>
        <p:spPr/>
        <p:txBody>
          <a:bodyPr/>
          <a:lstStyle/>
          <a:p>
            <a:fld id="{2E5E08D6-AADE-44EC-9ED3-018CB63C6296}" type="datetimeFigureOut">
              <a:rPr lang="en-US" smtClean="0"/>
              <a:t>12/7/21</a:t>
            </a:fld>
            <a:endParaRPr lang="en-US"/>
          </a:p>
        </p:txBody>
      </p:sp>
      <p:sp>
        <p:nvSpPr>
          <p:cNvPr id="4" name="Footer Placeholder 3">
            <a:extLst>
              <a:ext uri="{FF2B5EF4-FFF2-40B4-BE49-F238E27FC236}">
                <a16:creationId xmlns:a16="http://schemas.microsoft.com/office/drawing/2014/main" id="{05F2C5F7-A615-440C-957E-E5D00B225D6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F03863B-2DE8-403A-8AAC-F6A0DEA25D9D}"/>
              </a:ext>
            </a:extLst>
          </p:cNvPr>
          <p:cNvSpPr>
            <a:spLocks noGrp="1"/>
          </p:cNvSpPr>
          <p:nvPr>
            <p:ph type="sldNum" sz="quarter" idx="12"/>
          </p:nvPr>
        </p:nvSpPr>
        <p:spPr/>
        <p:txBody>
          <a:bodyPr/>
          <a:lstStyle/>
          <a:p>
            <a:fld id="{5B891349-2ABB-4C04-B032-F606C513629B}" type="slidenum">
              <a:rPr lang="en-US" smtClean="0"/>
              <a:t>‹#›</a:t>
            </a:fld>
            <a:endParaRPr lang="en-US"/>
          </a:p>
        </p:txBody>
      </p:sp>
    </p:spTree>
    <p:extLst>
      <p:ext uri="{BB962C8B-B14F-4D97-AF65-F5344CB8AC3E}">
        <p14:creationId xmlns:p14="http://schemas.microsoft.com/office/powerpoint/2010/main" val="40696924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0C77400-FD76-4CC2-AC37-4DD380D12AC7}"/>
              </a:ext>
            </a:extLst>
          </p:cNvPr>
          <p:cNvSpPr>
            <a:spLocks noGrp="1"/>
          </p:cNvSpPr>
          <p:nvPr>
            <p:ph type="dt" sz="half" idx="10"/>
          </p:nvPr>
        </p:nvSpPr>
        <p:spPr/>
        <p:txBody>
          <a:bodyPr/>
          <a:lstStyle/>
          <a:p>
            <a:fld id="{2E5E08D6-AADE-44EC-9ED3-018CB63C6296}" type="datetimeFigureOut">
              <a:rPr lang="en-US" smtClean="0"/>
              <a:t>12/7/21</a:t>
            </a:fld>
            <a:endParaRPr lang="en-US"/>
          </a:p>
        </p:txBody>
      </p:sp>
      <p:sp>
        <p:nvSpPr>
          <p:cNvPr id="3" name="Footer Placeholder 2">
            <a:extLst>
              <a:ext uri="{FF2B5EF4-FFF2-40B4-BE49-F238E27FC236}">
                <a16:creationId xmlns:a16="http://schemas.microsoft.com/office/drawing/2014/main" id="{C853AEF4-226E-4716-90A6-C6646ED08CD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68B17C5-D49E-4C44-BBC6-680F06919856}"/>
              </a:ext>
            </a:extLst>
          </p:cNvPr>
          <p:cNvSpPr>
            <a:spLocks noGrp="1"/>
          </p:cNvSpPr>
          <p:nvPr>
            <p:ph type="sldNum" sz="quarter" idx="12"/>
          </p:nvPr>
        </p:nvSpPr>
        <p:spPr/>
        <p:txBody>
          <a:bodyPr/>
          <a:lstStyle/>
          <a:p>
            <a:fld id="{5B891349-2ABB-4C04-B032-F606C513629B}" type="slidenum">
              <a:rPr lang="en-US" smtClean="0"/>
              <a:t>‹#›</a:t>
            </a:fld>
            <a:endParaRPr lang="en-US"/>
          </a:p>
        </p:txBody>
      </p:sp>
    </p:spTree>
    <p:extLst>
      <p:ext uri="{BB962C8B-B14F-4D97-AF65-F5344CB8AC3E}">
        <p14:creationId xmlns:p14="http://schemas.microsoft.com/office/powerpoint/2010/main" val="42743572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B5E07-788B-4CA2-8083-9C2D971DEF7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1D89290-2FD8-4F11-BDFA-9599E0B0CAD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69FB909-F93B-4754-AB0A-0FD15E453E5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FE43FDB-7E96-485C-B998-B279BDE8CD62}"/>
              </a:ext>
            </a:extLst>
          </p:cNvPr>
          <p:cNvSpPr>
            <a:spLocks noGrp="1"/>
          </p:cNvSpPr>
          <p:nvPr>
            <p:ph type="dt" sz="half" idx="10"/>
          </p:nvPr>
        </p:nvSpPr>
        <p:spPr/>
        <p:txBody>
          <a:bodyPr/>
          <a:lstStyle/>
          <a:p>
            <a:fld id="{2E5E08D6-AADE-44EC-9ED3-018CB63C6296}" type="datetimeFigureOut">
              <a:rPr lang="en-US" smtClean="0"/>
              <a:t>12/7/21</a:t>
            </a:fld>
            <a:endParaRPr lang="en-US"/>
          </a:p>
        </p:txBody>
      </p:sp>
      <p:sp>
        <p:nvSpPr>
          <p:cNvPr id="6" name="Footer Placeholder 5">
            <a:extLst>
              <a:ext uri="{FF2B5EF4-FFF2-40B4-BE49-F238E27FC236}">
                <a16:creationId xmlns:a16="http://schemas.microsoft.com/office/drawing/2014/main" id="{612FB9FA-99E5-4116-BC2C-B96F7981945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3DF6D7D-7B6C-4C04-8C55-16FD5D956F3F}"/>
              </a:ext>
            </a:extLst>
          </p:cNvPr>
          <p:cNvSpPr>
            <a:spLocks noGrp="1"/>
          </p:cNvSpPr>
          <p:nvPr>
            <p:ph type="sldNum" sz="quarter" idx="12"/>
          </p:nvPr>
        </p:nvSpPr>
        <p:spPr/>
        <p:txBody>
          <a:bodyPr/>
          <a:lstStyle/>
          <a:p>
            <a:fld id="{5B891349-2ABB-4C04-B032-F606C513629B}" type="slidenum">
              <a:rPr lang="en-US" smtClean="0"/>
              <a:t>‹#›</a:t>
            </a:fld>
            <a:endParaRPr lang="en-US"/>
          </a:p>
        </p:txBody>
      </p:sp>
    </p:spTree>
    <p:extLst>
      <p:ext uri="{BB962C8B-B14F-4D97-AF65-F5344CB8AC3E}">
        <p14:creationId xmlns:p14="http://schemas.microsoft.com/office/powerpoint/2010/main" val="26928750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07317-EF43-417F-8899-EEFE4536B9B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9DA083E-B463-466A-80F0-7DDD5C8FAF4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34FADCD-6794-4CFD-B4B2-FC9DC640827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5EC2EA-41D9-4E0D-9796-F99499A918B9}"/>
              </a:ext>
            </a:extLst>
          </p:cNvPr>
          <p:cNvSpPr>
            <a:spLocks noGrp="1"/>
          </p:cNvSpPr>
          <p:nvPr>
            <p:ph type="dt" sz="half" idx="10"/>
          </p:nvPr>
        </p:nvSpPr>
        <p:spPr/>
        <p:txBody>
          <a:bodyPr/>
          <a:lstStyle/>
          <a:p>
            <a:fld id="{2E5E08D6-AADE-44EC-9ED3-018CB63C6296}" type="datetimeFigureOut">
              <a:rPr lang="en-US" smtClean="0"/>
              <a:t>12/7/21</a:t>
            </a:fld>
            <a:endParaRPr lang="en-US"/>
          </a:p>
        </p:txBody>
      </p:sp>
      <p:sp>
        <p:nvSpPr>
          <p:cNvPr id="6" name="Footer Placeholder 5">
            <a:extLst>
              <a:ext uri="{FF2B5EF4-FFF2-40B4-BE49-F238E27FC236}">
                <a16:creationId xmlns:a16="http://schemas.microsoft.com/office/drawing/2014/main" id="{E623F800-528C-44EE-911B-34F7B49AC93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D9026C6-86F1-4FC6-B07E-B508A3E7229D}"/>
              </a:ext>
            </a:extLst>
          </p:cNvPr>
          <p:cNvSpPr>
            <a:spLocks noGrp="1"/>
          </p:cNvSpPr>
          <p:nvPr>
            <p:ph type="sldNum" sz="quarter" idx="12"/>
          </p:nvPr>
        </p:nvSpPr>
        <p:spPr/>
        <p:txBody>
          <a:bodyPr/>
          <a:lstStyle/>
          <a:p>
            <a:fld id="{5B891349-2ABB-4C04-B032-F606C513629B}" type="slidenum">
              <a:rPr lang="en-US" smtClean="0"/>
              <a:t>‹#›</a:t>
            </a:fld>
            <a:endParaRPr lang="en-US"/>
          </a:p>
        </p:txBody>
      </p:sp>
    </p:spTree>
    <p:extLst>
      <p:ext uri="{BB962C8B-B14F-4D97-AF65-F5344CB8AC3E}">
        <p14:creationId xmlns:p14="http://schemas.microsoft.com/office/powerpoint/2010/main" val="19656218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2F34A-6C81-48A1-9E39-4C515276DD2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3E163D2-F386-4A46-90DC-592CE5A492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BFCE881-06A2-4026-9B39-C9FE6A90AECD}"/>
              </a:ext>
            </a:extLst>
          </p:cNvPr>
          <p:cNvSpPr>
            <a:spLocks noGrp="1"/>
          </p:cNvSpPr>
          <p:nvPr>
            <p:ph type="dt" sz="half" idx="10"/>
          </p:nvPr>
        </p:nvSpPr>
        <p:spPr/>
        <p:txBody>
          <a:bodyPr/>
          <a:lstStyle/>
          <a:p>
            <a:fld id="{2E5E08D6-AADE-44EC-9ED3-018CB63C6296}" type="datetimeFigureOut">
              <a:rPr lang="en-US" smtClean="0"/>
              <a:t>12/7/21</a:t>
            </a:fld>
            <a:endParaRPr lang="en-US"/>
          </a:p>
        </p:txBody>
      </p:sp>
      <p:sp>
        <p:nvSpPr>
          <p:cNvPr id="5" name="Footer Placeholder 4">
            <a:extLst>
              <a:ext uri="{FF2B5EF4-FFF2-40B4-BE49-F238E27FC236}">
                <a16:creationId xmlns:a16="http://schemas.microsoft.com/office/drawing/2014/main" id="{439D44C6-7D64-49F5-B7BE-05E7209A57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09AA06-4272-45F4-9E50-E7AE98596906}"/>
              </a:ext>
            </a:extLst>
          </p:cNvPr>
          <p:cNvSpPr>
            <a:spLocks noGrp="1"/>
          </p:cNvSpPr>
          <p:nvPr>
            <p:ph type="sldNum" sz="quarter" idx="12"/>
          </p:nvPr>
        </p:nvSpPr>
        <p:spPr/>
        <p:txBody>
          <a:bodyPr/>
          <a:lstStyle/>
          <a:p>
            <a:fld id="{5B891349-2ABB-4C04-B032-F606C513629B}" type="slidenum">
              <a:rPr lang="en-US" smtClean="0"/>
              <a:t>‹#›</a:t>
            </a:fld>
            <a:endParaRPr lang="en-US"/>
          </a:p>
        </p:txBody>
      </p:sp>
    </p:spTree>
    <p:extLst>
      <p:ext uri="{BB962C8B-B14F-4D97-AF65-F5344CB8AC3E}">
        <p14:creationId xmlns:p14="http://schemas.microsoft.com/office/powerpoint/2010/main" val="34463913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4CA46F6-AB52-4218-AD1E-B88CFDEDDA0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9E3F5E2-AEED-4A9D-9432-1B10CF1124C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00BE074-8FCD-4C7A-9F4A-3D4B54939A07}"/>
              </a:ext>
            </a:extLst>
          </p:cNvPr>
          <p:cNvSpPr>
            <a:spLocks noGrp="1"/>
          </p:cNvSpPr>
          <p:nvPr>
            <p:ph type="dt" sz="half" idx="10"/>
          </p:nvPr>
        </p:nvSpPr>
        <p:spPr/>
        <p:txBody>
          <a:bodyPr/>
          <a:lstStyle/>
          <a:p>
            <a:fld id="{2E5E08D6-AADE-44EC-9ED3-018CB63C6296}" type="datetimeFigureOut">
              <a:rPr lang="en-US" smtClean="0"/>
              <a:t>12/7/21</a:t>
            </a:fld>
            <a:endParaRPr lang="en-US"/>
          </a:p>
        </p:txBody>
      </p:sp>
      <p:sp>
        <p:nvSpPr>
          <p:cNvPr id="5" name="Footer Placeholder 4">
            <a:extLst>
              <a:ext uri="{FF2B5EF4-FFF2-40B4-BE49-F238E27FC236}">
                <a16:creationId xmlns:a16="http://schemas.microsoft.com/office/drawing/2014/main" id="{0FB86C9D-7875-415A-8BAA-EDE664CBE5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FC1FB7-8531-4B07-B918-75ADA1421A88}"/>
              </a:ext>
            </a:extLst>
          </p:cNvPr>
          <p:cNvSpPr>
            <a:spLocks noGrp="1"/>
          </p:cNvSpPr>
          <p:nvPr>
            <p:ph type="sldNum" sz="quarter" idx="12"/>
          </p:nvPr>
        </p:nvSpPr>
        <p:spPr/>
        <p:txBody>
          <a:bodyPr/>
          <a:lstStyle/>
          <a:p>
            <a:fld id="{5B891349-2ABB-4C04-B032-F606C513629B}" type="slidenum">
              <a:rPr lang="en-US" smtClean="0"/>
              <a:t>‹#›</a:t>
            </a:fld>
            <a:endParaRPr lang="en-US"/>
          </a:p>
        </p:txBody>
      </p:sp>
    </p:spTree>
    <p:extLst>
      <p:ext uri="{BB962C8B-B14F-4D97-AF65-F5344CB8AC3E}">
        <p14:creationId xmlns:p14="http://schemas.microsoft.com/office/powerpoint/2010/main" val="29900396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vmlDrawing" Target="../drawings/vmlDrawing1.v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63B69EE-4EC2-4A90-8811-10C71EEA272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7BEF6E0-380E-4F13-B38B-BA3746F1024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E46461-C7A7-4891-86BF-E0FF8500A87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5E08D6-AADE-44EC-9ED3-018CB63C6296}" type="datetimeFigureOut">
              <a:rPr lang="en-US" smtClean="0"/>
              <a:t>12/7/21</a:t>
            </a:fld>
            <a:endParaRPr lang="en-US"/>
          </a:p>
        </p:txBody>
      </p:sp>
      <p:sp>
        <p:nvSpPr>
          <p:cNvPr id="5" name="Footer Placeholder 4">
            <a:extLst>
              <a:ext uri="{FF2B5EF4-FFF2-40B4-BE49-F238E27FC236}">
                <a16:creationId xmlns:a16="http://schemas.microsoft.com/office/drawing/2014/main" id="{B0FBF570-9BE1-4108-9B3E-A3BCD18440A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2C0838C-CF1C-476A-A7FB-5D95A9B36D3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891349-2ABB-4C04-B032-F606C513629B}" type="slidenum">
              <a:rPr lang="en-US" smtClean="0"/>
              <a:t>‹#›</a:t>
            </a:fld>
            <a:endParaRPr lang="en-US"/>
          </a:p>
        </p:txBody>
      </p:sp>
      <p:graphicFrame>
        <p:nvGraphicFramePr>
          <p:cNvPr id="7" name="Object 7">
            <a:extLst>
              <a:ext uri="{FF2B5EF4-FFF2-40B4-BE49-F238E27FC236}">
                <a16:creationId xmlns:a16="http://schemas.microsoft.com/office/drawing/2014/main" id="{673E27F5-12B6-40E4-8BD4-E2BC2C3DF5AE}"/>
              </a:ext>
            </a:extLst>
          </p:cNvPr>
          <p:cNvGraphicFramePr>
            <a:graphicFrameLocks noChangeAspect="1"/>
          </p:cNvGraphicFramePr>
          <p:nvPr userDrawn="1">
            <p:extLst>
              <p:ext uri="{D42A27DB-BD31-4B8C-83A1-F6EECF244321}">
                <p14:modId xmlns:p14="http://schemas.microsoft.com/office/powerpoint/2010/main" val="3249542570"/>
              </p:ext>
            </p:extLst>
          </p:nvPr>
        </p:nvGraphicFramePr>
        <p:xfrm>
          <a:off x="11216815" y="111642"/>
          <a:ext cx="882503" cy="765544"/>
        </p:xfrm>
        <a:graphic>
          <a:graphicData uri="http://schemas.openxmlformats.org/presentationml/2006/ole">
            <mc:AlternateContent xmlns:mc="http://schemas.openxmlformats.org/markup-compatibility/2006">
              <mc:Choice xmlns:v="urn:schemas-microsoft-com:vml" Requires="v">
                <p:oleObj spid="_x0000_s1063" name="Photo Editor Photo" r:id="rId14" imgW="971686" imgH="847843" progId="">
                  <p:embed/>
                </p:oleObj>
              </mc:Choice>
              <mc:Fallback>
                <p:oleObj name="Photo Editor Photo" r:id="rId14" imgW="971686" imgH="847843" progId="">
                  <p:embed/>
                  <p:pic>
                    <p:nvPicPr>
                      <p:cNvPr id="7" name="Object 7">
                        <a:extLst>
                          <a:ext uri="{FF2B5EF4-FFF2-40B4-BE49-F238E27FC236}">
                            <a16:creationId xmlns:a16="http://schemas.microsoft.com/office/drawing/2014/main" id="{EDFFADBA-9680-4231-BB58-97D6FF05A809}"/>
                          </a:ext>
                        </a:extLst>
                      </p:cNvPr>
                      <p:cNvPicPr>
                        <a:picLocks noChangeAspect="1" noChangeArrowheads="1"/>
                      </p:cNvPicPr>
                      <p:nvPr/>
                    </p:nvPicPr>
                    <p:blipFill>
                      <a:blip r:embed="rId15">
                        <a:lum bright="6000" contrast="42000"/>
                        <a:extLst>
                          <a:ext uri="{28A0092B-C50C-407E-A947-70E740481C1C}">
                            <a14:useLocalDpi xmlns:a14="http://schemas.microsoft.com/office/drawing/2010/main" val="0"/>
                          </a:ext>
                        </a:extLst>
                      </a:blip>
                      <a:srcRect/>
                      <a:stretch>
                        <a:fillRect/>
                      </a:stretch>
                    </p:blipFill>
                    <p:spPr bwMode="auto">
                      <a:xfrm>
                        <a:off x="11216815" y="111642"/>
                        <a:ext cx="882503" cy="765544"/>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34128417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5" Type="http://schemas.openxmlformats.org/officeDocument/2006/relationships/image" Target="../media/image5.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AB109-65E2-46D4-BEF4-4D9A4D2BC7DA}"/>
              </a:ext>
            </a:extLst>
          </p:cNvPr>
          <p:cNvSpPr>
            <a:spLocks noGrp="1"/>
          </p:cNvSpPr>
          <p:nvPr>
            <p:ph type="ctrTitle"/>
          </p:nvPr>
        </p:nvSpPr>
        <p:spPr>
          <a:xfrm>
            <a:off x="1524000" y="838941"/>
            <a:ext cx="9144000" cy="1744462"/>
          </a:xfrm>
        </p:spPr>
        <p:txBody>
          <a:bodyPr>
            <a:normAutofit/>
            <a:scene3d>
              <a:camera prst="orthographicFront"/>
              <a:lightRig rig="threePt" dir="t"/>
            </a:scene3d>
            <a:sp3d extrusionH="57150">
              <a:bevelT w="38100" h="38100"/>
            </a:sp3d>
          </a:bodyPr>
          <a:lstStyle/>
          <a:p>
            <a:pPr>
              <a:lnSpc>
                <a:spcPct val="100000"/>
              </a:lnSpc>
              <a:spcBef>
                <a:spcPts val="3000"/>
              </a:spcBef>
            </a:pPr>
            <a:r>
              <a:rPr lang="en-US" sz="2000" dirty="0">
                <a:latin typeface="Arial" panose="020B0604020202020204" pitchFamily="34" charset="0"/>
                <a:cs typeface="Arial" panose="020B0604020202020204" pitchFamily="34" charset="0"/>
              </a:rPr>
              <a:t>AIAA SciTech2022</a:t>
            </a:r>
            <a:br>
              <a:rPr lang="en-US" sz="2800" dirty="0">
                <a:latin typeface="Arial" panose="020B0604020202020204" pitchFamily="34" charset="0"/>
                <a:cs typeface="Arial" panose="020B0604020202020204" pitchFamily="34" charset="0"/>
              </a:rPr>
            </a:br>
            <a:r>
              <a:rPr lang="en-US" sz="4800" b="1" i="1" dirty="0">
                <a:ln>
                  <a:solidFill>
                    <a:srgbClr val="0070C0"/>
                  </a:solidFill>
                </a:ln>
                <a:solidFill>
                  <a:srgbClr val="00CCFF"/>
                </a:solidFill>
                <a:latin typeface="Arial" panose="020B0604020202020204" pitchFamily="34" charset="0"/>
                <a:cs typeface="Arial" panose="020B0604020202020204" pitchFamily="34" charset="0"/>
              </a:rPr>
              <a:t>Lunar Volatiles Collector</a:t>
            </a:r>
          </a:p>
        </p:txBody>
      </p:sp>
      <p:sp>
        <p:nvSpPr>
          <p:cNvPr id="3" name="Subtitle 2">
            <a:extLst>
              <a:ext uri="{FF2B5EF4-FFF2-40B4-BE49-F238E27FC236}">
                <a16:creationId xmlns:a16="http://schemas.microsoft.com/office/drawing/2014/main" id="{9422BFB3-42B7-4610-BE7C-AE9E5A261438}"/>
              </a:ext>
            </a:extLst>
          </p:cNvPr>
          <p:cNvSpPr>
            <a:spLocks noGrp="1"/>
          </p:cNvSpPr>
          <p:nvPr>
            <p:ph type="subTitle" idx="1"/>
          </p:nvPr>
        </p:nvSpPr>
        <p:spPr>
          <a:xfrm>
            <a:off x="1524000" y="3602037"/>
            <a:ext cx="9144000" cy="2559065"/>
          </a:xfrm>
        </p:spPr>
        <p:txBody>
          <a:bodyPr>
            <a:normAutofit fontScale="85000" lnSpcReduction="20000"/>
          </a:bodyPr>
          <a:lstStyle/>
          <a:p>
            <a:r>
              <a:rPr lang="en-US" dirty="0">
                <a:latin typeface="Arial" panose="020B0604020202020204" pitchFamily="34" charset="0"/>
                <a:cs typeface="Arial" panose="020B0604020202020204" pitchFamily="34" charset="0"/>
              </a:rPr>
              <a:t>Sang H. Choi</a:t>
            </a:r>
          </a:p>
          <a:p>
            <a:r>
              <a:rPr lang="en-US" dirty="0">
                <a:latin typeface="Arial" panose="020B0604020202020204" pitchFamily="34" charset="0"/>
                <a:cs typeface="Arial" panose="020B0604020202020204" pitchFamily="34" charset="0"/>
              </a:rPr>
              <a:t>Robert W. Moses</a:t>
            </a:r>
          </a:p>
          <a:p>
            <a:endParaRPr lang="en-US"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NASA Langley Research Center</a:t>
            </a:r>
          </a:p>
          <a:p>
            <a:r>
              <a:rPr lang="en-US" dirty="0">
                <a:latin typeface="Arial" panose="020B0604020202020204" pitchFamily="34" charset="0"/>
                <a:cs typeface="Arial" panose="020B0604020202020204" pitchFamily="34" charset="0"/>
              </a:rPr>
              <a:t>Hampton, Virginia</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January 5, 2022</a:t>
            </a:r>
          </a:p>
        </p:txBody>
      </p:sp>
    </p:spTree>
    <p:extLst>
      <p:ext uri="{BB962C8B-B14F-4D97-AF65-F5344CB8AC3E}">
        <p14:creationId xmlns:p14="http://schemas.microsoft.com/office/powerpoint/2010/main" val="1059265314"/>
      </p:ext>
    </p:extLst>
  </p:cSld>
  <p:clrMapOvr>
    <a:masterClrMapping/>
  </p:clrMapOvr>
  <mc:AlternateContent xmlns:mc="http://schemas.openxmlformats.org/markup-compatibility/2006" xmlns:p14="http://schemas.microsoft.com/office/powerpoint/2010/main">
    <mc:Choice Requires="p14">
      <p:transition spd="slow" p14:dur="2000" advTm="8044"/>
    </mc:Choice>
    <mc:Fallback xmlns="">
      <p:transition spd="slow" advTm="8044"/>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0"/>
          </p:nvPr>
        </p:nvSpPr>
        <p:spPr/>
        <p:txBody>
          <a:bodyPr/>
          <a:lstStyle/>
          <a:p>
            <a:pPr>
              <a:defRPr/>
            </a:pPr>
            <a:fld id="{75D13D49-2B6F-174C-9E1E-1013A06E5C50}" type="slidenum">
              <a:rPr lang="uk-UA" smtClean="0"/>
              <a:pPr>
                <a:defRPr/>
              </a:pPr>
              <a:t>2</a:t>
            </a:fld>
            <a:endParaRPr lang="uk-UA" dirty="0"/>
          </a:p>
        </p:txBody>
      </p:sp>
      <p:sp>
        <p:nvSpPr>
          <p:cNvPr id="8" name="Title 1"/>
          <p:cNvSpPr>
            <a:spLocks noGrp="1"/>
          </p:cNvSpPr>
          <p:nvPr>
            <p:ph type="title"/>
          </p:nvPr>
        </p:nvSpPr>
        <p:spPr>
          <a:xfrm>
            <a:off x="1094198" y="54089"/>
            <a:ext cx="10039628" cy="727146"/>
          </a:xfrm>
        </p:spPr>
        <p:txBody>
          <a:bodyPr>
            <a:normAutofit/>
            <a:scene3d>
              <a:camera prst="orthographicFront"/>
              <a:lightRig rig="threePt" dir="t"/>
            </a:scene3d>
            <a:sp3d extrusionH="57150">
              <a:bevelT w="38100" h="38100"/>
            </a:sp3d>
          </a:bodyPr>
          <a:lstStyle/>
          <a:p>
            <a:pPr algn="ctr"/>
            <a:r>
              <a:rPr lang="en-US" sz="3600" b="1" i="1" dirty="0">
                <a:ln>
                  <a:solidFill>
                    <a:srgbClr val="0070C0"/>
                  </a:solidFill>
                </a:ln>
                <a:solidFill>
                  <a:srgbClr val="00CCFF"/>
                </a:solidFill>
                <a:latin typeface="Arial" panose="020B0604020202020204" pitchFamily="34" charset="0"/>
                <a:cs typeface="Arial" panose="020B0604020202020204" pitchFamily="34" charset="0"/>
              </a:rPr>
              <a:t>Problem/Need – The Importance of the Idea</a:t>
            </a:r>
          </a:p>
        </p:txBody>
      </p:sp>
      <p:sp>
        <p:nvSpPr>
          <p:cNvPr id="9" name="Content Placeholder 2"/>
          <p:cNvSpPr txBox="1">
            <a:spLocks/>
          </p:cNvSpPr>
          <p:nvPr/>
        </p:nvSpPr>
        <p:spPr>
          <a:xfrm>
            <a:off x="1222625" y="929811"/>
            <a:ext cx="9837506" cy="5549829"/>
          </a:xfrm>
          <a:prstGeom prst="rect">
            <a:avLst/>
          </a:prstGeom>
          <a:noFill/>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600"/>
              </a:spcBef>
              <a:buFont typeface="Wingdings" panose="05000000000000000000" pitchFamily="2" charset="2"/>
              <a:buChar char="Ø"/>
            </a:pPr>
            <a:r>
              <a:rPr lang="en-US" sz="1800" dirty="0">
                <a:latin typeface="Arial" panose="020B0604020202020204" pitchFamily="34" charset="0"/>
                <a:cs typeface="Arial" panose="020B0604020202020204" pitchFamily="34" charset="0"/>
              </a:rPr>
              <a:t>The capture, collection, and onsite supply of volatiles on the Moon, Mars, and asteroids are the key aspects of technology needed as a post process of H</a:t>
            </a:r>
            <a:r>
              <a:rPr lang="en-US" sz="1800" baseline="-25000" dirty="0">
                <a:latin typeface="Arial" panose="020B0604020202020204" pitchFamily="34" charset="0"/>
                <a:cs typeface="Arial" panose="020B0604020202020204" pitchFamily="34" charset="0"/>
              </a:rPr>
              <a:t>2</a:t>
            </a:r>
            <a:r>
              <a:rPr lang="en-US" sz="1800" dirty="0">
                <a:latin typeface="Arial" panose="020B0604020202020204" pitchFamily="34" charset="0"/>
                <a:cs typeface="Arial" panose="020B0604020202020204" pitchFamily="34" charset="0"/>
              </a:rPr>
              <a:t>O, H</a:t>
            </a:r>
            <a:r>
              <a:rPr lang="en-US" sz="1800" baseline="-25000" dirty="0">
                <a:latin typeface="Arial" panose="020B0604020202020204" pitchFamily="34" charset="0"/>
                <a:cs typeface="Arial" panose="020B0604020202020204" pitchFamily="34" charset="0"/>
              </a:rPr>
              <a:t>2</a:t>
            </a:r>
            <a:r>
              <a:rPr lang="en-US" sz="1800" dirty="0">
                <a:latin typeface="Arial" panose="020B0604020202020204" pitchFamily="34" charset="0"/>
                <a:cs typeface="Arial" panose="020B0604020202020204" pitchFamily="34" charset="0"/>
              </a:rPr>
              <a:t>, O</a:t>
            </a:r>
            <a:r>
              <a:rPr lang="en-US" sz="1800" baseline="-25000" dirty="0">
                <a:latin typeface="Arial" panose="020B0604020202020204" pitchFamily="34" charset="0"/>
                <a:cs typeface="Arial" panose="020B0604020202020204" pitchFamily="34" charset="0"/>
              </a:rPr>
              <a:t>2</a:t>
            </a:r>
            <a:r>
              <a:rPr lang="en-US" sz="1800" dirty="0">
                <a:latin typeface="Arial" panose="020B0604020202020204" pitchFamily="34" charset="0"/>
                <a:cs typeface="Arial" panose="020B0604020202020204" pitchFamily="34" charset="0"/>
              </a:rPr>
              <a:t>, or other gases for propellant and habitats. The capture of volatiles is extremely difficult at lunar vacuum (i.e., 10</a:t>
            </a:r>
            <a:r>
              <a:rPr lang="en-US" sz="1800" baseline="30000" dirty="0">
                <a:latin typeface="Arial" panose="020B0604020202020204" pitchFamily="34" charset="0"/>
                <a:cs typeface="Arial" panose="020B0604020202020204" pitchFamily="34" charset="0"/>
              </a:rPr>
              <a:t>-12</a:t>
            </a:r>
            <a:r>
              <a:rPr lang="en-US" sz="1800" dirty="0">
                <a:latin typeface="Arial" panose="020B0604020202020204" pitchFamily="34" charset="0"/>
                <a:cs typeface="Arial" panose="020B0604020202020204" pitchFamily="34" charset="0"/>
              </a:rPr>
              <a:t> torr on the moon). No existing equipment for volatile capture is available to date. </a:t>
            </a:r>
          </a:p>
          <a:p>
            <a:pPr lvl="1">
              <a:spcBef>
                <a:spcPts val="600"/>
              </a:spcBef>
              <a:buFont typeface="Wingdings" panose="05000000000000000000" pitchFamily="2" charset="2"/>
              <a:buChar char="§"/>
            </a:pPr>
            <a:r>
              <a:rPr lang="en-US" sz="1600" dirty="0">
                <a:latin typeface="Arial" panose="020B0604020202020204" pitchFamily="34" charset="0"/>
                <a:cs typeface="Arial" panose="020B0604020202020204" pitchFamily="34" charset="0"/>
              </a:rPr>
              <a:t>The lunar volatile collector (LVC) concept based on Bessel Tube (BT) enables the capture and collection of volatiles at extremely low vacuum pressure using the unique principle of ring-field harmonic generator (which is typically used for heavy ion accelerator, i.e., Large Hadron Collider). </a:t>
            </a:r>
          </a:p>
          <a:p>
            <a:pPr>
              <a:spcBef>
                <a:spcPts val="1200"/>
              </a:spcBef>
              <a:buSzPct val="80000"/>
              <a:buFont typeface="Wingdings" panose="05000000000000000000" pitchFamily="2" charset="2"/>
              <a:buChar char="Ø"/>
            </a:pPr>
            <a:r>
              <a:rPr lang="en-US" sz="1800" dirty="0">
                <a:latin typeface="Arial" panose="020B0604020202020204" pitchFamily="34" charset="0"/>
                <a:cs typeface="Arial" panose="020B0604020202020204" pitchFamily="34" charset="0"/>
              </a:rPr>
              <a:t>The Problem of Current Arts</a:t>
            </a:r>
          </a:p>
          <a:p>
            <a:pPr lvl="1">
              <a:buFont typeface="Wingdings" panose="05000000000000000000" pitchFamily="2" charset="2"/>
              <a:buChar char="§"/>
            </a:pPr>
            <a:r>
              <a:rPr lang="en-US" sz="1600" dirty="0">
                <a:latin typeface="Arial" panose="020B0604020202020204" pitchFamily="34" charset="0"/>
                <a:cs typeface="Arial" panose="020B0604020202020204" pitchFamily="34" charset="0"/>
              </a:rPr>
              <a:t>No current arts are available to capture and collect volatiles at extremely low vacuum. Any volatiles extracted at the vacuum pressure of 10</a:t>
            </a:r>
            <a:r>
              <a:rPr lang="en-US" sz="1600" baseline="30000" dirty="0">
                <a:latin typeface="Arial" panose="020B0604020202020204" pitchFamily="34" charset="0"/>
                <a:cs typeface="Arial" panose="020B0604020202020204" pitchFamily="34" charset="0"/>
              </a:rPr>
              <a:t>-12</a:t>
            </a:r>
            <a:r>
              <a:rPr lang="en-US" sz="1600" dirty="0">
                <a:latin typeface="Arial" panose="020B0604020202020204" pitchFamily="34" charset="0"/>
                <a:cs typeface="Arial" panose="020B0604020202020204" pitchFamily="34" charset="0"/>
              </a:rPr>
              <a:t> </a:t>
            </a:r>
            <a:r>
              <a:rPr lang="en-US" sz="1600" dirty="0" err="1">
                <a:latin typeface="Arial" panose="020B0604020202020204" pitchFamily="34" charset="0"/>
                <a:cs typeface="Arial" panose="020B0604020202020204" pitchFamily="34" charset="0"/>
              </a:rPr>
              <a:t>torr</a:t>
            </a:r>
            <a:r>
              <a:rPr lang="en-US" sz="1600" dirty="0">
                <a:latin typeface="Arial" panose="020B0604020202020204" pitchFamily="34" charset="0"/>
                <a:cs typeface="Arial" panose="020B0604020202020204" pitchFamily="34" charset="0"/>
              </a:rPr>
              <a:t> level can freely fly away with their initial kinetic energy in all directions. A special tool like BT is definitely required.</a:t>
            </a:r>
          </a:p>
          <a:p>
            <a:pPr lvl="1">
              <a:buFont typeface="Wingdings" panose="05000000000000000000" pitchFamily="2" charset="2"/>
              <a:buChar char="§"/>
            </a:pPr>
            <a:r>
              <a:rPr lang="en-US" sz="1800" dirty="0">
                <a:latin typeface="Arial" panose="020B0604020202020204" pitchFamily="34" charset="0"/>
                <a:cs typeface="Arial" panose="020B0604020202020204" pitchFamily="34" charset="0"/>
              </a:rPr>
              <a:t>NASA and the aerospace community lack resource acquisition tools technology, such as Bessel Tube, for volatile capture to support production of H</a:t>
            </a:r>
            <a:r>
              <a:rPr lang="en-US" sz="1800" baseline="-25000" dirty="0">
                <a:latin typeface="Arial" panose="020B0604020202020204" pitchFamily="34" charset="0"/>
                <a:cs typeface="Arial" panose="020B0604020202020204" pitchFamily="34" charset="0"/>
              </a:rPr>
              <a:t>2</a:t>
            </a:r>
            <a:r>
              <a:rPr lang="en-US" sz="1800" dirty="0">
                <a:latin typeface="Arial" panose="020B0604020202020204" pitchFamily="34" charset="0"/>
                <a:cs typeface="Arial" panose="020B0604020202020204" pitchFamily="34" charset="0"/>
              </a:rPr>
              <a:t>O and propellants (H</a:t>
            </a:r>
            <a:r>
              <a:rPr lang="en-US" sz="1800" baseline="-25000" dirty="0">
                <a:latin typeface="Arial" panose="020B0604020202020204" pitchFamily="34" charset="0"/>
                <a:cs typeface="Arial" panose="020B0604020202020204" pitchFamily="34" charset="0"/>
              </a:rPr>
              <a:t>2</a:t>
            </a:r>
            <a:r>
              <a:rPr lang="en-US" sz="1800" dirty="0">
                <a:latin typeface="Arial" panose="020B0604020202020204" pitchFamily="34" charset="0"/>
                <a:cs typeface="Arial" panose="020B0604020202020204" pitchFamily="34" charset="0"/>
              </a:rPr>
              <a:t> and O</a:t>
            </a:r>
            <a:r>
              <a:rPr lang="en-US" sz="1800" baseline="-25000" dirty="0">
                <a:latin typeface="Arial" panose="020B0604020202020204" pitchFamily="34" charset="0"/>
                <a:cs typeface="Arial" panose="020B0604020202020204" pitchFamily="34" charset="0"/>
              </a:rPr>
              <a:t>2</a:t>
            </a:r>
            <a:r>
              <a:rPr lang="en-US" sz="1800" dirty="0">
                <a:latin typeface="Arial" panose="020B0604020202020204" pitchFamily="34" charset="0"/>
                <a:cs typeface="Arial" panose="020B0604020202020204" pitchFamily="34" charset="0"/>
              </a:rPr>
              <a:t>) or any other volatiles from regolith.</a:t>
            </a:r>
          </a:p>
          <a:p>
            <a:pPr>
              <a:spcBef>
                <a:spcPts val="1200"/>
              </a:spcBef>
              <a:buFont typeface="Wingdings" panose="05000000000000000000" pitchFamily="2" charset="2"/>
              <a:buChar char="Ø"/>
            </a:pPr>
            <a:r>
              <a:rPr lang="en-US" sz="1800" dirty="0">
                <a:latin typeface="Arial" panose="020B0604020202020204" pitchFamily="34" charset="0"/>
                <a:cs typeface="Arial" panose="020B0604020202020204" pitchFamily="34" charset="0"/>
              </a:rPr>
              <a:t>The Need</a:t>
            </a:r>
          </a:p>
          <a:p>
            <a:pPr lvl="1">
              <a:buFont typeface="Wingdings" panose="05000000000000000000" pitchFamily="2" charset="2"/>
              <a:buChar char="§"/>
            </a:pPr>
            <a:r>
              <a:rPr lang="en-US" sz="1600" dirty="0">
                <a:latin typeface="Arial" panose="020B0604020202020204" pitchFamily="34" charset="0"/>
                <a:cs typeface="Arial" panose="020B0604020202020204" pitchFamily="34" charset="0"/>
              </a:rPr>
              <a:t>BT is quite suitable for harvesting volatiles (H</a:t>
            </a:r>
            <a:r>
              <a:rPr lang="en-US" sz="1600" baseline="-25000" dirty="0">
                <a:latin typeface="Arial" panose="020B0604020202020204" pitchFamily="34" charset="0"/>
                <a:cs typeface="Arial" panose="020B0604020202020204" pitchFamily="34" charset="0"/>
              </a:rPr>
              <a:t>2</a:t>
            </a:r>
            <a:r>
              <a:rPr lang="en-US" sz="1600" dirty="0">
                <a:latin typeface="Arial" panose="020B0604020202020204" pitchFamily="34" charset="0"/>
                <a:cs typeface="Arial" panose="020B0604020202020204" pitchFamily="34" charset="0"/>
              </a:rPr>
              <a:t>O, O</a:t>
            </a:r>
            <a:r>
              <a:rPr lang="en-US" sz="1600" baseline="-25000" dirty="0">
                <a:latin typeface="Arial" panose="020B0604020202020204" pitchFamily="34" charset="0"/>
                <a:cs typeface="Arial" panose="020B0604020202020204" pitchFamily="34" charset="0"/>
              </a:rPr>
              <a:t>2</a:t>
            </a:r>
            <a:r>
              <a:rPr lang="en-US" sz="1600" dirty="0">
                <a:latin typeface="Arial" panose="020B0604020202020204" pitchFamily="34" charset="0"/>
                <a:cs typeface="Arial" panose="020B0604020202020204" pitchFamily="34" charset="0"/>
              </a:rPr>
              <a:t>, H</a:t>
            </a:r>
            <a:r>
              <a:rPr lang="en-US" sz="1600" baseline="-25000" dirty="0">
                <a:latin typeface="Arial" panose="020B0604020202020204" pitchFamily="34" charset="0"/>
                <a:cs typeface="Arial" panose="020B0604020202020204" pitchFamily="34" charset="0"/>
              </a:rPr>
              <a:t>2</a:t>
            </a:r>
            <a:r>
              <a:rPr lang="en-US" sz="1600" dirty="0">
                <a:latin typeface="Arial" panose="020B0604020202020204" pitchFamily="34" charset="0"/>
                <a:cs typeface="Arial" panose="020B0604020202020204" pitchFamily="34" charset="0"/>
              </a:rPr>
              <a:t>, or He-3) at extreme vacuum environment (10</a:t>
            </a:r>
            <a:r>
              <a:rPr lang="en-US" sz="1600" baseline="30000" dirty="0">
                <a:latin typeface="Arial" panose="020B0604020202020204" pitchFamily="34" charset="0"/>
                <a:cs typeface="Arial" panose="020B0604020202020204" pitchFamily="34" charset="0"/>
              </a:rPr>
              <a:t>-12</a:t>
            </a:r>
            <a:r>
              <a:rPr lang="en-US" sz="1600" dirty="0">
                <a:latin typeface="Arial" panose="020B0604020202020204" pitchFamily="34" charset="0"/>
                <a:cs typeface="Arial" panose="020B0604020202020204" pitchFamily="34" charset="0"/>
              </a:rPr>
              <a:t> torr). </a:t>
            </a:r>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1740908"/>
      </p:ext>
    </p:extLst>
  </p:cSld>
  <p:clrMapOvr>
    <a:masterClrMapping/>
  </p:clrMapOvr>
  <mc:AlternateContent xmlns:mc="http://schemas.openxmlformats.org/markup-compatibility/2006" xmlns:p14="http://schemas.microsoft.com/office/powerpoint/2010/main">
    <mc:Choice Requires="p14">
      <p:transition spd="slow" p14:dur="2000" advTm="56620"/>
    </mc:Choice>
    <mc:Fallback xmlns="">
      <p:transition spd="slow" advTm="5662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34300"/>
            <a:ext cx="10515600" cy="668791"/>
          </a:xfrm>
        </p:spPr>
        <p:txBody>
          <a:bodyPr>
            <a:normAutofit/>
            <a:scene3d>
              <a:camera prst="orthographicFront"/>
              <a:lightRig rig="threePt" dir="t"/>
            </a:scene3d>
            <a:sp3d extrusionH="57150">
              <a:bevelT w="38100" h="38100"/>
            </a:sp3d>
          </a:bodyPr>
          <a:lstStyle/>
          <a:p>
            <a:pPr algn="ctr"/>
            <a:r>
              <a:rPr lang="en-US" sz="3600" b="1" i="1" dirty="0">
                <a:ln>
                  <a:solidFill>
                    <a:srgbClr val="0070C0"/>
                  </a:solidFill>
                </a:ln>
                <a:solidFill>
                  <a:srgbClr val="00CCFF"/>
                </a:solidFill>
                <a:latin typeface="Arial" panose="020B0604020202020204" pitchFamily="34" charset="0"/>
                <a:cs typeface="Arial" panose="020B0604020202020204" pitchFamily="34" charset="0"/>
              </a:rPr>
              <a:t>Space Environment of the Moon</a:t>
            </a:r>
            <a:endParaRPr lang="en-US" sz="3600" b="1" i="1" dirty="0">
              <a:ln>
                <a:solidFill>
                  <a:srgbClr val="0070C0"/>
                </a:solidFill>
              </a:ln>
              <a:solidFill>
                <a:srgbClr val="00CCFF"/>
              </a:solidFill>
              <a:effectLst/>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9E845A41-DA5A-4B90-8F19-D759D708A9F8}"/>
              </a:ext>
            </a:extLst>
          </p:cNvPr>
          <p:cNvSpPr txBox="1"/>
          <p:nvPr/>
        </p:nvSpPr>
        <p:spPr>
          <a:xfrm>
            <a:off x="1371601" y="1584251"/>
            <a:ext cx="9798516" cy="4355038"/>
          </a:xfrm>
          <a:prstGeom prst="rect">
            <a:avLst/>
          </a:prstGeom>
          <a:noFill/>
        </p:spPr>
        <p:txBody>
          <a:bodyPr wrap="none" rtlCol="0">
            <a:spAutoFit/>
          </a:bodyPr>
          <a:lstStyle/>
          <a:p>
            <a:pPr marL="342900" indent="-342900">
              <a:spcBef>
                <a:spcPts val="1800"/>
              </a:spcBef>
              <a:buFont typeface="Arial" panose="020B0604020202020204" pitchFamily="34" charset="0"/>
              <a:buChar char="•"/>
            </a:pPr>
            <a:r>
              <a:rPr lang="en-US" sz="2400" dirty="0">
                <a:latin typeface="Arial" panose="020B0604020202020204" pitchFamily="34" charset="0"/>
                <a:cs typeface="Arial" panose="020B0604020202020204" pitchFamily="34" charset="0"/>
              </a:rPr>
              <a:t>Atmospheric Pressure:		&lt; 10</a:t>
            </a:r>
            <a:r>
              <a:rPr lang="en-US" sz="2400" baseline="30000" dirty="0">
                <a:latin typeface="Arial" panose="020B0604020202020204" pitchFamily="34" charset="0"/>
                <a:cs typeface="Arial" panose="020B0604020202020204" pitchFamily="34" charset="0"/>
              </a:rPr>
              <a:t>-12</a:t>
            </a:r>
            <a:r>
              <a:rPr lang="en-US" sz="2400" dirty="0">
                <a:latin typeface="Arial" panose="020B0604020202020204" pitchFamily="34" charset="0"/>
                <a:cs typeface="Arial" panose="020B0604020202020204" pitchFamily="34" charset="0"/>
              </a:rPr>
              <a:t> torr</a:t>
            </a:r>
          </a:p>
          <a:p>
            <a:pPr marL="342900" indent="-342900">
              <a:spcBef>
                <a:spcPts val="1800"/>
              </a:spcBef>
              <a:buFont typeface="Arial" panose="020B0604020202020204" pitchFamily="34" charset="0"/>
              <a:buChar char="•"/>
            </a:pPr>
            <a:r>
              <a:rPr lang="en-US" sz="2400" dirty="0">
                <a:latin typeface="Arial" panose="020B0604020202020204" pitchFamily="34" charset="0"/>
                <a:cs typeface="Arial" panose="020B0604020202020204" pitchFamily="34" charset="0"/>
              </a:rPr>
              <a:t>Micro-meteorite Impact:		Velocities to &gt; 10</a:t>
            </a:r>
            <a:r>
              <a:rPr lang="en-US" sz="2400" baseline="30000" dirty="0">
                <a:latin typeface="Arial" panose="020B0604020202020204" pitchFamily="34" charset="0"/>
                <a:cs typeface="Arial" panose="020B0604020202020204" pitchFamily="34" charset="0"/>
              </a:rPr>
              <a:t>5</a:t>
            </a:r>
            <a:r>
              <a:rPr lang="en-US" sz="2400" dirty="0">
                <a:latin typeface="Arial" panose="020B0604020202020204" pitchFamily="34" charset="0"/>
                <a:cs typeface="Arial" panose="020B0604020202020204" pitchFamily="34" charset="0"/>
              </a:rPr>
              <a:t> km/</a:t>
            </a:r>
            <a:r>
              <a:rPr lang="en-US" sz="2400" dirty="0" err="1">
                <a:latin typeface="Arial" panose="020B0604020202020204" pitchFamily="34" charset="0"/>
                <a:cs typeface="Arial" panose="020B0604020202020204" pitchFamily="34" charset="0"/>
              </a:rPr>
              <a:t>hr</a:t>
            </a:r>
            <a:r>
              <a:rPr lang="en-US" sz="2400" dirty="0">
                <a:latin typeface="Arial" panose="020B0604020202020204" pitchFamily="34" charset="0"/>
                <a:cs typeface="Arial" panose="020B0604020202020204" pitchFamily="34" charset="0"/>
              </a:rPr>
              <a:t> (28 km/sec)</a:t>
            </a:r>
          </a:p>
          <a:p>
            <a:pPr marL="342900" indent="-342900">
              <a:spcBef>
                <a:spcPts val="1800"/>
              </a:spcBef>
              <a:buFont typeface="Arial" panose="020B0604020202020204" pitchFamily="34" charset="0"/>
              <a:buChar char="•"/>
            </a:pPr>
            <a:r>
              <a:rPr lang="en-US" sz="2400" dirty="0">
                <a:latin typeface="Arial" panose="020B0604020202020204" pitchFamily="34" charset="0"/>
                <a:cs typeface="Arial" panose="020B0604020202020204" pitchFamily="34" charset="0"/>
              </a:rPr>
              <a:t>Radiation:				Galactic, Cosmic, Solar-ray particles</a:t>
            </a:r>
          </a:p>
          <a:p>
            <a:pPr>
              <a:spcBef>
                <a:spcPts val="1800"/>
              </a:spcBef>
            </a:pPr>
            <a:r>
              <a:rPr lang="en-US" sz="2400" dirty="0">
                <a:latin typeface="Arial" panose="020B0604020202020204" pitchFamily="34" charset="0"/>
                <a:cs typeface="Arial" panose="020B0604020202020204" pitchFamily="34" charset="0"/>
              </a:rPr>
              <a:t>					Proton-	3x10</a:t>
            </a:r>
            <a:r>
              <a:rPr lang="en-US" sz="2400" baseline="30000" dirty="0">
                <a:latin typeface="Arial" panose="020B0604020202020204" pitchFamily="34" charset="0"/>
                <a:cs typeface="Arial" panose="020B0604020202020204" pitchFamily="34" charset="0"/>
              </a:rPr>
              <a:t>8</a:t>
            </a:r>
            <a:r>
              <a:rPr lang="en-US" sz="2400" dirty="0">
                <a:latin typeface="Arial" panose="020B0604020202020204" pitchFamily="34" charset="0"/>
                <a:cs typeface="Arial" panose="020B0604020202020204" pitchFamily="34" charset="0"/>
              </a:rPr>
              <a:t> cm</a:t>
            </a:r>
            <a:r>
              <a:rPr lang="en-US" sz="2400" baseline="30000" dirty="0">
                <a:latin typeface="Arial" panose="020B0604020202020204" pitchFamily="34" charset="0"/>
                <a:cs typeface="Arial" panose="020B0604020202020204" pitchFamily="34" charset="0"/>
              </a:rPr>
              <a:t>-2</a:t>
            </a:r>
            <a:r>
              <a:rPr lang="en-US" sz="2400" dirty="0">
                <a:latin typeface="Arial" panose="020B0604020202020204" pitchFamily="34" charset="0"/>
                <a:cs typeface="Arial" panose="020B0604020202020204" pitchFamily="34" charset="0"/>
              </a:rPr>
              <a:t>∙s</a:t>
            </a:r>
            <a:r>
              <a:rPr lang="en-US" sz="2400" baseline="30000" dirty="0">
                <a:latin typeface="Arial" panose="020B0604020202020204" pitchFamily="34" charset="0"/>
                <a:cs typeface="Arial" panose="020B0604020202020204" pitchFamily="34" charset="0"/>
              </a:rPr>
              <a:t>-1</a:t>
            </a:r>
            <a:r>
              <a:rPr lang="en-US" sz="2400" dirty="0">
                <a:latin typeface="Arial" panose="020B0604020202020204" pitchFamily="34" charset="0"/>
                <a:cs typeface="Arial" panose="020B0604020202020204" pitchFamily="34" charset="0"/>
              </a:rPr>
              <a:t> </a:t>
            </a:r>
          </a:p>
          <a:p>
            <a:pPr>
              <a:spcBef>
                <a:spcPts val="600"/>
              </a:spcBef>
            </a:pPr>
            <a:r>
              <a:rPr lang="en-US" sz="2400" dirty="0">
                <a:latin typeface="Arial" panose="020B0604020202020204" pitchFamily="34" charset="0"/>
                <a:cs typeface="Arial" panose="020B0604020202020204" pitchFamily="34" charset="0"/>
              </a:rPr>
              <a:t>					Electrons-	10</a:t>
            </a:r>
            <a:r>
              <a:rPr lang="en-US" sz="2400" baseline="30000" dirty="0">
                <a:latin typeface="Arial" panose="020B0604020202020204" pitchFamily="34" charset="0"/>
                <a:cs typeface="Arial" panose="020B0604020202020204" pitchFamily="34" charset="0"/>
              </a:rPr>
              <a:t>5</a:t>
            </a:r>
            <a:r>
              <a:rPr lang="en-US" sz="2400" dirty="0">
                <a:latin typeface="Arial" panose="020B0604020202020204" pitchFamily="34" charset="0"/>
                <a:cs typeface="Arial" panose="020B0604020202020204" pitchFamily="34" charset="0"/>
              </a:rPr>
              <a:t> ~ 10</a:t>
            </a:r>
            <a:r>
              <a:rPr lang="en-US" sz="2400" baseline="30000" dirty="0">
                <a:latin typeface="Arial" panose="020B0604020202020204" pitchFamily="34" charset="0"/>
                <a:cs typeface="Arial" panose="020B0604020202020204" pitchFamily="34" charset="0"/>
              </a:rPr>
              <a:t>7</a:t>
            </a:r>
            <a:r>
              <a:rPr lang="en-US" sz="2400" dirty="0">
                <a:latin typeface="Arial" panose="020B0604020202020204" pitchFamily="34" charset="0"/>
                <a:cs typeface="Arial" panose="020B0604020202020204" pitchFamily="34" charset="0"/>
              </a:rPr>
              <a:t> cm</a:t>
            </a:r>
            <a:r>
              <a:rPr lang="en-US" sz="2400" baseline="30000" dirty="0">
                <a:latin typeface="Arial" panose="020B0604020202020204" pitchFamily="34" charset="0"/>
                <a:cs typeface="Arial" panose="020B0604020202020204" pitchFamily="34" charset="0"/>
              </a:rPr>
              <a:t>-2</a:t>
            </a:r>
            <a:r>
              <a:rPr lang="en-US" sz="2400" dirty="0">
                <a:latin typeface="Arial" panose="020B0604020202020204" pitchFamily="34" charset="0"/>
                <a:cs typeface="Arial" panose="020B0604020202020204" pitchFamily="34" charset="0"/>
              </a:rPr>
              <a:t>∙s</a:t>
            </a:r>
            <a:r>
              <a:rPr lang="en-US" sz="2400" baseline="30000" dirty="0">
                <a:latin typeface="Arial" panose="020B0604020202020204" pitchFamily="34" charset="0"/>
                <a:cs typeface="Arial" panose="020B0604020202020204" pitchFamily="34" charset="0"/>
              </a:rPr>
              <a:t>-1</a:t>
            </a:r>
          </a:p>
          <a:p>
            <a:pPr marL="342900" indent="-342900">
              <a:spcBef>
                <a:spcPts val="1800"/>
              </a:spcBef>
              <a:spcAft>
                <a:spcPts val="1200"/>
              </a:spcAft>
              <a:buFont typeface="Arial" panose="020B0604020202020204" pitchFamily="34" charset="0"/>
              <a:buChar char="•"/>
            </a:pPr>
            <a:r>
              <a:rPr lang="en-US" sz="2400" dirty="0">
                <a:latin typeface="Arial" panose="020B0604020202020204" pitchFamily="34" charset="0"/>
                <a:cs typeface="Arial" panose="020B0604020202020204" pitchFamily="34" charset="0"/>
              </a:rPr>
              <a:t>Temperatures:			Equator-	-20</a:t>
            </a:r>
            <a:r>
              <a:rPr lang="en-US" sz="2400" baseline="30000" dirty="0">
                <a:latin typeface="Arial" panose="020B0604020202020204" pitchFamily="34" charset="0"/>
                <a:cs typeface="Arial" panose="020B0604020202020204" pitchFamily="34" charset="0"/>
              </a:rPr>
              <a:t>o</a:t>
            </a:r>
            <a:r>
              <a:rPr lang="en-US" sz="2400" dirty="0">
                <a:latin typeface="Arial" panose="020B0604020202020204" pitchFamily="34" charset="0"/>
                <a:cs typeface="Arial" panose="020B0604020202020204" pitchFamily="34" charset="0"/>
              </a:rPr>
              <a:t>C ± 120</a:t>
            </a:r>
            <a:r>
              <a:rPr lang="en-US" sz="2400" baseline="30000" dirty="0">
                <a:latin typeface="Arial" panose="020B0604020202020204" pitchFamily="34" charset="0"/>
                <a:cs typeface="Arial" panose="020B0604020202020204" pitchFamily="34" charset="0"/>
              </a:rPr>
              <a:t>o</a:t>
            </a:r>
            <a:r>
              <a:rPr lang="en-US" sz="2400" dirty="0">
                <a:latin typeface="Arial" panose="020B0604020202020204" pitchFamily="34" charset="0"/>
                <a:cs typeface="Arial" panose="020B0604020202020204" pitchFamily="34" charset="0"/>
              </a:rPr>
              <a:t>C</a:t>
            </a:r>
          </a:p>
          <a:p>
            <a:pPr>
              <a:spcAft>
                <a:spcPts val="1200"/>
              </a:spcAft>
            </a:pPr>
            <a:r>
              <a:rPr lang="en-US" sz="2400" dirty="0">
                <a:latin typeface="Arial" panose="020B0604020202020204" pitchFamily="34" charset="0"/>
                <a:cs typeface="Arial" panose="020B0604020202020204" pitchFamily="34" charset="0"/>
              </a:rPr>
              <a:t>					South Pole-	Light -50</a:t>
            </a:r>
            <a:r>
              <a:rPr lang="en-US" sz="2400" baseline="30000" dirty="0">
                <a:latin typeface="Arial" panose="020B0604020202020204" pitchFamily="34" charset="0"/>
                <a:cs typeface="Arial" panose="020B0604020202020204" pitchFamily="34" charset="0"/>
              </a:rPr>
              <a:t>o</a:t>
            </a:r>
            <a:r>
              <a:rPr lang="en-US" sz="2400" dirty="0">
                <a:latin typeface="Arial" panose="020B0604020202020204" pitchFamily="34" charset="0"/>
                <a:cs typeface="Arial" panose="020B0604020202020204" pitchFamily="34" charset="0"/>
              </a:rPr>
              <a:t>C ± 20</a:t>
            </a:r>
            <a:r>
              <a:rPr lang="en-US" sz="2400" baseline="30000" dirty="0">
                <a:latin typeface="Arial" panose="020B0604020202020204" pitchFamily="34" charset="0"/>
                <a:cs typeface="Arial" panose="020B0604020202020204" pitchFamily="34" charset="0"/>
              </a:rPr>
              <a:t>o</a:t>
            </a:r>
            <a:r>
              <a:rPr lang="en-US" sz="2400" dirty="0">
                <a:latin typeface="Arial" panose="020B0604020202020204" pitchFamily="34" charset="0"/>
                <a:cs typeface="Arial" panose="020B0604020202020204" pitchFamily="34" charset="0"/>
              </a:rPr>
              <a:t>C</a:t>
            </a:r>
          </a:p>
          <a:p>
            <a:pPr>
              <a:spcAft>
                <a:spcPts val="1200"/>
              </a:spcAft>
            </a:pPr>
            <a:r>
              <a:rPr lang="en-US" sz="2400" dirty="0">
                <a:latin typeface="Arial" panose="020B0604020202020204" pitchFamily="34" charset="0"/>
                <a:cs typeface="Arial" panose="020B0604020202020204" pitchFamily="34" charset="0"/>
              </a:rPr>
              <a:t>							Dark -220</a:t>
            </a:r>
            <a:r>
              <a:rPr lang="en-US" sz="2400" baseline="30000" dirty="0">
                <a:latin typeface="Arial" panose="020B0604020202020204" pitchFamily="34" charset="0"/>
                <a:cs typeface="Arial" panose="020B0604020202020204" pitchFamily="34" charset="0"/>
              </a:rPr>
              <a:t>o</a:t>
            </a:r>
            <a:r>
              <a:rPr lang="en-US" sz="2400" dirty="0">
                <a:latin typeface="Arial" panose="020B0604020202020204" pitchFamily="34" charset="0"/>
                <a:cs typeface="Arial" panose="020B0604020202020204" pitchFamily="34" charset="0"/>
              </a:rPr>
              <a:t>C ± 20</a:t>
            </a:r>
            <a:r>
              <a:rPr lang="en-US" sz="2400" baseline="30000" dirty="0">
                <a:latin typeface="Arial" panose="020B0604020202020204" pitchFamily="34" charset="0"/>
                <a:cs typeface="Arial" panose="020B0604020202020204" pitchFamily="34" charset="0"/>
              </a:rPr>
              <a:t>o</a:t>
            </a:r>
            <a:r>
              <a:rPr lang="en-US" sz="2400" dirty="0">
                <a:latin typeface="Arial" panose="020B0604020202020204" pitchFamily="34" charset="0"/>
                <a:cs typeface="Arial" panose="020B0604020202020204" pitchFamily="34" charset="0"/>
              </a:rPr>
              <a:t>C</a:t>
            </a:r>
          </a:p>
        </p:txBody>
      </p:sp>
    </p:spTree>
  </p:cSld>
  <p:clrMapOvr>
    <a:masterClrMapping/>
  </p:clrMapOvr>
  <mc:AlternateContent xmlns:mc="http://schemas.openxmlformats.org/markup-compatibility/2006" xmlns:p14="http://schemas.microsoft.com/office/powerpoint/2010/main">
    <mc:Choice Requires="p14">
      <p:transition spd="slow" p14:dur="2000" advTm="52231"/>
    </mc:Choice>
    <mc:Fallback xmlns="">
      <p:transition spd="slow" advTm="52231"/>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Arc 4"/>
          <p:cNvSpPr>
            <a:spLocks/>
          </p:cNvSpPr>
          <p:nvPr/>
        </p:nvSpPr>
        <p:spPr bwMode="gray">
          <a:xfrm rot="16200000">
            <a:off x="4060825" y="2232025"/>
            <a:ext cx="1536700" cy="4057650"/>
          </a:xfrm>
          <a:custGeom>
            <a:avLst/>
            <a:gdLst>
              <a:gd name="G0" fmla="+- 21600 0 0"/>
              <a:gd name="G1" fmla="+- 21600 0 0"/>
              <a:gd name="G2" fmla="+- 21600 0 0"/>
              <a:gd name="T0" fmla="*/ 33380 w 43200"/>
              <a:gd name="T1" fmla="*/ 39705 h 43200"/>
              <a:gd name="T2" fmla="*/ 38438 w 43200"/>
              <a:gd name="T3" fmla="*/ 35129 h 43200"/>
              <a:gd name="T4" fmla="*/ 21600 w 43200"/>
              <a:gd name="T5" fmla="*/ 21600 h 43200"/>
            </a:gdLst>
            <a:ahLst/>
            <a:cxnLst>
              <a:cxn ang="0">
                <a:pos x="T0" y="T1"/>
              </a:cxn>
              <a:cxn ang="0">
                <a:pos x="T2" y="T3"/>
              </a:cxn>
              <a:cxn ang="0">
                <a:pos x="T4" y="T5"/>
              </a:cxn>
            </a:cxnLst>
            <a:rect l="0" t="0" r="r" b="b"/>
            <a:pathLst>
              <a:path w="43200" h="43200" fill="none" extrusionOk="0">
                <a:moveTo>
                  <a:pt x="33380" y="39705"/>
                </a:moveTo>
                <a:cubicBezTo>
                  <a:pt x="29874" y="41985"/>
                  <a:pt x="25782" y="43199"/>
                  <a:pt x="21600" y="43200"/>
                </a:cubicBezTo>
                <a:cubicBezTo>
                  <a:pt x="9670" y="43200"/>
                  <a:pt x="0" y="33529"/>
                  <a:pt x="0" y="21600"/>
                </a:cubicBezTo>
                <a:cubicBezTo>
                  <a:pt x="0" y="9670"/>
                  <a:pt x="9670" y="0"/>
                  <a:pt x="21600" y="0"/>
                </a:cubicBezTo>
                <a:cubicBezTo>
                  <a:pt x="33529" y="0"/>
                  <a:pt x="43200" y="9670"/>
                  <a:pt x="43200" y="21600"/>
                </a:cubicBezTo>
                <a:cubicBezTo>
                  <a:pt x="43200" y="26520"/>
                  <a:pt x="41520" y="31293"/>
                  <a:pt x="38438" y="35129"/>
                </a:cubicBezTo>
              </a:path>
              <a:path w="43200" h="43200" stroke="0" extrusionOk="0">
                <a:moveTo>
                  <a:pt x="33380" y="39705"/>
                </a:moveTo>
                <a:cubicBezTo>
                  <a:pt x="29874" y="41985"/>
                  <a:pt x="25782" y="43199"/>
                  <a:pt x="21600" y="43200"/>
                </a:cubicBezTo>
                <a:cubicBezTo>
                  <a:pt x="9670" y="43200"/>
                  <a:pt x="0" y="33529"/>
                  <a:pt x="0" y="21600"/>
                </a:cubicBezTo>
                <a:cubicBezTo>
                  <a:pt x="0" y="9670"/>
                  <a:pt x="9670" y="0"/>
                  <a:pt x="21600" y="0"/>
                </a:cubicBezTo>
                <a:cubicBezTo>
                  <a:pt x="33529" y="0"/>
                  <a:pt x="43200" y="9670"/>
                  <a:pt x="43200" y="21600"/>
                </a:cubicBezTo>
                <a:cubicBezTo>
                  <a:pt x="43200" y="26520"/>
                  <a:pt x="41520" y="31293"/>
                  <a:pt x="38438" y="35129"/>
                </a:cubicBezTo>
                <a:lnTo>
                  <a:pt x="21600" y="21600"/>
                </a:lnTo>
                <a:close/>
              </a:path>
            </a:pathLst>
          </a:custGeom>
          <a:solidFill>
            <a:srgbClr val="37399B"/>
          </a:solidFill>
          <a:ln w="38100">
            <a:noFill/>
            <a:round/>
            <a:headEnd/>
            <a:tailEnd type="arrow" w="med" len="med"/>
          </a:ln>
          <a:effectLst/>
        </p:spPr>
        <p:txBody>
          <a:bodyPr wrap="none" anchor="ctr"/>
          <a:lstStyle/>
          <a:p>
            <a:pPr eaLnBrk="1" hangingPunct="1">
              <a:defRPr/>
            </a:pPr>
            <a:endParaRPr lang="ko-KR" altLang="en-US" kern="0">
              <a:solidFill>
                <a:srgbClr val="000000"/>
              </a:solidFill>
            </a:endParaRPr>
          </a:p>
        </p:txBody>
      </p:sp>
      <p:sp>
        <p:nvSpPr>
          <p:cNvPr id="40" name="Text Box 5"/>
          <p:cNvSpPr txBox="1">
            <a:spLocks noChangeArrowheads="1"/>
          </p:cNvSpPr>
          <p:nvPr/>
        </p:nvSpPr>
        <p:spPr bwMode="auto">
          <a:xfrm>
            <a:off x="4075113" y="3584578"/>
            <a:ext cx="692150" cy="396875"/>
          </a:xfrm>
          <a:prstGeom prst="rect">
            <a:avLst/>
          </a:prstGeom>
          <a:noFill/>
          <a:ln w="9525" algn="ctr">
            <a:noFill/>
            <a:miter lim="800000"/>
            <a:headEnd/>
            <a:tailEnd/>
          </a:ln>
          <a:effectLst/>
        </p:spPr>
        <p:txBody>
          <a:bodyPr>
            <a:spAutoFit/>
          </a:bodyPr>
          <a:lstStyle/>
          <a:p>
            <a:pPr algn="ctr" eaLnBrk="0" fontAlgn="base" latinLnBrk="0" hangingPunct="0">
              <a:spcBef>
                <a:spcPct val="50000"/>
              </a:spcBef>
              <a:spcAft>
                <a:spcPct val="0"/>
              </a:spcAft>
            </a:pPr>
            <a:r>
              <a:rPr lang="en-US" altLang="ko-KR" sz="2000" b="1">
                <a:ea typeface="굴림" charset="-127"/>
              </a:rPr>
              <a:t>70%</a:t>
            </a:r>
          </a:p>
        </p:txBody>
      </p:sp>
      <p:sp>
        <p:nvSpPr>
          <p:cNvPr id="41" name="Arc 6"/>
          <p:cNvSpPr>
            <a:spLocks/>
          </p:cNvSpPr>
          <p:nvPr/>
        </p:nvSpPr>
        <p:spPr bwMode="gray">
          <a:xfrm rot="16200000">
            <a:off x="4197353" y="2130426"/>
            <a:ext cx="1379537" cy="3903662"/>
          </a:xfrm>
          <a:custGeom>
            <a:avLst/>
            <a:gdLst>
              <a:gd name="G0" fmla="+- 21600 0 0"/>
              <a:gd name="G1" fmla="+- 21600 0 0"/>
              <a:gd name="G2" fmla="+- 21600 0 0"/>
              <a:gd name="T0" fmla="*/ 28692 w 43200"/>
              <a:gd name="T1" fmla="*/ 42002 h 43200"/>
              <a:gd name="T2" fmla="*/ 31490 w 43200"/>
              <a:gd name="T3" fmla="*/ 40803 h 43200"/>
              <a:gd name="T4" fmla="*/ 21600 w 43200"/>
              <a:gd name="T5" fmla="*/ 21600 h 43200"/>
            </a:gdLst>
            <a:ahLst/>
            <a:cxnLst>
              <a:cxn ang="0">
                <a:pos x="T0" y="T1"/>
              </a:cxn>
              <a:cxn ang="0">
                <a:pos x="T2" y="T3"/>
              </a:cxn>
              <a:cxn ang="0">
                <a:pos x="T4" y="T5"/>
              </a:cxn>
            </a:cxnLst>
            <a:rect l="0" t="0" r="r" b="b"/>
            <a:pathLst>
              <a:path w="43200" h="43200" fill="none" extrusionOk="0">
                <a:moveTo>
                  <a:pt x="28692" y="42002"/>
                </a:moveTo>
                <a:cubicBezTo>
                  <a:pt x="26411" y="42795"/>
                  <a:pt x="24014" y="43199"/>
                  <a:pt x="21600" y="43200"/>
                </a:cubicBezTo>
                <a:cubicBezTo>
                  <a:pt x="9670" y="43200"/>
                  <a:pt x="0" y="33529"/>
                  <a:pt x="0" y="21600"/>
                </a:cubicBezTo>
                <a:cubicBezTo>
                  <a:pt x="0" y="9670"/>
                  <a:pt x="9670" y="0"/>
                  <a:pt x="21600" y="0"/>
                </a:cubicBezTo>
                <a:cubicBezTo>
                  <a:pt x="33529" y="0"/>
                  <a:pt x="43200" y="9670"/>
                  <a:pt x="43200" y="21600"/>
                </a:cubicBezTo>
                <a:cubicBezTo>
                  <a:pt x="43200" y="29688"/>
                  <a:pt x="38680" y="37099"/>
                  <a:pt x="31489" y="40802"/>
                </a:cubicBezTo>
              </a:path>
              <a:path w="43200" h="43200" stroke="0" extrusionOk="0">
                <a:moveTo>
                  <a:pt x="28692" y="42002"/>
                </a:moveTo>
                <a:cubicBezTo>
                  <a:pt x="26411" y="42795"/>
                  <a:pt x="24014" y="43199"/>
                  <a:pt x="21600" y="43200"/>
                </a:cubicBezTo>
                <a:cubicBezTo>
                  <a:pt x="9670" y="43200"/>
                  <a:pt x="0" y="33529"/>
                  <a:pt x="0" y="21600"/>
                </a:cubicBezTo>
                <a:cubicBezTo>
                  <a:pt x="0" y="9670"/>
                  <a:pt x="9670" y="0"/>
                  <a:pt x="21600" y="0"/>
                </a:cubicBezTo>
                <a:cubicBezTo>
                  <a:pt x="33529" y="0"/>
                  <a:pt x="43200" y="9670"/>
                  <a:pt x="43200" y="21600"/>
                </a:cubicBezTo>
                <a:cubicBezTo>
                  <a:pt x="43200" y="29688"/>
                  <a:pt x="38680" y="37099"/>
                  <a:pt x="31489" y="40802"/>
                </a:cubicBezTo>
                <a:lnTo>
                  <a:pt x="21600" y="21600"/>
                </a:lnTo>
                <a:close/>
              </a:path>
            </a:pathLst>
          </a:custGeom>
          <a:gradFill rotWithShape="1">
            <a:gsLst>
              <a:gs pos="0">
                <a:srgbClr val="36A1B6"/>
              </a:gs>
              <a:gs pos="100000">
                <a:srgbClr val="36A1B6">
                  <a:gamma/>
                  <a:tint val="42353"/>
                  <a:invGamma/>
                </a:srgbClr>
              </a:gs>
            </a:gsLst>
            <a:lin ang="2700000" scaled="1"/>
          </a:gradFill>
          <a:ln w="38100">
            <a:noFill/>
            <a:round/>
            <a:headEnd/>
            <a:tailEnd type="arrow" w="med" len="med"/>
          </a:ln>
          <a:effectLst/>
        </p:spPr>
        <p:txBody>
          <a:bodyPr wrap="none" anchor="ctr"/>
          <a:lstStyle/>
          <a:p>
            <a:pPr eaLnBrk="1" hangingPunct="1">
              <a:defRPr/>
            </a:pPr>
            <a:endParaRPr lang="ko-KR" altLang="en-US" kern="0">
              <a:solidFill>
                <a:srgbClr val="000000"/>
              </a:solidFill>
            </a:endParaRPr>
          </a:p>
        </p:txBody>
      </p:sp>
      <p:sp>
        <p:nvSpPr>
          <p:cNvPr id="42" name="Arc 7"/>
          <p:cNvSpPr>
            <a:spLocks/>
          </p:cNvSpPr>
          <p:nvPr/>
        </p:nvSpPr>
        <p:spPr bwMode="invGray">
          <a:xfrm rot="16200000">
            <a:off x="4089403" y="2276476"/>
            <a:ext cx="1379537" cy="3763962"/>
          </a:xfrm>
          <a:custGeom>
            <a:avLst/>
            <a:gdLst>
              <a:gd name="G0" fmla="+- 21600 0 0"/>
              <a:gd name="G1" fmla="+- 21600 0 0"/>
              <a:gd name="G2" fmla="+- 21600 0 0"/>
              <a:gd name="T0" fmla="*/ 15027 w 43200"/>
              <a:gd name="T1" fmla="*/ 42175 h 42175"/>
              <a:gd name="T2" fmla="*/ 31490 w 43200"/>
              <a:gd name="T3" fmla="*/ 40803 h 42175"/>
              <a:gd name="T4" fmla="*/ 21600 w 43200"/>
              <a:gd name="T5" fmla="*/ 21600 h 42175"/>
            </a:gdLst>
            <a:ahLst/>
            <a:cxnLst>
              <a:cxn ang="0">
                <a:pos x="T0" y="T1"/>
              </a:cxn>
              <a:cxn ang="0">
                <a:pos x="T2" y="T3"/>
              </a:cxn>
              <a:cxn ang="0">
                <a:pos x="T4" y="T5"/>
              </a:cxn>
            </a:cxnLst>
            <a:rect l="0" t="0" r="r" b="b"/>
            <a:pathLst>
              <a:path w="43200" h="42175" fill="none" extrusionOk="0">
                <a:moveTo>
                  <a:pt x="15026" y="42175"/>
                </a:moveTo>
                <a:cubicBezTo>
                  <a:pt x="6075" y="39315"/>
                  <a:pt x="0" y="30997"/>
                  <a:pt x="0" y="21600"/>
                </a:cubicBezTo>
                <a:cubicBezTo>
                  <a:pt x="0" y="9670"/>
                  <a:pt x="9670" y="0"/>
                  <a:pt x="21600" y="0"/>
                </a:cubicBezTo>
                <a:cubicBezTo>
                  <a:pt x="33529" y="0"/>
                  <a:pt x="43200" y="9670"/>
                  <a:pt x="43200" y="21600"/>
                </a:cubicBezTo>
                <a:cubicBezTo>
                  <a:pt x="43200" y="29688"/>
                  <a:pt x="38680" y="37099"/>
                  <a:pt x="31489" y="40802"/>
                </a:cubicBezTo>
              </a:path>
              <a:path w="43200" h="42175" stroke="0" extrusionOk="0">
                <a:moveTo>
                  <a:pt x="15026" y="42175"/>
                </a:moveTo>
                <a:cubicBezTo>
                  <a:pt x="6075" y="39315"/>
                  <a:pt x="0" y="30997"/>
                  <a:pt x="0" y="21600"/>
                </a:cubicBezTo>
                <a:cubicBezTo>
                  <a:pt x="0" y="9670"/>
                  <a:pt x="9670" y="0"/>
                  <a:pt x="21600" y="0"/>
                </a:cubicBezTo>
                <a:cubicBezTo>
                  <a:pt x="33529" y="0"/>
                  <a:pt x="43200" y="9670"/>
                  <a:pt x="43200" y="21600"/>
                </a:cubicBezTo>
                <a:cubicBezTo>
                  <a:pt x="43200" y="29688"/>
                  <a:pt x="38680" y="37099"/>
                  <a:pt x="31489" y="40802"/>
                </a:cubicBezTo>
                <a:lnTo>
                  <a:pt x="21600" y="21600"/>
                </a:lnTo>
                <a:close/>
              </a:path>
            </a:pathLst>
          </a:custGeom>
          <a:gradFill rotWithShape="1">
            <a:gsLst>
              <a:gs pos="0">
                <a:srgbClr val="7FB242">
                  <a:gamma/>
                  <a:tint val="48627"/>
                  <a:invGamma/>
                </a:srgbClr>
              </a:gs>
              <a:gs pos="100000">
                <a:srgbClr val="7FB242"/>
              </a:gs>
            </a:gsLst>
            <a:lin ang="18900000" scaled="1"/>
          </a:gradFill>
          <a:ln w="38100">
            <a:noFill/>
            <a:round/>
            <a:headEnd/>
            <a:tailEnd type="arrow" w="med" len="med"/>
          </a:ln>
          <a:effectLst/>
        </p:spPr>
        <p:txBody>
          <a:bodyPr wrap="none" anchor="ctr"/>
          <a:lstStyle/>
          <a:p>
            <a:pPr eaLnBrk="1" hangingPunct="1">
              <a:defRPr/>
            </a:pPr>
            <a:endParaRPr lang="ko-KR" altLang="en-US" kern="0">
              <a:solidFill>
                <a:srgbClr val="000000"/>
              </a:solidFill>
            </a:endParaRPr>
          </a:p>
        </p:txBody>
      </p:sp>
      <p:sp>
        <p:nvSpPr>
          <p:cNvPr id="43" name="Arc 8"/>
          <p:cNvSpPr>
            <a:spLocks/>
          </p:cNvSpPr>
          <p:nvPr/>
        </p:nvSpPr>
        <p:spPr bwMode="gray">
          <a:xfrm rot="16200000">
            <a:off x="4020345" y="2326484"/>
            <a:ext cx="1414462" cy="3635375"/>
          </a:xfrm>
          <a:custGeom>
            <a:avLst/>
            <a:gdLst>
              <a:gd name="G0" fmla="+- 21600 0 0"/>
              <a:gd name="G1" fmla="+- 21600 0 0"/>
              <a:gd name="G2" fmla="+- 21600 0 0"/>
              <a:gd name="T0" fmla="*/ 6943 w 43200"/>
              <a:gd name="T1" fmla="*/ 37466 h 40803"/>
              <a:gd name="T2" fmla="*/ 31490 w 43200"/>
              <a:gd name="T3" fmla="*/ 40803 h 40803"/>
              <a:gd name="T4" fmla="*/ 21600 w 43200"/>
              <a:gd name="T5" fmla="*/ 21600 h 40803"/>
            </a:gdLst>
            <a:ahLst/>
            <a:cxnLst>
              <a:cxn ang="0">
                <a:pos x="T0" y="T1"/>
              </a:cxn>
              <a:cxn ang="0">
                <a:pos x="T2" y="T3"/>
              </a:cxn>
              <a:cxn ang="0">
                <a:pos x="T4" y="T5"/>
              </a:cxn>
            </a:cxnLst>
            <a:rect l="0" t="0" r="r" b="b"/>
            <a:pathLst>
              <a:path w="43200" h="40803" fill="none" extrusionOk="0">
                <a:moveTo>
                  <a:pt x="6942" y="37466"/>
                </a:moveTo>
                <a:cubicBezTo>
                  <a:pt x="2516" y="33377"/>
                  <a:pt x="0" y="27625"/>
                  <a:pt x="0" y="21600"/>
                </a:cubicBezTo>
                <a:cubicBezTo>
                  <a:pt x="0" y="9670"/>
                  <a:pt x="9670" y="0"/>
                  <a:pt x="21600" y="0"/>
                </a:cubicBezTo>
                <a:cubicBezTo>
                  <a:pt x="33529" y="0"/>
                  <a:pt x="43200" y="9670"/>
                  <a:pt x="43200" y="21600"/>
                </a:cubicBezTo>
                <a:cubicBezTo>
                  <a:pt x="43200" y="29688"/>
                  <a:pt x="38680" y="37099"/>
                  <a:pt x="31489" y="40802"/>
                </a:cubicBezTo>
              </a:path>
              <a:path w="43200" h="40803" stroke="0" extrusionOk="0">
                <a:moveTo>
                  <a:pt x="6942" y="37466"/>
                </a:moveTo>
                <a:cubicBezTo>
                  <a:pt x="2516" y="33377"/>
                  <a:pt x="0" y="27625"/>
                  <a:pt x="0" y="21600"/>
                </a:cubicBezTo>
                <a:cubicBezTo>
                  <a:pt x="0" y="9670"/>
                  <a:pt x="9670" y="0"/>
                  <a:pt x="21600" y="0"/>
                </a:cubicBezTo>
                <a:cubicBezTo>
                  <a:pt x="33529" y="0"/>
                  <a:pt x="43200" y="9670"/>
                  <a:pt x="43200" y="21600"/>
                </a:cubicBezTo>
                <a:cubicBezTo>
                  <a:pt x="43200" y="29688"/>
                  <a:pt x="38680" y="37099"/>
                  <a:pt x="31489" y="40802"/>
                </a:cubicBezTo>
                <a:lnTo>
                  <a:pt x="21600" y="21600"/>
                </a:lnTo>
                <a:close/>
              </a:path>
            </a:pathLst>
          </a:custGeom>
          <a:gradFill rotWithShape="1">
            <a:gsLst>
              <a:gs pos="0">
                <a:srgbClr val="EB5D41"/>
              </a:gs>
              <a:gs pos="100000">
                <a:srgbClr val="EB5D41">
                  <a:gamma/>
                  <a:tint val="40392"/>
                  <a:invGamma/>
                </a:srgbClr>
              </a:gs>
            </a:gsLst>
            <a:lin ang="0" scaled="1"/>
          </a:gradFill>
          <a:ln w="38100">
            <a:noFill/>
            <a:round/>
            <a:headEnd/>
            <a:tailEnd type="arrow" w="med" len="med"/>
          </a:ln>
          <a:effectLst/>
        </p:spPr>
        <p:txBody>
          <a:bodyPr wrap="none" anchor="ctr"/>
          <a:lstStyle/>
          <a:p>
            <a:pPr eaLnBrk="1" hangingPunct="1">
              <a:defRPr/>
            </a:pPr>
            <a:endParaRPr lang="ko-KR" altLang="en-US" kern="0">
              <a:solidFill>
                <a:srgbClr val="000000"/>
              </a:solidFill>
            </a:endParaRPr>
          </a:p>
        </p:txBody>
      </p:sp>
      <p:sp>
        <p:nvSpPr>
          <p:cNvPr id="44" name="Text Box 9"/>
          <p:cNvSpPr txBox="1">
            <a:spLocks noChangeArrowheads="1"/>
          </p:cNvSpPr>
          <p:nvPr/>
        </p:nvSpPr>
        <p:spPr bwMode="auto">
          <a:xfrm>
            <a:off x="5595043" y="4266372"/>
            <a:ext cx="969566" cy="276999"/>
          </a:xfrm>
          <a:prstGeom prst="rect">
            <a:avLst/>
          </a:prstGeom>
          <a:noFill/>
          <a:ln w="9525" algn="ctr">
            <a:noFill/>
            <a:miter lim="800000"/>
            <a:headEnd/>
            <a:tailEnd/>
          </a:ln>
          <a:effectLst/>
        </p:spPr>
        <p:txBody>
          <a:bodyPr wrap="square">
            <a:spAutoFit/>
          </a:bodyPr>
          <a:lstStyle/>
          <a:p>
            <a:pPr algn="ctr" eaLnBrk="0" fontAlgn="base" latinLnBrk="0" hangingPunct="0">
              <a:spcBef>
                <a:spcPct val="50000"/>
              </a:spcBef>
              <a:spcAft>
                <a:spcPct val="0"/>
              </a:spcAft>
            </a:pPr>
            <a:r>
              <a:rPr lang="en-US" altLang="ko-KR" sz="1200" b="1" dirty="0">
                <a:latin typeface="Arial" panose="020B0604020202020204" pitchFamily="34" charset="0"/>
                <a:ea typeface="굴림" charset="-127"/>
                <a:cs typeface="Arial" panose="020B0604020202020204" pitchFamily="34" charset="0"/>
              </a:rPr>
              <a:t>7.70At%</a:t>
            </a:r>
          </a:p>
        </p:txBody>
      </p:sp>
      <p:sp>
        <p:nvSpPr>
          <p:cNvPr id="45" name="Text Box 10"/>
          <p:cNvSpPr txBox="1">
            <a:spLocks noChangeArrowheads="1"/>
          </p:cNvSpPr>
          <p:nvPr/>
        </p:nvSpPr>
        <p:spPr bwMode="auto">
          <a:xfrm>
            <a:off x="5565824" y="4041209"/>
            <a:ext cx="1728192" cy="276999"/>
          </a:xfrm>
          <a:prstGeom prst="rect">
            <a:avLst/>
          </a:prstGeom>
          <a:noFill/>
          <a:ln w="9525" algn="ctr">
            <a:noFill/>
            <a:miter lim="800000"/>
            <a:headEnd/>
            <a:tailEnd/>
          </a:ln>
          <a:effectLst/>
        </p:spPr>
        <p:txBody>
          <a:bodyPr wrap="square">
            <a:spAutoFit/>
          </a:bodyPr>
          <a:lstStyle/>
          <a:p>
            <a:pPr algn="ctr" eaLnBrk="0" fontAlgn="base" latinLnBrk="0" hangingPunct="0">
              <a:spcBef>
                <a:spcPct val="50000"/>
              </a:spcBef>
              <a:spcAft>
                <a:spcPct val="0"/>
              </a:spcAft>
            </a:pPr>
            <a:r>
              <a:rPr lang="en-US" altLang="ko-KR" sz="1200" b="1" dirty="0">
                <a:latin typeface="Arial" panose="020B0604020202020204" pitchFamily="34" charset="0"/>
                <a:ea typeface="굴림" charset="-127"/>
                <a:cs typeface="Arial" panose="020B0604020202020204" pitchFamily="34" charset="0"/>
              </a:rPr>
              <a:t>5.25, 4.48, 3.23 At%</a:t>
            </a:r>
          </a:p>
        </p:txBody>
      </p:sp>
      <p:sp>
        <p:nvSpPr>
          <p:cNvPr id="46" name="Line 11"/>
          <p:cNvSpPr>
            <a:spLocks noChangeShapeType="1"/>
          </p:cNvSpPr>
          <p:nvPr/>
        </p:nvSpPr>
        <p:spPr bwMode="auto">
          <a:xfrm>
            <a:off x="6657975" y="4371975"/>
            <a:ext cx="0" cy="115888"/>
          </a:xfrm>
          <a:prstGeom prst="line">
            <a:avLst/>
          </a:prstGeom>
          <a:noFill/>
          <a:ln w="9525">
            <a:solidFill>
              <a:srgbClr val="1C1C1C">
                <a:alpha val="39999"/>
              </a:srgbClr>
            </a:solidFill>
            <a:round/>
            <a:headEnd/>
            <a:tailEnd/>
          </a:ln>
          <a:effectLst/>
        </p:spPr>
        <p:txBody>
          <a:bodyPr wrap="none" anchor="ctr"/>
          <a:lstStyle/>
          <a:p>
            <a:pPr eaLnBrk="1" hangingPunct="1">
              <a:defRPr/>
            </a:pPr>
            <a:endParaRPr lang="ko-KR" altLang="en-US" kern="0"/>
          </a:p>
        </p:txBody>
      </p:sp>
      <p:sp>
        <p:nvSpPr>
          <p:cNvPr id="47" name="Line 12"/>
          <p:cNvSpPr>
            <a:spLocks noChangeShapeType="1"/>
          </p:cNvSpPr>
          <p:nvPr/>
        </p:nvSpPr>
        <p:spPr bwMode="auto">
          <a:xfrm flipH="1">
            <a:off x="6243638" y="4630738"/>
            <a:ext cx="0" cy="69850"/>
          </a:xfrm>
          <a:prstGeom prst="line">
            <a:avLst/>
          </a:prstGeom>
          <a:noFill/>
          <a:ln w="9525">
            <a:solidFill>
              <a:srgbClr val="1C1C1C">
                <a:alpha val="39999"/>
              </a:srgbClr>
            </a:solidFill>
            <a:round/>
            <a:headEnd/>
            <a:tailEnd/>
          </a:ln>
          <a:effectLst/>
        </p:spPr>
        <p:txBody>
          <a:bodyPr wrap="none" anchor="ctr"/>
          <a:lstStyle/>
          <a:p>
            <a:pPr eaLnBrk="1" hangingPunct="1">
              <a:defRPr/>
            </a:pPr>
            <a:endParaRPr lang="ko-KR" altLang="en-US" kern="0"/>
          </a:p>
        </p:txBody>
      </p:sp>
      <p:sp>
        <p:nvSpPr>
          <p:cNvPr id="48" name="Line 13"/>
          <p:cNvSpPr>
            <a:spLocks noChangeShapeType="1"/>
          </p:cNvSpPr>
          <p:nvPr/>
        </p:nvSpPr>
        <p:spPr bwMode="gray">
          <a:xfrm flipH="1">
            <a:off x="4000503" y="4122738"/>
            <a:ext cx="1014413" cy="830262"/>
          </a:xfrm>
          <a:prstGeom prst="line">
            <a:avLst/>
          </a:prstGeom>
          <a:noFill/>
          <a:ln w="12700">
            <a:solidFill>
              <a:srgbClr val="000000"/>
            </a:solidFill>
            <a:round/>
            <a:headEnd/>
            <a:tailEnd/>
          </a:ln>
          <a:effectLst/>
        </p:spPr>
        <p:txBody>
          <a:bodyPr wrap="none" anchor="ctr"/>
          <a:lstStyle/>
          <a:p>
            <a:pPr eaLnBrk="1" hangingPunct="1">
              <a:defRPr/>
            </a:pPr>
            <a:endParaRPr lang="ko-KR" altLang="en-US" kern="0"/>
          </a:p>
        </p:txBody>
      </p:sp>
      <p:sp>
        <p:nvSpPr>
          <p:cNvPr id="49" name="Arc 14"/>
          <p:cNvSpPr>
            <a:spLocks/>
          </p:cNvSpPr>
          <p:nvPr/>
        </p:nvSpPr>
        <p:spPr bwMode="gray">
          <a:xfrm rot="16200000">
            <a:off x="4040984" y="1899445"/>
            <a:ext cx="1768475" cy="4532312"/>
          </a:xfrm>
          <a:custGeom>
            <a:avLst/>
            <a:gdLst>
              <a:gd name="G0" fmla="+- 19812 0 0"/>
              <a:gd name="G1" fmla="+- 21600 0 0"/>
              <a:gd name="G2" fmla="+- 21600 0 0"/>
              <a:gd name="T0" fmla="*/ 0 w 41412"/>
              <a:gd name="T1" fmla="*/ 12994 h 41573"/>
              <a:gd name="T2" fmla="*/ 28035 w 41412"/>
              <a:gd name="T3" fmla="*/ 41573 h 41573"/>
              <a:gd name="T4" fmla="*/ 19812 w 41412"/>
              <a:gd name="T5" fmla="*/ 21600 h 41573"/>
            </a:gdLst>
            <a:ahLst/>
            <a:cxnLst>
              <a:cxn ang="0">
                <a:pos x="T0" y="T1"/>
              </a:cxn>
              <a:cxn ang="0">
                <a:pos x="T2" y="T3"/>
              </a:cxn>
              <a:cxn ang="0">
                <a:pos x="T4" y="T5"/>
              </a:cxn>
            </a:cxnLst>
            <a:rect l="0" t="0" r="r" b="b"/>
            <a:pathLst>
              <a:path w="41412" h="41573" fill="none" extrusionOk="0">
                <a:moveTo>
                  <a:pt x="0" y="12994"/>
                </a:moveTo>
                <a:cubicBezTo>
                  <a:pt x="3427" y="5104"/>
                  <a:pt x="11209" y="-1"/>
                  <a:pt x="19812" y="0"/>
                </a:cubicBezTo>
                <a:cubicBezTo>
                  <a:pt x="31741" y="0"/>
                  <a:pt x="41412" y="9670"/>
                  <a:pt x="41412" y="21600"/>
                </a:cubicBezTo>
                <a:cubicBezTo>
                  <a:pt x="41412" y="30353"/>
                  <a:pt x="36129" y="38241"/>
                  <a:pt x="28035" y="41573"/>
                </a:cubicBezTo>
              </a:path>
              <a:path w="41412" h="41573" stroke="0" extrusionOk="0">
                <a:moveTo>
                  <a:pt x="0" y="12994"/>
                </a:moveTo>
                <a:cubicBezTo>
                  <a:pt x="3427" y="5104"/>
                  <a:pt x="11209" y="-1"/>
                  <a:pt x="19812" y="0"/>
                </a:cubicBezTo>
                <a:cubicBezTo>
                  <a:pt x="31741" y="0"/>
                  <a:pt x="41412" y="9670"/>
                  <a:pt x="41412" y="21600"/>
                </a:cubicBezTo>
                <a:cubicBezTo>
                  <a:pt x="41412" y="30353"/>
                  <a:pt x="36129" y="38241"/>
                  <a:pt x="28035" y="41573"/>
                </a:cubicBezTo>
                <a:lnTo>
                  <a:pt x="19812" y="21600"/>
                </a:lnTo>
                <a:close/>
              </a:path>
            </a:pathLst>
          </a:custGeom>
          <a:gradFill rotWithShape="1">
            <a:gsLst>
              <a:gs pos="0">
                <a:srgbClr val="4987E3">
                  <a:gamma/>
                  <a:shade val="51373"/>
                  <a:invGamma/>
                </a:srgbClr>
              </a:gs>
              <a:gs pos="100000">
                <a:srgbClr val="4987E3"/>
              </a:gs>
            </a:gsLst>
            <a:lin ang="5400000" scaled="1"/>
          </a:gradFill>
          <a:ln w="38100">
            <a:noFill/>
            <a:round/>
            <a:headEnd/>
            <a:tailEnd type="arrow" w="med" len="med"/>
          </a:ln>
          <a:effectLst/>
        </p:spPr>
        <p:txBody>
          <a:bodyPr wrap="none" anchor="ctr"/>
          <a:lstStyle/>
          <a:p>
            <a:pPr eaLnBrk="1" hangingPunct="1">
              <a:defRPr/>
            </a:pPr>
            <a:endParaRPr lang="ko-KR" altLang="en-US" kern="0">
              <a:solidFill>
                <a:srgbClr val="000000"/>
              </a:solidFill>
            </a:endParaRPr>
          </a:p>
        </p:txBody>
      </p:sp>
      <p:sp>
        <p:nvSpPr>
          <p:cNvPr id="50" name="Freeform 15"/>
          <p:cNvSpPr>
            <a:spLocks/>
          </p:cNvSpPr>
          <p:nvPr/>
        </p:nvSpPr>
        <p:spPr bwMode="gray">
          <a:xfrm>
            <a:off x="7010400" y="3581403"/>
            <a:ext cx="223838" cy="295275"/>
          </a:xfrm>
          <a:custGeom>
            <a:avLst/>
            <a:gdLst/>
            <a:ahLst/>
            <a:cxnLst>
              <a:cxn ang="0">
                <a:pos x="133" y="72"/>
              </a:cxn>
              <a:cxn ang="0">
                <a:pos x="141" y="161"/>
              </a:cxn>
              <a:cxn ang="0">
                <a:pos x="15" y="186"/>
              </a:cxn>
              <a:cxn ang="0">
                <a:pos x="0" y="0"/>
              </a:cxn>
              <a:cxn ang="0">
                <a:pos x="133" y="72"/>
              </a:cxn>
            </a:cxnLst>
            <a:rect l="0" t="0" r="r" b="b"/>
            <a:pathLst>
              <a:path w="141" h="186">
                <a:moveTo>
                  <a:pt x="133" y="72"/>
                </a:moveTo>
                <a:lnTo>
                  <a:pt x="141" y="161"/>
                </a:lnTo>
                <a:lnTo>
                  <a:pt x="15" y="186"/>
                </a:lnTo>
                <a:lnTo>
                  <a:pt x="0" y="0"/>
                </a:lnTo>
                <a:lnTo>
                  <a:pt x="133" y="72"/>
                </a:lnTo>
                <a:close/>
              </a:path>
            </a:pathLst>
          </a:custGeom>
          <a:solidFill>
            <a:srgbClr val="4987E3"/>
          </a:solidFill>
          <a:ln w="9525" cap="flat" cmpd="sng">
            <a:noFill/>
            <a:prstDash val="solid"/>
            <a:round/>
            <a:headEnd/>
            <a:tailEnd/>
          </a:ln>
          <a:effectLst/>
        </p:spPr>
        <p:txBody>
          <a:bodyPr wrap="none" anchor="ctr"/>
          <a:lstStyle/>
          <a:p>
            <a:pPr eaLnBrk="1" hangingPunct="1">
              <a:defRPr/>
            </a:pPr>
            <a:endParaRPr lang="ko-KR" altLang="en-US" kern="0"/>
          </a:p>
        </p:txBody>
      </p:sp>
      <p:sp>
        <p:nvSpPr>
          <p:cNvPr id="51" name="Arc 16"/>
          <p:cNvSpPr>
            <a:spLocks/>
          </p:cNvSpPr>
          <p:nvPr/>
        </p:nvSpPr>
        <p:spPr bwMode="gray">
          <a:xfrm rot="16200000">
            <a:off x="4056857" y="1729584"/>
            <a:ext cx="1757362" cy="4537075"/>
          </a:xfrm>
          <a:custGeom>
            <a:avLst/>
            <a:gdLst>
              <a:gd name="G0" fmla="+- 19534 0 0"/>
              <a:gd name="G1" fmla="+- 21600 0 0"/>
              <a:gd name="G2" fmla="+- 21600 0 0"/>
              <a:gd name="T0" fmla="*/ 0 w 41134"/>
              <a:gd name="T1" fmla="*/ 12382 h 41573"/>
              <a:gd name="T2" fmla="*/ 27757 w 41134"/>
              <a:gd name="T3" fmla="*/ 41573 h 41573"/>
              <a:gd name="T4" fmla="*/ 19534 w 41134"/>
              <a:gd name="T5" fmla="*/ 21600 h 41573"/>
            </a:gdLst>
            <a:ahLst/>
            <a:cxnLst>
              <a:cxn ang="0">
                <a:pos x="T0" y="T1"/>
              </a:cxn>
              <a:cxn ang="0">
                <a:pos x="T2" y="T3"/>
              </a:cxn>
              <a:cxn ang="0">
                <a:pos x="T4" y="T5"/>
              </a:cxn>
            </a:cxnLst>
            <a:rect l="0" t="0" r="r" b="b"/>
            <a:pathLst>
              <a:path w="41134" h="41573" fill="none" extrusionOk="0">
                <a:moveTo>
                  <a:pt x="-1" y="12381"/>
                </a:moveTo>
                <a:cubicBezTo>
                  <a:pt x="3566" y="4822"/>
                  <a:pt x="11175" y="-1"/>
                  <a:pt x="19534" y="0"/>
                </a:cubicBezTo>
                <a:cubicBezTo>
                  <a:pt x="31463" y="0"/>
                  <a:pt x="41134" y="9670"/>
                  <a:pt x="41134" y="21600"/>
                </a:cubicBezTo>
                <a:cubicBezTo>
                  <a:pt x="41134" y="30353"/>
                  <a:pt x="35851" y="38241"/>
                  <a:pt x="27757" y="41573"/>
                </a:cubicBezTo>
              </a:path>
              <a:path w="41134" h="41573" stroke="0" extrusionOk="0">
                <a:moveTo>
                  <a:pt x="-1" y="12381"/>
                </a:moveTo>
                <a:cubicBezTo>
                  <a:pt x="3566" y="4822"/>
                  <a:pt x="11175" y="-1"/>
                  <a:pt x="19534" y="0"/>
                </a:cubicBezTo>
                <a:cubicBezTo>
                  <a:pt x="31463" y="0"/>
                  <a:pt x="41134" y="9670"/>
                  <a:pt x="41134" y="21600"/>
                </a:cubicBezTo>
                <a:cubicBezTo>
                  <a:pt x="41134" y="30353"/>
                  <a:pt x="35851" y="38241"/>
                  <a:pt x="27757" y="41573"/>
                </a:cubicBezTo>
                <a:lnTo>
                  <a:pt x="19534" y="21600"/>
                </a:lnTo>
                <a:close/>
              </a:path>
            </a:pathLst>
          </a:custGeom>
          <a:gradFill rotWithShape="1">
            <a:gsLst>
              <a:gs pos="0">
                <a:srgbClr val="4987E3"/>
              </a:gs>
              <a:gs pos="100000">
                <a:srgbClr val="4987E3">
                  <a:gamma/>
                  <a:tint val="40000"/>
                  <a:invGamma/>
                </a:srgbClr>
              </a:gs>
            </a:gsLst>
            <a:lin ang="5400000" scaled="1"/>
          </a:gradFill>
          <a:ln w="19050">
            <a:noFill/>
            <a:round/>
            <a:headEnd type="triangle" w="med" len="med"/>
            <a:tailEnd/>
          </a:ln>
          <a:effectLst/>
        </p:spPr>
        <p:txBody>
          <a:bodyPr wrap="none" anchor="ctr"/>
          <a:lstStyle/>
          <a:p>
            <a:pPr eaLnBrk="1" hangingPunct="1">
              <a:defRPr/>
            </a:pPr>
            <a:endParaRPr lang="ko-KR" altLang="en-US" kern="0">
              <a:solidFill>
                <a:srgbClr val="000000"/>
              </a:solidFill>
            </a:endParaRPr>
          </a:p>
        </p:txBody>
      </p:sp>
      <p:sp>
        <p:nvSpPr>
          <p:cNvPr id="52" name="Text Box 17"/>
          <p:cNvSpPr txBox="1">
            <a:spLocks noChangeArrowheads="1"/>
          </p:cNvSpPr>
          <p:nvPr/>
        </p:nvSpPr>
        <p:spPr bwMode="auto">
          <a:xfrm>
            <a:off x="5094733" y="3415724"/>
            <a:ext cx="1594359" cy="307777"/>
          </a:xfrm>
          <a:prstGeom prst="rect">
            <a:avLst/>
          </a:prstGeom>
          <a:noFill/>
          <a:ln w="9525" algn="ctr">
            <a:noFill/>
            <a:miter lim="800000"/>
            <a:headEnd/>
            <a:tailEnd/>
          </a:ln>
          <a:effectLst/>
        </p:spPr>
        <p:txBody>
          <a:bodyPr wrap="square">
            <a:spAutoFit/>
          </a:bodyPr>
          <a:lstStyle/>
          <a:p>
            <a:pPr algn="ctr" eaLnBrk="0" fontAlgn="base" latinLnBrk="0" hangingPunct="0">
              <a:spcBef>
                <a:spcPct val="50000"/>
              </a:spcBef>
              <a:spcAft>
                <a:spcPct val="0"/>
              </a:spcAft>
            </a:pPr>
            <a:r>
              <a:rPr lang="en-US" altLang="ko-KR" sz="1400" b="1" dirty="0">
                <a:latin typeface="Arial" panose="020B0604020202020204" pitchFamily="34" charset="0"/>
                <a:ea typeface="굴림" charset="-127"/>
                <a:cs typeface="Arial" panose="020B0604020202020204" pitchFamily="34" charset="0"/>
              </a:rPr>
              <a:t>60.71 Atomic %</a:t>
            </a:r>
          </a:p>
        </p:txBody>
      </p:sp>
      <p:cxnSp>
        <p:nvCxnSpPr>
          <p:cNvPr id="53" name="AutoShape 18"/>
          <p:cNvCxnSpPr>
            <a:cxnSpLocks noChangeShapeType="1"/>
            <a:endCxn id="52" idx="3"/>
          </p:cNvCxnSpPr>
          <p:nvPr/>
        </p:nvCxnSpPr>
        <p:spPr bwMode="auto">
          <a:xfrm rot="10800000" flipV="1">
            <a:off x="6689093" y="2983919"/>
            <a:ext cx="2483455" cy="585693"/>
          </a:xfrm>
          <a:prstGeom prst="bentConnector3">
            <a:avLst>
              <a:gd name="adj1" fmla="val 50000"/>
            </a:avLst>
          </a:prstGeom>
          <a:noFill/>
          <a:ln w="9525">
            <a:solidFill>
              <a:srgbClr val="000000"/>
            </a:solidFill>
            <a:miter lim="800000"/>
            <a:headEnd/>
            <a:tailEnd type="triangle" w="med" len="med"/>
          </a:ln>
          <a:effectLst/>
        </p:spPr>
      </p:cxnSp>
      <p:cxnSp>
        <p:nvCxnSpPr>
          <p:cNvPr id="54" name="AutoShape 19"/>
          <p:cNvCxnSpPr>
            <a:cxnSpLocks noChangeShapeType="1"/>
            <a:endCxn id="45" idx="3"/>
          </p:cNvCxnSpPr>
          <p:nvPr/>
        </p:nvCxnSpPr>
        <p:spPr bwMode="auto">
          <a:xfrm rot="10800000">
            <a:off x="7294016" y="4179709"/>
            <a:ext cx="835306" cy="409190"/>
          </a:xfrm>
          <a:prstGeom prst="bentConnector3">
            <a:avLst>
              <a:gd name="adj1" fmla="val 50000"/>
            </a:avLst>
          </a:prstGeom>
          <a:noFill/>
          <a:ln w="9525">
            <a:solidFill>
              <a:srgbClr val="000000"/>
            </a:solidFill>
            <a:miter lim="800000"/>
            <a:headEnd/>
            <a:tailEnd type="triangle" w="med" len="med"/>
          </a:ln>
          <a:effectLst/>
        </p:spPr>
      </p:cxnSp>
      <p:sp>
        <p:nvSpPr>
          <p:cNvPr id="55" name="Text Box 20"/>
          <p:cNvSpPr txBox="1">
            <a:spLocks noChangeArrowheads="1"/>
          </p:cNvSpPr>
          <p:nvPr/>
        </p:nvSpPr>
        <p:spPr bwMode="auto">
          <a:xfrm>
            <a:off x="4766912" y="4492114"/>
            <a:ext cx="1137035" cy="276999"/>
          </a:xfrm>
          <a:prstGeom prst="rect">
            <a:avLst/>
          </a:prstGeom>
          <a:noFill/>
          <a:ln w="9525" algn="ctr">
            <a:noFill/>
            <a:miter lim="800000"/>
            <a:headEnd/>
            <a:tailEnd/>
          </a:ln>
          <a:effectLst/>
        </p:spPr>
        <p:txBody>
          <a:bodyPr wrap="square">
            <a:spAutoFit/>
          </a:bodyPr>
          <a:lstStyle/>
          <a:p>
            <a:pPr algn="ctr" eaLnBrk="0" fontAlgn="base" latinLnBrk="0" hangingPunct="0">
              <a:spcBef>
                <a:spcPct val="50000"/>
              </a:spcBef>
              <a:spcAft>
                <a:spcPct val="0"/>
              </a:spcAft>
            </a:pPr>
            <a:r>
              <a:rPr lang="en-US" altLang="ko-KR" sz="1200" b="1" dirty="0">
                <a:latin typeface="Arial" panose="020B0604020202020204" pitchFamily="34" charset="0"/>
                <a:ea typeface="굴림" charset="-127"/>
                <a:cs typeface="Arial" panose="020B0604020202020204" pitchFamily="34" charset="0"/>
              </a:rPr>
              <a:t>17.36 At%</a:t>
            </a:r>
          </a:p>
        </p:txBody>
      </p:sp>
      <p:grpSp>
        <p:nvGrpSpPr>
          <p:cNvPr id="2" name="Group 22"/>
          <p:cNvGrpSpPr>
            <a:grpSpLocks/>
          </p:cNvGrpSpPr>
          <p:nvPr/>
        </p:nvGrpSpPr>
        <p:grpSpPr bwMode="auto">
          <a:xfrm>
            <a:off x="8029578" y="2770367"/>
            <a:ext cx="2028825" cy="482600"/>
            <a:chOff x="816" y="2304"/>
            <a:chExt cx="1440" cy="448"/>
          </a:xfrm>
        </p:grpSpPr>
        <p:sp>
          <p:nvSpPr>
            <p:cNvPr id="57" name="Freeform 23"/>
            <p:cNvSpPr>
              <a:spLocks/>
            </p:cNvSpPr>
            <p:nvPr/>
          </p:nvSpPr>
          <p:spPr bwMode="gray">
            <a:xfrm>
              <a:off x="901" y="2562"/>
              <a:ext cx="1270" cy="190"/>
            </a:xfrm>
            <a:custGeom>
              <a:avLst/>
              <a:gdLst/>
              <a:ahLst/>
              <a:cxnLst>
                <a:cxn ang="0">
                  <a:pos x="1120" y="252"/>
                </a:cxn>
                <a:cxn ang="0">
                  <a:pos x="1116" y="250"/>
                </a:cxn>
                <a:cxn ang="0">
                  <a:pos x="1100" y="246"/>
                </a:cxn>
                <a:cxn ang="0">
                  <a:pos x="1074" y="240"/>
                </a:cxn>
                <a:cxn ang="0">
                  <a:pos x="1038" y="232"/>
                </a:cxn>
                <a:cxn ang="0">
                  <a:pos x="992" y="222"/>
                </a:cxn>
                <a:cxn ang="0">
                  <a:pos x="938" y="212"/>
                </a:cxn>
                <a:cxn ang="0">
                  <a:pos x="876" y="204"/>
                </a:cxn>
                <a:cxn ang="0">
                  <a:pos x="806" y="196"/>
                </a:cxn>
                <a:cxn ang="0">
                  <a:pos x="730" y="190"/>
                </a:cxn>
                <a:cxn ang="0">
                  <a:pos x="646" y="184"/>
                </a:cxn>
                <a:cxn ang="0">
                  <a:pos x="556" y="184"/>
                </a:cxn>
                <a:cxn ang="0">
                  <a:pos x="466" y="184"/>
                </a:cxn>
                <a:cxn ang="0">
                  <a:pos x="384" y="190"/>
                </a:cxn>
                <a:cxn ang="0">
                  <a:pos x="308" y="196"/>
                </a:cxn>
                <a:cxn ang="0">
                  <a:pos x="238" y="204"/>
                </a:cxn>
                <a:cxn ang="0">
                  <a:pos x="178" y="212"/>
                </a:cxn>
                <a:cxn ang="0">
                  <a:pos x="126" y="222"/>
                </a:cxn>
                <a:cxn ang="0">
                  <a:pos x="82" y="232"/>
                </a:cxn>
                <a:cxn ang="0">
                  <a:pos x="46" y="240"/>
                </a:cxn>
                <a:cxn ang="0">
                  <a:pos x="20" y="246"/>
                </a:cxn>
                <a:cxn ang="0">
                  <a:pos x="6" y="250"/>
                </a:cxn>
                <a:cxn ang="0">
                  <a:pos x="0" y="252"/>
                </a:cxn>
                <a:cxn ang="0">
                  <a:pos x="0" y="62"/>
                </a:cxn>
                <a:cxn ang="0">
                  <a:pos x="560" y="0"/>
                </a:cxn>
                <a:cxn ang="0">
                  <a:pos x="1120" y="62"/>
                </a:cxn>
                <a:cxn ang="0">
                  <a:pos x="1120" y="252"/>
                </a:cxn>
                <a:cxn ang="0">
                  <a:pos x="1120" y="252"/>
                </a:cxn>
              </a:cxnLst>
              <a:rect l="0" t="0" r="r" b="b"/>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lnTo>
                    <a:pt x="1120" y="252"/>
                  </a:lnTo>
                  <a:close/>
                </a:path>
              </a:pathLst>
            </a:custGeom>
            <a:solidFill>
              <a:srgbClr val="000000"/>
            </a:solidFill>
            <a:ln w="0">
              <a:noFill/>
              <a:prstDash val="solid"/>
              <a:round/>
              <a:headEnd/>
              <a:tailEnd/>
            </a:ln>
          </p:spPr>
          <p:txBody>
            <a:bodyPr/>
            <a:lstStyle/>
            <a:p>
              <a:pPr eaLnBrk="1" hangingPunct="1">
                <a:defRPr/>
              </a:pPr>
              <a:endParaRPr lang="ko-KR" altLang="en-US" kern="0"/>
            </a:p>
          </p:txBody>
        </p:sp>
        <p:sp>
          <p:nvSpPr>
            <p:cNvPr id="58" name="Rectangle 24"/>
            <p:cNvSpPr>
              <a:spLocks noChangeArrowheads="1"/>
            </p:cNvSpPr>
            <p:nvPr/>
          </p:nvSpPr>
          <p:spPr bwMode="gray">
            <a:xfrm>
              <a:off x="816" y="2304"/>
              <a:ext cx="1440" cy="393"/>
            </a:xfrm>
            <a:prstGeom prst="rect">
              <a:avLst/>
            </a:prstGeom>
            <a:gradFill rotWithShape="1">
              <a:gsLst>
                <a:gs pos="0">
                  <a:srgbClr val="4987E3">
                    <a:gamma/>
                    <a:tint val="36471"/>
                    <a:invGamma/>
                  </a:srgbClr>
                </a:gs>
                <a:gs pos="100000">
                  <a:srgbClr val="4987E3"/>
                </a:gs>
              </a:gsLst>
              <a:lin ang="2700000" scaled="1"/>
            </a:gradFill>
            <a:ln w="9525" algn="ctr">
              <a:noFill/>
              <a:miter lim="800000"/>
              <a:headEnd/>
              <a:tailEnd/>
            </a:ln>
            <a:effectLst/>
          </p:spPr>
          <p:txBody>
            <a:bodyPr wrap="none" anchor="ctr"/>
            <a:lstStyle/>
            <a:p>
              <a:pPr algn="ctr" eaLnBrk="1" hangingPunct="1">
                <a:defRPr/>
              </a:pPr>
              <a:r>
                <a:rPr lang="en-US" altLang="ko-KR" b="1" kern="0" dirty="0">
                  <a:latin typeface="Arial" panose="020B0604020202020204" pitchFamily="34" charset="0"/>
                  <a:ea typeface="굴림" charset="-127"/>
                  <a:cs typeface="Arial" panose="020B0604020202020204" pitchFamily="34" charset="0"/>
                </a:rPr>
                <a:t>Oxide</a:t>
              </a:r>
            </a:p>
          </p:txBody>
        </p:sp>
      </p:grpSp>
      <p:grpSp>
        <p:nvGrpSpPr>
          <p:cNvPr id="3" name="Group 26"/>
          <p:cNvGrpSpPr>
            <a:grpSpLocks/>
          </p:cNvGrpSpPr>
          <p:nvPr/>
        </p:nvGrpSpPr>
        <p:grpSpPr bwMode="auto">
          <a:xfrm>
            <a:off x="7861734" y="4338124"/>
            <a:ext cx="3059832" cy="524520"/>
            <a:chOff x="790" y="2304"/>
            <a:chExt cx="1440" cy="448"/>
          </a:xfrm>
        </p:grpSpPr>
        <p:sp>
          <p:nvSpPr>
            <p:cNvPr id="60" name="Freeform 27"/>
            <p:cNvSpPr>
              <a:spLocks/>
            </p:cNvSpPr>
            <p:nvPr/>
          </p:nvSpPr>
          <p:spPr bwMode="gray">
            <a:xfrm>
              <a:off x="901" y="2562"/>
              <a:ext cx="1270" cy="190"/>
            </a:xfrm>
            <a:custGeom>
              <a:avLst/>
              <a:gdLst/>
              <a:ahLst/>
              <a:cxnLst>
                <a:cxn ang="0">
                  <a:pos x="1120" y="252"/>
                </a:cxn>
                <a:cxn ang="0">
                  <a:pos x="1116" y="250"/>
                </a:cxn>
                <a:cxn ang="0">
                  <a:pos x="1100" y="246"/>
                </a:cxn>
                <a:cxn ang="0">
                  <a:pos x="1074" y="240"/>
                </a:cxn>
                <a:cxn ang="0">
                  <a:pos x="1038" y="232"/>
                </a:cxn>
                <a:cxn ang="0">
                  <a:pos x="992" y="222"/>
                </a:cxn>
                <a:cxn ang="0">
                  <a:pos x="938" y="212"/>
                </a:cxn>
                <a:cxn ang="0">
                  <a:pos x="876" y="204"/>
                </a:cxn>
                <a:cxn ang="0">
                  <a:pos x="806" y="196"/>
                </a:cxn>
                <a:cxn ang="0">
                  <a:pos x="730" y="190"/>
                </a:cxn>
                <a:cxn ang="0">
                  <a:pos x="646" y="184"/>
                </a:cxn>
                <a:cxn ang="0">
                  <a:pos x="556" y="184"/>
                </a:cxn>
                <a:cxn ang="0">
                  <a:pos x="466" y="184"/>
                </a:cxn>
                <a:cxn ang="0">
                  <a:pos x="384" y="190"/>
                </a:cxn>
                <a:cxn ang="0">
                  <a:pos x="308" y="196"/>
                </a:cxn>
                <a:cxn ang="0">
                  <a:pos x="238" y="204"/>
                </a:cxn>
                <a:cxn ang="0">
                  <a:pos x="178" y="212"/>
                </a:cxn>
                <a:cxn ang="0">
                  <a:pos x="126" y="222"/>
                </a:cxn>
                <a:cxn ang="0">
                  <a:pos x="82" y="232"/>
                </a:cxn>
                <a:cxn ang="0">
                  <a:pos x="46" y="240"/>
                </a:cxn>
                <a:cxn ang="0">
                  <a:pos x="20" y="246"/>
                </a:cxn>
                <a:cxn ang="0">
                  <a:pos x="6" y="250"/>
                </a:cxn>
                <a:cxn ang="0">
                  <a:pos x="0" y="252"/>
                </a:cxn>
                <a:cxn ang="0">
                  <a:pos x="0" y="62"/>
                </a:cxn>
                <a:cxn ang="0">
                  <a:pos x="560" y="0"/>
                </a:cxn>
                <a:cxn ang="0">
                  <a:pos x="1120" y="62"/>
                </a:cxn>
                <a:cxn ang="0">
                  <a:pos x="1120" y="252"/>
                </a:cxn>
                <a:cxn ang="0">
                  <a:pos x="1120" y="252"/>
                </a:cxn>
              </a:cxnLst>
              <a:rect l="0" t="0" r="r" b="b"/>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lnTo>
                    <a:pt x="1120" y="252"/>
                  </a:lnTo>
                  <a:close/>
                </a:path>
              </a:pathLst>
            </a:custGeom>
            <a:solidFill>
              <a:srgbClr val="000000"/>
            </a:solidFill>
            <a:ln w="0">
              <a:noFill/>
              <a:prstDash val="solid"/>
              <a:round/>
              <a:headEnd/>
              <a:tailEnd/>
            </a:ln>
          </p:spPr>
          <p:txBody>
            <a:bodyPr/>
            <a:lstStyle/>
            <a:p>
              <a:pPr eaLnBrk="1" hangingPunct="1">
                <a:defRPr/>
              </a:pPr>
              <a:endParaRPr lang="ko-KR" altLang="en-US" kern="0"/>
            </a:p>
          </p:txBody>
        </p:sp>
        <p:sp>
          <p:nvSpPr>
            <p:cNvPr id="61" name="Rectangle 28"/>
            <p:cNvSpPr>
              <a:spLocks noChangeArrowheads="1"/>
            </p:cNvSpPr>
            <p:nvPr/>
          </p:nvSpPr>
          <p:spPr bwMode="gray">
            <a:xfrm>
              <a:off x="790" y="2304"/>
              <a:ext cx="1440" cy="393"/>
            </a:xfrm>
            <a:prstGeom prst="rect">
              <a:avLst/>
            </a:prstGeom>
            <a:gradFill rotWithShape="1">
              <a:gsLst>
                <a:gs pos="0">
                  <a:srgbClr val="36A1B6">
                    <a:gamma/>
                    <a:tint val="36471"/>
                    <a:invGamma/>
                  </a:srgbClr>
                </a:gs>
                <a:gs pos="100000">
                  <a:srgbClr val="36A1B6"/>
                </a:gs>
              </a:gsLst>
              <a:lin ang="2700000" scaled="1"/>
            </a:gradFill>
            <a:ln w="9525" algn="ctr">
              <a:noFill/>
              <a:miter lim="800000"/>
              <a:headEnd/>
              <a:tailEnd/>
            </a:ln>
            <a:effectLst/>
          </p:spPr>
          <p:txBody>
            <a:bodyPr wrap="none" anchor="ctr"/>
            <a:lstStyle/>
            <a:p>
              <a:pPr algn="ctr" eaLnBrk="1" hangingPunct="1">
                <a:defRPr/>
              </a:pPr>
              <a:r>
                <a:rPr lang="en-US" altLang="ko-KR" b="1" kern="0" dirty="0">
                  <a:latin typeface="Arial" panose="020B0604020202020204" pitchFamily="34" charset="0"/>
                  <a:ea typeface="굴림" charset="-127"/>
                  <a:cs typeface="Arial" panose="020B0604020202020204" pitchFamily="34" charset="0"/>
                </a:rPr>
                <a:t>Magnesium, Calciu</a:t>
              </a:r>
              <a:r>
                <a:rPr lang="en-US" altLang="ko-KR" b="1" kern="0" noProof="0" dirty="0">
                  <a:latin typeface="Arial" panose="020B0604020202020204" pitchFamily="34" charset="0"/>
                  <a:ea typeface="굴림" charset="-127"/>
                  <a:cs typeface="Arial" panose="020B0604020202020204" pitchFamily="34" charset="0"/>
                </a:rPr>
                <a:t>m, Iron</a:t>
              </a:r>
              <a:endParaRPr lang="en-US" altLang="ko-KR" b="1" kern="0" dirty="0">
                <a:latin typeface="Arial" panose="020B0604020202020204" pitchFamily="34" charset="0"/>
                <a:ea typeface="굴림" charset="-127"/>
                <a:cs typeface="Arial" panose="020B0604020202020204" pitchFamily="34" charset="0"/>
              </a:endParaRPr>
            </a:p>
          </p:txBody>
        </p:sp>
      </p:grpSp>
      <p:grpSp>
        <p:nvGrpSpPr>
          <p:cNvPr id="5" name="Group 32"/>
          <p:cNvGrpSpPr>
            <a:grpSpLocks/>
          </p:cNvGrpSpPr>
          <p:nvPr/>
        </p:nvGrpSpPr>
        <p:grpSpPr bwMode="auto">
          <a:xfrm>
            <a:off x="2883646" y="5406379"/>
            <a:ext cx="2028825" cy="482600"/>
            <a:chOff x="816" y="2304"/>
            <a:chExt cx="1440" cy="448"/>
          </a:xfrm>
        </p:grpSpPr>
        <p:sp>
          <p:nvSpPr>
            <p:cNvPr id="66" name="Freeform 33"/>
            <p:cNvSpPr>
              <a:spLocks/>
            </p:cNvSpPr>
            <p:nvPr/>
          </p:nvSpPr>
          <p:spPr bwMode="gray">
            <a:xfrm>
              <a:off x="901" y="2562"/>
              <a:ext cx="1270" cy="190"/>
            </a:xfrm>
            <a:custGeom>
              <a:avLst/>
              <a:gdLst/>
              <a:ahLst/>
              <a:cxnLst>
                <a:cxn ang="0">
                  <a:pos x="1120" y="252"/>
                </a:cxn>
                <a:cxn ang="0">
                  <a:pos x="1116" y="250"/>
                </a:cxn>
                <a:cxn ang="0">
                  <a:pos x="1100" y="246"/>
                </a:cxn>
                <a:cxn ang="0">
                  <a:pos x="1074" y="240"/>
                </a:cxn>
                <a:cxn ang="0">
                  <a:pos x="1038" y="232"/>
                </a:cxn>
                <a:cxn ang="0">
                  <a:pos x="992" y="222"/>
                </a:cxn>
                <a:cxn ang="0">
                  <a:pos x="938" y="212"/>
                </a:cxn>
                <a:cxn ang="0">
                  <a:pos x="876" y="204"/>
                </a:cxn>
                <a:cxn ang="0">
                  <a:pos x="806" y="196"/>
                </a:cxn>
                <a:cxn ang="0">
                  <a:pos x="730" y="190"/>
                </a:cxn>
                <a:cxn ang="0">
                  <a:pos x="646" y="184"/>
                </a:cxn>
                <a:cxn ang="0">
                  <a:pos x="556" y="184"/>
                </a:cxn>
                <a:cxn ang="0">
                  <a:pos x="466" y="184"/>
                </a:cxn>
                <a:cxn ang="0">
                  <a:pos x="384" y="190"/>
                </a:cxn>
                <a:cxn ang="0">
                  <a:pos x="308" y="196"/>
                </a:cxn>
                <a:cxn ang="0">
                  <a:pos x="238" y="204"/>
                </a:cxn>
                <a:cxn ang="0">
                  <a:pos x="178" y="212"/>
                </a:cxn>
                <a:cxn ang="0">
                  <a:pos x="126" y="222"/>
                </a:cxn>
                <a:cxn ang="0">
                  <a:pos x="82" y="232"/>
                </a:cxn>
                <a:cxn ang="0">
                  <a:pos x="46" y="240"/>
                </a:cxn>
                <a:cxn ang="0">
                  <a:pos x="20" y="246"/>
                </a:cxn>
                <a:cxn ang="0">
                  <a:pos x="6" y="250"/>
                </a:cxn>
                <a:cxn ang="0">
                  <a:pos x="0" y="252"/>
                </a:cxn>
                <a:cxn ang="0">
                  <a:pos x="0" y="62"/>
                </a:cxn>
                <a:cxn ang="0">
                  <a:pos x="560" y="0"/>
                </a:cxn>
                <a:cxn ang="0">
                  <a:pos x="1120" y="62"/>
                </a:cxn>
                <a:cxn ang="0">
                  <a:pos x="1120" y="252"/>
                </a:cxn>
                <a:cxn ang="0">
                  <a:pos x="1120" y="252"/>
                </a:cxn>
              </a:cxnLst>
              <a:rect l="0" t="0" r="r" b="b"/>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lnTo>
                    <a:pt x="1120" y="252"/>
                  </a:lnTo>
                  <a:close/>
                </a:path>
              </a:pathLst>
            </a:custGeom>
            <a:solidFill>
              <a:srgbClr val="000000"/>
            </a:solidFill>
            <a:ln w="0">
              <a:noFill/>
              <a:prstDash val="solid"/>
              <a:round/>
              <a:headEnd/>
              <a:tailEnd/>
            </a:ln>
          </p:spPr>
          <p:txBody>
            <a:bodyPr/>
            <a:lstStyle/>
            <a:p>
              <a:pPr eaLnBrk="1" hangingPunct="1">
                <a:defRPr/>
              </a:pPr>
              <a:endParaRPr lang="ko-KR" altLang="en-US" kern="0"/>
            </a:p>
          </p:txBody>
        </p:sp>
        <p:sp>
          <p:nvSpPr>
            <p:cNvPr id="67" name="Rectangle 34"/>
            <p:cNvSpPr>
              <a:spLocks noChangeArrowheads="1"/>
            </p:cNvSpPr>
            <p:nvPr/>
          </p:nvSpPr>
          <p:spPr bwMode="gray">
            <a:xfrm>
              <a:off x="816" y="2304"/>
              <a:ext cx="1440" cy="393"/>
            </a:xfrm>
            <a:prstGeom prst="rect">
              <a:avLst/>
            </a:prstGeom>
            <a:gradFill rotWithShape="1">
              <a:gsLst>
                <a:gs pos="0">
                  <a:srgbClr val="EB5D41">
                    <a:gamma/>
                    <a:tint val="36471"/>
                    <a:invGamma/>
                  </a:srgbClr>
                </a:gs>
                <a:gs pos="100000">
                  <a:srgbClr val="EB5D41"/>
                </a:gs>
              </a:gsLst>
              <a:lin ang="2700000" scaled="1"/>
            </a:gradFill>
            <a:ln w="9525" algn="ctr">
              <a:noFill/>
              <a:miter lim="800000"/>
              <a:headEnd/>
              <a:tailEnd/>
            </a:ln>
            <a:effectLst/>
          </p:spPr>
          <p:txBody>
            <a:bodyPr wrap="none" anchor="ctr"/>
            <a:lstStyle/>
            <a:p>
              <a:pPr algn="ctr" eaLnBrk="1" hangingPunct="1">
                <a:defRPr/>
              </a:pPr>
              <a:r>
                <a:rPr lang="en-US" altLang="ko-KR" b="1" kern="0" dirty="0">
                  <a:latin typeface="Arial" panose="020B0604020202020204" pitchFamily="34" charset="0"/>
                  <a:ea typeface="굴림" charset="-127"/>
                  <a:cs typeface="Arial" panose="020B0604020202020204" pitchFamily="34" charset="0"/>
                </a:rPr>
                <a:t>Silicon</a:t>
              </a:r>
            </a:p>
          </p:txBody>
        </p:sp>
      </p:grpSp>
      <p:cxnSp>
        <p:nvCxnSpPr>
          <p:cNvPr id="68" name="AutoShape 35"/>
          <p:cNvCxnSpPr>
            <a:cxnSpLocks noChangeShapeType="1"/>
          </p:cNvCxnSpPr>
          <p:nvPr/>
        </p:nvCxnSpPr>
        <p:spPr bwMode="auto">
          <a:xfrm rot="10800000">
            <a:off x="6460721" y="4422002"/>
            <a:ext cx="1295400" cy="1219200"/>
          </a:xfrm>
          <a:prstGeom prst="bentConnector3">
            <a:avLst>
              <a:gd name="adj1" fmla="val 50000"/>
            </a:avLst>
          </a:prstGeom>
          <a:noFill/>
          <a:ln w="9525">
            <a:solidFill>
              <a:srgbClr val="000000"/>
            </a:solidFill>
            <a:miter lim="800000"/>
            <a:headEnd/>
            <a:tailEnd type="triangle" w="med" len="med"/>
          </a:ln>
          <a:effectLst/>
        </p:spPr>
      </p:cxnSp>
      <p:cxnSp>
        <p:nvCxnSpPr>
          <p:cNvPr id="69" name="AutoShape 36"/>
          <p:cNvCxnSpPr>
            <a:cxnSpLocks noChangeShapeType="1"/>
          </p:cNvCxnSpPr>
          <p:nvPr/>
        </p:nvCxnSpPr>
        <p:spPr bwMode="auto">
          <a:xfrm rot="5400000" flipH="1" flipV="1">
            <a:off x="4617406" y="5027070"/>
            <a:ext cx="894580" cy="301070"/>
          </a:xfrm>
          <a:prstGeom prst="bentConnector3">
            <a:avLst>
              <a:gd name="adj1" fmla="val 762"/>
            </a:avLst>
          </a:prstGeom>
          <a:noFill/>
          <a:ln w="9525">
            <a:solidFill>
              <a:srgbClr val="000000"/>
            </a:solidFill>
            <a:miter lim="800000"/>
            <a:headEnd/>
            <a:tailEnd type="triangle" w="med" len="med"/>
          </a:ln>
          <a:effectLst/>
        </p:spPr>
      </p:cxnSp>
      <p:sp>
        <p:nvSpPr>
          <p:cNvPr id="118" name="직사각형 117"/>
          <p:cNvSpPr/>
          <p:nvPr/>
        </p:nvSpPr>
        <p:spPr>
          <a:xfrm>
            <a:off x="1523999" y="260648"/>
            <a:ext cx="8711953" cy="1200329"/>
          </a:xfrm>
          <a:prstGeom prst="rect">
            <a:avLst/>
          </a:prstGeom>
        </p:spPr>
        <p:txBody>
          <a:bodyPr wrap="square">
            <a:spAutoFit/>
            <a:scene3d>
              <a:camera prst="orthographicFront"/>
              <a:lightRig rig="threePt" dir="t"/>
            </a:scene3d>
            <a:sp3d extrusionH="57150">
              <a:bevelT w="38100" h="38100"/>
            </a:sp3d>
          </a:bodyPr>
          <a:lstStyle/>
          <a:p>
            <a:r>
              <a:rPr lang="en-US" altLang="ko-KR" sz="3600" b="1" i="1" dirty="0">
                <a:ln>
                  <a:solidFill>
                    <a:srgbClr val="0070C0"/>
                  </a:solidFill>
                </a:ln>
                <a:solidFill>
                  <a:srgbClr val="00CCFF"/>
                </a:solidFill>
                <a:effectLst>
                  <a:outerShdw blurRad="63500" dist="38100" dir="8220000" algn="tl" rotWithShape="0">
                    <a:srgbClr val="000000">
                      <a:alpha val="30000"/>
                    </a:srgbClr>
                  </a:outerShdw>
                </a:effectLst>
                <a:latin typeface="Arial" panose="020B0604020202020204" pitchFamily="34" charset="0"/>
                <a:cs typeface="Arial" panose="020B0604020202020204" pitchFamily="34" charset="0"/>
              </a:rPr>
              <a:t>Lunar Dust Composition</a:t>
            </a:r>
          </a:p>
          <a:p>
            <a:r>
              <a:rPr lang="en-US" altLang="ko-KR" sz="3600" b="1" i="1" dirty="0">
                <a:ln>
                  <a:solidFill>
                    <a:srgbClr val="0070C0"/>
                  </a:solidFill>
                </a:ln>
                <a:solidFill>
                  <a:srgbClr val="00CCFF"/>
                </a:solidFill>
                <a:effectLst>
                  <a:outerShdw blurRad="63500" dist="38100" dir="8220000" algn="tl" rotWithShape="0">
                    <a:srgbClr val="000000">
                      <a:alpha val="30000"/>
                    </a:srgbClr>
                  </a:outerShdw>
                </a:effectLst>
                <a:latin typeface="Arial" panose="020B0604020202020204" pitchFamily="34" charset="0"/>
                <a:cs typeface="Arial" panose="020B0604020202020204" pitchFamily="34" charset="0"/>
              </a:rPr>
              <a:t>				- Elemental Analysis</a:t>
            </a:r>
            <a:endParaRPr lang="ko-KR" altLang="en-US" sz="3600" dirty="0">
              <a:ln>
                <a:solidFill>
                  <a:srgbClr val="0070C0"/>
                </a:solidFill>
              </a:ln>
              <a:solidFill>
                <a:srgbClr val="00CCFF"/>
              </a:solidFill>
              <a:latin typeface="Arial" panose="020B0604020202020204" pitchFamily="34" charset="0"/>
              <a:cs typeface="Arial" panose="020B0604020202020204" pitchFamily="34" charset="0"/>
            </a:endParaRPr>
          </a:p>
        </p:txBody>
      </p:sp>
      <p:sp>
        <p:nvSpPr>
          <p:cNvPr id="35" name="Freeform 34"/>
          <p:cNvSpPr/>
          <p:nvPr/>
        </p:nvSpPr>
        <p:spPr>
          <a:xfrm rot="20148172">
            <a:off x="3456169" y="2798859"/>
            <a:ext cx="516835" cy="938254"/>
          </a:xfrm>
          <a:custGeom>
            <a:avLst/>
            <a:gdLst>
              <a:gd name="connsiteX0" fmla="*/ 0 w 516835"/>
              <a:gd name="connsiteY0" fmla="*/ 0 h 938254"/>
              <a:gd name="connsiteX1" fmla="*/ 151075 w 516835"/>
              <a:gd name="connsiteY1" fmla="*/ 103367 h 938254"/>
              <a:gd name="connsiteX2" fmla="*/ 166978 w 516835"/>
              <a:gd name="connsiteY2" fmla="*/ 270345 h 938254"/>
              <a:gd name="connsiteX3" fmla="*/ 182880 w 516835"/>
              <a:gd name="connsiteY3" fmla="*/ 365760 h 938254"/>
              <a:gd name="connsiteX4" fmla="*/ 333955 w 516835"/>
              <a:gd name="connsiteY4" fmla="*/ 453225 h 938254"/>
              <a:gd name="connsiteX5" fmla="*/ 381663 w 516835"/>
              <a:gd name="connsiteY5" fmla="*/ 516835 h 938254"/>
              <a:gd name="connsiteX6" fmla="*/ 349858 w 516835"/>
              <a:gd name="connsiteY6" fmla="*/ 779228 h 938254"/>
              <a:gd name="connsiteX7" fmla="*/ 516835 w 516835"/>
              <a:gd name="connsiteY7" fmla="*/ 938254 h 938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6835" h="938254">
                <a:moveTo>
                  <a:pt x="0" y="0"/>
                </a:moveTo>
                <a:cubicBezTo>
                  <a:pt x="61622" y="29155"/>
                  <a:pt x="123245" y="58310"/>
                  <a:pt x="151075" y="103367"/>
                </a:cubicBezTo>
                <a:cubicBezTo>
                  <a:pt x="178905" y="148424"/>
                  <a:pt x="161677" y="226613"/>
                  <a:pt x="166978" y="270345"/>
                </a:cubicBezTo>
                <a:cubicBezTo>
                  <a:pt x="172279" y="314077"/>
                  <a:pt x="155051" y="335280"/>
                  <a:pt x="182880" y="365760"/>
                </a:cubicBezTo>
                <a:cubicBezTo>
                  <a:pt x="210710" y="396240"/>
                  <a:pt x="300825" y="428046"/>
                  <a:pt x="333955" y="453225"/>
                </a:cubicBezTo>
                <a:cubicBezTo>
                  <a:pt x="367086" y="478404"/>
                  <a:pt x="379013" y="462501"/>
                  <a:pt x="381663" y="516835"/>
                </a:cubicBezTo>
                <a:cubicBezTo>
                  <a:pt x="384313" y="571169"/>
                  <a:pt x="327329" y="708992"/>
                  <a:pt x="349858" y="779228"/>
                </a:cubicBezTo>
                <a:cubicBezTo>
                  <a:pt x="372387" y="849465"/>
                  <a:pt x="516835" y="938254"/>
                  <a:pt x="516835" y="938254"/>
                </a:cubicBezTo>
              </a:path>
            </a:pathLst>
          </a:custGeom>
          <a:ln>
            <a:solidFill>
              <a:srgbClr val="FF0000"/>
            </a:solidFill>
            <a:headEnd type="none" w="med" len="med"/>
            <a:tailEnd type="stealth" w="med"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0000"/>
              </a:solidFill>
            </a:endParaRPr>
          </a:p>
        </p:txBody>
      </p:sp>
      <p:sp>
        <p:nvSpPr>
          <p:cNvPr id="36" name="TextBox 35"/>
          <p:cNvSpPr txBox="1"/>
          <p:nvPr/>
        </p:nvSpPr>
        <p:spPr>
          <a:xfrm>
            <a:off x="993713" y="1966543"/>
            <a:ext cx="5565320" cy="1215717"/>
          </a:xfrm>
          <a:prstGeom prst="rect">
            <a:avLst/>
          </a:prstGeom>
          <a:noFill/>
        </p:spPr>
        <p:txBody>
          <a:bodyPr wrap="square" rtlCol="0">
            <a:spAutoFit/>
          </a:bodyPr>
          <a:lstStyle/>
          <a:p>
            <a:pPr>
              <a:spcAft>
                <a:spcPts val="1200"/>
              </a:spcAft>
            </a:pPr>
            <a:r>
              <a:rPr lang="en-US" sz="1600" b="1" u="sng" dirty="0">
                <a:latin typeface="Arial" panose="020B0604020202020204" pitchFamily="34" charset="0"/>
                <a:cs typeface="Arial" panose="020B0604020202020204" pitchFamily="34" charset="0"/>
              </a:rPr>
              <a:t>Solar Wind</a:t>
            </a:r>
            <a:r>
              <a:rPr lang="en-US" sz="1600" b="1" dirty="0">
                <a:latin typeface="Arial" panose="020B0604020202020204" pitchFamily="34" charset="0"/>
                <a:cs typeface="Arial" panose="020B0604020202020204" pitchFamily="34" charset="0"/>
              </a:rPr>
              <a:t> </a:t>
            </a:r>
            <a:r>
              <a:rPr lang="en-US" sz="1600" dirty="0">
                <a:latin typeface="Arial" panose="020B0604020202020204" pitchFamily="34" charset="0"/>
                <a:cs typeface="Arial" panose="020B0604020202020204" pitchFamily="34" charset="0"/>
              </a:rPr>
              <a:t>(0.5 ~ 10 keV av.) &amp; </a:t>
            </a:r>
            <a:r>
              <a:rPr lang="en-US" sz="1600" b="1" dirty="0">
                <a:latin typeface="Arial" panose="020B0604020202020204" pitchFamily="34" charset="0"/>
                <a:cs typeface="Arial" panose="020B0604020202020204" pitchFamily="34" charset="0"/>
              </a:rPr>
              <a:t>Solar Flare</a:t>
            </a:r>
            <a:r>
              <a:rPr lang="en-US" sz="1600" dirty="0">
                <a:latin typeface="Arial" panose="020B0604020202020204" pitchFamily="34" charset="0"/>
                <a:cs typeface="Arial" panose="020B0604020202020204" pitchFamily="34" charset="0"/>
              </a:rPr>
              <a:t> (&gt; 28 keV)</a:t>
            </a:r>
            <a:endParaRPr lang="en-US" sz="1600" u="sng" dirty="0">
              <a:latin typeface="Arial" panose="020B0604020202020204" pitchFamily="34" charset="0"/>
              <a:cs typeface="Arial" panose="020B0604020202020204" pitchFamily="34" charset="0"/>
            </a:endParaRPr>
          </a:p>
          <a:p>
            <a:pPr>
              <a:spcAft>
                <a:spcPts val="600"/>
              </a:spcAft>
            </a:pPr>
            <a:r>
              <a:rPr lang="en-US" sz="1400" b="1" dirty="0">
                <a:latin typeface="Arial" panose="020B0604020202020204" pitchFamily="34" charset="0"/>
                <a:cs typeface="Arial" panose="020B0604020202020204" pitchFamily="34" charset="0"/>
              </a:rPr>
              <a:t>Proton:     3x10</a:t>
            </a:r>
            <a:r>
              <a:rPr lang="en-US" sz="1400" b="1" baseline="30000" dirty="0">
                <a:latin typeface="Arial" panose="020B0604020202020204" pitchFamily="34" charset="0"/>
                <a:cs typeface="Arial" panose="020B0604020202020204" pitchFamily="34" charset="0"/>
              </a:rPr>
              <a:t>8</a:t>
            </a:r>
            <a:r>
              <a:rPr lang="en-US" sz="1400" b="1" dirty="0">
                <a:latin typeface="Arial" panose="020B0604020202020204" pitchFamily="34" charset="0"/>
                <a:cs typeface="Arial" panose="020B0604020202020204" pitchFamily="34" charset="0"/>
              </a:rPr>
              <a:t> cm</a:t>
            </a:r>
            <a:r>
              <a:rPr lang="en-US" sz="1400" b="1" baseline="30000" dirty="0">
                <a:latin typeface="Arial" panose="020B0604020202020204" pitchFamily="34" charset="0"/>
                <a:cs typeface="Arial" panose="020B0604020202020204" pitchFamily="34" charset="0"/>
              </a:rPr>
              <a:t>-2</a:t>
            </a:r>
            <a:r>
              <a:rPr lang="en-US" sz="1400" b="1" dirty="0">
                <a:latin typeface="Arial" panose="020B0604020202020204" pitchFamily="34" charset="0"/>
                <a:cs typeface="Arial" panose="020B0604020202020204" pitchFamily="34" charset="0"/>
              </a:rPr>
              <a:t>∙s</a:t>
            </a:r>
            <a:r>
              <a:rPr lang="en-US" sz="1400" b="1" baseline="30000" dirty="0">
                <a:latin typeface="Arial" panose="020B0604020202020204" pitchFamily="34" charset="0"/>
                <a:cs typeface="Arial" panose="020B0604020202020204" pitchFamily="34" charset="0"/>
              </a:rPr>
              <a:t>-1</a:t>
            </a:r>
            <a:endParaRPr lang="en-US" sz="1400" b="1" dirty="0">
              <a:latin typeface="Arial" panose="020B0604020202020204" pitchFamily="34" charset="0"/>
              <a:cs typeface="Arial" panose="020B0604020202020204" pitchFamily="34" charset="0"/>
            </a:endParaRPr>
          </a:p>
          <a:p>
            <a:r>
              <a:rPr lang="en-US" sz="1400" b="1" dirty="0">
                <a:latin typeface="Arial" panose="020B0604020202020204" pitchFamily="34" charset="0"/>
                <a:cs typeface="Arial" panose="020B0604020202020204" pitchFamily="34" charset="0"/>
              </a:rPr>
              <a:t>Electron:  10</a:t>
            </a:r>
            <a:r>
              <a:rPr lang="en-US" sz="1400" b="1" baseline="30000" dirty="0">
                <a:latin typeface="Arial" panose="020B0604020202020204" pitchFamily="34" charset="0"/>
                <a:cs typeface="Arial" panose="020B0604020202020204" pitchFamily="34" charset="0"/>
              </a:rPr>
              <a:t>5</a:t>
            </a:r>
            <a:r>
              <a:rPr lang="en-US" sz="1400" b="1" dirty="0">
                <a:latin typeface="Arial" panose="020B0604020202020204" pitchFamily="34" charset="0"/>
                <a:cs typeface="Arial" panose="020B0604020202020204" pitchFamily="34" charset="0"/>
              </a:rPr>
              <a:t> ~ 10</a:t>
            </a:r>
            <a:r>
              <a:rPr lang="en-US" sz="1400" b="1" baseline="30000" dirty="0">
                <a:latin typeface="Arial" panose="020B0604020202020204" pitchFamily="34" charset="0"/>
                <a:cs typeface="Arial" panose="020B0604020202020204" pitchFamily="34" charset="0"/>
              </a:rPr>
              <a:t>7</a:t>
            </a:r>
            <a:r>
              <a:rPr lang="en-US" sz="1400" b="1" dirty="0">
                <a:latin typeface="Arial" panose="020B0604020202020204" pitchFamily="34" charset="0"/>
                <a:cs typeface="Arial" panose="020B0604020202020204" pitchFamily="34" charset="0"/>
              </a:rPr>
              <a:t> cm</a:t>
            </a:r>
            <a:r>
              <a:rPr lang="en-US" sz="1400" b="1" baseline="30000" dirty="0">
                <a:latin typeface="Arial" panose="020B0604020202020204" pitchFamily="34" charset="0"/>
                <a:cs typeface="Arial" panose="020B0604020202020204" pitchFamily="34" charset="0"/>
              </a:rPr>
              <a:t>-2</a:t>
            </a:r>
            <a:r>
              <a:rPr lang="en-US" sz="1400" b="1" dirty="0">
                <a:latin typeface="Arial" panose="020B0604020202020204" pitchFamily="34" charset="0"/>
                <a:cs typeface="Arial" panose="020B0604020202020204" pitchFamily="34" charset="0"/>
              </a:rPr>
              <a:t>∙s</a:t>
            </a:r>
            <a:r>
              <a:rPr lang="en-US" sz="1400" b="1" baseline="30000" dirty="0">
                <a:latin typeface="Arial" panose="020B0604020202020204" pitchFamily="34" charset="0"/>
                <a:cs typeface="Arial" panose="020B0604020202020204" pitchFamily="34" charset="0"/>
              </a:rPr>
              <a:t>-1</a:t>
            </a:r>
          </a:p>
          <a:p>
            <a:r>
              <a:rPr lang="en-US" sz="1400" b="1" dirty="0">
                <a:latin typeface="Arial" panose="020B0604020202020204" pitchFamily="34" charset="0"/>
                <a:cs typeface="Arial" panose="020B0604020202020204" pitchFamily="34" charset="0"/>
              </a:rPr>
              <a:t>     	~ 1 </a:t>
            </a:r>
            <a:r>
              <a:rPr lang="en-US" sz="1400" b="1" dirty="0" err="1">
                <a:latin typeface="Arial" panose="020B0604020202020204" pitchFamily="34" charset="0"/>
                <a:cs typeface="Arial" panose="020B0604020202020204" pitchFamily="34" charset="0"/>
              </a:rPr>
              <a:t>pA</a:t>
            </a:r>
            <a:r>
              <a:rPr lang="en-US" sz="1400" b="1" dirty="0">
                <a:latin typeface="Arial" panose="020B0604020202020204" pitchFamily="34" charset="0"/>
                <a:cs typeface="Arial" panose="020B0604020202020204" pitchFamily="34" charset="0"/>
              </a:rPr>
              <a:t>/cm</a:t>
            </a:r>
            <a:r>
              <a:rPr lang="en-US" sz="1400" b="1" baseline="30000" dirty="0">
                <a:latin typeface="Arial" panose="020B0604020202020204" pitchFamily="34" charset="0"/>
                <a:cs typeface="Arial" panose="020B0604020202020204" pitchFamily="34" charset="0"/>
              </a:rPr>
              <a:t>2</a:t>
            </a:r>
            <a:r>
              <a:rPr lang="en-US" sz="1400" b="1" dirty="0">
                <a:latin typeface="Arial" panose="020B0604020202020204" pitchFamily="34" charset="0"/>
                <a:cs typeface="Arial" panose="020B0604020202020204" pitchFamily="34" charset="0"/>
              </a:rPr>
              <a:t> </a:t>
            </a:r>
          </a:p>
        </p:txBody>
      </p:sp>
      <p:cxnSp>
        <p:nvCxnSpPr>
          <p:cNvPr id="56" name="Straight Arrow Connector 55"/>
          <p:cNvCxnSpPr>
            <a:cxnSpLocks/>
            <a:stCxn id="83" idx="7"/>
          </p:cNvCxnSpPr>
          <p:nvPr/>
        </p:nvCxnSpPr>
        <p:spPr>
          <a:xfrm flipV="1">
            <a:off x="4064397" y="2862470"/>
            <a:ext cx="322076" cy="800392"/>
          </a:xfrm>
          <a:prstGeom prst="straightConnector1">
            <a:avLst/>
          </a:prstGeom>
          <a:ln>
            <a:solidFill>
              <a:srgbClr val="0000FF"/>
            </a:solidFill>
            <a:tailEnd type="stealth"/>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a:cxnSpLocks/>
          </p:cNvCxnSpPr>
          <p:nvPr/>
        </p:nvCxnSpPr>
        <p:spPr>
          <a:xfrm flipV="1">
            <a:off x="4103666" y="2850566"/>
            <a:ext cx="535241" cy="796034"/>
          </a:xfrm>
          <a:prstGeom prst="straightConnector1">
            <a:avLst/>
          </a:prstGeom>
          <a:ln>
            <a:solidFill>
              <a:srgbClr val="0000FF"/>
            </a:solidFill>
            <a:tailEnd type="stealth"/>
          </a:ln>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a:cxnSpLocks/>
          </p:cNvCxnSpPr>
          <p:nvPr/>
        </p:nvCxnSpPr>
        <p:spPr>
          <a:xfrm flipV="1">
            <a:off x="4204915" y="2898879"/>
            <a:ext cx="668168" cy="712345"/>
          </a:xfrm>
          <a:prstGeom prst="straightConnector1">
            <a:avLst/>
          </a:prstGeom>
          <a:ln>
            <a:solidFill>
              <a:srgbClr val="0000FF"/>
            </a:solidFill>
            <a:tailEnd type="stealth"/>
          </a:ln>
        </p:spPr>
        <p:style>
          <a:lnRef idx="1">
            <a:schemeClr val="accent1"/>
          </a:lnRef>
          <a:fillRef idx="0">
            <a:schemeClr val="accent1"/>
          </a:fillRef>
          <a:effectRef idx="0">
            <a:schemeClr val="accent1"/>
          </a:effectRef>
          <a:fontRef idx="minor">
            <a:schemeClr val="tx1"/>
          </a:fontRef>
        </p:style>
      </p:cxnSp>
      <p:sp>
        <p:nvSpPr>
          <p:cNvPr id="76" name="TextBox 75"/>
          <p:cNvSpPr txBox="1"/>
          <p:nvPr/>
        </p:nvSpPr>
        <p:spPr>
          <a:xfrm>
            <a:off x="4334990" y="2543033"/>
            <a:ext cx="1665841" cy="307777"/>
          </a:xfrm>
          <a:prstGeom prst="rect">
            <a:avLst/>
          </a:prstGeom>
          <a:noFill/>
        </p:spPr>
        <p:txBody>
          <a:bodyPr wrap="none" rtlCol="0">
            <a:spAutoFit/>
          </a:bodyPr>
          <a:lstStyle/>
          <a:p>
            <a:r>
              <a:rPr lang="en-US" sz="1400" b="1" dirty="0">
                <a:latin typeface="Arial" panose="020B0604020202020204" pitchFamily="34" charset="0"/>
                <a:cs typeface="Arial" panose="020B0604020202020204" pitchFamily="34" charset="0"/>
              </a:rPr>
              <a:t>O ~ 6x10</a:t>
            </a:r>
            <a:r>
              <a:rPr lang="en-US" sz="1400" b="1" baseline="30000" dirty="0">
                <a:latin typeface="Arial" panose="020B0604020202020204" pitchFamily="34" charset="0"/>
                <a:cs typeface="Arial" panose="020B0604020202020204" pitchFamily="34" charset="0"/>
              </a:rPr>
              <a:t>4</a:t>
            </a:r>
            <a:r>
              <a:rPr lang="en-US" sz="1400" b="1" dirty="0">
                <a:latin typeface="Arial" panose="020B0604020202020204" pitchFamily="34" charset="0"/>
                <a:cs typeface="Arial" panose="020B0604020202020204" pitchFamily="34" charset="0"/>
              </a:rPr>
              <a:t> cm</a:t>
            </a:r>
            <a:r>
              <a:rPr lang="en-US" sz="1400" b="1" baseline="30000" dirty="0">
                <a:latin typeface="Arial" panose="020B0604020202020204" pitchFamily="34" charset="0"/>
                <a:cs typeface="Arial" panose="020B0604020202020204" pitchFamily="34" charset="0"/>
              </a:rPr>
              <a:t>-2</a:t>
            </a:r>
            <a:r>
              <a:rPr lang="en-US" sz="1400" b="1" dirty="0">
                <a:latin typeface="Arial" panose="020B0604020202020204" pitchFamily="34" charset="0"/>
                <a:cs typeface="Arial" panose="020B0604020202020204" pitchFamily="34" charset="0"/>
              </a:rPr>
              <a:t>∙s</a:t>
            </a:r>
            <a:r>
              <a:rPr lang="en-US" sz="1400" b="1" baseline="30000" dirty="0">
                <a:latin typeface="Arial" panose="020B0604020202020204" pitchFamily="34" charset="0"/>
                <a:cs typeface="Arial" panose="020B0604020202020204" pitchFamily="34" charset="0"/>
              </a:rPr>
              <a:t>-1</a:t>
            </a:r>
            <a:endParaRPr lang="en-US" sz="1400" b="1" dirty="0">
              <a:latin typeface="Arial" panose="020B0604020202020204" pitchFamily="34" charset="0"/>
              <a:cs typeface="Arial" panose="020B0604020202020204" pitchFamily="34" charset="0"/>
            </a:endParaRPr>
          </a:p>
        </p:txBody>
      </p:sp>
      <p:sp>
        <p:nvSpPr>
          <p:cNvPr id="77" name="TextBox 76"/>
          <p:cNvSpPr txBox="1"/>
          <p:nvPr/>
        </p:nvSpPr>
        <p:spPr>
          <a:xfrm>
            <a:off x="3524218" y="6419052"/>
            <a:ext cx="4629794" cy="246221"/>
          </a:xfrm>
          <a:prstGeom prst="rect">
            <a:avLst/>
          </a:prstGeom>
          <a:noFill/>
        </p:spPr>
        <p:txBody>
          <a:bodyPr wrap="none" rtlCol="0">
            <a:spAutoFit/>
          </a:bodyPr>
          <a:lstStyle/>
          <a:p>
            <a:r>
              <a:rPr lang="en-US" sz="1000" b="1" dirty="0">
                <a:latin typeface="Arial" panose="020B0604020202020204" pitchFamily="34" charset="0"/>
                <a:cs typeface="Arial" panose="020B0604020202020204" pitchFamily="34" charset="0"/>
              </a:rPr>
              <a:t>Mukherjee, N.R., Earth, Moon, and Planets, Vol. 21, No. 3, 307-317, 1979.</a:t>
            </a:r>
          </a:p>
        </p:txBody>
      </p:sp>
      <p:sp>
        <p:nvSpPr>
          <p:cNvPr id="78" name="TextBox 77"/>
          <p:cNvSpPr txBox="1"/>
          <p:nvPr/>
        </p:nvSpPr>
        <p:spPr>
          <a:xfrm>
            <a:off x="3519934" y="6196712"/>
            <a:ext cx="4685898" cy="246221"/>
          </a:xfrm>
          <a:prstGeom prst="rect">
            <a:avLst/>
          </a:prstGeom>
          <a:noFill/>
        </p:spPr>
        <p:txBody>
          <a:bodyPr wrap="none" rtlCol="0">
            <a:spAutoFit/>
          </a:bodyPr>
          <a:lstStyle/>
          <a:p>
            <a:r>
              <a:rPr lang="en-US" sz="1000" b="1" dirty="0">
                <a:latin typeface="Arial" panose="020B0604020202020204" pitchFamily="34" charset="0"/>
                <a:cs typeface="Arial" panose="020B0604020202020204" pitchFamily="34" charset="0"/>
              </a:rPr>
              <a:t>Snowden et al., The Astrophysical Journal, 610:1182–1190, August 1, 2004.</a:t>
            </a:r>
          </a:p>
        </p:txBody>
      </p:sp>
      <p:sp>
        <p:nvSpPr>
          <p:cNvPr id="82" name="Freeform 81"/>
          <p:cNvSpPr/>
          <p:nvPr/>
        </p:nvSpPr>
        <p:spPr>
          <a:xfrm rot="20434307" flipH="1">
            <a:off x="4155884" y="3477372"/>
            <a:ext cx="620201" cy="267693"/>
          </a:xfrm>
          <a:custGeom>
            <a:avLst/>
            <a:gdLst>
              <a:gd name="connsiteX0" fmla="*/ 620201 w 620201"/>
              <a:gd name="connsiteY0" fmla="*/ 164326 h 332629"/>
              <a:gd name="connsiteX1" fmla="*/ 437321 w 620201"/>
              <a:gd name="connsiteY1" fmla="*/ 29154 h 332629"/>
              <a:gd name="connsiteX2" fmla="*/ 206734 w 620201"/>
              <a:gd name="connsiteY2" fmla="*/ 21203 h 332629"/>
              <a:gd name="connsiteX3" fmla="*/ 39756 w 620201"/>
              <a:gd name="connsiteY3" fmla="*/ 156375 h 332629"/>
              <a:gd name="connsiteX4" fmla="*/ 63610 w 620201"/>
              <a:gd name="connsiteY4" fmla="*/ 307450 h 332629"/>
              <a:gd name="connsiteX5" fmla="*/ 421419 w 620201"/>
              <a:gd name="connsiteY5" fmla="*/ 307450 h 332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20201" h="332629">
                <a:moveTo>
                  <a:pt x="620201" y="164326"/>
                </a:moveTo>
                <a:cubicBezTo>
                  <a:pt x="563216" y="108667"/>
                  <a:pt x="506232" y="53008"/>
                  <a:pt x="437321" y="29154"/>
                </a:cubicBezTo>
                <a:cubicBezTo>
                  <a:pt x="368410" y="5300"/>
                  <a:pt x="272995" y="0"/>
                  <a:pt x="206734" y="21203"/>
                </a:cubicBezTo>
                <a:cubicBezTo>
                  <a:pt x="140473" y="42406"/>
                  <a:pt x="63610" y="108667"/>
                  <a:pt x="39756" y="156375"/>
                </a:cubicBezTo>
                <a:cubicBezTo>
                  <a:pt x="15902" y="204083"/>
                  <a:pt x="0" y="282271"/>
                  <a:pt x="63610" y="307450"/>
                </a:cubicBezTo>
                <a:cubicBezTo>
                  <a:pt x="127221" y="332629"/>
                  <a:pt x="274320" y="320039"/>
                  <a:pt x="421419" y="307450"/>
                </a:cubicBezTo>
              </a:path>
            </a:pathLst>
          </a:custGeom>
          <a:ln>
            <a:solidFill>
              <a:srgbClr val="FF0000"/>
            </a:solidFill>
            <a:headEnd type="none" w="med" len="med"/>
            <a:tailEnd type="stealth" w="med"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3" name="Freeform 82"/>
          <p:cNvSpPr/>
          <p:nvPr/>
        </p:nvSpPr>
        <p:spPr>
          <a:xfrm rot="20148172">
            <a:off x="3377982" y="2871745"/>
            <a:ext cx="516835" cy="938254"/>
          </a:xfrm>
          <a:custGeom>
            <a:avLst/>
            <a:gdLst>
              <a:gd name="connsiteX0" fmla="*/ 0 w 516835"/>
              <a:gd name="connsiteY0" fmla="*/ 0 h 938254"/>
              <a:gd name="connsiteX1" fmla="*/ 151075 w 516835"/>
              <a:gd name="connsiteY1" fmla="*/ 103367 h 938254"/>
              <a:gd name="connsiteX2" fmla="*/ 166978 w 516835"/>
              <a:gd name="connsiteY2" fmla="*/ 270345 h 938254"/>
              <a:gd name="connsiteX3" fmla="*/ 182880 w 516835"/>
              <a:gd name="connsiteY3" fmla="*/ 365760 h 938254"/>
              <a:gd name="connsiteX4" fmla="*/ 333955 w 516835"/>
              <a:gd name="connsiteY4" fmla="*/ 453225 h 938254"/>
              <a:gd name="connsiteX5" fmla="*/ 381663 w 516835"/>
              <a:gd name="connsiteY5" fmla="*/ 516835 h 938254"/>
              <a:gd name="connsiteX6" fmla="*/ 349858 w 516835"/>
              <a:gd name="connsiteY6" fmla="*/ 779228 h 938254"/>
              <a:gd name="connsiteX7" fmla="*/ 516835 w 516835"/>
              <a:gd name="connsiteY7" fmla="*/ 938254 h 938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6835" h="938254">
                <a:moveTo>
                  <a:pt x="0" y="0"/>
                </a:moveTo>
                <a:cubicBezTo>
                  <a:pt x="61622" y="29155"/>
                  <a:pt x="123245" y="58310"/>
                  <a:pt x="151075" y="103367"/>
                </a:cubicBezTo>
                <a:cubicBezTo>
                  <a:pt x="178905" y="148424"/>
                  <a:pt x="161677" y="226613"/>
                  <a:pt x="166978" y="270345"/>
                </a:cubicBezTo>
                <a:cubicBezTo>
                  <a:pt x="172279" y="314077"/>
                  <a:pt x="155051" y="335280"/>
                  <a:pt x="182880" y="365760"/>
                </a:cubicBezTo>
                <a:cubicBezTo>
                  <a:pt x="210710" y="396240"/>
                  <a:pt x="300825" y="428046"/>
                  <a:pt x="333955" y="453225"/>
                </a:cubicBezTo>
                <a:cubicBezTo>
                  <a:pt x="367086" y="478404"/>
                  <a:pt x="379013" y="462501"/>
                  <a:pt x="381663" y="516835"/>
                </a:cubicBezTo>
                <a:cubicBezTo>
                  <a:pt x="384313" y="571169"/>
                  <a:pt x="327329" y="708992"/>
                  <a:pt x="349858" y="779228"/>
                </a:cubicBezTo>
                <a:cubicBezTo>
                  <a:pt x="372387" y="849465"/>
                  <a:pt x="516835" y="938254"/>
                  <a:pt x="516835" y="938254"/>
                </a:cubicBezTo>
              </a:path>
            </a:pathLst>
          </a:custGeom>
          <a:ln w="15875">
            <a:solidFill>
              <a:srgbClr val="C00000"/>
            </a:solidFill>
            <a:headEnd type="none" w="med" len="med"/>
            <a:tailEnd type="stealth" w="med"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0000"/>
              </a:solidFill>
            </a:endParaRPr>
          </a:p>
        </p:txBody>
      </p:sp>
      <p:sp>
        <p:nvSpPr>
          <p:cNvPr id="84" name="Freeform 83"/>
          <p:cNvSpPr/>
          <p:nvPr/>
        </p:nvSpPr>
        <p:spPr>
          <a:xfrm rot="20148172">
            <a:off x="3538333" y="2721996"/>
            <a:ext cx="516835" cy="938254"/>
          </a:xfrm>
          <a:custGeom>
            <a:avLst/>
            <a:gdLst>
              <a:gd name="connsiteX0" fmla="*/ 0 w 516835"/>
              <a:gd name="connsiteY0" fmla="*/ 0 h 938254"/>
              <a:gd name="connsiteX1" fmla="*/ 151075 w 516835"/>
              <a:gd name="connsiteY1" fmla="*/ 103367 h 938254"/>
              <a:gd name="connsiteX2" fmla="*/ 166978 w 516835"/>
              <a:gd name="connsiteY2" fmla="*/ 270345 h 938254"/>
              <a:gd name="connsiteX3" fmla="*/ 182880 w 516835"/>
              <a:gd name="connsiteY3" fmla="*/ 365760 h 938254"/>
              <a:gd name="connsiteX4" fmla="*/ 333955 w 516835"/>
              <a:gd name="connsiteY4" fmla="*/ 453225 h 938254"/>
              <a:gd name="connsiteX5" fmla="*/ 381663 w 516835"/>
              <a:gd name="connsiteY5" fmla="*/ 516835 h 938254"/>
              <a:gd name="connsiteX6" fmla="*/ 349858 w 516835"/>
              <a:gd name="connsiteY6" fmla="*/ 779228 h 938254"/>
              <a:gd name="connsiteX7" fmla="*/ 516835 w 516835"/>
              <a:gd name="connsiteY7" fmla="*/ 938254 h 938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6835" h="938254">
                <a:moveTo>
                  <a:pt x="0" y="0"/>
                </a:moveTo>
                <a:cubicBezTo>
                  <a:pt x="61622" y="29155"/>
                  <a:pt x="123245" y="58310"/>
                  <a:pt x="151075" y="103367"/>
                </a:cubicBezTo>
                <a:cubicBezTo>
                  <a:pt x="178905" y="148424"/>
                  <a:pt x="161677" y="226613"/>
                  <a:pt x="166978" y="270345"/>
                </a:cubicBezTo>
                <a:cubicBezTo>
                  <a:pt x="172279" y="314077"/>
                  <a:pt x="155051" y="335280"/>
                  <a:pt x="182880" y="365760"/>
                </a:cubicBezTo>
                <a:cubicBezTo>
                  <a:pt x="210710" y="396240"/>
                  <a:pt x="300825" y="428046"/>
                  <a:pt x="333955" y="453225"/>
                </a:cubicBezTo>
                <a:cubicBezTo>
                  <a:pt x="367086" y="478404"/>
                  <a:pt x="379013" y="462501"/>
                  <a:pt x="381663" y="516835"/>
                </a:cubicBezTo>
                <a:cubicBezTo>
                  <a:pt x="384313" y="571169"/>
                  <a:pt x="327329" y="708992"/>
                  <a:pt x="349858" y="779228"/>
                </a:cubicBezTo>
                <a:cubicBezTo>
                  <a:pt x="372387" y="849465"/>
                  <a:pt x="516835" y="938254"/>
                  <a:pt x="516835" y="938254"/>
                </a:cubicBezTo>
              </a:path>
            </a:pathLst>
          </a:custGeom>
          <a:ln w="15875">
            <a:solidFill>
              <a:srgbClr val="C00000"/>
            </a:solidFill>
            <a:headEnd type="none" w="med" len="med"/>
            <a:tailEnd type="stealth" w="med"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0000"/>
              </a:solidFill>
            </a:endParaRPr>
          </a:p>
        </p:txBody>
      </p:sp>
      <p:sp>
        <p:nvSpPr>
          <p:cNvPr id="85" name="TextBox 84"/>
          <p:cNvSpPr txBox="1"/>
          <p:nvPr/>
        </p:nvSpPr>
        <p:spPr>
          <a:xfrm>
            <a:off x="4182394" y="3710931"/>
            <a:ext cx="1090363" cy="523220"/>
          </a:xfrm>
          <a:prstGeom prst="rect">
            <a:avLst/>
          </a:prstGeom>
          <a:noFill/>
        </p:spPr>
        <p:txBody>
          <a:bodyPr wrap="none" rtlCol="0">
            <a:spAutoFit/>
          </a:bodyPr>
          <a:lstStyle/>
          <a:p>
            <a:pPr algn="ctr"/>
            <a:r>
              <a:rPr lang="en-US" sz="1400" dirty="0">
                <a:latin typeface="Arial" panose="020B0604020202020204" pitchFamily="34" charset="0"/>
                <a:cs typeface="Arial" panose="020B0604020202020204" pitchFamily="34" charset="0"/>
              </a:rPr>
              <a:t>Secondary </a:t>
            </a:r>
          </a:p>
          <a:p>
            <a:pPr algn="ctr"/>
            <a:r>
              <a:rPr lang="en-US" sz="1400" dirty="0">
                <a:latin typeface="Arial" panose="020B0604020202020204" pitchFamily="34" charset="0"/>
                <a:cs typeface="Arial" panose="020B0604020202020204" pitchFamily="34" charset="0"/>
              </a:rPr>
              <a:t>electrons</a:t>
            </a:r>
          </a:p>
        </p:txBody>
      </p:sp>
      <p:sp>
        <p:nvSpPr>
          <p:cNvPr id="62" name="Freeform 82">
            <a:extLst>
              <a:ext uri="{FF2B5EF4-FFF2-40B4-BE49-F238E27FC236}">
                <a16:creationId xmlns:a16="http://schemas.microsoft.com/office/drawing/2014/main" id="{0D9A3FEF-A028-482C-8734-A9ABDB6614E9}"/>
              </a:ext>
            </a:extLst>
          </p:cNvPr>
          <p:cNvSpPr/>
          <p:nvPr/>
        </p:nvSpPr>
        <p:spPr>
          <a:xfrm rot="20148172">
            <a:off x="3284759" y="2947174"/>
            <a:ext cx="516835" cy="938254"/>
          </a:xfrm>
          <a:custGeom>
            <a:avLst/>
            <a:gdLst>
              <a:gd name="connsiteX0" fmla="*/ 0 w 516835"/>
              <a:gd name="connsiteY0" fmla="*/ 0 h 938254"/>
              <a:gd name="connsiteX1" fmla="*/ 151075 w 516835"/>
              <a:gd name="connsiteY1" fmla="*/ 103367 h 938254"/>
              <a:gd name="connsiteX2" fmla="*/ 166978 w 516835"/>
              <a:gd name="connsiteY2" fmla="*/ 270345 h 938254"/>
              <a:gd name="connsiteX3" fmla="*/ 182880 w 516835"/>
              <a:gd name="connsiteY3" fmla="*/ 365760 h 938254"/>
              <a:gd name="connsiteX4" fmla="*/ 333955 w 516835"/>
              <a:gd name="connsiteY4" fmla="*/ 453225 h 938254"/>
              <a:gd name="connsiteX5" fmla="*/ 381663 w 516835"/>
              <a:gd name="connsiteY5" fmla="*/ 516835 h 938254"/>
              <a:gd name="connsiteX6" fmla="*/ 349858 w 516835"/>
              <a:gd name="connsiteY6" fmla="*/ 779228 h 938254"/>
              <a:gd name="connsiteX7" fmla="*/ 516835 w 516835"/>
              <a:gd name="connsiteY7" fmla="*/ 938254 h 938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6835" h="938254">
                <a:moveTo>
                  <a:pt x="0" y="0"/>
                </a:moveTo>
                <a:cubicBezTo>
                  <a:pt x="61622" y="29155"/>
                  <a:pt x="123245" y="58310"/>
                  <a:pt x="151075" y="103367"/>
                </a:cubicBezTo>
                <a:cubicBezTo>
                  <a:pt x="178905" y="148424"/>
                  <a:pt x="161677" y="226613"/>
                  <a:pt x="166978" y="270345"/>
                </a:cubicBezTo>
                <a:cubicBezTo>
                  <a:pt x="172279" y="314077"/>
                  <a:pt x="155051" y="335280"/>
                  <a:pt x="182880" y="365760"/>
                </a:cubicBezTo>
                <a:cubicBezTo>
                  <a:pt x="210710" y="396240"/>
                  <a:pt x="300825" y="428046"/>
                  <a:pt x="333955" y="453225"/>
                </a:cubicBezTo>
                <a:cubicBezTo>
                  <a:pt x="367086" y="478404"/>
                  <a:pt x="379013" y="462501"/>
                  <a:pt x="381663" y="516835"/>
                </a:cubicBezTo>
                <a:cubicBezTo>
                  <a:pt x="384313" y="571169"/>
                  <a:pt x="327329" y="708992"/>
                  <a:pt x="349858" y="779228"/>
                </a:cubicBezTo>
                <a:cubicBezTo>
                  <a:pt x="372387" y="849465"/>
                  <a:pt x="516835" y="938254"/>
                  <a:pt x="516835" y="938254"/>
                </a:cubicBezTo>
              </a:path>
            </a:pathLst>
          </a:custGeom>
          <a:ln>
            <a:solidFill>
              <a:srgbClr val="FF0000"/>
            </a:solidFill>
            <a:headEnd type="none" w="med" len="med"/>
            <a:tailEnd type="stealth" w="med"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0000"/>
              </a:solidFill>
            </a:endParaRPr>
          </a:p>
        </p:txBody>
      </p:sp>
      <p:sp>
        <p:nvSpPr>
          <p:cNvPr id="70" name="Freeform 82">
            <a:extLst>
              <a:ext uri="{FF2B5EF4-FFF2-40B4-BE49-F238E27FC236}">
                <a16:creationId xmlns:a16="http://schemas.microsoft.com/office/drawing/2014/main" id="{A859D244-F194-4B9F-8B94-E534BD975658}"/>
              </a:ext>
            </a:extLst>
          </p:cNvPr>
          <p:cNvSpPr/>
          <p:nvPr/>
        </p:nvSpPr>
        <p:spPr>
          <a:xfrm rot="20148172">
            <a:off x="3178264" y="3011768"/>
            <a:ext cx="516835" cy="938254"/>
          </a:xfrm>
          <a:custGeom>
            <a:avLst/>
            <a:gdLst>
              <a:gd name="connsiteX0" fmla="*/ 0 w 516835"/>
              <a:gd name="connsiteY0" fmla="*/ 0 h 938254"/>
              <a:gd name="connsiteX1" fmla="*/ 151075 w 516835"/>
              <a:gd name="connsiteY1" fmla="*/ 103367 h 938254"/>
              <a:gd name="connsiteX2" fmla="*/ 166978 w 516835"/>
              <a:gd name="connsiteY2" fmla="*/ 270345 h 938254"/>
              <a:gd name="connsiteX3" fmla="*/ 182880 w 516835"/>
              <a:gd name="connsiteY3" fmla="*/ 365760 h 938254"/>
              <a:gd name="connsiteX4" fmla="*/ 333955 w 516835"/>
              <a:gd name="connsiteY4" fmla="*/ 453225 h 938254"/>
              <a:gd name="connsiteX5" fmla="*/ 381663 w 516835"/>
              <a:gd name="connsiteY5" fmla="*/ 516835 h 938254"/>
              <a:gd name="connsiteX6" fmla="*/ 349858 w 516835"/>
              <a:gd name="connsiteY6" fmla="*/ 779228 h 938254"/>
              <a:gd name="connsiteX7" fmla="*/ 516835 w 516835"/>
              <a:gd name="connsiteY7" fmla="*/ 938254 h 938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6835" h="938254">
                <a:moveTo>
                  <a:pt x="0" y="0"/>
                </a:moveTo>
                <a:cubicBezTo>
                  <a:pt x="61622" y="29155"/>
                  <a:pt x="123245" y="58310"/>
                  <a:pt x="151075" y="103367"/>
                </a:cubicBezTo>
                <a:cubicBezTo>
                  <a:pt x="178905" y="148424"/>
                  <a:pt x="161677" y="226613"/>
                  <a:pt x="166978" y="270345"/>
                </a:cubicBezTo>
                <a:cubicBezTo>
                  <a:pt x="172279" y="314077"/>
                  <a:pt x="155051" y="335280"/>
                  <a:pt x="182880" y="365760"/>
                </a:cubicBezTo>
                <a:cubicBezTo>
                  <a:pt x="210710" y="396240"/>
                  <a:pt x="300825" y="428046"/>
                  <a:pt x="333955" y="453225"/>
                </a:cubicBezTo>
                <a:cubicBezTo>
                  <a:pt x="367086" y="478404"/>
                  <a:pt x="379013" y="462501"/>
                  <a:pt x="381663" y="516835"/>
                </a:cubicBezTo>
                <a:cubicBezTo>
                  <a:pt x="384313" y="571169"/>
                  <a:pt x="327329" y="708992"/>
                  <a:pt x="349858" y="779228"/>
                </a:cubicBezTo>
                <a:cubicBezTo>
                  <a:pt x="372387" y="849465"/>
                  <a:pt x="516835" y="938254"/>
                  <a:pt x="516835" y="938254"/>
                </a:cubicBezTo>
              </a:path>
            </a:pathLst>
          </a:custGeom>
          <a:ln>
            <a:solidFill>
              <a:srgbClr val="FF0000"/>
            </a:solidFill>
            <a:headEnd type="none" w="med" len="med"/>
            <a:tailEnd type="stealth" w="med"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0000"/>
              </a:solidFill>
            </a:endParaRPr>
          </a:p>
        </p:txBody>
      </p:sp>
      <p:cxnSp>
        <p:nvCxnSpPr>
          <p:cNvPr id="7" name="Straight Arrow Connector 6">
            <a:extLst>
              <a:ext uri="{FF2B5EF4-FFF2-40B4-BE49-F238E27FC236}">
                <a16:creationId xmlns:a16="http://schemas.microsoft.com/office/drawing/2014/main" id="{705362C1-3B4D-411A-8E90-9AA410310E16}"/>
              </a:ext>
            </a:extLst>
          </p:cNvPr>
          <p:cNvCxnSpPr>
            <a:cxnSpLocks/>
          </p:cNvCxnSpPr>
          <p:nvPr/>
        </p:nvCxnSpPr>
        <p:spPr>
          <a:xfrm flipV="1">
            <a:off x="4064398" y="2961935"/>
            <a:ext cx="1014413" cy="769737"/>
          </a:xfrm>
          <a:prstGeom prst="straightConnector1">
            <a:avLst/>
          </a:prstGeom>
          <a:ln>
            <a:solidFill>
              <a:schemeClr val="accent1">
                <a:lumMod val="75000"/>
              </a:schemeClr>
            </a:solidFill>
            <a:tailEnd type="stealth"/>
          </a:ln>
        </p:spPr>
        <p:style>
          <a:lnRef idx="1">
            <a:schemeClr val="accent1"/>
          </a:lnRef>
          <a:fillRef idx="0">
            <a:schemeClr val="accent1"/>
          </a:fillRef>
          <a:effectRef idx="0">
            <a:schemeClr val="accent1"/>
          </a:effectRef>
          <a:fontRef idx="minor">
            <a:schemeClr val="tx1"/>
          </a:fontRef>
        </p:style>
      </p:cxnSp>
      <p:sp>
        <p:nvSpPr>
          <p:cNvPr id="12" name="Oval 11">
            <a:extLst>
              <a:ext uri="{FF2B5EF4-FFF2-40B4-BE49-F238E27FC236}">
                <a16:creationId xmlns:a16="http://schemas.microsoft.com/office/drawing/2014/main" id="{708A50FC-45D9-4A91-ADAC-1CE06BE1B717}"/>
              </a:ext>
            </a:extLst>
          </p:cNvPr>
          <p:cNvSpPr/>
          <p:nvPr/>
        </p:nvSpPr>
        <p:spPr>
          <a:xfrm>
            <a:off x="4226615" y="3511145"/>
            <a:ext cx="45719" cy="45719"/>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a:extLst>
              <a:ext uri="{FF2B5EF4-FFF2-40B4-BE49-F238E27FC236}">
                <a16:creationId xmlns:a16="http://schemas.microsoft.com/office/drawing/2014/main" id="{38488326-7943-49F8-82CC-6956529DB242}"/>
              </a:ext>
            </a:extLst>
          </p:cNvPr>
          <p:cNvSpPr/>
          <p:nvPr/>
        </p:nvSpPr>
        <p:spPr>
          <a:xfrm>
            <a:off x="3878861" y="3953609"/>
            <a:ext cx="45719" cy="45719"/>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a:extLst>
              <a:ext uri="{FF2B5EF4-FFF2-40B4-BE49-F238E27FC236}">
                <a16:creationId xmlns:a16="http://schemas.microsoft.com/office/drawing/2014/main" id="{559608E4-BE16-4186-BE19-0A3ADF648078}"/>
              </a:ext>
            </a:extLst>
          </p:cNvPr>
          <p:cNvSpPr/>
          <p:nvPr/>
        </p:nvSpPr>
        <p:spPr>
          <a:xfrm>
            <a:off x="3745659" y="3889017"/>
            <a:ext cx="45719" cy="45719"/>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a:extLst>
              <a:ext uri="{FF2B5EF4-FFF2-40B4-BE49-F238E27FC236}">
                <a16:creationId xmlns:a16="http://schemas.microsoft.com/office/drawing/2014/main" id="{821EE352-A076-4930-9EA0-396FFC529E2A}"/>
              </a:ext>
            </a:extLst>
          </p:cNvPr>
          <p:cNvSpPr/>
          <p:nvPr/>
        </p:nvSpPr>
        <p:spPr>
          <a:xfrm>
            <a:off x="3898059" y="3846582"/>
            <a:ext cx="45719" cy="45719"/>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Oval 73">
            <a:extLst>
              <a:ext uri="{FF2B5EF4-FFF2-40B4-BE49-F238E27FC236}">
                <a16:creationId xmlns:a16="http://schemas.microsoft.com/office/drawing/2014/main" id="{9183BC6D-10C1-4897-B461-3E8283178620}"/>
              </a:ext>
            </a:extLst>
          </p:cNvPr>
          <p:cNvSpPr/>
          <p:nvPr/>
        </p:nvSpPr>
        <p:spPr>
          <a:xfrm>
            <a:off x="4106160" y="3609191"/>
            <a:ext cx="45719" cy="45719"/>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74">
            <a:extLst>
              <a:ext uri="{FF2B5EF4-FFF2-40B4-BE49-F238E27FC236}">
                <a16:creationId xmlns:a16="http://schemas.microsoft.com/office/drawing/2014/main" id="{242FE20E-7E31-4677-8525-9EF07129B313}"/>
              </a:ext>
            </a:extLst>
          </p:cNvPr>
          <p:cNvSpPr/>
          <p:nvPr/>
        </p:nvSpPr>
        <p:spPr>
          <a:xfrm>
            <a:off x="4062415" y="3743576"/>
            <a:ext cx="45719" cy="45719"/>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Oval 78">
            <a:extLst>
              <a:ext uri="{FF2B5EF4-FFF2-40B4-BE49-F238E27FC236}">
                <a16:creationId xmlns:a16="http://schemas.microsoft.com/office/drawing/2014/main" id="{2ECCD5E0-D310-4272-8083-06BF3B29F791}"/>
              </a:ext>
            </a:extLst>
          </p:cNvPr>
          <p:cNvSpPr/>
          <p:nvPr/>
        </p:nvSpPr>
        <p:spPr>
          <a:xfrm>
            <a:off x="3937159" y="3775485"/>
            <a:ext cx="45719" cy="45719"/>
          </a:xfrm>
          <a:prstGeom prst="ellips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TextBox 79">
            <a:extLst>
              <a:ext uri="{FF2B5EF4-FFF2-40B4-BE49-F238E27FC236}">
                <a16:creationId xmlns:a16="http://schemas.microsoft.com/office/drawing/2014/main" id="{593E13BC-FC2B-4762-9B7A-C6867695BE94}"/>
              </a:ext>
            </a:extLst>
          </p:cNvPr>
          <p:cNvSpPr txBox="1"/>
          <p:nvPr/>
        </p:nvSpPr>
        <p:spPr>
          <a:xfrm>
            <a:off x="3286588" y="4128406"/>
            <a:ext cx="910827" cy="523220"/>
          </a:xfrm>
          <a:prstGeom prst="rect">
            <a:avLst/>
          </a:prstGeom>
          <a:noFill/>
        </p:spPr>
        <p:txBody>
          <a:bodyPr wrap="none" rtlCol="0">
            <a:spAutoFit/>
          </a:bodyPr>
          <a:lstStyle/>
          <a:p>
            <a:pPr algn="ctr"/>
            <a:r>
              <a:rPr lang="en-US" sz="1400" dirty="0">
                <a:latin typeface="Arial" panose="020B0604020202020204" pitchFamily="34" charset="0"/>
                <a:cs typeface="Arial" panose="020B0604020202020204" pitchFamily="34" charset="0"/>
              </a:rPr>
              <a:t>Metal </a:t>
            </a:r>
          </a:p>
          <a:p>
            <a:pPr algn="ctr"/>
            <a:r>
              <a:rPr lang="en-US" sz="1400" dirty="0">
                <a:latin typeface="Arial" panose="020B0604020202020204" pitchFamily="34" charset="0"/>
                <a:cs typeface="Arial" panose="020B0604020202020204" pitchFamily="34" charset="0"/>
              </a:rPr>
              <a:t>elements</a:t>
            </a:r>
          </a:p>
        </p:txBody>
      </p:sp>
      <p:grpSp>
        <p:nvGrpSpPr>
          <p:cNvPr id="4" name="Group 29"/>
          <p:cNvGrpSpPr>
            <a:grpSpLocks/>
          </p:cNvGrpSpPr>
          <p:nvPr/>
        </p:nvGrpSpPr>
        <p:grpSpPr bwMode="auto">
          <a:xfrm>
            <a:off x="7610841" y="5418153"/>
            <a:ext cx="2028825" cy="482600"/>
            <a:chOff x="816" y="2304"/>
            <a:chExt cx="1440" cy="448"/>
          </a:xfrm>
        </p:grpSpPr>
        <p:sp>
          <p:nvSpPr>
            <p:cNvPr id="63" name="Freeform 30"/>
            <p:cNvSpPr>
              <a:spLocks/>
            </p:cNvSpPr>
            <p:nvPr/>
          </p:nvSpPr>
          <p:spPr bwMode="gray">
            <a:xfrm>
              <a:off x="901" y="2562"/>
              <a:ext cx="1270" cy="190"/>
            </a:xfrm>
            <a:custGeom>
              <a:avLst/>
              <a:gdLst/>
              <a:ahLst/>
              <a:cxnLst>
                <a:cxn ang="0">
                  <a:pos x="1120" y="252"/>
                </a:cxn>
                <a:cxn ang="0">
                  <a:pos x="1116" y="250"/>
                </a:cxn>
                <a:cxn ang="0">
                  <a:pos x="1100" y="246"/>
                </a:cxn>
                <a:cxn ang="0">
                  <a:pos x="1074" y="240"/>
                </a:cxn>
                <a:cxn ang="0">
                  <a:pos x="1038" y="232"/>
                </a:cxn>
                <a:cxn ang="0">
                  <a:pos x="992" y="222"/>
                </a:cxn>
                <a:cxn ang="0">
                  <a:pos x="938" y="212"/>
                </a:cxn>
                <a:cxn ang="0">
                  <a:pos x="876" y="204"/>
                </a:cxn>
                <a:cxn ang="0">
                  <a:pos x="806" y="196"/>
                </a:cxn>
                <a:cxn ang="0">
                  <a:pos x="730" y="190"/>
                </a:cxn>
                <a:cxn ang="0">
                  <a:pos x="646" y="184"/>
                </a:cxn>
                <a:cxn ang="0">
                  <a:pos x="556" y="184"/>
                </a:cxn>
                <a:cxn ang="0">
                  <a:pos x="466" y="184"/>
                </a:cxn>
                <a:cxn ang="0">
                  <a:pos x="384" y="190"/>
                </a:cxn>
                <a:cxn ang="0">
                  <a:pos x="308" y="196"/>
                </a:cxn>
                <a:cxn ang="0">
                  <a:pos x="238" y="204"/>
                </a:cxn>
                <a:cxn ang="0">
                  <a:pos x="178" y="212"/>
                </a:cxn>
                <a:cxn ang="0">
                  <a:pos x="126" y="222"/>
                </a:cxn>
                <a:cxn ang="0">
                  <a:pos x="82" y="232"/>
                </a:cxn>
                <a:cxn ang="0">
                  <a:pos x="46" y="240"/>
                </a:cxn>
                <a:cxn ang="0">
                  <a:pos x="20" y="246"/>
                </a:cxn>
                <a:cxn ang="0">
                  <a:pos x="6" y="250"/>
                </a:cxn>
                <a:cxn ang="0">
                  <a:pos x="0" y="252"/>
                </a:cxn>
                <a:cxn ang="0">
                  <a:pos x="0" y="62"/>
                </a:cxn>
                <a:cxn ang="0">
                  <a:pos x="560" y="0"/>
                </a:cxn>
                <a:cxn ang="0">
                  <a:pos x="1120" y="62"/>
                </a:cxn>
                <a:cxn ang="0">
                  <a:pos x="1120" y="252"/>
                </a:cxn>
                <a:cxn ang="0">
                  <a:pos x="1120" y="252"/>
                </a:cxn>
              </a:cxnLst>
              <a:rect l="0" t="0" r="r" b="b"/>
              <a:pathLst>
                <a:path w="1120" h="252">
                  <a:moveTo>
                    <a:pt x="1120" y="252"/>
                  </a:moveTo>
                  <a:lnTo>
                    <a:pt x="1116" y="250"/>
                  </a:lnTo>
                  <a:lnTo>
                    <a:pt x="1100" y="246"/>
                  </a:lnTo>
                  <a:lnTo>
                    <a:pt x="1074" y="240"/>
                  </a:lnTo>
                  <a:lnTo>
                    <a:pt x="1038" y="232"/>
                  </a:lnTo>
                  <a:lnTo>
                    <a:pt x="992" y="222"/>
                  </a:lnTo>
                  <a:lnTo>
                    <a:pt x="938" y="212"/>
                  </a:lnTo>
                  <a:lnTo>
                    <a:pt x="876" y="204"/>
                  </a:lnTo>
                  <a:lnTo>
                    <a:pt x="806" y="196"/>
                  </a:lnTo>
                  <a:lnTo>
                    <a:pt x="730" y="190"/>
                  </a:lnTo>
                  <a:lnTo>
                    <a:pt x="646" y="184"/>
                  </a:lnTo>
                  <a:lnTo>
                    <a:pt x="556" y="184"/>
                  </a:lnTo>
                  <a:lnTo>
                    <a:pt x="466" y="184"/>
                  </a:lnTo>
                  <a:lnTo>
                    <a:pt x="384" y="190"/>
                  </a:lnTo>
                  <a:lnTo>
                    <a:pt x="308" y="196"/>
                  </a:lnTo>
                  <a:lnTo>
                    <a:pt x="238" y="204"/>
                  </a:lnTo>
                  <a:lnTo>
                    <a:pt x="178" y="212"/>
                  </a:lnTo>
                  <a:lnTo>
                    <a:pt x="126" y="222"/>
                  </a:lnTo>
                  <a:lnTo>
                    <a:pt x="82" y="232"/>
                  </a:lnTo>
                  <a:lnTo>
                    <a:pt x="46" y="240"/>
                  </a:lnTo>
                  <a:lnTo>
                    <a:pt x="20" y="246"/>
                  </a:lnTo>
                  <a:lnTo>
                    <a:pt x="6" y="250"/>
                  </a:lnTo>
                  <a:lnTo>
                    <a:pt x="0" y="252"/>
                  </a:lnTo>
                  <a:lnTo>
                    <a:pt x="0" y="62"/>
                  </a:lnTo>
                  <a:lnTo>
                    <a:pt x="560" y="0"/>
                  </a:lnTo>
                  <a:lnTo>
                    <a:pt x="1120" y="62"/>
                  </a:lnTo>
                  <a:lnTo>
                    <a:pt x="1120" y="252"/>
                  </a:lnTo>
                  <a:lnTo>
                    <a:pt x="1120" y="252"/>
                  </a:lnTo>
                  <a:close/>
                </a:path>
              </a:pathLst>
            </a:custGeom>
            <a:solidFill>
              <a:srgbClr val="000000"/>
            </a:solidFill>
            <a:ln w="0">
              <a:noFill/>
              <a:prstDash val="solid"/>
              <a:round/>
              <a:headEnd/>
              <a:tailEnd/>
            </a:ln>
          </p:spPr>
          <p:txBody>
            <a:bodyPr/>
            <a:lstStyle/>
            <a:p>
              <a:pPr eaLnBrk="1" hangingPunct="1">
                <a:defRPr/>
              </a:pPr>
              <a:endParaRPr lang="ko-KR" altLang="en-US" kern="0"/>
            </a:p>
          </p:txBody>
        </p:sp>
        <p:sp>
          <p:nvSpPr>
            <p:cNvPr id="64" name="Rectangle 31"/>
            <p:cNvSpPr>
              <a:spLocks noChangeArrowheads="1"/>
            </p:cNvSpPr>
            <p:nvPr/>
          </p:nvSpPr>
          <p:spPr bwMode="gray">
            <a:xfrm>
              <a:off x="816" y="2304"/>
              <a:ext cx="1440" cy="393"/>
            </a:xfrm>
            <a:prstGeom prst="rect">
              <a:avLst/>
            </a:prstGeom>
            <a:gradFill rotWithShape="1">
              <a:gsLst>
                <a:gs pos="0">
                  <a:srgbClr val="7FB242">
                    <a:gamma/>
                    <a:tint val="36471"/>
                    <a:invGamma/>
                  </a:srgbClr>
                </a:gs>
                <a:gs pos="100000">
                  <a:srgbClr val="7FB242"/>
                </a:gs>
              </a:gsLst>
              <a:lin ang="2700000" scaled="1"/>
            </a:gradFill>
            <a:ln w="9525" algn="ctr">
              <a:noFill/>
              <a:miter lim="800000"/>
              <a:headEnd/>
              <a:tailEnd/>
            </a:ln>
            <a:effectLst/>
          </p:spPr>
          <p:txBody>
            <a:bodyPr wrap="none" anchor="ctr"/>
            <a:lstStyle/>
            <a:p>
              <a:pPr algn="ctr" eaLnBrk="1" hangingPunct="1">
                <a:defRPr/>
              </a:pPr>
              <a:r>
                <a:rPr lang="en-US" altLang="ko-KR" b="1" kern="0" dirty="0">
                  <a:latin typeface="Arial" panose="020B0604020202020204" pitchFamily="34" charset="0"/>
                  <a:ea typeface="굴림" charset="-127"/>
                  <a:cs typeface="Arial" panose="020B0604020202020204" pitchFamily="34" charset="0"/>
                </a:rPr>
                <a:t>Aluminum</a:t>
              </a:r>
            </a:p>
          </p:txBody>
        </p:sp>
      </p:grpSp>
      <p:cxnSp>
        <p:nvCxnSpPr>
          <p:cNvPr id="14" name="Straight Arrow Connector 13">
            <a:extLst>
              <a:ext uri="{FF2B5EF4-FFF2-40B4-BE49-F238E27FC236}">
                <a16:creationId xmlns:a16="http://schemas.microsoft.com/office/drawing/2014/main" id="{94EF02FA-689C-4E34-8C60-4F71CEEDD406}"/>
              </a:ext>
            </a:extLst>
          </p:cNvPr>
          <p:cNvCxnSpPr>
            <a:cxnSpLocks/>
            <a:endCxn id="45" idx="1"/>
          </p:cNvCxnSpPr>
          <p:nvPr/>
        </p:nvCxnSpPr>
        <p:spPr>
          <a:xfrm flipV="1">
            <a:off x="4081814" y="4179709"/>
            <a:ext cx="1484010" cy="120806"/>
          </a:xfrm>
          <a:prstGeom prst="straightConnector1">
            <a:avLst/>
          </a:prstGeom>
          <a:ln>
            <a:solidFill>
              <a:srgbClr val="002060"/>
            </a:solidFill>
            <a:prstDash val="dash"/>
            <a:tailEnd type="stealth" w="sm" len="lg"/>
          </a:ln>
        </p:spPr>
        <p:style>
          <a:lnRef idx="1">
            <a:schemeClr val="accent1"/>
          </a:lnRef>
          <a:fillRef idx="0">
            <a:schemeClr val="accent1"/>
          </a:fillRef>
          <a:effectRef idx="0">
            <a:schemeClr val="accent1"/>
          </a:effectRef>
          <a:fontRef idx="minor">
            <a:schemeClr val="tx1"/>
          </a:fontRef>
        </p:style>
      </p:cxnSp>
      <p:cxnSp>
        <p:nvCxnSpPr>
          <p:cNvPr id="81" name="Straight Arrow Connector 80">
            <a:extLst>
              <a:ext uri="{FF2B5EF4-FFF2-40B4-BE49-F238E27FC236}">
                <a16:creationId xmlns:a16="http://schemas.microsoft.com/office/drawing/2014/main" id="{DEE436F9-6D55-447F-9654-882443D32605}"/>
              </a:ext>
            </a:extLst>
          </p:cNvPr>
          <p:cNvCxnSpPr>
            <a:cxnSpLocks/>
          </p:cNvCxnSpPr>
          <p:nvPr/>
        </p:nvCxnSpPr>
        <p:spPr>
          <a:xfrm>
            <a:off x="4081815" y="4307016"/>
            <a:ext cx="1664744" cy="50290"/>
          </a:xfrm>
          <a:prstGeom prst="straightConnector1">
            <a:avLst/>
          </a:prstGeom>
          <a:ln>
            <a:solidFill>
              <a:srgbClr val="002060"/>
            </a:solidFill>
            <a:prstDash val="dash"/>
            <a:tailEnd type="stealth" w="sm" len="lg"/>
          </a:ln>
        </p:spPr>
        <p:style>
          <a:lnRef idx="1">
            <a:schemeClr val="accent1"/>
          </a:lnRef>
          <a:fillRef idx="0">
            <a:schemeClr val="accent1"/>
          </a:fillRef>
          <a:effectRef idx="0">
            <a:schemeClr val="accent1"/>
          </a:effectRef>
          <a:fontRef idx="minor">
            <a:schemeClr val="tx1"/>
          </a:fontRef>
        </p:style>
      </p:cxnSp>
      <p:cxnSp>
        <p:nvCxnSpPr>
          <p:cNvPr id="86" name="Straight Arrow Connector 85">
            <a:extLst>
              <a:ext uri="{FF2B5EF4-FFF2-40B4-BE49-F238E27FC236}">
                <a16:creationId xmlns:a16="http://schemas.microsoft.com/office/drawing/2014/main" id="{89DF1EF4-5F4C-4D16-A1DC-E6C948DF7A0D}"/>
              </a:ext>
            </a:extLst>
          </p:cNvPr>
          <p:cNvCxnSpPr>
            <a:cxnSpLocks/>
          </p:cNvCxnSpPr>
          <p:nvPr/>
        </p:nvCxnSpPr>
        <p:spPr>
          <a:xfrm>
            <a:off x="4088641" y="4300918"/>
            <a:ext cx="864362" cy="273702"/>
          </a:xfrm>
          <a:prstGeom prst="straightConnector1">
            <a:avLst/>
          </a:prstGeom>
          <a:ln>
            <a:solidFill>
              <a:srgbClr val="002060"/>
            </a:solidFill>
            <a:prstDash val="dash"/>
            <a:tailEnd type="stealth" w="sm" len="lg"/>
          </a:ln>
        </p:spPr>
        <p:style>
          <a:lnRef idx="1">
            <a:schemeClr val="accent1"/>
          </a:lnRef>
          <a:fillRef idx="0">
            <a:schemeClr val="accent1"/>
          </a:fillRef>
          <a:effectRef idx="0">
            <a:schemeClr val="accent1"/>
          </a:effectRef>
          <a:fontRef idx="minor">
            <a:schemeClr val="tx1"/>
          </a:fontRef>
        </p:style>
      </p:cxnSp>
      <p:cxnSp>
        <p:nvCxnSpPr>
          <p:cNvPr id="87" name="Straight Arrow Connector 86">
            <a:extLst>
              <a:ext uri="{FF2B5EF4-FFF2-40B4-BE49-F238E27FC236}">
                <a16:creationId xmlns:a16="http://schemas.microsoft.com/office/drawing/2014/main" id="{ADE8D7CB-3D4A-40C4-A574-3B7DB232C8F5}"/>
              </a:ext>
            </a:extLst>
          </p:cNvPr>
          <p:cNvCxnSpPr>
            <a:cxnSpLocks/>
          </p:cNvCxnSpPr>
          <p:nvPr/>
        </p:nvCxnSpPr>
        <p:spPr>
          <a:xfrm flipV="1">
            <a:off x="3634431" y="3943985"/>
            <a:ext cx="113707" cy="240497"/>
          </a:xfrm>
          <a:prstGeom prst="straightConnector1">
            <a:avLst/>
          </a:prstGeom>
          <a:ln>
            <a:solidFill>
              <a:srgbClr val="002060"/>
            </a:solidFill>
            <a:prstDash val="solid"/>
            <a:tailEnd type="stealth" w="sm" len="lg"/>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2000" advTm="38299"/>
    </mc:Choice>
    <mc:Fallback xmlns="">
      <p:transition spd="slow" advTm="38299"/>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BD3E57F-1D41-42F8-B1AA-F8F47F3D08FA}"/>
              </a:ext>
            </a:extLst>
          </p:cNvPr>
          <p:cNvSpPr>
            <a:spLocks noGrp="1"/>
          </p:cNvSpPr>
          <p:nvPr>
            <p:ph type="title"/>
          </p:nvPr>
        </p:nvSpPr>
        <p:spPr>
          <a:xfrm>
            <a:off x="838200" y="365126"/>
            <a:ext cx="10515600" cy="726696"/>
          </a:xfrm>
        </p:spPr>
        <p:txBody>
          <a:bodyPr>
            <a:normAutofit/>
            <a:scene3d>
              <a:camera prst="orthographicFront"/>
              <a:lightRig rig="threePt" dir="t"/>
            </a:scene3d>
            <a:sp3d extrusionH="57150">
              <a:bevelT w="38100" h="38100"/>
            </a:sp3d>
          </a:bodyPr>
          <a:lstStyle/>
          <a:p>
            <a:pPr algn="ctr"/>
            <a:r>
              <a:rPr lang="en-US" sz="3600" b="1" i="1" dirty="0">
                <a:ln>
                  <a:solidFill>
                    <a:srgbClr val="0070C0"/>
                  </a:solidFill>
                </a:ln>
                <a:solidFill>
                  <a:srgbClr val="00B0F0"/>
                </a:solidFill>
                <a:latin typeface="Arial" panose="020B0604020202020204" pitchFamily="34" charset="0"/>
                <a:cs typeface="Arial" panose="020B0604020202020204" pitchFamily="34" charset="0"/>
              </a:rPr>
              <a:t>Chemical Bonding Energy</a:t>
            </a:r>
          </a:p>
        </p:txBody>
      </p:sp>
      <p:graphicFrame>
        <p:nvGraphicFramePr>
          <p:cNvPr id="5" name="Table 5">
            <a:extLst>
              <a:ext uri="{FF2B5EF4-FFF2-40B4-BE49-F238E27FC236}">
                <a16:creationId xmlns:a16="http://schemas.microsoft.com/office/drawing/2014/main" id="{3197E23D-0062-4C7F-93CF-97971A31B1BE}"/>
              </a:ext>
            </a:extLst>
          </p:cNvPr>
          <p:cNvGraphicFramePr>
            <a:graphicFrameLocks noGrp="1"/>
          </p:cNvGraphicFramePr>
          <p:nvPr>
            <p:extLst>
              <p:ext uri="{D42A27DB-BD31-4B8C-83A1-F6EECF244321}">
                <p14:modId xmlns:p14="http://schemas.microsoft.com/office/powerpoint/2010/main" val="608046249"/>
              </p:ext>
            </p:extLst>
          </p:nvPr>
        </p:nvGraphicFramePr>
        <p:xfrm>
          <a:off x="1663511" y="1197337"/>
          <a:ext cx="8128000" cy="4937760"/>
        </p:xfrm>
        <a:graphic>
          <a:graphicData uri="http://schemas.openxmlformats.org/drawingml/2006/table">
            <a:tbl>
              <a:tblPr firstRow="1" bandRow="1">
                <a:tableStyleId>{5940675A-B579-460E-94D1-54222C63F5DA}</a:tableStyleId>
              </a:tblPr>
              <a:tblGrid>
                <a:gridCol w="2032000">
                  <a:extLst>
                    <a:ext uri="{9D8B030D-6E8A-4147-A177-3AD203B41FA5}">
                      <a16:colId xmlns:a16="http://schemas.microsoft.com/office/drawing/2014/main" val="3089045356"/>
                    </a:ext>
                  </a:extLst>
                </a:gridCol>
                <a:gridCol w="2032000">
                  <a:extLst>
                    <a:ext uri="{9D8B030D-6E8A-4147-A177-3AD203B41FA5}">
                      <a16:colId xmlns:a16="http://schemas.microsoft.com/office/drawing/2014/main" val="2323367683"/>
                    </a:ext>
                  </a:extLst>
                </a:gridCol>
                <a:gridCol w="2032000">
                  <a:extLst>
                    <a:ext uri="{9D8B030D-6E8A-4147-A177-3AD203B41FA5}">
                      <a16:colId xmlns:a16="http://schemas.microsoft.com/office/drawing/2014/main" val="1210369893"/>
                    </a:ext>
                  </a:extLst>
                </a:gridCol>
                <a:gridCol w="2032000">
                  <a:extLst>
                    <a:ext uri="{9D8B030D-6E8A-4147-A177-3AD203B41FA5}">
                      <a16:colId xmlns:a16="http://schemas.microsoft.com/office/drawing/2014/main" val="215157768"/>
                    </a:ext>
                  </a:extLst>
                </a:gridCol>
              </a:tblGrid>
              <a:tr h="370840">
                <a:tc>
                  <a:txBody>
                    <a:bodyPr/>
                    <a:lstStyle/>
                    <a:p>
                      <a:pPr algn="ctr"/>
                      <a:r>
                        <a:rPr lang="en-US" sz="1600" dirty="0">
                          <a:latin typeface="Arial" panose="020B0604020202020204" pitchFamily="34" charset="0"/>
                          <a:cs typeface="Arial" panose="020B0604020202020204" pitchFamily="34" charset="0"/>
                        </a:rPr>
                        <a:t>Single &amp; Multiple Bonds</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latin typeface="Arial" panose="020B0604020202020204" pitchFamily="34" charset="0"/>
                          <a:cs typeface="Arial" panose="020B0604020202020204" pitchFamily="34" charset="0"/>
                        </a:rPr>
                        <a:t>Bonding Energy</a:t>
                      </a:r>
                    </a:p>
                    <a:p>
                      <a:pPr algn="ctr"/>
                      <a:r>
                        <a:rPr lang="en-US" sz="1600" dirty="0">
                          <a:latin typeface="Arial" panose="020B0604020202020204" pitchFamily="34" charset="0"/>
                          <a:cs typeface="Arial" panose="020B0604020202020204" pitchFamily="34" charset="0"/>
                        </a:rPr>
                        <a:t>(kJ/mol)</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solidFill>
                            <a:srgbClr val="C00000"/>
                          </a:solidFill>
                          <a:latin typeface="Arial" panose="020B0604020202020204" pitchFamily="34" charset="0"/>
                          <a:cs typeface="Arial" panose="020B0604020202020204" pitchFamily="34" charset="0"/>
                        </a:rPr>
                        <a:t>Bonding Energy</a:t>
                      </a:r>
                    </a:p>
                    <a:p>
                      <a:pPr algn="ctr"/>
                      <a:r>
                        <a:rPr lang="en-US" sz="1600" dirty="0">
                          <a:latin typeface="Arial" panose="020B0604020202020204" pitchFamily="34" charset="0"/>
                          <a:cs typeface="Arial" panose="020B0604020202020204" pitchFamily="34" charset="0"/>
                        </a:rPr>
                        <a:t>(eV)</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latin typeface="Arial" panose="020B0604020202020204" pitchFamily="34" charset="0"/>
                          <a:cs typeface="Arial" panose="020B0604020202020204" pitchFamily="34" charset="0"/>
                        </a:rPr>
                        <a:t>Bond Length</a:t>
                      </a:r>
                    </a:p>
                    <a:p>
                      <a:pPr algn="ctr"/>
                      <a:r>
                        <a:rPr lang="en-US" sz="1600" dirty="0">
                          <a:latin typeface="Arial" panose="020B0604020202020204" pitchFamily="34" charset="0"/>
                          <a:cs typeface="Arial" panose="020B0604020202020204" pitchFamily="34" charset="0"/>
                        </a:rPr>
                        <a:t>(pm)</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90895861"/>
                  </a:ext>
                </a:extLst>
              </a:tr>
              <a:tr h="274320">
                <a:tc>
                  <a:txBody>
                    <a:bodyPr/>
                    <a:lstStyle/>
                    <a:p>
                      <a:pPr algn="ctr"/>
                      <a:r>
                        <a:rPr lang="en-US" sz="1600" dirty="0">
                          <a:latin typeface="Arial" panose="020B0604020202020204" pitchFamily="34" charset="0"/>
                          <a:cs typeface="Arial" panose="020B0604020202020204" pitchFamily="34" charset="0"/>
                        </a:rPr>
                        <a:t>H―H</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US" sz="1600" dirty="0">
                          <a:latin typeface="Arial" panose="020B0604020202020204" pitchFamily="34" charset="0"/>
                          <a:cs typeface="Arial" panose="020B0604020202020204" pitchFamily="34" charset="0"/>
                        </a:rPr>
                        <a:t>432</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US" sz="1600" b="1" dirty="0">
                          <a:latin typeface="Arial" panose="020B0604020202020204" pitchFamily="34" charset="0"/>
                          <a:cs typeface="Arial" panose="020B0604020202020204" pitchFamily="34" charset="0"/>
                        </a:rPr>
                        <a:t>4.49</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US" sz="1600" dirty="0">
                          <a:latin typeface="Arial" panose="020B0604020202020204" pitchFamily="34" charset="0"/>
                          <a:cs typeface="Arial" panose="020B0604020202020204" pitchFamily="34" charset="0"/>
                        </a:rPr>
                        <a:t>74</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42344036"/>
                  </a:ext>
                </a:extLst>
              </a:tr>
              <a:tr h="274320">
                <a:tc>
                  <a:txBody>
                    <a:bodyPr/>
                    <a:lstStyle/>
                    <a:p>
                      <a:pPr algn="ctr"/>
                      <a:r>
                        <a:rPr lang="en-US" sz="1600" dirty="0">
                          <a:latin typeface="Arial" panose="020B0604020202020204" pitchFamily="34" charset="0"/>
                          <a:cs typeface="Arial" panose="020B0604020202020204" pitchFamily="34" charset="0"/>
                        </a:rPr>
                        <a:t>C―H</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US" sz="1600" dirty="0">
                          <a:latin typeface="Arial" panose="020B0604020202020204" pitchFamily="34" charset="0"/>
                          <a:cs typeface="Arial" panose="020B0604020202020204" pitchFamily="34" charset="0"/>
                        </a:rPr>
                        <a:t>413</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US" sz="1600" b="1" dirty="0">
                          <a:latin typeface="Arial" panose="020B0604020202020204" pitchFamily="34" charset="0"/>
                          <a:cs typeface="Arial" panose="020B0604020202020204" pitchFamily="34" charset="0"/>
                        </a:rPr>
                        <a:t>4.29</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US" sz="1600" dirty="0">
                          <a:latin typeface="Arial" panose="020B0604020202020204" pitchFamily="34" charset="0"/>
                          <a:cs typeface="Arial" panose="020B0604020202020204" pitchFamily="34" charset="0"/>
                        </a:rPr>
                        <a:t>109</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30959018"/>
                  </a:ext>
                </a:extLst>
              </a:tr>
              <a:tr h="274320">
                <a:tc>
                  <a:txBody>
                    <a:bodyPr/>
                    <a:lstStyle/>
                    <a:p>
                      <a:pPr algn="ctr"/>
                      <a:r>
                        <a:rPr lang="en-US" sz="1600" dirty="0">
                          <a:latin typeface="Arial" panose="020B0604020202020204" pitchFamily="34" charset="0"/>
                          <a:cs typeface="Arial" panose="020B0604020202020204" pitchFamily="34" charset="0"/>
                        </a:rPr>
                        <a:t>C―C, C═C, C</a:t>
                      </a:r>
                      <a:r>
                        <a:rPr lang="en-US" sz="1600" dirty="0">
                          <a:latin typeface="Arial" panose="020B0604020202020204" pitchFamily="34" charset="0"/>
                          <a:ea typeface="Segoe UI Symbol" panose="020B0502040204020203" pitchFamily="34" charset="0"/>
                          <a:cs typeface="Arial" panose="020B0604020202020204" pitchFamily="34" charset="0"/>
                        </a:rPr>
                        <a:t>≡C</a:t>
                      </a:r>
                      <a:endParaRPr lang="en-US" sz="1600" dirty="0">
                        <a:latin typeface="Arial" panose="020B0604020202020204" pitchFamily="34" charset="0"/>
                        <a:cs typeface="Arial" panose="020B0604020202020204" pitchFamily="34"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US" sz="1600" dirty="0">
                          <a:latin typeface="Arial" panose="020B0604020202020204" pitchFamily="34" charset="0"/>
                          <a:cs typeface="Arial" panose="020B0604020202020204" pitchFamily="34" charset="0"/>
                        </a:rPr>
                        <a:t>347/614/839</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US" sz="1600" b="1" dirty="0">
                          <a:latin typeface="Arial" panose="020B0604020202020204" pitchFamily="34" charset="0"/>
                          <a:cs typeface="Arial" panose="020B0604020202020204" pitchFamily="34" charset="0"/>
                        </a:rPr>
                        <a:t>3.61/6.38/8.72</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US" sz="1600" dirty="0">
                          <a:latin typeface="Arial" panose="020B0604020202020204" pitchFamily="34" charset="0"/>
                          <a:cs typeface="Arial" panose="020B0604020202020204" pitchFamily="34" charset="0"/>
                        </a:rPr>
                        <a:t>154/134/121</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4856822"/>
                  </a:ext>
                </a:extLst>
              </a:tr>
              <a:tr h="274320">
                <a:tc>
                  <a:txBody>
                    <a:bodyPr/>
                    <a:lstStyle/>
                    <a:p>
                      <a:pPr algn="ctr"/>
                      <a:r>
                        <a:rPr lang="en-US" sz="1600" dirty="0">
                          <a:latin typeface="Arial" panose="020B0604020202020204" pitchFamily="34" charset="0"/>
                          <a:cs typeface="Arial" panose="020B0604020202020204" pitchFamily="34" charset="0"/>
                        </a:rPr>
                        <a:t>C―O</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US" sz="1600" dirty="0">
                          <a:latin typeface="Arial" panose="020B0604020202020204" pitchFamily="34" charset="0"/>
                          <a:cs typeface="Arial" panose="020B0604020202020204" pitchFamily="34" charset="0"/>
                        </a:rPr>
                        <a:t>358</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US" sz="1600" b="1" dirty="0">
                          <a:latin typeface="Arial" panose="020B0604020202020204" pitchFamily="34" charset="0"/>
                          <a:cs typeface="Arial" panose="020B0604020202020204" pitchFamily="34" charset="0"/>
                        </a:rPr>
                        <a:t>3.72</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US" sz="1600" dirty="0">
                          <a:latin typeface="Arial" panose="020B0604020202020204" pitchFamily="34" charset="0"/>
                          <a:cs typeface="Arial" panose="020B0604020202020204" pitchFamily="34" charset="0"/>
                        </a:rPr>
                        <a:t>143</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29462151"/>
                  </a:ext>
                </a:extLst>
              </a:tr>
              <a:tr h="274320">
                <a:tc>
                  <a:txBody>
                    <a:bodyPr/>
                    <a:lstStyle/>
                    <a:p>
                      <a:pPr algn="ctr"/>
                      <a:r>
                        <a:rPr lang="en-US" sz="1600" dirty="0">
                          <a:latin typeface="Arial" panose="020B0604020202020204" pitchFamily="34" charset="0"/>
                          <a:cs typeface="Arial" panose="020B0604020202020204" pitchFamily="34" charset="0"/>
                        </a:rPr>
                        <a:t>C═O</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US" sz="1600" dirty="0">
                          <a:latin typeface="Arial" panose="020B0604020202020204" pitchFamily="34" charset="0"/>
                          <a:cs typeface="Arial" panose="020B0604020202020204" pitchFamily="34" charset="0"/>
                        </a:rPr>
                        <a:t>745</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US" sz="1600" b="1" dirty="0">
                          <a:latin typeface="Arial" panose="020B0604020202020204" pitchFamily="34" charset="0"/>
                          <a:cs typeface="Arial" panose="020B0604020202020204" pitchFamily="34" charset="0"/>
                        </a:rPr>
                        <a:t>7.74</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US" sz="1600" dirty="0">
                          <a:latin typeface="Arial" panose="020B0604020202020204" pitchFamily="34" charset="0"/>
                          <a:cs typeface="Arial" panose="020B0604020202020204" pitchFamily="34" charset="0"/>
                        </a:rPr>
                        <a:t>123</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61096193"/>
                  </a:ext>
                </a:extLst>
              </a:tr>
              <a:tr h="274320">
                <a:tc>
                  <a:txBody>
                    <a:bodyPr/>
                    <a:lstStyle/>
                    <a:p>
                      <a:pPr algn="ctr"/>
                      <a:r>
                        <a:rPr lang="en-US" sz="1600" dirty="0">
                          <a:latin typeface="Arial" panose="020B0604020202020204" pitchFamily="34" charset="0"/>
                          <a:cs typeface="Arial" panose="020B0604020202020204" pitchFamily="34" charset="0"/>
                        </a:rPr>
                        <a:t>N―H</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US" sz="1600" dirty="0">
                          <a:latin typeface="Arial" panose="020B0604020202020204" pitchFamily="34" charset="0"/>
                          <a:cs typeface="Arial" panose="020B0604020202020204" pitchFamily="34" charset="0"/>
                        </a:rPr>
                        <a:t>391</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US" sz="1600" b="1" dirty="0">
                          <a:latin typeface="Arial" panose="020B0604020202020204" pitchFamily="34" charset="0"/>
                          <a:cs typeface="Arial" panose="020B0604020202020204" pitchFamily="34" charset="0"/>
                        </a:rPr>
                        <a:t>4.06</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US" sz="1600" dirty="0">
                          <a:latin typeface="Arial" panose="020B0604020202020204" pitchFamily="34" charset="0"/>
                          <a:cs typeface="Arial" panose="020B0604020202020204" pitchFamily="34" charset="0"/>
                        </a:rPr>
                        <a:t>101</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66094548"/>
                  </a:ext>
                </a:extLst>
              </a:tr>
              <a:tr h="274320">
                <a:tc>
                  <a:txBody>
                    <a:bodyPr/>
                    <a:lstStyle/>
                    <a:p>
                      <a:pPr algn="ctr"/>
                      <a:r>
                        <a:rPr lang="en-US" sz="1600" dirty="0">
                          <a:latin typeface="Arial" panose="020B0604020202020204" pitchFamily="34" charset="0"/>
                          <a:cs typeface="Arial" panose="020B0604020202020204" pitchFamily="34" charset="0"/>
                        </a:rPr>
                        <a:t>N―N, N═N</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US" sz="1600" dirty="0">
                          <a:latin typeface="Arial" panose="020B0604020202020204" pitchFamily="34" charset="0"/>
                          <a:cs typeface="Arial" panose="020B0604020202020204" pitchFamily="34" charset="0"/>
                        </a:rPr>
                        <a:t>160/418</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US" sz="1600" b="1" dirty="0">
                          <a:latin typeface="Arial" panose="020B0604020202020204" pitchFamily="34" charset="0"/>
                          <a:cs typeface="Arial" panose="020B0604020202020204" pitchFamily="34" charset="0"/>
                        </a:rPr>
                        <a:t>1.66</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US" sz="1600" dirty="0">
                          <a:latin typeface="Arial" panose="020B0604020202020204" pitchFamily="34" charset="0"/>
                          <a:cs typeface="Arial" panose="020B0604020202020204" pitchFamily="34" charset="0"/>
                        </a:rPr>
                        <a:t>146/122</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65210890"/>
                  </a:ext>
                </a:extLst>
              </a:tr>
              <a:tr h="274320">
                <a:tc>
                  <a:txBody>
                    <a:bodyPr/>
                    <a:lstStyle/>
                    <a:p>
                      <a:pPr algn="ctr"/>
                      <a:r>
                        <a:rPr lang="en-US" sz="1600" dirty="0">
                          <a:latin typeface="Arial" panose="020B0604020202020204" pitchFamily="34" charset="0"/>
                          <a:cs typeface="Arial" panose="020B0604020202020204" pitchFamily="34" charset="0"/>
                        </a:rPr>
                        <a:t>N―O</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US" sz="1600" dirty="0">
                          <a:latin typeface="Arial" panose="020B0604020202020204" pitchFamily="34" charset="0"/>
                          <a:cs typeface="Arial" panose="020B0604020202020204" pitchFamily="34" charset="0"/>
                        </a:rPr>
                        <a:t>201</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US" sz="1600" b="1" dirty="0">
                          <a:latin typeface="Arial" panose="020B0604020202020204" pitchFamily="34" charset="0"/>
                          <a:cs typeface="Arial" panose="020B0604020202020204" pitchFamily="34" charset="0"/>
                        </a:rPr>
                        <a:t>4.35</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US" sz="1600" dirty="0">
                          <a:latin typeface="Arial" panose="020B0604020202020204" pitchFamily="34" charset="0"/>
                          <a:cs typeface="Arial" panose="020B0604020202020204" pitchFamily="34" charset="0"/>
                        </a:rPr>
                        <a:t>144</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96600004"/>
                  </a:ext>
                </a:extLst>
              </a:tr>
              <a:tr h="274320">
                <a:tc>
                  <a:txBody>
                    <a:bodyPr/>
                    <a:lstStyle/>
                    <a:p>
                      <a:pPr algn="ctr"/>
                      <a:r>
                        <a:rPr lang="en-US" sz="1600" dirty="0">
                          <a:latin typeface="Arial" panose="020B0604020202020204" pitchFamily="34" charset="0"/>
                          <a:cs typeface="Arial" panose="020B0604020202020204" pitchFamily="34" charset="0"/>
                        </a:rPr>
                        <a:t>O―H</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US" sz="1600" dirty="0">
                          <a:latin typeface="Arial" panose="020B0604020202020204" pitchFamily="34" charset="0"/>
                          <a:cs typeface="Arial" panose="020B0604020202020204" pitchFamily="34" charset="0"/>
                        </a:rPr>
                        <a:t>467</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US" sz="1600" b="1" dirty="0">
                          <a:latin typeface="Arial" panose="020B0604020202020204" pitchFamily="34" charset="0"/>
                          <a:cs typeface="Arial" panose="020B0604020202020204" pitchFamily="34" charset="0"/>
                        </a:rPr>
                        <a:t>4.85</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US" sz="1600" dirty="0">
                          <a:latin typeface="Arial" panose="020B0604020202020204" pitchFamily="34" charset="0"/>
                          <a:cs typeface="Arial" panose="020B0604020202020204" pitchFamily="34" charset="0"/>
                        </a:rPr>
                        <a:t>96</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89488343"/>
                  </a:ext>
                </a:extLst>
              </a:tr>
              <a:tr h="274320">
                <a:tc>
                  <a:txBody>
                    <a:bodyPr/>
                    <a:lstStyle/>
                    <a:p>
                      <a:pPr algn="ctr"/>
                      <a:r>
                        <a:rPr lang="en-US" sz="1600" dirty="0">
                          <a:latin typeface="Arial" panose="020B0604020202020204" pitchFamily="34" charset="0"/>
                          <a:cs typeface="Arial" panose="020B0604020202020204" pitchFamily="34" charset="0"/>
                        </a:rPr>
                        <a:t>O―O</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US" sz="1600" dirty="0">
                          <a:latin typeface="Arial" panose="020B0604020202020204" pitchFamily="34" charset="0"/>
                          <a:cs typeface="Arial" panose="020B0604020202020204" pitchFamily="34" charset="0"/>
                        </a:rPr>
                        <a:t>204</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US" sz="1600" b="1" dirty="0">
                          <a:latin typeface="Arial" panose="020B0604020202020204" pitchFamily="34" charset="0"/>
                          <a:cs typeface="Arial" panose="020B0604020202020204" pitchFamily="34" charset="0"/>
                        </a:rPr>
                        <a:t>2.12</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US" sz="1600" dirty="0">
                          <a:latin typeface="Arial" panose="020B0604020202020204" pitchFamily="34" charset="0"/>
                          <a:cs typeface="Arial" panose="020B0604020202020204" pitchFamily="34" charset="0"/>
                        </a:rPr>
                        <a:t>148</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64368848"/>
                  </a:ext>
                </a:extLst>
              </a:tr>
              <a:tr h="274320">
                <a:tc>
                  <a:txBody>
                    <a:bodyPr/>
                    <a:lstStyle/>
                    <a:p>
                      <a:pPr algn="ctr"/>
                      <a:r>
                        <a:rPr lang="en-US" sz="1600" dirty="0">
                          <a:latin typeface="Arial" panose="020B0604020202020204" pitchFamily="34" charset="0"/>
                          <a:cs typeface="Arial" panose="020B0604020202020204" pitchFamily="34" charset="0"/>
                        </a:rPr>
                        <a:t>O</a:t>
                      </a:r>
                      <a:r>
                        <a:rPr lang="en-US" sz="1600" dirty="0">
                          <a:latin typeface="Lucida Sans Unicode" panose="020B0602030504020204" pitchFamily="34" charset="0"/>
                          <a:cs typeface="Lucida Sans Unicode" panose="020B0602030504020204" pitchFamily="34" charset="0"/>
                        </a:rPr>
                        <a:t>═O (</a:t>
                      </a:r>
                      <a:r>
                        <a:rPr lang="en-US" sz="1600" dirty="0">
                          <a:latin typeface="Arial" panose="020B0604020202020204" pitchFamily="34" charset="0"/>
                          <a:cs typeface="Arial" panose="020B0604020202020204" pitchFamily="34" charset="0"/>
                        </a:rPr>
                        <a:t>O</a:t>
                      </a:r>
                      <a:r>
                        <a:rPr lang="en-US" sz="1600" baseline="-25000" dirty="0">
                          <a:latin typeface="Arial" panose="020B0604020202020204" pitchFamily="34" charset="0"/>
                          <a:cs typeface="Arial" panose="020B0604020202020204" pitchFamily="34" charset="0"/>
                        </a:rPr>
                        <a:t>2</a:t>
                      </a:r>
                      <a:r>
                        <a:rPr lang="en-US" sz="1600" baseline="0" dirty="0">
                          <a:latin typeface="Arial" panose="020B0604020202020204" pitchFamily="34" charset="0"/>
                          <a:cs typeface="Arial" panose="020B0604020202020204" pitchFamily="34" charset="0"/>
                        </a:rPr>
                        <a:t>)</a:t>
                      </a:r>
                      <a:endParaRPr lang="en-US" sz="1600" baseline="-25000" dirty="0">
                        <a:latin typeface="Arial" panose="020B0604020202020204" pitchFamily="34" charset="0"/>
                        <a:cs typeface="Arial" panose="020B0604020202020204" pitchFamily="34" charset="0"/>
                      </a:endParaRP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US" sz="1600" dirty="0">
                          <a:latin typeface="Arial" panose="020B0604020202020204" pitchFamily="34" charset="0"/>
                          <a:cs typeface="Arial" panose="020B0604020202020204" pitchFamily="34" charset="0"/>
                        </a:rPr>
                        <a:t>498</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US" sz="1600" b="1" dirty="0">
                          <a:latin typeface="Arial" panose="020B0604020202020204" pitchFamily="34" charset="0"/>
                          <a:cs typeface="Arial" panose="020B0604020202020204" pitchFamily="34" charset="0"/>
                        </a:rPr>
                        <a:t>5.17</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US" sz="1600" dirty="0">
                          <a:latin typeface="Arial" panose="020B0604020202020204" pitchFamily="34" charset="0"/>
                          <a:cs typeface="Arial" panose="020B0604020202020204" pitchFamily="34" charset="0"/>
                        </a:rPr>
                        <a:t>121</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30216540"/>
                  </a:ext>
                </a:extLst>
              </a:tr>
              <a:tr h="274320">
                <a:tc>
                  <a:txBody>
                    <a:bodyPr/>
                    <a:lstStyle/>
                    <a:p>
                      <a:pPr algn="ctr"/>
                      <a:r>
                        <a:rPr lang="en-US" sz="1600" dirty="0">
                          <a:latin typeface="Arial" panose="020B0604020202020204" pitchFamily="34" charset="0"/>
                          <a:cs typeface="Arial" panose="020B0604020202020204" pitchFamily="34" charset="0"/>
                        </a:rPr>
                        <a:t>Si―O</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US" sz="1600" dirty="0">
                          <a:latin typeface="Arial" panose="020B0604020202020204" pitchFamily="34" charset="0"/>
                          <a:cs typeface="Arial" panose="020B0604020202020204" pitchFamily="34" charset="0"/>
                        </a:rPr>
                        <a:t>368</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US" sz="1600" b="1" dirty="0">
                          <a:latin typeface="Arial" panose="020B0604020202020204" pitchFamily="34" charset="0"/>
                          <a:cs typeface="Arial" panose="020B0604020202020204" pitchFamily="34" charset="0"/>
                        </a:rPr>
                        <a:t>3.83</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US" sz="1600" dirty="0">
                          <a:latin typeface="Arial" panose="020B0604020202020204" pitchFamily="34" charset="0"/>
                          <a:cs typeface="Arial" panose="020B0604020202020204" pitchFamily="34" charset="0"/>
                        </a:rPr>
                        <a:t>161</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73356160"/>
                  </a:ext>
                </a:extLst>
              </a:tr>
              <a:tr h="274320">
                <a:tc>
                  <a:txBody>
                    <a:bodyPr/>
                    <a:lstStyle/>
                    <a:p>
                      <a:pPr algn="ctr"/>
                      <a:r>
                        <a:rPr lang="en-US" sz="1600" dirty="0">
                          <a:latin typeface="Arial" panose="020B0604020202020204" pitchFamily="34" charset="0"/>
                          <a:cs typeface="Arial" panose="020B0604020202020204" pitchFamily="34" charset="0"/>
                        </a:rPr>
                        <a:t>Al―O</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US" sz="1600" dirty="0">
                          <a:latin typeface="Arial" panose="020B0604020202020204" pitchFamily="34" charset="0"/>
                          <a:cs typeface="Arial" panose="020B0604020202020204" pitchFamily="34" charset="0"/>
                        </a:rPr>
                        <a:t>102</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US" sz="1600" b="1" dirty="0">
                          <a:latin typeface="Arial" panose="020B0604020202020204" pitchFamily="34" charset="0"/>
                          <a:cs typeface="Arial" panose="020B0604020202020204" pitchFamily="34" charset="0"/>
                        </a:rPr>
                        <a:t>1.06</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algn="ctr"/>
                      <a:r>
                        <a:rPr lang="en-US" sz="1600" dirty="0">
                          <a:latin typeface="Arial" panose="020B0604020202020204" pitchFamily="34" charset="0"/>
                          <a:cs typeface="Arial" panose="020B0604020202020204" pitchFamily="34" charset="0"/>
                        </a:rPr>
                        <a:t>17</a:t>
                      </a:r>
                    </a:p>
                  </a:txBody>
                  <a:tcPr anchor="ct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29464214"/>
                  </a:ext>
                </a:extLst>
              </a:tr>
            </a:tbl>
          </a:graphicData>
        </a:graphic>
      </p:graphicFrame>
      <p:sp>
        <p:nvSpPr>
          <p:cNvPr id="2" name="TextBox 1">
            <a:extLst>
              <a:ext uri="{FF2B5EF4-FFF2-40B4-BE49-F238E27FC236}">
                <a16:creationId xmlns:a16="http://schemas.microsoft.com/office/drawing/2014/main" id="{CB109689-22CE-4C44-9F4A-E34788BEDA47}"/>
              </a:ext>
            </a:extLst>
          </p:cNvPr>
          <p:cNvSpPr txBox="1"/>
          <p:nvPr/>
        </p:nvSpPr>
        <p:spPr>
          <a:xfrm>
            <a:off x="6969513" y="6217974"/>
            <a:ext cx="2863284" cy="338554"/>
          </a:xfrm>
          <a:prstGeom prst="rect">
            <a:avLst/>
          </a:prstGeom>
          <a:noFill/>
        </p:spPr>
        <p:txBody>
          <a:bodyPr wrap="none" rtlCol="0">
            <a:spAutoFit/>
          </a:bodyPr>
          <a:lstStyle/>
          <a:p>
            <a:r>
              <a:rPr lang="en-US" sz="1600" dirty="0">
                <a:latin typeface="Arial" panose="020B0604020202020204" pitchFamily="34" charset="0"/>
                <a:cs typeface="Arial" panose="020B0604020202020204" pitchFamily="34" charset="0"/>
              </a:rPr>
              <a:t>Energy needed to breakdown</a:t>
            </a:r>
          </a:p>
        </p:txBody>
      </p:sp>
      <p:cxnSp>
        <p:nvCxnSpPr>
          <p:cNvPr id="8" name="Connector: Elbow 7">
            <a:extLst>
              <a:ext uri="{FF2B5EF4-FFF2-40B4-BE49-F238E27FC236}">
                <a16:creationId xmlns:a16="http://schemas.microsoft.com/office/drawing/2014/main" id="{FFF57620-7C1C-4FA0-BED0-9C0055C2405F}"/>
              </a:ext>
            </a:extLst>
          </p:cNvPr>
          <p:cNvCxnSpPr>
            <a:cxnSpLocks/>
          </p:cNvCxnSpPr>
          <p:nvPr/>
        </p:nvCxnSpPr>
        <p:spPr>
          <a:xfrm rot="16200000" flipV="1">
            <a:off x="6701547" y="6168130"/>
            <a:ext cx="324057" cy="178419"/>
          </a:xfrm>
          <a:prstGeom prst="bentConnector3">
            <a:avLst>
              <a:gd name="adj1" fmla="val 1824"/>
            </a:avLst>
          </a:prstGeom>
          <a:ln w="444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9638413"/>
      </p:ext>
    </p:extLst>
  </p:cSld>
  <p:clrMapOvr>
    <a:masterClrMapping/>
  </p:clrMapOvr>
  <mc:AlternateContent xmlns:mc="http://schemas.openxmlformats.org/markup-compatibility/2006" xmlns:p14="http://schemas.microsoft.com/office/powerpoint/2010/main">
    <mc:Choice Requires="p14">
      <p:transition spd="slow" p14:dur="2000" advTm="24390"/>
    </mc:Choice>
    <mc:Fallback xmlns="">
      <p:transition spd="slow" advTm="2439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18506" y="232795"/>
            <a:ext cx="6172200" cy="514350"/>
          </a:xfrm>
        </p:spPr>
        <p:txBody>
          <a:bodyPr>
            <a:normAutofit fontScale="90000"/>
            <a:scene3d>
              <a:camera prst="orthographicFront"/>
              <a:lightRig rig="threePt" dir="t"/>
            </a:scene3d>
            <a:sp3d extrusionH="57150">
              <a:bevelT w="38100" h="38100"/>
            </a:sp3d>
          </a:bodyPr>
          <a:lstStyle/>
          <a:p>
            <a:pPr algn="ctr" eaLnBrk="1" hangingPunct="1">
              <a:defRPr/>
            </a:pPr>
            <a:r>
              <a:rPr lang="en-US" i="1" dirty="0">
                <a:ln>
                  <a:solidFill>
                    <a:srgbClr val="0070C0"/>
                  </a:solidFill>
                </a:ln>
                <a:solidFill>
                  <a:srgbClr val="00CCFF"/>
                </a:solidFill>
                <a:latin typeface="Arial" panose="020B0604020202020204" pitchFamily="34" charset="0"/>
                <a:cs typeface="Arial" panose="020B0604020202020204" pitchFamily="34" charset="0"/>
              </a:rPr>
              <a:t>Helium-3 Mining</a:t>
            </a:r>
          </a:p>
        </p:txBody>
      </p:sp>
      <p:graphicFrame>
        <p:nvGraphicFramePr>
          <p:cNvPr id="3" name="Table 2"/>
          <p:cNvGraphicFramePr>
            <a:graphicFrameLocks noGrp="1"/>
          </p:cNvGraphicFramePr>
          <p:nvPr>
            <p:extLst>
              <p:ext uri="{D42A27DB-BD31-4B8C-83A1-F6EECF244321}">
                <p14:modId xmlns:p14="http://schemas.microsoft.com/office/powerpoint/2010/main" val="3911112552"/>
              </p:ext>
            </p:extLst>
          </p:nvPr>
        </p:nvGraphicFramePr>
        <p:xfrm>
          <a:off x="6096000" y="1481691"/>
          <a:ext cx="5240785" cy="3190592"/>
        </p:xfrm>
        <a:graphic>
          <a:graphicData uri="http://schemas.openxmlformats.org/drawingml/2006/table">
            <a:tbl>
              <a:tblPr>
                <a:tableStyleId>{3C2FFA5D-87B4-456A-9821-1D502468CF0F}</a:tableStyleId>
              </a:tblPr>
              <a:tblGrid>
                <a:gridCol w="2140602">
                  <a:extLst>
                    <a:ext uri="{9D8B030D-6E8A-4147-A177-3AD203B41FA5}">
                      <a16:colId xmlns:a16="http://schemas.microsoft.com/office/drawing/2014/main" val="20000"/>
                    </a:ext>
                  </a:extLst>
                </a:gridCol>
                <a:gridCol w="516698">
                  <a:extLst>
                    <a:ext uri="{9D8B030D-6E8A-4147-A177-3AD203B41FA5}">
                      <a16:colId xmlns:a16="http://schemas.microsoft.com/office/drawing/2014/main" val="20001"/>
                    </a:ext>
                  </a:extLst>
                </a:gridCol>
                <a:gridCol w="1254836">
                  <a:extLst>
                    <a:ext uri="{9D8B030D-6E8A-4147-A177-3AD203B41FA5}">
                      <a16:colId xmlns:a16="http://schemas.microsoft.com/office/drawing/2014/main" val="20002"/>
                    </a:ext>
                  </a:extLst>
                </a:gridCol>
                <a:gridCol w="1328649">
                  <a:extLst>
                    <a:ext uri="{9D8B030D-6E8A-4147-A177-3AD203B41FA5}">
                      <a16:colId xmlns:a16="http://schemas.microsoft.com/office/drawing/2014/main" val="20003"/>
                    </a:ext>
                  </a:extLst>
                </a:gridCol>
              </a:tblGrid>
              <a:tr h="460168">
                <a:tc gridSpan="4">
                  <a:txBody>
                    <a:bodyPr/>
                    <a:lstStyle/>
                    <a:p>
                      <a:pPr marL="0" algn="ctr"/>
                      <a:r>
                        <a:rPr lang="en-US" sz="1800" dirty="0"/>
                        <a:t>Fusion reactions involving Helium-3</a:t>
                      </a:r>
                      <a:endParaRPr lang="en-US" sz="1800" dirty="0">
                        <a:solidFill>
                          <a:schemeClr val="bg1"/>
                        </a:solidFill>
                      </a:endParaRPr>
                    </a:p>
                  </a:txBody>
                  <a:tcPr marL="52552" marR="52552" marT="26276" marB="26276" anchor="ctr">
                    <a:lnL w="28575" cap="flat" cmpd="sng" algn="ctr">
                      <a:solidFill>
                        <a:srgbClr val="C00000"/>
                      </a:solidFill>
                      <a:prstDash val="solid"/>
                      <a:round/>
                      <a:headEnd type="none" w="med" len="med"/>
                      <a:tailEnd type="none" w="med" len="med"/>
                    </a:lnL>
                    <a:lnR w="28575" cap="flat" cmpd="sng" algn="ctr">
                      <a:solidFill>
                        <a:srgbClr val="C00000"/>
                      </a:solidFill>
                      <a:prstDash val="solid"/>
                      <a:round/>
                      <a:headEnd type="none" w="med" len="med"/>
                      <a:tailEnd type="none" w="med" len="med"/>
                    </a:lnR>
                    <a:lnT w="28575" cap="flat" cmpd="sng" algn="ctr">
                      <a:solidFill>
                        <a:srgbClr val="C00000"/>
                      </a:solidFill>
                      <a:prstDash val="solid"/>
                      <a:round/>
                      <a:headEnd type="none" w="med" len="med"/>
                      <a:tailEnd type="none" w="med" len="med"/>
                    </a:lnT>
                    <a:lnB w="6350" cap="flat" cmpd="sng" algn="ctr">
                      <a:solidFill>
                        <a:srgbClr val="0070C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295494">
                <a:tc>
                  <a:txBody>
                    <a:bodyPr/>
                    <a:lstStyle/>
                    <a:p>
                      <a:pPr marL="0" algn="ctr"/>
                      <a:r>
                        <a:rPr lang="en-US" sz="1400" dirty="0"/>
                        <a:t>Reactants</a:t>
                      </a:r>
                      <a:endParaRPr lang="en-US" sz="1400" dirty="0">
                        <a:solidFill>
                          <a:schemeClr val="bg1"/>
                        </a:solidFill>
                      </a:endParaRPr>
                    </a:p>
                  </a:txBody>
                  <a:tcPr marL="52552" marR="52552" marT="26276" marB="26276" anchor="ctr">
                    <a:lnL w="28575" cap="flat" cmpd="sng" algn="ctr">
                      <a:solidFill>
                        <a:srgbClr val="C00000"/>
                      </a:solidFill>
                      <a:prstDash val="solid"/>
                      <a:round/>
                      <a:headEnd type="none" w="med" len="med"/>
                      <a:tailEnd type="none" w="med" len="med"/>
                    </a:lnL>
                    <a:lnT w="6350" cap="flat" cmpd="sng" algn="ctr">
                      <a:solidFill>
                        <a:srgbClr val="0070C0"/>
                      </a:solidFill>
                      <a:prstDash val="solid"/>
                      <a:round/>
                      <a:headEnd type="none" w="med" len="med"/>
                      <a:tailEnd type="none" w="med" len="med"/>
                    </a:lnT>
                    <a:lnB w="19050" cap="flat" cmpd="sng" algn="ctr">
                      <a:solidFill>
                        <a:srgbClr val="C00000"/>
                      </a:solidFill>
                      <a:prstDash val="solid"/>
                      <a:round/>
                      <a:headEnd type="none" w="med" len="med"/>
                      <a:tailEnd type="none" w="med" len="med"/>
                    </a:lnB>
                  </a:tcPr>
                </a:tc>
                <a:tc>
                  <a:txBody>
                    <a:bodyPr/>
                    <a:lstStyle/>
                    <a:p>
                      <a:pPr marL="0" algn="ctr"/>
                      <a:endParaRPr lang="en-US" sz="1400" dirty="0">
                        <a:solidFill>
                          <a:schemeClr val="bg1"/>
                        </a:solidFill>
                      </a:endParaRPr>
                    </a:p>
                  </a:txBody>
                  <a:tcPr marL="52552" marR="52552" marT="26276" marB="26276" anchor="ctr">
                    <a:lnT w="6350" cap="flat" cmpd="sng" algn="ctr">
                      <a:solidFill>
                        <a:srgbClr val="0070C0"/>
                      </a:solidFill>
                      <a:prstDash val="solid"/>
                      <a:round/>
                      <a:headEnd type="none" w="med" len="med"/>
                      <a:tailEnd type="none" w="med" len="med"/>
                    </a:lnT>
                    <a:lnB w="19050" cap="flat" cmpd="sng" algn="ctr">
                      <a:solidFill>
                        <a:srgbClr val="C00000"/>
                      </a:solidFill>
                      <a:prstDash val="solid"/>
                      <a:round/>
                      <a:headEnd type="none" w="med" len="med"/>
                      <a:tailEnd type="none" w="med" len="med"/>
                    </a:lnB>
                  </a:tcPr>
                </a:tc>
                <a:tc>
                  <a:txBody>
                    <a:bodyPr/>
                    <a:lstStyle/>
                    <a:p>
                      <a:pPr marL="0" algn="ctr"/>
                      <a:r>
                        <a:rPr lang="en-US" sz="1400" dirty="0"/>
                        <a:t>Products</a:t>
                      </a:r>
                      <a:endParaRPr lang="en-US" sz="1400" dirty="0">
                        <a:solidFill>
                          <a:schemeClr val="bg1"/>
                        </a:solidFill>
                      </a:endParaRPr>
                    </a:p>
                  </a:txBody>
                  <a:tcPr marL="52552" marR="52552" marT="26276" marB="26276" anchor="ctr">
                    <a:lnT w="6350" cap="flat" cmpd="sng" algn="ctr">
                      <a:solidFill>
                        <a:srgbClr val="0070C0"/>
                      </a:solidFill>
                      <a:prstDash val="solid"/>
                      <a:round/>
                      <a:headEnd type="none" w="med" len="med"/>
                      <a:tailEnd type="none" w="med" len="med"/>
                    </a:lnT>
                    <a:lnB w="19050" cap="flat" cmpd="sng" algn="ctr">
                      <a:solidFill>
                        <a:srgbClr val="C00000"/>
                      </a:solidFill>
                      <a:prstDash val="solid"/>
                      <a:round/>
                      <a:headEnd type="none" w="med" len="med"/>
                      <a:tailEnd type="none" w="med" len="med"/>
                    </a:lnB>
                  </a:tcPr>
                </a:tc>
                <a:tc>
                  <a:txBody>
                    <a:bodyPr/>
                    <a:lstStyle/>
                    <a:p>
                      <a:pPr marL="0" algn="ctr"/>
                      <a:r>
                        <a:rPr lang="en-US" sz="1400" dirty="0"/>
                        <a:t>Q</a:t>
                      </a:r>
                      <a:endParaRPr lang="en-US" sz="1400" dirty="0">
                        <a:solidFill>
                          <a:schemeClr val="bg1"/>
                        </a:solidFill>
                      </a:endParaRPr>
                    </a:p>
                  </a:txBody>
                  <a:tcPr marL="52552" marR="52552" marT="26276" marB="26276" anchor="ctr">
                    <a:lnR w="28575" cap="flat" cmpd="sng" algn="ctr">
                      <a:solidFill>
                        <a:srgbClr val="C00000"/>
                      </a:solidFill>
                      <a:prstDash val="solid"/>
                      <a:round/>
                      <a:headEnd type="none" w="med" len="med"/>
                      <a:tailEnd type="none" w="med" len="med"/>
                    </a:lnR>
                    <a:lnT w="6350" cap="flat" cmpd="sng" algn="ctr">
                      <a:solidFill>
                        <a:srgbClr val="0070C0"/>
                      </a:solidFill>
                      <a:prstDash val="solid"/>
                      <a:round/>
                      <a:headEnd type="none" w="med" len="med"/>
                      <a:tailEnd type="none" w="med" len="med"/>
                    </a:lnT>
                    <a:lnB w="19050" cap="flat" cmpd="sng" algn="ctr">
                      <a:solidFill>
                        <a:srgbClr val="C00000"/>
                      </a:solidFill>
                      <a:prstDash val="solid"/>
                      <a:round/>
                      <a:headEnd type="none" w="med" len="med"/>
                      <a:tailEnd type="none" w="med" len="med"/>
                    </a:lnB>
                  </a:tcPr>
                </a:tc>
                <a:extLst>
                  <a:ext uri="{0D108BD9-81ED-4DB2-BD59-A6C34878D82A}">
                    <a16:rowId xmlns:a16="http://schemas.microsoft.com/office/drawing/2014/main" val="10001"/>
                  </a:ext>
                </a:extLst>
              </a:tr>
              <a:tr h="328289">
                <a:tc>
                  <a:txBody>
                    <a:bodyPr/>
                    <a:lstStyle/>
                    <a:p>
                      <a:pPr marL="0"/>
                      <a:r>
                        <a:rPr lang="en-US" sz="1600" dirty="0"/>
                        <a:t>First Generation Fuels</a:t>
                      </a:r>
                      <a:endParaRPr lang="en-US" sz="1600" dirty="0">
                        <a:solidFill>
                          <a:schemeClr val="bg1"/>
                        </a:solidFill>
                      </a:endParaRPr>
                    </a:p>
                  </a:txBody>
                  <a:tcPr marL="52552" marR="52552" marT="26276" marB="26276" anchor="ctr">
                    <a:lnL w="28575" cap="flat" cmpd="sng" algn="ctr">
                      <a:solidFill>
                        <a:srgbClr val="C00000"/>
                      </a:solidFill>
                      <a:prstDash val="solid"/>
                      <a:round/>
                      <a:headEnd type="none" w="med" len="med"/>
                      <a:tailEnd type="none" w="med" len="med"/>
                    </a:lnL>
                    <a:lnT w="19050" cap="flat" cmpd="sng" algn="ctr">
                      <a:solidFill>
                        <a:srgbClr val="C00000"/>
                      </a:solidFill>
                      <a:prstDash val="solid"/>
                      <a:round/>
                      <a:headEnd type="none" w="med" len="med"/>
                      <a:tailEnd type="none" w="med" len="med"/>
                    </a:lnT>
                  </a:tcPr>
                </a:tc>
                <a:tc>
                  <a:txBody>
                    <a:bodyPr/>
                    <a:lstStyle/>
                    <a:p>
                      <a:pPr marL="0" algn="ctr"/>
                      <a:endParaRPr lang="en-US" sz="1600" dirty="0">
                        <a:solidFill>
                          <a:schemeClr val="bg1"/>
                        </a:solidFill>
                      </a:endParaRPr>
                    </a:p>
                  </a:txBody>
                  <a:tcPr marL="52552" marR="52552" marT="26276" marB="26276" anchor="ctr">
                    <a:lnT w="19050" cap="flat" cmpd="sng" algn="ctr">
                      <a:solidFill>
                        <a:srgbClr val="C00000"/>
                      </a:solidFill>
                      <a:prstDash val="solid"/>
                      <a:round/>
                      <a:headEnd type="none" w="med" len="med"/>
                      <a:tailEnd type="none" w="med" len="med"/>
                    </a:lnT>
                  </a:tcPr>
                </a:tc>
                <a:tc>
                  <a:txBody>
                    <a:bodyPr/>
                    <a:lstStyle/>
                    <a:p>
                      <a:pPr marL="0"/>
                      <a:endParaRPr lang="en-US" sz="1600" dirty="0">
                        <a:solidFill>
                          <a:schemeClr val="bg1"/>
                        </a:solidFill>
                      </a:endParaRPr>
                    </a:p>
                  </a:txBody>
                  <a:tcPr marL="52552" marR="52552" marT="26276" marB="26276" anchor="ctr">
                    <a:lnT w="19050" cap="flat" cmpd="sng" algn="ctr">
                      <a:solidFill>
                        <a:srgbClr val="C00000"/>
                      </a:solidFill>
                      <a:prstDash val="solid"/>
                      <a:round/>
                      <a:headEnd type="none" w="med" len="med"/>
                      <a:tailEnd type="none" w="med" len="med"/>
                    </a:lnT>
                  </a:tcPr>
                </a:tc>
                <a:tc>
                  <a:txBody>
                    <a:bodyPr/>
                    <a:lstStyle/>
                    <a:p>
                      <a:pPr marL="0"/>
                      <a:endParaRPr lang="en-US" sz="1600">
                        <a:solidFill>
                          <a:schemeClr val="bg1"/>
                        </a:solidFill>
                      </a:endParaRPr>
                    </a:p>
                  </a:txBody>
                  <a:tcPr marL="52552" marR="52552" marT="26276" marB="26276" anchor="ctr">
                    <a:lnR w="28575" cap="flat" cmpd="sng" algn="ctr">
                      <a:solidFill>
                        <a:srgbClr val="C00000"/>
                      </a:solidFill>
                      <a:prstDash val="solid"/>
                      <a:round/>
                      <a:headEnd type="none" w="med" len="med"/>
                      <a:tailEnd type="none" w="med" len="med"/>
                    </a:lnR>
                    <a:lnT w="19050" cap="flat" cmpd="sng" algn="ctr">
                      <a:solidFill>
                        <a:srgbClr val="C00000"/>
                      </a:solidFill>
                      <a:prstDash val="solid"/>
                      <a:round/>
                      <a:headEnd type="none" w="med" len="med"/>
                      <a:tailEnd type="none" w="med" len="med"/>
                    </a:lnT>
                  </a:tcPr>
                </a:tc>
                <a:extLst>
                  <a:ext uri="{0D108BD9-81ED-4DB2-BD59-A6C34878D82A}">
                    <a16:rowId xmlns:a16="http://schemas.microsoft.com/office/drawing/2014/main" val="10002"/>
                  </a:ext>
                </a:extLst>
              </a:tr>
              <a:tr h="295494">
                <a:tc>
                  <a:txBody>
                    <a:bodyPr/>
                    <a:lstStyle/>
                    <a:p>
                      <a:pPr marL="0" algn="ctr"/>
                      <a:r>
                        <a:rPr lang="en-US" sz="1600" baseline="30000" dirty="0">
                          <a:solidFill>
                            <a:srgbClr val="002060"/>
                          </a:solidFill>
                        </a:rPr>
                        <a:t>2</a:t>
                      </a:r>
                      <a:r>
                        <a:rPr lang="en-US" sz="1600" baseline="-25000" dirty="0">
                          <a:solidFill>
                            <a:srgbClr val="002060"/>
                          </a:solidFill>
                        </a:rPr>
                        <a:t>1</a:t>
                      </a:r>
                      <a:r>
                        <a:rPr lang="en-US" sz="1600" dirty="0">
                          <a:solidFill>
                            <a:srgbClr val="002060"/>
                          </a:solidFill>
                        </a:rPr>
                        <a:t>H</a:t>
                      </a:r>
                      <a:r>
                        <a:rPr lang="en-US" sz="1600" dirty="0"/>
                        <a:t> + </a:t>
                      </a:r>
                      <a:r>
                        <a:rPr lang="en-US" sz="1600" baseline="30000" dirty="0"/>
                        <a:t>2</a:t>
                      </a:r>
                      <a:r>
                        <a:rPr lang="en-US" sz="1600" baseline="-25000" dirty="0"/>
                        <a:t>1</a:t>
                      </a:r>
                      <a:r>
                        <a:rPr lang="en-US" sz="1600" dirty="0"/>
                        <a:t>H</a:t>
                      </a:r>
                      <a:endParaRPr lang="en-US" sz="1600" dirty="0">
                        <a:solidFill>
                          <a:schemeClr val="bg1"/>
                        </a:solidFill>
                      </a:endParaRPr>
                    </a:p>
                  </a:txBody>
                  <a:tcPr marL="52552" marR="52552" marT="26276" marB="26276" anchor="ctr">
                    <a:lnL w="28575" cap="flat" cmpd="sng" algn="ctr">
                      <a:solidFill>
                        <a:srgbClr val="C00000"/>
                      </a:solidFill>
                      <a:prstDash val="solid"/>
                      <a:round/>
                      <a:headEnd type="none" w="med" len="med"/>
                      <a:tailEnd type="none" w="med" len="med"/>
                    </a:lnL>
                  </a:tcPr>
                </a:tc>
                <a:tc>
                  <a:txBody>
                    <a:bodyPr/>
                    <a:lstStyle/>
                    <a:p>
                      <a:pPr marL="0" algn="ctr"/>
                      <a:r>
                        <a:rPr lang="en-US" sz="1600" dirty="0">
                          <a:solidFill>
                            <a:srgbClr val="FF0000"/>
                          </a:solidFill>
                        </a:rPr>
                        <a:t>→</a:t>
                      </a:r>
                    </a:p>
                  </a:txBody>
                  <a:tcPr marL="52552" marR="52552" marT="26276" marB="26276" anchor="ctr"/>
                </a:tc>
                <a:tc>
                  <a:txBody>
                    <a:bodyPr/>
                    <a:lstStyle/>
                    <a:p>
                      <a:pPr marL="0" algn="ctr"/>
                      <a:r>
                        <a:rPr lang="en-US" sz="1600" baseline="30000" dirty="0"/>
                        <a:t>3</a:t>
                      </a:r>
                      <a:r>
                        <a:rPr lang="en-US" sz="1600" baseline="-25000" dirty="0"/>
                        <a:t>2</a:t>
                      </a:r>
                      <a:r>
                        <a:rPr lang="en-US" sz="1600" dirty="0"/>
                        <a:t>He + </a:t>
                      </a:r>
                      <a:r>
                        <a:rPr lang="en-US" sz="1600" baseline="30000" dirty="0"/>
                        <a:t>1</a:t>
                      </a:r>
                      <a:r>
                        <a:rPr lang="en-US" sz="1600" baseline="-25000" dirty="0"/>
                        <a:t>0</a:t>
                      </a:r>
                      <a:r>
                        <a:rPr lang="en-US" sz="1600" dirty="0"/>
                        <a:t>n</a:t>
                      </a:r>
                      <a:endParaRPr lang="en-US" sz="1600" dirty="0">
                        <a:solidFill>
                          <a:schemeClr val="bg1"/>
                        </a:solidFill>
                      </a:endParaRPr>
                    </a:p>
                  </a:txBody>
                  <a:tcPr marL="52552" marR="52552" marT="26276" marB="26276" anchor="ctr"/>
                </a:tc>
                <a:tc>
                  <a:txBody>
                    <a:bodyPr/>
                    <a:lstStyle/>
                    <a:p>
                      <a:pPr marL="0" algn="ctr"/>
                      <a:r>
                        <a:rPr lang="en-US" sz="1600" dirty="0"/>
                        <a:t>3.268  </a:t>
                      </a:r>
                      <a:r>
                        <a:rPr lang="en-US" sz="1600" dirty="0" err="1"/>
                        <a:t>MeV</a:t>
                      </a:r>
                      <a:endParaRPr lang="en-US" sz="1600" dirty="0">
                        <a:solidFill>
                          <a:schemeClr val="bg1"/>
                        </a:solidFill>
                      </a:endParaRPr>
                    </a:p>
                  </a:txBody>
                  <a:tcPr marL="52552" marR="52552" marT="26276" marB="26276" anchor="ctr">
                    <a:lnR w="28575" cap="flat" cmpd="sng" algn="ctr">
                      <a:solidFill>
                        <a:srgbClr val="C00000"/>
                      </a:solidFill>
                      <a:prstDash val="solid"/>
                      <a:round/>
                      <a:headEnd type="none" w="med" len="med"/>
                      <a:tailEnd type="none" w="med" len="med"/>
                    </a:lnR>
                  </a:tcPr>
                </a:tc>
                <a:extLst>
                  <a:ext uri="{0D108BD9-81ED-4DB2-BD59-A6C34878D82A}">
                    <a16:rowId xmlns:a16="http://schemas.microsoft.com/office/drawing/2014/main" val="10003"/>
                  </a:ext>
                </a:extLst>
              </a:tr>
              <a:tr h="295494">
                <a:tc>
                  <a:txBody>
                    <a:bodyPr/>
                    <a:lstStyle/>
                    <a:p>
                      <a:pPr marL="0" algn="ctr"/>
                      <a:r>
                        <a:rPr lang="en-US" sz="1600" baseline="30000" dirty="0"/>
                        <a:t>2</a:t>
                      </a:r>
                      <a:r>
                        <a:rPr lang="en-US" sz="1600" baseline="-25000" dirty="0"/>
                        <a:t>1</a:t>
                      </a:r>
                      <a:r>
                        <a:rPr lang="en-US" sz="1600" dirty="0"/>
                        <a:t>H + </a:t>
                      </a:r>
                      <a:r>
                        <a:rPr lang="en-US" sz="1600" baseline="30000" dirty="0"/>
                        <a:t>2</a:t>
                      </a:r>
                      <a:r>
                        <a:rPr lang="en-US" sz="1600" baseline="-25000" dirty="0"/>
                        <a:t>1</a:t>
                      </a:r>
                      <a:r>
                        <a:rPr lang="en-US" sz="1600" dirty="0"/>
                        <a:t>H</a:t>
                      </a:r>
                      <a:endParaRPr lang="en-US" sz="1600" dirty="0">
                        <a:solidFill>
                          <a:schemeClr val="bg1"/>
                        </a:solidFill>
                      </a:endParaRPr>
                    </a:p>
                  </a:txBody>
                  <a:tcPr marL="52552" marR="52552" marT="26276" marB="26276" anchor="ctr">
                    <a:lnL w="28575" cap="flat" cmpd="sng" algn="ctr">
                      <a:solidFill>
                        <a:srgbClr val="C00000"/>
                      </a:solidFill>
                      <a:prstDash val="solid"/>
                      <a:round/>
                      <a:headEnd type="none" w="med" len="med"/>
                      <a:tailEnd type="none" w="med" len="med"/>
                    </a:lnL>
                  </a:tcPr>
                </a:tc>
                <a:tc>
                  <a:txBody>
                    <a:bodyPr/>
                    <a:lstStyle/>
                    <a:p>
                      <a:pPr marL="0" algn="ctr"/>
                      <a:r>
                        <a:rPr lang="en-US" sz="1600" dirty="0">
                          <a:solidFill>
                            <a:srgbClr val="FF0000"/>
                          </a:solidFill>
                        </a:rPr>
                        <a:t>→</a:t>
                      </a:r>
                    </a:p>
                  </a:txBody>
                  <a:tcPr marL="52552" marR="52552" marT="26276" marB="26276" anchor="ctr"/>
                </a:tc>
                <a:tc>
                  <a:txBody>
                    <a:bodyPr/>
                    <a:lstStyle/>
                    <a:p>
                      <a:pPr marL="0" algn="ctr"/>
                      <a:r>
                        <a:rPr lang="en-US" sz="1600" baseline="30000" dirty="0"/>
                        <a:t>3</a:t>
                      </a:r>
                      <a:r>
                        <a:rPr lang="en-US" sz="1600" baseline="-25000" dirty="0"/>
                        <a:t>1</a:t>
                      </a:r>
                      <a:r>
                        <a:rPr lang="en-US" sz="1600" dirty="0"/>
                        <a:t>H + </a:t>
                      </a:r>
                      <a:r>
                        <a:rPr lang="en-US" sz="1600" baseline="30000" dirty="0"/>
                        <a:t>1</a:t>
                      </a:r>
                      <a:r>
                        <a:rPr lang="en-US" sz="1600" baseline="-25000" dirty="0"/>
                        <a:t>1</a:t>
                      </a:r>
                      <a:r>
                        <a:rPr lang="en-US" sz="1600" dirty="0"/>
                        <a:t>p</a:t>
                      </a:r>
                      <a:endParaRPr lang="en-US" sz="1600" dirty="0">
                        <a:solidFill>
                          <a:schemeClr val="bg1"/>
                        </a:solidFill>
                      </a:endParaRPr>
                    </a:p>
                  </a:txBody>
                  <a:tcPr marL="52552" marR="52552" marT="26276" marB="26276" anchor="ctr"/>
                </a:tc>
                <a:tc>
                  <a:txBody>
                    <a:bodyPr/>
                    <a:lstStyle/>
                    <a:p>
                      <a:pPr marL="0" algn="ctr"/>
                      <a:r>
                        <a:rPr lang="en-US" sz="1600" dirty="0"/>
                        <a:t>4.032  </a:t>
                      </a:r>
                      <a:r>
                        <a:rPr lang="en-US" sz="1600" dirty="0" err="1"/>
                        <a:t>MeV</a:t>
                      </a:r>
                      <a:endParaRPr lang="en-US" sz="1600" dirty="0">
                        <a:solidFill>
                          <a:schemeClr val="bg1"/>
                        </a:solidFill>
                      </a:endParaRPr>
                    </a:p>
                  </a:txBody>
                  <a:tcPr marL="52552" marR="52552" marT="26276" marB="26276" anchor="ctr">
                    <a:lnR w="28575" cap="flat" cmpd="sng" algn="ctr">
                      <a:solidFill>
                        <a:srgbClr val="C00000"/>
                      </a:solidFill>
                      <a:prstDash val="solid"/>
                      <a:round/>
                      <a:headEnd type="none" w="med" len="med"/>
                      <a:tailEnd type="none" w="med" len="med"/>
                    </a:lnR>
                  </a:tcPr>
                </a:tc>
                <a:extLst>
                  <a:ext uri="{0D108BD9-81ED-4DB2-BD59-A6C34878D82A}">
                    <a16:rowId xmlns:a16="http://schemas.microsoft.com/office/drawing/2014/main" val="10004"/>
                  </a:ext>
                </a:extLst>
              </a:tr>
              <a:tr h="295494">
                <a:tc>
                  <a:txBody>
                    <a:bodyPr/>
                    <a:lstStyle/>
                    <a:p>
                      <a:pPr marL="0" algn="ctr"/>
                      <a:r>
                        <a:rPr lang="en-US" sz="1600" baseline="30000" dirty="0"/>
                        <a:t>2</a:t>
                      </a:r>
                      <a:r>
                        <a:rPr lang="en-US" sz="1600" baseline="-25000" dirty="0"/>
                        <a:t>1</a:t>
                      </a:r>
                      <a:r>
                        <a:rPr lang="en-US" sz="1600" dirty="0"/>
                        <a:t>H + </a:t>
                      </a:r>
                      <a:r>
                        <a:rPr lang="en-US" sz="1600" baseline="30000" dirty="0"/>
                        <a:t>3</a:t>
                      </a:r>
                      <a:r>
                        <a:rPr lang="en-US" sz="1600" baseline="-25000" dirty="0"/>
                        <a:t>1</a:t>
                      </a:r>
                      <a:r>
                        <a:rPr lang="en-US" sz="1600" dirty="0"/>
                        <a:t>H</a:t>
                      </a:r>
                      <a:endParaRPr lang="en-US" sz="1600" dirty="0">
                        <a:solidFill>
                          <a:schemeClr val="bg1"/>
                        </a:solidFill>
                      </a:endParaRPr>
                    </a:p>
                  </a:txBody>
                  <a:tcPr marL="52552" marR="52552" marT="26276" marB="26276" anchor="ctr">
                    <a:lnL w="28575" cap="flat" cmpd="sng" algn="ctr">
                      <a:solidFill>
                        <a:srgbClr val="C00000"/>
                      </a:solidFill>
                      <a:prstDash val="solid"/>
                      <a:round/>
                      <a:headEnd type="none" w="med" len="med"/>
                      <a:tailEnd type="none" w="med" len="med"/>
                    </a:lnL>
                  </a:tcPr>
                </a:tc>
                <a:tc>
                  <a:txBody>
                    <a:bodyPr/>
                    <a:lstStyle/>
                    <a:p>
                      <a:pPr marL="0" algn="ctr"/>
                      <a:r>
                        <a:rPr lang="en-US" sz="1600" dirty="0">
                          <a:solidFill>
                            <a:srgbClr val="FF0000"/>
                          </a:solidFill>
                        </a:rPr>
                        <a:t>→</a:t>
                      </a:r>
                    </a:p>
                  </a:txBody>
                  <a:tcPr marL="52552" marR="52552" marT="26276" marB="26276" anchor="ctr"/>
                </a:tc>
                <a:tc>
                  <a:txBody>
                    <a:bodyPr/>
                    <a:lstStyle/>
                    <a:p>
                      <a:pPr marL="0" algn="ctr"/>
                      <a:r>
                        <a:rPr lang="en-US" sz="1600" baseline="30000" dirty="0"/>
                        <a:t>4</a:t>
                      </a:r>
                      <a:r>
                        <a:rPr lang="en-US" sz="1600" baseline="-25000" dirty="0"/>
                        <a:t>2</a:t>
                      </a:r>
                      <a:r>
                        <a:rPr lang="en-US" sz="1600" dirty="0"/>
                        <a:t>He + </a:t>
                      </a:r>
                      <a:r>
                        <a:rPr lang="en-US" sz="1600" baseline="30000" dirty="0"/>
                        <a:t>1</a:t>
                      </a:r>
                      <a:r>
                        <a:rPr lang="en-US" sz="1600" baseline="-25000" dirty="0"/>
                        <a:t>0</a:t>
                      </a:r>
                      <a:r>
                        <a:rPr lang="en-US" sz="1600" dirty="0"/>
                        <a:t>n</a:t>
                      </a:r>
                      <a:endParaRPr lang="en-US" sz="1600" dirty="0">
                        <a:solidFill>
                          <a:schemeClr val="bg1"/>
                        </a:solidFill>
                      </a:endParaRPr>
                    </a:p>
                  </a:txBody>
                  <a:tcPr marL="52552" marR="52552" marT="26276" marB="26276" anchor="ctr"/>
                </a:tc>
                <a:tc>
                  <a:txBody>
                    <a:bodyPr/>
                    <a:lstStyle/>
                    <a:p>
                      <a:pPr marL="0" algn="ctr"/>
                      <a:r>
                        <a:rPr lang="en-US" sz="1600" dirty="0"/>
                        <a:t>17.571  </a:t>
                      </a:r>
                      <a:r>
                        <a:rPr lang="en-US" sz="1600" dirty="0" err="1"/>
                        <a:t>MeV</a:t>
                      </a:r>
                      <a:endParaRPr lang="en-US" sz="1600" dirty="0">
                        <a:solidFill>
                          <a:schemeClr val="bg1"/>
                        </a:solidFill>
                      </a:endParaRPr>
                    </a:p>
                  </a:txBody>
                  <a:tcPr marL="52552" marR="52552" marT="26276" marB="26276" anchor="ctr">
                    <a:lnR w="28575" cap="flat" cmpd="sng" algn="ctr">
                      <a:solidFill>
                        <a:srgbClr val="C00000"/>
                      </a:solidFill>
                      <a:prstDash val="solid"/>
                      <a:round/>
                      <a:headEnd type="none" w="med" len="med"/>
                      <a:tailEnd type="none" w="med" len="med"/>
                    </a:lnR>
                  </a:tcPr>
                </a:tc>
                <a:extLst>
                  <a:ext uri="{0D108BD9-81ED-4DB2-BD59-A6C34878D82A}">
                    <a16:rowId xmlns:a16="http://schemas.microsoft.com/office/drawing/2014/main" val="10005"/>
                  </a:ext>
                </a:extLst>
              </a:tr>
              <a:tr h="295494">
                <a:tc>
                  <a:txBody>
                    <a:bodyPr/>
                    <a:lstStyle/>
                    <a:p>
                      <a:pPr marL="0"/>
                      <a:r>
                        <a:rPr lang="en-US" sz="1600"/>
                        <a:t>Second Generation Fuel</a:t>
                      </a:r>
                      <a:endParaRPr lang="en-US" sz="1600">
                        <a:solidFill>
                          <a:schemeClr val="bg1"/>
                        </a:solidFill>
                      </a:endParaRPr>
                    </a:p>
                  </a:txBody>
                  <a:tcPr marL="52552" marR="52552" marT="26276" marB="26276" anchor="ctr">
                    <a:lnL w="28575" cap="flat" cmpd="sng" algn="ctr">
                      <a:solidFill>
                        <a:srgbClr val="C00000"/>
                      </a:solidFill>
                      <a:prstDash val="solid"/>
                      <a:round/>
                      <a:headEnd type="none" w="med" len="med"/>
                      <a:tailEnd type="none" w="med" len="med"/>
                    </a:lnL>
                  </a:tcPr>
                </a:tc>
                <a:tc>
                  <a:txBody>
                    <a:bodyPr/>
                    <a:lstStyle/>
                    <a:p>
                      <a:pPr marL="0" algn="ctr"/>
                      <a:endParaRPr lang="en-US" sz="1600" dirty="0">
                        <a:solidFill>
                          <a:srgbClr val="FF0000"/>
                        </a:solidFill>
                      </a:endParaRPr>
                    </a:p>
                  </a:txBody>
                  <a:tcPr marL="52552" marR="52552" marT="26276" marB="26276" anchor="ctr"/>
                </a:tc>
                <a:tc>
                  <a:txBody>
                    <a:bodyPr/>
                    <a:lstStyle/>
                    <a:p>
                      <a:pPr marL="0"/>
                      <a:endParaRPr lang="en-US" sz="1600" dirty="0">
                        <a:solidFill>
                          <a:schemeClr val="bg1"/>
                        </a:solidFill>
                      </a:endParaRPr>
                    </a:p>
                  </a:txBody>
                  <a:tcPr marL="52552" marR="52552" marT="26276" marB="26276" anchor="ctr"/>
                </a:tc>
                <a:tc>
                  <a:txBody>
                    <a:bodyPr/>
                    <a:lstStyle/>
                    <a:p>
                      <a:pPr marL="0" algn="ctr"/>
                      <a:endParaRPr lang="en-US" sz="1600" dirty="0">
                        <a:solidFill>
                          <a:schemeClr val="bg1"/>
                        </a:solidFill>
                      </a:endParaRPr>
                    </a:p>
                  </a:txBody>
                  <a:tcPr marL="52552" marR="52552" marT="26276" marB="26276" anchor="ctr">
                    <a:lnR w="28575" cap="flat" cmpd="sng" algn="ctr">
                      <a:solidFill>
                        <a:srgbClr val="C00000"/>
                      </a:solidFill>
                      <a:prstDash val="solid"/>
                      <a:round/>
                      <a:headEnd type="none" w="med" len="med"/>
                      <a:tailEnd type="none" w="med" len="med"/>
                    </a:lnR>
                  </a:tcPr>
                </a:tc>
                <a:extLst>
                  <a:ext uri="{0D108BD9-81ED-4DB2-BD59-A6C34878D82A}">
                    <a16:rowId xmlns:a16="http://schemas.microsoft.com/office/drawing/2014/main" val="10006"/>
                  </a:ext>
                </a:extLst>
              </a:tr>
              <a:tr h="295494">
                <a:tc>
                  <a:txBody>
                    <a:bodyPr/>
                    <a:lstStyle/>
                    <a:p>
                      <a:pPr marL="0" algn="ctr"/>
                      <a:r>
                        <a:rPr lang="en-US" sz="1600" baseline="30000" dirty="0">
                          <a:solidFill>
                            <a:srgbClr val="C00000"/>
                          </a:solidFill>
                        </a:rPr>
                        <a:t>2</a:t>
                      </a:r>
                      <a:r>
                        <a:rPr lang="en-US" sz="1600" baseline="-25000" dirty="0">
                          <a:solidFill>
                            <a:srgbClr val="C00000"/>
                          </a:solidFill>
                        </a:rPr>
                        <a:t>1</a:t>
                      </a:r>
                      <a:r>
                        <a:rPr lang="en-US" sz="1600" dirty="0">
                          <a:solidFill>
                            <a:srgbClr val="C00000"/>
                          </a:solidFill>
                        </a:rPr>
                        <a:t>H + </a:t>
                      </a:r>
                      <a:r>
                        <a:rPr lang="en-US" sz="1600" baseline="30000" dirty="0">
                          <a:solidFill>
                            <a:srgbClr val="C00000"/>
                          </a:solidFill>
                        </a:rPr>
                        <a:t>3</a:t>
                      </a:r>
                      <a:r>
                        <a:rPr lang="en-US" sz="1600" baseline="-25000" dirty="0">
                          <a:solidFill>
                            <a:srgbClr val="C00000"/>
                          </a:solidFill>
                        </a:rPr>
                        <a:t>2</a:t>
                      </a:r>
                      <a:r>
                        <a:rPr lang="en-US" sz="1600" dirty="0">
                          <a:solidFill>
                            <a:srgbClr val="C00000"/>
                          </a:solidFill>
                        </a:rPr>
                        <a:t>He</a:t>
                      </a:r>
                    </a:p>
                  </a:txBody>
                  <a:tcPr marL="52552" marR="52552" marT="26276" marB="26276" anchor="ctr">
                    <a:lnL w="28575" cap="flat" cmpd="sng" algn="ctr">
                      <a:solidFill>
                        <a:srgbClr val="C00000"/>
                      </a:solidFill>
                      <a:prstDash val="solid"/>
                      <a:round/>
                      <a:headEnd type="none" w="med" len="med"/>
                      <a:tailEnd type="none" w="med" len="med"/>
                    </a:lnL>
                  </a:tcPr>
                </a:tc>
                <a:tc>
                  <a:txBody>
                    <a:bodyPr/>
                    <a:lstStyle/>
                    <a:p>
                      <a:pPr marL="0" algn="ctr"/>
                      <a:r>
                        <a:rPr lang="en-US" sz="1600" dirty="0">
                          <a:solidFill>
                            <a:srgbClr val="FF0000"/>
                          </a:solidFill>
                        </a:rPr>
                        <a:t>→</a:t>
                      </a:r>
                    </a:p>
                  </a:txBody>
                  <a:tcPr marL="52552" marR="52552" marT="26276" marB="26276" anchor="ctr"/>
                </a:tc>
                <a:tc>
                  <a:txBody>
                    <a:bodyPr/>
                    <a:lstStyle/>
                    <a:p>
                      <a:pPr marL="0" algn="ctr"/>
                      <a:r>
                        <a:rPr lang="en-US" sz="1600" baseline="30000" dirty="0">
                          <a:solidFill>
                            <a:srgbClr val="C00000"/>
                          </a:solidFill>
                        </a:rPr>
                        <a:t>4</a:t>
                      </a:r>
                      <a:r>
                        <a:rPr lang="en-US" sz="1600" baseline="-25000" dirty="0">
                          <a:solidFill>
                            <a:srgbClr val="C00000"/>
                          </a:solidFill>
                        </a:rPr>
                        <a:t>2</a:t>
                      </a:r>
                      <a:r>
                        <a:rPr lang="en-US" sz="1600" dirty="0">
                          <a:solidFill>
                            <a:srgbClr val="C00000"/>
                          </a:solidFill>
                        </a:rPr>
                        <a:t>He + </a:t>
                      </a:r>
                      <a:r>
                        <a:rPr lang="en-US" sz="1600" baseline="30000" dirty="0">
                          <a:solidFill>
                            <a:srgbClr val="C00000"/>
                          </a:solidFill>
                        </a:rPr>
                        <a:t>1</a:t>
                      </a:r>
                      <a:r>
                        <a:rPr lang="en-US" sz="1600" baseline="-25000" dirty="0">
                          <a:solidFill>
                            <a:srgbClr val="C00000"/>
                          </a:solidFill>
                        </a:rPr>
                        <a:t>1</a:t>
                      </a:r>
                      <a:r>
                        <a:rPr lang="en-US" sz="1600" dirty="0">
                          <a:solidFill>
                            <a:srgbClr val="C00000"/>
                          </a:solidFill>
                        </a:rPr>
                        <a:t>p</a:t>
                      </a:r>
                    </a:p>
                  </a:txBody>
                  <a:tcPr marL="52552" marR="52552" marT="26276" marB="26276" anchor="ctr"/>
                </a:tc>
                <a:tc>
                  <a:txBody>
                    <a:bodyPr/>
                    <a:lstStyle/>
                    <a:p>
                      <a:pPr marL="0" algn="ctr"/>
                      <a:r>
                        <a:rPr lang="en-US" sz="1600" dirty="0">
                          <a:solidFill>
                            <a:srgbClr val="C00000"/>
                          </a:solidFill>
                        </a:rPr>
                        <a:t>18.354  </a:t>
                      </a:r>
                      <a:r>
                        <a:rPr lang="en-US" sz="1600" dirty="0" err="1">
                          <a:solidFill>
                            <a:srgbClr val="C00000"/>
                          </a:solidFill>
                        </a:rPr>
                        <a:t>MeV</a:t>
                      </a:r>
                      <a:endParaRPr lang="en-US" sz="1600" dirty="0">
                        <a:solidFill>
                          <a:srgbClr val="C00000"/>
                        </a:solidFill>
                      </a:endParaRPr>
                    </a:p>
                  </a:txBody>
                  <a:tcPr marL="52552" marR="52552" marT="26276" marB="26276" anchor="ctr">
                    <a:lnR w="28575" cap="flat" cmpd="sng" algn="ctr">
                      <a:solidFill>
                        <a:srgbClr val="C00000"/>
                      </a:solidFill>
                      <a:prstDash val="solid"/>
                      <a:round/>
                      <a:headEnd type="none" w="med" len="med"/>
                      <a:tailEnd type="none" w="med" len="med"/>
                    </a:lnR>
                  </a:tcPr>
                </a:tc>
                <a:extLst>
                  <a:ext uri="{0D108BD9-81ED-4DB2-BD59-A6C34878D82A}">
                    <a16:rowId xmlns:a16="http://schemas.microsoft.com/office/drawing/2014/main" val="10007"/>
                  </a:ext>
                </a:extLst>
              </a:tr>
              <a:tr h="328289">
                <a:tc>
                  <a:txBody>
                    <a:bodyPr/>
                    <a:lstStyle/>
                    <a:p>
                      <a:pPr marL="0"/>
                      <a:r>
                        <a:rPr lang="en-US" sz="1600" dirty="0"/>
                        <a:t>Third Generation Fuel</a:t>
                      </a:r>
                      <a:endParaRPr lang="en-US" sz="1600" dirty="0">
                        <a:solidFill>
                          <a:schemeClr val="bg1"/>
                        </a:solidFill>
                      </a:endParaRPr>
                    </a:p>
                  </a:txBody>
                  <a:tcPr marL="52552" marR="52552" marT="26276" marB="26276" anchor="ctr">
                    <a:lnL w="28575" cap="flat" cmpd="sng" algn="ctr">
                      <a:solidFill>
                        <a:srgbClr val="C00000"/>
                      </a:solidFill>
                      <a:prstDash val="solid"/>
                      <a:round/>
                      <a:headEnd type="none" w="med" len="med"/>
                      <a:tailEnd type="none" w="med" len="med"/>
                    </a:lnL>
                  </a:tcPr>
                </a:tc>
                <a:tc>
                  <a:txBody>
                    <a:bodyPr/>
                    <a:lstStyle/>
                    <a:p>
                      <a:pPr marL="0" algn="ctr"/>
                      <a:endParaRPr lang="en-US" sz="1600" dirty="0">
                        <a:solidFill>
                          <a:srgbClr val="FF0000"/>
                        </a:solidFill>
                      </a:endParaRPr>
                    </a:p>
                  </a:txBody>
                  <a:tcPr marL="52552" marR="52552" marT="26276" marB="26276" anchor="ctr"/>
                </a:tc>
                <a:tc>
                  <a:txBody>
                    <a:bodyPr/>
                    <a:lstStyle/>
                    <a:p>
                      <a:pPr marL="0"/>
                      <a:endParaRPr lang="en-US" sz="1600" dirty="0">
                        <a:solidFill>
                          <a:schemeClr val="bg1"/>
                        </a:solidFill>
                      </a:endParaRPr>
                    </a:p>
                  </a:txBody>
                  <a:tcPr marL="52552" marR="52552" marT="26276" marB="26276" anchor="ctr"/>
                </a:tc>
                <a:tc>
                  <a:txBody>
                    <a:bodyPr/>
                    <a:lstStyle/>
                    <a:p>
                      <a:pPr marL="0" algn="ctr"/>
                      <a:endParaRPr lang="en-US" sz="1600" dirty="0">
                        <a:solidFill>
                          <a:schemeClr val="bg1"/>
                        </a:solidFill>
                      </a:endParaRPr>
                    </a:p>
                  </a:txBody>
                  <a:tcPr marL="52552" marR="52552" marT="26276" marB="26276" anchor="ctr">
                    <a:lnR w="28575" cap="flat" cmpd="sng" algn="ctr">
                      <a:solidFill>
                        <a:srgbClr val="C00000"/>
                      </a:solidFill>
                      <a:prstDash val="solid"/>
                      <a:round/>
                      <a:headEnd type="none" w="med" len="med"/>
                      <a:tailEnd type="none" w="med" len="med"/>
                    </a:lnR>
                  </a:tcPr>
                </a:tc>
                <a:extLst>
                  <a:ext uri="{0D108BD9-81ED-4DB2-BD59-A6C34878D82A}">
                    <a16:rowId xmlns:a16="http://schemas.microsoft.com/office/drawing/2014/main" val="10008"/>
                  </a:ext>
                </a:extLst>
              </a:tr>
              <a:tr h="295494">
                <a:tc>
                  <a:txBody>
                    <a:bodyPr/>
                    <a:lstStyle/>
                    <a:p>
                      <a:pPr marL="0" algn="ctr"/>
                      <a:r>
                        <a:rPr lang="en-US" sz="1600" baseline="30000" dirty="0">
                          <a:solidFill>
                            <a:srgbClr val="C00000"/>
                          </a:solidFill>
                        </a:rPr>
                        <a:t>3</a:t>
                      </a:r>
                      <a:r>
                        <a:rPr lang="en-US" sz="1600" baseline="-25000" dirty="0">
                          <a:solidFill>
                            <a:srgbClr val="C00000"/>
                          </a:solidFill>
                        </a:rPr>
                        <a:t>2</a:t>
                      </a:r>
                      <a:r>
                        <a:rPr lang="en-US" sz="1600" dirty="0">
                          <a:solidFill>
                            <a:srgbClr val="C00000"/>
                          </a:solidFill>
                        </a:rPr>
                        <a:t>He + </a:t>
                      </a:r>
                      <a:r>
                        <a:rPr lang="en-US" sz="1600" baseline="30000" dirty="0">
                          <a:solidFill>
                            <a:srgbClr val="C00000"/>
                          </a:solidFill>
                        </a:rPr>
                        <a:t>3</a:t>
                      </a:r>
                      <a:r>
                        <a:rPr lang="en-US" sz="1600" baseline="-25000" dirty="0">
                          <a:solidFill>
                            <a:srgbClr val="C00000"/>
                          </a:solidFill>
                        </a:rPr>
                        <a:t>2</a:t>
                      </a:r>
                      <a:r>
                        <a:rPr lang="en-US" sz="1600" dirty="0">
                          <a:solidFill>
                            <a:srgbClr val="C00000"/>
                          </a:solidFill>
                        </a:rPr>
                        <a:t>He</a:t>
                      </a:r>
                    </a:p>
                  </a:txBody>
                  <a:tcPr marL="52552" marR="52552" marT="26276" marB="26276" anchor="ctr">
                    <a:lnL w="28575" cap="flat" cmpd="sng" algn="ctr">
                      <a:solidFill>
                        <a:srgbClr val="C00000"/>
                      </a:solidFill>
                      <a:prstDash val="solid"/>
                      <a:round/>
                      <a:headEnd type="none" w="med" len="med"/>
                      <a:tailEnd type="none" w="med" len="med"/>
                    </a:lnL>
                    <a:lnB w="28575" cap="flat" cmpd="sng" algn="ctr">
                      <a:solidFill>
                        <a:srgbClr val="C00000"/>
                      </a:solidFill>
                      <a:prstDash val="solid"/>
                      <a:round/>
                      <a:headEnd type="none" w="med" len="med"/>
                      <a:tailEnd type="none" w="med" len="med"/>
                    </a:lnB>
                  </a:tcPr>
                </a:tc>
                <a:tc>
                  <a:txBody>
                    <a:bodyPr/>
                    <a:lstStyle/>
                    <a:p>
                      <a:pPr marL="0" algn="ctr"/>
                      <a:r>
                        <a:rPr lang="en-US" sz="1600" dirty="0">
                          <a:solidFill>
                            <a:srgbClr val="C00000"/>
                          </a:solidFill>
                        </a:rPr>
                        <a:t>→</a:t>
                      </a:r>
                    </a:p>
                  </a:txBody>
                  <a:tcPr marL="52552" marR="52552" marT="26276" marB="26276" anchor="ctr">
                    <a:lnB w="28575" cap="flat" cmpd="sng" algn="ctr">
                      <a:solidFill>
                        <a:srgbClr val="C00000"/>
                      </a:solidFill>
                      <a:prstDash val="solid"/>
                      <a:round/>
                      <a:headEnd type="none" w="med" len="med"/>
                      <a:tailEnd type="none" w="med" len="med"/>
                    </a:lnB>
                  </a:tcPr>
                </a:tc>
                <a:tc>
                  <a:txBody>
                    <a:bodyPr/>
                    <a:lstStyle/>
                    <a:p>
                      <a:pPr marL="0" algn="ctr"/>
                      <a:r>
                        <a:rPr lang="en-US" sz="1600" baseline="30000" dirty="0">
                          <a:solidFill>
                            <a:srgbClr val="C00000"/>
                          </a:solidFill>
                        </a:rPr>
                        <a:t>4</a:t>
                      </a:r>
                      <a:r>
                        <a:rPr lang="en-US" sz="1600" baseline="-25000" dirty="0">
                          <a:solidFill>
                            <a:srgbClr val="C00000"/>
                          </a:solidFill>
                        </a:rPr>
                        <a:t>2</a:t>
                      </a:r>
                      <a:r>
                        <a:rPr lang="en-US" sz="1600" dirty="0">
                          <a:solidFill>
                            <a:srgbClr val="C00000"/>
                          </a:solidFill>
                        </a:rPr>
                        <a:t>He+ 2</a:t>
                      </a:r>
                      <a:r>
                        <a:rPr lang="en-US" sz="1600" baseline="30000" dirty="0">
                          <a:solidFill>
                            <a:srgbClr val="C00000"/>
                          </a:solidFill>
                        </a:rPr>
                        <a:t>1</a:t>
                      </a:r>
                      <a:r>
                        <a:rPr lang="en-US" sz="1600" baseline="-25000" dirty="0">
                          <a:solidFill>
                            <a:srgbClr val="C00000"/>
                          </a:solidFill>
                        </a:rPr>
                        <a:t>1</a:t>
                      </a:r>
                      <a:r>
                        <a:rPr lang="en-US" sz="1600" dirty="0">
                          <a:solidFill>
                            <a:srgbClr val="C00000"/>
                          </a:solidFill>
                        </a:rPr>
                        <a:t>p</a:t>
                      </a:r>
                    </a:p>
                  </a:txBody>
                  <a:tcPr marL="52552" marR="52552" marT="26276" marB="26276" anchor="ctr">
                    <a:lnB w="28575" cap="flat" cmpd="sng" algn="ctr">
                      <a:solidFill>
                        <a:srgbClr val="C00000"/>
                      </a:solidFill>
                      <a:prstDash val="solid"/>
                      <a:round/>
                      <a:headEnd type="none" w="med" len="med"/>
                      <a:tailEnd type="none" w="med" len="med"/>
                    </a:lnB>
                  </a:tcPr>
                </a:tc>
                <a:tc>
                  <a:txBody>
                    <a:bodyPr/>
                    <a:lstStyle/>
                    <a:p>
                      <a:pPr marL="0" algn="ctr"/>
                      <a:r>
                        <a:rPr lang="en-US" sz="1600" dirty="0">
                          <a:solidFill>
                            <a:srgbClr val="C00000"/>
                          </a:solidFill>
                        </a:rPr>
                        <a:t>12.86  MeV</a:t>
                      </a:r>
                    </a:p>
                  </a:txBody>
                  <a:tcPr marL="52552" marR="52552" marT="26276" marB="26276" anchor="ctr">
                    <a:lnR w="28575" cap="flat" cmpd="sng" algn="ctr">
                      <a:solidFill>
                        <a:srgbClr val="C00000"/>
                      </a:solidFill>
                      <a:prstDash val="solid"/>
                      <a:round/>
                      <a:headEnd type="none" w="med" len="med"/>
                      <a:tailEnd type="none" w="med" len="med"/>
                    </a:lnR>
                    <a:lnB w="28575" cap="flat" cmpd="sng" algn="ctr">
                      <a:solidFill>
                        <a:srgbClr val="C00000"/>
                      </a:solidFill>
                      <a:prstDash val="solid"/>
                      <a:round/>
                      <a:headEnd type="none" w="med" len="med"/>
                      <a:tailEnd type="none" w="med" len="med"/>
                    </a:lnB>
                  </a:tcPr>
                </a:tc>
                <a:extLst>
                  <a:ext uri="{0D108BD9-81ED-4DB2-BD59-A6C34878D82A}">
                    <a16:rowId xmlns:a16="http://schemas.microsoft.com/office/drawing/2014/main" val="10009"/>
                  </a:ext>
                </a:extLst>
              </a:tr>
            </a:tbl>
          </a:graphicData>
        </a:graphic>
      </p:graphicFrame>
      <p:sp>
        <p:nvSpPr>
          <p:cNvPr id="26628" name="TextBox 4"/>
          <p:cNvSpPr txBox="1">
            <a:spLocks noChangeArrowheads="1"/>
          </p:cNvSpPr>
          <p:nvPr/>
        </p:nvSpPr>
        <p:spPr bwMode="auto">
          <a:xfrm>
            <a:off x="5999890" y="1075501"/>
            <a:ext cx="1159292" cy="369332"/>
          </a:xfrm>
          <a:prstGeom prst="rect">
            <a:avLst/>
          </a:prstGeom>
          <a:noFill/>
          <a:ln w="9525">
            <a:noFill/>
            <a:miter lim="800000"/>
            <a:headEnd/>
            <a:tailEnd/>
          </a:ln>
        </p:spPr>
        <p:txBody>
          <a:bodyPr wrap="none">
            <a:spAutoFit/>
          </a:bodyPr>
          <a:lstStyle/>
          <a:p>
            <a:pPr eaLnBrk="0" hangingPunct="0"/>
            <a:r>
              <a:rPr lang="en-US" dirty="0">
                <a:solidFill>
                  <a:srgbClr val="FF0000"/>
                </a:solidFill>
                <a:latin typeface="Arial" panose="020B0604020202020204" pitchFamily="34" charset="0"/>
                <a:cs typeface="Arial" panose="020B0604020202020204" pitchFamily="34" charset="0"/>
              </a:rPr>
              <a:t>Rationale</a:t>
            </a:r>
          </a:p>
        </p:txBody>
      </p:sp>
      <p:sp>
        <p:nvSpPr>
          <p:cNvPr id="26629" name="TextBox 5"/>
          <p:cNvSpPr txBox="1">
            <a:spLocks noChangeArrowheads="1"/>
          </p:cNvSpPr>
          <p:nvPr/>
        </p:nvSpPr>
        <p:spPr bwMode="auto">
          <a:xfrm>
            <a:off x="1067505" y="1075501"/>
            <a:ext cx="4044832" cy="5129609"/>
          </a:xfrm>
          <a:prstGeom prst="rect">
            <a:avLst/>
          </a:prstGeom>
          <a:noFill/>
          <a:ln w="9525">
            <a:noFill/>
            <a:miter lim="800000"/>
            <a:headEnd/>
            <a:tailEnd/>
          </a:ln>
        </p:spPr>
        <p:txBody>
          <a:bodyPr wrap="square">
            <a:spAutoFit/>
          </a:bodyPr>
          <a:lstStyle/>
          <a:p>
            <a:pPr eaLnBrk="0" hangingPunct="0"/>
            <a:r>
              <a:rPr lang="en-US" i="1" u="sng" dirty="0">
                <a:latin typeface="Arial" panose="020B0604020202020204" pitchFamily="34" charset="0"/>
                <a:cs typeface="Arial" panose="020B0604020202020204" pitchFamily="34" charset="0"/>
              </a:rPr>
              <a:t>Helium-3</a:t>
            </a:r>
          </a:p>
          <a:p>
            <a:pPr eaLnBrk="0" hangingPunct="0"/>
            <a:r>
              <a:rPr lang="en-US"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Neutrons		1</a:t>
            </a:r>
          </a:p>
          <a:p>
            <a:pPr eaLnBrk="0" hangingPunct="0"/>
            <a:r>
              <a:rPr lang="en-US" sz="1400" dirty="0">
                <a:latin typeface="Arial" panose="020B0604020202020204" pitchFamily="34" charset="0"/>
                <a:cs typeface="Arial" panose="020B0604020202020204" pitchFamily="34" charset="0"/>
              </a:rPr>
              <a:t>    Protons		2</a:t>
            </a:r>
          </a:p>
          <a:p>
            <a:pPr eaLnBrk="0" hangingPunct="0"/>
            <a:r>
              <a:rPr lang="en-US" sz="1400" dirty="0">
                <a:latin typeface="Arial" panose="020B0604020202020204" pitchFamily="34" charset="0"/>
                <a:cs typeface="Arial" panose="020B0604020202020204" pitchFamily="34" charset="0"/>
              </a:rPr>
              <a:t>    Parent Isotopes	</a:t>
            </a:r>
            <a:r>
              <a:rPr lang="en-US" sz="1400" baseline="30000" dirty="0">
                <a:latin typeface="Arial" panose="020B0604020202020204" pitchFamily="34" charset="0"/>
                <a:cs typeface="Arial" panose="020B0604020202020204" pitchFamily="34" charset="0"/>
              </a:rPr>
              <a:t>3</a:t>
            </a:r>
            <a:r>
              <a:rPr lang="en-US" sz="1400" dirty="0">
                <a:latin typeface="Arial" panose="020B0604020202020204" pitchFamily="34" charset="0"/>
                <a:cs typeface="Arial" panose="020B0604020202020204" pitchFamily="34" charset="0"/>
              </a:rPr>
              <a:t>H (</a:t>
            </a:r>
            <a:r>
              <a:rPr lang="el-GR" sz="1400" dirty="0">
                <a:latin typeface="Arial" panose="020B0604020202020204" pitchFamily="34" charset="0"/>
                <a:cs typeface="Arial" panose="020B0604020202020204" pitchFamily="34" charset="0"/>
              </a:rPr>
              <a:t>β</a:t>
            </a:r>
            <a:r>
              <a:rPr lang="en-US" sz="1400" dirty="0">
                <a:latin typeface="Arial" panose="020B0604020202020204" pitchFamily="34" charset="0"/>
                <a:cs typeface="Arial" panose="020B0604020202020204" pitchFamily="34" charset="0"/>
              </a:rPr>
              <a:t>-decay)</a:t>
            </a:r>
          </a:p>
          <a:p>
            <a:pPr eaLnBrk="0" hangingPunct="0"/>
            <a:r>
              <a:rPr lang="en-US" sz="1400" dirty="0">
                <a:latin typeface="Arial" panose="020B0604020202020204" pitchFamily="34" charset="0"/>
                <a:cs typeface="Arial" panose="020B0604020202020204" pitchFamily="34" charset="0"/>
              </a:rPr>
              <a:t>    Isotope Mass	3.016 u</a:t>
            </a:r>
          </a:p>
          <a:p>
            <a:pPr eaLnBrk="0" hangingPunct="0"/>
            <a:r>
              <a:rPr lang="en-US" sz="1400" dirty="0">
                <a:latin typeface="Arial" panose="020B0604020202020204" pitchFamily="34" charset="0"/>
                <a:cs typeface="Arial" panose="020B0604020202020204" pitchFamily="34" charset="0"/>
              </a:rPr>
              <a:t>    Half Life		stable</a:t>
            </a:r>
          </a:p>
          <a:p>
            <a:pPr eaLnBrk="0" hangingPunct="0"/>
            <a:r>
              <a:rPr lang="en-US" sz="1400" dirty="0">
                <a:latin typeface="Arial" panose="020B0604020202020204" pitchFamily="34" charset="0"/>
                <a:cs typeface="Arial" panose="020B0604020202020204" pitchFamily="34" charset="0"/>
              </a:rPr>
              <a:t>    Spin		½+</a:t>
            </a:r>
          </a:p>
          <a:p>
            <a:pPr eaLnBrk="0" hangingPunct="0">
              <a:spcAft>
                <a:spcPts val="600"/>
              </a:spcAft>
            </a:pPr>
            <a:r>
              <a:rPr lang="en-US" sz="1400" dirty="0">
                <a:latin typeface="Arial" panose="020B0604020202020204" pitchFamily="34" charset="0"/>
                <a:cs typeface="Arial" panose="020B0604020202020204" pitchFamily="34" charset="0"/>
              </a:rPr>
              <a:t>    Availability	0.000137% in Atm</a:t>
            </a:r>
          </a:p>
          <a:p>
            <a:pPr eaLnBrk="0" hangingPunct="0"/>
            <a:r>
              <a:rPr lang="en-US" i="1" u="sng" dirty="0">
                <a:latin typeface="Arial" panose="020B0604020202020204" pitchFamily="34" charset="0"/>
                <a:cs typeface="Arial" panose="020B0604020202020204" pitchFamily="34" charset="0"/>
              </a:rPr>
              <a:t>Helium-3 in regolith</a:t>
            </a:r>
          </a:p>
          <a:p>
            <a:pPr eaLnBrk="0" hangingPunct="0"/>
            <a:r>
              <a:rPr lang="en-US" sz="1400" dirty="0">
                <a:latin typeface="Arial" panose="020B0604020202020204" pitchFamily="34" charset="0"/>
                <a:cs typeface="Arial" panose="020B0604020202020204" pitchFamily="34" charset="0"/>
              </a:rPr>
              <a:t>    Dangling bond – 	van der Waals</a:t>
            </a:r>
          </a:p>
          <a:p>
            <a:pPr eaLnBrk="0" hangingPunct="0"/>
            <a:r>
              <a:rPr lang="en-US" sz="1400" dirty="0">
                <a:latin typeface="Arial" panose="020B0604020202020204" pitchFamily="34" charset="0"/>
                <a:cs typeface="Arial" panose="020B0604020202020204" pitchFamily="34" charset="0"/>
              </a:rPr>
              <a:t>	          	Electrostatic</a:t>
            </a:r>
          </a:p>
          <a:p>
            <a:pPr eaLnBrk="0" hangingPunct="0"/>
            <a:r>
              <a:rPr lang="en-US" sz="1400" dirty="0">
                <a:latin typeface="Arial" panose="020B0604020202020204" pitchFamily="34" charset="0"/>
                <a:cs typeface="Arial" panose="020B0604020202020204" pitchFamily="34" charset="0"/>
              </a:rPr>
              <a:t>		Trapped  </a:t>
            </a:r>
          </a:p>
          <a:p>
            <a:pPr eaLnBrk="0" hangingPunct="0"/>
            <a:r>
              <a:rPr lang="en-US" i="1" u="sng" dirty="0">
                <a:latin typeface="Arial" panose="020B0604020202020204" pitchFamily="34" charset="0"/>
                <a:cs typeface="Arial" panose="020B0604020202020204" pitchFamily="34" charset="0"/>
              </a:rPr>
              <a:t>Resources</a:t>
            </a:r>
            <a:endParaRPr lang="en-US" sz="1050" dirty="0">
              <a:latin typeface="Arial" panose="020B0604020202020204" pitchFamily="34" charset="0"/>
              <a:cs typeface="Arial" panose="020B0604020202020204" pitchFamily="34" charset="0"/>
            </a:endParaRPr>
          </a:p>
          <a:p>
            <a:pPr>
              <a:spcBef>
                <a:spcPts val="450"/>
              </a:spcBef>
            </a:pPr>
            <a:r>
              <a:rPr lang="en-US" sz="1400" dirty="0">
                <a:latin typeface="Arial" panose="020B0604020202020204" pitchFamily="34" charset="0"/>
                <a:cs typeface="Arial" panose="020B0604020202020204" pitchFamily="34" charset="0"/>
              </a:rPr>
              <a:t>    Earth Mantle	~ 10</a:t>
            </a:r>
            <a:r>
              <a:rPr lang="en-US" sz="1400" baseline="30000" dirty="0">
                <a:latin typeface="Arial" panose="020B0604020202020204" pitchFamily="34" charset="0"/>
                <a:cs typeface="Arial" panose="020B0604020202020204" pitchFamily="34" charset="0"/>
              </a:rPr>
              <a:t>6</a:t>
            </a:r>
            <a:r>
              <a:rPr lang="en-US" sz="1400" dirty="0">
                <a:latin typeface="Arial" panose="020B0604020202020204" pitchFamily="34" charset="0"/>
                <a:cs typeface="Arial" panose="020B0604020202020204" pitchFamily="34" charset="0"/>
              </a:rPr>
              <a:t> tons</a:t>
            </a:r>
          </a:p>
          <a:p>
            <a:pPr eaLnBrk="0" hangingPunct="0"/>
            <a:r>
              <a:rPr lang="en-US" sz="1400" dirty="0">
                <a:latin typeface="Arial" panose="020B0604020202020204" pitchFamily="34" charset="0"/>
                <a:cs typeface="Arial" panose="020B0604020202020204" pitchFamily="34" charset="0"/>
              </a:rPr>
              <a:t>    Ocean Floor	4000 tons</a:t>
            </a:r>
          </a:p>
          <a:p>
            <a:pPr eaLnBrk="0" hangingPunct="0">
              <a:spcAft>
                <a:spcPts val="600"/>
              </a:spcAft>
            </a:pPr>
            <a:r>
              <a:rPr lang="en-US" sz="1400" dirty="0">
                <a:latin typeface="Arial" panose="020B0604020202020204" pitchFamily="34" charset="0"/>
                <a:cs typeface="Arial" panose="020B0604020202020204" pitchFamily="34" charset="0"/>
              </a:rPr>
              <a:t>    Lunar Regolith	~ 10</a:t>
            </a:r>
            <a:r>
              <a:rPr lang="en-US" sz="1400" baseline="30000" dirty="0">
                <a:latin typeface="Arial" panose="020B0604020202020204" pitchFamily="34" charset="0"/>
                <a:cs typeface="Arial" panose="020B0604020202020204" pitchFamily="34" charset="0"/>
              </a:rPr>
              <a:t>6</a:t>
            </a:r>
            <a:r>
              <a:rPr lang="en-US" sz="1400" dirty="0">
                <a:latin typeface="Arial" panose="020B0604020202020204" pitchFamily="34" charset="0"/>
                <a:cs typeface="Arial" panose="020B0604020202020204" pitchFamily="34" charset="0"/>
              </a:rPr>
              <a:t> tons</a:t>
            </a:r>
          </a:p>
          <a:p>
            <a:pPr eaLnBrk="0" hangingPunct="0"/>
            <a:r>
              <a:rPr lang="en-US" i="1" u="sng" dirty="0">
                <a:latin typeface="Arial" panose="020B0604020202020204" pitchFamily="34" charset="0"/>
                <a:cs typeface="Arial" panose="020B0604020202020204" pitchFamily="34" charset="0"/>
              </a:rPr>
              <a:t>Needs</a:t>
            </a:r>
          </a:p>
          <a:p>
            <a:pPr>
              <a:spcBef>
                <a:spcPts val="450"/>
              </a:spcBef>
            </a:pPr>
            <a:r>
              <a:rPr lang="en-US" sz="1400" dirty="0">
                <a:latin typeface="Arial" panose="020B0604020202020204" pitchFamily="34" charset="0"/>
                <a:cs typeface="Arial" panose="020B0604020202020204" pitchFamily="34" charset="0"/>
              </a:rPr>
              <a:t>    U.S.A.		20 tons/</a:t>
            </a:r>
            <a:r>
              <a:rPr lang="en-US" sz="1400" dirty="0" err="1">
                <a:latin typeface="Arial" panose="020B0604020202020204" pitchFamily="34" charset="0"/>
                <a:cs typeface="Arial" panose="020B0604020202020204" pitchFamily="34" charset="0"/>
              </a:rPr>
              <a:t>yr</a:t>
            </a:r>
            <a:r>
              <a:rPr lang="en-US" sz="1400" dirty="0">
                <a:latin typeface="Arial" panose="020B0604020202020204" pitchFamily="34" charset="0"/>
                <a:cs typeface="Arial" panose="020B0604020202020204" pitchFamily="34" charset="0"/>
              </a:rPr>
              <a:t> ($60B worth)</a:t>
            </a:r>
          </a:p>
          <a:p>
            <a:pPr eaLnBrk="0" hangingPunct="0">
              <a:spcAft>
                <a:spcPts val="600"/>
              </a:spcAft>
            </a:pPr>
            <a:r>
              <a:rPr lang="en-US" sz="1400" dirty="0">
                <a:latin typeface="Arial" panose="020B0604020202020204" pitchFamily="34" charset="0"/>
                <a:cs typeface="Arial" panose="020B0604020202020204" pitchFamily="34" charset="0"/>
              </a:rPr>
              <a:t>    Others together	80 tons/yr</a:t>
            </a:r>
          </a:p>
          <a:p>
            <a:pPr eaLnBrk="0" hangingPunct="0"/>
            <a:r>
              <a:rPr lang="en-US" i="1" u="sng" dirty="0">
                <a:latin typeface="Arial" panose="020B0604020202020204" pitchFamily="34" charset="0"/>
                <a:cs typeface="Arial" panose="020B0604020202020204" pitchFamily="34" charset="0"/>
              </a:rPr>
              <a:t>Price:</a:t>
            </a:r>
            <a:r>
              <a:rPr lang="en-US"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$3B/ton</a:t>
            </a:r>
            <a:endParaRPr lang="en-US" i="1" u="sng" dirty="0">
              <a:latin typeface="Arial" panose="020B0604020202020204" pitchFamily="34" charset="0"/>
              <a:cs typeface="Arial" panose="020B0604020202020204" pitchFamily="34" charset="0"/>
            </a:endParaRPr>
          </a:p>
        </p:txBody>
      </p:sp>
      <p:sp>
        <p:nvSpPr>
          <p:cNvPr id="26630" name="TextBox 6"/>
          <p:cNvSpPr txBox="1">
            <a:spLocks noChangeArrowheads="1"/>
          </p:cNvSpPr>
          <p:nvPr/>
        </p:nvSpPr>
        <p:spPr bwMode="auto">
          <a:xfrm>
            <a:off x="5435822" y="5027164"/>
            <a:ext cx="6972256" cy="1510670"/>
          </a:xfrm>
          <a:prstGeom prst="rect">
            <a:avLst/>
          </a:prstGeom>
          <a:noFill/>
          <a:ln w="9525">
            <a:noFill/>
            <a:miter lim="800000"/>
            <a:headEnd/>
            <a:tailEnd/>
          </a:ln>
        </p:spPr>
        <p:txBody>
          <a:bodyPr wrap="square">
            <a:spAutoFit/>
          </a:bodyPr>
          <a:lstStyle/>
          <a:p>
            <a:pPr eaLnBrk="0" hangingPunct="0"/>
            <a:r>
              <a:rPr lang="en-US" i="1" u="sng" dirty="0">
                <a:latin typeface="Arial" panose="020B0604020202020204" pitchFamily="34" charset="0"/>
                <a:cs typeface="Arial" panose="020B0604020202020204" pitchFamily="34" charset="0"/>
              </a:rPr>
              <a:t>Aspiration</a:t>
            </a:r>
            <a:r>
              <a:rPr lang="en-US" dirty="0">
                <a:latin typeface="Arial" panose="020B0604020202020204" pitchFamily="34" charset="0"/>
                <a:cs typeface="Arial" panose="020B0604020202020204" pitchFamily="34" charset="0"/>
              </a:rPr>
              <a:t>  </a:t>
            </a:r>
            <a:r>
              <a:rPr lang="en-US" sz="1100" dirty="0">
                <a:solidFill>
                  <a:srgbClr val="000099"/>
                </a:solidFill>
                <a:latin typeface="Arial" panose="020B0604020202020204" pitchFamily="34" charset="0"/>
                <a:cs typeface="Arial" panose="020B0604020202020204" pitchFamily="34" charset="0"/>
              </a:rPr>
              <a:t>(Richard B. </a:t>
            </a:r>
            <a:r>
              <a:rPr lang="en-US" sz="1100" dirty="0" err="1">
                <a:solidFill>
                  <a:srgbClr val="000099"/>
                </a:solidFill>
                <a:latin typeface="Arial" panose="020B0604020202020204" pitchFamily="34" charset="0"/>
                <a:cs typeface="Arial" panose="020B0604020202020204" pitchFamily="34" charset="0"/>
              </a:rPr>
              <a:t>Bilder</a:t>
            </a:r>
            <a:r>
              <a:rPr lang="en-US" sz="1100" dirty="0">
                <a:solidFill>
                  <a:srgbClr val="000099"/>
                </a:solidFill>
                <a:latin typeface="Arial" panose="020B0604020202020204" pitchFamily="34" charset="0"/>
                <a:cs typeface="Arial" panose="020B0604020202020204" pitchFamily="34" charset="0"/>
              </a:rPr>
              <a:t>, Fordham International Law Journal, Vol. 33, </a:t>
            </a:r>
            <a:r>
              <a:rPr lang="en-US" sz="1100" dirty="0" err="1">
                <a:solidFill>
                  <a:srgbClr val="000099"/>
                </a:solidFill>
                <a:latin typeface="Arial" panose="020B0604020202020204" pitchFamily="34" charset="0"/>
                <a:cs typeface="Arial" panose="020B0604020202020204" pitchFamily="34" charset="0"/>
              </a:rPr>
              <a:t>Iss</a:t>
            </a:r>
            <a:r>
              <a:rPr lang="en-US" sz="1100" dirty="0">
                <a:solidFill>
                  <a:srgbClr val="000099"/>
                </a:solidFill>
                <a:latin typeface="Arial" panose="020B0604020202020204" pitchFamily="34" charset="0"/>
                <a:cs typeface="Arial" panose="020B0604020202020204" pitchFamily="34" charset="0"/>
              </a:rPr>
              <a:t>. 2, 2009)</a:t>
            </a:r>
            <a:endParaRPr lang="en-US" sz="1100" i="1" u="sng" dirty="0">
              <a:solidFill>
                <a:srgbClr val="000099"/>
              </a:solidFill>
              <a:latin typeface="Arial" panose="020B0604020202020204" pitchFamily="34" charset="0"/>
              <a:cs typeface="Arial" panose="020B0604020202020204" pitchFamily="34" charset="0"/>
            </a:endParaRPr>
          </a:p>
          <a:p>
            <a:pPr>
              <a:spcBef>
                <a:spcPts val="450"/>
              </a:spcBef>
            </a:pPr>
            <a:r>
              <a:rPr lang="en-US" sz="1400" b="1"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U.S.A.		One of the justifiable space expeditions (2015)  </a:t>
            </a:r>
          </a:p>
          <a:p>
            <a:pPr eaLnBrk="0" hangingPunct="0"/>
            <a:r>
              <a:rPr lang="en-US" sz="1400" dirty="0">
                <a:latin typeface="Arial" panose="020B0604020202020204" pitchFamily="34" charset="0"/>
                <a:cs typeface="Arial" panose="020B0604020202020204" pitchFamily="34" charset="0"/>
              </a:rPr>
              <a:t>    China  		Officially stated goal of Chinese lunar exploration program</a:t>
            </a:r>
          </a:p>
          <a:p>
            <a:pPr eaLnBrk="0" hangingPunct="0"/>
            <a:r>
              <a:rPr lang="en-US" sz="1400" dirty="0">
                <a:latin typeface="Arial" panose="020B0604020202020204" pitchFamily="34" charset="0"/>
                <a:cs typeface="Arial" panose="020B0604020202020204" pitchFamily="34" charset="0"/>
              </a:rPr>
              <a:t>    Russia		Helium-3 mining plan by Russia’s RKK </a:t>
            </a:r>
            <a:r>
              <a:rPr lang="en-US" sz="1400" dirty="0" err="1">
                <a:latin typeface="Arial" panose="020B0604020202020204" pitchFamily="34" charset="0"/>
                <a:cs typeface="Arial" panose="020B0604020202020204" pitchFamily="34" charset="0"/>
              </a:rPr>
              <a:t>Energia</a:t>
            </a:r>
            <a:r>
              <a:rPr lang="en-US" sz="1400" dirty="0">
                <a:latin typeface="Arial" panose="020B0604020202020204" pitchFamily="34" charset="0"/>
                <a:cs typeface="Arial" panose="020B0604020202020204" pitchFamily="34" charset="0"/>
              </a:rPr>
              <a:t> by 2020</a:t>
            </a:r>
          </a:p>
          <a:p>
            <a:pPr eaLnBrk="0" hangingPunct="0"/>
            <a:r>
              <a:rPr lang="en-US" sz="1400" dirty="0">
                <a:latin typeface="Arial" panose="020B0604020202020204" pitchFamily="34" charset="0"/>
                <a:cs typeface="Arial" panose="020B0604020202020204" pitchFamily="34" charset="0"/>
              </a:rPr>
              <a:t>    Japan		???</a:t>
            </a:r>
          </a:p>
          <a:p>
            <a:pPr eaLnBrk="0" hangingPunct="0"/>
            <a:r>
              <a:rPr lang="en-US" sz="1400" dirty="0">
                <a:latin typeface="Arial" panose="020B0604020202020204" pitchFamily="34" charset="0"/>
                <a:cs typeface="Arial" panose="020B0604020202020204" pitchFamily="34" charset="0"/>
              </a:rPr>
              <a:t>    India		Officially, but no details</a:t>
            </a:r>
          </a:p>
        </p:txBody>
      </p:sp>
    </p:spTree>
    <p:extLst>
      <p:ext uri="{BB962C8B-B14F-4D97-AF65-F5344CB8AC3E}">
        <p14:creationId xmlns:p14="http://schemas.microsoft.com/office/powerpoint/2010/main" val="764934361"/>
      </p:ext>
    </p:extLst>
  </p:cSld>
  <p:clrMapOvr>
    <a:masterClrMapping/>
  </p:clrMapOvr>
  <mc:AlternateContent xmlns:mc="http://schemas.openxmlformats.org/markup-compatibility/2006" xmlns:p14="http://schemas.microsoft.com/office/powerpoint/2010/main">
    <mc:Choice Requires="p14">
      <p:transition spd="slow" p14:dur="2000" advTm="37533"/>
    </mc:Choice>
    <mc:Fallback xmlns="">
      <p:transition spd="slow" advTm="37533"/>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EC7EAE-4CBB-4CA2-9E8B-0D396C9530F2}"/>
              </a:ext>
            </a:extLst>
          </p:cNvPr>
          <p:cNvSpPr>
            <a:spLocks noGrp="1"/>
          </p:cNvSpPr>
          <p:nvPr>
            <p:ph type="title"/>
          </p:nvPr>
        </p:nvSpPr>
        <p:spPr>
          <a:xfrm>
            <a:off x="838200" y="365126"/>
            <a:ext cx="10515600" cy="735706"/>
          </a:xfrm>
        </p:spPr>
        <p:txBody>
          <a:bodyPr>
            <a:normAutofit/>
            <a:scene3d>
              <a:camera prst="orthographicFront"/>
              <a:lightRig rig="threePt" dir="t"/>
            </a:scene3d>
            <a:sp3d extrusionH="57150">
              <a:bevelT w="38100" h="38100"/>
            </a:sp3d>
          </a:bodyPr>
          <a:lstStyle/>
          <a:p>
            <a:pPr algn="ctr"/>
            <a:r>
              <a:rPr lang="en-US" sz="3600" b="1" i="1" dirty="0">
                <a:ln>
                  <a:solidFill>
                    <a:srgbClr val="0070C0"/>
                  </a:solidFill>
                </a:ln>
                <a:solidFill>
                  <a:srgbClr val="00CCFF"/>
                </a:solidFill>
                <a:latin typeface="Arial" panose="020B0604020202020204" pitchFamily="34" charset="0"/>
                <a:cs typeface="Arial" panose="020B0604020202020204" pitchFamily="34" charset="0"/>
              </a:rPr>
              <a:t>Challenges for Lunar Volatile Collection (LVC)</a:t>
            </a:r>
          </a:p>
        </p:txBody>
      </p:sp>
      <p:sp>
        <p:nvSpPr>
          <p:cNvPr id="3" name="Content Placeholder 2">
            <a:extLst>
              <a:ext uri="{FF2B5EF4-FFF2-40B4-BE49-F238E27FC236}">
                <a16:creationId xmlns:a16="http://schemas.microsoft.com/office/drawing/2014/main" id="{E84E664A-3EA0-46CD-ACF2-36E5AEAAD7F9}"/>
              </a:ext>
            </a:extLst>
          </p:cNvPr>
          <p:cNvSpPr>
            <a:spLocks noGrp="1"/>
          </p:cNvSpPr>
          <p:nvPr>
            <p:ph idx="1"/>
          </p:nvPr>
        </p:nvSpPr>
        <p:spPr>
          <a:xfrm>
            <a:off x="1191802" y="1340528"/>
            <a:ext cx="9991618" cy="4836435"/>
          </a:xfrm>
        </p:spPr>
        <p:txBody>
          <a:bodyPr/>
          <a:lstStyle/>
          <a:p>
            <a:pPr>
              <a:lnSpc>
                <a:spcPct val="100000"/>
              </a:lnSpc>
              <a:spcBef>
                <a:spcPts val="1800"/>
              </a:spcBef>
            </a:pPr>
            <a:r>
              <a:rPr lang="en-US" dirty="0">
                <a:latin typeface="Arial" panose="020B0604020202020204" pitchFamily="34" charset="0"/>
                <a:cs typeface="Arial" panose="020B0604020202020204" pitchFamily="34" charset="0"/>
              </a:rPr>
              <a:t>LVC must work under Lunar’s extreme environmental conditions.</a:t>
            </a:r>
          </a:p>
          <a:p>
            <a:pPr>
              <a:lnSpc>
                <a:spcPct val="100000"/>
              </a:lnSpc>
              <a:spcBef>
                <a:spcPts val="1800"/>
              </a:spcBef>
            </a:pPr>
            <a:r>
              <a:rPr lang="en-US" dirty="0">
                <a:latin typeface="Arial" panose="020B0604020202020204" pitchFamily="34" charset="0"/>
                <a:cs typeface="Arial" panose="020B0604020202020204" pitchFamily="34" charset="0"/>
              </a:rPr>
              <a:t>Capture capability of LVC must be assured with high rate for collecting atoms and molecules.</a:t>
            </a:r>
          </a:p>
          <a:p>
            <a:pPr>
              <a:lnSpc>
                <a:spcPct val="100000"/>
              </a:lnSpc>
              <a:spcBef>
                <a:spcPts val="1800"/>
              </a:spcBef>
            </a:pPr>
            <a:r>
              <a:rPr lang="en-US" dirty="0">
                <a:latin typeface="Arial" panose="020B0604020202020204" pitchFamily="34" charset="0"/>
                <a:cs typeface="Arial" panose="020B0604020202020204" pitchFamily="34" charset="0"/>
              </a:rPr>
              <a:t>Guiding channel of collected volatiles must be integrated with storage containers to keep volatiles (H</a:t>
            </a:r>
            <a:r>
              <a:rPr lang="en-US" baseline="-25000" dirty="0">
                <a:latin typeface="Arial" panose="020B0604020202020204" pitchFamily="34" charset="0"/>
                <a:cs typeface="Arial" panose="020B0604020202020204" pitchFamily="34" charset="0"/>
              </a:rPr>
              <a:t>2</a:t>
            </a:r>
            <a:r>
              <a:rPr lang="en-US" dirty="0">
                <a:latin typeface="Arial" panose="020B0604020202020204" pitchFamily="34" charset="0"/>
                <a:cs typeface="Arial" panose="020B0604020202020204" pitchFamily="34" charset="0"/>
              </a:rPr>
              <a:t>O, H</a:t>
            </a:r>
            <a:r>
              <a:rPr lang="en-US" baseline="-25000" dirty="0">
                <a:latin typeface="Arial" panose="020B0604020202020204" pitchFamily="34" charset="0"/>
                <a:cs typeface="Arial" panose="020B0604020202020204" pitchFamily="34" charset="0"/>
              </a:rPr>
              <a:t>2</a:t>
            </a:r>
            <a:r>
              <a:rPr lang="en-US" dirty="0">
                <a:latin typeface="Arial" panose="020B0604020202020204" pitchFamily="34" charset="0"/>
                <a:cs typeface="Arial" panose="020B0604020202020204" pitchFamily="34" charset="0"/>
              </a:rPr>
              <a:t>, O</a:t>
            </a:r>
            <a:r>
              <a:rPr lang="en-US" baseline="-25000" dirty="0">
                <a:latin typeface="Arial" panose="020B0604020202020204" pitchFamily="34" charset="0"/>
                <a:cs typeface="Arial" panose="020B0604020202020204" pitchFamily="34" charset="0"/>
              </a:rPr>
              <a:t>2</a:t>
            </a:r>
            <a:r>
              <a:rPr lang="en-US" dirty="0">
                <a:latin typeface="Arial" panose="020B0604020202020204" pitchFamily="34" charset="0"/>
                <a:cs typeface="Arial" panose="020B0604020202020204" pitchFamily="34" charset="0"/>
              </a:rPr>
              <a:t>, He-3) selectively and separately.</a:t>
            </a:r>
          </a:p>
          <a:p>
            <a:pPr>
              <a:lnSpc>
                <a:spcPct val="100000"/>
              </a:lnSpc>
              <a:spcBef>
                <a:spcPts val="1800"/>
              </a:spcBef>
            </a:pPr>
            <a:r>
              <a:rPr lang="en-US" dirty="0">
                <a:latin typeface="Arial" panose="020B0604020202020204" pitchFamily="34" charset="0"/>
                <a:cs typeface="Arial" panose="020B0604020202020204" pitchFamily="34" charset="0"/>
              </a:rPr>
              <a:t>Power (thermal and electrical) must be secured as an autonomous unit.</a:t>
            </a:r>
          </a:p>
          <a:p>
            <a:endParaRPr lang="en-US" dirty="0"/>
          </a:p>
        </p:txBody>
      </p:sp>
    </p:spTree>
    <p:extLst>
      <p:ext uri="{BB962C8B-B14F-4D97-AF65-F5344CB8AC3E}">
        <p14:creationId xmlns:p14="http://schemas.microsoft.com/office/powerpoint/2010/main" val="3489111229"/>
      </p:ext>
    </p:extLst>
  </p:cSld>
  <p:clrMapOvr>
    <a:masterClrMapping/>
  </p:clrMapOvr>
  <mc:AlternateContent xmlns:mc="http://schemas.openxmlformats.org/markup-compatibility/2006" xmlns:p14="http://schemas.microsoft.com/office/powerpoint/2010/main">
    <mc:Choice Requires="p14">
      <p:transition spd="slow" p14:dur="2000" advTm="56411"/>
    </mc:Choice>
    <mc:Fallback xmlns="">
      <p:transition spd="slow" advTm="56411"/>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6BBB7A4-6FFC-4359-8F9C-BC209F0EBEC1}"/>
              </a:ext>
            </a:extLst>
          </p:cNvPr>
          <p:cNvSpPr>
            <a:spLocks noGrp="1"/>
          </p:cNvSpPr>
          <p:nvPr>
            <p:ph type="sldNum" sz="quarter" idx="10"/>
          </p:nvPr>
        </p:nvSpPr>
        <p:spPr/>
        <p:txBody>
          <a:bodyPr/>
          <a:lstStyle/>
          <a:p>
            <a:pPr>
              <a:defRPr/>
            </a:pPr>
            <a:fld id="{75D13D49-2B6F-174C-9E1E-1013A06E5C50}" type="slidenum">
              <a:rPr lang="uk-UA" smtClean="0"/>
              <a:pPr>
                <a:defRPr/>
              </a:pPr>
              <a:t>8</a:t>
            </a:fld>
            <a:endParaRPr lang="uk-UA" dirty="0"/>
          </a:p>
        </p:txBody>
      </p:sp>
      <p:sp>
        <p:nvSpPr>
          <p:cNvPr id="3" name="Title 2">
            <a:extLst>
              <a:ext uri="{FF2B5EF4-FFF2-40B4-BE49-F238E27FC236}">
                <a16:creationId xmlns:a16="http://schemas.microsoft.com/office/drawing/2014/main" id="{F0456452-EC23-49FF-98B7-85179111BB3D}"/>
              </a:ext>
            </a:extLst>
          </p:cNvPr>
          <p:cNvSpPr>
            <a:spLocks noGrp="1"/>
          </p:cNvSpPr>
          <p:nvPr>
            <p:ph type="title"/>
          </p:nvPr>
        </p:nvSpPr>
        <p:spPr>
          <a:xfrm>
            <a:off x="488272" y="51063"/>
            <a:ext cx="10708967" cy="1066800"/>
          </a:xfrm>
        </p:spPr>
        <p:txBody>
          <a:bodyPr>
            <a:noAutofit/>
            <a:scene3d>
              <a:camera prst="orthographicFront"/>
              <a:lightRig rig="threePt" dir="t"/>
            </a:scene3d>
            <a:sp3d extrusionH="57150">
              <a:bevelT w="38100" h="38100"/>
            </a:sp3d>
          </a:bodyPr>
          <a:lstStyle/>
          <a:p>
            <a:pPr algn="ctr"/>
            <a:r>
              <a:rPr lang="en-US" sz="3600" b="1" i="1" dirty="0">
                <a:ln>
                  <a:solidFill>
                    <a:srgbClr val="0070C0"/>
                  </a:solidFill>
                </a:ln>
                <a:solidFill>
                  <a:srgbClr val="00CCFF"/>
                </a:solidFill>
                <a:latin typeface="Arial" panose="020B0604020202020204" pitchFamily="34" charset="0"/>
                <a:cs typeface="Arial" panose="020B0604020202020204" pitchFamily="34" charset="0"/>
              </a:rPr>
              <a:t>Bessel Tube (BT) Concept for Volatile Collection</a:t>
            </a:r>
            <a:endParaRPr lang="en-US" sz="3600" i="1" dirty="0">
              <a:ln>
                <a:solidFill>
                  <a:srgbClr val="0070C0"/>
                </a:solidFill>
              </a:ln>
              <a:solidFill>
                <a:srgbClr val="00CCFF"/>
              </a:solidFill>
              <a:latin typeface="Arial" panose="020B0604020202020204" pitchFamily="34" charset="0"/>
              <a:cs typeface="Arial" panose="020B0604020202020204" pitchFamily="34" charset="0"/>
            </a:endParaRPr>
          </a:p>
        </p:txBody>
      </p:sp>
      <p:grpSp>
        <p:nvGrpSpPr>
          <p:cNvPr id="30" name="Group 29">
            <a:extLst>
              <a:ext uri="{FF2B5EF4-FFF2-40B4-BE49-F238E27FC236}">
                <a16:creationId xmlns:a16="http://schemas.microsoft.com/office/drawing/2014/main" id="{7E85D565-54FA-4A77-978A-8A483100C734}"/>
              </a:ext>
            </a:extLst>
          </p:cNvPr>
          <p:cNvGrpSpPr/>
          <p:nvPr/>
        </p:nvGrpSpPr>
        <p:grpSpPr>
          <a:xfrm>
            <a:off x="402424" y="1239549"/>
            <a:ext cx="11434033" cy="5489630"/>
            <a:chOff x="533049" y="1239549"/>
            <a:chExt cx="11434033" cy="5489630"/>
          </a:xfrm>
        </p:grpSpPr>
        <p:sp>
          <p:nvSpPr>
            <p:cNvPr id="29" name="Arrow: Right 28">
              <a:extLst>
                <a:ext uri="{FF2B5EF4-FFF2-40B4-BE49-F238E27FC236}">
                  <a16:creationId xmlns:a16="http://schemas.microsoft.com/office/drawing/2014/main" id="{7FCCFCC7-E6C3-4F90-8BC3-CFE70D9865C3}"/>
                </a:ext>
              </a:extLst>
            </p:cNvPr>
            <p:cNvSpPr/>
            <p:nvPr/>
          </p:nvSpPr>
          <p:spPr>
            <a:xfrm rot="20107554">
              <a:off x="5030999" y="6084530"/>
              <a:ext cx="335455" cy="18246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A4079F60-5D65-4256-B154-30657AEC2D24}"/>
                </a:ext>
              </a:extLst>
            </p:cNvPr>
            <p:cNvSpPr txBox="1"/>
            <p:nvPr/>
          </p:nvSpPr>
          <p:spPr>
            <a:xfrm>
              <a:off x="533049" y="1239549"/>
              <a:ext cx="3057312" cy="369332"/>
            </a:xfrm>
            <a:prstGeom prst="rect">
              <a:avLst/>
            </a:prstGeom>
            <a:noFill/>
          </p:spPr>
          <p:txBody>
            <a:bodyPr wrap="none" rtlCol="0">
              <a:spAutoFit/>
            </a:bodyPr>
            <a:lstStyle/>
            <a:p>
              <a:r>
                <a:rPr lang="en-US" u="sng" dirty="0">
                  <a:latin typeface="Arial" panose="020B0604020202020204" pitchFamily="34" charset="0"/>
                  <a:cs typeface="Arial" panose="020B0604020202020204" pitchFamily="34" charset="0"/>
                </a:rPr>
                <a:t>Electron Accelerating Cavity</a:t>
              </a:r>
            </a:p>
          </p:txBody>
        </p:sp>
        <p:sp>
          <p:nvSpPr>
            <p:cNvPr id="16" name="TextBox 15">
              <a:extLst>
                <a:ext uri="{FF2B5EF4-FFF2-40B4-BE49-F238E27FC236}">
                  <a16:creationId xmlns:a16="http://schemas.microsoft.com/office/drawing/2014/main" id="{5B27DF67-EA7F-450F-B177-461135E4C8FB}"/>
                </a:ext>
              </a:extLst>
            </p:cNvPr>
            <p:cNvSpPr txBox="1"/>
            <p:nvPr/>
          </p:nvSpPr>
          <p:spPr>
            <a:xfrm>
              <a:off x="4781954" y="1257603"/>
              <a:ext cx="1454309" cy="369332"/>
            </a:xfrm>
            <a:prstGeom prst="rect">
              <a:avLst/>
            </a:prstGeom>
            <a:noFill/>
          </p:spPr>
          <p:txBody>
            <a:bodyPr wrap="none" rtlCol="0">
              <a:spAutoFit/>
            </a:bodyPr>
            <a:lstStyle/>
            <a:p>
              <a:r>
                <a:rPr lang="en-US" u="sng" dirty="0">
                  <a:latin typeface="Arial" panose="020B0604020202020204" pitchFamily="34" charset="0"/>
                  <a:cs typeface="Arial" panose="020B0604020202020204" pitchFamily="34" charset="0"/>
                </a:rPr>
                <a:t>Bessel Tube</a:t>
              </a:r>
            </a:p>
          </p:txBody>
        </p:sp>
        <p:pic>
          <p:nvPicPr>
            <p:cNvPr id="17" name="Picture 16">
              <a:extLst>
                <a:ext uri="{FF2B5EF4-FFF2-40B4-BE49-F238E27FC236}">
                  <a16:creationId xmlns:a16="http://schemas.microsoft.com/office/drawing/2014/main" id="{3FE90F4A-E91D-4F04-BDA5-7B31FE4271FD}"/>
                </a:ext>
              </a:extLst>
            </p:cNvPr>
            <p:cNvPicPr>
              <a:picLocks noChangeAspect="1"/>
            </p:cNvPicPr>
            <p:nvPr/>
          </p:nvPicPr>
          <p:blipFill>
            <a:blip r:embed="rId2"/>
            <a:stretch>
              <a:fillRect/>
            </a:stretch>
          </p:blipFill>
          <p:spPr>
            <a:xfrm>
              <a:off x="945982" y="1697883"/>
              <a:ext cx="2923285" cy="1118103"/>
            </a:xfrm>
            <a:prstGeom prst="rect">
              <a:avLst/>
            </a:prstGeom>
          </p:spPr>
        </p:pic>
        <p:pic>
          <p:nvPicPr>
            <p:cNvPr id="18" name="Picture 17">
              <a:extLst>
                <a:ext uri="{FF2B5EF4-FFF2-40B4-BE49-F238E27FC236}">
                  <a16:creationId xmlns:a16="http://schemas.microsoft.com/office/drawing/2014/main" id="{C7A9867B-B501-4B00-8312-89E59509FC4B}"/>
                </a:ext>
              </a:extLst>
            </p:cNvPr>
            <p:cNvPicPr>
              <a:picLocks noChangeAspect="1"/>
            </p:cNvPicPr>
            <p:nvPr/>
          </p:nvPicPr>
          <p:blipFill>
            <a:blip r:embed="rId3"/>
            <a:stretch>
              <a:fillRect/>
            </a:stretch>
          </p:blipFill>
          <p:spPr>
            <a:xfrm>
              <a:off x="783457" y="2980324"/>
              <a:ext cx="3627434" cy="1463167"/>
            </a:xfrm>
            <a:prstGeom prst="rect">
              <a:avLst/>
            </a:prstGeom>
          </p:spPr>
        </p:pic>
        <p:pic>
          <p:nvPicPr>
            <p:cNvPr id="19" name="Picture 18">
              <a:extLst>
                <a:ext uri="{FF2B5EF4-FFF2-40B4-BE49-F238E27FC236}">
                  <a16:creationId xmlns:a16="http://schemas.microsoft.com/office/drawing/2014/main" id="{BB22B47A-D94C-4D51-B378-10259346251D}"/>
                </a:ext>
              </a:extLst>
            </p:cNvPr>
            <p:cNvPicPr>
              <a:picLocks noChangeAspect="1"/>
            </p:cNvPicPr>
            <p:nvPr/>
          </p:nvPicPr>
          <p:blipFill>
            <a:blip r:embed="rId4"/>
            <a:stretch>
              <a:fillRect/>
            </a:stretch>
          </p:blipFill>
          <p:spPr>
            <a:xfrm>
              <a:off x="4645463" y="4424691"/>
              <a:ext cx="3554886" cy="2304488"/>
            </a:xfrm>
            <a:prstGeom prst="rect">
              <a:avLst/>
            </a:prstGeom>
          </p:spPr>
        </p:pic>
        <p:pic>
          <p:nvPicPr>
            <p:cNvPr id="20" name="Picture 19">
              <a:extLst>
                <a:ext uri="{FF2B5EF4-FFF2-40B4-BE49-F238E27FC236}">
                  <a16:creationId xmlns:a16="http://schemas.microsoft.com/office/drawing/2014/main" id="{05E9D62E-4030-42DF-9E69-E044B7B09C01}"/>
                </a:ext>
              </a:extLst>
            </p:cNvPr>
            <p:cNvPicPr>
              <a:picLocks noChangeAspect="1"/>
            </p:cNvPicPr>
            <p:nvPr/>
          </p:nvPicPr>
          <p:blipFill>
            <a:blip r:embed="rId5"/>
            <a:stretch>
              <a:fillRect/>
            </a:stretch>
          </p:blipFill>
          <p:spPr>
            <a:xfrm>
              <a:off x="5788015" y="1287517"/>
              <a:ext cx="5944115" cy="2999492"/>
            </a:xfrm>
            <a:prstGeom prst="rect">
              <a:avLst/>
            </a:prstGeom>
          </p:spPr>
        </p:pic>
        <p:sp>
          <p:nvSpPr>
            <p:cNvPr id="22" name="Text Box 2">
              <a:extLst>
                <a:ext uri="{FF2B5EF4-FFF2-40B4-BE49-F238E27FC236}">
                  <a16:creationId xmlns:a16="http://schemas.microsoft.com/office/drawing/2014/main" id="{FD1513C8-F8F1-4C4F-8358-6F5F8303054F}"/>
                </a:ext>
              </a:extLst>
            </p:cNvPr>
            <p:cNvSpPr txBox="1">
              <a:spLocks noChangeArrowheads="1"/>
            </p:cNvSpPr>
            <p:nvPr/>
          </p:nvSpPr>
          <p:spPr bwMode="auto">
            <a:xfrm>
              <a:off x="8535804" y="4466200"/>
              <a:ext cx="3431278" cy="2050777"/>
            </a:xfrm>
            <a:prstGeom prst="rect">
              <a:avLst/>
            </a:prstGeom>
            <a:solidFill>
              <a:schemeClr val="tx2">
                <a:lumMod val="20000"/>
                <a:lumOff val="80000"/>
              </a:schemeClr>
            </a:solidFill>
            <a:ln w="12700">
              <a:solidFill>
                <a:schemeClr val="tx1"/>
              </a:solidFill>
              <a:miter lim="800000"/>
              <a:headEnd/>
              <a:tailEnd/>
            </a:ln>
          </p:spPr>
          <p:txBody>
            <a:bodyPr rot="0" vert="horz" wrap="square" lIns="91440" tIns="45720" rIns="91440" bIns="45720" anchor="t" anchorCtr="0">
              <a:noAutofit/>
            </a:bodyPr>
            <a:lstStyle/>
            <a:p>
              <a:pPr marL="0" marR="0">
                <a:lnSpc>
                  <a:spcPct val="107000"/>
                </a:lnSpc>
                <a:spcBef>
                  <a:spcPts val="0"/>
                </a:spcBef>
                <a:spcAft>
                  <a:spcPts val="800"/>
                </a:spcAft>
              </a:pPr>
              <a:r>
                <a:rPr lang="en-US" sz="1400" b="1" dirty="0">
                  <a:latin typeface="Arial" panose="020B0604020202020204" pitchFamily="34" charset="0"/>
                  <a:ea typeface="Batang" panose="02030600000101010101" pitchFamily="18" charset="-127"/>
                  <a:cs typeface="Arial" panose="020B0604020202020204" pitchFamily="34" charset="0"/>
                </a:rPr>
                <a:t>Hypocycloidal field formation is described by the equipotential lines within which any particles ionized or with dipole moment are captured and accelerated along the drift axis by ring field. The ring electrodes are charged with high voltage sequentially with time interval to create ring field.</a:t>
              </a:r>
              <a:endParaRPr lang="en-US" sz="1400" b="1" dirty="0">
                <a:effectLst/>
                <a:latin typeface="Arial" panose="020B0604020202020204" pitchFamily="34" charset="0"/>
                <a:ea typeface="Batang" panose="02030600000101010101" pitchFamily="18" charset="-127"/>
                <a:cs typeface="Arial" panose="020B0604020202020204" pitchFamily="34" charset="0"/>
              </a:endParaRPr>
            </a:p>
          </p:txBody>
        </p:sp>
        <p:sp>
          <p:nvSpPr>
            <p:cNvPr id="25" name="Arrow: Left 24">
              <a:extLst>
                <a:ext uri="{FF2B5EF4-FFF2-40B4-BE49-F238E27FC236}">
                  <a16:creationId xmlns:a16="http://schemas.microsoft.com/office/drawing/2014/main" id="{C60BB73B-D58A-486C-A5FD-31F645E93CDD}"/>
                </a:ext>
              </a:extLst>
            </p:cNvPr>
            <p:cNvSpPr/>
            <p:nvPr/>
          </p:nvSpPr>
          <p:spPr>
            <a:xfrm rot="5400000">
              <a:off x="8510496" y="4202482"/>
              <a:ext cx="247402" cy="306134"/>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023A7976-A843-4E09-8CA7-93103F7D9323}"/>
                </a:ext>
              </a:extLst>
            </p:cNvPr>
            <p:cNvSpPr/>
            <p:nvPr/>
          </p:nvSpPr>
          <p:spPr>
            <a:xfrm>
              <a:off x="945982" y="4585991"/>
              <a:ext cx="2923285" cy="1044335"/>
            </a:xfrm>
            <a:prstGeom prst="rect">
              <a:avLst/>
            </a:prstGeom>
            <a:solidFill>
              <a:schemeClr val="tx2">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lvl="0">
                <a:lnSpc>
                  <a:spcPct val="107000"/>
                </a:lnSpc>
                <a:spcBef>
                  <a:spcPts val="0"/>
                </a:spcBef>
                <a:spcAft>
                  <a:spcPts val="800"/>
                </a:spcAft>
              </a:pPr>
              <a:r>
                <a:rPr lang="en-US" sz="1400" b="1" dirty="0">
                  <a:solidFill>
                    <a:prstClr val="black"/>
                  </a:solidFill>
                  <a:latin typeface="Arial" panose="020B0604020202020204" pitchFamily="34" charset="0"/>
                  <a:ea typeface="Batang" panose="02030600000101010101" pitchFamily="18" charset="-127"/>
                  <a:cs typeface="Arial" panose="020B0604020202020204" pitchFamily="34" charset="0"/>
                </a:rPr>
                <a:t>Cylindrical harmonic generator in a hypocycloidal mode used for accelerating electrons in electron Accelerator laboratory.</a:t>
              </a:r>
            </a:p>
          </p:txBody>
        </p:sp>
        <p:sp>
          <p:nvSpPr>
            <p:cNvPr id="27" name="Arrow: Left 26">
              <a:extLst>
                <a:ext uri="{FF2B5EF4-FFF2-40B4-BE49-F238E27FC236}">
                  <a16:creationId xmlns:a16="http://schemas.microsoft.com/office/drawing/2014/main" id="{71582A9E-5BDF-49F8-8762-FC011C2BF77C}"/>
                </a:ext>
              </a:extLst>
            </p:cNvPr>
            <p:cNvSpPr/>
            <p:nvPr/>
          </p:nvSpPr>
          <p:spPr>
            <a:xfrm rot="5400000">
              <a:off x="2274117" y="4307246"/>
              <a:ext cx="223381" cy="306134"/>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1D5A3DBB-7297-4C94-8333-DC76415D39A6}"/>
                </a:ext>
              </a:extLst>
            </p:cNvPr>
            <p:cNvSpPr/>
            <p:nvPr/>
          </p:nvSpPr>
          <p:spPr>
            <a:xfrm>
              <a:off x="2130527" y="5872307"/>
              <a:ext cx="2923285" cy="779017"/>
            </a:xfrm>
            <a:prstGeom prst="rect">
              <a:avLst/>
            </a:prstGeom>
            <a:solidFill>
              <a:schemeClr val="tx2">
                <a:lumMod val="20000"/>
                <a:lumOff val="80000"/>
              </a:schemeClr>
            </a:solidFill>
          </p:spPr>
          <p:style>
            <a:lnRef idx="1">
              <a:schemeClr val="accent1"/>
            </a:lnRef>
            <a:fillRef idx="3">
              <a:schemeClr val="accent1"/>
            </a:fillRef>
            <a:effectRef idx="2">
              <a:schemeClr val="accent1"/>
            </a:effectRef>
            <a:fontRef idx="minor">
              <a:schemeClr val="lt1"/>
            </a:fontRef>
          </p:style>
          <p:txBody>
            <a:bodyPr rtlCol="0" anchor="ctr"/>
            <a:lstStyle/>
            <a:p>
              <a:pPr lvl="0">
                <a:lnSpc>
                  <a:spcPct val="107000"/>
                </a:lnSpc>
                <a:spcBef>
                  <a:spcPts val="0"/>
                </a:spcBef>
                <a:spcAft>
                  <a:spcPts val="800"/>
                </a:spcAft>
              </a:pPr>
              <a:r>
                <a:rPr lang="en-US" sz="1400" b="1" dirty="0">
                  <a:solidFill>
                    <a:prstClr val="black"/>
                  </a:solidFill>
                  <a:latin typeface="Arial" panose="020B0604020202020204" pitchFamily="34" charset="0"/>
                  <a:ea typeface="Batang" panose="02030600000101010101" pitchFamily="18" charset="-127"/>
                  <a:cs typeface="Arial" panose="020B0604020202020204" pitchFamily="34" charset="0"/>
                </a:rPr>
                <a:t>Particle capture by cylindrical harmonic generator in a hypocycloidal mode.</a:t>
              </a:r>
            </a:p>
          </p:txBody>
        </p:sp>
      </p:grpSp>
      <p:cxnSp>
        <p:nvCxnSpPr>
          <p:cNvPr id="5" name="Straight Arrow Connector 4">
            <a:extLst>
              <a:ext uri="{FF2B5EF4-FFF2-40B4-BE49-F238E27FC236}">
                <a16:creationId xmlns:a16="http://schemas.microsoft.com/office/drawing/2014/main" id="{F4CDFD8F-1674-46A1-9D3F-15500F5A62FF}"/>
              </a:ext>
            </a:extLst>
          </p:cNvPr>
          <p:cNvCxnSpPr>
            <a:cxnSpLocks/>
          </p:cNvCxnSpPr>
          <p:nvPr/>
        </p:nvCxnSpPr>
        <p:spPr>
          <a:xfrm>
            <a:off x="7798248" y="2658138"/>
            <a:ext cx="660416" cy="1531178"/>
          </a:xfrm>
          <a:prstGeom prst="straightConnector1">
            <a:avLst/>
          </a:prstGeom>
          <a:ln w="0">
            <a:solidFill>
              <a:schemeClr val="tx1"/>
            </a:solidFill>
            <a:headEnd type="stealth" w="med" len="lg"/>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2028066"/>
      </p:ext>
    </p:extLst>
  </p:cSld>
  <p:clrMapOvr>
    <a:masterClrMapping/>
  </p:clrMapOvr>
  <mc:AlternateContent xmlns:mc="http://schemas.openxmlformats.org/markup-compatibility/2006" xmlns:p14="http://schemas.microsoft.com/office/powerpoint/2010/main">
    <mc:Choice Requires="p14">
      <p:transition spd="slow" p14:dur="2000" advTm="52022"/>
    </mc:Choice>
    <mc:Fallback xmlns="">
      <p:transition spd="slow" advTm="52022"/>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5" name="Group 144"/>
          <p:cNvGrpSpPr/>
          <p:nvPr/>
        </p:nvGrpSpPr>
        <p:grpSpPr>
          <a:xfrm>
            <a:off x="5412699" y="1832140"/>
            <a:ext cx="6218920" cy="3917583"/>
            <a:chOff x="1894138" y="1236717"/>
            <a:chExt cx="6218920" cy="3917583"/>
          </a:xfrm>
        </p:grpSpPr>
        <p:grpSp>
          <p:nvGrpSpPr>
            <p:cNvPr id="53" name="Group 52"/>
            <p:cNvGrpSpPr>
              <a:grpSpLocks noChangeAspect="1"/>
            </p:cNvGrpSpPr>
            <p:nvPr/>
          </p:nvGrpSpPr>
          <p:grpSpPr>
            <a:xfrm rot="18914817">
              <a:off x="3019697" y="1236717"/>
              <a:ext cx="3591123" cy="3521343"/>
              <a:chOff x="1158204" y="2613330"/>
              <a:chExt cx="3294608" cy="3230590"/>
            </a:xfrm>
          </p:grpSpPr>
          <p:cxnSp>
            <p:nvCxnSpPr>
              <p:cNvPr id="61" name="Curved Connector 60"/>
              <p:cNvCxnSpPr/>
              <p:nvPr/>
            </p:nvCxnSpPr>
            <p:spPr>
              <a:xfrm>
                <a:off x="1158204" y="2613330"/>
                <a:ext cx="550066" cy="537418"/>
              </a:xfrm>
              <a:prstGeom prst="curvedConnector3">
                <a:avLst/>
              </a:prstGeom>
              <a:ln w="25400">
                <a:solidFill>
                  <a:srgbClr val="002060"/>
                </a:solidFill>
                <a:prstDash val="sysDash"/>
              </a:ln>
            </p:spPr>
            <p:style>
              <a:lnRef idx="1">
                <a:schemeClr val="accent1"/>
              </a:lnRef>
              <a:fillRef idx="0">
                <a:schemeClr val="accent1"/>
              </a:fillRef>
              <a:effectRef idx="0">
                <a:schemeClr val="accent1"/>
              </a:effectRef>
              <a:fontRef idx="minor">
                <a:schemeClr val="tx1"/>
              </a:fontRef>
            </p:style>
          </p:cxnSp>
          <p:cxnSp>
            <p:nvCxnSpPr>
              <p:cNvPr id="62" name="Curved Connector 61"/>
              <p:cNvCxnSpPr/>
              <p:nvPr/>
            </p:nvCxnSpPr>
            <p:spPr>
              <a:xfrm>
                <a:off x="1696708" y="3158419"/>
                <a:ext cx="568984" cy="534929"/>
              </a:xfrm>
              <a:prstGeom prst="curvedConnector3">
                <a:avLst/>
              </a:prstGeom>
              <a:ln w="25400">
                <a:solidFill>
                  <a:srgbClr val="002060"/>
                </a:solidFill>
                <a:prstDash val="sysDash"/>
              </a:ln>
            </p:spPr>
            <p:style>
              <a:lnRef idx="1">
                <a:schemeClr val="accent1"/>
              </a:lnRef>
              <a:fillRef idx="0">
                <a:schemeClr val="accent1"/>
              </a:fillRef>
              <a:effectRef idx="0">
                <a:schemeClr val="accent1"/>
              </a:effectRef>
              <a:fontRef idx="minor">
                <a:schemeClr val="tx1"/>
              </a:fontRef>
            </p:style>
          </p:cxnSp>
          <p:cxnSp>
            <p:nvCxnSpPr>
              <p:cNvPr id="63" name="Curved Connector 62"/>
              <p:cNvCxnSpPr/>
              <p:nvPr/>
            </p:nvCxnSpPr>
            <p:spPr>
              <a:xfrm>
                <a:off x="2245372" y="3693348"/>
                <a:ext cx="568984" cy="534929"/>
              </a:xfrm>
              <a:prstGeom prst="curvedConnector3">
                <a:avLst/>
              </a:prstGeom>
              <a:ln w="25400">
                <a:solidFill>
                  <a:srgbClr val="002060"/>
                </a:solidFill>
                <a:prstDash val="sysDash"/>
              </a:ln>
            </p:spPr>
            <p:style>
              <a:lnRef idx="1">
                <a:schemeClr val="accent1"/>
              </a:lnRef>
              <a:fillRef idx="0">
                <a:schemeClr val="accent1"/>
              </a:fillRef>
              <a:effectRef idx="0">
                <a:schemeClr val="accent1"/>
              </a:effectRef>
              <a:fontRef idx="minor">
                <a:schemeClr val="tx1"/>
              </a:fontRef>
            </p:style>
          </p:cxnSp>
          <p:cxnSp>
            <p:nvCxnSpPr>
              <p:cNvPr id="64" name="Curved Connector 63"/>
              <p:cNvCxnSpPr/>
              <p:nvPr/>
            </p:nvCxnSpPr>
            <p:spPr>
              <a:xfrm>
                <a:off x="2814356" y="4233705"/>
                <a:ext cx="568984" cy="534929"/>
              </a:xfrm>
              <a:prstGeom prst="curvedConnector3">
                <a:avLst/>
              </a:prstGeom>
              <a:ln w="25400">
                <a:solidFill>
                  <a:srgbClr val="002060"/>
                </a:solidFill>
                <a:prstDash val="sysDash"/>
              </a:ln>
            </p:spPr>
            <p:style>
              <a:lnRef idx="1">
                <a:schemeClr val="accent1"/>
              </a:lnRef>
              <a:fillRef idx="0">
                <a:schemeClr val="accent1"/>
              </a:fillRef>
              <a:effectRef idx="0">
                <a:schemeClr val="accent1"/>
              </a:effectRef>
              <a:fontRef idx="minor">
                <a:schemeClr val="tx1"/>
              </a:fontRef>
            </p:style>
          </p:cxnSp>
          <p:cxnSp>
            <p:nvCxnSpPr>
              <p:cNvPr id="65" name="Curved Connector 64"/>
              <p:cNvCxnSpPr/>
              <p:nvPr/>
            </p:nvCxnSpPr>
            <p:spPr>
              <a:xfrm>
                <a:off x="3344012" y="4774062"/>
                <a:ext cx="568984" cy="534929"/>
              </a:xfrm>
              <a:prstGeom prst="curvedConnector3">
                <a:avLst/>
              </a:prstGeom>
              <a:ln w="25400">
                <a:solidFill>
                  <a:srgbClr val="002060"/>
                </a:solidFill>
                <a:prstDash val="sysDash"/>
              </a:ln>
            </p:spPr>
            <p:style>
              <a:lnRef idx="1">
                <a:schemeClr val="accent1"/>
              </a:lnRef>
              <a:fillRef idx="0">
                <a:schemeClr val="accent1"/>
              </a:fillRef>
              <a:effectRef idx="0">
                <a:schemeClr val="accent1"/>
              </a:effectRef>
              <a:fontRef idx="minor">
                <a:schemeClr val="tx1"/>
              </a:fontRef>
            </p:style>
          </p:cxnSp>
          <p:cxnSp>
            <p:nvCxnSpPr>
              <p:cNvPr id="66" name="Curved Connector 65"/>
              <p:cNvCxnSpPr/>
              <p:nvPr/>
            </p:nvCxnSpPr>
            <p:spPr>
              <a:xfrm>
                <a:off x="3883828" y="5308991"/>
                <a:ext cx="568984" cy="534929"/>
              </a:xfrm>
              <a:prstGeom prst="curvedConnector3">
                <a:avLst/>
              </a:prstGeom>
              <a:ln w="25400">
                <a:solidFill>
                  <a:srgbClr val="002060"/>
                </a:solidFill>
                <a:prstDash val="sysDash"/>
              </a:ln>
            </p:spPr>
            <p:style>
              <a:lnRef idx="1">
                <a:schemeClr val="accent1"/>
              </a:lnRef>
              <a:fillRef idx="0">
                <a:schemeClr val="accent1"/>
              </a:fillRef>
              <a:effectRef idx="0">
                <a:schemeClr val="accent1"/>
              </a:effectRef>
              <a:fontRef idx="minor">
                <a:schemeClr val="tx1"/>
              </a:fontRef>
            </p:style>
          </p:cxnSp>
        </p:grpSp>
        <p:grpSp>
          <p:nvGrpSpPr>
            <p:cNvPr id="54" name="Group 53"/>
            <p:cNvGrpSpPr>
              <a:grpSpLocks noChangeAspect="1"/>
            </p:cNvGrpSpPr>
            <p:nvPr/>
          </p:nvGrpSpPr>
          <p:grpSpPr>
            <a:xfrm rot="2685183" flipV="1">
              <a:off x="3019697" y="1632957"/>
              <a:ext cx="3591123" cy="3521343"/>
              <a:chOff x="1158204" y="2613330"/>
              <a:chExt cx="3294608" cy="3230590"/>
            </a:xfrm>
          </p:grpSpPr>
          <p:cxnSp>
            <p:nvCxnSpPr>
              <p:cNvPr id="55" name="Curved Connector 54"/>
              <p:cNvCxnSpPr/>
              <p:nvPr/>
            </p:nvCxnSpPr>
            <p:spPr>
              <a:xfrm>
                <a:off x="1158204" y="2613330"/>
                <a:ext cx="550066" cy="537418"/>
              </a:xfrm>
              <a:prstGeom prst="curvedConnector3">
                <a:avLst/>
              </a:prstGeom>
              <a:ln w="25400">
                <a:solidFill>
                  <a:srgbClr val="002060"/>
                </a:solidFill>
                <a:prstDash val="sysDash"/>
              </a:ln>
            </p:spPr>
            <p:style>
              <a:lnRef idx="1">
                <a:schemeClr val="accent1"/>
              </a:lnRef>
              <a:fillRef idx="0">
                <a:schemeClr val="accent1"/>
              </a:fillRef>
              <a:effectRef idx="0">
                <a:schemeClr val="accent1"/>
              </a:effectRef>
              <a:fontRef idx="minor">
                <a:schemeClr val="tx1"/>
              </a:fontRef>
            </p:style>
          </p:cxnSp>
          <p:cxnSp>
            <p:nvCxnSpPr>
              <p:cNvPr id="56" name="Curved Connector 55"/>
              <p:cNvCxnSpPr/>
              <p:nvPr/>
            </p:nvCxnSpPr>
            <p:spPr>
              <a:xfrm>
                <a:off x="1696708" y="3158419"/>
                <a:ext cx="568984" cy="534929"/>
              </a:xfrm>
              <a:prstGeom prst="curvedConnector3">
                <a:avLst/>
              </a:prstGeom>
              <a:ln w="25400">
                <a:solidFill>
                  <a:srgbClr val="002060"/>
                </a:solidFill>
                <a:prstDash val="sysDash"/>
              </a:ln>
            </p:spPr>
            <p:style>
              <a:lnRef idx="1">
                <a:schemeClr val="accent1"/>
              </a:lnRef>
              <a:fillRef idx="0">
                <a:schemeClr val="accent1"/>
              </a:fillRef>
              <a:effectRef idx="0">
                <a:schemeClr val="accent1"/>
              </a:effectRef>
              <a:fontRef idx="minor">
                <a:schemeClr val="tx1"/>
              </a:fontRef>
            </p:style>
          </p:cxnSp>
          <p:cxnSp>
            <p:nvCxnSpPr>
              <p:cNvPr id="57" name="Curved Connector 56"/>
              <p:cNvCxnSpPr/>
              <p:nvPr/>
            </p:nvCxnSpPr>
            <p:spPr>
              <a:xfrm>
                <a:off x="2245372" y="3693348"/>
                <a:ext cx="568984" cy="534929"/>
              </a:xfrm>
              <a:prstGeom prst="curvedConnector3">
                <a:avLst/>
              </a:prstGeom>
              <a:ln w="25400">
                <a:solidFill>
                  <a:srgbClr val="002060"/>
                </a:solidFill>
                <a:prstDash val="sysDash"/>
              </a:ln>
            </p:spPr>
            <p:style>
              <a:lnRef idx="1">
                <a:schemeClr val="accent1"/>
              </a:lnRef>
              <a:fillRef idx="0">
                <a:schemeClr val="accent1"/>
              </a:fillRef>
              <a:effectRef idx="0">
                <a:schemeClr val="accent1"/>
              </a:effectRef>
              <a:fontRef idx="minor">
                <a:schemeClr val="tx1"/>
              </a:fontRef>
            </p:style>
          </p:cxnSp>
          <p:cxnSp>
            <p:nvCxnSpPr>
              <p:cNvPr id="58" name="Curved Connector 57"/>
              <p:cNvCxnSpPr/>
              <p:nvPr/>
            </p:nvCxnSpPr>
            <p:spPr>
              <a:xfrm>
                <a:off x="2814356" y="4233705"/>
                <a:ext cx="568984" cy="534929"/>
              </a:xfrm>
              <a:prstGeom prst="curvedConnector3">
                <a:avLst/>
              </a:prstGeom>
              <a:ln w="25400">
                <a:solidFill>
                  <a:srgbClr val="002060"/>
                </a:solidFill>
                <a:prstDash val="sysDash"/>
              </a:ln>
            </p:spPr>
            <p:style>
              <a:lnRef idx="1">
                <a:schemeClr val="accent1"/>
              </a:lnRef>
              <a:fillRef idx="0">
                <a:schemeClr val="accent1"/>
              </a:fillRef>
              <a:effectRef idx="0">
                <a:schemeClr val="accent1"/>
              </a:effectRef>
              <a:fontRef idx="minor">
                <a:schemeClr val="tx1"/>
              </a:fontRef>
            </p:style>
          </p:cxnSp>
          <p:cxnSp>
            <p:nvCxnSpPr>
              <p:cNvPr id="59" name="Curved Connector 58"/>
              <p:cNvCxnSpPr/>
              <p:nvPr/>
            </p:nvCxnSpPr>
            <p:spPr>
              <a:xfrm>
                <a:off x="3344012" y="4774062"/>
                <a:ext cx="568984" cy="534929"/>
              </a:xfrm>
              <a:prstGeom prst="curvedConnector3">
                <a:avLst/>
              </a:prstGeom>
              <a:ln w="25400">
                <a:solidFill>
                  <a:srgbClr val="002060"/>
                </a:solidFill>
                <a:prstDash val="sysDash"/>
              </a:ln>
            </p:spPr>
            <p:style>
              <a:lnRef idx="1">
                <a:schemeClr val="accent1"/>
              </a:lnRef>
              <a:fillRef idx="0">
                <a:schemeClr val="accent1"/>
              </a:fillRef>
              <a:effectRef idx="0">
                <a:schemeClr val="accent1"/>
              </a:effectRef>
              <a:fontRef idx="minor">
                <a:schemeClr val="tx1"/>
              </a:fontRef>
            </p:style>
          </p:cxnSp>
          <p:cxnSp>
            <p:nvCxnSpPr>
              <p:cNvPr id="60" name="Curved Connector 59"/>
              <p:cNvCxnSpPr/>
              <p:nvPr/>
            </p:nvCxnSpPr>
            <p:spPr>
              <a:xfrm>
                <a:off x="3883828" y="5308991"/>
                <a:ext cx="568984" cy="534929"/>
              </a:xfrm>
              <a:prstGeom prst="curvedConnector3">
                <a:avLst/>
              </a:prstGeom>
              <a:ln w="25400">
                <a:solidFill>
                  <a:srgbClr val="002060"/>
                </a:solidFill>
                <a:prstDash val="sysDash"/>
              </a:ln>
            </p:spPr>
            <p:style>
              <a:lnRef idx="1">
                <a:schemeClr val="accent1"/>
              </a:lnRef>
              <a:fillRef idx="0">
                <a:schemeClr val="accent1"/>
              </a:fillRef>
              <a:effectRef idx="0">
                <a:schemeClr val="accent1"/>
              </a:effectRef>
              <a:fontRef idx="minor">
                <a:schemeClr val="tx1"/>
              </a:fontRef>
            </p:style>
          </p:cxnSp>
        </p:grpSp>
        <p:grpSp>
          <p:nvGrpSpPr>
            <p:cNvPr id="144" name="Group 143"/>
            <p:cNvGrpSpPr/>
            <p:nvPr/>
          </p:nvGrpSpPr>
          <p:grpSpPr>
            <a:xfrm>
              <a:off x="1894138" y="1999475"/>
              <a:ext cx="6218920" cy="2242574"/>
              <a:chOff x="1894138" y="1999475"/>
              <a:chExt cx="6218920" cy="2242574"/>
            </a:xfrm>
          </p:grpSpPr>
          <p:grpSp>
            <p:nvGrpSpPr>
              <p:cNvPr id="135" name="Group 134"/>
              <p:cNvGrpSpPr/>
              <p:nvPr/>
            </p:nvGrpSpPr>
            <p:grpSpPr>
              <a:xfrm>
                <a:off x="1894138" y="1999475"/>
                <a:ext cx="5918902" cy="2242574"/>
                <a:chOff x="1894138" y="1999475"/>
                <a:chExt cx="5918902" cy="2242574"/>
              </a:xfrm>
            </p:grpSpPr>
            <p:cxnSp>
              <p:nvCxnSpPr>
                <p:cNvPr id="11" name="Straight Connector 10"/>
                <p:cNvCxnSpPr/>
                <p:nvPr/>
              </p:nvCxnSpPr>
              <p:spPr>
                <a:xfrm>
                  <a:off x="1925319" y="3187524"/>
                  <a:ext cx="5887721" cy="12876"/>
                </a:xfrm>
                <a:prstGeom prst="line">
                  <a:avLst/>
                </a:prstGeom>
                <a:ln>
                  <a:prstDash val="dashDot"/>
                  <a:tailEnd type="stealth" w="lg" len="lg"/>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141630" y="3903495"/>
                  <a:ext cx="994055" cy="338554"/>
                </a:xfrm>
                <a:prstGeom prst="rect">
                  <a:avLst/>
                </a:prstGeom>
                <a:noFill/>
              </p:spPr>
              <p:txBody>
                <a:bodyPr wrap="none" rtlCol="0">
                  <a:spAutoFit/>
                </a:bodyPr>
                <a:lstStyle/>
                <a:p>
                  <a:r>
                    <a:rPr lang="en-US" sz="1600" dirty="0">
                      <a:latin typeface="Arial" panose="020B0604020202020204" pitchFamily="34" charset="0"/>
                      <a:cs typeface="Arial" panose="020B0604020202020204" pitchFamily="34" charset="0"/>
                    </a:rPr>
                    <a:t>Drift Axis</a:t>
                  </a:r>
                </a:p>
              </p:txBody>
            </p:sp>
            <p:cxnSp>
              <p:nvCxnSpPr>
                <p:cNvPr id="20" name="Straight Arrow Connector 19"/>
                <p:cNvCxnSpPr/>
                <p:nvPr/>
              </p:nvCxnSpPr>
              <p:spPr>
                <a:xfrm flipH="1" flipV="1">
                  <a:off x="2095256" y="3200401"/>
                  <a:ext cx="180584" cy="697251"/>
                </a:xfrm>
                <a:prstGeom prst="straightConnector1">
                  <a:avLst/>
                </a:prstGeom>
                <a:ln>
                  <a:solidFill>
                    <a:schemeClr val="tx1"/>
                  </a:solidFill>
                  <a:tailEnd type="stealth" w="med" len="lg"/>
                </a:ln>
              </p:spPr>
              <p:style>
                <a:lnRef idx="1">
                  <a:schemeClr val="accent1"/>
                </a:lnRef>
                <a:fillRef idx="0">
                  <a:schemeClr val="accent1"/>
                </a:fillRef>
                <a:effectRef idx="0">
                  <a:schemeClr val="accent1"/>
                </a:effectRef>
                <a:fontRef idx="minor">
                  <a:schemeClr val="tx1"/>
                </a:fontRef>
              </p:style>
            </p:cxnSp>
            <p:sp>
              <p:nvSpPr>
                <p:cNvPr id="127" name="TextBox 126"/>
                <p:cNvSpPr txBox="1"/>
                <p:nvPr/>
              </p:nvSpPr>
              <p:spPr>
                <a:xfrm>
                  <a:off x="1894138" y="1999475"/>
                  <a:ext cx="3897221" cy="338554"/>
                </a:xfrm>
                <a:prstGeom prst="rect">
                  <a:avLst/>
                </a:prstGeom>
                <a:noFill/>
              </p:spPr>
              <p:txBody>
                <a:bodyPr wrap="none" rtlCol="0">
                  <a:spAutoFit/>
                </a:bodyPr>
                <a:lstStyle/>
                <a:p>
                  <a:r>
                    <a:rPr lang="en-US" sz="1600" dirty="0">
                      <a:latin typeface="Arial" panose="020B0604020202020204" pitchFamily="34" charset="0"/>
                      <a:cs typeface="Arial" panose="020B0604020202020204" pitchFamily="34" charset="0"/>
                    </a:rPr>
                    <a:t>Hypocycloidal Formation of Equipotential</a:t>
                  </a:r>
                </a:p>
              </p:txBody>
            </p:sp>
            <p:cxnSp>
              <p:nvCxnSpPr>
                <p:cNvPr id="132" name="Straight Arrow Connector 131"/>
                <p:cNvCxnSpPr/>
                <p:nvPr/>
              </p:nvCxnSpPr>
              <p:spPr>
                <a:xfrm flipH="1">
                  <a:off x="3561156" y="2349445"/>
                  <a:ext cx="330124" cy="595806"/>
                </a:xfrm>
                <a:prstGeom prst="straightConnector1">
                  <a:avLst/>
                </a:prstGeom>
                <a:ln>
                  <a:solidFill>
                    <a:srgbClr val="002060"/>
                  </a:solidFill>
                  <a:tailEnd type="stealth" w="med" len="lg"/>
                </a:ln>
              </p:spPr>
              <p:style>
                <a:lnRef idx="1">
                  <a:schemeClr val="accent1"/>
                </a:lnRef>
                <a:fillRef idx="0">
                  <a:schemeClr val="accent1"/>
                </a:fillRef>
                <a:effectRef idx="0">
                  <a:schemeClr val="accent1"/>
                </a:effectRef>
                <a:fontRef idx="minor">
                  <a:schemeClr val="tx1"/>
                </a:fontRef>
              </p:style>
            </p:cxnSp>
            <p:cxnSp>
              <p:nvCxnSpPr>
                <p:cNvPr id="134" name="Straight Arrow Connector 133"/>
                <p:cNvCxnSpPr/>
                <p:nvPr/>
              </p:nvCxnSpPr>
              <p:spPr>
                <a:xfrm>
                  <a:off x="3891280" y="2349445"/>
                  <a:ext cx="357868" cy="1058331"/>
                </a:xfrm>
                <a:prstGeom prst="straightConnector1">
                  <a:avLst/>
                </a:prstGeom>
                <a:ln>
                  <a:solidFill>
                    <a:srgbClr val="002060"/>
                  </a:solidFill>
                  <a:tailEnd type="stealth" w="med" len="lg"/>
                </a:ln>
              </p:spPr>
              <p:style>
                <a:lnRef idx="1">
                  <a:schemeClr val="accent1"/>
                </a:lnRef>
                <a:fillRef idx="0">
                  <a:schemeClr val="accent1"/>
                </a:fillRef>
                <a:effectRef idx="0">
                  <a:schemeClr val="accent1"/>
                </a:effectRef>
                <a:fontRef idx="minor">
                  <a:schemeClr val="tx1"/>
                </a:fontRef>
              </p:style>
            </p:cxnSp>
          </p:grpSp>
          <p:cxnSp>
            <p:nvCxnSpPr>
              <p:cNvPr id="138" name="Straight Arrow Connector 137"/>
              <p:cNvCxnSpPr/>
              <p:nvPr/>
            </p:nvCxnSpPr>
            <p:spPr>
              <a:xfrm>
                <a:off x="6695440" y="2512127"/>
                <a:ext cx="0" cy="362004"/>
              </a:xfrm>
              <a:prstGeom prst="straightConnector1">
                <a:avLst/>
              </a:prstGeom>
              <a:ln>
                <a:solidFill>
                  <a:srgbClr val="002060"/>
                </a:solidFill>
                <a:tailEnd type="stealth" w="med" len="lg"/>
              </a:ln>
            </p:spPr>
            <p:style>
              <a:lnRef idx="1">
                <a:schemeClr val="accent1"/>
              </a:lnRef>
              <a:fillRef idx="0">
                <a:schemeClr val="accent1"/>
              </a:fillRef>
              <a:effectRef idx="0">
                <a:schemeClr val="accent1"/>
              </a:effectRef>
              <a:fontRef idx="minor">
                <a:schemeClr val="tx1"/>
              </a:fontRef>
            </p:style>
          </p:cxnSp>
          <p:cxnSp>
            <p:nvCxnSpPr>
              <p:cNvPr id="139" name="Straight Arrow Connector 138"/>
              <p:cNvCxnSpPr/>
              <p:nvPr/>
            </p:nvCxnSpPr>
            <p:spPr>
              <a:xfrm flipV="1">
                <a:off x="6695440" y="3487487"/>
                <a:ext cx="0" cy="362004"/>
              </a:xfrm>
              <a:prstGeom prst="straightConnector1">
                <a:avLst/>
              </a:prstGeom>
              <a:ln>
                <a:solidFill>
                  <a:srgbClr val="002060"/>
                </a:solidFill>
                <a:tailEnd type="stealth" w="med" len="lg"/>
              </a:ln>
            </p:spPr>
            <p:style>
              <a:lnRef idx="1">
                <a:schemeClr val="accent1"/>
              </a:lnRef>
              <a:fillRef idx="0">
                <a:schemeClr val="accent1"/>
              </a:fillRef>
              <a:effectRef idx="0">
                <a:schemeClr val="accent1"/>
              </a:effectRef>
              <a:fontRef idx="minor">
                <a:schemeClr val="tx1"/>
              </a:fontRef>
            </p:style>
          </p:cxnSp>
          <p:cxnSp>
            <p:nvCxnSpPr>
              <p:cNvPr id="140" name="Straight Arrow Connector 139"/>
              <p:cNvCxnSpPr/>
              <p:nvPr/>
            </p:nvCxnSpPr>
            <p:spPr>
              <a:xfrm>
                <a:off x="5466080" y="2664527"/>
                <a:ext cx="0" cy="362004"/>
              </a:xfrm>
              <a:prstGeom prst="straightConnector1">
                <a:avLst/>
              </a:prstGeom>
              <a:ln>
                <a:solidFill>
                  <a:srgbClr val="002060"/>
                </a:solidFill>
                <a:tailEnd type="stealth" w="med" len="lg"/>
              </a:ln>
            </p:spPr>
            <p:style>
              <a:lnRef idx="1">
                <a:schemeClr val="accent1"/>
              </a:lnRef>
              <a:fillRef idx="0">
                <a:schemeClr val="accent1"/>
              </a:fillRef>
              <a:effectRef idx="0">
                <a:schemeClr val="accent1"/>
              </a:effectRef>
              <a:fontRef idx="minor">
                <a:schemeClr val="tx1"/>
              </a:fontRef>
            </p:style>
          </p:cxnSp>
          <p:cxnSp>
            <p:nvCxnSpPr>
              <p:cNvPr id="141" name="Straight Arrow Connector 140"/>
              <p:cNvCxnSpPr/>
              <p:nvPr/>
            </p:nvCxnSpPr>
            <p:spPr>
              <a:xfrm flipV="1">
                <a:off x="5455920" y="3355407"/>
                <a:ext cx="0" cy="362004"/>
              </a:xfrm>
              <a:prstGeom prst="straightConnector1">
                <a:avLst/>
              </a:prstGeom>
              <a:ln>
                <a:solidFill>
                  <a:srgbClr val="002060"/>
                </a:solidFill>
                <a:tailEnd type="stealth" w="med" len="lg"/>
              </a:ln>
            </p:spPr>
            <p:style>
              <a:lnRef idx="1">
                <a:schemeClr val="accent1"/>
              </a:lnRef>
              <a:fillRef idx="0">
                <a:schemeClr val="accent1"/>
              </a:fillRef>
              <a:effectRef idx="0">
                <a:schemeClr val="accent1"/>
              </a:effectRef>
              <a:fontRef idx="minor">
                <a:schemeClr val="tx1"/>
              </a:fontRef>
            </p:style>
          </p:cxnSp>
          <p:sp>
            <p:nvSpPr>
              <p:cNvPr id="142" name="TextBox 141"/>
              <p:cNvSpPr txBox="1"/>
              <p:nvPr/>
            </p:nvSpPr>
            <p:spPr>
              <a:xfrm>
                <a:off x="4265842" y="3897652"/>
                <a:ext cx="2164375" cy="338554"/>
              </a:xfrm>
              <a:prstGeom prst="rect">
                <a:avLst/>
              </a:prstGeom>
              <a:noFill/>
            </p:spPr>
            <p:txBody>
              <a:bodyPr wrap="none" rtlCol="0">
                <a:spAutoFit/>
              </a:bodyPr>
              <a:lstStyle/>
              <a:p>
                <a:r>
                  <a:rPr lang="en-US" sz="1600" dirty="0">
                    <a:latin typeface="Arial" panose="020B0604020202020204" pitchFamily="34" charset="0"/>
                    <a:cs typeface="Arial" panose="020B0604020202020204" pitchFamily="34" charset="0"/>
                  </a:rPr>
                  <a:t>Narrow Field Channel</a:t>
                </a:r>
              </a:p>
            </p:txBody>
          </p:sp>
          <p:sp>
            <p:nvSpPr>
              <p:cNvPr id="143" name="TextBox 142"/>
              <p:cNvSpPr txBox="1"/>
              <p:nvPr/>
            </p:nvSpPr>
            <p:spPr>
              <a:xfrm>
                <a:off x="6142647" y="2175595"/>
                <a:ext cx="1970411" cy="338554"/>
              </a:xfrm>
              <a:prstGeom prst="rect">
                <a:avLst/>
              </a:prstGeom>
              <a:noFill/>
            </p:spPr>
            <p:txBody>
              <a:bodyPr wrap="none" rtlCol="0">
                <a:spAutoFit/>
              </a:bodyPr>
              <a:lstStyle/>
              <a:p>
                <a:r>
                  <a:rPr lang="en-US" sz="1600" dirty="0">
                    <a:latin typeface="Arial" panose="020B0604020202020204" pitchFamily="34" charset="0"/>
                    <a:cs typeface="Arial" panose="020B0604020202020204" pitchFamily="34" charset="0"/>
                  </a:rPr>
                  <a:t>Wide Field Channel</a:t>
                </a:r>
              </a:p>
            </p:txBody>
          </p:sp>
        </p:grpSp>
      </p:grpSp>
      <p:sp>
        <p:nvSpPr>
          <p:cNvPr id="31" name="Title 2">
            <a:extLst>
              <a:ext uri="{FF2B5EF4-FFF2-40B4-BE49-F238E27FC236}">
                <a16:creationId xmlns:a16="http://schemas.microsoft.com/office/drawing/2014/main" id="{27610B5E-11ED-4472-B2B0-0C080D241BC6}"/>
              </a:ext>
            </a:extLst>
          </p:cNvPr>
          <p:cNvSpPr txBox="1">
            <a:spLocks/>
          </p:cNvSpPr>
          <p:nvPr/>
        </p:nvSpPr>
        <p:spPr>
          <a:xfrm>
            <a:off x="488272" y="350133"/>
            <a:ext cx="10708967" cy="767730"/>
          </a:xfrm>
          <a:prstGeom prst="rect">
            <a:avLst/>
          </a:prstGeom>
        </p:spPr>
        <p:txBody>
          <a:bodyPr>
            <a:noAutofit/>
            <a:scene3d>
              <a:camera prst="orthographicFront"/>
              <a:lightRig rig="threePt" dir="t"/>
            </a:scene3d>
            <a:sp3d extrusionH="57150">
              <a:bevelT w="381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i="1" dirty="0">
                <a:ln>
                  <a:solidFill>
                    <a:srgbClr val="0070C0"/>
                  </a:solidFill>
                </a:ln>
                <a:solidFill>
                  <a:srgbClr val="00CCFF"/>
                </a:solidFill>
                <a:latin typeface="Arial" panose="020B0604020202020204" pitchFamily="34" charset="0"/>
                <a:cs typeface="Arial" panose="020B0604020202020204" pitchFamily="34" charset="0"/>
              </a:rPr>
              <a:t>Hypocycloidal Formation of Equipotential</a:t>
            </a:r>
          </a:p>
          <a:p>
            <a:pPr algn="ctr"/>
            <a:r>
              <a:rPr lang="en-US" sz="3600" b="1" i="1" dirty="0">
                <a:ln>
                  <a:solidFill>
                    <a:srgbClr val="0070C0"/>
                  </a:solidFill>
                </a:ln>
                <a:solidFill>
                  <a:srgbClr val="00CCFF"/>
                </a:solidFill>
                <a:latin typeface="Arial" panose="020B0604020202020204" pitchFamily="34" charset="0"/>
                <a:cs typeface="Arial" panose="020B0604020202020204" pitchFamily="34" charset="0"/>
              </a:rPr>
              <a:t>Field in BT</a:t>
            </a:r>
            <a:endParaRPr lang="en-US" sz="3600" i="1" dirty="0">
              <a:ln>
                <a:solidFill>
                  <a:srgbClr val="0070C0"/>
                </a:solidFill>
              </a:ln>
              <a:solidFill>
                <a:srgbClr val="00CCFF"/>
              </a:solidFill>
              <a:latin typeface="Arial" panose="020B0604020202020204" pitchFamily="34" charset="0"/>
              <a:cs typeface="Arial" panose="020B0604020202020204" pitchFamily="34" charset="0"/>
            </a:endParaRPr>
          </a:p>
        </p:txBody>
      </p:sp>
      <p:grpSp>
        <p:nvGrpSpPr>
          <p:cNvPr id="32" name="Group 31">
            <a:extLst>
              <a:ext uri="{FF2B5EF4-FFF2-40B4-BE49-F238E27FC236}">
                <a16:creationId xmlns:a16="http://schemas.microsoft.com/office/drawing/2014/main" id="{8556B367-3295-48A9-B197-0B9D1CAD4611}"/>
              </a:ext>
            </a:extLst>
          </p:cNvPr>
          <p:cNvGrpSpPr/>
          <p:nvPr/>
        </p:nvGrpSpPr>
        <p:grpSpPr>
          <a:xfrm>
            <a:off x="775212" y="1735296"/>
            <a:ext cx="4560466" cy="4431068"/>
            <a:chOff x="4006680" y="989867"/>
            <a:chExt cx="4560466" cy="4431068"/>
          </a:xfrm>
        </p:grpSpPr>
        <p:grpSp>
          <p:nvGrpSpPr>
            <p:cNvPr id="33" name="Group 32">
              <a:extLst>
                <a:ext uri="{FF2B5EF4-FFF2-40B4-BE49-F238E27FC236}">
                  <a16:creationId xmlns:a16="http://schemas.microsoft.com/office/drawing/2014/main" id="{359CAD5B-C9A8-48DF-AC1F-A525781C19F9}"/>
                </a:ext>
              </a:extLst>
            </p:cNvPr>
            <p:cNvGrpSpPr/>
            <p:nvPr/>
          </p:nvGrpSpPr>
          <p:grpSpPr>
            <a:xfrm>
              <a:off x="4015742" y="1452880"/>
              <a:ext cx="1066800" cy="3241040"/>
              <a:chOff x="1889760" y="1452880"/>
              <a:chExt cx="1066800" cy="3241040"/>
            </a:xfrm>
          </p:grpSpPr>
          <p:cxnSp>
            <p:nvCxnSpPr>
              <p:cNvPr id="92" name="Straight Connector 91">
                <a:extLst>
                  <a:ext uri="{FF2B5EF4-FFF2-40B4-BE49-F238E27FC236}">
                    <a16:creationId xmlns:a16="http://schemas.microsoft.com/office/drawing/2014/main" id="{41D57A39-8978-4396-A5C7-8A546128C22E}"/>
                  </a:ext>
                </a:extLst>
              </p:cNvPr>
              <p:cNvCxnSpPr/>
              <p:nvPr/>
            </p:nvCxnSpPr>
            <p:spPr>
              <a:xfrm flipV="1">
                <a:off x="2743200" y="2804160"/>
                <a:ext cx="213360" cy="172720"/>
              </a:xfrm>
              <a:prstGeom prst="line">
                <a:avLst/>
              </a:prstGeom>
              <a:ln w="254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
            <p:nvSpPr>
              <p:cNvPr id="93" name="Donut 28">
                <a:extLst>
                  <a:ext uri="{FF2B5EF4-FFF2-40B4-BE49-F238E27FC236}">
                    <a16:creationId xmlns:a16="http://schemas.microsoft.com/office/drawing/2014/main" id="{8A357CBB-80BC-4C80-A685-503F4A8DAAA8}"/>
                  </a:ext>
                </a:extLst>
              </p:cNvPr>
              <p:cNvSpPr/>
              <p:nvPr/>
            </p:nvSpPr>
            <p:spPr>
              <a:xfrm>
                <a:off x="2001520" y="1808480"/>
                <a:ext cx="822960" cy="2529840"/>
              </a:xfrm>
              <a:prstGeom prst="donut">
                <a:avLst/>
              </a:prstGeom>
              <a:gradFill flip="none" rotWithShape="1">
                <a:gsLst>
                  <a:gs pos="0">
                    <a:schemeClr val="accent4">
                      <a:lumMod val="89000"/>
                    </a:schemeClr>
                  </a:gs>
                  <a:gs pos="23000">
                    <a:schemeClr val="accent4">
                      <a:lumMod val="89000"/>
                    </a:schemeClr>
                  </a:gs>
                  <a:gs pos="69000">
                    <a:schemeClr val="accent4">
                      <a:lumMod val="75000"/>
                    </a:schemeClr>
                  </a:gs>
                  <a:gs pos="97000">
                    <a:schemeClr val="accent4">
                      <a:lumMod val="70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endParaRPr lang="en-US">
                  <a:solidFill>
                    <a:schemeClr val="tx1"/>
                  </a:solidFill>
                  <a:effectLst>
                    <a:outerShdw blurRad="50800" dist="38100" dir="2700000" algn="tl" rotWithShape="0">
                      <a:prstClr val="black">
                        <a:alpha val="40000"/>
                      </a:prstClr>
                    </a:outerShdw>
                  </a:effectLst>
                </a:endParaRPr>
              </a:p>
            </p:txBody>
          </p:sp>
          <p:cxnSp>
            <p:nvCxnSpPr>
              <p:cNvPr id="94" name="Straight Connector 93">
                <a:extLst>
                  <a:ext uri="{FF2B5EF4-FFF2-40B4-BE49-F238E27FC236}">
                    <a16:creationId xmlns:a16="http://schemas.microsoft.com/office/drawing/2014/main" id="{5D588257-8465-45CE-BBD8-F2E10401FCD8}"/>
                  </a:ext>
                </a:extLst>
              </p:cNvPr>
              <p:cNvCxnSpPr>
                <a:endCxn id="93" idx="0"/>
              </p:cNvCxnSpPr>
              <p:nvPr/>
            </p:nvCxnSpPr>
            <p:spPr>
              <a:xfrm>
                <a:off x="2413000" y="1452880"/>
                <a:ext cx="0" cy="355600"/>
              </a:xfrm>
              <a:prstGeom prst="line">
                <a:avLst/>
              </a:prstGeom>
              <a:ln w="254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A5A13CFC-7FD3-40C4-BD26-96A27EEBEC60}"/>
                  </a:ext>
                </a:extLst>
              </p:cNvPr>
              <p:cNvCxnSpPr/>
              <p:nvPr/>
            </p:nvCxnSpPr>
            <p:spPr>
              <a:xfrm>
                <a:off x="2413000" y="4338320"/>
                <a:ext cx="0" cy="355600"/>
              </a:xfrm>
              <a:prstGeom prst="line">
                <a:avLst/>
              </a:prstGeom>
              <a:ln w="254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9241E4CA-BB7B-4344-BFBB-2B4F49D65039}"/>
                  </a:ext>
                </a:extLst>
              </p:cNvPr>
              <p:cNvCxnSpPr/>
              <p:nvPr/>
            </p:nvCxnSpPr>
            <p:spPr>
              <a:xfrm flipV="1">
                <a:off x="1889760" y="3302000"/>
                <a:ext cx="213360" cy="172720"/>
              </a:xfrm>
              <a:prstGeom prst="line">
                <a:avLst/>
              </a:prstGeom>
              <a:ln w="254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34" name="Group 33">
              <a:extLst>
                <a:ext uri="{FF2B5EF4-FFF2-40B4-BE49-F238E27FC236}">
                  <a16:creationId xmlns:a16="http://schemas.microsoft.com/office/drawing/2014/main" id="{09D96FE1-C421-4693-802A-D0EB655C8CDD}"/>
                </a:ext>
              </a:extLst>
            </p:cNvPr>
            <p:cNvGrpSpPr/>
            <p:nvPr/>
          </p:nvGrpSpPr>
          <p:grpSpPr>
            <a:xfrm>
              <a:off x="4582162" y="1452880"/>
              <a:ext cx="1066800" cy="3241040"/>
              <a:chOff x="1889760" y="1452880"/>
              <a:chExt cx="1066800" cy="3241040"/>
            </a:xfrm>
          </p:grpSpPr>
          <p:cxnSp>
            <p:nvCxnSpPr>
              <p:cNvPr id="87" name="Straight Connector 86">
                <a:extLst>
                  <a:ext uri="{FF2B5EF4-FFF2-40B4-BE49-F238E27FC236}">
                    <a16:creationId xmlns:a16="http://schemas.microsoft.com/office/drawing/2014/main" id="{F3AAE87C-F9C4-4B7A-B624-7D76968320F2}"/>
                  </a:ext>
                </a:extLst>
              </p:cNvPr>
              <p:cNvCxnSpPr/>
              <p:nvPr/>
            </p:nvCxnSpPr>
            <p:spPr>
              <a:xfrm flipV="1">
                <a:off x="2743200" y="2804160"/>
                <a:ext cx="213360" cy="172720"/>
              </a:xfrm>
              <a:prstGeom prst="line">
                <a:avLst/>
              </a:prstGeom>
              <a:ln w="254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
            <p:nvSpPr>
              <p:cNvPr id="88" name="Donut 34">
                <a:extLst>
                  <a:ext uri="{FF2B5EF4-FFF2-40B4-BE49-F238E27FC236}">
                    <a16:creationId xmlns:a16="http://schemas.microsoft.com/office/drawing/2014/main" id="{A953A44C-5BFA-4EE5-9FF3-2CFCB22BC0D4}"/>
                  </a:ext>
                </a:extLst>
              </p:cNvPr>
              <p:cNvSpPr/>
              <p:nvPr/>
            </p:nvSpPr>
            <p:spPr>
              <a:xfrm>
                <a:off x="2001520" y="1808480"/>
                <a:ext cx="822960" cy="2529840"/>
              </a:xfrm>
              <a:prstGeom prst="donut">
                <a:avLst/>
              </a:prstGeom>
              <a:gradFill flip="none" rotWithShape="1">
                <a:gsLst>
                  <a:gs pos="0">
                    <a:schemeClr val="accent4">
                      <a:lumMod val="89000"/>
                    </a:schemeClr>
                  </a:gs>
                  <a:gs pos="23000">
                    <a:schemeClr val="accent4">
                      <a:lumMod val="89000"/>
                    </a:schemeClr>
                  </a:gs>
                  <a:gs pos="69000">
                    <a:schemeClr val="accent4">
                      <a:lumMod val="75000"/>
                    </a:schemeClr>
                  </a:gs>
                  <a:gs pos="97000">
                    <a:schemeClr val="accent4">
                      <a:lumMod val="70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endParaRPr lang="en-US">
                  <a:solidFill>
                    <a:schemeClr val="tx1"/>
                  </a:solidFill>
                  <a:effectLst>
                    <a:outerShdw blurRad="50800" dist="38100" dir="2700000" algn="tl" rotWithShape="0">
                      <a:prstClr val="black">
                        <a:alpha val="40000"/>
                      </a:prstClr>
                    </a:outerShdw>
                  </a:effectLst>
                </a:endParaRPr>
              </a:p>
            </p:txBody>
          </p:sp>
          <p:cxnSp>
            <p:nvCxnSpPr>
              <p:cNvPr id="89" name="Straight Connector 88">
                <a:extLst>
                  <a:ext uri="{FF2B5EF4-FFF2-40B4-BE49-F238E27FC236}">
                    <a16:creationId xmlns:a16="http://schemas.microsoft.com/office/drawing/2014/main" id="{3D5A08AA-98B4-441C-879A-169DE2A6FC37}"/>
                  </a:ext>
                </a:extLst>
              </p:cNvPr>
              <p:cNvCxnSpPr>
                <a:endCxn id="88" idx="0"/>
              </p:cNvCxnSpPr>
              <p:nvPr/>
            </p:nvCxnSpPr>
            <p:spPr>
              <a:xfrm>
                <a:off x="2413000" y="1452880"/>
                <a:ext cx="0" cy="355600"/>
              </a:xfrm>
              <a:prstGeom prst="line">
                <a:avLst/>
              </a:prstGeom>
              <a:ln w="254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C57FEA7C-2C0D-41F1-8FB9-FFB179B34DB8}"/>
                  </a:ext>
                </a:extLst>
              </p:cNvPr>
              <p:cNvCxnSpPr/>
              <p:nvPr/>
            </p:nvCxnSpPr>
            <p:spPr>
              <a:xfrm>
                <a:off x="2413000" y="4338320"/>
                <a:ext cx="0" cy="355600"/>
              </a:xfrm>
              <a:prstGeom prst="line">
                <a:avLst/>
              </a:prstGeom>
              <a:ln w="254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6EBE2DF7-E515-44CC-9427-CFFEDF8584EF}"/>
                  </a:ext>
                </a:extLst>
              </p:cNvPr>
              <p:cNvCxnSpPr/>
              <p:nvPr/>
            </p:nvCxnSpPr>
            <p:spPr>
              <a:xfrm flipV="1">
                <a:off x="1889760" y="3302000"/>
                <a:ext cx="213360" cy="172720"/>
              </a:xfrm>
              <a:prstGeom prst="line">
                <a:avLst/>
              </a:prstGeom>
              <a:ln w="254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35" name="Group 34">
              <a:extLst>
                <a:ext uri="{FF2B5EF4-FFF2-40B4-BE49-F238E27FC236}">
                  <a16:creationId xmlns:a16="http://schemas.microsoft.com/office/drawing/2014/main" id="{3BF1E247-F8D2-4CC7-8D2F-2E6BF78CDE88}"/>
                </a:ext>
              </a:extLst>
            </p:cNvPr>
            <p:cNvGrpSpPr/>
            <p:nvPr/>
          </p:nvGrpSpPr>
          <p:grpSpPr>
            <a:xfrm>
              <a:off x="5148582" y="1452880"/>
              <a:ext cx="1066800" cy="3241040"/>
              <a:chOff x="1889760" y="1452880"/>
              <a:chExt cx="1066800" cy="3241040"/>
            </a:xfrm>
          </p:grpSpPr>
          <p:cxnSp>
            <p:nvCxnSpPr>
              <p:cNvPr id="82" name="Straight Connector 81">
                <a:extLst>
                  <a:ext uri="{FF2B5EF4-FFF2-40B4-BE49-F238E27FC236}">
                    <a16:creationId xmlns:a16="http://schemas.microsoft.com/office/drawing/2014/main" id="{7649BBA2-88BC-46EA-8620-2DD5ADD4C1DB}"/>
                  </a:ext>
                </a:extLst>
              </p:cNvPr>
              <p:cNvCxnSpPr/>
              <p:nvPr/>
            </p:nvCxnSpPr>
            <p:spPr>
              <a:xfrm flipV="1">
                <a:off x="2743200" y="2804160"/>
                <a:ext cx="213360" cy="172720"/>
              </a:xfrm>
              <a:prstGeom prst="line">
                <a:avLst/>
              </a:prstGeom>
              <a:ln w="254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
            <p:nvSpPr>
              <p:cNvPr id="83" name="Donut 40">
                <a:extLst>
                  <a:ext uri="{FF2B5EF4-FFF2-40B4-BE49-F238E27FC236}">
                    <a16:creationId xmlns:a16="http://schemas.microsoft.com/office/drawing/2014/main" id="{5765D818-2685-4AF3-98FF-D4D338EE9D3D}"/>
                  </a:ext>
                </a:extLst>
              </p:cNvPr>
              <p:cNvSpPr/>
              <p:nvPr/>
            </p:nvSpPr>
            <p:spPr>
              <a:xfrm>
                <a:off x="2001520" y="1808480"/>
                <a:ext cx="822960" cy="2529840"/>
              </a:xfrm>
              <a:prstGeom prst="donut">
                <a:avLst/>
              </a:prstGeom>
              <a:gradFill flip="none" rotWithShape="1">
                <a:gsLst>
                  <a:gs pos="0">
                    <a:schemeClr val="accent4">
                      <a:lumMod val="89000"/>
                    </a:schemeClr>
                  </a:gs>
                  <a:gs pos="23000">
                    <a:schemeClr val="accent4">
                      <a:lumMod val="89000"/>
                    </a:schemeClr>
                  </a:gs>
                  <a:gs pos="69000">
                    <a:schemeClr val="accent4">
                      <a:lumMod val="75000"/>
                    </a:schemeClr>
                  </a:gs>
                  <a:gs pos="97000">
                    <a:schemeClr val="accent4">
                      <a:lumMod val="70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endParaRPr lang="en-US">
                  <a:solidFill>
                    <a:schemeClr val="tx1"/>
                  </a:solidFill>
                  <a:effectLst>
                    <a:outerShdw blurRad="50800" dist="38100" dir="2700000" algn="tl" rotWithShape="0">
                      <a:prstClr val="black">
                        <a:alpha val="40000"/>
                      </a:prstClr>
                    </a:outerShdw>
                  </a:effectLst>
                </a:endParaRPr>
              </a:p>
            </p:txBody>
          </p:sp>
          <p:cxnSp>
            <p:nvCxnSpPr>
              <p:cNvPr id="84" name="Straight Connector 83">
                <a:extLst>
                  <a:ext uri="{FF2B5EF4-FFF2-40B4-BE49-F238E27FC236}">
                    <a16:creationId xmlns:a16="http://schemas.microsoft.com/office/drawing/2014/main" id="{6128DE91-FDFA-45A4-9C3F-34BA894F883F}"/>
                  </a:ext>
                </a:extLst>
              </p:cNvPr>
              <p:cNvCxnSpPr>
                <a:endCxn id="83" idx="0"/>
              </p:cNvCxnSpPr>
              <p:nvPr/>
            </p:nvCxnSpPr>
            <p:spPr>
              <a:xfrm>
                <a:off x="2413000" y="1452880"/>
                <a:ext cx="0" cy="355600"/>
              </a:xfrm>
              <a:prstGeom prst="line">
                <a:avLst/>
              </a:prstGeom>
              <a:ln w="254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1F2FFDCB-1B1E-43D8-8804-5056B05584F7}"/>
                  </a:ext>
                </a:extLst>
              </p:cNvPr>
              <p:cNvCxnSpPr/>
              <p:nvPr/>
            </p:nvCxnSpPr>
            <p:spPr>
              <a:xfrm>
                <a:off x="2413000" y="4338320"/>
                <a:ext cx="0" cy="355600"/>
              </a:xfrm>
              <a:prstGeom prst="line">
                <a:avLst/>
              </a:prstGeom>
              <a:ln w="254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F70F8C88-07F1-4EC0-B950-ED469FA48CB1}"/>
                  </a:ext>
                </a:extLst>
              </p:cNvPr>
              <p:cNvCxnSpPr/>
              <p:nvPr/>
            </p:nvCxnSpPr>
            <p:spPr>
              <a:xfrm flipV="1">
                <a:off x="1889760" y="3302000"/>
                <a:ext cx="213360" cy="172720"/>
              </a:xfrm>
              <a:prstGeom prst="line">
                <a:avLst/>
              </a:prstGeom>
              <a:ln w="254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36" name="Group 35">
              <a:extLst>
                <a:ext uri="{FF2B5EF4-FFF2-40B4-BE49-F238E27FC236}">
                  <a16:creationId xmlns:a16="http://schemas.microsoft.com/office/drawing/2014/main" id="{952368CF-B5D3-49B5-9456-994313074FD0}"/>
                </a:ext>
              </a:extLst>
            </p:cNvPr>
            <p:cNvGrpSpPr/>
            <p:nvPr/>
          </p:nvGrpSpPr>
          <p:grpSpPr>
            <a:xfrm>
              <a:off x="5715002" y="1452880"/>
              <a:ext cx="1066800" cy="3241040"/>
              <a:chOff x="1889760" y="1452880"/>
              <a:chExt cx="1066800" cy="3241040"/>
            </a:xfrm>
          </p:grpSpPr>
          <p:cxnSp>
            <p:nvCxnSpPr>
              <p:cNvPr id="77" name="Straight Connector 76">
                <a:extLst>
                  <a:ext uri="{FF2B5EF4-FFF2-40B4-BE49-F238E27FC236}">
                    <a16:creationId xmlns:a16="http://schemas.microsoft.com/office/drawing/2014/main" id="{8262085E-602C-437B-8A60-FEB89688B90A}"/>
                  </a:ext>
                </a:extLst>
              </p:cNvPr>
              <p:cNvCxnSpPr/>
              <p:nvPr/>
            </p:nvCxnSpPr>
            <p:spPr>
              <a:xfrm flipV="1">
                <a:off x="2743200" y="2804160"/>
                <a:ext cx="213360" cy="172720"/>
              </a:xfrm>
              <a:prstGeom prst="line">
                <a:avLst/>
              </a:prstGeom>
              <a:ln w="254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
            <p:nvSpPr>
              <p:cNvPr id="78" name="Donut 46">
                <a:extLst>
                  <a:ext uri="{FF2B5EF4-FFF2-40B4-BE49-F238E27FC236}">
                    <a16:creationId xmlns:a16="http://schemas.microsoft.com/office/drawing/2014/main" id="{A6763536-E855-45AB-A893-B46ACA7E8B88}"/>
                  </a:ext>
                </a:extLst>
              </p:cNvPr>
              <p:cNvSpPr/>
              <p:nvPr/>
            </p:nvSpPr>
            <p:spPr>
              <a:xfrm>
                <a:off x="2001520" y="1808480"/>
                <a:ext cx="822960" cy="2529840"/>
              </a:xfrm>
              <a:prstGeom prst="donut">
                <a:avLst/>
              </a:prstGeom>
              <a:gradFill flip="none" rotWithShape="1">
                <a:gsLst>
                  <a:gs pos="0">
                    <a:schemeClr val="accent4">
                      <a:lumMod val="89000"/>
                    </a:schemeClr>
                  </a:gs>
                  <a:gs pos="23000">
                    <a:schemeClr val="accent4">
                      <a:lumMod val="89000"/>
                    </a:schemeClr>
                  </a:gs>
                  <a:gs pos="69000">
                    <a:schemeClr val="accent4">
                      <a:lumMod val="75000"/>
                    </a:schemeClr>
                  </a:gs>
                  <a:gs pos="97000">
                    <a:schemeClr val="accent4">
                      <a:lumMod val="70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endParaRPr lang="en-US">
                  <a:solidFill>
                    <a:schemeClr val="tx1"/>
                  </a:solidFill>
                  <a:effectLst>
                    <a:outerShdw blurRad="50800" dist="38100" dir="2700000" algn="tl" rotWithShape="0">
                      <a:prstClr val="black">
                        <a:alpha val="40000"/>
                      </a:prstClr>
                    </a:outerShdw>
                  </a:effectLst>
                </a:endParaRPr>
              </a:p>
            </p:txBody>
          </p:sp>
          <p:cxnSp>
            <p:nvCxnSpPr>
              <p:cNvPr id="79" name="Straight Connector 78">
                <a:extLst>
                  <a:ext uri="{FF2B5EF4-FFF2-40B4-BE49-F238E27FC236}">
                    <a16:creationId xmlns:a16="http://schemas.microsoft.com/office/drawing/2014/main" id="{09C24B3A-831F-4F20-8746-747981BEE3D2}"/>
                  </a:ext>
                </a:extLst>
              </p:cNvPr>
              <p:cNvCxnSpPr>
                <a:endCxn id="78" idx="0"/>
              </p:cNvCxnSpPr>
              <p:nvPr/>
            </p:nvCxnSpPr>
            <p:spPr>
              <a:xfrm>
                <a:off x="2413000" y="1452880"/>
                <a:ext cx="0" cy="355600"/>
              </a:xfrm>
              <a:prstGeom prst="line">
                <a:avLst/>
              </a:prstGeom>
              <a:ln w="254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2388351A-2F27-4F76-A356-4F035FFA3EC8}"/>
                  </a:ext>
                </a:extLst>
              </p:cNvPr>
              <p:cNvCxnSpPr/>
              <p:nvPr/>
            </p:nvCxnSpPr>
            <p:spPr>
              <a:xfrm>
                <a:off x="2413000" y="4338320"/>
                <a:ext cx="0" cy="355600"/>
              </a:xfrm>
              <a:prstGeom prst="line">
                <a:avLst/>
              </a:prstGeom>
              <a:ln w="254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F6E15B2C-F8C3-4054-949A-D6DC16B9567A}"/>
                  </a:ext>
                </a:extLst>
              </p:cNvPr>
              <p:cNvCxnSpPr/>
              <p:nvPr/>
            </p:nvCxnSpPr>
            <p:spPr>
              <a:xfrm flipV="1">
                <a:off x="1889760" y="3302000"/>
                <a:ext cx="213360" cy="172720"/>
              </a:xfrm>
              <a:prstGeom prst="line">
                <a:avLst/>
              </a:prstGeom>
              <a:ln w="254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37" name="Group 36">
              <a:extLst>
                <a:ext uri="{FF2B5EF4-FFF2-40B4-BE49-F238E27FC236}">
                  <a16:creationId xmlns:a16="http://schemas.microsoft.com/office/drawing/2014/main" id="{96193D72-52FA-4AFC-B06A-56961B99D1C1}"/>
                </a:ext>
              </a:extLst>
            </p:cNvPr>
            <p:cNvGrpSpPr/>
            <p:nvPr/>
          </p:nvGrpSpPr>
          <p:grpSpPr>
            <a:xfrm>
              <a:off x="6281422" y="1452880"/>
              <a:ext cx="1066800" cy="3241040"/>
              <a:chOff x="1889760" y="1452880"/>
              <a:chExt cx="1066800" cy="3241040"/>
            </a:xfrm>
          </p:grpSpPr>
          <p:cxnSp>
            <p:nvCxnSpPr>
              <p:cNvPr id="72" name="Straight Connector 71">
                <a:extLst>
                  <a:ext uri="{FF2B5EF4-FFF2-40B4-BE49-F238E27FC236}">
                    <a16:creationId xmlns:a16="http://schemas.microsoft.com/office/drawing/2014/main" id="{7D9D0943-21B6-424D-82F0-6E914306AF1B}"/>
                  </a:ext>
                </a:extLst>
              </p:cNvPr>
              <p:cNvCxnSpPr/>
              <p:nvPr/>
            </p:nvCxnSpPr>
            <p:spPr>
              <a:xfrm flipV="1">
                <a:off x="2743200" y="2804160"/>
                <a:ext cx="213360" cy="172720"/>
              </a:xfrm>
              <a:prstGeom prst="line">
                <a:avLst/>
              </a:prstGeom>
              <a:ln w="254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
            <p:nvSpPr>
              <p:cNvPr id="73" name="Donut 52">
                <a:extLst>
                  <a:ext uri="{FF2B5EF4-FFF2-40B4-BE49-F238E27FC236}">
                    <a16:creationId xmlns:a16="http://schemas.microsoft.com/office/drawing/2014/main" id="{ADE515F0-980B-494E-B1B0-4764DD74FC45}"/>
                  </a:ext>
                </a:extLst>
              </p:cNvPr>
              <p:cNvSpPr/>
              <p:nvPr/>
            </p:nvSpPr>
            <p:spPr>
              <a:xfrm>
                <a:off x="2001520" y="1808480"/>
                <a:ext cx="822960" cy="2529840"/>
              </a:xfrm>
              <a:prstGeom prst="donut">
                <a:avLst/>
              </a:prstGeom>
              <a:gradFill flip="none" rotWithShape="1">
                <a:gsLst>
                  <a:gs pos="0">
                    <a:schemeClr val="accent4">
                      <a:lumMod val="89000"/>
                    </a:schemeClr>
                  </a:gs>
                  <a:gs pos="23000">
                    <a:schemeClr val="accent4">
                      <a:lumMod val="89000"/>
                    </a:schemeClr>
                  </a:gs>
                  <a:gs pos="69000">
                    <a:schemeClr val="accent4">
                      <a:lumMod val="75000"/>
                    </a:schemeClr>
                  </a:gs>
                  <a:gs pos="97000">
                    <a:schemeClr val="accent4">
                      <a:lumMod val="70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endParaRPr lang="en-US">
                  <a:solidFill>
                    <a:schemeClr val="tx1"/>
                  </a:solidFill>
                  <a:effectLst>
                    <a:outerShdw blurRad="50800" dist="38100" dir="2700000" algn="tl" rotWithShape="0">
                      <a:prstClr val="black">
                        <a:alpha val="40000"/>
                      </a:prstClr>
                    </a:outerShdw>
                  </a:effectLst>
                </a:endParaRPr>
              </a:p>
            </p:txBody>
          </p:sp>
          <p:cxnSp>
            <p:nvCxnSpPr>
              <p:cNvPr id="74" name="Straight Connector 73">
                <a:extLst>
                  <a:ext uri="{FF2B5EF4-FFF2-40B4-BE49-F238E27FC236}">
                    <a16:creationId xmlns:a16="http://schemas.microsoft.com/office/drawing/2014/main" id="{1B93895C-565F-4CA3-96BB-E48DF162D68C}"/>
                  </a:ext>
                </a:extLst>
              </p:cNvPr>
              <p:cNvCxnSpPr>
                <a:endCxn id="73" idx="0"/>
              </p:cNvCxnSpPr>
              <p:nvPr/>
            </p:nvCxnSpPr>
            <p:spPr>
              <a:xfrm>
                <a:off x="2413000" y="1452880"/>
                <a:ext cx="0" cy="355600"/>
              </a:xfrm>
              <a:prstGeom prst="line">
                <a:avLst/>
              </a:prstGeom>
              <a:ln w="254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1EDCA503-8851-4107-948E-9C50E83883E9}"/>
                  </a:ext>
                </a:extLst>
              </p:cNvPr>
              <p:cNvCxnSpPr/>
              <p:nvPr/>
            </p:nvCxnSpPr>
            <p:spPr>
              <a:xfrm>
                <a:off x="2413000" y="4338320"/>
                <a:ext cx="0" cy="355600"/>
              </a:xfrm>
              <a:prstGeom prst="line">
                <a:avLst/>
              </a:prstGeom>
              <a:ln w="254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48CC3218-70FD-4132-AC21-49F412F78CB0}"/>
                  </a:ext>
                </a:extLst>
              </p:cNvPr>
              <p:cNvCxnSpPr/>
              <p:nvPr/>
            </p:nvCxnSpPr>
            <p:spPr>
              <a:xfrm flipV="1">
                <a:off x="1889760" y="3302000"/>
                <a:ext cx="213360" cy="172720"/>
              </a:xfrm>
              <a:prstGeom prst="line">
                <a:avLst/>
              </a:prstGeom>
              <a:ln w="254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38" name="Group 37">
              <a:extLst>
                <a:ext uri="{FF2B5EF4-FFF2-40B4-BE49-F238E27FC236}">
                  <a16:creationId xmlns:a16="http://schemas.microsoft.com/office/drawing/2014/main" id="{E6494268-CFDF-4997-A7C5-0382B1D8D447}"/>
                </a:ext>
              </a:extLst>
            </p:cNvPr>
            <p:cNvGrpSpPr/>
            <p:nvPr/>
          </p:nvGrpSpPr>
          <p:grpSpPr>
            <a:xfrm>
              <a:off x="6847840" y="1452880"/>
              <a:ext cx="1066800" cy="3241040"/>
              <a:chOff x="1889760" y="1452880"/>
              <a:chExt cx="1066800" cy="3241040"/>
            </a:xfrm>
          </p:grpSpPr>
          <p:cxnSp>
            <p:nvCxnSpPr>
              <p:cNvPr id="67" name="Straight Connector 66">
                <a:extLst>
                  <a:ext uri="{FF2B5EF4-FFF2-40B4-BE49-F238E27FC236}">
                    <a16:creationId xmlns:a16="http://schemas.microsoft.com/office/drawing/2014/main" id="{E7F77461-7100-4DF5-951C-33CA1644638D}"/>
                  </a:ext>
                </a:extLst>
              </p:cNvPr>
              <p:cNvCxnSpPr/>
              <p:nvPr/>
            </p:nvCxnSpPr>
            <p:spPr>
              <a:xfrm flipV="1">
                <a:off x="2743200" y="2804160"/>
                <a:ext cx="213360" cy="172720"/>
              </a:xfrm>
              <a:prstGeom prst="line">
                <a:avLst/>
              </a:prstGeom>
              <a:ln w="254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
            <p:nvSpPr>
              <p:cNvPr id="68" name="Donut 58">
                <a:extLst>
                  <a:ext uri="{FF2B5EF4-FFF2-40B4-BE49-F238E27FC236}">
                    <a16:creationId xmlns:a16="http://schemas.microsoft.com/office/drawing/2014/main" id="{FE92A994-DFB8-4652-AD62-AF85774EF1E4}"/>
                  </a:ext>
                </a:extLst>
              </p:cNvPr>
              <p:cNvSpPr/>
              <p:nvPr/>
            </p:nvSpPr>
            <p:spPr>
              <a:xfrm>
                <a:off x="2001520" y="1808480"/>
                <a:ext cx="822960" cy="2529840"/>
              </a:xfrm>
              <a:prstGeom prst="donut">
                <a:avLst/>
              </a:prstGeom>
              <a:gradFill flip="none" rotWithShape="1">
                <a:gsLst>
                  <a:gs pos="0">
                    <a:schemeClr val="accent4">
                      <a:lumMod val="89000"/>
                    </a:schemeClr>
                  </a:gs>
                  <a:gs pos="23000">
                    <a:schemeClr val="accent4">
                      <a:lumMod val="89000"/>
                    </a:schemeClr>
                  </a:gs>
                  <a:gs pos="69000">
                    <a:schemeClr val="accent4">
                      <a:lumMod val="75000"/>
                    </a:schemeClr>
                  </a:gs>
                  <a:gs pos="97000">
                    <a:schemeClr val="accent4">
                      <a:lumMod val="70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38100" h="38100"/>
                </a:sp3d>
              </a:bodyPr>
              <a:lstStyle/>
              <a:p>
                <a:pPr algn="ctr"/>
                <a:endParaRPr lang="en-US">
                  <a:solidFill>
                    <a:schemeClr val="tx1"/>
                  </a:solidFill>
                  <a:effectLst>
                    <a:outerShdw blurRad="50800" dist="38100" dir="2700000" algn="tl" rotWithShape="0">
                      <a:prstClr val="black">
                        <a:alpha val="40000"/>
                      </a:prstClr>
                    </a:outerShdw>
                  </a:effectLst>
                </a:endParaRPr>
              </a:p>
            </p:txBody>
          </p:sp>
          <p:cxnSp>
            <p:nvCxnSpPr>
              <p:cNvPr id="69" name="Straight Connector 68">
                <a:extLst>
                  <a:ext uri="{FF2B5EF4-FFF2-40B4-BE49-F238E27FC236}">
                    <a16:creationId xmlns:a16="http://schemas.microsoft.com/office/drawing/2014/main" id="{2FB46F84-6C62-4922-ABAD-1F423A6D4F84}"/>
                  </a:ext>
                </a:extLst>
              </p:cNvPr>
              <p:cNvCxnSpPr>
                <a:endCxn id="68" idx="0"/>
              </p:cNvCxnSpPr>
              <p:nvPr/>
            </p:nvCxnSpPr>
            <p:spPr>
              <a:xfrm>
                <a:off x="2413000" y="1452880"/>
                <a:ext cx="0" cy="355600"/>
              </a:xfrm>
              <a:prstGeom prst="line">
                <a:avLst/>
              </a:prstGeom>
              <a:ln w="254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4AA2E90F-9A30-4B53-84A6-5A981C72EC1C}"/>
                  </a:ext>
                </a:extLst>
              </p:cNvPr>
              <p:cNvCxnSpPr/>
              <p:nvPr/>
            </p:nvCxnSpPr>
            <p:spPr>
              <a:xfrm>
                <a:off x="2413000" y="4338320"/>
                <a:ext cx="0" cy="355600"/>
              </a:xfrm>
              <a:prstGeom prst="line">
                <a:avLst/>
              </a:prstGeom>
              <a:ln w="254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A740D470-9866-426C-AF20-1C02532D9EE1}"/>
                  </a:ext>
                </a:extLst>
              </p:cNvPr>
              <p:cNvCxnSpPr/>
              <p:nvPr/>
            </p:nvCxnSpPr>
            <p:spPr>
              <a:xfrm flipV="1">
                <a:off x="1889760" y="3302000"/>
                <a:ext cx="213360" cy="172720"/>
              </a:xfrm>
              <a:prstGeom prst="line">
                <a:avLst/>
              </a:prstGeom>
              <a:ln w="254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sp>
          <p:nvSpPr>
            <p:cNvPr id="39" name="TextBox 38">
              <a:extLst>
                <a:ext uri="{FF2B5EF4-FFF2-40B4-BE49-F238E27FC236}">
                  <a16:creationId xmlns:a16="http://schemas.microsoft.com/office/drawing/2014/main" id="{F06E895E-E22A-478D-9445-F10D82468AE6}"/>
                </a:ext>
              </a:extLst>
            </p:cNvPr>
            <p:cNvSpPr txBox="1"/>
            <p:nvPr/>
          </p:nvSpPr>
          <p:spPr>
            <a:xfrm>
              <a:off x="4383188" y="989867"/>
              <a:ext cx="3023456" cy="338554"/>
            </a:xfrm>
            <a:prstGeom prst="rect">
              <a:avLst/>
            </a:prstGeom>
            <a:noFill/>
          </p:spPr>
          <p:txBody>
            <a:bodyPr wrap="none" rtlCol="0">
              <a:spAutoFit/>
            </a:bodyPr>
            <a:lstStyle/>
            <a:p>
              <a:r>
                <a:rPr lang="en-US" sz="1600" dirty="0">
                  <a:latin typeface="Arial" panose="020B0604020202020204" pitchFamily="34" charset="0"/>
                  <a:cs typeface="Arial" panose="020B0604020202020204" pitchFamily="34" charset="0"/>
                </a:rPr>
                <a:t>Linear Array of Ring Electrodes</a:t>
              </a:r>
            </a:p>
          </p:txBody>
        </p:sp>
        <p:sp>
          <p:nvSpPr>
            <p:cNvPr id="40" name="TextBox 39">
              <a:extLst>
                <a:ext uri="{FF2B5EF4-FFF2-40B4-BE49-F238E27FC236}">
                  <a16:creationId xmlns:a16="http://schemas.microsoft.com/office/drawing/2014/main" id="{9E49441C-23E8-48E1-80A5-700277804B6B}"/>
                </a:ext>
              </a:extLst>
            </p:cNvPr>
            <p:cNvSpPr txBox="1"/>
            <p:nvPr/>
          </p:nvSpPr>
          <p:spPr>
            <a:xfrm>
              <a:off x="4006680" y="4910723"/>
              <a:ext cx="1527982" cy="338554"/>
            </a:xfrm>
            <a:prstGeom prst="rect">
              <a:avLst/>
            </a:prstGeom>
            <a:noFill/>
          </p:spPr>
          <p:txBody>
            <a:bodyPr wrap="none" rtlCol="0">
              <a:spAutoFit/>
            </a:bodyPr>
            <a:lstStyle/>
            <a:p>
              <a:r>
                <a:rPr lang="en-US" sz="1600" dirty="0">
                  <a:latin typeface="Arial" panose="020B0604020202020204" pitchFamily="34" charset="0"/>
                  <a:cs typeface="Arial" panose="020B0604020202020204" pitchFamily="34" charset="0"/>
                </a:rPr>
                <a:t>Ring Electrode</a:t>
              </a:r>
            </a:p>
          </p:txBody>
        </p:sp>
        <p:cxnSp>
          <p:nvCxnSpPr>
            <p:cNvPr id="41" name="Straight Arrow Connector 40">
              <a:extLst>
                <a:ext uri="{FF2B5EF4-FFF2-40B4-BE49-F238E27FC236}">
                  <a16:creationId xmlns:a16="http://schemas.microsoft.com/office/drawing/2014/main" id="{FC8A1ABD-E56B-4F78-9EA2-E8ED1B54DB98}"/>
                </a:ext>
              </a:extLst>
            </p:cNvPr>
            <p:cNvCxnSpPr/>
            <p:nvPr/>
          </p:nvCxnSpPr>
          <p:spPr>
            <a:xfrm flipH="1" flipV="1">
              <a:off x="4617723" y="4287521"/>
              <a:ext cx="152948" cy="582562"/>
            </a:xfrm>
            <a:prstGeom prst="straightConnector1">
              <a:avLst/>
            </a:prstGeom>
            <a:ln>
              <a:solidFill>
                <a:srgbClr val="002060"/>
              </a:solidFill>
              <a:tailEnd type="stealth" w="med" len="lg"/>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BFB2DC99-B487-41D5-A402-C25B9D06F70F}"/>
                </a:ext>
              </a:extLst>
            </p:cNvPr>
            <p:cNvCxnSpPr/>
            <p:nvPr/>
          </p:nvCxnSpPr>
          <p:spPr>
            <a:xfrm flipV="1">
              <a:off x="4780831" y="4277359"/>
              <a:ext cx="212811" cy="640080"/>
            </a:xfrm>
            <a:prstGeom prst="straightConnector1">
              <a:avLst/>
            </a:prstGeom>
            <a:ln>
              <a:solidFill>
                <a:srgbClr val="002060"/>
              </a:solidFill>
              <a:tailEnd type="stealth" w="med" len="lg"/>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B54BC0EF-4485-484F-8D50-556CDBFB75E4}"/>
                </a:ext>
              </a:extLst>
            </p:cNvPr>
            <p:cNvSpPr txBox="1"/>
            <p:nvPr/>
          </p:nvSpPr>
          <p:spPr>
            <a:xfrm>
              <a:off x="6303205" y="4836160"/>
              <a:ext cx="1451039" cy="584775"/>
            </a:xfrm>
            <a:prstGeom prst="rect">
              <a:avLst/>
            </a:prstGeom>
            <a:noFill/>
          </p:spPr>
          <p:txBody>
            <a:bodyPr wrap="none" rtlCol="0">
              <a:spAutoFit/>
            </a:bodyPr>
            <a:lstStyle/>
            <a:p>
              <a:pPr algn="ctr"/>
              <a:r>
                <a:rPr lang="en-US" sz="1600" dirty="0">
                  <a:latin typeface="Arial" panose="020B0604020202020204" pitchFamily="34" charset="0"/>
                  <a:cs typeface="Arial" panose="020B0604020202020204" pitchFamily="34" charset="0"/>
                </a:rPr>
                <a:t>High Voltage</a:t>
              </a:r>
            </a:p>
            <a:p>
              <a:pPr algn="ctr"/>
              <a:r>
                <a:rPr lang="en-US" sz="1600" dirty="0">
                  <a:latin typeface="Arial" panose="020B0604020202020204" pitchFamily="34" charset="0"/>
                  <a:cs typeface="Arial" panose="020B0604020202020204" pitchFamily="34" charset="0"/>
                </a:rPr>
                <a:t>Lead Wire (V)</a:t>
              </a:r>
            </a:p>
          </p:txBody>
        </p:sp>
        <p:cxnSp>
          <p:nvCxnSpPr>
            <p:cNvPr id="44" name="Straight Arrow Connector 43">
              <a:extLst>
                <a:ext uri="{FF2B5EF4-FFF2-40B4-BE49-F238E27FC236}">
                  <a16:creationId xmlns:a16="http://schemas.microsoft.com/office/drawing/2014/main" id="{4349DD8C-5F15-4A03-9ECB-D4E3AD575E29}"/>
                </a:ext>
              </a:extLst>
            </p:cNvPr>
            <p:cNvCxnSpPr>
              <a:stCxn id="43" idx="0"/>
            </p:cNvCxnSpPr>
            <p:nvPr/>
          </p:nvCxnSpPr>
          <p:spPr>
            <a:xfrm flipV="1">
              <a:off x="7028725" y="4516120"/>
              <a:ext cx="319497" cy="320040"/>
            </a:xfrm>
            <a:prstGeom prst="straightConnector1">
              <a:avLst/>
            </a:prstGeom>
            <a:ln>
              <a:solidFill>
                <a:srgbClr val="002060"/>
              </a:solidFill>
              <a:tailEnd type="stealth" w="med" len="lg"/>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20C13B0B-445A-45B0-AC79-BFCC13B3A9DE}"/>
                </a:ext>
              </a:extLst>
            </p:cNvPr>
            <p:cNvCxnSpPr/>
            <p:nvPr/>
          </p:nvCxnSpPr>
          <p:spPr>
            <a:xfrm>
              <a:off x="6568442" y="1559560"/>
              <a:ext cx="213360" cy="0"/>
            </a:xfrm>
            <a:prstGeom prst="straightConnector1">
              <a:avLst/>
            </a:prstGeom>
            <a:ln>
              <a:solidFill>
                <a:srgbClr val="002060"/>
              </a:solidFill>
              <a:tailEnd type="stealth" w="med" len="lg"/>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6461A99C-CC1B-4818-8934-DE474EA44ECE}"/>
                </a:ext>
              </a:extLst>
            </p:cNvPr>
            <p:cNvCxnSpPr/>
            <p:nvPr/>
          </p:nvCxnSpPr>
          <p:spPr>
            <a:xfrm flipH="1">
              <a:off x="7401562" y="1559560"/>
              <a:ext cx="213360" cy="0"/>
            </a:xfrm>
            <a:prstGeom prst="straightConnector1">
              <a:avLst/>
            </a:prstGeom>
            <a:ln>
              <a:solidFill>
                <a:srgbClr val="002060"/>
              </a:solidFill>
              <a:tailEnd type="stealth" w="med" len="lg"/>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C28FEABE-2EC6-48C5-B7FA-9370B66DAAAF}"/>
                </a:ext>
              </a:extLst>
            </p:cNvPr>
            <p:cNvSpPr txBox="1"/>
            <p:nvPr/>
          </p:nvSpPr>
          <p:spPr>
            <a:xfrm>
              <a:off x="6936740" y="1381026"/>
              <a:ext cx="437940" cy="338554"/>
            </a:xfrm>
            <a:prstGeom prst="rect">
              <a:avLst/>
            </a:prstGeom>
            <a:noFill/>
          </p:spPr>
          <p:txBody>
            <a:bodyPr wrap="none" rtlCol="0">
              <a:spAutoFit/>
            </a:bodyPr>
            <a:lstStyle/>
            <a:p>
              <a:r>
                <a:rPr lang="en-US" sz="1600" dirty="0">
                  <a:latin typeface="Arial" panose="020B0604020202020204" pitchFamily="34" charset="0"/>
                  <a:cs typeface="Arial" panose="020B0604020202020204" pitchFamily="34" charset="0"/>
                </a:rPr>
                <a:t>D</a:t>
              </a:r>
              <a:r>
                <a:rPr lang="en-US" sz="1600" baseline="-25000" dirty="0">
                  <a:latin typeface="Arial" panose="020B0604020202020204" pitchFamily="34" charset="0"/>
                  <a:cs typeface="Arial" panose="020B0604020202020204" pitchFamily="34" charset="0"/>
                </a:rPr>
                <a:t>G</a:t>
              </a:r>
              <a:endParaRPr lang="en-US" sz="1600" dirty="0">
                <a:latin typeface="Arial" panose="020B0604020202020204" pitchFamily="34" charset="0"/>
                <a:cs typeface="Arial" panose="020B0604020202020204" pitchFamily="34" charset="0"/>
              </a:endParaRPr>
            </a:p>
          </p:txBody>
        </p:sp>
        <p:cxnSp>
          <p:nvCxnSpPr>
            <p:cNvPr id="48" name="Straight Connector 47">
              <a:extLst>
                <a:ext uri="{FF2B5EF4-FFF2-40B4-BE49-F238E27FC236}">
                  <a16:creationId xmlns:a16="http://schemas.microsoft.com/office/drawing/2014/main" id="{F7DF473D-6D58-46A0-A891-9DBD392FEE95}"/>
                </a:ext>
              </a:extLst>
            </p:cNvPr>
            <p:cNvCxnSpPr/>
            <p:nvPr/>
          </p:nvCxnSpPr>
          <p:spPr>
            <a:xfrm>
              <a:off x="7381240" y="2011680"/>
              <a:ext cx="1082040" cy="0"/>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F3E234CF-8D7C-42E9-8A43-956B168B9B65}"/>
                </a:ext>
              </a:extLst>
            </p:cNvPr>
            <p:cNvCxnSpPr/>
            <p:nvPr/>
          </p:nvCxnSpPr>
          <p:spPr>
            <a:xfrm>
              <a:off x="7381240" y="4135120"/>
              <a:ext cx="1082040" cy="0"/>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DCE4461C-A580-4DD2-818F-B0AA3FEE0BFC}"/>
                </a:ext>
              </a:extLst>
            </p:cNvPr>
            <p:cNvCxnSpPr/>
            <p:nvPr/>
          </p:nvCxnSpPr>
          <p:spPr>
            <a:xfrm flipV="1">
              <a:off x="8331200" y="2011680"/>
              <a:ext cx="0" cy="690880"/>
            </a:xfrm>
            <a:prstGeom prst="straightConnector1">
              <a:avLst/>
            </a:prstGeom>
            <a:ln>
              <a:solidFill>
                <a:srgbClr val="002060"/>
              </a:solidFill>
              <a:tailEnd type="stealth" w="med" len="lg"/>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212EC5C1-3F19-4CAC-8058-28E3386D7A62}"/>
                </a:ext>
              </a:extLst>
            </p:cNvPr>
            <p:cNvCxnSpPr/>
            <p:nvPr/>
          </p:nvCxnSpPr>
          <p:spPr>
            <a:xfrm>
              <a:off x="8331200" y="3434080"/>
              <a:ext cx="0" cy="690880"/>
            </a:xfrm>
            <a:prstGeom prst="straightConnector1">
              <a:avLst/>
            </a:prstGeom>
            <a:ln>
              <a:solidFill>
                <a:srgbClr val="002060"/>
              </a:solidFill>
              <a:tailEnd type="stealth" w="med" len="lg"/>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E7016CD2-3A77-4D06-82CF-88DA07F3D64F}"/>
                </a:ext>
              </a:extLst>
            </p:cNvPr>
            <p:cNvSpPr txBox="1"/>
            <p:nvPr/>
          </p:nvSpPr>
          <p:spPr>
            <a:xfrm>
              <a:off x="8135618" y="2921169"/>
              <a:ext cx="431528" cy="338554"/>
            </a:xfrm>
            <a:prstGeom prst="rect">
              <a:avLst/>
            </a:prstGeom>
            <a:noFill/>
          </p:spPr>
          <p:txBody>
            <a:bodyPr wrap="none" rtlCol="0">
              <a:spAutoFit/>
            </a:bodyPr>
            <a:lstStyle/>
            <a:p>
              <a:r>
                <a:rPr lang="en-US" sz="1600" dirty="0">
                  <a:latin typeface="Arial" panose="020B0604020202020204" pitchFamily="34" charset="0"/>
                  <a:cs typeface="Arial" panose="020B0604020202020204" pitchFamily="34" charset="0"/>
                </a:rPr>
                <a:t>D</a:t>
              </a:r>
              <a:r>
                <a:rPr lang="en-US" sz="1600" baseline="-25000" dirty="0">
                  <a:latin typeface="Arial" panose="020B0604020202020204" pitchFamily="34" charset="0"/>
                  <a:cs typeface="Arial" panose="020B0604020202020204" pitchFamily="34" charset="0"/>
                </a:rPr>
                <a:t>R</a:t>
              </a:r>
              <a:endParaRPr lang="en-US" sz="1600" dirty="0">
                <a:latin typeface="Arial" panose="020B0604020202020204" pitchFamily="34" charset="0"/>
                <a:cs typeface="Arial" panose="020B0604020202020204" pitchFamily="34" charset="0"/>
              </a:endParaRPr>
            </a:p>
          </p:txBody>
        </p:sp>
      </p:grpSp>
      <p:sp>
        <p:nvSpPr>
          <p:cNvPr id="2" name="TextBox 1">
            <a:extLst>
              <a:ext uri="{FF2B5EF4-FFF2-40B4-BE49-F238E27FC236}">
                <a16:creationId xmlns:a16="http://schemas.microsoft.com/office/drawing/2014/main" id="{64E9183E-8003-445D-BE74-06FEC1F7ECA4}"/>
              </a:ext>
            </a:extLst>
          </p:cNvPr>
          <p:cNvSpPr txBox="1"/>
          <p:nvPr/>
        </p:nvSpPr>
        <p:spPr>
          <a:xfrm>
            <a:off x="5231812" y="5625587"/>
            <a:ext cx="4102405" cy="523220"/>
          </a:xfrm>
          <a:prstGeom prst="rect">
            <a:avLst/>
          </a:prstGeom>
          <a:noFill/>
        </p:spPr>
        <p:txBody>
          <a:bodyPr wrap="none" rtlCol="0">
            <a:spAutoFit/>
          </a:bodyPr>
          <a:lstStyle/>
          <a:p>
            <a:r>
              <a:rPr lang="en-US" sz="1400" b="1" dirty="0">
                <a:latin typeface="Arial" panose="020B0604020202020204" pitchFamily="34" charset="0"/>
                <a:cs typeface="Arial" panose="020B0604020202020204" pitchFamily="34" charset="0"/>
              </a:rPr>
              <a:t>D</a:t>
            </a:r>
            <a:r>
              <a:rPr lang="en-US" sz="1400" b="1" baseline="-25000" dirty="0">
                <a:latin typeface="Arial" panose="020B0604020202020204" pitchFamily="34" charset="0"/>
                <a:cs typeface="Arial" panose="020B0604020202020204" pitchFamily="34" charset="0"/>
              </a:rPr>
              <a:t>G</a:t>
            </a:r>
            <a:r>
              <a:rPr lang="en-US" sz="1400" b="1" dirty="0">
                <a:latin typeface="Arial" panose="020B0604020202020204" pitchFamily="34" charset="0"/>
                <a:cs typeface="Arial" panose="020B0604020202020204" pitchFamily="34" charset="0"/>
              </a:rPr>
              <a:t>:  Gap distance between the ring electrodes</a:t>
            </a:r>
          </a:p>
          <a:p>
            <a:r>
              <a:rPr lang="en-US" sz="1400" b="1" dirty="0">
                <a:latin typeface="Arial" panose="020B0604020202020204" pitchFamily="34" charset="0"/>
                <a:cs typeface="Arial" panose="020B0604020202020204" pitchFamily="34" charset="0"/>
              </a:rPr>
              <a:t>D</a:t>
            </a:r>
            <a:r>
              <a:rPr lang="en-US" sz="1400" b="1" baseline="-25000" dirty="0">
                <a:latin typeface="Arial" panose="020B0604020202020204" pitchFamily="34" charset="0"/>
                <a:cs typeface="Arial" panose="020B0604020202020204" pitchFamily="34" charset="0"/>
              </a:rPr>
              <a:t>R</a:t>
            </a:r>
            <a:r>
              <a:rPr lang="en-US" sz="1400" b="1" dirty="0">
                <a:latin typeface="Arial" panose="020B0604020202020204" pitchFamily="34" charset="0"/>
                <a:cs typeface="Arial" panose="020B0604020202020204" pitchFamily="34" charset="0"/>
              </a:rPr>
              <a:t>:  Diameter of ring electrodes</a:t>
            </a:r>
          </a:p>
        </p:txBody>
      </p:sp>
    </p:spTree>
    <p:extLst>
      <p:ext uri="{BB962C8B-B14F-4D97-AF65-F5344CB8AC3E}">
        <p14:creationId xmlns:p14="http://schemas.microsoft.com/office/powerpoint/2010/main" val="1634941649"/>
      </p:ext>
    </p:extLst>
  </p:cSld>
  <p:clrMapOvr>
    <a:masterClrMapping/>
  </p:clrMapOvr>
  <mc:AlternateContent xmlns:mc="http://schemas.openxmlformats.org/markup-compatibility/2006" xmlns:p14="http://schemas.microsoft.com/office/powerpoint/2010/main">
    <mc:Choice Requires="p14">
      <p:transition spd="slow" p14:dur="2000" advTm="36233"/>
    </mc:Choice>
    <mc:Fallback xmlns="">
      <p:transition spd="slow" advTm="36233"/>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7" name="Group 176"/>
          <p:cNvGrpSpPr/>
          <p:nvPr/>
        </p:nvGrpSpPr>
        <p:grpSpPr>
          <a:xfrm>
            <a:off x="1135753" y="1488520"/>
            <a:ext cx="9654742" cy="4528063"/>
            <a:chOff x="1040060" y="924994"/>
            <a:chExt cx="9654742" cy="4528063"/>
          </a:xfrm>
        </p:grpSpPr>
        <p:grpSp>
          <p:nvGrpSpPr>
            <p:cNvPr id="173" name="Group 172"/>
            <p:cNvGrpSpPr/>
            <p:nvPr/>
          </p:nvGrpSpPr>
          <p:grpSpPr>
            <a:xfrm>
              <a:off x="1040060" y="924994"/>
              <a:ext cx="9654742" cy="4528063"/>
              <a:chOff x="979100" y="762434"/>
              <a:chExt cx="9654742" cy="4528063"/>
            </a:xfrm>
          </p:grpSpPr>
          <p:grpSp>
            <p:nvGrpSpPr>
              <p:cNvPr id="131" name="Group 130"/>
              <p:cNvGrpSpPr/>
              <p:nvPr/>
            </p:nvGrpSpPr>
            <p:grpSpPr>
              <a:xfrm>
                <a:off x="979100" y="1568377"/>
                <a:ext cx="3627265" cy="3667612"/>
                <a:chOff x="661368" y="1489749"/>
                <a:chExt cx="3627265" cy="3667612"/>
              </a:xfrm>
            </p:grpSpPr>
            <p:grpSp>
              <p:nvGrpSpPr>
                <p:cNvPr id="106" name="Group 105"/>
                <p:cNvGrpSpPr/>
                <p:nvPr/>
              </p:nvGrpSpPr>
              <p:grpSpPr>
                <a:xfrm>
                  <a:off x="972482" y="1859082"/>
                  <a:ext cx="2918798" cy="2915393"/>
                  <a:chOff x="972482" y="1859082"/>
                  <a:chExt cx="2918798" cy="2915393"/>
                </a:xfrm>
              </p:grpSpPr>
              <p:grpSp>
                <p:nvGrpSpPr>
                  <p:cNvPr id="78" name="Group 77"/>
                  <p:cNvGrpSpPr>
                    <a:grpSpLocks noChangeAspect="1"/>
                  </p:cNvGrpSpPr>
                  <p:nvPr/>
                </p:nvGrpSpPr>
                <p:grpSpPr>
                  <a:xfrm>
                    <a:off x="1287318" y="2180138"/>
                    <a:ext cx="2273280" cy="2273280"/>
                    <a:chOff x="1235207" y="1469268"/>
                    <a:chExt cx="1920240" cy="1920240"/>
                  </a:xfrm>
                </p:grpSpPr>
                <p:sp>
                  <p:nvSpPr>
                    <p:cNvPr id="79" name="Oval 78"/>
                    <p:cNvSpPr/>
                    <p:nvPr/>
                  </p:nvSpPr>
                  <p:spPr>
                    <a:xfrm>
                      <a:off x="1569720" y="1796976"/>
                      <a:ext cx="1261872" cy="1261872"/>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Oval 79"/>
                    <p:cNvSpPr/>
                    <p:nvPr/>
                  </p:nvSpPr>
                  <p:spPr>
                    <a:xfrm>
                      <a:off x="1742440" y="1969696"/>
                      <a:ext cx="914400" cy="914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Oval 80"/>
                    <p:cNvSpPr/>
                    <p:nvPr/>
                  </p:nvSpPr>
                  <p:spPr>
                    <a:xfrm>
                      <a:off x="1869440" y="2091616"/>
                      <a:ext cx="676656" cy="676656"/>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Oval 81"/>
                    <p:cNvSpPr/>
                    <p:nvPr/>
                  </p:nvSpPr>
                  <p:spPr>
                    <a:xfrm>
                      <a:off x="2001309" y="2225040"/>
                      <a:ext cx="411480" cy="411480"/>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Oval 82"/>
                    <p:cNvSpPr/>
                    <p:nvPr/>
                  </p:nvSpPr>
                  <p:spPr>
                    <a:xfrm>
                      <a:off x="2160821" y="2397760"/>
                      <a:ext cx="91440" cy="91440"/>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Oval 83"/>
                    <p:cNvSpPr/>
                    <p:nvPr/>
                  </p:nvSpPr>
                  <p:spPr>
                    <a:xfrm>
                      <a:off x="1469126" y="1700456"/>
                      <a:ext cx="1463040" cy="1463040"/>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Oval 84"/>
                    <p:cNvSpPr/>
                    <p:nvPr/>
                  </p:nvSpPr>
                  <p:spPr>
                    <a:xfrm>
                      <a:off x="1357127" y="1581028"/>
                      <a:ext cx="1691640" cy="1691640"/>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Oval 85"/>
                    <p:cNvSpPr/>
                    <p:nvPr/>
                  </p:nvSpPr>
                  <p:spPr>
                    <a:xfrm>
                      <a:off x="1235207" y="1469268"/>
                      <a:ext cx="1920240" cy="1920240"/>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90" name="Straight Connector 89"/>
                  <p:cNvCxnSpPr>
                    <a:stCxn id="79" idx="6"/>
                  </p:cNvCxnSpPr>
                  <p:nvPr/>
                </p:nvCxnSpPr>
                <p:spPr>
                  <a:xfrm flipV="1">
                    <a:off x="3177202" y="3313770"/>
                    <a:ext cx="714078" cy="1261"/>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flipV="1">
                    <a:off x="972482" y="3313770"/>
                    <a:ext cx="714078" cy="1261"/>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rot="5400000" flipV="1">
                    <a:off x="2081649" y="2215490"/>
                    <a:ext cx="714078" cy="1261"/>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rot="5400000" flipV="1">
                    <a:off x="2064998" y="4416805"/>
                    <a:ext cx="714078" cy="1261"/>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26" name="TextBox 125"/>
                <p:cNvSpPr txBox="1"/>
                <p:nvPr/>
              </p:nvSpPr>
              <p:spPr>
                <a:xfrm>
                  <a:off x="2295653" y="1489749"/>
                  <a:ext cx="391412"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V</a:t>
                  </a:r>
                </a:p>
              </p:txBody>
            </p:sp>
            <p:sp>
              <p:nvSpPr>
                <p:cNvPr id="127" name="TextBox 126"/>
                <p:cNvSpPr txBox="1"/>
                <p:nvPr/>
              </p:nvSpPr>
              <p:spPr>
                <a:xfrm>
                  <a:off x="2267405" y="4788029"/>
                  <a:ext cx="391412"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V</a:t>
                  </a:r>
                </a:p>
              </p:txBody>
            </p:sp>
            <p:sp>
              <p:nvSpPr>
                <p:cNvPr id="128" name="TextBox 127"/>
                <p:cNvSpPr txBox="1"/>
                <p:nvPr/>
              </p:nvSpPr>
              <p:spPr>
                <a:xfrm>
                  <a:off x="661368" y="3129104"/>
                  <a:ext cx="391412"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V</a:t>
                  </a:r>
                </a:p>
              </p:txBody>
            </p:sp>
            <p:sp>
              <p:nvSpPr>
                <p:cNvPr id="129" name="TextBox 128"/>
                <p:cNvSpPr txBox="1"/>
                <p:nvPr/>
              </p:nvSpPr>
              <p:spPr>
                <a:xfrm>
                  <a:off x="3897221" y="3129428"/>
                  <a:ext cx="391412"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V</a:t>
                  </a:r>
                </a:p>
              </p:txBody>
            </p:sp>
          </p:grpSp>
          <p:grpSp>
            <p:nvGrpSpPr>
              <p:cNvPr id="172" name="Group 171"/>
              <p:cNvGrpSpPr/>
              <p:nvPr/>
            </p:nvGrpSpPr>
            <p:grpSpPr>
              <a:xfrm>
                <a:off x="3914137" y="762434"/>
                <a:ext cx="6719705" cy="4528063"/>
                <a:chOff x="3914137" y="762434"/>
                <a:chExt cx="6719705" cy="4528063"/>
              </a:xfrm>
            </p:grpSpPr>
            <p:grpSp>
              <p:nvGrpSpPr>
                <p:cNvPr id="18" name="Group 17"/>
                <p:cNvGrpSpPr/>
                <p:nvPr/>
              </p:nvGrpSpPr>
              <p:grpSpPr>
                <a:xfrm>
                  <a:off x="7220082" y="2320861"/>
                  <a:ext cx="914400" cy="914400"/>
                  <a:chOff x="2895600" y="1463040"/>
                  <a:chExt cx="914400" cy="914400"/>
                </a:xfrm>
              </p:grpSpPr>
              <p:sp>
                <p:nvSpPr>
                  <p:cNvPr id="74" name="Oval 73"/>
                  <p:cNvSpPr/>
                  <p:nvPr/>
                </p:nvSpPr>
                <p:spPr>
                  <a:xfrm>
                    <a:off x="3209026" y="1785668"/>
                    <a:ext cx="274320" cy="274320"/>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74"/>
                  <p:cNvSpPr/>
                  <p:nvPr/>
                </p:nvSpPr>
                <p:spPr>
                  <a:xfrm>
                    <a:off x="3007360" y="1574800"/>
                    <a:ext cx="685800" cy="685800"/>
                  </a:xfrm>
                  <a:prstGeom prst="ellipse">
                    <a:avLst/>
                  </a:prstGeom>
                  <a:noFill/>
                  <a:ln w="635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Oval 75"/>
                  <p:cNvSpPr/>
                  <p:nvPr/>
                </p:nvSpPr>
                <p:spPr>
                  <a:xfrm>
                    <a:off x="2895600" y="1463040"/>
                    <a:ext cx="914400" cy="914400"/>
                  </a:xfrm>
                  <a:prstGeom prst="ellipse">
                    <a:avLst/>
                  </a:prstGeom>
                  <a:noFill/>
                  <a:ln w="12700">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Oval 76"/>
                  <p:cNvSpPr/>
                  <p:nvPr/>
                </p:nvSpPr>
                <p:spPr>
                  <a:xfrm>
                    <a:off x="3119120" y="1696720"/>
                    <a:ext cx="457200" cy="457200"/>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 name="Group 18"/>
                <p:cNvGrpSpPr/>
                <p:nvPr/>
              </p:nvGrpSpPr>
              <p:grpSpPr>
                <a:xfrm>
                  <a:off x="6386962" y="2320861"/>
                  <a:ext cx="914400" cy="914400"/>
                  <a:chOff x="2895600" y="1463040"/>
                  <a:chExt cx="914400" cy="914400"/>
                </a:xfrm>
              </p:grpSpPr>
              <p:sp>
                <p:nvSpPr>
                  <p:cNvPr id="70" name="Oval 69"/>
                  <p:cNvSpPr/>
                  <p:nvPr/>
                </p:nvSpPr>
                <p:spPr>
                  <a:xfrm>
                    <a:off x="3209026" y="1785668"/>
                    <a:ext cx="274320" cy="274320"/>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p:cNvSpPr/>
                  <p:nvPr/>
                </p:nvSpPr>
                <p:spPr>
                  <a:xfrm>
                    <a:off x="3007360" y="1574800"/>
                    <a:ext cx="685800" cy="685800"/>
                  </a:xfrm>
                  <a:prstGeom prst="ellipse">
                    <a:avLst/>
                  </a:prstGeom>
                  <a:noFill/>
                  <a:ln w="635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p:cNvSpPr/>
                  <p:nvPr/>
                </p:nvSpPr>
                <p:spPr>
                  <a:xfrm>
                    <a:off x="2895600" y="1463040"/>
                    <a:ext cx="914400" cy="914400"/>
                  </a:xfrm>
                  <a:prstGeom prst="ellipse">
                    <a:avLst/>
                  </a:prstGeom>
                  <a:noFill/>
                  <a:ln w="12700">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Oval 72"/>
                  <p:cNvSpPr/>
                  <p:nvPr/>
                </p:nvSpPr>
                <p:spPr>
                  <a:xfrm>
                    <a:off x="3119120" y="1696720"/>
                    <a:ext cx="457200" cy="457200"/>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p:cNvGrpSpPr/>
                <p:nvPr/>
              </p:nvGrpSpPr>
              <p:grpSpPr>
                <a:xfrm>
                  <a:off x="5553842" y="2320861"/>
                  <a:ext cx="914400" cy="914400"/>
                  <a:chOff x="2895600" y="1463040"/>
                  <a:chExt cx="914400" cy="914400"/>
                </a:xfrm>
              </p:grpSpPr>
              <p:sp>
                <p:nvSpPr>
                  <p:cNvPr id="66" name="Oval 65"/>
                  <p:cNvSpPr/>
                  <p:nvPr/>
                </p:nvSpPr>
                <p:spPr>
                  <a:xfrm>
                    <a:off x="3209026" y="1785668"/>
                    <a:ext cx="274320" cy="274320"/>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p:cNvSpPr/>
                  <p:nvPr/>
                </p:nvSpPr>
                <p:spPr>
                  <a:xfrm>
                    <a:off x="3007360" y="1574800"/>
                    <a:ext cx="685800" cy="685800"/>
                  </a:xfrm>
                  <a:prstGeom prst="ellipse">
                    <a:avLst/>
                  </a:prstGeom>
                  <a:noFill/>
                  <a:ln w="635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p:cNvSpPr/>
                  <p:nvPr/>
                </p:nvSpPr>
                <p:spPr>
                  <a:xfrm>
                    <a:off x="2895600" y="1463040"/>
                    <a:ext cx="914400" cy="914400"/>
                  </a:xfrm>
                  <a:prstGeom prst="ellipse">
                    <a:avLst/>
                  </a:prstGeom>
                  <a:noFill/>
                  <a:ln w="12700">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p:cNvSpPr/>
                  <p:nvPr/>
                </p:nvSpPr>
                <p:spPr>
                  <a:xfrm>
                    <a:off x="3119120" y="1696720"/>
                    <a:ext cx="457200" cy="457200"/>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 name="Group 20"/>
                <p:cNvGrpSpPr/>
                <p:nvPr/>
              </p:nvGrpSpPr>
              <p:grpSpPr>
                <a:xfrm>
                  <a:off x="8053202" y="2320861"/>
                  <a:ext cx="914400" cy="914400"/>
                  <a:chOff x="2895600" y="1463040"/>
                  <a:chExt cx="914400" cy="914400"/>
                </a:xfrm>
              </p:grpSpPr>
              <p:sp>
                <p:nvSpPr>
                  <p:cNvPr id="62" name="Oval 61"/>
                  <p:cNvSpPr/>
                  <p:nvPr/>
                </p:nvSpPr>
                <p:spPr>
                  <a:xfrm>
                    <a:off x="3209026" y="1785668"/>
                    <a:ext cx="274320" cy="274320"/>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nvSpPr>
                <p:spPr>
                  <a:xfrm>
                    <a:off x="3007360" y="1574800"/>
                    <a:ext cx="685800" cy="685800"/>
                  </a:xfrm>
                  <a:prstGeom prst="ellipse">
                    <a:avLst/>
                  </a:prstGeom>
                  <a:noFill/>
                  <a:ln w="635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p:nvSpPr>
                <p:spPr>
                  <a:xfrm>
                    <a:off x="2895600" y="1463040"/>
                    <a:ext cx="914400" cy="914400"/>
                  </a:xfrm>
                  <a:prstGeom prst="ellipse">
                    <a:avLst/>
                  </a:prstGeom>
                  <a:noFill/>
                  <a:ln w="12700">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p:cNvSpPr/>
                  <p:nvPr/>
                </p:nvSpPr>
                <p:spPr>
                  <a:xfrm>
                    <a:off x="3119120" y="1696720"/>
                    <a:ext cx="457200" cy="457200"/>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 name="Group 21"/>
                <p:cNvGrpSpPr/>
                <p:nvPr/>
              </p:nvGrpSpPr>
              <p:grpSpPr>
                <a:xfrm>
                  <a:off x="8886322" y="2320861"/>
                  <a:ext cx="914400" cy="914400"/>
                  <a:chOff x="2895600" y="1463040"/>
                  <a:chExt cx="914400" cy="914400"/>
                </a:xfrm>
              </p:grpSpPr>
              <p:sp>
                <p:nvSpPr>
                  <p:cNvPr id="58" name="Oval 57"/>
                  <p:cNvSpPr/>
                  <p:nvPr/>
                </p:nvSpPr>
                <p:spPr>
                  <a:xfrm>
                    <a:off x="3209026" y="1785668"/>
                    <a:ext cx="274320" cy="274320"/>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p:cNvSpPr/>
                  <p:nvPr/>
                </p:nvSpPr>
                <p:spPr>
                  <a:xfrm>
                    <a:off x="3007360" y="1574800"/>
                    <a:ext cx="685800" cy="685800"/>
                  </a:xfrm>
                  <a:prstGeom prst="ellipse">
                    <a:avLst/>
                  </a:prstGeom>
                  <a:noFill/>
                  <a:ln w="635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p:cNvSpPr/>
                  <p:nvPr/>
                </p:nvSpPr>
                <p:spPr>
                  <a:xfrm>
                    <a:off x="2895600" y="1463040"/>
                    <a:ext cx="914400" cy="914400"/>
                  </a:xfrm>
                  <a:prstGeom prst="ellipse">
                    <a:avLst/>
                  </a:prstGeom>
                  <a:noFill/>
                  <a:ln w="12700">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nvSpPr>
                <p:spPr>
                  <a:xfrm>
                    <a:off x="3119120" y="1696720"/>
                    <a:ext cx="457200" cy="457200"/>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 name="Group 22"/>
                <p:cNvGrpSpPr/>
                <p:nvPr/>
              </p:nvGrpSpPr>
              <p:grpSpPr>
                <a:xfrm>
                  <a:off x="9719442" y="2320861"/>
                  <a:ext cx="914400" cy="914400"/>
                  <a:chOff x="2895600" y="1463040"/>
                  <a:chExt cx="914400" cy="914400"/>
                </a:xfrm>
              </p:grpSpPr>
              <p:sp>
                <p:nvSpPr>
                  <p:cNvPr id="54" name="Oval 53"/>
                  <p:cNvSpPr/>
                  <p:nvPr/>
                </p:nvSpPr>
                <p:spPr>
                  <a:xfrm>
                    <a:off x="3209026" y="1785668"/>
                    <a:ext cx="274320" cy="274320"/>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p:cNvSpPr/>
                  <p:nvPr/>
                </p:nvSpPr>
                <p:spPr>
                  <a:xfrm>
                    <a:off x="3007360" y="1574800"/>
                    <a:ext cx="685800" cy="685800"/>
                  </a:xfrm>
                  <a:prstGeom prst="ellipse">
                    <a:avLst/>
                  </a:prstGeom>
                  <a:noFill/>
                  <a:ln w="635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p:cNvSpPr/>
                  <p:nvPr/>
                </p:nvSpPr>
                <p:spPr>
                  <a:xfrm>
                    <a:off x="2895600" y="1463040"/>
                    <a:ext cx="914400" cy="914400"/>
                  </a:xfrm>
                  <a:prstGeom prst="ellipse">
                    <a:avLst/>
                  </a:prstGeom>
                  <a:noFill/>
                  <a:ln w="12700">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p:cNvSpPr/>
                  <p:nvPr/>
                </p:nvSpPr>
                <p:spPr>
                  <a:xfrm>
                    <a:off x="3119120" y="1696720"/>
                    <a:ext cx="457200" cy="457200"/>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4" name="Group 23"/>
                <p:cNvGrpSpPr/>
                <p:nvPr/>
              </p:nvGrpSpPr>
              <p:grpSpPr>
                <a:xfrm>
                  <a:off x="7220082" y="3541209"/>
                  <a:ext cx="914400" cy="914400"/>
                  <a:chOff x="2895600" y="1463040"/>
                  <a:chExt cx="914400" cy="914400"/>
                </a:xfrm>
              </p:grpSpPr>
              <p:sp>
                <p:nvSpPr>
                  <p:cNvPr id="50" name="Oval 49"/>
                  <p:cNvSpPr/>
                  <p:nvPr/>
                </p:nvSpPr>
                <p:spPr>
                  <a:xfrm>
                    <a:off x="3209026" y="1785668"/>
                    <a:ext cx="274320" cy="274320"/>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p:cNvSpPr/>
                  <p:nvPr/>
                </p:nvSpPr>
                <p:spPr>
                  <a:xfrm>
                    <a:off x="3007360" y="1574800"/>
                    <a:ext cx="685800" cy="685800"/>
                  </a:xfrm>
                  <a:prstGeom prst="ellipse">
                    <a:avLst/>
                  </a:prstGeom>
                  <a:noFill/>
                  <a:ln w="635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p:cNvSpPr/>
                  <p:nvPr/>
                </p:nvSpPr>
                <p:spPr>
                  <a:xfrm>
                    <a:off x="2895600" y="1463040"/>
                    <a:ext cx="914400" cy="914400"/>
                  </a:xfrm>
                  <a:prstGeom prst="ellipse">
                    <a:avLst/>
                  </a:prstGeom>
                  <a:noFill/>
                  <a:ln w="12700">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p:cNvSpPr/>
                  <p:nvPr/>
                </p:nvSpPr>
                <p:spPr>
                  <a:xfrm>
                    <a:off x="3119120" y="1696720"/>
                    <a:ext cx="457200" cy="457200"/>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 name="Group 24"/>
                <p:cNvGrpSpPr/>
                <p:nvPr/>
              </p:nvGrpSpPr>
              <p:grpSpPr>
                <a:xfrm>
                  <a:off x="6386962" y="3541209"/>
                  <a:ext cx="914400" cy="914400"/>
                  <a:chOff x="2895600" y="1463040"/>
                  <a:chExt cx="914400" cy="914400"/>
                </a:xfrm>
              </p:grpSpPr>
              <p:sp>
                <p:nvSpPr>
                  <p:cNvPr id="46" name="Oval 45"/>
                  <p:cNvSpPr/>
                  <p:nvPr/>
                </p:nvSpPr>
                <p:spPr>
                  <a:xfrm>
                    <a:off x="3209026" y="1785668"/>
                    <a:ext cx="274320" cy="274320"/>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p:nvSpPr>
                <p:spPr>
                  <a:xfrm>
                    <a:off x="3007360" y="1574800"/>
                    <a:ext cx="685800" cy="685800"/>
                  </a:xfrm>
                  <a:prstGeom prst="ellipse">
                    <a:avLst/>
                  </a:prstGeom>
                  <a:noFill/>
                  <a:ln w="635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p:cNvSpPr/>
                  <p:nvPr/>
                </p:nvSpPr>
                <p:spPr>
                  <a:xfrm>
                    <a:off x="2895600" y="1463040"/>
                    <a:ext cx="914400" cy="914400"/>
                  </a:xfrm>
                  <a:prstGeom prst="ellipse">
                    <a:avLst/>
                  </a:prstGeom>
                  <a:noFill/>
                  <a:ln w="12700">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Oval 48"/>
                  <p:cNvSpPr/>
                  <p:nvPr/>
                </p:nvSpPr>
                <p:spPr>
                  <a:xfrm>
                    <a:off x="3119120" y="1696720"/>
                    <a:ext cx="457200" cy="457200"/>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 name="Group 25"/>
                <p:cNvGrpSpPr/>
                <p:nvPr/>
              </p:nvGrpSpPr>
              <p:grpSpPr>
                <a:xfrm>
                  <a:off x="5553842" y="3541209"/>
                  <a:ext cx="914400" cy="914400"/>
                  <a:chOff x="2895600" y="1463040"/>
                  <a:chExt cx="914400" cy="914400"/>
                </a:xfrm>
              </p:grpSpPr>
              <p:sp>
                <p:nvSpPr>
                  <p:cNvPr id="42" name="Oval 41"/>
                  <p:cNvSpPr/>
                  <p:nvPr/>
                </p:nvSpPr>
                <p:spPr>
                  <a:xfrm>
                    <a:off x="3209026" y="1785668"/>
                    <a:ext cx="274320" cy="274320"/>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p:cNvSpPr/>
                  <p:nvPr/>
                </p:nvSpPr>
                <p:spPr>
                  <a:xfrm>
                    <a:off x="3007360" y="1574800"/>
                    <a:ext cx="685800" cy="685800"/>
                  </a:xfrm>
                  <a:prstGeom prst="ellipse">
                    <a:avLst/>
                  </a:prstGeom>
                  <a:noFill/>
                  <a:ln w="635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p:cNvSpPr/>
                  <p:nvPr/>
                </p:nvSpPr>
                <p:spPr>
                  <a:xfrm>
                    <a:off x="2895600" y="1463040"/>
                    <a:ext cx="914400" cy="914400"/>
                  </a:xfrm>
                  <a:prstGeom prst="ellipse">
                    <a:avLst/>
                  </a:prstGeom>
                  <a:noFill/>
                  <a:ln w="12700">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p:cNvSpPr/>
                  <p:nvPr/>
                </p:nvSpPr>
                <p:spPr>
                  <a:xfrm>
                    <a:off x="3119120" y="1696720"/>
                    <a:ext cx="457200" cy="457200"/>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7" name="Group 26"/>
                <p:cNvGrpSpPr/>
                <p:nvPr/>
              </p:nvGrpSpPr>
              <p:grpSpPr>
                <a:xfrm>
                  <a:off x="8053202" y="3541209"/>
                  <a:ext cx="914400" cy="914400"/>
                  <a:chOff x="2895600" y="1463040"/>
                  <a:chExt cx="914400" cy="914400"/>
                </a:xfrm>
              </p:grpSpPr>
              <p:sp>
                <p:nvSpPr>
                  <p:cNvPr id="38" name="Oval 37"/>
                  <p:cNvSpPr/>
                  <p:nvPr/>
                </p:nvSpPr>
                <p:spPr>
                  <a:xfrm>
                    <a:off x="3209026" y="1785668"/>
                    <a:ext cx="274320" cy="274320"/>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nvSpPr>
                <p:spPr>
                  <a:xfrm>
                    <a:off x="3007360" y="1574800"/>
                    <a:ext cx="685800" cy="685800"/>
                  </a:xfrm>
                  <a:prstGeom prst="ellipse">
                    <a:avLst/>
                  </a:prstGeom>
                  <a:noFill/>
                  <a:ln w="635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nvSpPr>
                <p:spPr>
                  <a:xfrm>
                    <a:off x="2895600" y="1463040"/>
                    <a:ext cx="914400" cy="914400"/>
                  </a:xfrm>
                  <a:prstGeom prst="ellipse">
                    <a:avLst/>
                  </a:prstGeom>
                  <a:noFill/>
                  <a:ln w="12700">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p:cNvSpPr/>
                  <p:nvPr/>
                </p:nvSpPr>
                <p:spPr>
                  <a:xfrm>
                    <a:off x="3119120" y="1696720"/>
                    <a:ext cx="457200" cy="457200"/>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27"/>
                <p:cNvGrpSpPr/>
                <p:nvPr/>
              </p:nvGrpSpPr>
              <p:grpSpPr>
                <a:xfrm>
                  <a:off x="8886322" y="3541209"/>
                  <a:ext cx="914400" cy="914400"/>
                  <a:chOff x="2895600" y="1463040"/>
                  <a:chExt cx="914400" cy="914400"/>
                </a:xfrm>
              </p:grpSpPr>
              <p:sp>
                <p:nvSpPr>
                  <p:cNvPr id="34" name="Oval 33"/>
                  <p:cNvSpPr/>
                  <p:nvPr/>
                </p:nvSpPr>
                <p:spPr>
                  <a:xfrm>
                    <a:off x="3209026" y="1785668"/>
                    <a:ext cx="274320" cy="274320"/>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nvSpPr>
                <p:spPr>
                  <a:xfrm>
                    <a:off x="3007360" y="1574800"/>
                    <a:ext cx="685800" cy="685800"/>
                  </a:xfrm>
                  <a:prstGeom prst="ellipse">
                    <a:avLst/>
                  </a:prstGeom>
                  <a:noFill/>
                  <a:ln w="635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p:nvSpPr>
                <p:spPr>
                  <a:xfrm>
                    <a:off x="2895600" y="1463040"/>
                    <a:ext cx="914400" cy="914400"/>
                  </a:xfrm>
                  <a:prstGeom prst="ellipse">
                    <a:avLst/>
                  </a:prstGeom>
                  <a:noFill/>
                  <a:ln w="12700">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nvSpPr>
                <p:spPr>
                  <a:xfrm>
                    <a:off x="3119120" y="1696720"/>
                    <a:ext cx="457200" cy="457200"/>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9" name="Group 28"/>
                <p:cNvGrpSpPr/>
                <p:nvPr/>
              </p:nvGrpSpPr>
              <p:grpSpPr>
                <a:xfrm>
                  <a:off x="9719442" y="3541209"/>
                  <a:ext cx="914400" cy="914400"/>
                  <a:chOff x="2895600" y="1463040"/>
                  <a:chExt cx="914400" cy="914400"/>
                </a:xfrm>
              </p:grpSpPr>
              <p:sp>
                <p:nvSpPr>
                  <p:cNvPr id="30" name="Oval 29"/>
                  <p:cNvSpPr/>
                  <p:nvPr/>
                </p:nvSpPr>
                <p:spPr>
                  <a:xfrm>
                    <a:off x="3209026" y="1785668"/>
                    <a:ext cx="274320" cy="274320"/>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p:cNvSpPr/>
                  <p:nvPr/>
                </p:nvSpPr>
                <p:spPr>
                  <a:xfrm>
                    <a:off x="3007360" y="1574800"/>
                    <a:ext cx="685800" cy="685800"/>
                  </a:xfrm>
                  <a:prstGeom prst="ellipse">
                    <a:avLst/>
                  </a:prstGeom>
                  <a:noFill/>
                  <a:ln w="635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p:cNvSpPr/>
                  <p:nvPr/>
                </p:nvSpPr>
                <p:spPr>
                  <a:xfrm>
                    <a:off x="2895600" y="1463040"/>
                    <a:ext cx="914400" cy="914400"/>
                  </a:xfrm>
                  <a:prstGeom prst="ellipse">
                    <a:avLst/>
                  </a:prstGeom>
                  <a:noFill/>
                  <a:ln w="12700">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p:cNvSpPr/>
                  <p:nvPr/>
                </p:nvSpPr>
                <p:spPr>
                  <a:xfrm>
                    <a:off x="3119120" y="1696720"/>
                    <a:ext cx="457200" cy="457200"/>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 name="Group 3"/>
                <p:cNvGrpSpPr>
                  <a:grpSpLocks noChangeAspect="1"/>
                </p:cNvGrpSpPr>
                <p:nvPr/>
              </p:nvGrpSpPr>
              <p:grpSpPr>
                <a:xfrm rot="18914817">
                  <a:off x="6085606" y="1484674"/>
                  <a:ext cx="3591123" cy="3521343"/>
                  <a:chOff x="1158204" y="2613330"/>
                  <a:chExt cx="3294608" cy="3230590"/>
                </a:xfrm>
              </p:grpSpPr>
              <p:cxnSp>
                <p:nvCxnSpPr>
                  <p:cNvPr id="12" name="Curved Connector 11"/>
                  <p:cNvCxnSpPr/>
                  <p:nvPr/>
                </p:nvCxnSpPr>
                <p:spPr>
                  <a:xfrm>
                    <a:off x="1158204" y="2613330"/>
                    <a:ext cx="550066" cy="537418"/>
                  </a:xfrm>
                  <a:prstGeom prst="curvedConnector3">
                    <a:avLst/>
                  </a:prstGeom>
                  <a:ln>
                    <a:prstDash val="lgDashDotDot"/>
                  </a:ln>
                </p:spPr>
                <p:style>
                  <a:lnRef idx="1">
                    <a:schemeClr val="accent1"/>
                  </a:lnRef>
                  <a:fillRef idx="0">
                    <a:schemeClr val="accent1"/>
                  </a:fillRef>
                  <a:effectRef idx="0">
                    <a:schemeClr val="accent1"/>
                  </a:effectRef>
                  <a:fontRef idx="minor">
                    <a:schemeClr val="tx1"/>
                  </a:fontRef>
                </p:style>
              </p:cxnSp>
              <p:cxnSp>
                <p:nvCxnSpPr>
                  <p:cNvPr id="13" name="Curved Connector 12"/>
                  <p:cNvCxnSpPr/>
                  <p:nvPr/>
                </p:nvCxnSpPr>
                <p:spPr>
                  <a:xfrm>
                    <a:off x="1696708" y="3158419"/>
                    <a:ext cx="568984" cy="534929"/>
                  </a:xfrm>
                  <a:prstGeom prst="curvedConnector3">
                    <a:avLst/>
                  </a:prstGeom>
                  <a:ln>
                    <a:prstDash val="lgDashDotDot"/>
                  </a:ln>
                </p:spPr>
                <p:style>
                  <a:lnRef idx="1">
                    <a:schemeClr val="accent1"/>
                  </a:lnRef>
                  <a:fillRef idx="0">
                    <a:schemeClr val="accent1"/>
                  </a:fillRef>
                  <a:effectRef idx="0">
                    <a:schemeClr val="accent1"/>
                  </a:effectRef>
                  <a:fontRef idx="minor">
                    <a:schemeClr val="tx1"/>
                  </a:fontRef>
                </p:style>
              </p:cxnSp>
              <p:cxnSp>
                <p:nvCxnSpPr>
                  <p:cNvPr id="14" name="Curved Connector 13"/>
                  <p:cNvCxnSpPr/>
                  <p:nvPr/>
                </p:nvCxnSpPr>
                <p:spPr>
                  <a:xfrm>
                    <a:off x="2245372" y="3693348"/>
                    <a:ext cx="568984" cy="534929"/>
                  </a:xfrm>
                  <a:prstGeom prst="curvedConnector3">
                    <a:avLst/>
                  </a:prstGeom>
                  <a:ln>
                    <a:prstDash val="lgDashDotDot"/>
                  </a:ln>
                </p:spPr>
                <p:style>
                  <a:lnRef idx="1">
                    <a:schemeClr val="accent1"/>
                  </a:lnRef>
                  <a:fillRef idx="0">
                    <a:schemeClr val="accent1"/>
                  </a:fillRef>
                  <a:effectRef idx="0">
                    <a:schemeClr val="accent1"/>
                  </a:effectRef>
                  <a:fontRef idx="minor">
                    <a:schemeClr val="tx1"/>
                  </a:fontRef>
                </p:style>
              </p:cxnSp>
              <p:cxnSp>
                <p:nvCxnSpPr>
                  <p:cNvPr id="15" name="Curved Connector 14"/>
                  <p:cNvCxnSpPr/>
                  <p:nvPr/>
                </p:nvCxnSpPr>
                <p:spPr>
                  <a:xfrm>
                    <a:off x="2814356" y="4233705"/>
                    <a:ext cx="568984" cy="534929"/>
                  </a:xfrm>
                  <a:prstGeom prst="curvedConnector3">
                    <a:avLst/>
                  </a:prstGeom>
                  <a:ln>
                    <a:prstDash val="lgDashDotDot"/>
                  </a:ln>
                </p:spPr>
                <p:style>
                  <a:lnRef idx="1">
                    <a:schemeClr val="accent1"/>
                  </a:lnRef>
                  <a:fillRef idx="0">
                    <a:schemeClr val="accent1"/>
                  </a:fillRef>
                  <a:effectRef idx="0">
                    <a:schemeClr val="accent1"/>
                  </a:effectRef>
                  <a:fontRef idx="minor">
                    <a:schemeClr val="tx1"/>
                  </a:fontRef>
                </p:style>
              </p:cxnSp>
              <p:cxnSp>
                <p:nvCxnSpPr>
                  <p:cNvPr id="16" name="Curved Connector 15"/>
                  <p:cNvCxnSpPr/>
                  <p:nvPr/>
                </p:nvCxnSpPr>
                <p:spPr>
                  <a:xfrm>
                    <a:off x="3344012" y="4774062"/>
                    <a:ext cx="568984" cy="534929"/>
                  </a:xfrm>
                  <a:prstGeom prst="curvedConnector3">
                    <a:avLst/>
                  </a:prstGeom>
                  <a:ln>
                    <a:prstDash val="lgDashDotDot"/>
                  </a:ln>
                </p:spPr>
                <p:style>
                  <a:lnRef idx="1">
                    <a:schemeClr val="accent1"/>
                  </a:lnRef>
                  <a:fillRef idx="0">
                    <a:schemeClr val="accent1"/>
                  </a:fillRef>
                  <a:effectRef idx="0">
                    <a:schemeClr val="accent1"/>
                  </a:effectRef>
                  <a:fontRef idx="minor">
                    <a:schemeClr val="tx1"/>
                  </a:fontRef>
                </p:style>
              </p:cxnSp>
              <p:cxnSp>
                <p:nvCxnSpPr>
                  <p:cNvPr id="17" name="Curved Connector 16"/>
                  <p:cNvCxnSpPr/>
                  <p:nvPr/>
                </p:nvCxnSpPr>
                <p:spPr>
                  <a:xfrm>
                    <a:off x="3883828" y="5308991"/>
                    <a:ext cx="568984" cy="534929"/>
                  </a:xfrm>
                  <a:prstGeom prst="curvedConnector3">
                    <a:avLst/>
                  </a:prstGeom>
                  <a:ln>
                    <a:prstDash val="lgDashDotDot"/>
                  </a:ln>
                </p:spPr>
                <p:style>
                  <a:lnRef idx="1">
                    <a:schemeClr val="accent1"/>
                  </a:lnRef>
                  <a:fillRef idx="0">
                    <a:schemeClr val="accent1"/>
                  </a:fillRef>
                  <a:effectRef idx="0">
                    <a:schemeClr val="accent1"/>
                  </a:effectRef>
                  <a:fontRef idx="minor">
                    <a:schemeClr val="tx1"/>
                  </a:fontRef>
                </p:style>
              </p:cxnSp>
            </p:grpSp>
            <p:grpSp>
              <p:nvGrpSpPr>
                <p:cNvPr id="5" name="Group 4"/>
                <p:cNvGrpSpPr>
                  <a:grpSpLocks noChangeAspect="1"/>
                </p:cNvGrpSpPr>
                <p:nvPr/>
              </p:nvGrpSpPr>
              <p:grpSpPr>
                <a:xfrm rot="2685183" flipV="1">
                  <a:off x="6085606" y="1769154"/>
                  <a:ext cx="3591123" cy="3521343"/>
                  <a:chOff x="1158204" y="2613330"/>
                  <a:chExt cx="3294608" cy="3230590"/>
                </a:xfrm>
              </p:grpSpPr>
              <p:cxnSp>
                <p:nvCxnSpPr>
                  <p:cNvPr id="6" name="Curved Connector 5"/>
                  <p:cNvCxnSpPr/>
                  <p:nvPr/>
                </p:nvCxnSpPr>
                <p:spPr>
                  <a:xfrm>
                    <a:off x="1158204" y="2613330"/>
                    <a:ext cx="550066" cy="537418"/>
                  </a:xfrm>
                  <a:prstGeom prst="curvedConnector3">
                    <a:avLst/>
                  </a:prstGeom>
                  <a:ln>
                    <a:prstDash val="lgDashDotDot"/>
                  </a:ln>
                </p:spPr>
                <p:style>
                  <a:lnRef idx="1">
                    <a:schemeClr val="accent1"/>
                  </a:lnRef>
                  <a:fillRef idx="0">
                    <a:schemeClr val="accent1"/>
                  </a:fillRef>
                  <a:effectRef idx="0">
                    <a:schemeClr val="accent1"/>
                  </a:effectRef>
                  <a:fontRef idx="minor">
                    <a:schemeClr val="tx1"/>
                  </a:fontRef>
                </p:style>
              </p:cxnSp>
              <p:cxnSp>
                <p:nvCxnSpPr>
                  <p:cNvPr id="7" name="Curved Connector 6"/>
                  <p:cNvCxnSpPr/>
                  <p:nvPr/>
                </p:nvCxnSpPr>
                <p:spPr>
                  <a:xfrm>
                    <a:off x="1696708" y="3158419"/>
                    <a:ext cx="568984" cy="534929"/>
                  </a:xfrm>
                  <a:prstGeom prst="curvedConnector3">
                    <a:avLst/>
                  </a:prstGeom>
                  <a:ln>
                    <a:prstDash val="lgDashDotDot"/>
                  </a:ln>
                </p:spPr>
                <p:style>
                  <a:lnRef idx="1">
                    <a:schemeClr val="accent1"/>
                  </a:lnRef>
                  <a:fillRef idx="0">
                    <a:schemeClr val="accent1"/>
                  </a:fillRef>
                  <a:effectRef idx="0">
                    <a:schemeClr val="accent1"/>
                  </a:effectRef>
                  <a:fontRef idx="minor">
                    <a:schemeClr val="tx1"/>
                  </a:fontRef>
                </p:style>
              </p:cxnSp>
              <p:cxnSp>
                <p:nvCxnSpPr>
                  <p:cNvPr id="8" name="Curved Connector 7"/>
                  <p:cNvCxnSpPr/>
                  <p:nvPr/>
                </p:nvCxnSpPr>
                <p:spPr>
                  <a:xfrm>
                    <a:off x="2245372" y="3693348"/>
                    <a:ext cx="568984" cy="534929"/>
                  </a:xfrm>
                  <a:prstGeom prst="curvedConnector3">
                    <a:avLst/>
                  </a:prstGeom>
                  <a:ln>
                    <a:prstDash val="lgDashDotDot"/>
                  </a:ln>
                </p:spPr>
                <p:style>
                  <a:lnRef idx="1">
                    <a:schemeClr val="accent1"/>
                  </a:lnRef>
                  <a:fillRef idx="0">
                    <a:schemeClr val="accent1"/>
                  </a:fillRef>
                  <a:effectRef idx="0">
                    <a:schemeClr val="accent1"/>
                  </a:effectRef>
                  <a:fontRef idx="minor">
                    <a:schemeClr val="tx1"/>
                  </a:fontRef>
                </p:style>
              </p:cxnSp>
              <p:cxnSp>
                <p:nvCxnSpPr>
                  <p:cNvPr id="9" name="Curved Connector 8"/>
                  <p:cNvCxnSpPr/>
                  <p:nvPr/>
                </p:nvCxnSpPr>
                <p:spPr>
                  <a:xfrm>
                    <a:off x="2814356" y="4233705"/>
                    <a:ext cx="568984" cy="534929"/>
                  </a:xfrm>
                  <a:prstGeom prst="curvedConnector3">
                    <a:avLst/>
                  </a:prstGeom>
                  <a:ln>
                    <a:prstDash val="lgDashDotDot"/>
                  </a:ln>
                </p:spPr>
                <p:style>
                  <a:lnRef idx="1">
                    <a:schemeClr val="accent1"/>
                  </a:lnRef>
                  <a:fillRef idx="0">
                    <a:schemeClr val="accent1"/>
                  </a:fillRef>
                  <a:effectRef idx="0">
                    <a:schemeClr val="accent1"/>
                  </a:effectRef>
                  <a:fontRef idx="minor">
                    <a:schemeClr val="tx1"/>
                  </a:fontRef>
                </p:style>
              </p:cxnSp>
              <p:cxnSp>
                <p:nvCxnSpPr>
                  <p:cNvPr id="10" name="Curved Connector 9"/>
                  <p:cNvCxnSpPr/>
                  <p:nvPr/>
                </p:nvCxnSpPr>
                <p:spPr>
                  <a:xfrm>
                    <a:off x="3344012" y="4774062"/>
                    <a:ext cx="568984" cy="534929"/>
                  </a:xfrm>
                  <a:prstGeom prst="curvedConnector3">
                    <a:avLst/>
                  </a:prstGeom>
                  <a:ln>
                    <a:prstDash val="lgDashDotDot"/>
                  </a:ln>
                </p:spPr>
                <p:style>
                  <a:lnRef idx="1">
                    <a:schemeClr val="accent1"/>
                  </a:lnRef>
                  <a:fillRef idx="0">
                    <a:schemeClr val="accent1"/>
                  </a:fillRef>
                  <a:effectRef idx="0">
                    <a:schemeClr val="accent1"/>
                  </a:effectRef>
                  <a:fontRef idx="minor">
                    <a:schemeClr val="tx1"/>
                  </a:fontRef>
                </p:style>
              </p:cxnSp>
              <p:cxnSp>
                <p:nvCxnSpPr>
                  <p:cNvPr id="11" name="Curved Connector 10"/>
                  <p:cNvCxnSpPr/>
                  <p:nvPr/>
                </p:nvCxnSpPr>
                <p:spPr>
                  <a:xfrm>
                    <a:off x="3883828" y="5308991"/>
                    <a:ext cx="568984" cy="534929"/>
                  </a:xfrm>
                  <a:prstGeom prst="curvedConnector3">
                    <a:avLst/>
                  </a:prstGeom>
                  <a:ln>
                    <a:prstDash val="lgDashDotDot"/>
                  </a:ln>
                </p:spPr>
                <p:style>
                  <a:lnRef idx="1">
                    <a:schemeClr val="accent1"/>
                  </a:lnRef>
                  <a:fillRef idx="0">
                    <a:schemeClr val="accent1"/>
                  </a:fillRef>
                  <a:effectRef idx="0">
                    <a:schemeClr val="accent1"/>
                  </a:effectRef>
                  <a:fontRef idx="minor">
                    <a:schemeClr val="tx1"/>
                  </a:fontRef>
                </p:style>
              </p:cxnSp>
            </p:grpSp>
            <p:cxnSp>
              <p:nvCxnSpPr>
                <p:cNvPr id="94" name="Straight Connector 93"/>
                <p:cNvCxnSpPr/>
                <p:nvPr/>
              </p:nvCxnSpPr>
              <p:spPr>
                <a:xfrm rot="5400000" flipV="1">
                  <a:off x="5656919" y="2285302"/>
                  <a:ext cx="714078" cy="1261"/>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rot="5400000" flipV="1">
                  <a:off x="5656822" y="4492661"/>
                  <a:ext cx="714078" cy="1261"/>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rot="5400000" flipV="1">
                  <a:off x="6479879" y="2285302"/>
                  <a:ext cx="714078" cy="1261"/>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rot="5400000" flipV="1">
                  <a:off x="7323159" y="2295462"/>
                  <a:ext cx="714078" cy="1261"/>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rot="5400000" flipV="1">
                  <a:off x="8146119" y="2295462"/>
                  <a:ext cx="714078" cy="1261"/>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rot="5400000" flipV="1">
                  <a:off x="8979239" y="2295462"/>
                  <a:ext cx="714078" cy="1261"/>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rot="5400000" flipV="1">
                  <a:off x="9812359" y="2295462"/>
                  <a:ext cx="714078" cy="1261"/>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rot="5400000" flipV="1">
                  <a:off x="6489942" y="4482501"/>
                  <a:ext cx="714078" cy="1261"/>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rot="5400000" flipV="1">
                  <a:off x="7333222" y="4492661"/>
                  <a:ext cx="714078" cy="1261"/>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rot="5400000" flipV="1">
                  <a:off x="8156182" y="4492661"/>
                  <a:ext cx="714078" cy="1261"/>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rot="5400000" flipV="1">
                  <a:off x="8989302" y="4492661"/>
                  <a:ext cx="714078" cy="1261"/>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rot="5400000" flipV="1">
                  <a:off x="9822422" y="4492661"/>
                  <a:ext cx="714078" cy="1261"/>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108" name="TextBox 107"/>
                <p:cNvSpPr txBox="1"/>
                <p:nvPr/>
              </p:nvSpPr>
              <p:spPr>
                <a:xfrm>
                  <a:off x="5843149" y="1525247"/>
                  <a:ext cx="468493"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V</a:t>
                  </a:r>
                  <a:r>
                    <a:rPr lang="en-US" baseline="-25000" dirty="0">
                      <a:latin typeface="Arial" panose="020B0604020202020204" pitchFamily="34" charset="0"/>
                      <a:cs typeface="Arial" panose="020B0604020202020204" pitchFamily="34" charset="0"/>
                    </a:rPr>
                    <a:t>1</a:t>
                  </a:r>
                  <a:endParaRPr lang="en-US" dirty="0">
                    <a:latin typeface="Arial" panose="020B0604020202020204" pitchFamily="34" charset="0"/>
                    <a:cs typeface="Arial" panose="020B0604020202020204" pitchFamily="34" charset="0"/>
                  </a:endParaRPr>
                </a:p>
              </p:txBody>
            </p:sp>
            <p:sp>
              <p:nvSpPr>
                <p:cNvPr id="109" name="TextBox 108"/>
                <p:cNvSpPr txBox="1"/>
                <p:nvPr/>
              </p:nvSpPr>
              <p:spPr>
                <a:xfrm>
                  <a:off x="6648456" y="1525247"/>
                  <a:ext cx="450284"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V</a:t>
                  </a:r>
                  <a:r>
                    <a:rPr lang="en-US" baseline="-25000" dirty="0">
                      <a:latin typeface="Arial" panose="020B0604020202020204" pitchFamily="34" charset="0"/>
                      <a:cs typeface="Arial" panose="020B0604020202020204" pitchFamily="34" charset="0"/>
                    </a:rPr>
                    <a:t>2</a:t>
                  </a:r>
                  <a:endParaRPr lang="en-US" dirty="0">
                    <a:latin typeface="Arial" panose="020B0604020202020204" pitchFamily="34" charset="0"/>
                    <a:cs typeface="Arial" panose="020B0604020202020204" pitchFamily="34" charset="0"/>
                  </a:endParaRPr>
                </a:p>
              </p:txBody>
            </p:sp>
            <p:sp>
              <p:nvSpPr>
                <p:cNvPr id="110" name="TextBox 109"/>
                <p:cNvSpPr txBox="1"/>
                <p:nvPr/>
              </p:nvSpPr>
              <p:spPr>
                <a:xfrm>
                  <a:off x="7509389" y="1525247"/>
                  <a:ext cx="450283"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V</a:t>
                  </a:r>
                  <a:r>
                    <a:rPr lang="en-US" baseline="-25000" dirty="0">
                      <a:latin typeface="Arial" panose="020B0604020202020204" pitchFamily="34" charset="0"/>
                      <a:cs typeface="Arial" panose="020B0604020202020204" pitchFamily="34" charset="0"/>
                    </a:rPr>
                    <a:t>3</a:t>
                  </a:r>
                  <a:endParaRPr lang="en-US" dirty="0">
                    <a:latin typeface="Arial" panose="020B0604020202020204" pitchFamily="34" charset="0"/>
                    <a:cs typeface="Arial" panose="020B0604020202020204" pitchFamily="34" charset="0"/>
                  </a:endParaRPr>
                </a:p>
              </p:txBody>
            </p:sp>
            <p:sp>
              <p:nvSpPr>
                <p:cNvPr id="111" name="TextBox 110"/>
                <p:cNvSpPr txBox="1"/>
                <p:nvPr/>
              </p:nvSpPr>
              <p:spPr>
                <a:xfrm>
                  <a:off x="8325168" y="1525247"/>
                  <a:ext cx="438852"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V</a:t>
                  </a:r>
                  <a:r>
                    <a:rPr lang="en-US" baseline="-25000" dirty="0">
                      <a:latin typeface="Arial" panose="020B0604020202020204" pitchFamily="34" charset="0"/>
                      <a:cs typeface="Arial" panose="020B0604020202020204" pitchFamily="34" charset="0"/>
                    </a:rPr>
                    <a:t>4</a:t>
                  </a:r>
                  <a:endParaRPr lang="en-US" dirty="0">
                    <a:latin typeface="Arial" panose="020B0604020202020204" pitchFamily="34" charset="0"/>
                    <a:cs typeface="Arial" panose="020B0604020202020204" pitchFamily="34" charset="0"/>
                  </a:endParaRPr>
                </a:p>
              </p:txBody>
            </p:sp>
            <p:sp>
              <p:nvSpPr>
                <p:cNvPr id="112" name="TextBox 111"/>
                <p:cNvSpPr txBox="1"/>
                <p:nvPr/>
              </p:nvSpPr>
              <p:spPr>
                <a:xfrm>
                  <a:off x="9147815" y="1525247"/>
                  <a:ext cx="455089"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V</a:t>
                  </a:r>
                  <a:r>
                    <a:rPr lang="en-US" baseline="-25000" dirty="0">
                      <a:latin typeface="Arial" panose="020B0604020202020204" pitchFamily="34" charset="0"/>
                      <a:cs typeface="Arial" panose="020B0604020202020204" pitchFamily="34" charset="0"/>
                    </a:rPr>
                    <a:t>5</a:t>
                  </a:r>
                  <a:endParaRPr lang="en-US" dirty="0">
                    <a:latin typeface="Arial" panose="020B0604020202020204" pitchFamily="34" charset="0"/>
                    <a:cs typeface="Arial" panose="020B0604020202020204" pitchFamily="34" charset="0"/>
                  </a:endParaRPr>
                </a:p>
              </p:txBody>
            </p:sp>
            <p:sp>
              <p:nvSpPr>
                <p:cNvPr id="113" name="TextBox 112"/>
                <p:cNvSpPr txBox="1"/>
                <p:nvPr/>
              </p:nvSpPr>
              <p:spPr>
                <a:xfrm>
                  <a:off x="9949878" y="1525247"/>
                  <a:ext cx="446010"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V</a:t>
                  </a:r>
                  <a:r>
                    <a:rPr lang="en-US" baseline="-25000" dirty="0">
                      <a:latin typeface="Arial" panose="020B0604020202020204" pitchFamily="34" charset="0"/>
                      <a:cs typeface="Arial" panose="020B0604020202020204" pitchFamily="34" charset="0"/>
                    </a:rPr>
                    <a:t>6</a:t>
                  </a:r>
                  <a:endParaRPr lang="en-US" dirty="0">
                    <a:latin typeface="Arial" panose="020B0604020202020204" pitchFamily="34" charset="0"/>
                    <a:cs typeface="Arial" panose="020B0604020202020204" pitchFamily="34" charset="0"/>
                  </a:endParaRPr>
                </a:p>
              </p:txBody>
            </p:sp>
            <p:sp>
              <p:nvSpPr>
                <p:cNvPr id="114" name="TextBox 113"/>
                <p:cNvSpPr txBox="1"/>
                <p:nvPr/>
              </p:nvSpPr>
              <p:spPr>
                <a:xfrm>
                  <a:off x="5840278" y="4817655"/>
                  <a:ext cx="511124"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V</a:t>
                  </a:r>
                  <a:r>
                    <a:rPr lang="en-US" baseline="-25000" dirty="0">
                      <a:latin typeface="Arial" panose="020B0604020202020204" pitchFamily="34" charset="0"/>
                      <a:cs typeface="Arial" panose="020B0604020202020204" pitchFamily="34" charset="0"/>
                    </a:rPr>
                    <a:t>1</a:t>
                  </a:r>
                  <a:endParaRPr lang="en-US" dirty="0">
                    <a:latin typeface="Arial" panose="020B0604020202020204" pitchFamily="34" charset="0"/>
                    <a:cs typeface="Arial" panose="020B0604020202020204" pitchFamily="34" charset="0"/>
                  </a:endParaRPr>
                </a:p>
              </p:txBody>
            </p:sp>
            <p:sp>
              <p:nvSpPr>
                <p:cNvPr id="115" name="TextBox 114"/>
                <p:cNvSpPr txBox="1"/>
                <p:nvPr/>
              </p:nvSpPr>
              <p:spPr>
                <a:xfrm>
                  <a:off x="6671462" y="4817655"/>
                  <a:ext cx="479838"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V</a:t>
                  </a:r>
                  <a:r>
                    <a:rPr lang="en-US" baseline="-25000" dirty="0">
                      <a:latin typeface="Arial" panose="020B0604020202020204" pitchFamily="34" charset="0"/>
                      <a:cs typeface="Arial" panose="020B0604020202020204" pitchFamily="34" charset="0"/>
                    </a:rPr>
                    <a:t>2</a:t>
                  </a:r>
                  <a:endParaRPr lang="en-US" dirty="0">
                    <a:latin typeface="Arial" panose="020B0604020202020204" pitchFamily="34" charset="0"/>
                    <a:cs typeface="Arial" panose="020B0604020202020204" pitchFamily="34" charset="0"/>
                  </a:endParaRPr>
                </a:p>
              </p:txBody>
            </p:sp>
            <p:sp>
              <p:nvSpPr>
                <p:cNvPr id="116" name="TextBox 115"/>
                <p:cNvSpPr txBox="1"/>
                <p:nvPr/>
              </p:nvSpPr>
              <p:spPr>
                <a:xfrm>
                  <a:off x="7523770" y="4817655"/>
                  <a:ext cx="443308"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V</a:t>
                  </a:r>
                  <a:r>
                    <a:rPr lang="en-US" baseline="-25000" dirty="0">
                      <a:latin typeface="Arial" panose="020B0604020202020204" pitchFamily="34" charset="0"/>
                      <a:cs typeface="Arial" panose="020B0604020202020204" pitchFamily="34" charset="0"/>
                    </a:rPr>
                    <a:t>3</a:t>
                  </a:r>
                  <a:endParaRPr lang="en-US" dirty="0">
                    <a:latin typeface="Arial" panose="020B0604020202020204" pitchFamily="34" charset="0"/>
                    <a:cs typeface="Arial" panose="020B0604020202020204" pitchFamily="34" charset="0"/>
                  </a:endParaRPr>
                </a:p>
              </p:txBody>
            </p:sp>
            <p:sp>
              <p:nvSpPr>
                <p:cNvPr id="117" name="TextBox 116"/>
                <p:cNvSpPr txBox="1"/>
                <p:nvPr/>
              </p:nvSpPr>
              <p:spPr>
                <a:xfrm>
                  <a:off x="8339548" y="4817655"/>
                  <a:ext cx="424472"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V</a:t>
                  </a:r>
                  <a:r>
                    <a:rPr lang="en-US" baseline="-25000" dirty="0">
                      <a:latin typeface="Arial" panose="020B0604020202020204" pitchFamily="34" charset="0"/>
                      <a:cs typeface="Arial" panose="020B0604020202020204" pitchFamily="34" charset="0"/>
                    </a:rPr>
                    <a:t>4</a:t>
                  </a:r>
                  <a:endParaRPr lang="en-US" dirty="0">
                    <a:latin typeface="Arial" panose="020B0604020202020204" pitchFamily="34" charset="0"/>
                    <a:cs typeface="Arial" panose="020B0604020202020204" pitchFamily="34" charset="0"/>
                  </a:endParaRPr>
                </a:p>
              </p:txBody>
            </p:sp>
            <p:sp>
              <p:nvSpPr>
                <p:cNvPr id="118" name="TextBox 117"/>
                <p:cNvSpPr txBox="1"/>
                <p:nvPr/>
              </p:nvSpPr>
              <p:spPr>
                <a:xfrm>
                  <a:off x="9162196" y="4817655"/>
                  <a:ext cx="462036"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V</a:t>
                  </a:r>
                  <a:r>
                    <a:rPr lang="en-US" baseline="-25000" dirty="0">
                      <a:latin typeface="Arial" panose="020B0604020202020204" pitchFamily="34" charset="0"/>
                      <a:cs typeface="Arial" panose="020B0604020202020204" pitchFamily="34" charset="0"/>
                    </a:rPr>
                    <a:t>5</a:t>
                  </a:r>
                  <a:endParaRPr lang="en-US" dirty="0">
                    <a:latin typeface="Arial" panose="020B0604020202020204" pitchFamily="34" charset="0"/>
                    <a:cs typeface="Arial" panose="020B0604020202020204" pitchFamily="34" charset="0"/>
                  </a:endParaRPr>
                </a:p>
              </p:txBody>
            </p:sp>
            <p:sp>
              <p:nvSpPr>
                <p:cNvPr id="119" name="TextBox 118"/>
                <p:cNvSpPr txBox="1"/>
                <p:nvPr/>
              </p:nvSpPr>
              <p:spPr>
                <a:xfrm>
                  <a:off x="9981510" y="4817655"/>
                  <a:ext cx="474580"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V</a:t>
                  </a:r>
                  <a:r>
                    <a:rPr lang="en-US" baseline="-25000" dirty="0">
                      <a:latin typeface="Arial" panose="020B0604020202020204" pitchFamily="34" charset="0"/>
                      <a:cs typeface="Arial" panose="020B0604020202020204" pitchFamily="34" charset="0"/>
                    </a:rPr>
                    <a:t>6</a:t>
                  </a:r>
                  <a:endParaRPr lang="en-US" dirty="0">
                    <a:latin typeface="Arial" panose="020B0604020202020204" pitchFamily="34" charset="0"/>
                    <a:cs typeface="Arial" panose="020B0604020202020204" pitchFamily="34" charset="0"/>
                  </a:endParaRPr>
                </a:p>
              </p:txBody>
            </p:sp>
            <p:sp>
              <p:nvSpPr>
                <p:cNvPr id="133" name="TextBox 132"/>
                <p:cNvSpPr txBox="1"/>
                <p:nvPr/>
              </p:nvSpPr>
              <p:spPr>
                <a:xfrm>
                  <a:off x="5867268" y="762434"/>
                  <a:ext cx="3933454" cy="646331"/>
                </a:xfrm>
                <a:prstGeom prst="rect">
                  <a:avLst/>
                </a:prstGeom>
                <a:noFill/>
              </p:spPr>
              <p:txBody>
                <a:bodyPr wrap="square" rtlCol="0">
                  <a:spAutoFit/>
                </a:bodyPr>
                <a:lstStyle/>
                <a:p>
                  <a:pPr algn="ctr"/>
                  <a:r>
                    <a:rPr lang="en-US" dirty="0">
                      <a:latin typeface="Arial" panose="020B0604020202020204" pitchFamily="34" charset="0"/>
                      <a:cs typeface="Arial" panose="020B0604020202020204" pitchFamily="34" charset="0"/>
                    </a:rPr>
                    <a:t>Voltages are all equal (</a:t>
                  </a:r>
                  <a:r>
                    <a:rPr lang="en-US" dirty="0" err="1">
                      <a:latin typeface="Arial" panose="020B0604020202020204" pitchFamily="34" charset="0"/>
                      <a:cs typeface="Arial" panose="020B0604020202020204" pitchFamily="34" charset="0"/>
                    </a:rPr>
                    <a:t>V</a:t>
                  </a:r>
                  <a:r>
                    <a:rPr lang="en-US" baseline="-25000" dirty="0" err="1">
                      <a:latin typeface="Arial" panose="020B0604020202020204" pitchFamily="34" charset="0"/>
                      <a:cs typeface="Arial" panose="020B0604020202020204" pitchFamily="34" charset="0"/>
                    </a:rPr>
                    <a:t>n</a:t>
                  </a:r>
                  <a:r>
                    <a:rPr lang="en-US" dirty="0">
                      <a:latin typeface="Arial" panose="020B0604020202020204" pitchFamily="34" charset="0"/>
                      <a:cs typeface="Arial" panose="020B0604020202020204" pitchFamily="34" charset="0"/>
                    </a:rPr>
                    <a:t>=V</a:t>
                  </a:r>
                  <a:r>
                    <a:rPr lang="en-US" baseline="-25000" dirty="0">
                      <a:latin typeface="Arial" panose="020B0604020202020204" pitchFamily="34" charset="0"/>
                      <a:cs typeface="Arial" panose="020B0604020202020204" pitchFamily="34" charset="0"/>
                    </a:rPr>
                    <a:t>n-1</a:t>
                  </a:r>
                  <a:r>
                    <a:rPr lang="en-US" dirty="0">
                      <a:latin typeface="Arial" panose="020B0604020202020204" pitchFamily="34" charset="0"/>
                      <a:cs typeface="Arial" panose="020B0604020202020204" pitchFamily="34" charset="0"/>
                    </a:rPr>
                    <a:t>) or in a gradient (</a:t>
                  </a:r>
                  <a:r>
                    <a:rPr lang="en-US" dirty="0" err="1">
                      <a:latin typeface="Arial" panose="020B0604020202020204" pitchFamily="34" charset="0"/>
                      <a:cs typeface="Arial" panose="020B0604020202020204" pitchFamily="34" charset="0"/>
                    </a:rPr>
                    <a:t>V</a:t>
                  </a:r>
                  <a:r>
                    <a:rPr lang="en-US" baseline="-25000" dirty="0" err="1">
                      <a:latin typeface="Arial" panose="020B0604020202020204" pitchFamily="34" charset="0"/>
                      <a:cs typeface="Arial" panose="020B0604020202020204" pitchFamily="34" charset="0"/>
                    </a:rPr>
                    <a:t>n</a:t>
                  </a:r>
                  <a:r>
                    <a:rPr lang="en-US" dirty="0">
                      <a:latin typeface="Arial" panose="020B0604020202020204" pitchFamily="34" charset="0"/>
                      <a:cs typeface="Arial" panose="020B0604020202020204" pitchFamily="34" charset="0"/>
                    </a:rPr>
                    <a:t> &gt; V</a:t>
                  </a:r>
                  <a:r>
                    <a:rPr lang="en-US" baseline="-25000" dirty="0">
                      <a:latin typeface="Arial" panose="020B0604020202020204" pitchFamily="34" charset="0"/>
                      <a:cs typeface="Arial" panose="020B0604020202020204" pitchFamily="34" charset="0"/>
                    </a:rPr>
                    <a:t>n-1</a:t>
                  </a:r>
                  <a:r>
                    <a:rPr lang="en-US" dirty="0">
                      <a:latin typeface="Arial" panose="020B0604020202020204" pitchFamily="34" charset="0"/>
                      <a:cs typeface="Arial" panose="020B0604020202020204" pitchFamily="34" charset="0"/>
                    </a:rPr>
                    <a:t> or </a:t>
                  </a:r>
                  <a:r>
                    <a:rPr lang="en-US" dirty="0" err="1">
                      <a:latin typeface="Arial" panose="020B0604020202020204" pitchFamily="34" charset="0"/>
                      <a:cs typeface="Arial" panose="020B0604020202020204" pitchFamily="34" charset="0"/>
                    </a:rPr>
                    <a:t>V</a:t>
                  </a:r>
                  <a:r>
                    <a:rPr lang="en-US" baseline="-25000" dirty="0" err="1">
                      <a:latin typeface="Arial" panose="020B0604020202020204" pitchFamily="34" charset="0"/>
                      <a:cs typeface="Arial" panose="020B0604020202020204" pitchFamily="34" charset="0"/>
                    </a:rPr>
                    <a:t>n</a:t>
                  </a:r>
                  <a:r>
                    <a:rPr lang="en-US" dirty="0">
                      <a:latin typeface="Arial" panose="020B0604020202020204" pitchFamily="34" charset="0"/>
                      <a:cs typeface="Arial" panose="020B0604020202020204" pitchFamily="34" charset="0"/>
                    </a:rPr>
                    <a:t> &lt; V</a:t>
                  </a:r>
                  <a:r>
                    <a:rPr lang="en-US" baseline="-25000" dirty="0">
                      <a:latin typeface="Arial" panose="020B0604020202020204" pitchFamily="34" charset="0"/>
                      <a:cs typeface="Arial" panose="020B0604020202020204" pitchFamily="34" charset="0"/>
                    </a:rPr>
                    <a:t>n-1</a:t>
                  </a:r>
                  <a:r>
                    <a:rPr lang="en-US" dirty="0">
                      <a:latin typeface="Arial" panose="020B0604020202020204" pitchFamily="34" charset="0"/>
                      <a:cs typeface="Arial" panose="020B0604020202020204" pitchFamily="34" charset="0"/>
                    </a:rPr>
                    <a:t>)</a:t>
                  </a:r>
                </a:p>
              </p:txBody>
            </p:sp>
            <p:pic>
              <p:nvPicPr>
                <p:cNvPr id="138" name="Picture 137"/>
                <p:cNvPicPr>
                  <a:picLocks noChangeAspect="1"/>
                </p:cNvPicPr>
                <p:nvPr/>
              </p:nvPicPr>
              <p:blipFill>
                <a:blip r:embed="rId2"/>
                <a:stretch>
                  <a:fillRect/>
                </a:stretch>
              </p:blipFill>
              <p:spPr>
                <a:xfrm>
                  <a:off x="5288104" y="3280015"/>
                  <a:ext cx="411671" cy="240448"/>
                </a:xfrm>
                <a:prstGeom prst="rect">
                  <a:avLst/>
                </a:prstGeom>
              </p:spPr>
            </p:pic>
            <p:sp>
              <p:nvSpPr>
                <p:cNvPr id="139" name="TextBox 138"/>
                <p:cNvSpPr txBox="1"/>
                <p:nvPr/>
              </p:nvSpPr>
              <p:spPr>
                <a:xfrm>
                  <a:off x="5854621" y="2589782"/>
                  <a:ext cx="300082" cy="369332"/>
                </a:xfrm>
                <a:prstGeom prst="rect">
                  <a:avLst/>
                </a:prstGeom>
                <a:noFill/>
              </p:spPr>
              <p:txBody>
                <a:bodyPr wrap="none" rtlCol="0">
                  <a:spAutoFit/>
                </a:bodyPr>
                <a:lstStyle/>
                <a:p>
                  <a:r>
                    <a:rPr lang="en-US" b="1" dirty="0"/>
                    <a:t>−</a:t>
                  </a:r>
                </a:p>
              </p:txBody>
            </p:sp>
            <p:sp>
              <p:nvSpPr>
                <p:cNvPr id="140" name="TextBox 139"/>
                <p:cNvSpPr txBox="1"/>
                <p:nvPr/>
              </p:nvSpPr>
              <p:spPr>
                <a:xfrm>
                  <a:off x="6687507" y="2589782"/>
                  <a:ext cx="300082" cy="369332"/>
                </a:xfrm>
                <a:prstGeom prst="rect">
                  <a:avLst/>
                </a:prstGeom>
                <a:noFill/>
              </p:spPr>
              <p:txBody>
                <a:bodyPr wrap="none" rtlCol="0">
                  <a:spAutoFit/>
                </a:bodyPr>
                <a:lstStyle/>
                <a:p>
                  <a:r>
                    <a:rPr lang="en-US" b="1" dirty="0"/>
                    <a:t>−</a:t>
                  </a:r>
                </a:p>
              </p:txBody>
            </p:sp>
            <p:sp>
              <p:nvSpPr>
                <p:cNvPr id="141" name="TextBox 140"/>
                <p:cNvSpPr txBox="1"/>
                <p:nvPr/>
              </p:nvSpPr>
              <p:spPr>
                <a:xfrm>
                  <a:off x="7520952" y="2589748"/>
                  <a:ext cx="300082" cy="369332"/>
                </a:xfrm>
                <a:prstGeom prst="rect">
                  <a:avLst/>
                </a:prstGeom>
                <a:noFill/>
              </p:spPr>
              <p:txBody>
                <a:bodyPr wrap="none" rtlCol="0">
                  <a:spAutoFit/>
                </a:bodyPr>
                <a:lstStyle/>
                <a:p>
                  <a:r>
                    <a:rPr lang="en-US" b="1" dirty="0"/>
                    <a:t>−</a:t>
                  </a:r>
                </a:p>
              </p:txBody>
            </p:sp>
            <p:sp>
              <p:nvSpPr>
                <p:cNvPr id="142" name="TextBox 141"/>
                <p:cNvSpPr txBox="1"/>
                <p:nvPr/>
              </p:nvSpPr>
              <p:spPr>
                <a:xfrm>
                  <a:off x="8354064" y="2589748"/>
                  <a:ext cx="300082" cy="369332"/>
                </a:xfrm>
                <a:prstGeom prst="rect">
                  <a:avLst/>
                </a:prstGeom>
                <a:noFill/>
              </p:spPr>
              <p:txBody>
                <a:bodyPr wrap="none" rtlCol="0">
                  <a:spAutoFit/>
                </a:bodyPr>
                <a:lstStyle/>
                <a:p>
                  <a:r>
                    <a:rPr lang="en-US" b="1" dirty="0"/>
                    <a:t>−</a:t>
                  </a:r>
                </a:p>
              </p:txBody>
            </p:sp>
            <p:sp>
              <p:nvSpPr>
                <p:cNvPr id="143" name="TextBox 142"/>
                <p:cNvSpPr txBox="1"/>
                <p:nvPr/>
              </p:nvSpPr>
              <p:spPr>
                <a:xfrm>
                  <a:off x="9187296" y="2589748"/>
                  <a:ext cx="300082" cy="369332"/>
                </a:xfrm>
                <a:prstGeom prst="rect">
                  <a:avLst/>
                </a:prstGeom>
                <a:noFill/>
              </p:spPr>
              <p:txBody>
                <a:bodyPr wrap="none" rtlCol="0">
                  <a:spAutoFit/>
                </a:bodyPr>
                <a:lstStyle/>
                <a:p>
                  <a:r>
                    <a:rPr lang="en-US" b="1" dirty="0"/>
                    <a:t>−</a:t>
                  </a:r>
                </a:p>
              </p:txBody>
            </p:sp>
            <p:sp>
              <p:nvSpPr>
                <p:cNvPr id="144" name="TextBox 143"/>
                <p:cNvSpPr txBox="1"/>
                <p:nvPr/>
              </p:nvSpPr>
              <p:spPr>
                <a:xfrm>
                  <a:off x="10019154" y="2589748"/>
                  <a:ext cx="300082" cy="369332"/>
                </a:xfrm>
                <a:prstGeom prst="rect">
                  <a:avLst/>
                </a:prstGeom>
                <a:noFill/>
              </p:spPr>
              <p:txBody>
                <a:bodyPr wrap="none" rtlCol="0">
                  <a:spAutoFit/>
                </a:bodyPr>
                <a:lstStyle/>
                <a:p>
                  <a:r>
                    <a:rPr lang="en-US" b="1" dirty="0"/>
                    <a:t>−</a:t>
                  </a:r>
                </a:p>
              </p:txBody>
            </p:sp>
            <p:sp>
              <p:nvSpPr>
                <p:cNvPr id="145" name="TextBox 144"/>
                <p:cNvSpPr txBox="1"/>
                <p:nvPr/>
              </p:nvSpPr>
              <p:spPr>
                <a:xfrm>
                  <a:off x="5864184" y="3809581"/>
                  <a:ext cx="300082" cy="369332"/>
                </a:xfrm>
                <a:prstGeom prst="rect">
                  <a:avLst/>
                </a:prstGeom>
                <a:noFill/>
              </p:spPr>
              <p:txBody>
                <a:bodyPr wrap="none" rtlCol="0">
                  <a:spAutoFit/>
                </a:bodyPr>
                <a:lstStyle/>
                <a:p>
                  <a:r>
                    <a:rPr lang="en-US" b="1" dirty="0"/>
                    <a:t>−</a:t>
                  </a:r>
                </a:p>
              </p:txBody>
            </p:sp>
            <p:sp>
              <p:nvSpPr>
                <p:cNvPr id="146" name="TextBox 145"/>
                <p:cNvSpPr txBox="1"/>
                <p:nvPr/>
              </p:nvSpPr>
              <p:spPr>
                <a:xfrm>
                  <a:off x="6698395" y="3818690"/>
                  <a:ext cx="300082" cy="369332"/>
                </a:xfrm>
                <a:prstGeom prst="rect">
                  <a:avLst/>
                </a:prstGeom>
                <a:noFill/>
              </p:spPr>
              <p:txBody>
                <a:bodyPr wrap="none" rtlCol="0">
                  <a:spAutoFit/>
                </a:bodyPr>
                <a:lstStyle/>
                <a:p>
                  <a:r>
                    <a:rPr lang="en-US" b="1" dirty="0"/>
                    <a:t>−</a:t>
                  </a:r>
                </a:p>
              </p:txBody>
            </p:sp>
            <p:sp>
              <p:nvSpPr>
                <p:cNvPr id="147" name="TextBox 146"/>
                <p:cNvSpPr txBox="1"/>
                <p:nvPr/>
              </p:nvSpPr>
              <p:spPr>
                <a:xfrm>
                  <a:off x="7519445" y="3818690"/>
                  <a:ext cx="300082" cy="369332"/>
                </a:xfrm>
                <a:prstGeom prst="rect">
                  <a:avLst/>
                </a:prstGeom>
                <a:noFill/>
              </p:spPr>
              <p:txBody>
                <a:bodyPr wrap="none" rtlCol="0">
                  <a:spAutoFit/>
                </a:bodyPr>
                <a:lstStyle/>
                <a:p>
                  <a:r>
                    <a:rPr lang="en-US" b="1" dirty="0"/>
                    <a:t>−</a:t>
                  </a:r>
                </a:p>
              </p:txBody>
            </p:sp>
            <p:sp>
              <p:nvSpPr>
                <p:cNvPr id="148" name="TextBox 147"/>
                <p:cNvSpPr txBox="1"/>
                <p:nvPr/>
              </p:nvSpPr>
              <p:spPr>
                <a:xfrm>
                  <a:off x="8354064" y="3818690"/>
                  <a:ext cx="300082" cy="369332"/>
                </a:xfrm>
                <a:prstGeom prst="rect">
                  <a:avLst/>
                </a:prstGeom>
                <a:noFill/>
              </p:spPr>
              <p:txBody>
                <a:bodyPr wrap="none" rtlCol="0">
                  <a:spAutoFit/>
                </a:bodyPr>
                <a:lstStyle/>
                <a:p>
                  <a:r>
                    <a:rPr lang="en-US" b="1" dirty="0"/>
                    <a:t>−</a:t>
                  </a:r>
                </a:p>
              </p:txBody>
            </p:sp>
            <p:sp>
              <p:nvSpPr>
                <p:cNvPr id="149" name="TextBox 148"/>
                <p:cNvSpPr txBox="1"/>
                <p:nvPr/>
              </p:nvSpPr>
              <p:spPr>
                <a:xfrm>
                  <a:off x="9187069" y="3818690"/>
                  <a:ext cx="300082" cy="369332"/>
                </a:xfrm>
                <a:prstGeom prst="rect">
                  <a:avLst/>
                </a:prstGeom>
                <a:noFill/>
              </p:spPr>
              <p:txBody>
                <a:bodyPr wrap="none" rtlCol="0">
                  <a:spAutoFit/>
                </a:bodyPr>
                <a:lstStyle/>
                <a:p>
                  <a:r>
                    <a:rPr lang="en-US" b="1" dirty="0"/>
                    <a:t>−</a:t>
                  </a:r>
                </a:p>
              </p:txBody>
            </p:sp>
            <p:sp>
              <p:nvSpPr>
                <p:cNvPr id="150" name="TextBox 149"/>
                <p:cNvSpPr txBox="1"/>
                <p:nvPr/>
              </p:nvSpPr>
              <p:spPr>
                <a:xfrm>
                  <a:off x="10041208" y="3818690"/>
                  <a:ext cx="300082" cy="369332"/>
                </a:xfrm>
                <a:prstGeom prst="rect">
                  <a:avLst/>
                </a:prstGeom>
                <a:noFill/>
              </p:spPr>
              <p:txBody>
                <a:bodyPr wrap="none" rtlCol="0">
                  <a:spAutoFit/>
                </a:bodyPr>
                <a:lstStyle/>
                <a:p>
                  <a:r>
                    <a:rPr lang="en-US" b="1" dirty="0"/>
                    <a:t>−</a:t>
                  </a:r>
                </a:p>
              </p:txBody>
            </p:sp>
            <p:pic>
              <p:nvPicPr>
                <p:cNvPr id="151" name="Picture 150"/>
                <p:cNvPicPr>
                  <a:picLocks noChangeAspect="1"/>
                </p:cNvPicPr>
                <p:nvPr/>
              </p:nvPicPr>
              <p:blipFill>
                <a:blip r:embed="rId2"/>
                <a:stretch>
                  <a:fillRect/>
                </a:stretch>
              </p:blipFill>
              <p:spPr>
                <a:xfrm>
                  <a:off x="6141588" y="3281636"/>
                  <a:ext cx="411671" cy="240448"/>
                </a:xfrm>
                <a:prstGeom prst="rect">
                  <a:avLst/>
                </a:prstGeom>
              </p:spPr>
            </p:pic>
            <p:sp>
              <p:nvSpPr>
                <p:cNvPr id="152" name="TextBox 151"/>
                <p:cNvSpPr txBox="1"/>
                <p:nvPr/>
              </p:nvSpPr>
              <p:spPr>
                <a:xfrm>
                  <a:off x="4464620" y="3714887"/>
                  <a:ext cx="825867"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Pulled</a:t>
                  </a:r>
                </a:p>
              </p:txBody>
            </p:sp>
            <p:sp>
              <p:nvSpPr>
                <p:cNvPr id="153" name="TextBox 152"/>
                <p:cNvSpPr txBox="1"/>
                <p:nvPr/>
              </p:nvSpPr>
              <p:spPr>
                <a:xfrm>
                  <a:off x="4591796" y="4368310"/>
                  <a:ext cx="966931"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Pushed</a:t>
                  </a:r>
                </a:p>
              </p:txBody>
            </p:sp>
            <p:sp>
              <p:nvSpPr>
                <p:cNvPr id="154" name="Arc 153"/>
                <p:cNvSpPr/>
                <p:nvPr/>
              </p:nvSpPr>
              <p:spPr>
                <a:xfrm>
                  <a:off x="5446125" y="3488098"/>
                  <a:ext cx="467360" cy="546587"/>
                </a:xfrm>
                <a:prstGeom prst="arc">
                  <a:avLst/>
                </a:prstGeom>
                <a:ln>
                  <a:solidFill>
                    <a:srgbClr val="FF0000"/>
                  </a:solidFill>
                  <a:prstDash val="sysDash"/>
                  <a:tailEnd type="stealth" w="med"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5" name="Arc 154"/>
                <p:cNvSpPr/>
                <p:nvPr/>
              </p:nvSpPr>
              <p:spPr>
                <a:xfrm flipV="1">
                  <a:off x="5442631" y="2766200"/>
                  <a:ext cx="467360" cy="546587"/>
                </a:xfrm>
                <a:prstGeom prst="arc">
                  <a:avLst/>
                </a:prstGeom>
                <a:ln>
                  <a:solidFill>
                    <a:srgbClr val="FF0000"/>
                  </a:solidFill>
                  <a:prstDash val="sysDash"/>
                  <a:tailEnd type="stealth" w="med"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6" name="Arc 155"/>
                <p:cNvSpPr>
                  <a:spLocks noChangeAspect="1"/>
                </p:cNvSpPr>
                <p:nvPr/>
              </p:nvSpPr>
              <p:spPr>
                <a:xfrm rot="5400000" flipV="1">
                  <a:off x="6103036" y="2864182"/>
                  <a:ext cx="386406" cy="451910"/>
                </a:xfrm>
                <a:prstGeom prst="arc">
                  <a:avLst/>
                </a:prstGeom>
                <a:ln>
                  <a:solidFill>
                    <a:srgbClr val="0033CC"/>
                  </a:solidFill>
                  <a:prstDash val="sysDash"/>
                  <a:tailEnd type="stealth" w="med"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8" name="Arc 157"/>
                <p:cNvSpPr>
                  <a:spLocks noChangeAspect="1"/>
                </p:cNvSpPr>
                <p:nvPr/>
              </p:nvSpPr>
              <p:spPr>
                <a:xfrm rot="16200000">
                  <a:off x="6092876" y="3473782"/>
                  <a:ext cx="386406" cy="451910"/>
                </a:xfrm>
                <a:prstGeom prst="arc">
                  <a:avLst/>
                </a:prstGeom>
                <a:ln>
                  <a:solidFill>
                    <a:srgbClr val="0033CC"/>
                  </a:solidFill>
                  <a:prstDash val="sysDash"/>
                  <a:tailEnd type="stealth" w="med"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60" name="Straight Arrow Connector 159"/>
                <p:cNvCxnSpPr/>
                <p:nvPr/>
              </p:nvCxnSpPr>
              <p:spPr>
                <a:xfrm flipV="1">
                  <a:off x="5105799" y="3546436"/>
                  <a:ext cx="667218" cy="176699"/>
                </a:xfrm>
                <a:prstGeom prst="straightConnector1">
                  <a:avLst/>
                </a:prstGeom>
                <a:ln>
                  <a:solidFill>
                    <a:srgbClr val="002060"/>
                  </a:solidFill>
                  <a:tailEnd type="stealth" w="med" len="lg"/>
                </a:ln>
              </p:spPr>
              <p:style>
                <a:lnRef idx="1">
                  <a:schemeClr val="accent1"/>
                </a:lnRef>
                <a:fillRef idx="0">
                  <a:schemeClr val="accent1"/>
                </a:fillRef>
                <a:effectRef idx="0">
                  <a:schemeClr val="accent1"/>
                </a:effectRef>
                <a:fontRef idx="minor">
                  <a:schemeClr val="tx1"/>
                </a:fontRef>
              </p:style>
            </p:cxnSp>
            <p:cxnSp>
              <p:nvCxnSpPr>
                <p:cNvPr id="162" name="Straight Arrow Connector 161"/>
                <p:cNvCxnSpPr>
                  <a:stCxn id="153" idx="0"/>
                </p:cNvCxnSpPr>
                <p:nvPr/>
              </p:nvCxnSpPr>
              <p:spPr>
                <a:xfrm flipV="1">
                  <a:off x="5075262" y="3265062"/>
                  <a:ext cx="1063738" cy="1103248"/>
                </a:xfrm>
                <a:prstGeom prst="straightConnector1">
                  <a:avLst/>
                </a:prstGeom>
                <a:ln>
                  <a:solidFill>
                    <a:srgbClr val="002060"/>
                  </a:solidFill>
                  <a:tailEnd type="stealth" w="med" len="lg"/>
                </a:ln>
              </p:spPr>
              <p:style>
                <a:lnRef idx="1">
                  <a:schemeClr val="accent1"/>
                </a:lnRef>
                <a:fillRef idx="0">
                  <a:schemeClr val="accent1"/>
                </a:fillRef>
                <a:effectRef idx="0">
                  <a:schemeClr val="accent1"/>
                </a:effectRef>
                <a:fontRef idx="minor">
                  <a:schemeClr val="tx1"/>
                </a:fontRef>
              </p:style>
            </p:cxnSp>
            <p:sp>
              <p:nvSpPr>
                <p:cNvPr id="163" name="TextBox 162"/>
                <p:cNvSpPr txBox="1"/>
                <p:nvPr/>
              </p:nvSpPr>
              <p:spPr>
                <a:xfrm>
                  <a:off x="3914137" y="2003443"/>
                  <a:ext cx="1736374" cy="646331"/>
                </a:xfrm>
                <a:prstGeom prst="rect">
                  <a:avLst/>
                </a:prstGeom>
                <a:noFill/>
              </p:spPr>
              <p:txBody>
                <a:bodyPr wrap="none" rtlCol="0">
                  <a:spAutoFit/>
                </a:bodyPr>
                <a:lstStyle/>
                <a:p>
                  <a:pPr algn="ctr"/>
                  <a:r>
                    <a:rPr lang="en-US" dirty="0">
                      <a:latin typeface="Arial" panose="020B0604020202020204" pitchFamily="34" charset="0"/>
                      <a:cs typeface="Arial" panose="020B0604020202020204" pitchFamily="34" charset="0"/>
                    </a:rPr>
                    <a:t>Particle with</a:t>
                  </a:r>
                </a:p>
                <a:p>
                  <a:pPr algn="ctr"/>
                  <a:r>
                    <a:rPr lang="en-US" dirty="0">
                      <a:latin typeface="Arial" panose="020B0604020202020204" pitchFamily="34" charset="0"/>
                      <a:cs typeface="Arial" panose="020B0604020202020204" pitchFamily="34" charset="0"/>
                    </a:rPr>
                    <a:t>Dipole Moment</a:t>
                  </a:r>
                </a:p>
              </p:txBody>
            </p:sp>
            <p:cxnSp>
              <p:nvCxnSpPr>
                <p:cNvPr id="169" name="Straight Arrow Connector 168"/>
                <p:cNvCxnSpPr/>
                <p:nvPr/>
              </p:nvCxnSpPr>
              <p:spPr>
                <a:xfrm>
                  <a:off x="4772164" y="2598974"/>
                  <a:ext cx="505780" cy="750465"/>
                </a:xfrm>
                <a:prstGeom prst="straightConnector1">
                  <a:avLst/>
                </a:prstGeom>
                <a:ln>
                  <a:solidFill>
                    <a:srgbClr val="002060"/>
                  </a:solidFill>
                  <a:tailEnd type="stealth" w="med" len="lg"/>
                </a:ln>
              </p:spPr>
              <p:style>
                <a:lnRef idx="1">
                  <a:schemeClr val="accent1"/>
                </a:lnRef>
                <a:fillRef idx="0">
                  <a:schemeClr val="accent1"/>
                </a:fillRef>
                <a:effectRef idx="0">
                  <a:schemeClr val="accent1"/>
                </a:effectRef>
                <a:fontRef idx="minor">
                  <a:schemeClr val="tx1"/>
                </a:fontRef>
              </p:style>
            </p:cxnSp>
          </p:grpSp>
        </p:grpSp>
        <p:sp>
          <p:nvSpPr>
            <p:cNvPr id="174" name="Arc 173"/>
            <p:cNvSpPr/>
            <p:nvPr/>
          </p:nvSpPr>
          <p:spPr>
            <a:xfrm flipV="1">
              <a:off x="6387511" y="2938920"/>
              <a:ext cx="467360" cy="546587"/>
            </a:xfrm>
            <a:prstGeom prst="arc">
              <a:avLst/>
            </a:prstGeom>
            <a:ln>
              <a:solidFill>
                <a:srgbClr val="FF0000"/>
              </a:solidFill>
              <a:prstDash val="sysDash"/>
              <a:tailEnd type="stealth" w="med"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6" name="Arc 175"/>
            <p:cNvSpPr/>
            <p:nvPr/>
          </p:nvSpPr>
          <p:spPr>
            <a:xfrm>
              <a:off x="6391005" y="3620178"/>
              <a:ext cx="467360" cy="546587"/>
            </a:xfrm>
            <a:prstGeom prst="arc">
              <a:avLst/>
            </a:prstGeom>
            <a:ln>
              <a:solidFill>
                <a:srgbClr val="FF0000"/>
              </a:solidFill>
              <a:prstDash val="sysDash"/>
              <a:tailEnd type="stealth" w="med"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157" name="Title 2">
            <a:extLst>
              <a:ext uri="{FF2B5EF4-FFF2-40B4-BE49-F238E27FC236}">
                <a16:creationId xmlns:a16="http://schemas.microsoft.com/office/drawing/2014/main" id="{A07CD340-B9FB-4D8F-87C3-21AA1635B02F}"/>
              </a:ext>
            </a:extLst>
          </p:cNvPr>
          <p:cNvSpPr txBox="1">
            <a:spLocks/>
          </p:cNvSpPr>
          <p:nvPr/>
        </p:nvSpPr>
        <p:spPr>
          <a:xfrm>
            <a:off x="488272" y="350133"/>
            <a:ext cx="10708967" cy="767730"/>
          </a:xfrm>
          <a:prstGeom prst="rect">
            <a:avLst/>
          </a:prstGeom>
        </p:spPr>
        <p:txBody>
          <a:bodyPr>
            <a:noAutofit/>
            <a:scene3d>
              <a:camera prst="orthographicFront"/>
              <a:lightRig rig="threePt" dir="t"/>
            </a:scene3d>
            <a:sp3d extrusionH="57150">
              <a:bevelT w="381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i="1" dirty="0">
                <a:ln>
                  <a:solidFill>
                    <a:srgbClr val="0070C0"/>
                  </a:solidFill>
                </a:ln>
                <a:solidFill>
                  <a:srgbClr val="00CCFF"/>
                </a:solidFill>
                <a:latin typeface="Arial" panose="020B0604020202020204" pitchFamily="34" charset="0"/>
                <a:cs typeface="Arial" panose="020B0604020202020204" pitchFamily="34" charset="0"/>
              </a:rPr>
              <a:t>BT with Distributed Voltages</a:t>
            </a:r>
            <a:endParaRPr lang="en-US" sz="3600" i="1" dirty="0">
              <a:ln>
                <a:solidFill>
                  <a:srgbClr val="0070C0"/>
                </a:solidFill>
              </a:ln>
              <a:solidFill>
                <a:srgbClr val="00CCF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49902346"/>
      </p:ext>
    </p:extLst>
  </p:cSld>
  <p:clrMapOvr>
    <a:masterClrMapping/>
  </p:clrMapOvr>
  <mc:AlternateContent xmlns:mc="http://schemas.openxmlformats.org/markup-compatibility/2006" xmlns:p14="http://schemas.microsoft.com/office/powerpoint/2010/main">
    <mc:Choice Requires="p14">
      <p:transition spd="slow" p14:dur="2000" advTm="23299"/>
    </mc:Choice>
    <mc:Fallback xmlns="">
      <p:transition spd="slow" advTm="23299"/>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Group 35"/>
          <p:cNvGrpSpPr/>
          <p:nvPr/>
        </p:nvGrpSpPr>
        <p:grpSpPr>
          <a:xfrm>
            <a:off x="1134459" y="1415073"/>
            <a:ext cx="10062780" cy="5179144"/>
            <a:chOff x="665926" y="883665"/>
            <a:chExt cx="10062780" cy="5179144"/>
          </a:xfrm>
        </p:grpSpPr>
        <p:grpSp>
          <p:nvGrpSpPr>
            <p:cNvPr id="17" name="Group 16"/>
            <p:cNvGrpSpPr>
              <a:grpSpLocks noChangeAspect="1"/>
            </p:cNvGrpSpPr>
            <p:nvPr/>
          </p:nvGrpSpPr>
          <p:grpSpPr>
            <a:xfrm rot="18914817">
              <a:off x="2088055" y="1165665"/>
              <a:ext cx="1667718" cy="1635316"/>
              <a:chOff x="1158204" y="2613330"/>
              <a:chExt cx="3294608" cy="3230590"/>
            </a:xfrm>
          </p:grpSpPr>
          <p:cxnSp>
            <p:nvCxnSpPr>
              <p:cNvPr id="25" name="Curved Connector 24"/>
              <p:cNvCxnSpPr/>
              <p:nvPr/>
            </p:nvCxnSpPr>
            <p:spPr>
              <a:xfrm>
                <a:off x="1158204" y="2613330"/>
                <a:ext cx="550066" cy="537418"/>
              </a:xfrm>
              <a:prstGeom prst="curvedConnector3">
                <a:avLst/>
              </a:prstGeom>
              <a:ln>
                <a:prstDash val="lgDashDotDot"/>
              </a:ln>
            </p:spPr>
            <p:style>
              <a:lnRef idx="1">
                <a:schemeClr val="accent1"/>
              </a:lnRef>
              <a:fillRef idx="0">
                <a:schemeClr val="accent1"/>
              </a:fillRef>
              <a:effectRef idx="0">
                <a:schemeClr val="accent1"/>
              </a:effectRef>
              <a:fontRef idx="minor">
                <a:schemeClr val="tx1"/>
              </a:fontRef>
            </p:style>
          </p:cxnSp>
          <p:cxnSp>
            <p:nvCxnSpPr>
              <p:cNvPr id="26" name="Curved Connector 25"/>
              <p:cNvCxnSpPr/>
              <p:nvPr/>
            </p:nvCxnSpPr>
            <p:spPr>
              <a:xfrm>
                <a:off x="1696708" y="3158419"/>
                <a:ext cx="568984" cy="534929"/>
              </a:xfrm>
              <a:prstGeom prst="curvedConnector3">
                <a:avLst/>
              </a:prstGeom>
              <a:ln>
                <a:prstDash val="lgDashDotDot"/>
              </a:ln>
            </p:spPr>
            <p:style>
              <a:lnRef idx="1">
                <a:schemeClr val="accent1"/>
              </a:lnRef>
              <a:fillRef idx="0">
                <a:schemeClr val="accent1"/>
              </a:fillRef>
              <a:effectRef idx="0">
                <a:schemeClr val="accent1"/>
              </a:effectRef>
              <a:fontRef idx="minor">
                <a:schemeClr val="tx1"/>
              </a:fontRef>
            </p:style>
          </p:cxnSp>
          <p:cxnSp>
            <p:nvCxnSpPr>
              <p:cNvPr id="27" name="Curved Connector 26"/>
              <p:cNvCxnSpPr/>
              <p:nvPr/>
            </p:nvCxnSpPr>
            <p:spPr>
              <a:xfrm>
                <a:off x="2245372" y="3693348"/>
                <a:ext cx="568984" cy="534929"/>
              </a:xfrm>
              <a:prstGeom prst="curvedConnector3">
                <a:avLst/>
              </a:prstGeom>
              <a:ln>
                <a:prstDash val="lgDashDotDot"/>
              </a:ln>
            </p:spPr>
            <p:style>
              <a:lnRef idx="1">
                <a:schemeClr val="accent1"/>
              </a:lnRef>
              <a:fillRef idx="0">
                <a:schemeClr val="accent1"/>
              </a:fillRef>
              <a:effectRef idx="0">
                <a:schemeClr val="accent1"/>
              </a:effectRef>
              <a:fontRef idx="minor">
                <a:schemeClr val="tx1"/>
              </a:fontRef>
            </p:style>
          </p:cxnSp>
          <p:cxnSp>
            <p:nvCxnSpPr>
              <p:cNvPr id="28" name="Curved Connector 27"/>
              <p:cNvCxnSpPr/>
              <p:nvPr/>
            </p:nvCxnSpPr>
            <p:spPr>
              <a:xfrm>
                <a:off x="2814356" y="4233705"/>
                <a:ext cx="568984" cy="534929"/>
              </a:xfrm>
              <a:prstGeom prst="curvedConnector3">
                <a:avLst/>
              </a:prstGeom>
              <a:ln>
                <a:prstDash val="lgDashDotDot"/>
              </a:ln>
            </p:spPr>
            <p:style>
              <a:lnRef idx="1">
                <a:schemeClr val="accent1"/>
              </a:lnRef>
              <a:fillRef idx="0">
                <a:schemeClr val="accent1"/>
              </a:fillRef>
              <a:effectRef idx="0">
                <a:schemeClr val="accent1"/>
              </a:effectRef>
              <a:fontRef idx="minor">
                <a:schemeClr val="tx1"/>
              </a:fontRef>
            </p:style>
          </p:cxnSp>
          <p:cxnSp>
            <p:nvCxnSpPr>
              <p:cNvPr id="29" name="Curved Connector 28"/>
              <p:cNvCxnSpPr/>
              <p:nvPr/>
            </p:nvCxnSpPr>
            <p:spPr>
              <a:xfrm>
                <a:off x="3344012" y="4774062"/>
                <a:ext cx="568984" cy="534929"/>
              </a:xfrm>
              <a:prstGeom prst="curvedConnector3">
                <a:avLst/>
              </a:prstGeom>
              <a:ln>
                <a:prstDash val="lgDashDotDot"/>
              </a:ln>
            </p:spPr>
            <p:style>
              <a:lnRef idx="1">
                <a:schemeClr val="accent1"/>
              </a:lnRef>
              <a:fillRef idx="0">
                <a:schemeClr val="accent1"/>
              </a:fillRef>
              <a:effectRef idx="0">
                <a:schemeClr val="accent1"/>
              </a:effectRef>
              <a:fontRef idx="minor">
                <a:schemeClr val="tx1"/>
              </a:fontRef>
            </p:style>
          </p:cxnSp>
          <p:cxnSp>
            <p:nvCxnSpPr>
              <p:cNvPr id="30" name="Curved Connector 29"/>
              <p:cNvCxnSpPr/>
              <p:nvPr/>
            </p:nvCxnSpPr>
            <p:spPr>
              <a:xfrm>
                <a:off x="3883828" y="5308991"/>
                <a:ext cx="568984" cy="534929"/>
              </a:xfrm>
              <a:prstGeom prst="curvedConnector3">
                <a:avLst/>
              </a:prstGeom>
              <a:ln>
                <a:prstDash val="lgDashDotDot"/>
              </a:ln>
            </p:spPr>
            <p:style>
              <a:lnRef idx="1">
                <a:schemeClr val="accent1"/>
              </a:lnRef>
              <a:fillRef idx="0">
                <a:schemeClr val="accent1"/>
              </a:fillRef>
              <a:effectRef idx="0">
                <a:schemeClr val="accent1"/>
              </a:effectRef>
              <a:fontRef idx="minor">
                <a:schemeClr val="tx1"/>
              </a:fontRef>
            </p:style>
          </p:cxnSp>
        </p:grpSp>
        <p:grpSp>
          <p:nvGrpSpPr>
            <p:cNvPr id="18" name="Group 17"/>
            <p:cNvGrpSpPr>
              <a:grpSpLocks noChangeAspect="1"/>
            </p:cNvGrpSpPr>
            <p:nvPr/>
          </p:nvGrpSpPr>
          <p:grpSpPr>
            <a:xfrm rot="2685183" flipV="1">
              <a:off x="2088055" y="1267298"/>
              <a:ext cx="1667718" cy="1635316"/>
              <a:chOff x="1158204" y="2613330"/>
              <a:chExt cx="3294608" cy="3230590"/>
            </a:xfrm>
          </p:grpSpPr>
          <p:cxnSp>
            <p:nvCxnSpPr>
              <p:cNvPr id="19" name="Curved Connector 18"/>
              <p:cNvCxnSpPr/>
              <p:nvPr/>
            </p:nvCxnSpPr>
            <p:spPr>
              <a:xfrm>
                <a:off x="1158204" y="2613330"/>
                <a:ext cx="550066" cy="537418"/>
              </a:xfrm>
              <a:prstGeom prst="curvedConnector3">
                <a:avLst/>
              </a:prstGeom>
              <a:ln>
                <a:prstDash val="lgDashDotDot"/>
              </a:ln>
            </p:spPr>
            <p:style>
              <a:lnRef idx="1">
                <a:schemeClr val="accent1"/>
              </a:lnRef>
              <a:fillRef idx="0">
                <a:schemeClr val="accent1"/>
              </a:fillRef>
              <a:effectRef idx="0">
                <a:schemeClr val="accent1"/>
              </a:effectRef>
              <a:fontRef idx="minor">
                <a:schemeClr val="tx1"/>
              </a:fontRef>
            </p:style>
          </p:cxnSp>
          <p:cxnSp>
            <p:nvCxnSpPr>
              <p:cNvPr id="20" name="Curved Connector 19"/>
              <p:cNvCxnSpPr/>
              <p:nvPr/>
            </p:nvCxnSpPr>
            <p:spPr>
              <a:xfrm>
                <a:off x="1696708" y="3158419"/>
                <a:ext cx="568984" cy="534929"/>
              </a:xfrm>
              <a:prstGeom prst="curvedConnector3">
                <a:avLst/>
              </a:prstGeom>
              <a:ln>
                <a:prstDash val="lgDashDotDot"/>
              </a:ln>
            </p:spPr>
            <p:style>
              <a:lnRef idx="1">
                <a:schemeClr val="accent1"/>
              </a:lnRef>
              <a:fillRef idx="0">
                <a:schemeClr val="accent1"/>
              </a:fillRef>
              <a:effectRef idx="0">
                <a:schemeClr val="accent1"/>
              </a:effectRef>
              <a:fontRef idx="minor">
                <a:schemeClr val="tx1"/>
              </a:fontRef>
            </p:style>
          </p:cxnSp>
          <p:cxnSp>
            <p:nvCxnSpPr>
              <p:cNvPr id="21" name="Curved Connector 20"/>
              <p:cNvCxnSpPr/>
              <p:nvPr/>
            </p:nvCxnSpPr>
            <p:spPr>
              <a:xfrm>
                <a:off x="2245372" y="3693348"/>
                <a:ext cx="568984" cy="534929"/>
              </a:xfrm>
              <a:prstGeom prst="curvedConnector3">
                <a:avLst/>
              </a:prstGeom>
              <a:ln>
                <a:prstDash val="lgDashDotDot"/>
              </a:ln>
            </p:spPr>
            <p:style>
              <a:lnRef idx="1">
                <a:schemeClr val="accent1"/>
              </a:lnRef>
              <a:fillRef idx="0">
                <a:schemeClr val="accent1"/>
              </a:fillRef>
              <a:effectRef idx="0">
                <a:schemeClr val="accent1"/>
              </a:effectRef>
              <a:fontRef idx="minor">
                <a:schemeClr val="tx1"/>
              </a:fontRef>
            </p:style>
          </p:cxnSp>
          <p:cxnSp>
            <p:nvCxnSpPr>
              <p:cNvPr id="22" name="Curved Connector 21"/>
              <p:cNvCxnSpPr/>
              <p:nvPr/>
            </p:nvCxnSpPr>
            <p:spPr>
              <a:xfrm>
                <a:off x="2814356" y="4233705"/>
                <a:ext cx="568984" cy="534929"/>
              </a:xfrm>
              <a:prstGeom prst="curvedConnector3">
                <a:avLst/>
              </a:prstGeom>
              <a:ln>
                <a:prstDash val="lgDashDotDot"/>
              </a:ln>
            </p:spPr>
            <p:style>
              <a:lnRef idx="1">
                <a:schemeClr val="accent1"/>
              </a:lnRef>
              <a:fillRef idx="0">
                <a:schemeClr val="accent1"/>
              </a:fillRef>
              <a:effectRef idx="0">
                <a:schemeClr val="accent1"/>
              </a:effectRef>
              <a:fontRef idx="minor">
                <a:schemeClr val="tx1"/>
              </a:fontRef>
            </p:style>
          </p:cxnSp>
          <p:cxnSp>
            <p:nvCxnSpPr>
              <p:cNvPr id="23" name="Curved Connector 22"/>
              <p:cNvCxnSpPr/>
              <p:nvPr/>
            </p:nvCxnSpPr>
            <p:spPr>
              <a:xfrm>
                <a:off x="3344012" y="4774062"/>
                <a:ext cx="568984" cy="534929"/>
              </a:xfrm>
              <a:prstGeom prst="curvedConnector3">
                <a:avLst/>
              </a:prstGeom>
              <a:ln>
                <a:prstDash val="lgDashDotDot"/>
              </a:ln>
            </p:spPr>
            <p:style>
              <a:lnRef idx="1">
                <a:schemeClr val="accent1"/>
              </a:lnRef>
              <a:fillRef idx="0">
                <a:schemeClr val="accent1"/>
              </a:fillRef>
              <a:effectRef idx="0">
                <a:schemeClr val="accent1"/>
              </a:effectRef>
              <a:fontRef idx="minor">
                <a:schemeClr val="tx1"/>
              </a:fontRef>
            </p:style>
          </p:cxnSp>
          <p:cxnSp>
            <p:nvCxnSpPr>
              <p:cNvPr id="24" name="Curved Connector 23"/>
              <p:cNvCxnSpPr/>
              <p:nvPr/>
            </p:nvCxnSpPr>
            <p:spPr>
              <a:xfrm>
                <a:off x="3883828" y="5308991"/>
                <a:ext cx="568984" cy="534929"/>
              </a:xfrm>
              <a:prstGeom prst="curvedConnector3">
                <a:avLst/>
              </a:prstGeom>
              <a:ln>
                <a:prstDash val="lgDashDotDot"/>
              </a:ln>
            </p:spPr>
            <p:style>
              <a:lnRef idx="1">
                <a:schemeClr val="accent1"/>
              </a:lnRef>
              <a:fillRef idx="0">
                <a:schemeClr val="accent1"/>
              </a:fillRef>
              <a:effectRef idx="0">
                <a:schemeClr val="accent1"/>
              </a:effectRef>
              <a:fontRef idx="minor">
                <a:schemeClr val="tx1"/>
              </a:fontRef>
            </p:style>
          </p:cxnSp>
        </p:grpSp>
        <p:grpSp>
          <p:nvGrpSpPr>
            <p:cNvPr id="620" name="Group 619"/>
            <p:cNvGrpSpPr/>
            <p:nvPr/>
          </p:nvGrpSpPr>
          <p:grpSpPr>
            <a:xfrm>
              <a:off x="1841104" y="1351640"/>
              <a:ext cx="424647" cy="1356720"/>
              <a:chOff x="1292464" y="1351640"/>
              <a:chExt cx="424647" cy="1356720"/>
            </a:xfrm>
          </p:grpSpPr>
          <p:grpSp>
            <p:nvGrpSpPr>
              <p:cNvPr id="33" name="Group 32"/>
              <p:cNvGrpSpPr>
                <a:grpSpLocks noChangeAspect="1"/>
              </p:cNvGrpSpPr>
              <p:nvPr/>
            </p:nvGrpSpPr>
            <p:grpSpPr>
              <a:xfrm>
                <a:off x="1292464" y="1533671"/>
                <a:ext cx="424647" cy="424649"/>
                <a:chOff x="2895600" y="1463040"/>
                <a:chExt cx="914400" cy="914400"/>
              </a:xfrm>
            </p:grpSpPr>
            <p:sp>
              <p:nvSpPr>
                <p:cNvPr id="79" name="Oval 78"/>
                <p:cNvSpPr/>
                <p:nvPr/>
              </p:nvSpPr>
              <p:spPr>
                <a:xfrm>
                  <a:off x="3209026" y="1785668"/>
                  <a:ext cx="274320" cy="274320"/>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Oval 79"/>
                <p:cNvSpPr/>
                <p:nvPr/>
              </p:nvSpPr>
              <p:spPr>
                <a:xfrm>
                  <a:off x="3007360" y="1574800"/>
                  <a:ext cx="685800" cy="685800"/>
                </a:xfrm>
                <a:prstGeom prst="ellipse">
                  <a:avLst/>
                </a:prstGeom>
                <a:noFill/>
                <a:ln w="635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Oval 80"/>
                <p:cNvSpPr/>
                <p:nvPr/>
              </p:nvSpPr>
              <p:spPr>
                <a:xfrm>
                  <a:off x="2895600" y="1463040"/>
                  <a:ext cx="914400" cy="914400"/>
                </a:xfrm>
                <a:prstGeom prst="ellipse">
                  <a:avLst/>
                </a:prstGeom>
                <a:noFill/>
                <a:ln w="12700">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Oval 81"/>
                <p:cNvSpPr/>
                <p:nvPr/>
              </p:nvSpPr>
              <p:spPr>
                <a:xfrm>
                  <a:off x="3119120" y="1696720"/>
                  <a:ext cx="457200" cy="457200"/>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9" name="Group 38"/>
              <p:cNvGrpSpPr>
                <a:grpSpLocks noChangeAspect="1"/>
              </p:cNvGrpSpPr>
              <p:nvPr/>
            </p:nvGrpSpPr>
            <p:grpSpPr>
              <a:xfrm>
                <a:off x="1292464" y="2100402"/>
                <a:ext cx="424647" cy="424649"/>
                <a:chOff x="2895600" y="1463040"/>
                <a:chExt cx="914400" cy="914400"/>
              </a:xfrm>
            </p:grpSpPr>
            <p:sp>
              <p:nvSpPr>
                <p:cNvPr id="55" name="Oval 54"/>
                <p:cNvSpPr/>
                <p:nvPr/>
              </p:nvSpPr>
              <p:spPr>
                <a:xfrm>
                  <a:off x="3209026" y="1785668"/>
                  <a:ext cx="274320" cy="274320"/>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p:cNvSpPr/>
                <p:nvPr/>
              </p:nvSpPr>
              <p:spPr>
                <a:xfrm>
                  <a:off x="3007360" y="1574800"/>
                  <a:ext cx="685800" cy="685800"/>
                </a:xfrm>
                <a:prstGeom prst="ellipse">
                  <a:avLst/>
                </a:prstGeom>
                <a:noFill/>
                <a:ln w="635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p:cNvSpPr/>
                <p:nvPr/>
              </p:nvSpPr>
              <p:spPr>
                <a:xfrm>
                  <a:off x="2895600" y="1463040"/>
                  <a:ext cx="914400" cy="914400"/>
                </a:xfrm>
                <a:prstGeom prst="ellipse">
                  <a:avLst/>
                </a:prstGeom>
                <a:noFill/>
                <a:ln w="12700">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p:cNvSpPr/>
                <p:nvPr/>
              </p:nvSpPr>
              <p:spPr>
                <a:xfrm>
                  <a:off x="3119120" y="1696720"/>
                  <a:ext cx="457200" cy="457200"/>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4" name="Straight Connector 3"/>
              <p:cNvCxnSpPr>
                <a:cxnSpLocks noChangeAspect="1"/>
              </p:cNvCxnSpPr>
              <p:nvPr/>
            </p:nvCxnSpPr>
            <p:spPr>
              <a:xfrm rot="5400000" flipV="1">
                <a:off x="1340333" y="1517155"/>
                <a:ext cx="331619" cy="590"/>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a:cxnSpLocks noChangeAspect="1"/>
              </p:cNvCxnSpPr>
              <p:nvPr/>
            </p:nvCxnSpPr>
            <p:spPr>
              <a:xfrm rot="5400000" flipV="1">
                <a:off x="1340287" y="2542256"/>
                <a:ext cx="331619" cy="590"/>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619" name="Group 618"/>
            <p:cNvGrpSpPr/>
            <p:nvPr/>
          </p:nvGrpSpPr>
          <p:grpSpPr>
            <a:xfrm>
              <a:off x="2373560" y="1351640"/>
              <a:ext cx="127394" cy="1352001"/>
              <a:chOff x="1824920" y="1351640"/>
              <a:chExt cx="127394" cy="1352001"/>
            </a:xfrm>
          </p:grpSpPr>
          <p:sp>
            <p:nvSpPr>
              <p:cNvPr id="83" name="Oval 82"/>
              <p:cNvSpPr/>
              <p:nvPr/>
            </p:nvSpPr>
            <p:spPr>
              <a:xfrm>
                <a:off x="1824920" y="1683500"/>
                <a:ext cx="127394" cy="127395"/>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p:cNvSpPr/>
              <p:nvPr/>
            </p:nvSpPr>
            <p:spPr>
              <a:xfrm>
                <a:off x="1824920" y="2250231"/>
                <a:ext cx="127394" cy="127395"/>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p:cNvCxnSpPr>
                <a:cxnSpLocks noChangeAspect="1"/>
              </p:cNvCxnSpPr>
              <p:nvPr/>
            </p:nvCxnSpPr>
            <p:spPr>
              <a:xfrm rot="5400000" flipV="1">
                <a:off x="1722515" y="1517155"/>
                <a:ext cx="331619" cy="590"/>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a:cxnSpLocks noChangeAspect="1"/>
              </p:cNvCxnSpPr>
              <p:nvPr/>
            </p:nvCxnSpPr>
            <p:spPr>
              <a:xfrm rot="5400000" flipV="1">
                <a:off x="1727188" y="2537537"/>
                <a:ext cx="331619" cy="590"/>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618" name="Group 617"/>
            <p:cNvGrpSpPr/>
            <p:nvPr/>
          </p:nvGrpSpPr>
          <p:grpSpPr>
            <a:xfrm>
              <a:off x="2760461" y="1356359"/>
              <a:ext cx="127394" cy="1352001"/>
              <a:chOff x="2211821" y="1356359"/>
              <a:chExt cx="127394" cy="1352001"/>
            </a:xfrm>
          </p:grpSpPr>
          <p:sp>
            <p:nvSpPr>
              <p:cNvPr id="87" name="Oval 86"/>
              <p:cNvSpPr/>
              <p:nvPr/>
            </p:nvSpPr>
            <p:spPr>
              <a:xfrm>
                <a:off x="2211821" y="1683500"/>
                <a:ext cx="127394" cy="127395"/>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nvSpPr>
            <p:spPr>
              <a:xfrm>
                <a:off x="2211821" y="2250231"/>
                <a:ext cx="127394" cy="127395"/>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p:cNvCxnSpPr>
                <a:cxnSpLocks noChangeAspect="1"/>
              </p:cNvCxnSpPr>
              <p:nvPr/>
            </p:nvCxnSpPr>
            <p:spPr>
              <a:xfrm rot="5400000" flipV="1">
                <a:off x="2114134" y="1521874"/>
                <a:ext cx="331619" cy="590"/>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a:cxnSpLocks noChangeAspect="1"/>
              </p:cNvCxnSpPr>
              <p:nvPr/>
            </p:nvCxnSpPr>
            <p:spPr>
              <a:xfrm rot="5400000" flipV="1">
                <a:off x="2108648" y="2542256"/>
                <a:ext cx="331619" cy="590"/>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617" name="Group 616"/>
            <p:cNvGrpSpPr/>
            <p:nvPr/>
          </p:nvGrpSpPr>
          <p:grpSpPr>
            <a:xfrm>
              <a:off x="3147362" y="1356359"/>
              <a:ext cx="127394" cy="1352001"/>
              <a:chOff x="2598722" y="1356359"/>
              <a:chExt cx="127394" cy="1352001"/>
            </a:xfrm>
          </p:grpSpPr>
          <p:sp>
            <p:nvSpPr>
              <p:cNvPr id="75" name="Oval 74"/>
              <p:cNvSpPr/>
              <p:nvPr/>
            </p:nvSpPr>
            <p:spPr>
              <a:xfrm>
                <a:off x="2598722" y="1683500"/>
                <a:ext cx="127394" cy="127395"/>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p:cNvSpPr/>
              <p:nvPr/>
            </p:nvSpPr>
            <p:spPr>
              <a:xfrm>
                <a:off x="2598722" y="2250231"/>
                <a:ext cx="127394" cy="127395"/>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p:cNvCxnSpPr>
                <a:cxnSpLocks noChangeAspect="1"/>
              </p:cNvCxnSpPr>
              <p:nvPr/>
            </p:nvCxnSpPr>
            <p:spPr>
              <a:xfrm rot="5400000" flipV="1">
                <a:off x="2496317" y="1521874"/>
                <a:ext cx="331619" cy="590"/>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a:cxnSpLocks noChangeAspect="1"/>
              </p:cNvCxnSpPr>
              <p:nvPr/>
            </p:nvCxnSpPr>
            <p:spPr>
              <a:xfrm rot="5400000" flipV="1">
                <a:off x="2500990" y="2542256"/>
                <a:ext cx="331619" cy="590"/>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616" name="Group 615"/>
            <p:cNvGrpSpPr/>
            <p:nvPr/>
          </p:nvGrpSpPr>
          <p:grpSpPr>
            <a:xfrm>
              <a:off x="3534263" y="1356359"/>
              <a:ext cx="127394" cy="1352001"/>
              <a:chOff x="2985623" y="1356359"/>
              <a:chExt cx="127394" cy="1352001"/>
            </a:xfrm>
          </p:grpSpPr>
          <p:sp>
            <p:nvSpPr>
              <p:cNvPr id="71" name="Oval 70"/>
              <p:cNvSpPr/>
              <p:nvPr/>
            </p:nvSpPr>
            <p:spPr>
              <a:xfrm>
                <a:off x="2985623" y="1683500"/>
                <a:ext cx="127394" cy="127395"/>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p:nvSpPr>
            <p:spPr>
              <a:xfrm>
                <a:off x="2985623" y="2250231"/>
                <a:ext cx="127394" cy="127395"/>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p:cNvCxnSpPr>
                <a:cxnSpLocks noChangeAspect="1"/>
              </p:cNvCxnSpPr>
              <p:nvPr/>
            </p:nvCxnSpPr>
            <p:spPr>
              <a:xfrm rot="5400000" flipV="1">
                <a:off x="2883218" y="1521874"/>
                <a:ext cx="331619" cy="590"/>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a:cxnSpLocks noChangeAspect="1"/>
              </p:cNvCxnSpPr>
              <p:nvPr/>
            </p:nvCxnSpPr>
            <p:spPr>
              <a:xfrm rot="5400000" flipV="1">
                <a:off x="2877731" y="2542256"/>
                <a:ext cx="331619" cy="590"/>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615" name="Group 614"/>
            <p:cNvGrpSpPr/>
            <p:nvPr/>
          </p:nvGrpSpPr>
          <p:grpSpPr>
            <a:xfrm>
              <a:off x="3921164" y="1356359"/>
              <a:ext cx="127394" cy="1352001"/>
              <a:chOff x="3372524" y="1356359"/>
              <a:chExt cx="127394" cy="1352001"/>
            </a:xfrm>
          </p:grpSpPr>
          <p:sp>
            <p:nvSpPr>
              <p:cNvPr id="67" name="Oval 66"/>
              <p:cNvSpPr/>
              <p:nvPr/>
            </p:nvSpPr>
            <p:spPr>
              <a:xfrm>
                <a:off x="3372524" y="1683500"/>
                <a:ext cx="127394" cy="127395"/>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p:cNvSpPr/>
              <p:nvPr/>
            </p:nvSpPr>
            <p:spPr>
              <a:xfrm>
                <a:off x="3372524" y="2250231"/>
                <a:ext cx="127394" cy="127395"/>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a:cxnSpLocks noChangeAspect="1"/>
              </p:cNvCxnSpPr>
              <p:nvPr/>
            </p:nvCxnSpPr>
            <p:spPr>
              <a:xfrm rot="5400000" flipV="1">
                <a:off x="3270119" y="1521874"/>
                <a:ext cx="331619" cy="590"/>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a:cxnSpLocks noChangeAspect="1"/>
              </p:cNvCxnSpPr>
              <p:nvPr/>
            </p:nvCxnSpPr>
            <p:spPr>
              <a:xfrm rot="5400000" flipV="1">
                <a:off x="3264632" y="2542256"/>
                <a:ext cx="331619" cy="590"/>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621" name="Group 620"/>
            <p:cNvGrpSpPr>
              <a:grpSpLocks noChangeAspect="1"/>
            </p:cNvGrpSpPr>
            <p:nvPr/>
          </p:nvGrpSpPr>
          <p:grpSpPr>
            <a:xfrm rot="18914817">
              <a:off x="5085255" y="1165665"/>
              <a:ext cx="1667718" cy="1635316"/>
              <a:chOff x="1158204" y="2613330"/>
              <a:chExt cx="3294608" cy="3230590"/>
            </a:xfrm>
          </p:grpSpPr>
          <p:cxnSp>
            <p:nvCxnSpPr>
              <p:cNvPr id="622" name="Curved Connector 621"/>
              <p:cNvCxnSpPr/>
              <p:nvPr/>
            </p:nvCxnSpPr>
            <p:spPr>
              <a:xfrm>
                <a:off x="1158204" y="2613330"/>
                <a:ext cx="550066" cy="537418"/>
              </a:xfrm>
              <a:prstGeom prst="curvedConnector3">
                <a:avLst/>
              </a:prstGeom>
              <a:ln>
                <a:prstDash val="lgDashDotDot"/>
              </a:ln>
            </p:spPr>
            <p:style>
              <a:lnRef idx="1">
                <a:schemeClr val="accent1"/>
              </a:lnRef>
              <a:fillRef idx="0">
                <a:schemeClr val="accent1"/>
              </a:fillRef>
              <a:effectRef idx="0">
                <a:schemeClr val="accent1"/>
              </a:effectRef>
              <a:fontRef idx="minor">
                <a:schemeClr val="tx1"/>
              </a:fontRef>
            </p:style>
          </p:cxnSp>
          <p:cxnSp>
            <p:nvCxnSpPr>
              <p:cNvPr id="623" name="Curved Connector 622"/>
              <p:cNvCxnSpPr/>
              <p:nvPr/>
            </p:nvCxnSpPr>
            <p:spPr>
              <a:xfrm>
                <a:off x="1696708" y="3158419"/>
                <a:ext cx="568984" cy="534929"/>
              </a:xfrm>
              <a:prstGeom prst="curvedConnector3">
                <a:avLst/>
              </a:prstGeom>
              <a:ln>
                <a:prstDash val="lgDashDotDot"/>
              </a:ln>
            </p:spPr>
            <p:style>
              <a:lnRef idx="1">
                <a:schemeClr val="accent1"/>
              </a:lnRef>
              <a:fillRef idx="0">
                <a:schemeClr val="accent1"/>
              </a:fillRef>
              <a:effectRef idx="0">
                <a:schemeClr val="accent1"/>
              </a:effectRef>
              <a:fontRef idx="minor">
                <a:schemeClr val="tx1"/>
              </a:fontRef>
            </p:style>
          </p:cxnSp>
          <p:cxnSp>
            <p:nvCxnSpPr>
              <p:cNvPr id="624" name="Curved Connector 623"/>
              <p:cNvCxnSpPr/>
              <p:nvPr/>
            </p:nvCxnSpPr>
            <p:spPr>
              <a:xfrm>
                <a:off x="2245372" y="3693348"/>
                <a:ext cx="568984" cy="534929"/>
              </a:xfrm>
              <a:prstGeom prst="curvedConnector3">
                <a:avLst/>
              </a:prstGeom>
              <a:ln>
                <a:prstDash val="lgDashDotDot"/>
              </a:ln>
            </p:spPr>
            <p:style>
              <a:lnRef idx="1">
                <a:schemeClr val="accent1"/>
              </a:lnRef>
              <a:fillRef idx="0">
                <a:schemeClr val="accent1"/>
              </a:fillRef>
              <a:effectRef idx="0">
                <a:schemeClr val="accent1"/>
              </a:effectRef>
              <a:fontRef idx="minor">
                <a:schemeClr val="tx1"/>
              </a:fontRef>
            </p:style>
          </p:cxnSp>
          <p:cxnSp>
            <p:nvCxnSpPr>
              <p:cNvPr id="625" name="Curved Connector 624"/>
              <p:cNvCxnSpPr/>
              <p:nvPr/>
            </p:nvCxnSpPr>
            <p:spPr>
              <a:xfrm>
                <a:off x="2814356" y="4233705"/>
                <a:ext cx="568984" cy="534929"/>
              </a:xfrm>
              <a:prstGeom prst="curvedConnector3">
                <a:avLst/>
              </a:prstGeom>
              <a:ln>
                <a:prstDash val="lgDashDotDot"/>
              </a:ln>
            </p:spPr>
            <p:style>
              <a:lnRef idx="1">
                <a:schemeClr val="accent1"/>
              </a:lnRef>
              <a:fillRef idx="0">
                <a:schemeClr val="accent1"/>
              </a:fillRef>
              <a:effectRef idx="0">
                <a:schemeClr val="accent1"/>
              </a:effectRef>
              <a:fontRef idx="minor">
                <a:schemeClr val="tx1"/>
              </a:fontRef>
            </p:style>
          </p:cxnSp>
          <p:cxnSp>
            <p:nvCxnSpPr>
              <p:cNvPr id="626" name="Curved Connector 625"/>
              <p:cNvCxnSpPr/>
              <p:nvPr/>
            </p:nvCxnSpPr>
            <p:spPr>
              <a:xfrm>
                <a:off x="3344012" y="4774062"/>
                <a:ext cx="568984" cy="534929"/>
              </a:xfrm>
              <a:prstGeom prst="curvedConnector3">
                <a:avLst/>
              </a:prstGeom>
              <a:ln>
                <a:prstDash val="lgDashDotDot"/>
              </a:ln>
            </p:spPr>
            <p:style>
              <a:lnRef idx="1">
                <a:schemeClr val="accent1"/>
              </a:lnRef>
              <a:fillRef idx="0">
                <a:schemeClr val="accent1"/>
              </a:fillRef>
              <a:effectRef idx="0">
                <a:schemeClr val="accent1"/>
              </a:effectRef>
              <a:fontRef idx="minor">
                <a:schemeClr val="tx1"/>
              </a:fontRef>
            </p:style>
          </p:cxnSp>
          <p:cxnSp>
            <p:nvCxnSpPr>
              <p:cNvPr id="627" name="Curved Connector 626"/>
              <p:cNvCxnSpPr/>
              <p:nvPr/>
            </p:nvCxnSpPr>
            <p:spPr>
              <a:xfrm>
                <a:off x="3883828" y="5308991"/>
                <a:ext cx="568984" cy="534929"/>
              </a:xfrm>
              <a:prstGeom prst="curvedConnector3">
                <a:avLst/>
              </a:prstGeom>
              <a:ln>
                <a:prstDash val="lgDashDotDot"/>
              </a:ln>
            </p:spPr>
            <p:style>
              <a:lnRef idx="1">
                <a:schemeClr val="accent1"/>
              </a:lnRef>
              <a:fillRef idx="0">
                <a:schemeClr val="accent1"/>
              </a:fillRef>
              <a:effectRef idx="0">
                <a:schemeClr val="accent1"/>
              </a:effectRef>
              <a:fontRef idx="minor">
                <a:schemeClr val="tx1"/>
              </a:fontRef>
            </p:style>
          </p:cxnSp>
        </p:grpSp>
        <p:grpSp>
          <p:nvGrpSpPr>
            <p:cNvPr id="628" name="Group 627"/>
            <p:cNvGrpSpPr>
              <a:grpSpLocks noChangeAspect="1"/>
            </p:cNvGrpSpPr>
            <p:nvPr/>
          </p:nvGrpSpPr>
          <p:grpSpPr>
            <a:xfrm rot="2685183" flipV="1">
              <a:off x="5085255" y="1267298"/>
              <a:ext cx="1667718" cy="1635316"/>
              <a:chOff x="1158204" y="2613330"/>
              <a:chExt cx="3294608" cy="3230590"/>
            </a:xfrm>
          </p:grpSpPr>
          <p:cxnSp>
            <p:nvCxnSpPr>
              <p:cNvPr id="629" name="Curved Connector 628"/>
              <p:cNvCxnSpPr/>
              <p:nvPr/>
            </p:nvCxnSpPr>
            <p:spPr>
              <a:xfrm>
                <a:off x="1158204" y="2613330"/>
                <a:ext cx="550066" cy="537418"/>
              </a:xfrm>
              <a:prstGeom prst="curvedConnector3">
                <a:avLst/>
              </a:prstGeom>
              <a:ln>
                <a:prstDash val="lgDashDotDot"/>
              </a:ln>
            </p:spPr>
            <p:style>
              <a:lnRef idx="1">
                <a:schemeClr val="accent1"/>
              </a:lnRef>
              <a:fillRef idx="0">
                <a:schemeClr val="accent1"/>
              </a:fillRef>
              <a:effectRef idx="0">
                <a:schemeClr val="accent1"/>
              </a:effectRef>
              <a:fontRef idx="minor">
                <a:schemeClr val="tx1"/>
              </a:fontRef>
            </p:style>
          </p:cxnSp>
          <p:cxnSp>
            <p:nvCxnSpPr>
              <p:cNvPr id="630" name="Curved Connector 629"/>
              <p:cNvCxnSpPr/>
              <p:nvPr/>
            </p:nvCxnSpPr>
            <p:spPr>
              <a:xfrm>
                <a:off x="1696708" y="3158419"/>
                <a:ext cx="568984" cy="534929"/>
              </a:xfrm>
              <a:prstGeom prst="curvedConnector3">
                <a:avLst/>
              </a:prstGeom>
              <a:ln>
                <a:prstDash val="lgDashDotDot"/>
              </a:ln>
            </p:spPr>
            <p:style>
              <a:lnRef idx="1">
                <a:schemeClr val="accent1"/>
              </a:lnRef>
              <a:fillRef idx="0">
                <a:schemeClr val="accent1"/>
              </a:fillRef>
              <a:effectRef idx="0">
                <a:schemeClr val="accent1"/>
              </a:effectRef>
              <a:fontRef idx="minor">
                <a:schemeClr val="tx1"/>
              </a:fontRef>
            </p:style>
          </p:cxnSp>
          <p:cxnSp>
            <p:nvCxnSpPr>
              <p:cNvPr id="631" name="Curved Connector 630"/>
              <p:cNvCxnSpPr/>
              <p:nvPr/>
            </p:nvCxnSpPr>
            <p:spPr>
              <a:xfrm>
                <a:off x="2245372" y="3693348"/>
                <a:ext cx="568984" cy="534929"/>
              </a:xfrm>
              <a:prstGeom prst="curvedConnector3">
                <a:avLst/>
              </a:prstGeom>
              <a:ln>
                <a:prstDash val="lgDashDotDot"/>
              </a:ln>
            </p:spPr>
            <p:style>
              <a:lnRef idx="1">
                <a:schemeClr val="accent1"/>
              </a:lnRef>
              <a:fillRef idx="0">
                <a:schemeClr val="accent1"/>
              </a:fillRef>
              <a:effectRef idx="0">
                <a:schemeClr val="accent1"/>
              </a:effectRef>
              <a:fontRef idx="minor">
                <a:schemeClr val="tx1"/>
              </a:fontRef>
            </p:style>
          </p:cxnSp>
          <p:cxnSp>
            <p:nvCxnSpPr>
              <p:cNvPr id="632" name="Curved Connector 631"/>
              <p:cNvCxnSpPr/>
              <p:nvPr/>
            </p:nvCxnSpPr>
            <p:spPr>
              <a:xfrm>
                <a:off x="2814356" y="4233705"/>
                <a:ext cx="568984" cy="534929"/>
              </a:xfrm>
              <a:prstGeom prst="curvedConnector3">
                <a:avLst/>
              </a:prstGeom>
              <a:ln>
                <a:prstDash val="lgDashDotDot"/>
              </a:ln>
            </p:spPr>
            <p:style>
              <a:lnRef idx="1">
                <a:schemeClr val="accent1"/>
              </a:lnRef>
              <a:fillRef idx="0">
                <a:schemeClr val="accent1"/>
              </a:fillRef>
              <a:effectRef idx="0">
                <a:schemeClr val="accent1"/>
              </a:effectRef>
              <a:fontRef idx="minor">
                <a:schemeClr val="tx1"/>
              </a:fontRef>
            </p:style>
          </p:cxnSp>
          <p:cxnSp>
            <p:nvCxnSpPr>
              <p:cNvPr id="633" name="Curved Connector 632"/>
              <p:cNvCxnSpPr/>
              <p:nvPr/>
            </p:nvCxnSpPr>
            <p:spPr>
              <a:xfrm>
                <a:off x="3344012" y="4774062"/>
                <a:ext cx="568984" cy="534929"/>
              </a:xfrm>
              <a:prstGeom prst="curvedConnector3">
                <a:avLst/>
              </a:prstGeom>
              <a:ln>
                <a:prstDash val="lgDashDotDot"/>
              </a:ln>
            </p:spPr>
            <p:style>
              <a:lnRef idx="1">
                <a:schemeClr val="accent1"/>
              </a:lnRef>
              <a:fillRef idx="0">
                <a:schemeClr val="accent1"/>
              </a:fillRef>
              <a:effectRef idx="0">
                <a:schemeClr val="accent1"/>
              </a:effectRef>
              <a:fontRef idx="minor">
                <a:schemeClr val="tx1"/>
              </a:fontRef>
            </p:style>
          </p:cxnSp>
          <p:cxnSp>
            <p:nvCxnSpPr>
              <p:cNvPr id="634" name="Curved Connector 633"/>
              <p:cNvCxnSpPr/>
              <p:nvPr/>
            </p:nvCxnSpPr>
            <p:spPr>
              <a:xfrm>
                <a:off x="3883828" y="5308991"/>
                <a:ext cx="568984" cy="534929"/>
              </a:xfrm>
              <a:prstGeom prst="curvedConnector3">
                <a:avLst/>
              </a:prstGeom>
              <a:ln>
                <a:prstDash val="lgDashDotDot"/>
              </a:ln>
            </p:spPr>
            <p:style>
              <a:lnRef idx="1">
                <a:schemeClr val="accent1"/>
              </a:lnRef>
              <a:fillRef idx="0">
                <a:schemeClr val="accent1"/>
              </a:fillRef>
              <a:effectRef idx="0">
                <a:schemeClr val="accent1"/>
              </a:effectRef>
              <a:fontRef idx="minor">
                <a:schemeClr val="tx1"/>
              </a:fontRef>
            </p:style>
          </p:cxnSp>
        </p:grpSp>
        <p:grpSp>
          <p:nvGrpSpPr>
            <p:cNvPr id="635" name="Group 634"/>
            <p:cNvGrpSpPr/>
            <p:nvPr/>
          </p:nvGrpSpPr>
          <p:grpSpPr>
            <a:xfrm>
              <a:off x="5224384" y="1351640"/>
              <a:ext cx="424647" cy="1356720"/>
              <a:chOff x="1292464" y="1351640"/>
              <a:chExt cx="424647" cy="1356720"/>
            </a:xfrm>
          </p:grpSpPr>
          <p:grpSp>
            <p:nvGrpSpPr>
              <p:cNvPr id="636" name="Group 635"/>
              <p:cNvGrpSpPr>
                <a:grpSpLocks noChangeAspect="1"/>
              </p:cNvGrpSpPr>
              <p:nvPr/>
            </p:nvGrpSpPr>
            <p:grpSpPr>
              <a:xfrm>
                <a:off x="1292464" y="1533671"/>
                <a:ext cx="424647" cy="424649"/>
                <a:chOff x="2895600" y="1463040"/>
                <a:chExt cx="914400" cy="914400"/>
              </a:xfrm>
            </p:grpSpPr>
            <p:sp>
              <p:nvSpPr>
                <p:cNvPr id="644" name="Oval 643"/>
                <p:cNvSpPr/>
                <p:nvPr/>
              </p:nvSpPr>
              <p:spPr>
                <a:xfrm>
                  <a:off x="3209026" y="1785668"/>
                  <a:ext cx="274320" cy="274320"/>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5" name="Oval 644"/>
                <p:cNvSpPr/>
                <p:nvPr/>
              </p:nvSpPr>
              <p:spPr>
                <a:xfrm>
                  <a:off x="3007360" y="1574800"/>
                  <a:ext cx="685800" cy="685800"/>
                </a:xfrm>
                <a:prstGeom prst="ellipse">
                  <a:avLst/>
                </a:prstGeom>
                <a:noFill/>
                <a:ln w="635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6" name="Oval 645"/>
                <p:cNvSpPr/>
                <p:nvPr/>
              </p:nvSpPr>
              <p:spPr>
                <a:xfrm>
                  <a:off x="2895600" y="1463040"/>
                  <a:ext cx="914400" cy="914400"/>
                </a:xfrm>
                <a:prstGeom prst="ellipse">
                  <a:avLst/>
                </a:prstGeom>
                <a:noFill/>
                <a:ln w="12700">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7" name="Oval 646"/>
                <p:cNvSpPr/>
                <p:nvPr/>
              </p:nvSpPr>
              <p:spPr>
                <a:xfrm>
                  <a:off x="3119120" y="1696720"/>
                  <a:ext cx="457200" cy="457200"/>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37" name="Group 636"/>
              <p:cNvGrpSpPr>
                <a:grpSpLocks noChangeAspect="1"/>
              </p:cNvGrpSpPr>
              <p:nvPr/>
            </p:nvGrpSpPr>
            <p:grpSpPr>
              <a:xfrm>
                <a:off x="1292464" y="2100402"/>
                <a:ext cx="424647" cy="424649"/>
                <a:chOff x="2895600" y="1463040"/>
                <a:chExt cx="914400" cy="914400"/>
              </a:xfrm>
            </p:grpSpPr>
            <p:sp>
              <p:nvSpPr>
                <p:cNvPr id="640" name="Oval 639"/>
                <p:cNvSpPr/>
                <p:nvPr/>
              </p:nvSpPr>
              <p:spPr>
                <a:xfrm>
                  <a:off x="3209026" y="1785668"/>
                  <a:ext cx="274320" cy="274320"/>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1" name="Oval 640"/>
                <p:cNvSpPr/>
                <p:nvPr/>
              </p:nvSpPr>
              <p:spPr>
                <a:xfrm>
                  <a:off x="3007360" y="1574800"/>
                  <a:ext cx="685800" cy="685800"/>
                </a:xfrm>
                <a:prstGeom prst="ellipse">
                  <a:avLst/>
                </a:prstGeom>
                <a:noFill/>
                <a:ln w="635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2" name="Oval 641"/>
                <p:cNvSpPr/>
                <p:nvPr/>
              </p:nvSpPr>
              <p:spPr>
                <a:xfrm>
                  <a:off x="2895600" y="1463040"/>
                  <a:ext cx="914400" cy="914400"/>
                </a:xfrm>
                <a:prstGeom prst="ellipse">
                  <a:avLst/>
                </a:prstGeom>
                <a:noFill/>
                <a:ln w="12700">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3" name="Oval 642"/>
                <p:cNvSpPr/>
                <p:nvPr/>
              </p:nvSpPr>
              <p:spPr>
                <a:xfrm>
                  <a:off x="3119120" y="1696720"/>
                  <a:ext cx="457200" cy="457200"/>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638" name="Straight Connector 637"/>
              <p:cNvCxnSpPr>
                <a:cxnSpLocks noChangeAspect="1"/>
              </p:cNvCxnSpPr>
              <p:nvPr/>
            </p:nvCxnSpPr>
            <p:spPr>
              <a:xfrm rot="5400000" flipV="1">
                <a:off x="1340333" y="1517155"/>
                <a:ext cx="331619" cy="590"/>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639" name="Straight Connector 638"/>
              <p:cNvCxnSpPr>
                <a:cxnSpLocks noChangeAspect="1"/>
              </p:cNvCxnSpPr>
              <p:nvPr/>
            </p:nvCxnSpPr>
            <p:spPr>
              <a:xfrm rot="5400000" flipV="1">
                <a:off x="1340287" y="2542256"/>
                <a:ext cx="331619" cy="590"/>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648" name="Group 647"/>
            <p:cNvGrpSpPr/>
            <p:nvPr/>
          </p:nvGrpSpPr>
          <p:grpSpPr>
            <a:xfrm>
              <a:off x="4984520" y="1346199"/>
              <a:ext cx="127394" cy="1352001"/>
              <a:chOff x="1824920" y="1351640"/>
              <a:chExt cx="127394" cy="1352001"/>
            </a:xfrm>
          </p:grpSpPr>
          <p:sp>
            <p:nvSpPr>
              <p:cNvPr id="649" name="Oval 648"/>
              <p:cNvSpPr/>
              <p:nvPr/>
            </p:nvSpPr>
            <p:spPr>
              <a:xfrm>
                <a:off x="1824920" y="1683500"/>
                <a:ext cx="127394" cy="127395"/>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0" name="Oval 649"/>
              <p:cNvSpPr/>
              <p:nvPr/>
            </p:nvSpPr>
            <p:spPr>
              <a:xfrm>
                <a:off x="1824920" y="2250231"/>
                <a:ext cx="127394" cy="127395"/>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51" name="Straight Connector 650"/>
              <p:cNvCxnSpPr>
                <a:cxnSpLocks noChangeAspect="1"/>
              </p:cNvCxnSpPr>
              <p:nvPr/>
            </p:nvCxnSpPr>
            <p:spPr>
              <a:xfrm rot="5400000" flipV="1">
                <a:off x="1722515" y="1517155"/>
                <a:ext cx="331619" cy="590"/>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2" name="Straight Connector 651"/>
              <p:cNvCxnSpPr>
                <a:cxnSpLocks noChangeAspect="1"/>
              </p:cNvCxnSpPr>
              <p:nvPr/>
            </p:nvCxnSpPr>
            <p:spPr>
              <a:xfrm rot="5400000" flipV="1">
                <a:off x="1727188" y="2537537"/>
                <a:ext cx="331619" cy="590"/>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653" name="Group 652"/>
            <p:cNvGrpSpPr/>
            <p:nvPr/>
          </p:nvGrpSpPr>
          <p:grpSpPr>
            <a:xfrm>
              <a:off x="5757661" y="1356359"/>
              <a:ext cx="127394" cy="1352001"/>
              <a:chOff x="2211821" y="1356359"/>
              <a:chExt cx="127394" cy="1352001"/>
            </a:xfrm>
          </p:grpSpPr>
          <p:sp>
            <p:nvSpPr>
              <p:cNvPr id="654" name="Oval 653"/>
              <p:cNvSpPr/>
              <p:nvPr/>
            </p:nvSpPr>
            <p:spPr>
              <a:xfrm>
                <a:off x="2211821" y="1683500"/>
                <a:ext cx="127394" cy="127395"/>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5" name="Oval 654"/>
              <p:cNvSpPr/>
              <p:nvPr/>
            </p:nvSpPr>
            <p:spPr>
              <a:xfrm>
                <a:off x="2211821" y="2250231"/>
                <a:ext cx="127394" cy="127395"/>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56" name="Straight Connector 655"/>
              <p:cNvCxnSpPr>
                <a:cxnSpLocks noChangeAspect="1"/>
              </p:cNvCxnSpPr>
              <p:nvPr/>
            </p:nvCxnSpPr>
            <p:spPr>
              <a:xfrm rot="5400000" flipV="1">
                <a:off x="2114134" y="1521874"/>
                <a:ext cx="331619" cy="590"/>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7" name="Straight Connector 656"/>
              <p:cNvCxnSpPr>
                <a:cxnSpLocks noChangeAspect="1"/>
              </p:cNvCxnSpPr>
              <p:nvPr/>
            </p:nvCxnSpPr>
            <p:spPr>
              <a:xfrm rot="5400000" flipV="1">
                <a:off x="2108648" y="2542256"/>
                <a:ext cx="331619" cy="590"/>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658" name="Group 657"/>
            <p:cNvGrpSpPr/>
            <p:nvPr/>
          </p:nvGrpSpPr>
          <p:grpSpPr>
            <a:xfrm>
              <a:off x="6144562" y="1356359"/>
              <a:ext cx="127394" cy="1352001"/>
              <a:chOff x="2598722" y="1356359"/>
              <a:chExt cx="127394" cy="1352001"/>
            </a:xfrm>
          </p:grpSpPr>
          <p:sp>
            <p:nvSpPr>
              <p:cNvPr id="659" name="Oval 658"/>
              <p:cNvSpPr/>
              <p:nvPr/>
            </p:nvSpPr>
            <p:spPr>
              <a:xfrm>
                <a:off x="2598722" y="1683500"/>
                <a:ext cx="127394" cy="127395"/>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0" name="Oval 659"/>
              <p:cNvSpPr/>
              <p:nvPr/>
            </p:nvSpPr>
            <p:spPr>
              <a:xfrm>
                <a:off x="2598722" y="2250231"/>
                <a:ext cx="127394" cy="127395"/>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61" name="Straight Connector 660"/>
              <p:cNvCxnSpPr>
                <a:cxnSpLocks noChangeAspect="1"/>
              </p:cNvCxnSpPr>
              <p:nvPr/>
            </p:nvCxnSpPr>
            <p:spPr>
              <a:xfrm rot="5400000" flipV="1">
                <a:off x="2496317" y="1521874"/>
                <a:ext cx="331619" cy="590"/>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662" name="Straight Connector 661"/>
              <p:cNvCxnSpPr>
                <a:cxnSpLocks noChangeAspect="1"/>
              </p:cNvCxnSpPr>
              <p:nvPr/>
            </p:nvCxnSpPr>
            <p:spPr>
              <a:xfrm rot="5400000" flipV="1">
                <a:off x="2500990" y="2542256"/>
                <a:ext cx="331619" cy="590"/>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663" name="Group 662"/>
            <p:cNvGrpSpPr/>
            <p:nvPr/>
          </p:nvGrpSpPr>
          <p:grpSpPr>
            <a:xfrm>
              <a:off x="6531463" y="1356359"/>
              <a:ext cx="127394" cy="1352001"/>
              <a:chOff x="2985623" y="1356359"/>
              <a:chExt cx="127394" cy="1352001"/>
            </a:xfrm>
          </p:grpSpPr>
          <p:sp>
            <p:nvSpPr>
              <p:cNvPr id="664" name="Oval 663"/>
              <p:cNvSpPr/>
              <p:nvPr/>
            </p:nvSpPr>
            <p:spPr>
              <a:xfrm>
                <a:off x="2985623" y="1683500"/>
                <a:ext cx="127394" cy="127395"/>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5" name="Oval 664"/>
              <p:cNvSpPr/>
              <p:nvPr/>
            </p:nvSpPr>
            <p:spPr>
              <a:xfrm>
                <a:off x="2985623" y="2250231"/>
                <a:ext cx="127394" cy="127395"/>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66" name="Straight Connector 665"/>
              <p:cNvCxnSpPr>
                <a:cxnSpLocks noChangeAspect="1"/>
              </p:cNvCxnSpPr>
              <p:nvPr/>
            </p:nvCxnSpPr>
            <p:spPr>
              <a:xfrm rot="5400000" flipV="1">
                <a:off x="2883218" y="1521874"/>
                <a:ext cx="331619" cy="590"/>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667" name="Straight Connector 666"/>
              <p:cNvCxnSpPr>
                <a:cxnSpLocks noChangeAspect="1"/>
              </p:cNvCxnSpPr>
              <p:nvPr/>
            </p:nvCxnSpPr>
            <p:spPr>
              <a:xfrm rot="5400000" flipV="1">
                <a:off x="2877731" y="2542256"/>
                <a:ext cx="331619" cy="590"/>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668" name="Group 667"/>
            <p:cNvGrpSpPr/>
            <p:nvPr/>
          </p:nvGrpSpPr>
          <p:grpSpPr>
            <a:xfrm>
              <a:off x="6918364" y="1356359"/>
              <a:ext cx="127394" cy="1352001"/>
              <a:chOff x="3372524" y="1356359"/>
              <a:chExt cx="127394" cy="1352001"/>
            </a:xfrm>
          </p:grpSpPr>
          <p:sp>
            <p:nvSpPr>
              <p:cNvPr id="669" name="Oval 668"/>
              <p:cNvSpPr/>
              <p:nvPr/>
            </p:nvSpPr>
            <p:spPr>
              <a:xfrm>
                <a:off x="3372524" y="1683500"/>
                <a:ext cx="127394" cy="127395"/>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0" name="Oval 669"/>
              <p:cNvSpPr/>
              <p:nvPr/>
            </p:nvSpPr>
            <p:spPr>
              <a:xfrm>
                <a:off x="3372524" y="2250231"/>
                <a:ext cx="127394" cy="127395"/>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71" name="Straight Connector 670"/>
              <p:cNvCxnSpPr>
                <a:cxnSpLocks noChangeAspect="1"/>
              </p:cNvCxnSpPr>
              <p:nvPr/>
            </p:nvCxnSpPr>
            <p:spPr>
              <a:xfrm rot="5400000" flipV="1">
                <a:off x="3270119" y="1521874"/>
                <a:ext cx="331619" cy="590"/>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672" name="Straight Connector 671"/>
              <p:cNvCxnSpPr>
                <a:cxnSpLocks noChangeAspect="1"/>
              </p:cNvCxnSpPr>
              <p:nvPr/>
            </p:nvCxnSpPr>
            <p:spPr>
              <a:xfrm rot="5400000" flipV="1">
                <a:off x="3264632" y="2542256"/>
                <a:ext cx="331619" cy="590"/>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763" name="Group 762"/>
            <p:cNvGrpSpPr>
              <a:grpSpLocks noChangeAspect="1"/>
            </p:cNvGrpSpPr>
            <p:nvPr/>
          </p:nvGrpSpPr>
          <p:grpSpPr>
            <a:xfrm rot="18914817">
              <a:off x="8123095" y="1165665"/>
              <a:ext cx="1667718" cy="1635316"/>
              <a:chOff x="1158204" y="2613330"/>
              <a:chExt cx="3294608" cy="3230590"/>
            </a:xfrm>
          </p:grpSpPr>
          <p:cxnSp>
            <p:nvCxnSpPr>
              <p:cNvPr id="764" name="Curved Connector 763"/>
              <p:cNvCxnSpPr/>
              <p:nvPr/>
            </p:nvCxnSpPr>
            <p:spPr>
              <a:xfrm>
                <a:off x="1158204" y="2613330"/>
                <a:ext cx="550066" cy="537418"/>
              </a:xfrm>
              <a:prstGeom prst="curvedConnector3">
                <a:avLst/>
              </a:prstGeom>
              <a:ln>
                <a:prstDash val="lgDashDotDot"/>
              </a:ln>
            </p:spPr>
            <p:style>
              <a:lnRef idx="1">
                <a:schemeClr val="accent1"/>
              </a:lnRef>
              <a:fillRef idx="0">
                <a:schemeClr val="accent1"/>
              </a:fillRef>
              <a:effectRef idx="0">
                <a:schemeClr val="accent1"/>
              </a:effectRef>
              <a:fontRef idx="minor">
                <a:schemeClr val="tx1"/>
              </a:fontRef>
            </p:style>
          </p:cxnSp>
          <p:cxnSp>
            <p:nvCxnSpPr>
              <p:cNvPr id="765" name="Curved Connector 764"/>
              <p:cNvCxnSpPr/>
              <p:nvPr/>
            </p:nvCxnSpPr>
            <p:spPr>
              <a:xfrm>
                <a:off x="1696708" y="3158419"/>
                <a:ext cx="568984" cy="534929"/>
              </a:xfrm>
              <a:prstGeom prst="curvedConnector3">
                <a:avLst/>
              </a:prstGeom>
              <a:ln>
                <a:prstDash val="lgDashDotDot"/>
              </a:ln>
            </p:spPr>
            <p:style>
              <a:lnRef idx="1">
                <a:schemeClr val="accent1"/>
              </a:lnRef>
              <a:fillRef idx="0">
                <a:schemeClr val="accent1"/>
              </a:fillRef>
              <a:effectRef idx="0">
                <a:schemeClr val="accent1"/>
              </a:effectRef>
              <a:fontRef idx="minor">
                <a:schemeClr val="tx1"/>
              </a:fontRef>
            </p:style>
          </p:cxnSp>
          <p:cxnSp>
            <p:nvCxnSpPr>
              <p:cNvPr id="766" name="Curved Connector 765"/>
              <p:cNvCxnSpPr/>
              <p:nvPr/>
            </p:nvCxnSpPr>
            <p:spPr>
              <a:xfrm>
                <a:off x="2245372" y="3693348"/>
                <a:ext cx="568984" cy="534929"/>
              </a:xfrm>
              <a:prstGeom prst="curvedConnector3">
                <a:avLst/>
              </a:prstGeom>
              <a:ln>
                <a:prstDash val="lgDashDotDot"/>
              </a:ln>
            </p:spPr>
            <p:style>
              <a:lnRef idx="1">
                <a:schemeClr val="accent1"/>
              </a:lnRef>
              <a:fillRef idx="0">
                <a:schemeClr val="accent1"/>
              </a:fillRef>
              <a:effectRef idx="0">
                <a:schemeClr val="accent1"/>
              </a:effectRef>
              <a:fontRef idx="minor">
                <a:schemeClr val="tx1"/>
              </a:fontRef>
            </p:style>
          </p:cxnSp>
          <p:cxnSp>
            <p:nvCxnSpPr>
              <p:cNvPr id="767" name="Curved Connector 766"/>
              <p:cNvCxnSpPr/>
              <p:nvPr/>
            </p:nvCxnSpPr>
            <p:spPr>
              <a:xfrm>
                <a:off x="2814356" y="4233705"/>
                <a:ext cx="568984" cy="534929"/>
              </a:xfrm>
              <a:prstGeom prst="curvedConnector3">
                <a:avLst/>
              </a:prstGeom>
              <a:ln>
                <a:prstDash val="lgDashDotDot"/>
              </a:ln>
            </p:spPr>
            <p:style>
              <a:lnRef idx="1">
                <a:schemeClr val="accent1"/>
              </a:lnRef>
              <a:fillRef idx="0">
                <a:schemeClr val="accent1"/>
              </a:fillRef>
              <a:effectRef idx="0">
                <a:schemeClr val="accent1"/>
              </a:effectRef>
              <a:fontRef idx="minor">
                <a:schemeClr val="tx1"/>
              </a:fontRef>
            </p:style>
          </p:cxnSp>
          <p:cxnSp>
            <p:nvCxnSpPr>
              <p:cNvPr id="768" name="Curved Connector 767"/>
              <p:cNvCxnSpPr/>
              <p:nvPr/>
            </p:nvCxnSpPr>
            <p:spPr>
              <a:xfrm>
                <a:off x="3344012" y="4774062"/>
                <a:ext cx="568984" cy="534929"/>
              </a:xfrm>
              <a:prstGeom prst="curvedConnector3">
                <a:avLst/>
              </a:prstGeom>
              <a:ln>
                <a:prstDash val="lgDashDotDot"/>
              </a:ln>
            </p:spPr>
            <p:style>
              <a:lnRef idx="1">
                <a:schemeClr val="accent1"/>
              </a:lnRef>
              <a:fillRef idx="0">
                <a:schemeClr val="accent1"/>
              </a:fillRef>
              <a:effectRef idx="0">
                <a:schemeClr val="accent1"/>
              </a:effectRef>
              <a:fontRef idx="minor">
                <a:schemeClr val="tx1"/>
              </a:fontRef>
            </p:style>
          </p:cxnSp>
          <p:cxnSp>
            <p:nvCxnSpPr>
              <p:cNvPr id="769" name="Curved Connector 768"/>
              <p:cNvCxnSpPr/>
              <p:nvPr/>
            </p:nvCxnSpPr>
            <p:spPr>
              <a:xfrm>
                <a:off x="3883828" y="5308991"/>
                <a:ext cx="568984" cy="534929"/>
              </a:xfrm>
              <a:prstGeom prst="curvedConnector3">
                <a:avLst/>
              </a:prstGeom>
              <a:ln>
                <a:prstDash val="lgDashDotDot"/>
              </a:ln>
            </p:spPr>
            <p:style>
              <a:lnRef idx="1">
                <a:schemeClr val="accent1"/>
              </a:lnRef>
              <a:fillRef idx="0">
                <a:schemeClr val="accent1"/>
              </a:fillRef>
              <a:effectRef idx="0">
                <a:schemeClr val="accent1"/>
              </a:effectRef>
              <a:fontRef idx="minor">
                <a:schemeClr val="tx1"/>
              </a:fontRef>
            </p:style>
          </p:cxnSp>
        </p:grpSp>
        <p:grpSp>
          <p:nvGrpSpPr>
            <p:cNvPr id="770" name="Group 769"/>
            <p:cNvGrpSpPr>
              <a:grpSpLocks noChangeAspect="1"/>
            </p:cNvGrpSpPr>
            <p:nvPr/>
          </p:nvGrpSpPr>
          <p:grpSpPr>
            <a:xfrm rot="2685183" flipV="1">
              <a:off x="8123095" y="1267298"/>
              <a:ext cx="1667718" cy="1635316"/>
              <a:chOff x="1158204" y="2613330"/>
              <a:chExt cx="3294608" cy="3230590"/>
            </a:xfrm>
          </p:grpSpPr>
          <p:cxnSp>
            <p:nvCxnSpPr>
              <p:cNvPr id="771" name="Curved Connector 770"/>
              <p:cNvCxnSpPr/>
              <p:nvPr/>
            </p:nvCxnSpPr>
            <p:spPr>
              <a:xfrm>
                <a:off x="1158204" y="2613330"/>
                <a:ext cx="550066" cy="537418"/>
              </a:xfrm>
              <a:prstGeom prst="curvedConnector3">
                <a:avLst/>
              </a:prstGeom>
              <a:ln>
                <a:prstDash val="lgDashDotDot"/>
              </a:ln>
            </p:spPr>
            <p:style>
              <a:lnRef idx="1">
                <a:schemeClr val="accent1"/>
              </a:lnRef>
              <a:fillRef idx="0">
                <a:schemeClr val="accent1"/>
              </a:fillRef>
              <a:effectRef idx="0">
                <a:schemeClr val="accent1"/>
              </a:effectRef>
              <a:fontRef idx="minor">
                <a:schemeClr val="tx1"/>
              </a:fontRef>
            </p:style>
          </p:cxnSp>
          <p:cxnSp>
            <p:nvCxnSpPr>
              <p:cNvPr id="772" name="Curved Connector 771"/>
              <p:cNvCxnSpPr/>
              <p:nvPr/>
            </p:nvCxnSpPr>
            <p:spPr>
              <a:xfrm>
                <a:off x="1696708" y="3158419"/>
                <a:ext cx="568984" cy="534929"/>
              </a:xfrm>
              <a:prstGeom prst="curvedConnector3">
                <a:avLst/>
              </a:prstGeom>
              <a:ln>
                <a:prstDash val="lgDashDotDot"/>
              </a:ln>
            </p:spPr>
            <p:style>
              <a:lnRef idx="1">
                <a:schemeClr val="accent1"/>
              </a:lnRef>
              <a:fillRef idx="0">
                <a:schemeClr val="accent1"/>
              </a:fillRef>
              <a:effectRef idx="0">
                <a:schemeClr val="accent1"/>
              </a:effectRef>
              <a:fontRef idx="minor">
                <a:schemeClr val="tx1"/>
              </a:fontRef>
            </p:style>
          </p:cxnSp>
          <p:cxnSp>
            <p:nvCxnSpPr>
              <p:cNvPr id="773" name="Curved Connector 772"/>
              <p:cNvCxnSpPr/>
              <p:nvPr/>
            </p:nvCxnSpPr>
            <p:spPr>
              <a:xfrm>
                <a:off x="2245372" y="3693348"/>
                <a:ext cx="568984" cy="534929"/>
              </a:xfrm>
              <a:prstGeom prst="curvedConnector3">
                <a:avLst/>
              </a:prstGeom>
              <a:ln>
                <a:prstDash val="lgDashDotDot"/>
              </a:ln>
            </p:spPr>
            <p:style>
              <a:lnRef idx="1">
                <a:schemeClr val="accent1"/>
              </a:lnRef>
              <a:fillRef idx="0">
                <a:schemeClr val="accent1"/>
              </a:fillRef>
              <a:effectRef idx="0">
                <a:schemeClr val="accent1"/>
              </a:effectRef>
              <a:fontRef idx="minor">
                <a:schemeClr val="tx1"/>
              </a:fontRef>
            </p:style>
          </p:cxnSp>
          <p:cxnSp>
            <p:nvCxnSpPr>
              <p:cNvPr id="774" name="Curved Connector 773"/>
              <p:cNvCxnSpPr/>
              <p:nvPr/>
            </p:nvCxnSpPr>
            <p:spPr>
              <a:xfrm>
                <a:off x="2814356" y="4233705"/>
                <a:ext cx="568984" cy="534929"/>
              </a:xfrm>
              <a:prstGeom prst="curvedConnector3">
                <a:avLst/>
              </a:prstGeom>
              <a:ln>
                <a:prstDash val="lgDashDotDot"/>
              </a:ln>
            </p:spPr>
            <p:style>
              <a:lnRef idx="1">
                <a:schemeClr val="accent1"/>
              </a:lnRef>
              <a:fillRef idx="0">
                <a:schemeClr val="accent1"/>
              </a:fillRef>
              <a:effectRef idx="0">
                <a:schemeClr val="accent1"/>
              </a:effectRef>
              <a:fontRef idx="minor">
                <a:schemeClr val="tx1"/>
              </a:fontRef>
            </p:style>
          </p:cxnSp>
          <p:cxnSp>
            <p:nvCxnSpPr>
              <p:cNvPr id="775" name="Curved Connector 774"/>
              <p:cNvCxnSpPr/>
              <p:nvPr/>
            </p:nvCxnSpPr>
            <p:spPr>
              <a:xfrm>
                <a:off x="3344012" y="4774062"/>
                <a:ext cx="568984" cy="534929"/>
              </a:xfrm>
              <a:prstGeom prst="curvedConnector3">
                <a:avLst/>
              </a:prstGeom>
              <a:ln>
                <a:prstDash val="lgDashDotDot"/>
              </a:ln>
            </p:spPr>
            <p:style>
              <a:lnRef idx="1">
                <a:schemeClr val="accent1"/>
              </a:lnRef>
              <a:fillRef idx="0">
                <a:schemeClr val="accent1"/>
              </a:fillRef>
              <a:effectRef idx="0">
                <a:schemeClr val="accent1"/>
              </a:effectRef>
              <a:fontRef idx="minor">
                <a:schemeClr val="tx1"/>
              </a:fontRef>
            </p:style>
          </p:cxnSp>
          <p:cxnSp>
            <p:nvCxnSpPr>
              <p:cNvPr id="776" name="Curved Connector 775"/>
              <p:cNvCxnSpPr/>
              <p:nvPr/>
            </p:nvCxnSpPr>
            <p:spPr>
              <a:xfrm>
                <a:off x="3883828" y="5308991"/>
                <a:ext cx="568984" cy="534929"/>
              </a:xfrm>
              <a:prstGeom prst="curvedConnector3">
                <a:avLst/>
              </a:prstGeom>
              <a:ln>
                <a:prstDash val="lgDashDotDot"/>
              </a:ln>
            </p:spPr>
            <p:style>
              <a:lnRef idx="1">
                <a:schemeClr val="accent1"/>
              </a:lnRef>
              <a:fillRef idx="0">
                <a:schemeClr val="accent1"/>
              </a:fillRef>
              <a:effectRef idx="0">
                <a:schemeClr val="accent1"/>
              </a:effectRef>
              <a:fontRef idx="minor">
                <a:schemeClr val="tx1"/>
              </a:fontRef>
            </p:style>
          </p:cxnSp>
        </p:grpSp>
        <p:grpSp>
          <p:nvGrpSpPr>
            <p:cNvPr id="777" name="Group 776"/>
            <p:cNvGrpSpPr/>
            <p:nvPr/>
          </p:nvGrpSpPr>
          <p:grpSpPr>
            <a:xfrm>
              <a:off x="8648304" y="1351640"/>
              <a:ext cx="424647" cy="1356720"/>
              <a:chOff x="1292464" y="1351640"/>
              <a:chExt cx="424647" cy="1356720"/>
            </a:xfrm>
          </p:grpSpPr>
          <p:grpSp>
            <p:nvGrpSpPr>
              <p:cNvPr id="778" name="Group 777"/>
              <p:cNvGrpSpPr>
                <a:grpSpLocks noChangeAspect="1"/>
              </p:cNvGrpSpPr>
              <p:nvPr/>
            </p:nvGrpSpPr>
            <p:grpSpPr>
              <a:xfrm>
                <a:off x="1292464" y="1533671"/>
                <a:ext cx="424647" cy="424649"/>
                <a:chOff x="2895600" y="1463040"/>
                <a:chExt cx="914400" cy="914400"/>
              </a:xfrm>
            </p:grpSpPr>
            <p:sp>
              <p:nvSpPr>
                <p:cNvPr id="786" name="Oval 785"/>
                <p:cNvSpPr/>
                <p:nvPr/>
              </p:nvSpPr>
              <p:spPr>
                <a:xfrm>
                  <a:off x="3209026" y="1785668"/>
                  <a:ext cx="274320" cy="274320"/>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7" name="Oval 786"/>
                <p:cNvSpPr/>
                <p:nvPr/>
              </p:nvSpPr>
              <p:spPr>
                <a:xfrm>
                  <a:off x="3007360" y="1574800"/>
                  <a:ext cx="685800" cy="685800"/>
                </a:xfrm>
                <a:prstGeom prst="ellipse">
                  <a:avLst/>
                </a:prstGeom>
                <a:noFill/>
                <a:ln w="635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8" name="Oval 787"/>
                <p:cNvSpPr/>
                <p:nvPr/>
              </p:nvSpPr>
              <p:spPr>
                <a:xfrm>
                  <a:off x="2895600" y="1463040"/>
                  <a:ext cx="914400" cy="914400"/>
                </a:xfrm>
                <a:prstGeom prst="ellipse">
                  <a:avLst/>
                </a:prstGeom>
                <a:noFill/>
                <a:ln w="12700">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9" name="Oval 788"/>
                <p:cNvSpPr/>
                <p:nvPr/>
              </p:nvSpPr>
              <p:spPr>
                <a:xfrm>
                  <a:off x="3119120" y="1696720"/>
                  <a:ext cx="457200" cy="457200"/>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9" name="Group 778"/>
              <p:cNvGrpSpPr>
                <a:grpSpLocks noChangeAspect="1"/>
              </p:cNvGrpSpPr>
              <p:nvPr/>
            </p:nvGrpSpPr>
            <p:grpSpPr>
              <a:xfrm>
                <a:off x="1292464" y="2100402"/>
                <a:ext cx="424647" cy="424649"/>
                <a:chOff x="2895600" y="1463040"/>
                <a:chExt cx="914400" cy="914400"/>
              </a:xfrm>
            </p:grpSpPr>
            <p:sp>
              <p:nvSpPr>
                <p:cNvPr id="782" name="Oval 781"/>
                <p:cNvSpPr/>
                <p:nvPr/>
              </p:nvSpPr>
              <p:spPr>
                <a:xfrm>
                  <a:off x="3209026" y="1785668"/>
                  <a:ext cx="274320" cy="274320"/>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3" name="Oval 782"/>
                <p:cNvSpPr/>
                <p:nvPr/>
              </p:nvSpPr>
              <p:spPr>
                <a:xfrm>
                  <a:off x="3007360" y="1574800"/>
                  <a:ext cx="685800" cy="685800"/>
                </a:xfrm>
                <a:prstGeom prst="ellipse">
                  <a:avLst/>
                </a:prstGeom>
                <a:noFill/>
                <a:ln w="635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4" name="Oval 783"/>
                <p:cNvSpPr/>
                <p:nvPr/>
              </p:nvSpPr>
              <p:spPr>
                <a:xfrm>
                  <a:off x="2895600" y="1463040"/>
                  <a:ext cx="914400" cy="914400"/>
                </a:xfrm>
                <a:prstGeom prst="ellipse">
                  <a:avLst/>
                </a:prstGeom>
                <a:noFill/>
                <a:ln w="12700">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5" name="Oval 784"/>
                <p:cNvSpPr/>
                <p:nvPr/>
              </p:nvSpPr>
              <p:spPr>
                <a:xfrm>
                  <a:off x="3119120" y="1696720"/>
                  <a:ext cx="457200" cy="457200"/>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780" name="Straight Connector 779"/>
              <p:cNvCxnSpPr>
                <a:cxnSpLocks noChangeAspect="1"/>
              </p:cNvCxnSpPr>
              <p:nvPr/>
            </p:nvCxnSpPr>
            <p:spPr>
              <a:xfrm rot="5400000" flipV="1">
                <a:off x="1340333" y="1517155"/>
                <a:ext cx="331619" cy="590"/>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781" name="Straight Connector 780"/>
              <p:cNvCxnSpPr>
                <a:cxnSpLocks noChangeAspect="1"/>
              </p:cNvCxnSpPr>
              <p:nvPr/>
            </p:nvCxnSpPr>
            <p:spPr>
              <a:xfrm rot="5400000" flipV="1">
                <a:off x="1340287" y="2542256"/>
                <a:ext cx="331619" cy="590"/>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790" name="Group 789"/>
            <p:cNvGrpSpPr/>
            <p:nvPr/>
          </p:nvGrpSpPr>
          <p:grpSpPr>
            <a:xfrm>
              <a:off x="8408600" y="1351640"/>
              <a:ext cx="127394" cy="1352001"/>
              <a:chOff x="1824920" y="1351640"/>
              <a:chExt cx="127394" cy="1352001"/>
            </a:xfrm>
          </p:grpSpPr>
          <p:sp>
            <p:nvSpPr>
              <p:cNvPr id="791" name="Oval 790"/>
              <p:cNvSpPr/>
              <p:nvPr/>
            </p:nvSpPr>
            <p:spPr>
              <a:xfrm>
                <a:off x="1824920" y="1683500"/>
                <a:ext cx="127394" cy="127395"/>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2" name="Oval 791"/>
              <p:cNvSpPr/>
              <p:nvPr/>
            </p:nvSpPr>
            <p:spPr>
              <a:xfrm>
                <a:off x="1824920" y="2250231"/>
                <a:ext cx="127394" cy="127395"/>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93" name="Straight Connector 792"/>
              <p:cNvCxnSpPr>
                <a:cxnSpLocks noChangeAspect="1"/>
              </p:cNvCxnSpPr>
              <p:nvPr/>
            </p:nvCxnSpPr>
            <p:spPr>
              <a:xfrm rot="5400000" flipV="1">
                <a:off x="1722515" y="1517155"/>
                <a:ext cx="331619" cy="590"/>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4" name="Straight Connector 793"/>
              <p:cNvCxnSpPr>
                <a:cxnSpLocks noChangeAspect="1"/>
              </p:cNvCxnSpPr>
              <p:nvPr/>
            </p:nvCxnSpPr>
            <p:spPr>
              <a:xfrm rot="5400000" flipV="1">
                <a:off x="1727188" y="2537537"/>
                <a:ext cx="331619" cy="590"/>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795" name="Group 794"/>
            <p:cNvGrpSpPr/>
            <p:nvPr/>
          </p:nvGrpSpPr>
          <p:grpSpPr>
            <a:xfrm>
              <a:off x="8023341" y="1356359"/>
              <a:ext cx="127394" cy="1352001"/>
              <a:chOff x="2211821" y="1356359"/>
              <a:chExt cx="127394" cy="1352001"/>
            </a:xfrm>
          </p:grpSpPr>
          <p:sp>
            <p:nvSpPr>
              <p:cNvPr id="796" name="Oval 795"/>
              <p:cNvSpPr/>
              <p:nvPr/>
            </p:nvSpPr>
            <p:spPr>
              <a:xfrm>
                <a:off x="2211821" y="1683500"/>
                <a:ext cx="127394" cy="127395"/>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7" name="Oval 796"/>
              <p:cNvSpPr/>
              <p:nvPr/>
            </p:nvSpPr>
            <p:spPr>
              <a:xfrm>
                <a:off x="2211821" y="2250231"/>
                <a:ext cx="127394" cy="127395"/>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98" name="Straight Connector 797"/>
              <p:cNvCxnSpPr>
                <a:cxnSpLocks noChangeAspect="1"/>
              </p:cNvCxnSpPr>
              <p:nvPr/>
            </p:nvCxnSpPr>
            <p:spPr>
              <a:xfrm rot="5400000" flipV="1">
                <a:off x="2114134" y="1521874"/>
                <a:ext cx="331619" cy="590"/>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9" name="Straight Connector 798"/>
              <p:cNvCxnSpPr>
                <a:cxnSpLocks noChangeAspect="1"/>
              </p:cNvCxnSpPr>
              <p:nvPr/>
            </p:nvCxnSpPr>
            <p:spPr>
              <a:xfrm rot="5400000" flipV="1">
                <a:off x="2108648" y="2542256"/>
                <a:ext cx="331619" cy="590"/>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800" name="Group 799"/>
            <p:cNvGrpSpPr/>
            <p:nvPr/>
          </p:nvGrpSpPr>
          <p:grpSpPr>
            <a:xfrm>
              <a:off x="9182402" y="1356359"/>
              <a:ext cx="127394" cy="1352001"/>
              <a:chOff x="2598722" y="1356359"/>
              <a:chExt cx="127394" cy="1352001"/>
            </a:xfrm>
          </p:grpSpPr>
          <p:sp>
            <p:nvSpPr>
              <p:cNvPr id="801" name="Oval 800"/>
              <p:cNvSpPr/>
              <p:nvPr/>
            </p:nvSpPr>
            <p:spPr>
              <a:xfrm>
                <a:off x="2598722" y="1683500"/>
                <a:ext cx="127394" cy="127395"/>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2" name="Oval 801"/>
              <p:cNvSpPr/>
              <p:nvPr/>
            </p:nvSpPr>
            <p:spPr>
              <a:xfrm>
                <a:off x="2598722" y="2250231"/>
                <a:ext cx="127394" cy="127395"/>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03" name="Straight Connector 802"/>
              <p:cNvCxnSpPr>
                <a:cxnSpLocks noChangeAspect="1"/>
              </p:cNvCxnSpPr>
              <p:nvPr/>
            </p:nvCxnSpPr>
            <p:spPr>
              <a:xfrm rot="5400000" flipV="1">
                <a:off x="2496317" y="1521874"/>
                <a:ext cx="331619" cy="590"/>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804" name="Straight Connector 803"/>
              <p:cNvCxnSpPr>
                <a:cxnSpLocks noChangeAspect="1"/>
              </p:cNvCxnSpPr>
              <p:nvPr/>
            </p:nvCxnSpPr>
            <p:spPr>
              <a:xfrm rot="5400000" flipV="1">
                <a:off x="2500990" y="2542256"/>
                <a:ext cx="331619" cy="590"/>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805" name="Group 804"/>
            <p:cNvGrpSpPr/>
            <p:nvPr/>
          </p:nvGrpSpPr>
          <p:grpSpPr>
            <a:xfrm>
              <a:off x="9569303" y="1356359"/>
              <a:ext cx="127394" cy="1352001"/>
              <a:chOff x="2985623" y="1356359"/>
              <a:chExt cx="127394" cy="1352001"/>
            </a:xfrm>
          </p:grpSpPr>
          <p:sp>
            <p:nvSpPr>
              <p:cNvPr id="806" name="Oval 805"/>
              <p:cNvSpPr/>
              <p:nvPr/>
            </p:nvSpPr>
            <p:spPr>
              <a:xfrm>
                <a:off x="2985623" y="1683500"/>
                <a:ext cx="127394" cy="127395"/>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7" name="Oval 806"/>
              <p:cNvSpPr/>
              <p:nvPr/>
            </p:nvSpPr>
            <p:spPr>
              <a:xfrm>
                <a:off x="2985623" y="2250231"/>
                <a:ext cx="127394" cy="127395"/>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08" name="Straight Connector 807"/>
              <p:cNvCxnSpPr>
                <a:cxnSpLocks noChangeAspect="1"/>
              </p:cNvCxnSpPr>
              <p:nvPr/>
            </p:nvCxnSpPr>
            <p:spPr>
              <a:xfrm rot="5400000" flipV="1">
                <a:off x="2883218" y="1521874"/>
                <a:ext cx="331619" cy="590"/>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809" name="Straight Connector 808"/>
              <p:cNvCxnSpPr>
                <a:cxnSpLocks noChangeAspect="1"/>
              </p:cNvCxnSpPr>
              <p:nvPr/>
            </p:nvCxnSpPr>
            <p:spPr>
              <a:xfrm rot="5400000" flipV="1">
                <a:off x="2877731" y="2542256"/>
                <a:ext cx="331619" cy="590"/>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810" name="Group 809"/>
            <p:cNvGrpSpPr/>
            <p:nvPr/>
          </p:nvGrpSpPr>
          <p:grpSpPr>
            <a:xfrm>
              <a:off x="9956204" y="1356359"/>
              <a:ext cx="127394" cy="1352001"/>
              <a:chOff x="3372524" y="1356359"/>
              <a:chExt cx="127394" cy="1352001"/>
            </a:xfrm>
          </p:grpSpPr>
          <p:sp>
            <p:nvSpPr>
              <p:cNvPr id="811" name="Oval 810"/>
              <p:cNvSpPr/>
              <p:nvPr/>
            </p:nvSpPr>
            <p:spPr>
              <a:xfrm>
                <a:off x="3372524" y="1683500"/>
                <a:ext cx="127394" cy="127395"/>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2" name="Oval 811"/>
              <p:cNvSpPr/>
              <p:nvPr/>
            </p:nvSpPr>
            <p:spPr>
              <a:xfrm>
                <a:off x="3372524" y="2250231"/>
                <a:ext cx="127394" cy="127395"/>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13" name="Straight Connector 812"/>
              <p:cNvCxnSpPr>
                <a:cxnSpLocks noChangeAspect="1"/>
              </p:cNvCxnSpPr>
              <p:nvPr/>
            </p:nvCxnSpPr>
            <p:spPr>
              <a:xfrm rot="5400000" flipV="1">
                <a:off x="3270119" y="1521874"/>
                <a:ext cx="331619" cy="590"/>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814" name="Straight Connector 813"/>
              <p:cNvCxnSpPr>
                <a:cxnSpLocks noChangeAspect="1"/>
              </p:cNvCxnSpPr>
              <p:nvPr/>
            </p:nvCxnSpPr>
            <p:spPr>
              <a:xfrm rot="5400000" flipV="1">
                <a:off x="3264632" y="2542256"/>
                <a:ext cx="331619" cy="590"/>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867" name="Group 866"/>
            <p:cNvGrpSpPr>
              <a:grpSpLocks noChangeAspect="1"/>
            </p:cNvGrpSpPr>
            <p:nvPr/>
          </p:nvGrpSpPr>
          <p:grpSpPr>
            <a:xfrm rot="18914817">
              <a:off x="2088055" y="3919025"/>
              <a:ext cx="1667718" cy="1635316"/>
              <a:chOff x="1158204" y="2613330"/>
              <a:chExt cx="3294608" cy="3230590"/>
            </a:xfrm>
          </p:grpSpPr>
          <p:cxnSp>
            <p:nvCxnSpPr>
              <p:cNvPr id="868" name="Curved Connector 867"/>
              <p:cNvCxnSpPr/>
              <p:nvPr/>
            </p:nvCxnSpPr>
            <p:spPr>
              <a:xfrm>
                <a:off x="1158204" y="2613330"/>
                <a:ext cx="550066" cy="537418"/>
              </a:xfrm>
              <a:prstGeom prst="curvedConnector3">
                <a:avLst/>
              </a:prstGeom>
              <a:ln>
                <a:prstDash val="lgDashDotDot"/>
              </a:ln>
            </p:spPr>
            <p:style>
              <a:lnRef idx="1">
                <a:schemeClr val="accent1"/>
              </a:lnRef>
              <a:fillRef idx="0">
                <a:schemeClr val="accent1"/>
              </a:fillRef>
              <a:effectRef idx="0">
                <a:schemeClr val="accent1"/>
              </a:effectRef>
              <a:fontRef idx="minor">
                <a:schemeClr val="tx1"/>
              </a:fontRef>
            </p:style>
          </p:cxnSp>
          <p:cxnSp>
            <p:nvCxnSpPr>
              <p:cNvPr id="869" name="Curved Connector 868"/>
              <p:cNvCxnSpPr/>
              <p:nvPr/>
            </p:nvCxnSpPr>
            <p:spPr>
              <a:xfrm>
                <a:off x="1696708" y="3158419"/>
                <a:ext cx="568984" cy="534929"/>
              </a:xfrm>
              <a:prstGeom prst="curvedConnector3">
                <a:avLst/>
              </a:prstGeom>
              <a:ln>
                <a:prstDash val="lgDashDotDot"/>
              </a:ln>
            </p:spPr>
            <p:style>
              <a:lnRef idx="1">
                <a:schemeClr val="accent1"/>
              </a:lnRef>
              <a:fillRef idx="0">
                <a:schemeClr val="accent1"/>
              </a:fillRef>
              <a:effectRef idx="0">
                <a:schemeClr val="accent1"/>
              </a:effectRef>
              <a:fontRef idx="minor">
                <a:schemeClr val="tx1"/>
              </a:fontRef>
            </p:style>
          </p:cxnSp>
          <p:cxnSp>
            <p:nvCxnSpPr>
              <p:cNvPr id="870" name="Curved Connector 869"/>
              <p:cNvCxnSpPr/>
              <p:nvPr/>
            </p:nvCxnSpPr>
            <p:spPr>
              <a:xfrm>
                <a:off x="2245372" y="3693348"/>
                <a:ext cx="568984" cy="534929"/>
              </a:xfrm>
              <a:prstGeom prst="curvedConnector3">
                <a:avLst/>
              </a:prstGeom>
              <a:ln>
                <a:prstDash val="lgDashDotDot"/>
              </a:ln>
            </p:spPr>
            <p:style>
              <a:lnRef idx="1">
                <a:schemeClr val="accent1"/>
              </a:lnRef>
              <a:fillRef idx="0">
                <a:schemeClr val="accent1"/>
              </a:fillRef>
              <a:effectRef idx="0">
                <a:schemeClr val="accent1"/>
              </a:effectRef>
              <a:fontRef idx="minor">
                <a:schemeClr val="tx1"/>
              </a:fontRef>
            </p:style>
          </p:cxnSp>
          <p:cxnSp>
            <p:nvCxnSpPr>
              <p:cNvPr id="871" name="Curved Connector 870"/>
              <p:cNvCxnSpPr/>
              <p:nvPr/>
            </p:nvCxnSpPr>
            <p:spPr>
              <a:xfrm>
                <a:off x="2814356" y="4233705"/>
                <a:ext cx="568984" cy="534929"/>
              </a:xfrm>
              <a:prstGeom prst="curvedConnector3">
                <a:avLst/>
              </a:prstGeom>
              <a:ln>
                <a:prstDash val="lgDashDotDot"/>
              </a:ln>
            </p:spPr>
            <p:style>
              <a:lnRef idx="1">
                <a:schemeClr val="accent1"/>
              </a:lnRef>
              <a:fillRef idx="0">
                <a:schemeClr val="accent1"/>
              </a:fillRef>
              <a:effectRef idx="0">
                <a:schemeClr val="accent1"/>
              </a:effectRef>
              <a:fontRef idx="minor">
                <a:schemeClr val="tx1"/>
              </a:fontRef>
            </p:style>
          </p:cxnSp>
          <p:cxnSp>
            <p:nvCxnSpPr>
              <p:cNvPr id="872" name="Curved Connector 871"/>
              <p:cNvCxnSpPr/>
              <p:nvPr/>
            </p:nvCxnSpPr>
            <p:spPr>
              <a:xfrm>
                <a:off x="3344012" y="4774062"/>
                <a:ext cx="568984" cy="534929"/>
              </a:xfrm>
              <a:prstGeom prst="curvedConnector3">
                <a:avLst/>
              </a:prstGeom>
              <a:ln>
                <a:prstDash val="lgDashDotDot"/>
              </a:ln>
            </p:spPr>
            <p:style>
              <a:lnRef idx="1">
                <a:schemeClr val="accent1"/>
              </a:lnRef>
              <a:fillRef idx="0">
                <a:schemeClr val="accent1"/>
              </a:fillRef>
              <a:effectRef idx="0">
                <a:schemeClr val="accent1"/>
              </a:effectRef>
              <a:fontRef idx="minor">
                <a:schemeClr val="tx1"/>
              </a:fontRef>
            </p:style>
          </p:cxnSp>
          <p:cxnSp>
            <p:nvCxnSpPr>
              <p:cNvPr id="873" name="Curved Connector 872"/>
              <p:cNvCxnSpPr/>
              <p:nvPr/>
            </p:nvCxnSpPr>
            <p:spPr>
              <a:xfrm>
                <a:off x="3883828" y="5308991"/>
                <a:ext cx="568984" cy="534929"/>
              </a:xfrm>
              <a:prstGeom prst="curvedConnector3">
                <a:avLst/>
              </a:prstGeom>
              <a:ln>
                <a:prstDash val="lgDashDotDot"/>
              </a:ln>
            </p:spPr>
            <p:style>
              <a:lnRef idx="1">
                <a:schemeClr val="accent1"/>
              </a:lnRef>
              <a:fillRef idx="0">
                <a:schemeClr val="accent1"/>
              </a:fillRef>
              <a:effectRef idx="0">
                <a:schemeClr val="accent1"/>
              </a:effectRef>
              <a:fontRef idx="minor">
                <a:schemeClr val="tx1"/>
              </a:fontRef>
            </p:style>
          </p:cxnSp>
        </p:grpSp>
        <p:grpSp>
          <p:nvGrpSpPr>
            <p:cNvPr id="874" name="Group 873"/>
            <p:cNvGrpSpPr>
              <a:grpSpLocks noChangeAspect="1"/>
            </p:cNvGrpSpPr>
            <p:nvPr/>
          </p:nvGrpSpPr>
          <p:grpSpPr>
            <a:xfrm rot="2685183" flipV="1">
              <a:off x="2088055" y="4020658"/>
              <a:ext cx="1667718" cy="1635316"/>
              <a:chOff x="1158204" y="2613330"/>
              <a:chExt cx="3294608" cy="3230590"/>
            </a:xfrm>
          </p:grpSpPr>
          <p:cxnSp>
            <p:nvCxnSpPr>
              <p:cNvPr id="875" name="Curved Connector 874"/>
              <p:cNvCxnSpPr/>
              <p:nvPr/>
            </p:nvCxnSpPr>
            <p:spPr>
              <a:xfrm>
                <a:off x="1158204" y="2613330"/>
                <a:ext cx="550066" cy="537418"/>
              </a:xfrm>
              <a:prstGeom prst="curvedConnector3">
                <a:avLst/>
              </a:prstGeom>
              <a:ln>
                <a:prstDash val="lgDashDotDot"/>
              </a:ln>
            </p:spPr>
            <p:style>
              <a:lnRef idx="1">
                <a:schemeClr val="accent1"/>
              </a:lnRef>
              <a:fillRef idx="0">
                <a:schemeClr val="accent1"/>
              </a:fillRef>
              <a:effectRef idx="0">
                <a:schemeClr val="accent1"/>
              </a:effectRef>
              <a:fontRef idx="minor">
                <a:schemeClr val="tx1"/>
              </a:fontRef>
            </p:style>
          </p:cxnSp>
          <p:cxnSp>
            <p:nvCxnSpPr>
              <p:cNvPr id="876" name="Curved Connector 875"/>
              <p:cNvCxnSpPr/>
              <p:nvPr/>
            </p:nvCxnSpPr>
            <p:spPr>
              <a:xfrm>
                <a:off x="1696708" y="3158419"/>
                <a:ext cx="568984" cy="534929"/>
              </a:xfrm>
              <a:prstGeom prst="curvedConnector3">
                <a:avLst/>
              </a:prstGeom>
              <a:ln>
                <a:prstDash val="lgDashDotDot"/>
              </a:ln>
            </p:spPr>
            <p:style>
              <a:lnRef idx="1">
                <a:schemeClr val="accent1"/>
              </a:lnRef>
              <a:fillRef idx="0">
                <a:schemeClr val="accent1"/>
              </a:fillRef>
              <a:effectRef idx="0">
                <a:schemeClr val="accent1"/>
              </a:effectRef>
              <a:fontRef idx="minor">
                <a:schemeClr val="tx1"/>
              </a:fontRef>
            </p:style>
          </p:cxnSp>
          <p:cxnSp>
            <p:nvCxnSpPr>
              <p:cNvPr id="877" name="Curved Connector 876"/>
              <p:cNvCxnSpPr/>
              <p:nvPr/>
            </p:nvCxnSpPr>
            <p:spPr>
              <a:xfrm>
                <a:off x="2245372" y="3693348"/>
                <a:ext cx="568984" cy="534929"/>
              </a:xfrm>
              <a:prstGeom prst="curvedConnector3">
                <a:avLst/>
              </a:prstGeom>
              <a:ln>
                <a:prstDash val="lgDashDotDot"/>
              </a:ln>
            </p:spPr>
            <p:style>
              <a:lnRef idx="1">
                <a:schemeClr val="accent1"/>
              </a:lnRef>
              <a:fillRef idx="0">
                <a:schemeClr val="accent1"/>
              </a:fillRef>
              <a:effectRef idx="0">
                <a:schemeClr val="accent1"/>
              </a:effectRef>
              <a:fontRef idx="minor">
                <a:schemeClr val="tx1"/>
              </a:fontRef>
            </p:style>
          </p:cxnSp>
          <p:cxnSp>
            <p:nvCxnSpPr>
              <p:cNvPr id="878" name="Curved Connector 877"/>
              <p:cNvCxnSpPr/>
              <p:nvPr/>
            </p:nvCxnSpPr>
            <p:spPr>
              <a:xfrm>
                <a:off x="2814356" y="4233705"/>
                <a:ext cx="568984" cy="534929"/>
              </a:xfrm>
              <a:prstGeom prst="curvedConnector3">
                <a:avLst/>
              </a:prstGeom>
              <a:ln>
                <a:prstDash val="lgDashDotDot"/>
              </a:ln>
            </p:spPr>
            <p:style>
              <a:lnRef idx="1">
                <a:schemeClr val="accent1"/>
              </a:lnRef>
              <a:fillRef idx="0">
                <a:schemeClr val="accent1"/>
              </a:fillRef>
              <a:effectRef idx="0">
                <a:schemeClr val="accent1"/>
              </a:effectRef>
              <a:fontRef idx="minor">
                <a:schemeClr val="tx1"/>
              </a:fontRef>
            </p:style>
          </p:cxnSp>
          <p:cxnSp>
            <p:nvCxnSpPr>
              <p:cNvPr id="879" name="Curved Connector 878"/>
              <p:cNvCxnSpPr/>
              <p:nvPr/>
            </p:nvCxnSpPr>
            <p:spPr>
              <a:xfrm>
                <a:off x="3344012" y="4774062"/>
                <a:ext cx="568984" cy="534929"/>
              </a:xfrm>
              <a:prstGeom prst="curvedConnector3">
                <a:avLst/>
              </a:prstGeom>
              <a:ln>
                <a:prstDash val="lgDashDotDot"/>
              </a:ln>
            </p:spPr>
            <p:style>
              <a:lnRef idx="1">
                <a:schemeClr val="accent1"/>
              </a:lnRef>
              <a:fillRef idx="0">
                <a:schemeClr val="accent1"/>
              </a:fillRef>
              <a:effectRef idx="0">
                <a:schemeClr val="accent1"/>
              </a:effectRef>
              <a:fontRef idx="minor">
                <a:schemeClr val="tx1"/>
              </a:fontRef>
            </p:style>
          </p:cxnSp>
          <p:cxnSp>
            <p:nvCxnSpPr>
              <p:cNvPr id="880" name="Curved Connector 879"/>
              <p:cNvCxnSpPr/>
              <p:nvPr/>
            </p:nvCxnSpPr>
            <p:spPr>
              <a:xfrm>
                <a:off x="3883828" y="5308991"/>
                <a:ext cx="568984" cy="534929"/>
              </a:xfrm>
              <a:prstGeom prst="curvedConnector3">
                <a:avLst/>
              </a:prstGeom>
              <a:ln>
                <a:prstDash val="lgDashDotDot"/>
              </a:ln>
            </p:spPr>
            <p:style>
              <a:lnRef idx="1">
                <a:schemeClr val="accent1"/>
              </a:lnRef>
              <a:fillRef idx="0">
                <a:schemeClr val="accent1"/>
              </a:fillRef>
              <a:effectRef idx="0">
                <a:schemeClr val="accent1"/>
              </a:effectRef>
              <a:fontRef idx="minor">
                <a:schemeClr val="tx1"/>
              </a:fontRef>
            </p:style>
          </p:cxnSp>
        </p:grpSp>
        <p:grpSp>
          <p:nvGrpSpPr>
            <p:cNvPr id="881" name="Group 880"/>
            <p:cNvGrpSpPr/>
            <p:nvPr/>
          </p:nvGrpSpPr>
          <p:grpSpPr>
            <a:xfrm>
              <a:off x="3009504" y="4105000"/>
              <a:ext cx="424647" cy="1356720"/>
              <a:chOff x="1292464" y="1351640"/>
              <a:chExt cx="424647" cy="1356720"/>
            </a:xfrm>
          </p:grpSpPr>
          <p:grpSp>
            <p:nvGrpSpPr>
              <p:cNvPr id="882" name="Group 881"/>
              <p:cNvGrpSpPr>
                <a:grpSpLocks noChangeAspect="1"/>
              </p:cNvGrpSpPr>
              <p:nvPr/>
            </p:nvGrpSpPr>
            <p:grpSpPr>
              <a:xfrm>
                <a:off x="1292464" y="1533671"/>
                <a:ext cx="424647" cy="424649"/>
                <a:chOff x="2895600" y="1463040"/>
                <a:chExt cx="914400" cy="914400"/>
              </a:xfrm>
            </p:grpSpPr>
            <p:sp>
              <p:nvSpPr>
                <p:cNvPr id="890" name="Oval 889"/>
                <p:cNvSpPr/>
                <p:nvPr/>
              </p:nvSpPr>
              <p:spPr>
                <a:xfrm>
                  <a:off x="3209026" y="1785668"/>
                  <a:ext cx="274320" cy="274320"/>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1" name="Oval 890"/>
                <p:cNvSpPr/>
                <p:nvPr/>
              </p:nvSpPr>
              <p:spPr>
                <a:xfrm>
                  <a:off x="3007360" y="1574800"/>
                  <a:ext cx="685800" cy="685800"/>
                </a:xfrm>
                <a:prstGeom prst="ellipse">
                  <a:avLst/>
                </a:prstGeom>
                <a:noFill/>
                <a:ln w="635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2" name="Oval 891"/>
                <p:cNvSpPr/>
                <p:nvPr/>
              </p:nvSpPr>
              <p:spPr>
                <a:xfrm>
                  <a:off x="2895600" y="1463040"/>
                  <a:ext cx="914400" cy="914400"/>
                </a:xfrm>
                <a:prstGeom prst="ellipse">
                  <a:avLst/>
                </a:prstGeom>
                <a:noFill/>
                <a:ln w="12700">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3" name="Oval 892"/>
                <p:cNvSpPr/>
                <p:nvPr/>
              </p:nvSpPr>
              <p:spPr>
                <a:xfrm>
                  <a:off x="3119120" y="1696720"/>
                  <a:ext cx="457200" cy="457200"/>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83" name="Group 882"/>
              <p:cNvGrpSpPr>
                <a:grpSpLocks noChangeAspect="1"/>
              </p:cNvGrpSpPr>
              <p:nvPr/>
            </p:nvGrpSpPr>
            <p:grpSpPr>
              <a:xfrm>
                <a:off x="1292464" y="2100402"/>
                <a:ext cx="424647" cy="424649"/>
                <a:chOff x="2895600" y="1463040"/>
                <a:chExt cx="914400" cy="914400"/>
              </a:xfrm>
            </p:grpSpPr>
            <p:sp>
              <p:nvSpPr>
                <p:cNvPr id="886" name="Oval 885"/>
                <p:cNvSpPr/>
                <p:nvPr/>
              </p:nvSpPr>
              <p:spPr>
                <a:xfrm>
                  <a:off x="3209026" y="1785668"/>
                  <a:ext cx="274320" cy="274320"/>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7" name="Oval 886"/>
                <p:cNvSpPr/>
                <p:nvPr/>
              </p:nvSpPr>
              <p:spPr>
                <a:xfrm>
                  <a:off x="3007360" y="1574800"/>
                  <a:ext cx="685800" cy="685800"/>
                </a:xfrm>
                <a:prstGeom prst="ellipse">
                  <a:avLst/>
                </a:prstGeom>
                <a:noFill/>
                <a:ln w="635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8" name="Oval 887"/>
                <p:cNvSpPr/>
                <p:nvPr/>
              </p:nvSpPr>
              <p:spPr>
                <a:xfrm>
                  <a:off x="2895600" y="1463040"/>
                  <a:ext cx="914400" cy="914400"/>
                </a:xfrm>
                <a:prstGeom prst="ellipse">
                  <a:avLst/>
                </a:prstGeom>
                <a:noFill/>
                <a:ln w="12700">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9" name="Oval 888"/>
                <p:cNvSpPr/>
                <p:nvPr/>
              </p:nvSpPr>
              <p:spPr>
                <a:xfrm>
                  <a:off x="3119120" y="1696720"/>
                  <a:ext cx="457200" cy="457200"/>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884" name="Straight Connector 883"/>
              <p:cNvCxnSpPr>
                <a:cxnSpLocks noChangeAspect="1"/>
              </p:cNvCxnSpPr>
              <p:nvPr/>
            </p:nvCxnSpPr>
            <p:spPr>
              <a:xfrm rot="5400000" flipV="1">
                <a:off x="1340333" y="1517155"/>
                <a:ext cx="331619" cy="590"/>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885" name="Straight Connector 884"/>
              <p:cNvCxnSpPr>
                <a:cxnSpLocks noChangeAspect="1"/>
              </p:cNvCxnSpPr>
              <p:nvPr/>
            </p:nvCxnSpPr>
            <p:spPr>
              <a:xfrm rot="5400000" flipV="1">
                <a:off x="1340287" y="2542256"/>
                <a:ext cx="331619" cy="590"/>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894" name="Group 893"/>
            <p:cNvGrpSpPr/>
            <p:nvPr/>
          </p:nvGrpSpPr>
          <p:grpSpPr>
            <a:xfrm>
              <a:off x="2373560" y="4105000"/>
              <a:ext cx="127394" cy="1352001"/>
              <a:chOff x="1824920" y="1351640"/>
              <a:chExt cx="127394" cy="1352001"/>
            </a:xfrm>
          </p:grpSpPr>
          <p:sp>
            <p:nvSpPr>
              <p:cNvPr id="895" name="Oval 894"/>
              <p:cNvSpPr/>
              <p:nvPr/>
            </p:nvSpPr>
            <p:spPr>
              <a:xfrm>
                <a:off x="1824920" y="1683500"/>
                <a:ext cx="127394" cy="127395"/>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6" name="Oval 895"/>
              <p:cNvSpPr/>
              <p:nvPr/>
            </p:nvSpPr>
            <p:spPr>
              <a:xfrm>
                <a:off x="1824920" y="2250231"/>
                <a:ext cx="127394" cy="127395"/>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97" name="Straight Connector 896"/>
              <p:cNvCxnSpPr>
                <a:cxnSpLocks noChangeAspect="1"/>
              </p:cNvCxnSpPr>
              <p:nvPr/>
            </p:nvCxnSpPr>
            <p:spPr>
              <a:xfrm rot="5400000" flipV="1">
                <a:off x="1722515" y="1517155"/>
                <a:ext cx="331619" cy="590"/>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898" name="Straight Connector 897"/>
              <p:cNvCxnSpPr>
                <a:cxnSpLocks noChangeAspect="1"/>
              </p:cNvCxnSpPr>
              <p:nvPr/>
            </p:nvCxnSpPr>
            <p:spPr>
              <a:xfrm rot="5400000" flipV="1">
                <a:off x="1727188" y="2537537"/>
                <a:ext cx="331619" cy="590"/>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899" name="Group 898"/>
            <p:cNvGrpSpPr/>
            <p:nvPr/>
          </p:nvGrpSpPr>
          <p:grpSpPr>
            <a:xfrm>
              <a:off x="2760461" y="4109719"/>
              <a:ext cx="127394" cy="1352001"/>
              <a:chOff x="2211821" y="1356359"/>
              <a:chExt cx="127394" cy="1352001"/>
            </a:xfrm>
          </p:grpSpPr>
          <p:sp>
            <p:nvSpPr>
              <p:cNvPr id="900" name="Oval 899"/>
              <p:cNvSpPr/>
              <p:nvPr/>
            </p:nvSpPr>
            <p:spPr>
              <a:xfrm>
                <a:off x="2211821" y="1683500"/>
                <a:ext cx="127394" cy="127395"/>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1" name="Oval 900"/>
              <p:cNvSpPr/>
              <p:nvPr/>
            </p:nvSpPr>
            <p:spPr>
              <a:xfrm>
                <a:off x="2211821" y="2250231"/>
                <a:ext cx="127394" cy="127395"/>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02" name="Straight Connector 901"/>
              <p:cNvCxnSpPr>
                <a:cxnSpLocks noChangeAspect="1"/>
              </p:cNvCxnSpPr>
              <p:nvPr/>
            </p:nvCxnSpPr>
            <p:spPr>
              <a:xfrm rot="5400000" flipV="1">
                <a:off x="2114134" y="1521874"/>
                <a:ext cx="331619" cy="590"/>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903" name="Straight Connector 902"/>
              <p:cNvCxnSpPr>
                <a:cxnSpLocks noChangeAspect="1"/>
              </p:cNvCxnSpPr>
              <p:nvPr/>
            </p:nvCxnSpPr>
            <p:spPr>
              <a:xfrm rot="5400000" flipV="1">
                <a:off x="2108648" y="2542256"/>
                <a:ext cx="331619" cy="590"/>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904" name="Group 903"/>
            <p:cNvGrpSpPr/>
            <p:nvPr/>
          </p:nvGrpSpPr>
          <p:grpSpPr>
            <a:xfrm>
              <a:off x="1989122" y="4109719"/>
              <a:ext cx="127394" cy="1352001"/>
              <a:chOff x="2598722" y="1356359"/>
              <a:chExt cx="127394" cy="1352001"/>
            </a:xfrm>
          </p:grpSpPr>
          <p:sp>
            <p:nvSpPr>
              <p:cNvPr id="905" name="Oval 904"/>
              <p:cNvSpPr/>
              <p:nvPr/>
            </p:nvSpPr>
            <p:spPr>
              <a:xfrm>
                <a:off x="2598722" y="1683500"/>
                <a:ext cx="127394" cy="127395"/>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6" name="Oval 905"/>
              <p:cNvSpPr/>
              <p:nvPr/>
            </p:nvSpPr>
            <p:spPr>
              <a:xfrm>
                <a:off x="2598722" y="2250231"/>
                <a:ext cx="127394" cy="127395"/>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07" name="Straight Connector 906"/>
              <p:cNvCxnSpPr>
                <a:cxnSpLocks noChangeAspect="1"/>
              </p:cNvCxnSpPr>
              <p:nvPr/>
            </p:nvCxnSpPr>
            <p:spPr>
              <a:xfrm rot="5400000" flipV="1">
                <a:off x="2496317" y="1521874"/>
                <a:ext cx="331619" cy="590"/>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908" name="Straight Connector 907"/>
              <p:cNvCxnSpPr>
                <a:cxnSpLocks noChangeAspect="1"/>
              </p:cNvCxnSpPr>
              <p:nvPr/>
            </p:nvCxnSpPr>
            <p:spPr>
              <a:xfrm rot="5400000" flipV="1">
                <a:off x="2500990" y="2542256"/>
                <a:ext cx="331619" cy="590"/>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909" name="Group 908"/>
            <p:cNvGrpSpPr/>
            <p:nvPr/>
          </p:nvGrpSpPr>
          <p:grpSpPr>
            <a:xfrm>
              <a:off x="3534263" y="4109719"/>
              <a:ext cx="127394" cy="1352001"/>
              <a:chOff x="2985623" y="1356359"/>
              <a:chExt cx="127394" cy="1352001"/>
            </a:xfrm>
          </p:grpSpPr>
          <p:sp>
            <p:nvSpPr>
              <p:cNvPr id="910" name="Oval 909"/>
              <p:cNvSpPr/>
              <p:nvPr/>
            </p:nvSpPr>
            <p:spPr>
              <a:xfrm>
                <a:off x="2985623" y="1683500"/>
                <a:ext cx="127394" cy="127395"/>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1" name="Oval 910"/>
              <p:cNvSpPr/>
              <p:nvPr/>
            </p:nvSpPr>
            <p:spPr>
              <a:xfrm>
                <a:off x="2985623" y="2250231"/>
                <a:ext cx="127394" cy="127395"/>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12" name="Straight Connector 911"/>
              <p:cNvCxnSpPr>
                <a:cxnSpLocks noChangeAspect="1"/>
              </p:cNvCxnSpPr>
              <p:nvPr/>
            </p:nvCxnSpPr>
            <p:spPr>
              <a:xfrm rot="5400000" flipV="1">
                <a:off x="2883218" y="1521874"/>
                <a:ext cx="331619" cy="590"/>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913" name="Straight Connector 912"/>
              <p:cNvCxnSpPr>
                <a:cxnSpLocks noChangeAspect="1"/>
              </p:cNvCxnSpPr>
              <p:nvPr/>
            </p:nvCxnSpPr>
            <p:spPr>
              <a:xfrm rot="5400000" flipV="1">
                <a:off x="2877731" y="2542256"/>
                <a:ext cx="331619" cy="590"/>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914" name="Group 913"/>
            <p:cNvGrpSpPr/>
            <p:nvPr/>
          </p:nvGrpSpPr>
          <p:grpSpPr>
            <a:xfrm>
              <a:off x="3921164" y="4109719"/>
              <a:ext cx="127394" cy="1352001"/>
              <a:chOff x="3372524" y="1356359"/>
              <a:chExt cx="127394" cy="1352001"/>
            </a:xfrm>
          </p:grpSpPr>
          <p:sp>
            <p:nvSpPr>
              <p:cNvPr id="915" name="Oval 914"/>
              <p:cNvSpPr/>
              <p:nvPr/>
            </p:nvSpPr>
            <p:spPr>
              <a:xfrm>
                <a:off x="3372524" y="1683500"/>
                <a:ext cx="127394" cy="127395"/>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6" name="Oval 915"/>
              <p:cNvSpPr/>
              <p:nvPr/>
            </p:nvSpPr>
            <p:spPr>
              <a:xfrm>
                <a:off x="3372524" y="2250231"/>
                <a:ext cx="127394" cy="127395"/>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17" name="Straight Connector 916"/>
              <p:cNvCxnSpPr>
                <a:cxnSpLocks noChangeAspect="1"/>
              </p:cNvCxnSpPr>
              <p:nvPr/>
            </p:nvCxnSpPr>
            <p:spPr>
              <a:xfrm rot="5400000" flipV="1">
                <a:off x="3270119" y="1521874"/>
                <a:ext cx="331619" cy="590"/>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918" name="Straight Connector 917"/>
              <p:cNvCxnSpPr>
                <a:cxnSpLocks noChangeAspect="1"/>
              </p:cNvCxnSpPr>
              <p:nvPr/>
            </p:nvCxnSpPr>
            <p:spPr>
              <a:xfrm rot="5400000" flipV="1">
                <a:off x="3264632" y="2542256"/>
                <a:ext cx="331619" cy="590"/>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919" name="Group 918"/>
            <p:cNvGrpSpPr>
              <a:grpSpLocks noChangeAspect="1"/>
            </p:cNvGrpSpPr>
            <p:nvPr/>
          </p:nvGrpSpPr>
          <p:grpSpPr>
            <a:xfrm rot="18914817">
              <a:off x="5085255" y="3919025"/>
              <a:ext cx="1667718" cy="1635316"/>
              <a:chOff x="1158204" y="2613330"/>
              <a:chExt cx="3294608" cy="3230590"/>
            </a:xfrm>
          </p:grpSpPr>
          <p:cxnSp>
            <p:nvCxnSpPr>
              <p:cNvPr id="920" name="Curved Connector 919"/>
              <p:cNvCxnSpPr/>
              <p:nvPr/>
            </p:nvCxnSpPr>
            <p:spPr>
              <a:xfrm>
                <a:off x="1158204" y="2613330"/>
                <a:ext cx="550066" cy="537418"/>
              </a:xfrm>
              <a:prstGeom prst="curvedConnector3">
                <a:avLst/>
              </a:prstGeom>
              <a:ln>
                <a:prstDash val="lgDashDotDot"/>
              </a:ln>
            </p:spPr>
            <p:style>
              <a:lnRef idx="1">
                <a:schemeClr val="accent1"/>
              </a:lnRef>
              <a:fillRef idx="0">
                <a:schemeClr val="accent1"/>
              </a:fillRef>
              <a:effectRef idx="0">
                <a:schemeClr val="accent1"/>
              </a:effectRef>
              <a:fontRef idx="minor">
                <a:schemeClr val="tx1"/>
              </a:fontRef>
            </p:style>
          </p:cxnSp>
          <p:cxnSp>
            <p:nvCxnSpPr>
              <p:cNvPr id="921" name="Curved Connector 920"/>
              <p:cNvCxnSpPr/>
              <p:nvPr/>
            </p:nvCxnSpPr>
            <p:spPr>
              <a:xfrm>
                <a:off x="1696708" y="3158419"/>
                <a:ext cx="568984" cy="534929"/>
              </a:xfrm>
              <a:prstGeom prst="curvedConnector3">
                <a:avLst/>
              </a:prstGeom>
              <a:ln>
                <a:prstDash val="lgDashDotDot"/>
              </a:ln>
            </p:spPr>
            <p:style>
              <a:lnRef idx="1">
                <a:schemeClr val="accent1"/>
              </a:lnRef>
              <a:fillRef idx="0">
                <a:schemeClr val="accent1"/>
              </a:fillRef>
              <a:effectRef idx="0">
                <a:schemeClr val="accent1"/>
              </a:effectRef>
              <a:fontRef idx="minor">
                <a:schemeClr val="tx1"/>
              </a:fontRef>
            </p:style>
          </p:cxnSp>
          <p:cxnSp>
            <p:nvCxnSpPr>
              <p:cNvPr id="922" name="Curved Connector 921"/>
              <p:cNvCxnSpPr/>
              <p:nvPr/>
            </p:nvCxnSpPr>
            <p:spPr>
              <a:xfrm>
                <a:off x="2245372" y="3693348"/>
                <a:ext cx="568984" cy="534929"/>
              </a:xfrm>
              <a:prstGeom prst="curvedConnector3">
                <a:avLst/>
              </a:prstGeom>
              <a:ln>
                <a:prstDash val="lgDashDotDot"/>
              </a:ln>
            </p:spPr>
            <p:style>
              <a:lnRef idx="1">
                <a:schemeClr val="accent1"/>
              </a:lnRef>
              <a:fillRef idx="0">
                <a:schemeClr val="accent1"/>
              </a:fillRef>
              <a:effectRef idx="0">
                <a:schemeClr val="accent1"/>
              </a:effectRef>
              <a:fontRef idx="minor">
                <a:schemeClr val="tx1"/>
              </a:fontRef>
            </p:style>
          </p:cxnSp>
          <p:cxnSp>
            <p:nvCxnSpPr>
              <p:cNvPr id="923" name="Curved Connector 922"/>
              <p:cNvCxnSpPr/>
              <p:nvPr/>
            </p:nvCxnSpPr>
            <p:spPr>
              <a:xfrm>
                <a:off x="2814356" y="4233705"/>
                <a:ext cx="568984" cy="534929"/>
              </a:xfrm>
              <a:prstGeom prst="curvedConnector3">
                <a:avLst/>
              </a:prstGeom>
              <a:ln>
                <a:prstDash val="lgDashDotDot"/>
              </a:ln>
            </p:spPr>
            <p:style>
              <a:lnRef idx="1">
                <a:schemeClr val="accent1"/>
              </a:lnRef>
              <a:fillRef idx="0">
                <a:schemeClr val="accent1"/>
              </a:fillRef>
              <a:effectRef idx="0">
                <a:schemeClr val="accent1"/>
              </a:effectRef>
              <a:fontRef idx="minor">
                <a:schemeClr val="tx1"/>
              </a:fontRef>
            </p:style>
          </p:cxnSp>
          <p:cxnSp>
            <p:nvCxnSpPr>
              <p:cNvPr id="924" name="Curved Connector 923"/>
              <p:cNvCxnSpPr/>
              <p:nvPr/>
            </p:nvCxnSpPr>
            <p:spPr>
              <a:xfrm>
                <a:off x="3344012" y="4774062"/>
                <a:ext cx="568984" cy="534929"/>
              </a:xfrm>
              <a:prstGeom prst="curvedConnector3">
                <a:avLst/>
              </a:prstGeom>
              <a:ln>
                <a:prstDash val="lgDashDotDot"/>
              </a:ln>
            </p:spPr>
            <p:style>
              <a:lnRef idx="1">
                <a:schemeClr val="accent1"/>
              </a:lnRef>
              <a:fillRef idx="0">
                <a:schemeClr val="accent1"/>
              </a:fillRef>
              <a:effectRef idx="0">
                <a:schemeClr val="accent1"/>
              </a:effectRef>
              <a:fontRef idx="minor">
                <a:schemeClr val="tx1"/>
              </a:fontRef>
            </p:style>
          </p:cxnSp>
          <p:cxnSp>
            <p:nvCxnSpPr>
              <p:cNvPr id="925" name="Curved Connector 924"/>
              <p:cNvCxnSpPr/>
              <p:nvPr/>
            </p:nvCxnSpPr>
            <p:spPr>
              <a:xfrm>
                <a:off x="3883828" y="5308991"/>
                <a:ext cx="568984" cy="534929"/>
              </a:xfrm>
              <a:prstGeom prst="curvedConnector3">
                <a:avLst/>
              </a:prstGeom>
              <a:ln>
                <a:prstDash val="lgDashDotDot"/>
              </a:ln>
            </p:spPr>
            <p:style>
              <a:lnRef idx="1">
                <a:schemeClr val="accent1"/>
              </a:lnRef>
              <a:fillRef idx="0">
                <a:schemeClr val="accent1"/>
              </a:fillRef>
              <a:effectRef idx="0">
                <a:schemeClr val="accent1"/>
              </a:effectRef>
              <a:fontRef idx="minor">
                <a:schemeClr val="tx1"/>
              </a:fontRef>
            </p:style>
          </p:cxnSp>
        </p:grpSp>
        <p:grpSp>
          <p:nvGrpSpPr>
            <p:cNvPr id="926" name="Group 925"/>
            <p:cNvGrpSpPr>
              <a:grpSpLocks noChangeAspect="1"/>
            </p:cNvGrpSpPr>
            <p:nvPr/>
          </p:nvGrpSpPr>
          <p:grpSpPr>
            <a:xfrm rot="2685183" flipV="1">
              <a:off x="5085255" y="4020658"/>
              <a:ext cx="1667718" cy="1635316"/>
              <a:chOff x="1158204" y="2613330"/>
              <a:chExt cx="3294608" cy="3230590"/>
            </a:xfrm>
          </p:grpSpPr>
          <p:cxnSp>
            <p:nvCxnSpPr>
              <p:cNvPr id="927" name="Curved Connector 926"/>
              <p:cNvCxnSpPr/>
              <p:nvPr/>
            </p:nvCxnSpPr>
            <p:spPr>
              <a:xfrm>
                <a:off x="1158204" y="2613330"/>
                <a:ext cx="550066" cy="537418"/>
              </a:xfrm>
              <a:prstGeom prst="curvedConnector3">
                <a:avLst/>
              </a:prstGeom>
              <a:ln>
                <a:prstDash val="lgDashDotDot"/>
              </a:ln>
            </p:spPr>
            <p:style>
              <a:lnRef idx="1">
                <a:schemeClr val="accent1"/>
              </a:lnRef>
              <a:fillRef idx="0">
                <a:schemeClr val="accent1"/>
              </a:fillRef>
              <a:effectRef idx="0">
                <a:schemeClr val="accent1"/>
              </a:effectRef>
              <a:fontRef idx="minor">
                <a:schemeClr val="tx1"/>
              </a:fontRef>
            </p:style>
          </p:cxnSp>
          <p:cxnSp>
            <p:nvCxnSpPr>
              <p:cNvPr id="928" name="Curved Connector 927"/>
              <p:cNvCxnSpPr/>
              <p:nvPr/>
            </p:nvCxnSpPr>
            <p:spPr>
              <a:xfrm>
                <a:off x="1696708" y="3158419"/>
                <a:ext cx="568984" cy="534929"/>
              </a:xfrm>
              <a:prstGeom prst="curvedConnector3">
                <a:avLst/>
              </a:prstGeom>
              <a:ln>
                <a:prstDash val="lgDashDotDot"/>
              </a:ln>
            </p:spPr>
            <p:style>
              <a:lnRef idx="1">
                <a:schemeClr val="accent1"/>
              </a:lnRef>
              <a:fillRef idx="0">
                <a:schemeClr val="accent1"/>
              </a:fillRef>
              <a:effectRef idx="0">
                <a:schemeClr val="accent1"/>
              </a:effectRef>
              <a:fontRef idx="minor">
                <a:schemeClr val="tx1"/>
              </a:fontRef>
            </p:style>
          </p:cxnSp>
          <p:cxnSp>
            <p:nvCxnSpPr>
              <p:cNvPr id="929" name="Curved Connector 928"/>
              <p:cNvCxnSpPr/>
              <p:nvPr/>
            </p:nvCxnSpPr>
            <p:spPr>
              <a:xfrm>
                <a:off x="2245372" y="3693348"/>
                <a:ext cx="568984" cy="534929"/>
              </a:xfrm>
              <a:prstGeom prst="curvedConnector3">
                <a:avLst/>
              </a:prstGeom>
              <a:ln>
                <a:prstDash val="lgDashDotDot"/>
              </a:ln>
            </p:spPr>
            <p:style>
              <a:lnRef idx="1">
                <a:schemeClr val="accent1"/>
              </a:lnRef>
              <a:fillRef idx="0">
                <a:schemeClr val="accent1"/>
              </a:fillRef>
              <a:effectRef idx="0">
                <a:schemeClr val="accent1"/>
              </a:effectRef>
              <a:fontRef idx="minor">
                <a:schemeClr val="tx1"/>
              </a:fontRef>
            </p:style>
          </p:cxnSp>
          <p:cxnSp>
            <p:nvCxnSpPr>
              <p:cNvPr id="930" name="Curved Connector 929"/>
              <p:cNvCxnSpPr/>
              <p:nvPr/>
            </p:nvCxnSpPr>
            <p:spPr>
              <a:xfrm>
                <a:off x="2814356" y="4233705"/>
                <a:ext cx="568984" cy="534929"/>
              </a:xfrm>
              <a:prstGeom prst="curvedConnector3">
                <a:avLst/>
              </a:prstGeom>
              <a:ln>
                <a:prstDash val="lgDashDotDot"/>
              </a:ln>
            </p:spPr>
            <p:style>
              <a:lnRef idx="1">
                <a:schemeClr val="accent1"/>
              </a:lnRef>
              <a:fillRef idx="0">
                <a:schemeClr val="accent1"/>
              </a:fillRef>
              <a:effectRef idx="0">
                <a:schemeClr val="accent1"/>
              </a:effectRef>
              <a:fontRef idx="minor">
                <a:schemeClr val="tx1"/>
              </a:fontRef>
            </p:style>
          </p:cxnSp>
          <p:cxnSp>
            <p:nvCxnSpPr>
              <p:cNvPr id="931" name="Curved Connector 930"/>
              <p:cNvCxnSpPr/>
              <p:nvPr/>
            </p:nvCxnSpPr>
            <p:spPr>
              <a:xfrm>
                <a:off x="3344012" y="4774062"/>
                <a:ext cx="568984" cy="534929"/>
              </a:xfrm>
              <a:prstGeom prst="curvedConnector3">
                <a:avLst/>
              </a:prstGeom>
              <a:ln>
                <a:prstDash val="lgDashDotDot"/>
              </a:ln>
            </p:spPr>
            <p:style>
              <a:lnRef idx="1">
                <a:schemeClr val="accent1"/>
              </a:lnRef>
              <a:fillRef idx="0">
                <a:schemeClr val="accent1"/>
              </a:fillRef>
              <a:effectRef idx="0">
                <a:schemeClr val="accent1"/>
              </a:effectRef>
              <a:fontRef idx="minor">
                <a:schemeClr val="tx1"/>
              </a:fontRef>
            </p:style>
          </p:cxnSp>
          <p:cxnSp>
            <p:nvCxnSpPr>
              <p:cNvPr id="932" name="Curved Connector 931"/>
              <p:cNvCxnSpPr/>
              <p:nvPr/>
            </p:nvCxnSpPr>
            <p:spPr>
              <a:xfrm>
                <a:off x="3883828" y="5308991"/>
                <a:ext cx="568984" cy="534929"/>
              </a:xfrm>
              <a:prstGeom prst="curvedConnector3">
                <a:avLst/>
              </a:prstGeom>
              <a:ln>
                <a:prstDash val="lgDashDotDot"/>
              </a:ln>
            </p:spPr>
            <p:style>
              <a:lnRef idx="1">
                <a:schemeClr val="accent1"/>
              </a:lnRef>
              <a:fillRef idx="0">
                <a:schemeClr val="accent1"/>
              </a:fillRef>
              <a:effectRef idx="0">
                <a:schemeClr val="accent1"/>
              </a:effectRef>
              <a:fontRef idx="minor">
                <a:schemeClr val="tx1"/>
              </a:fontRef>
            </p:style>
          </p:cxnSp>
        </p:grpSp>
        <p:grpSp>
          <p:nvGrpSpPr>
            <p:cNvPr id="933" name="Group 932"/>
            <p:cNvGrpSpPr/>
            <p:nvPr/>
          </p:nvGrpSpPr>
          <p:grpSpPr>
            <a:xfrm>
              <a:off x="6392784" y="4105000"/>
              <a:ext cx="424647" cy="1356720"/>
              <a:chOff x="1292464" y="1351640"/>
              <a:chExt cx="424647" cy="1356720"/>
            </a:xfrm>
          </p:grpSpPr>
          <p:grpSp>
            <p:nvGrpSpPr>
              <p:cNvPr id="934" name="Group 933"/>
              <p:cNvGrpSpPr>
                <a:grpSpLocks noChangeAspect="1"/>
              </p:cNvGrpSpPr>
              <p:nvPr/>
            </p:nvGrpSpPr>
            <p:grpSpPr>
              <a:xfrm>
                <a:off x="1292464" y="1533671"/>
                <a:ext cx="424647" cy="424649"/>
                <a:chOff x="2895600" y="1463040"/>
                <a:chExt cx="914400" cy="914400"/>
              </a:xfrm>
            </p:grpSpPr>
            <p:sp>
              <p:nvSpPr>
                <p:cNvPr id="942" name="Oval 941"/>
                <p:cNvSpPr/>
                <p:nvPr/>
              </p:nvSpPr>
              <p:spPr>
                <a:xfrm>
                  <a:off x="3209026" y="1785668"/>
                  <a:ext cx="274320" cy="274320"/>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3" name="Oval 942"/>
                <p:cNvSpPr/>
                <p:nvPr/>
              </p:nvSpPr>
              <p:spPr>
                <a:xfrm>
                  <a:off x="3007360" y="1574800"/>
                  <a:ext cx="685800" cy="685800"/>
                </a:xfrm>
                <a:prstGeom prst="ellipse">
                  <a:avLst/>
                </a:prstGeom>
                <a:noFill/>
                <a:ln w="635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4" name="Oval 943"/>
                <p:cNvSpPr/>
                <p:nvPr/>
              </p:nvSpPr>
              <p:spPr>
                <a:xfrm>
                  <a:off x="2895600" y="1463040"/>
                  <a:ext cx="914400" cy="914400"/>
                </a:xfrm>
                <a:prstGeom prst="ellipse">
                  <a:avLst/>
                </a:prstGeom>
                <a:noFill/>
                <a:ln w="12700">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5" name="Oval 944"/>
                <p:cNvSpPr/>
                <p:nvPr/>
              </p:nvSpPr>
              <p:spPr>
                <a:xfrm>
                  <a:off x="3119120" y="1696720"/>
                  <a:ext cx="457200" cy="457200"/>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35" name="Group 934"/>
              <p:cNvGrpSpPr>
                <a:grpSpLocks noChangeAspect="1"/>
              </p:cNvGrpSpPr>
              <p:nvPr/>
            </p:nvGrpSpPr>
            <p:grpSpPr>
              <a:xfrm>
                <a:off x="1292464" y="2100402"/>
                <a:ext cx="424647" cy="424649"/>
                <a:chOff x="2895600" y="1463040"/>
                <a:chExt cx="914400" cy="914400"/>
              </a:xfrm>
            </p:grpSpPr>
            <p:sp>
              <p:nvSpPr>
                <p:cNvPr id="938" name="Oval 937"/>
                <p:cNvSpPr/>
                <p:nvPr/>
              </p:nvSpPr>
              <p:spPr>
                <a:xfrm>
                  <a:off x="3209026" y="1785668"/>
                  <a:ext cx="274320" cy="274320"/>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9" name="Oval 938"/>
                <p:cNvSpPr/>
                <p:nvPr/>
              </p:nvSpPr>
              <p:spPr>
                <a:xfrm>
                  <a:off x="3007360" y="1574800"/>
                  <a:ext cx="685800" cy="685800"/>
                </a:xfrm>
                <a:prstGeom prst="ellipse">
                  <a:avLst/>
                </a:prstGeom>
                <a:noFill/>
                <a:ln w="635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0" name="Oval 939"/>
                <p:cNvSpPr/>
                <p:nvPr/>
              </p:nvSpPr>
              <p:spPr>
                <a:xfrm>
                  <a:off x="2895600" y="1463040"/>
                  <a:ext cx="914400" cy="914400"/>
                </a:xfrm>
                <a:prstGeom prst="ellipse">
                  <a:avLst/>
                </a:prstGeom>
                <a:noFill/>
                <a:ln w="12700">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1" name="Oval 940"/>
                <p:cNvSpPr/>
                <p:nvPr/>
              </p:nvSpPr>
              <p:spPr>
                <a:xfrm>
                  <a:off x="3119120" y="1696720"/>
                  <a:ext cx="457200" cy="457200"/>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936" name="Straight Connector 935"/>
              <p:cNvCxnSpPr>
                <a:cxnSpLocks noChangeAspect="1"/>
              </p:cNvCxnSpPr>
              <p:nvPr/>
            </p:nvCxnSpPr>
            <p:spPr>
              <a:xfrm rot="5400000" flipV="1">
                <a:off x="1340333" y="1517155"/>
                <a:ext cx="331619" cy="590"/>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937" name="Straight Connector 936"/>
              <p:cNvCxnSpPr>
                <a:cxnSpLocks noChangeAspect="1"/>
              </p:cNvCxnSpPr>
              <p:nvPr/>
            </p:nvCxnSpPr>
            <p:spPr>
              <a:xfrm rot="5400000" flipV="1">
                <a:off x="1340287" y="2542256"/>
                <a:ext cx="331619" cy="590"/>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946" name="Group 945"/>
            <p:cNvGrpSpPr/>
            <p:nvPr/>
          </p:nvGrpSpPr>
          <p:grpSpPr>
            <a:xfrm>
              <a:off x="5370760" y="4105000"/>
              <a:ext cx="127394" cy="1352001"/>
              <a:chOff x="1824920" y="1351640"/>
              <a:chExt cx="127394" cy="1352001"/>
            </a:xfrm>
          </p:grpSpPr>
          <p:sp>
            <p:nvSpPr>
              <p:cNvPr id="947" name="Oval 946"/>
              <p:cNvSpPr/>
              <p:nvPr/>
            </p:nvSpPr>
            <p:spPr>
              <a:xfrm>
                <a:off x="1824920" y="1683500"/>
                <a:ext cx="127394" cy="127395"/>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8" name="Oval 947"/>
              <p:cNvSpPr/>
              <p:nvPr/>
            </p:nvSpPr>
            <p:spPr>
              <a:xfrm>
                <a:off x="1824920" y="2250231"/>
                <a:ext cx="127394" cy="127395"/>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49" name="Straight Connector 948"/>
              <p:cNvCxnSpPr>
                <a:cxnSpLocks noChangeAspect="1"/>
              </p:cNvCxnSpPr>
              <p:nvPr/>
            </p:nvCxnSpPr>
            <p:spPr>
              <a:xfrm rot="5400000" flipV="1">
                <a:off x="1722515" y="1517155"/>
                <a:ext cx="331619" cy="590"/>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950" name="Straight Connector 949"/>
              <p:cNvCxnSpPr>
                <a:cxnSpLocks noChangeAspect="1"/>
              </p:cNvCxnSpPr>
              <p:nvPr/>
            </p:nvCxnSpPr>
            <p:spPr>
              <a:xfrm rot="5400000" flipV="1">
                <a:off x="1727188" y="2537537"/>
                <a:ext cx="331619" cy="590"/>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951" name="Group 950"/>
            <p:cNvGrpSpPr/>
            <p:nvPr/>
          </p:nvGrpSpPr>
          <p:grpSpPr>
            <a:xfrm>
              <a:off x="5757661" y="4109719"/>
              <a:ext cx="127394" cy="1352001"/>
              <a:chOff x="2211821" y="1356359"/>
              <a:chExt cx="127394" cy="1352001"/>
            </a:xfrm>
          </p:grpSpPr>
          <p:sp>
            <p:nvSpPr>
              <p:cNvPr id="952" name="Oval 951"/>
              <p:cNvSpPr/>
              <p:nvPr/>
            </p:nvSpPr>
            <p:spPr>
              <a:xfrm>
                <a:off x="2211821" y="1683500"/>
                <a:ext cx="127394" cy="127395"/>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3" name="Oval 952"/>
              <p:cNvSpPr/>
              <p:nvPr/>
            </p:nvSpPr>
            <p:spPr>
              <a:xfrm>
                <a:off x="2211821" y="2250231"/>
                <a:ext cx="127394" cy="127395"/>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54" name="Straight Connector 953"/>
              <p:cNvCxnSpPr>
                <a:cxnSpLocks noChangeAspect="1"/>
              </p:cNvCxnSpPr>
              <p:nvPr/>
            </p:nvCxnSpPr>
            <p:spPr>
              <a:xfrm rot="5400000" flipV="1">
                <a:off x="2114134" y="1521874"/>
                <a:ext cx="331619" cy="590"/>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955" name="Straight Connector 954"/>
              <p:cNvCxnSpPr>
                <a:cxnSpLocks noChangeAspect="1"/>
              </p:cNvCxnSpPr>
              <p:nvPr/>
            </p:nvCxnSpPr>
            <p:spPr>
              <a:xfrm rot="5400000" flipV="1">
                <a:off x="2108648" y="2542256"/>
                <a:ext cx="331619" cy="590"/>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956" name="Group 955"/>
            <p:cNvGrpSpPr/>
            <p:nvPr/>
          </p:nvGrpSpPr>
          <p:grpSpPr>
            <a:xfrm>
              <a:off x="6144562" y="4109719"/>
              <a:ext cx="127394" cy="1352001"/>
              <a:chOff x="2598722" y="1356359"/>
              <a:chExt cx="127394" cy="1352001"/>
            </a:xfrm>
          </p:grpSpPr>
          <p:sp>
            <p:nvSpPr>
              <p:cNvPr id="957" name="Oval 956"/>
              <p:cNvSpPr/>
              <p:nvPr/>
            </p:nvSpPr>
            <p:spPr>
              <a:xfrm>
                <a:off x="2598722" y="1683500"/>
                <a:ext cx="127394" cy="127395"/>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8" name="Oval 957"/>
              <p:cNvSpPr/>
              <p:nvPr/>
            </p:nvSpPr>
            <p:spPr>
              <a:xfrm>
                <a:off x="2598722" y="2250231"/>
                <a:ext cx="127394" cy="127395"/>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59" name="Straight Connector 958"/>
              <p:cNvCxnSpPr>
                <a:cxnSpLocks noChangeAspect="1"/>
              </p:cNvCxnSpPr>
              <p:nvPr/>
            </p:nvCxnSpPr>
            <p:spPr>
              <a:xfrm rot="5400000" flipV="1">
                <a:off x="2496317" y="1521874"/>
                <a:ext cx="331619" cy="590"/>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960" name="Straight Connector 959"/>
              <p:cNvCxnSpPr>
                <a:cxnSpLocks noChangeAspect="1"/>
              </p:cNvCxnSpPr>
              <p:nvPr/>
            </p:nvCxnSpPr>
            <p:spPr>
              <a:xfrm rot="5400000" flipV="1">
                <a:off x="2500990" y="2542256"/>
                <a:ext cx="331619" cy="590"/>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961" name="Group 960"/>
            <p:cNvGrpSpPr/>
            <p:nvPr/>
          </p:nvGrpSpPr>
          <p:grpSpPr>
            <a:xfrm>
              <a:off x="4987143" y="4109719"/>
              <a:ext cx="127394" cy="1352001"/>
              <a:chOff x="2985623" y="1356359"/>
              <a:chExt cx="127394" cy="1352001"/>
            </a:xfrm>
          </p:grpSpPr>
          <p:sp>
            <p:nvSpPr>
              <p:cNvPr id="962" name="Oval 961"/>
              <p:cNvSpPr/>
              <p:nvPr/>
            </p:nvSpPr>
            <p:spPr>
              <a:xfrm>
                <a:off x="2985623" y="1683500"/>
                <a:ext cx="127394" cy="127395"/>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3" name="Oval 962"/>
              <p:cNvSpPr/>
              <p:nvPr/>
            </p:nvSpPr>
            <p:spPr>
              <a:xfrm>
                <a:off x="2985623" y="2250231"/>
                <a:ext cx="127394" cy="127395"/>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64" name="Straight Connector 963"/>
              <p:cNvCxnSpPr>
                <a:cxnSpLocks noChangeAspect="1"/>
              </p:cNvCxnSpPr>
              <p:nvPr/>
            </p:nvCxnSpPr>
            <p:spPr>
              <a:xfrm rot="5400000" flipV="1">
                <a:off x="2883218" y="1521874"/>
                <a:ext cx="331619" cy="590"/>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965" name="Straight Connector 964"/>
              <p:cNvCxnSpPr>
                <a:cxnSpLocks noChangeAspect="1"/>
              </p:cNvCxnSpPr>
              <p:nvPr/>
            </p:nvCxnSpPr>
            <p:spPr>
              <a:xfrm rot="5400000" flipV="1">
                <a:off x="2877731" y="2542256"/>
                <a:ext cx="331619" cy="590"/>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966" name="Group 965"/>
            <p:cNvGrpSpPr/>
            <p:nvPr/>
          </p:nvGrpSpPr>
          <p:grpSpPr>
            <a:xfrm>
              <a:off x="6918364" y="4109719"/>
              <a:ext cx="127394" cy="1352001"/>
              <a:chOff x="3372524" y="1356359"/>
              <a:chExt cx="127394" cy="1352001"/>
            </a:xfrm>
          </p:grpSpPr>
          <p:sp>
            <p:nvSpPr>
              <p:cNvPr id="967" name="Oval 966"/>
              <p:cNvSpPr/>
              <p:nvPr/>
            </p:nvSpPr>
            <p:spPr>
              <a:xfrm>
                <a:off x="3372524" y="1683500"/>
                <a:ext cx="127394" cy="127395"/>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8" name="Oval 967"/>
              <p:cNvSpPr/>
              <p:nvPr/>
            </p:nvSpPr>
            <p:spPr>
              <a:xfrm>
                <a:off x="3372524" y="2250231"/>
                <a:ext cx="127394" cy="127395"/>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69" name="Straight Connector 968"/>
              <p:cNvCxnSpPr>
                <a:cxnSpLocks noChangeAspect="1"/>
              </p:cNvCxnSpPr>
              <p:nvPr/>
            </p:nvCxnSpPr>
            <p:spPr>
              <a:xfrm rot="5400000" flipV="1">
                <a:off x="3270119" y="1521874"/>
                <a:ext cx="331619" cy="590"/>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970" name="Straight Connector 969"/>
              <p:cNvCxnSpPr>
                <a:cxnSpLocks noChangeAspect="1"/>
              </p:cNvCxnSpPr>
              <p:nvPr/>
            </p:nvCxnSpPr>
            <p:spPr>
              <a:xfrm rot="5400000" flipV="1">
                <a:off x="3264632" y="2542256"/>
                <a:ext cx="331619" cy="590"/>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971" name="Group 970"/>
            <p:cNvGrpSpPr>
              <a:grpSpLocks noChangeAspect="1"/>
            </p:cNvGrpSpPr>
            <p:nvPr/>
          </p:nvGrpSpPr>
          <p:grpSpPr>
            <a:xfrm rot="18914817">
              <a:off x="8123095" y="3919025"/>
              <a:ext cx="1667718" cy="1635316"/>
              <a:chOff x="1158204" y="2613330"/>
              <a:chExt cx="3294608" cy="3230590"/>
            </a:xfrm>
          </p:grpSpPr>
          <p:cxnSp>
            <p:nvCxnSpPr>
              <p:cNvPr id="972" name="Curved Connector 971"/>
              <p:cNvCxnSpPr/>
              <p:nvPr/>
            </p:nvCxnSpPr>
            <p:spPr>
              <a:xfrm>
                <a:off x="1158204" y="2613330"/>
                <a:ext cx="550066" cy="537418"/>
              </a:xfrm>
              <a:prstGeom prst="curvedConnector3">
                <a:avLst/>
              </a:prstGeom>
              <a:ln>
                <a:prstDash val="lgDashDotDot"/>
              </a:ln>
            </p:spPr>
            <p:style>
              <a:lnRef idx="1">
                <a:schemeClr val="accent1"/>
              </a:lnRef>
              <a:fillRef idx="0">
                <a:schemeClr val="accent1"/>
              </a:fillRef>
              <a:effectRef idx="0">
                <a:schemeClr val="accent1"/>
              </a:effectRef>
              <a:fontRef idx="minor">
                <a:schemeClr val="tx1"/>
              </a:fontRef>
            </p:style>
          </p:cxnSp>
          <p:cxnSp>
            <p:nvCxnSpPr>
              <p:cNvPr id="973" name="Curved Connector 972"/>
              <p:cNvCxnSpPr/>
              <p:nvPr/>
            </p:nvCxnSpPr>
            <p:spPr>
              <a:xfrm>
                <a:off x="1696708" y="3158419"/>
                <a:ext cx="568984" cy="534929"/>
              </a:xfrm>
              <a:prstGeom prst="curvedConnector3">
                <a:avLst/>
              </a:prstGeom>
              <a:ln>
                <a:prstDash val="lgDashDotDot"/>
              </a:ln>
            </p:spPr>
            <p:style>
              <a:lnRef idx="1">
                <a:schemeClr val="accent1"/>
              </a:lnRef>
              <a:fillRef idx="0">
                <a:schemeClr val="accent1"/>
              </a:fillRef>
              <a:effectRef idx="0">
                <a:schemeClr val="accent1"/>
              </a:effectRef>
              <a:fontRef idx="minor">
                <a:schemeClr val="tx1"/>
              </a:fontRef>
            </p:style>
          </p:cxnSp>
          <p:cxnSp>
            <p:nvCxnSpPr>
              <p:cNvPr id="974" name="Curved Connector 973"/>
              <p:cNvCxnSpPr/>
              <p:nvPr/>
            </p:nvCxnSpPr>
            <p:spPr>
              <a:xfrm>
                <a:off x="2245372" y="3693348"/>
                <a:ext cx="568984" cy="534929"/>
              </a:xfrm>
              <a:prstGeom prst="curvedConnector3">
                <a:avLst/>
              </a:prstGeom>
              <a:ln>
                <a:prstDash val="lgDashDotDot"/>
              </a:ln>
            </p:spPr>
            <p:style>
              <a:lnRef idx="1">
                <a:schemeClr val="accent1"/>
              </a:lnRef>
              <a:fillRef idx="0">
                <a:schemeClr val="accent1"/>
              </a:fillRef>
              <a:effectRef idx="0">
                <a:schemeClr val="accent1"/>
              </a:effectRef>
              <a:fontRef idx="minor">
                <a:schemeClr val="tx1"/>
              </a:fontRef>
            </p:style>
          </p:cxnSp>
          <p:cxnSp>
            <p:nvCxnSpPr>
              <p:cNvPr id="975" name="Curved Connector 974"/>
              <p:cNvCxnSpPr/>
              <p:nvPr/>
            </p:nvCxnSpPr>
            <p:spPr>
              <a:xfrm>
                <a:off x="2814356" y="4233705"/>
                <a:ext cx="568984" cy="534929"/>
              </a:xfrm>
              <a:prstGeom prst="curvedConnector3">
                <a:avLst/>
              </a:prstGeom>
              <a:ln>
                <a:prstDash val="lgDashDotDot"/>
              </a:ln>
            </p:spPr>
            <p:style>
              <a:lnRef idx="1">
                <a:schemeClr val="accent1"/>
              </a:lnRef>
              <a:fillRef idx="0">
                <a:schemeClr val="accent1"/>
              </a:fillRef>
              <a:effectRef idx="0">
                <a:schemeClr val="accent1"/>
              </a:effectRef>
              <a:fontRef idx="minor">
                <a:schemeClr val="tx1"/>
              </a:fontRef>
            </p:style>
          </p:cxnSp>
          <p:cxnSp>
            <p:nvCxnSpPr>
              <p:cNvPr id="976" name="Curved Connector 975"/>
              <p:cNvCxnSpPr/>
              <p:nvPr/>
            </p:nvCxnSpPr>
            <p:spPr>
              <a:xfrm>
                <a:off x="3344012" y="4774062"/>
                <a:ext cx="568984" cy="534929"/>
              </a:xfrm>
              <a:prstGeom prst="curvedConnector3">
                <a:avLst/>
              </a:prstGeom>
              <a:ln>
                <a:prstDash val="lgDashDotDot"/>
              </a:ln>
            </p:spPr>
            <p:style>
              <a:lnRef idx="1">
                <a:schemeClr val="accent1"/>
              </a:lnRef>
              <a:fillRef idx="0">
                <a:schemeClr val="accent1"/>
              </a:fillRef>
              <a:effectRef idx="0">
                <a:schemeClr val="accent1"/>
              </a:effectRef>
              <a:fontRef idx="minor">
                <a:schemeClr val="tx1"/>
              </a:fontRef>
            </p:style>
          </p:cxnSp>
          <p:cxnSp>
            <p:nvCxnSpPr>
              <p:cNvPr id="977" name="Curved Connector 976"/>
              <p:cNvCxnSpPr/>
              <p:nvPr/>
            </p:nvCxnSpPr>
            <p:spPr>
              <a:xfrm>
                <a:off x="3883828" y="5308991"/>
                <a:ext cx="568984" cy="534929"/>
              </a:xfrm>
              <a:prstGeom prst="curvedConnector3">
                <a:avLst/>
              </a:prstGeom>
              <a:ln>
                <a:prstDash val="lgDashDotDot"/>
              </a:ln>
            </p:spPr>
            <p:style>
              <a:lnRef idx="1">
                <a:schemeClr val="accent1"/>
              </a:lnRef>
              <a:fillRef idx="0">
                <a:schemeClr val="accent1"/>
              </a:fillRef>
              <a:effectRef idx="0">
                <a:schemeClr val="accent1"/>
              </a:effectRef>
              <a:fontRef idx="minor">
                <a:schemeClr val="tx1"/>
              </a:fontRef>
            </p:style>
          </p:cxnSp>
        </p:grpSp>
        <p:grpSp>
          <p:nvGrpSpPr>
            <p:cNvPr id="978" name="Group 977"/>
            <p:cNvGrpSpPr>
              <a:grpSpLocks noChangeAspect="1"/>
            </p:cNvGrpSpPr>
            <p:nvPr/>
          </p:nvGrpSpPr>
          <p:grpSpPr>
            <a:xfrm rot="2685183" flipV="1">
              <a:off x="8123095" y="4020658"/>
              <a:ext cx="1667718" cy="1635316"/>
              <a:chOff x="1158204" y="2613330"/>
              <a:chExt cx="3294608" cy="3230590"/>
            </a:xfrm>
          </p:grpSpPr>
          <p:cxnSp>
            <p:nvCxnSpPr>
              <p:cNvPr id="979" name="Curved Connector 978"/>
              <p:cNvCxnSpPr/>
              <p:nvPr/>
            </p:nvCxnSpPr>
            <p:spPr>
              <a:xfrm>
                <a:off x="1158204" y="2613330"/>
                <a:ext cx="550066" cy="537418"/>
              </a:xfrm>
              <a:prstGeom prst="curvedConnector3">
                <a:avLst/>
              </a:prstGeom>
              <a:ln>
                <a:prstDash val="lgDashDotDot"/>
              </a:ln>
            </p:spPr>
            <p:style>
              <a:lnRef idx="1">
                <a:schemeClr val="accent1"/>
              </a:lnRef>
              <a:fillRef idx="0">
                <a:schemeClr val="accent1"/>
              </a:fillRef>
              <a:effectRef idx="0">
                <a:schemeClr val="accent1"/>
              </a:effectRef>
              <a:fontRef idx="minor">
                <a:schemeClr val="tx1"/>
              </a:fontRef>
            </p:style>
          </p:cxnSp>
          <p:cxnSp>
            <p:nvCxnSpPr>
              <p:cNvPr id="980" name="Curved Connector 979"/>
              <p:cNvCxnSpPr/>
              <p:nvPr/>
            </p:nvCxnSpPr>
            <p:spPr>
              <a:xfrm>
                <a:off x="1696708" y="3158419"/>
                <a:ext cx="568984" cy="534929"/>
              </a:xfrm>
              <a:prstGeom prst="curvedConnector3">
                <a:avLst/>
              </a:prstGeom>
              <a:ln>
                <a:prstDash val="lgDashDotDot"/>
              </a:ln>
            </p:spPr>
            <p:style>
              <a:lnRef idx="1">
                <a:schemeClr val="accent1"/>
              </a:lnRef>
              <a:fillRef idx="0">
                <a:schemeClr val="accent1"/>
              </a:fillRef>
              <a:effectRef idx="0">
                <a:schemeClr val="accent1"/>
              </a:effectRef>
              <a:fontRef idx="minor">
                <a:schemeClr val="tx1"/>
              </a:fontRef>
            </p:style>
          </p:cxnSp>
          <p:cxnSp>
            <p:nvCxnSpPr>
              <p:cNvPr id="981" name="Curved Connector 980"/>
              <p:cNvCxnSpPr/>
              <p:nvPr/>
            </p:nvCxnSpPr>
            <p:spPr>
              <a:xfrm>
                <a:off x="2245372" y="3693348"/>
                <a:ext cx="568984" cy="534929"/>
              </a:xfrm>
              <a:prstGeom prst="curvedConnector3">
                <a:avLst/>
              </a:prstGeom>
              <a:ln>
                <a:prstDash val="lgDashDotDot"/>
              </a:ln>
            </p:spPr>
            <p:style>
              <a:lnRef idx="1">
                <a:schemeClr val="accent1"/>
              </a:lnRef>
              <a:fillRef idx="0">
                <a:schemeClr val="accent1"/>
              </a:fillRef>
              <a:effectRef idx="0">
                <a:schemeClr val="accent1"/>
              </a:effectRef>
              <a:fontRef idx="minor">
                <a:schemeClr val="tx1"/>
              </a:fontRef>
            </p:style>
          </p:cxnSp>
          <p:cxnSp>
            <p:nvCxnSpPr>
              <p:cNvPr id="982" name="Curved Connector 981"/>
              <p:cNvCxnSpPr/>
              <p:nvPr/>
            </p:nvCxnSpPr>
            <p:spPr>
              <a:xfrm>
                <a:off x="2814356" y="4233705"/>
                <a:ext cx="568984" cy="534929"/>
              </a:xfrm>
              <a:prstGeom prst="curvedConnector3">
                <a:avLst/>
              </a:prstGeom>
              <a:ln>
                <a:prstDash val="lgDashDotDot"/>
              </a:ln>
            </p:spPr>
            <p:style>
              <a:lnRef idx="1">
                <a:schemeClr val="accent1"/>
              </a:lnRef>
              <a:fillRef idx="0">
                <a:schemeClr val="accent1"/>
              </a:fillRef>
              <a:effectRef idx="0">
                <a:schemeClr val="accent1"/>
              </a:effectRef>
              <a:fontRef idx="minor">
                <a:schemeClr val="tx1"/>
              </a:fontRef>
            </p:style>
          </p:cxnSp>
          <p:cxnSp>
            <p:nvCxnSpPr>
              <p:cNvPr id="983" name="Curved Connector 982"/>
              <p:cNvCxnSpPr/>
              <p:nvPr/>
            </p:nvCxnSpPr>
            <p:spPr>
              <a:xfrm>
                <a:off x="3344012" y="4774062"/>
                <a:ext cx="568984" cy="534929"/>
              </a:xfrm>
              <a:prstGeom prst="curvedConnector3">
                <a:avLst/>
              </a:prstGeom>
              <a:ln>
                <a:prstDash val="lgDashDotDot"/>
              </a:ln>
            </p:spPr>
            <p:style>
              <a:lnRef idx="1">
                <a:schemeClr val="accent1"/>
              </a:lnRef>
              <a:fillRef idx="0">
                <a:schemeClr val="accent1"/>
              </a:fillRef>
              <a:effectRef idx="0">
                <a:schemeClr val="accent1"/>
              </a:effectRef>
              <a:fontRef idx="minor">
                <a:schemeClr val="tx1"/>
              </a:fontRef>
            </p:style>
          </p:cxnSp>
          <p:cxnSp>
            <p:nvCxnSpPr>
              <p:cNvPr id="984" name="Curved Connector 983"/>
              <p:cNvCxnSpPr/>
              <p:nvPr/>
            </p:nvCxnSpPr>
            <p:spPr>
              <a:xfrm>
                <a:off x="3883828" y="5308991"/>
                <a:ext cx="568984" cy="534929"/>
              </a:xfrm>
              <a:prstGeom prst="curvedConnector3">
                <a:avLst/>
              </a:prstGeom>
              <a:ln>
                <a:prstDash val="lgDashDotDot"/>
              </a:ln>
            </p:spPr>
            <p:style>
              <a:lnRef idx="1">
                <a:schemeClr val="accent1"/>
              </a:lnRef>
              <a:fillRef idx="0">
                <a:schemeClr val="accent1"/>
              </a:fillRef>
              <a:effectRef idx="0">
                <a:schemeClr val="accent1"/>
              </a:effectRef>
              <a:fontRef idx="minor">
                <a:schemeClr val="tx1"/>
              </a:fontRef>
            </p:style>
          </p:cxnSp>
        </p:grpSp>
        <p:grpSp>
          <p:nvGrpSpPr>
            <p:cNvPr id="985" name="Group 984"/>
            <p:cNvGrpSpPr/>
            <p:nvPr/>
          </p:nvGrpSpPr>
          <p:grpSpPr>
            <a:xfrm>
              <a:off x="9816704" y="4105000"/>
              <a:ext cx="424647" cy="1356720"/>
              <a:chOff x="1292464" y="1351640"/>
              <a:chExt cx="424647" cy="1356720"/>
            </a:xfrm>
          </p:grpSpPr>
          <p:grpSp>
            <p:nvGrpSpPr>
              <p:cNvPr id="986" name="Group 985"/>
              <p:cNvGrpSpPr>
                <a:grpSpLocks noChangeAspect="1"/>
              </p:cNvGrpSpPr>
              <p:nvPr/>
            </p:nvGrpSpPr>
            <p:grpSpPr>
              <a:xfrm>
                <a:off x="1292464" y="1533671"/>
                <a:ext cx="424647" cy="424649"/>
                <a:chOff x="2895600" y="1463040"/>
                <a:chExt cx="914400" cy="914400"/>
              </a:xfrm>
            </p:grpSpPr>
            <p:sp>
              <p:nvSpPr>
                <p:cNvPr id="994" name="Oval 993"/>
                <p:cNvSpPr/>
                <p:nvPr/>
              </p:nvSpPr>
              <p:spPr>
                <a:xfrm>
                  <a:off x="3209026" y="1785668"/>
                  <a:ext cx="274320" cy="274320"/>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5" name="Oval 994"/>
                <p:cNvSpPr/>
                <p:nvPr/>
              </p:nvSpPr>
              <p:spPr>
                <a:xfrm>
                  <a:off x="3007360" y="1574800"/>
                  <a:ext cx="685800" cy="685800"/>
                </a:xfrm>
                <a:prstGeom prst="ellipse">
                  <a:avLst/>
                </a:prstGeom>
                <a:noFill/>
                <a:ln w="635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6" name="Oval 995"/>
                <p:cNvSpPr/>
                <p:nvPr/>
              </p:nvSpPr>
              <p:spPr>
                <a:xfrm>
                  <a:off x="2895600" y="1463040"/>
                  <a:ext cx="914400" cy="914400"/>
                </a:xfrm>
                <a:prstGeom prst="ellipse">
                  <a:avLst/>
                </a:prstGeom>
                <a:noFill/>
                <a:ln w="12700">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7" name="Oval 996"/>
                <p:cNvSpPr/>
                <p:nvPr/>
              </p:nvSpPr>
              <p:spPr>
                <a:xfrm>
                  <a:off x="3119120" y="1696720"/>
                  <a:ext cx="457200" cy="457200"/>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87" name="Group 986"/>
              <p:cNvGrpSpPr>
                <a:grpSpLocks noChangeAspect="1"/>
              </p:cNvGrpSpPr>
              <p:nvPr/>
            </p:nvGrpSpPr>
            <p:grpSpPr>
              <a:xfrm>
                <a:off x="1292464" y="2100402"/>
                <a:ext cx="424647" cy="424649"/>
                <a:chOff x="2895600" y="1463040"/>
                <a:chExt cx="914400" cy="914400"/>
              </a:xfrm>
            </p:grpSpPr>
            <p:sp>
              <p:nvSpPr>
                <p:cNvPr id="990" name="Oval 989"/>
                <p:cNvSpPr/>
                <p:nvPr/>
              </p:nvSpPr>
              <p:spPr>
                <a:xfrm>
                  <a:off x="3209026" y="1785668"/>
                  <a:ext cx="274320" cy="274320"/>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1" name="Oval 990"/>
                <p:cNvSpPr/>
                <p:nvPr/>
              </p:nvSpPr>
              <p:spPr>
                <a:xfrm>
                  <a:off x="3007360" y="1574800"/>
                  <a:ext cx="685800" cy="685800"/>
                </a:xfrm>
                <a:prstGeom prst="ellipse">
                  <a:avLst/>
                </a:prstGeom>
                <a:noFill/>
                <a:ln w="635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2" name="Oval 991"/>
                <p:cNvSpPr/>
                <p:nvPr/>
              </p:nvSpPr>
              <p:spPr>
                <a:xfrm>
                  <a:off x="2895600" y="1463040"/>
                  <a:ext cx="914400" cy="914400"/>
                </a:xfrm>
                <a:prstGeom prst="ellipse">
                  <a:avLst/>
                </a:prstGeom>
                <a:noFill/>
                <a:ln w="12700">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3" name="Oval 992"/>
                <p:cNvSpPr/>
                <p:nvPr/>
              </p:nvSpPr>
              <p:spPr>
                <a:xfrm>
                  <a:off x="3119120" y="1696720"/>
                  <a:ext cx="457200" cy="457200"/>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988" name="Straight Connector 987"/>
              <p:cNvCxnSpPr>
                <a:cxnSpLocks noChangeAspect="1"/>
              </p:cNvCxnSpPr>
              <p:nvPr/>
            </p:nvCxnSpPr>
            <p:spPr>
              <a:xfrm rot="5400000" flipV="1">
                <a:off x="1340333" y="1517155"/>
                <a:ext cx="331619" cy="590"/>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989" name="Straight Connector 988"/>
              <p:cNvCxnSpPr>
                <a:cxnSpLocks noChangeAspect="1"/>
              </p:cNvCxnSpPr>
              <p:nvPr/>
            </p:nvCxnSpPr>
            <p:spPr>
              <a:xfrm rot="5400000" flipV="1">
                <a:off x="1340287" y="2542256"/>
                <a:ext cx="331619" cy="590"/>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998" name="Group 997"/>
            <p:cNvGrpSpPr/>
            <p:nvPr/>
          </p:nvGrpSpPr>
          <p:grpSpPr>
            <a:xfrm>
              <a:off x="8408600" y="4105000"/>
              <a:ext cx="127394" cy="1352001"/>
              <a:chOff x="1824920" y="1351640"/>
              <a:chExt cx="127394" cy="1352001"/>
            </a:xfrm>
          </p:grpSpPr>
          <p:sp>
            <p:nvSpPr>
              <p:cNvPr id="999" name="Oval 998"/>
              <p:cNvSpPr/>
              <p:nvPr/>
            </p:nvSpPr>
            <p:spPr>
              <a:xfrm>
                <a:off x="1824920" y="1683500"/>
                <a:ext cx="127394" cy="127395"/>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0" name="Oval 999"/>
              <p:cNvSpPr/>
              <p:nvPr/>
            </p:nvSpPr>
            <p:spPr>
              <a:xfrm>
                <a:off x="1824920" y="2250231"/>
                <a:ext cx="127394" cy="127395"/>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01" name="Straight Connector 1000"/>
              <p:cNvCxnSpPr>
                <a:cxnSpLocks noChangeAspect="1"/>
              </p:cNvCxnSpPr>
              <p:nvPr/>
            </p:nvCxnSpPr>
            <p:spPr>
              <a:xfrm rot="5400000" flipV="1">
                <a:off x="1722515" y="1517155"/>
                <a:ext cx="331619" cy="590"/>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02" name="Straight Connector 1001"/>
              <p:cNvCxnSpPr>
                <a:cxnSpLocks noChangeAspect="1"/>
              </p:cNvCxnSpPr>
              <p:nvPr/>
            </p:nvCxnSpPr>
            <p:spPr>
              <a:xfrm rot="5400000" flipV="1">
                <a:off x="1727188" y="2537537"/>
                <a:ext cx="331619" cy="590"/>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003" name="Group 1002"/>
            <p:cNvGrpSpPr/>
            <p:nvPr/>
          </p:nvGrpSpPr>
          <p:grpSpPr>
            <a:xfrm>
              <a:off x="8795501" y="4109719"/>
              <a:ext cx="127394" cy="1352001"/>
              <a:chOff x="2211821" y="1356359"/>
              <a:chExt cx="127394" cy="1352001"/>
            </a:xfrm>
          </p:grpSpPr>
          <p:sp>
            <p:nvSpPr>
              <p:cNvPr id="1004" name="Oval 1003"/>
              <p:cNvSpPr/>
              <p:nvPr/>
            </p:nvSpPr>
            <p:spPr>
              <a:xfrm>
                <a:off x="2211821" y="1683500"/>
                <a:ext cx="127394" cy="127395"/>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5" name="Oval 1004"/>
              <p:cNvSpPr/>
              <p:nvPr/>
            </p:nvSpPr>
            <p:spPr>
              <a:xfrm>
                <a:off x="2211821" y="2250231"/>
                <a:ext cx="127394" cy="127395"/>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06" name="Straight Connector 1005"/>
              <p:cNvCxnSpPr>
                <a:cxnSpLocks noChangeAspect="1"/>
              </p:cNvCxnSpPr>
              <p:nvPr/>
            </p:nvCxnSpPr>
            <p:spPr>
              <a:xfrm rot="5400000" flipV="1">
                <a:off x="2114134" y="1521874"/>
                <a:ext cx="331619" cy="590"/>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07" name="Straight Connector 1006"/>
              <p:cNvCxnSpPr>
                <a:cxnSpLocks noChangeAspect="1"/>
              </p:cNvCxnSpPr>
              <p:nvPr/>
            </p:nvCxnSpPr>
            <p:spPr>
              <a:xfrm rot="5400000" flipV="1">
                <a:off x="2108648" y="2542256"/>
                <a:ext cx="331619" cy="590"/>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008" name="Group 1007"/>
            <p:cNvGrpSpPr/>
            <p:nvPr/>
          </p:nvGrpSpPr>
          <p:grpSpPr>
            <a:xfrm>
              <a:off x="9182402" y="4109719"/>
              <a:ext cx="127394" cy="1352001"/>
              <a:chOff x="2598722" y="1356359"/>
              <a:chExt cx="127394" cy="1352001"/>
            </a:xfrm>
          </p:grpSpPr>
          <p:sp>
            <p:nvSpPr>
              <p:cNvPr id="1009" name="Oval 1008"/>
              <p:cNvSpPr/>
              <p:nvPr/>
            </p:nvSpPr>
            <p:spPr>
              <a:xfrm>
                <a:off x="2598722" y="1683500"/>
                <a:ext cx="127394" cy="127395"/>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0" name="Oval 1009"/>
              <p:cNvSpPr/>
              <p:nvPr/>
            </p:nvSpPr>
            <p:spPr>
              <a:xfrm>
                <a:off x="2598722" y="2250231"/>
                <a:ext cx="127394" cy="127395"/>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11" name="Straight Connector 1010"/>
              <p:cNvCxnSpPr>
                <a:cxnSpLocks noChangeAspect="1"/>
              </p:cNvCxnSpPr>
              <p:nvPr/>
            </p:nvCxnSpPr>
            <p:spPr>
              <a:xfrm rot="5400000" flipV="1">
                <a:off x="2496317" y="1521874"/>
                <a:ext cx="331619" cy="590"/>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12" name="Straight Connector 1011"/>
              <p:cNvCxnSpPr>
                <a:cxnSpLocks noChangeAspect="1"/>
              </p:cNvCxnSpPr>
              <p:nvPr/>
            </p:nvCxnSpPr>
            <p:spPr>
              <a:xfrm rot="5400000" flipV="1">
                <a:off x="2500990" y="2542256"/>
                <a:ext cx="331619" cy="590"/>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013" name="Group 1012"/>
            <p:cNvGrpSpPr/>
            <p:nvPr/>
          </p:nvGrpSpPr>
          <p:grpSpPr>
            <a:xfrm>
              <a:off x="9569303" y="4109719"/>
              <a:ext cx="127394" cy="1352001"/>
              <a:chOff x="2985623" y="1356359"/>
              <a:chExt cx="127394" cy="1352001"/>
            </a:xfrm>
          </p:grpSpPr>
          <p:sp>
            <p:nvSpPr>
              <p:cNvPr id="1014" name="Oval 1013"/>
              <p:cNvSpPr/>
              <p:nvPr/>
            </p:nvSpPr>
            <p:spPr>
              <a:xfrm>
                <a:off x="2985623" y="1683500"/>
                <a:ext cx="127394" cy="127395"/>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5" name="Oval 1014"/>
              <p:cNvSpPr/>
              <p:nvPr/>
            </p:nvSpPr>
            <p:spPr>
              <a:xfrm>
                <a:off x="2985623" y="2250231"/>
                <a:ext cx="127394" cy="127395"/>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16" name="Straight Connector 1015"/>
              <p:cNvCxnSpPr>
                <a:cxnSpLocks noChangeAspect="1"/>
              </p:cNvCxnSpPr>
              <p:nvPr/>
            </p:nvCxnSpPr>
            <p:spPr>
              <a:xfrm rot="5400000" flipV="1">
                <a:off x="2883218" y="1521874"/>
                <a:ext cx="331619" cy="590"/>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17" name="Straight Connector 1016"/>
              <p:cNvCxnSpPr>
                <a:cxnSpLocks noChangeAspect="1"/>
              </p:cNvCxnSpPr>
              <p:nvPr/>
            </p:nvCxnSpPr>
            <p:spPr>
              <a:xfrm rot="5400000" flipV="1">
                <a:off x="2877731" y="2542256"/>
                <a:ext cx="331619" cy="590"/>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018" name="Group 1017"/>
            <p:cNvGrpSpPr/>
            <p:nvPr/>
          </p:nvGrpSpPr>
          <p:grpSpPr>
            <a:xfrm>
              <a:off x="8025804" y="4109719"/>
              <a:ext cx="127394" cy="1352001"/>
              <a:chOff x="3372524" y="1356359"/>
              <a:chExt cx="127394" cy="1352001"/>
            </a:xfrm>
          </p:grpSpPr>
          <p:sp>
            <p:nvSpPr>
              <p:cNvPr id="1019" name="Oval 1018"/>
              <p:cNvSpPr/>
              <p:nvPr/>
            </p:nvSpPr>
            <p:spPr>
              <a:xfrm>
                <a:off x="3372524" y="1683500"/>
                <a:ext cx="127394" cy="127395"/>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0" name="Oval 1019"/>
              <p:cNvSpPr/>
              <p:nvPr/>
            </p:nvSpPr>
            <p:spPr>
              <a:xfrm>
                <a:off x="3372524" y="2250231"/>
                <a:ext cx="127394" cy="127395"/>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21" name="Straight Connector 1020"/>
              <p:cNvCxnSpPr>
                <a:cxnSpLocks noChangeAspect="1"/>
              </p:cNvCxnSpPr>
              <p:nvPr/>
            </p:nvCxnSpPr>
            <p:spPr>
              <a:xfrm rot="5400000" flipV="1">
                <a:off x="3270119" y="1521874"/>
                <a:ext cx="331619" cy="590"/>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22" name="Straight Connector 1021"/>
              <p:cNvCxnSpPr>
                <a:cxnSpLocks noChangeAspect="1"/>
              </p:cNvCxnSpPr>
              <p:nvPr/>
            </p:nvCxnSpPr>
            <p:spPr>
              <a:xfrm rot="5400000" flipV="1">
                <a:off x="3264632" y="2542256"/>
                <a:ext cx="331619" cy="590"/>
              </a:xfrm>
              <a:prstGeom prst="line">
                <a:avLst/>
              </a:prstGeom>
              <a:ln w="254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023" name="Oval 1022"/>
            <p:cNvSpPr/>
            <p:nvPr/>
          </p:nvSpPr>
          <p:spPr>
            <a:xfrm>
              <a:off x="10464262" y="4725816"/>
              <a:ext cx="45719" cy="45719"/>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4" name="Oval 1023"/>
            <p:cNvSpPr/>
            <p:nvPr/>
          </p:nvSpPr>
          <p:spPr>
            <a:xfrm>
              <a:off x="10464262" y="4827416"/>
              <a:ext cx="45719" cy="45719"/>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5" name="Oval 1024"/>
            <p:cNvSpPr/>
            <p:nvPr/>
          </p:nvSpPr>
          <p:spPr>
            <a:xfrm>
              <a:off x="1005840" y="2011680"/>
              <a:ext cx="45719" cy="45719"/>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6" name="Oval 1025"/>
            <p:cNvSpPr/>
            <p:nvPr/>
          </p:nvSpPr>
          <p:spPr>
            <a:xfrm>
              <a:off x="1259840" y="2438400"/>
              <a:ext cx="45719" cy="45719"/>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7" name="Oval 1026"/>
            <p:cNvSpPr/>
            <p:nvPr/>
          </p:nvSpPr>
          <p:spPr>
            <a:xfrm>
              <a:off x="1270000" y="1595120"/>
              <a:ext cx="45719" cy="45719"/>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8" name="Arc 1027"/>
            <p:cNvSpPr/>
            <p:nvPr/>
          </p:nvSpPr>
          <p:spPr>
            <a:xfrm rot="15692926" flipH="1">
              <a:off x="1249681" y="1238735"/>
              <a:ext cx="793833" cy="721399"/>
            </a:xfrm>
            <a:prstGeom prst="arc">
              <a:avLst/>
            </a:prstGeom>
            <a:ln>
              <a:solidFill>
                <a:srgbClr val="002060"/>
              </a:solidFill>
              <a:prstDash val="dash"/>
              <a:tailEnd type="stealth" w="med"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29" name="Arc 1028"/>
            <p:cNvSpPr/>
            <p:nvPr/>
          </p:nvSpPr>
          <p:spPr>
            <a:xfrm rot="5907074" flipH="1" flipV="1">
              <a:off x="1249681" y="2112495"/>
              <a:ext cx="793833" cy="721399"/>
            </a:xfrm>
            <a:prstGeom prst="arc">
              <a:avLst/>
            </a:prstGeom>
            <a:ln>
              <a:solidFill>
                <a:srgbClr val="002060"/>
              </a:solidFill>
              <a:prstDash val="dash"/>
              <a:tailEnd type="stealth" w="med"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031" name="Straight Arrow Connector 1030"/>
            <p:cNvCxnSpPr/>
            <p:nvPr/>
          </p:nvCxnSpPr>
          <p:spPr>
            <a:xfrm>
              <a:off x="1058807" y="2027576"/>
              <a:ext cx="495673" cy="0"/>
            </a:xfrm>
            <a:prstGeom prst="straightConnector1">
              <a:avLst/>
            </a:prstGeom>
            <a:ln>
              <a:solidFill>
                <a:srgbClr val="002060"/>
              </a:solidFill>
              <a:prstDash val="dash"/>
              <a:tailEnd type="stealth" w="med" len="lg"/>
            </a:ln>
          </p:spPr>
          <p:style>
            <a:lnRef idx="1">
              <a:schemeClr val="accent1"/>
            </a:lnRef>
            <a:fillRef idx="0">
              <a:schemeClr val="accent1"/>
            </a:fillRef>
            <a:effectRef idx="0">
              <a:schemeClr val="accent1"/>
            </a:effectRef>
            <a:fontRef idx="minor">
              <a:schemeClr val="tx1"/>
            </a:fontRef>
          </p:style>
        </p:cxnSp>
        <p:sp>
          <p:nvSpPr>
            <p:cNvPr id="1034" name="Oval 1033"/>
            <p:cNvSpPr/>
            <p:nvPr/>
          </p:nvSpPr>
          <p:spPr>
            <a:xfrm>
              <a:off x="10314402" y="4731736"/>
              <a:ext cx="45719" cy="45719"/>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5" name="Oval 1034"/>
            <p:cNvSpPr/>
            <p:nvPr/>
          </p:nvSpPr>
          <p:spPr>
            <a:xfrm>
              <a:off x="10314402" y="4823176"/>
              <a:ext cx="45719" cy="45719"/>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0" name="TextBox 1069"/>
            <p:cNvSpPr txBox="1"/>
            <p:nvPr/>
          </p:nvSpPr>
          <p:spPr>
            <a:xfrm>
              <a:off x="2434713" y="883665"/>
              <a:ext cx="1457450" cy="307777"/>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Capturing Mode</a:t>
              </a:r>
            </a:p>
          </p:txBody>
        </p:sp>
        <p:sp>
          <p:nvSpPr>
            <p:cNvPr id="1071" name="TextBox 1070"/>
            <p:cNvSpPr txBox="1"/>
            <p:nvPr/>
          </p:nvSpPr>
          <p:spPr>
            <a:xfrm>
              <a:off x="5128311" y="903345"/>
              <a:ext cx="1736373" cy="307777"/>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Straightening Mode</a:t>
              </a:r>
            </a:p>
          </p:txBody>
        </p:sp>
        <p:sp>
          <p:nvSpPr>
            <p:cNvPr id="1072" name="TextBox 1071"/>
            <p:cNvSpPr txBox="1"/>
            <p:nvPr/>
          </p:nvSpPr>
          <p:spPr>
            <a:xfrm>
              <a:off x="8275421" y="933809"/>
              <a:ext cx="1667444" cy="307777"/>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Acceleration Mode</a:t>
              </a:r>
            </a:p>
          </p:txBody>
        </p:sp>
        <p:sp>
          <p:nvSpPr>
            <p:cNvPr id="1074" name="TextBox 1073"/>
            <p:cNvSpPr txBox="1"/>
            <p:nvPr/>
          </p:nvSpPr>
          <p:spPr>
            <a:xfrm>
              <a:off x="2229688" y="3625660"/>
              <a:ext cx="1667444" cy="307777"/>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Acceleration Mode</a:t>
              </a:r>
            </a:p>
          </p:txBody>
        </p:sp>
        <p:sp>
          <p:nvSpPr>
            <p:cNvPr id="1075" name="TextBox 1074"/>
            <p:cNvSpPr txBox="1"/>
            <p:nvPr/>
          </p:nvSpPr>
          <p:spPr>
            <a:xfrm>
              <a:off x="5111914" y="3625660"/>
              <a:ext cx="1667444" cy="307777"/>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Acceleration Mode</a:t>
              </a:r>
            </a:p>
          </p:txBody>
        </p:sp>
        <p:sp>
          <p:nvSpPr>
            <p:cNvPr id="1076" name="TextBox 1075"/>
            <p:cNvSpPr txBox="1"/>
            <p:nvPr/>
          </p:nvSpPr>
          <p:spPr>
            <a:xfrm>
              <a:off x="8227764" y="3636418"/>
              <a:ext cx="1319592" cy="307777"/>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Ejection Mode</a:t>
              </a:r>
            </a:p>
          </p:txBody>
        </p:sp>
        <p:sp>
          <p:nvSpPr>
            <p:cNvPr id="2" name="TextBox 1"/>
            <p:cNvSpPr txBox="1"/>
            <p:nvPr/>
          </p:nvSpPr>
          <p:spPr>
            <a:xfrm>
              <a:off x="1711449" y="2744870"/>
              <a:ext cx="3060453" cy="523220"/>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Particles converge into drift axis </a:t>
              </a:r>
            </a:p>
            <a:p>
              <a:r>
                <a:rPr lang="en-US" sz="1400" dirty="0">
                  <a:latin typeface="Arial" panose="020B0604020202020204" pitchFamily="34" charset="0"/>
                  <a:cs typeface="Arial" panose="020B0604020202020204" pitchFamily="34" charset="0"/>
                </a:rPr>
                <a:t>by cylindrical harmonic field (CHF) </a:t>
              </a:r>
            </a:p>
          </p:txBody>
        </p:sp>
        <p:sp>
          <p:nvSpPr>
            <p:cNvPr id="363" name="TextBox 362"/>
            <p:cNvSpPr txBox="1"/>
            <p:nvPr/>
          </p:nvSpPr>
          <p:spPr>
            <a:xfrm>
              <a:off x="4719836" y="2750418"/>
              <a:ext cx="2611612" cy="523220"/>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Particles converge further into </a:t>
              </a:r>
            </a:p>
            <a:p>
              <a:r>
                <a:rPr lang="en-US" sz="1400" dirty="0">
                  <a:latin typeface="Arial" panose="020B0604020202020204" pitchFamily="34" charset="0"/>
                  <a:cs typeface="Arial" panose="020B0604020202020204" pitchFamily="34" charset="0"/>
                </a:rPr>
                <a:t>drift axis by CHF </a:t>
              </a:r>
            </a:p>
          </p:txBody>
        </p:sp>
        <p:grpSp>
          <p:nvGrpSpPr>
            <p:cNvPr id="31" name="Group 30"/>
            <p:cNvGrpSpPr/>
            <p:nvPr/>
          </p:nvGrpSpPr>
          <p:grpSpPr>
            <a:xfrm>
              <a:off x="4897120" y="1834636"/>
              <a:ext cx="842373" cy="396016"/>
              <a:chOff x="4897120" y="1834636"/>
              <a:chExt cx="842373" cy="396016"/>
            </a:xfrm>
          </p:grpSpPr>
          <p:sp>
            <p:nvSpPr>
              <p:cNvPr id="1038" name="Arc 1037"/>
              <p:cNvSpPr/>
              <p:nvPr/>
            </p:nvSpPr>
            <p:spPr>
              <a:xfrm flipH="1">
                <a:off x="4916462" y="2078252"/>
                <a:ext cx="823031" cy="152400"/>
              </a:xfrm>
              <a:prstGeom prst="arc">
                <a:avLst/>
              </a:prstGeom>
              <a:ln>
                <a:solidFill>
                  <a:srgbClr val="002060"/>
                </a:solidFill>
                <a:prstDash val="dash"/>
                <a:headEnd type="stealth" w="med" len="lg"/>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39" name="Arc 1038"/>
              <p:cNvSpPr/>
              <p:nvPr/>
            </p:nvSpPr>
            <p:spPr>
              <a:xfrm flipH="1" flipV="1">
                <a:off x="4915270" y="1834636"/>
                <a:ext cx="823031" cy="152400"/>
              </a:xfrm>
              <a:prstGeom prst="arc">
                <a:avLst/>
              </a:prstGeom>
              <a:ln>
                <a:solidFill>
                  <a:srgbClr val="002060"/>
                </a:solidFill>
                <a:prstDash val="dash"/>
                <a:headEnd type="stealth" w="med" len="lg"/>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16" name="Group 15"/>
              <p:cNvGrpSpPr/>
              <p:nvPr/>
            </p:nvGrpSpPr>
            <p:grpSpPr>
              <a:xfrm>
                <a:off x="4897120" y="1910080"/>
                <a:ext cx="145578" cy="259079"/>
                <a:chOff x="4897120" y="1910080"/>
                <a:chExt cx="145578" cy="259079"/>
              </a:xfrm>
            </p:grpSpPr>
            <p:sp>
              <p:nvSpPr>
                <p:cNvPr id="1036" name="Oval 1035"/>
                <p:cNvSpPr/>
                <p:nvPr/>
              </p:nvSpPr>
              <p:spPr>
                <a:xfrm>
                  <a:off x="4897120" y="1910080"/>
                  <a:ext cx="45719" cy="45719"/>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7" name="Oval 1036"/>
                <p:cNvSpPr/>
                <p:nvPr/>
              </p:nvSpPr>
              <p:spPr>
                <a:xfrm>
                  <a:off x="4907280" y="2123440"/>
                  <a:ext cx="45719" cy="45719"/>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4" name="Oval 363"/>
                <p:cNvSpPr/>
                <p:nvPr/>
              </p:nvSpPr>
              <p:spPr>
                <a:xfrm>
                  <a:off x="4996979" y="2017430"/>
                  <a:ext cx="45719" cy="45719"/>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3" name="Group 2"/>
            <p:cNvGrpSpPr/>
            <p:nvPr/>
          </p:nvGrpSpPr>
          <p:grpSpPr>
            <a:xfrm>
              <a:off x="8336301" y="1929303"/>
              <a:ext cx="399386" cy="205234"/>
              <a:chOff x="8336301" y="1929303"/>
              <a:chExt cx="399386" cy="205234"/>
            </a:xfrm>
          </p:grpSpPr>
          <p:grpSp>
            <p:nvGrpSpPr>
              <p:cNvPr id="1046" name="Group 1045"/>
              <p:cNvGrpSpPr/>
              <p:nvPr/>
            </p:nvGrpSpPr>
            <p:grpSpPr>
              <a:xfrm>
                <a:off x="8336301" y="1929303"/>
                <a:ext cx="399386" cy="45719"/>
                <a:chOff x="1473200" y="274320"/>
                <a:chExt cx="399386" cy="45719"/>
              </a:xfrm>
            </p:grpSpPr>
            <p:sp>
              <p:nvSpPr>
                <p:cNvPr id="1032" name="Oval 1031"/>
                <p:cNvSpPr/>
                <p:nvPr/>
              </p:nvSpPr>
              <p:spPr>
                <a:xfrm>
                  <a:off x="1473200" y="274320"/>
                  <a:ext cx="45719" cy="45719"/>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43" name="Straight Arrow Connector 1042"/>
                <p:cNvCxnSpPr/>
                <p:nvPr/>
              </p:nvCxnSpPr>
              <p:spPr>
                <a:xfrm>
                  <a:off x="1529079" y="299719"/>
                  <a:ext cx="343507" cy="0"/>
                </a:xfrm>
                <a:prstGeom prst="straightConnector1">
                  <a:avLst/>
                </a:prstGeom>
                <a:ln>
                  <a:solidFill>
                    <a:srgbClr val="002060"/>
                  </a:solidFill>
                  <a:prstDash val="dash"/>
                  <a:tailEnd type="stealth" w="med" len="lg"/>
                </a:ln>
              </p:spPr>
              <p:style>
                <a:lnRef idx="1">
                  <a:schemeClr val="accent1"/>
                </a:lnRef>
                <a:fillRef idx="0">
                  <a:schemeClr val="accent1"/>
                </a:fillRef>
                <a:effectRef idx="0">
                  <a:schemeClr val="accent1"/>
                </a:effectRef>
                <a:fontRef idx="minor">
                  <a:schemeClr val="tx1"/>
                </a:fontRef>
              </p:style>
            </p:cxnSp>
          </p:grpSp>
          <p:grpSp>
            <p:nvGrpSpPr>
              <p:cNvPr id="1047" name="Group 1046"/>
              <p:cNvGrpSpPr/>
              <p:nvPr/>
            </p:nvGrpSpPr>
            <p:grpSpPr>
              <a:xfrm>
                <a:off x="8340132" y="2088818"/>
                <a:ext cx="393672" cy="45719"/>
                <a:chOff x="8340132" y="2062940"/>
                <a:chExt cx="393672" cy="45719"/>
              </a:xfrm>
            </p:grpSpPr>
            <p:sp>
              <p:nvSpPr>
                <p:cNvPr id="1033" name="Oval 1032"/>
                <p:cNvSpPr/>
                <p:nvPr/>
              </p:nvSpPr>
              <p:spPr>
                <a:xfrm>
                  <a:off x="8340132" y="2062940"/>
                  <a:ext cx="45719" cy="45719"/>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44" name="Straight Arrow Connector 1043"/>
                <p:cNvCxnSpPr/>
                <p:nvPr/>
              </p:nvCxnSpPr>
              <p:spPr>
                <a:xfrm>
                  <a:off x="8390297" y="2088339"/>
                  <a:ext cx="343507" cy="0"/>
                </a:xfrm>
                <a:prstGeom prst="straightConnector1">
                  <a:avLst/>
                </a:prstGeom>
                <a:ln>
                  <a:solidFill>
                    <a:srgbClr val="002060"/>
                  </a:solidFill>
                  <a:prstDash val="dash"/>
                  <a:tailEnd type="stealth" w="med" len="lg"/>
                </a:ln>
              </p:spPr>
              <p:style>
                <a:lnRef idx="1">
                  <a:schemeClr val="accent1"/>
                </a:lnRef>
                <a:fillRef idx="0">
                  <a:schemeClr val="accent1"/>
                </a:fillRef>
                <a:effectRef idx="0">
                  <a:schemeClr val="accent1"/>
                </a:effectRef>
                <a:fontRef idx="minor">
                  <a:schemeClr val="tx1"/>
                </a:fontRef>
              </p:style>
            </p:cxnSp>
          </p:grpSp>
          <p:sp>
            <p:nvSpPr>
              <p:cNvPr id="365" name="Oval 364"/>
              <p:cNvSpPr/>
              <p:nvPr/>
            </p:nvSpPr>
            <p:spPr>
              <a:xfrm>
                <a:off x="8522308" y="2005934"/>
                <a:ext cx="45719" cy="45719"/>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5" name="Group 34"/>
            <p:cNvGrpSpPr/>
            <p:nvPr/>
          </p:nvGrpSpPr>
          <p:grpSpPr>
            <a:xfrm>
              <a:off x="2801727" y="4655091"/>
              <a:ext cx="399386" cy="248364"/>
              <a:chOff x="2801727" y="4655091"/>
              <a:chExt cx="399386" cy="248364"/>
            </a:xfrm>
          </p:grpSpPr>
          <p:grpSp>
            <p:nvGrpSpPr>
              <p:cNvPr id="1050" name="Group 1049"/>
              <p:cNvGrpSpPr/>
              <p:nvPr/>
            </p:nvGrpSpPr>
            <p:grpSpPr>
              <a:xfrm>
                <a:off x="2801727" y="4655091"/>
                <a:ext cx="399386" cy="45719"/>
                <a:chOff x="1473200" y="274320"/>
                <a:chExt cx="399386" cy="45719"/>
              </a:xfrm>
            </p:grpSpPr>
            <p:sp>
              <p:nvSpPr>
                <p:cNvPr id="1054" name="Oval 1053"/>
                <p:cNvSpPr/>
                <p:nvPr/>
              </p:nvSpPr>
              <p:spPr>
                <a:xfrm>
                  <a:off x="1473200" y="274320"/>
                  <a:ext cx="45719" cy="45719"/>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55" name="Straight Arrow Connector 1054"/>
                <p:cNvCxnSpPr/>
                <p:nvPr/>
              </p:nvCxnSpPr>
              <p:spPr>
                <a:xfrm>
                  <a:off x="1529079" y="299719"/>
                  <a:ext cx="343507" cy="0"/>
                </a:xfrm>
                <a:prstGeom prst="straightConnector1">
                  <a:avLst/>
                </a:prstGeom>
                <a:ln>
                  <a:solidFill>
                    <a:srgbClr val="002060"/>
                  </a:solidFill>
                  <a:prstDash val="dash"/>
                  <a:tailEnd type="stealth" w="med" len="lg"/>
                </a:ln>
              </p:spPr>
              <p:style>
                <a:lnRef idx="1">
                  <a:schemeClr val="accent1"/>
                </a:lnRef>
                <a:fillRef idx="0">
                  <a:schemeClr val="accent1"/>
                </a:fillRef>
                <a:effectRef idx="0">
                  <a:schemeClr val="accent1"/>
                </a:effectRef>
                <a:fontRef idx="minor">
                  <a:schemeClr val="tx1"/>
                </a:fontRef>
              </p:style>
            </p:cxnSp>
          </p:grpSp>
          <p:grpSp>
            <p:nvGrpSpPr>
              <p:cNvPr id="1051" name="Group 1050"/>
              <p:cNvGrpSpPr/>
              <p:nvPr/>
            </p:nvGrpSpPr>
            <p:grpSpPr>
              <a:xfrm>
                <a:off x="2805554" y="4857736"/>
                <a:ext cx="393672" cy="45719"/>
                <a:chOff x="8340132" y="2062940"/>
                <a:chExt cx="393672" cy="45719"/>
              </a:xfrm>
            </p:grpSpPr>
            <p:sp>
              <p:nvSpPr>
                <p:cNvPr id="1052" name="Oval 1051"/>
                <p:cNvSpPr/>
                <p:nvPr/>
              </p:nvSpPr>
              <p:spPr>
                <a:xfrm>
                  <a:off x="8340132" y="2062940"/>
                  <a:ext cx="45719" cy="45719"/>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53" name="Straight Arrow Connector 1052"/>
                <p:cNvCxnSpPr/>
                <p:nvPr/>
              </p:nvCxnSpPr>
              <p:spPr>
                <a:xfrm>
                  <a:off x="8390297" y="2088339"/>
                  <a:ext cx="343507" cy="0"/>
                </a:xfrm>
                <a:prstGeom prst="straightConnector1">
                  <a:avLst/>
                </a:prstGeom>
                <a:ln>
                  <a:solidFill>
                    <a:srgbClr val="002060"/>
                  </a:solidFill>
                  <a:prstDash val="dash"/>
                  <a:tailEnd type="stealth" w="med" len="lg"/>
                </a:ln>
              </p:spPr>
              <p:style>
                <a:lnRef idx="1">
                  <a:schemeClr val="accent1"/>
                </a:lnRef>
                <a:fillRef idx="0">
                  <a:schemeClr val="accent1"/>
                </a:fillRef>
                <a:effectRef idx="0">
                  <a:schemeClr val="accent1"/>
                </a:effectRef>
                <a:fontRef idx="minor">
                  <a:schemeClr val="tx1"/>
                </a:fontRef>
              </p:style>
            </p:cxnSp>
          </p:grpSp>
          <p:sp>
            <p:nvSpPr>
              <p:cNvPr id="366" name="Oval 365"/>
              <p:cNvSpPr/>
              <p:nvPr/>
            </p:nvSpPr>
            <p:spPr>
              <a:xfrm>
                <a:off x="3127936" y="4763498"/>
                <a:ext cx="45719" cy="45719"/>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4" name="Group 33"/>
            <p:cNvGrpSpPr/>
            <p:nvPr/>
          </p:nvGrpSpPr>
          <p:grpSpPr>
            <a:xfrm>
              <a:off x="6236616" y="4654581"/>
              <a:ext cx="436459" cy="256990"/>
              <a:chOff x="6236616" y="4654581"/>
              <a:chExt cx="436459" cy="256990"/>
            </a:xfrm>
          </p:grpSpPr>
          <p:grpSp>
            <p:nvGrpSpPr>
              <p:cNvPr id="1057" name="Group 1056"/>
              <p:cNvGrpSpPr/>
              <p:nvPr/>
            </p:nvGrpSpPr>
            <p:grpSpPr>
              <a:xfrm>
                <a:off x="6236616" y="4654581"/>
                <a:ext cx="399386" cy="45719"/>
                <a:chOff x="1473200" y="274320"/>
                <a:chExt cx="399386" cy="45719"/>
              </a:xfrm>
            </p:grpSpPr>
            <p:sp>
              <p:nvSpPr>
                <p:cNvPr id="1061" name="Oval 1060"/>
                <p:cNvSpPr/>
                <p:nvPr/>
              </p:nvSpPr>
              <p:spPr>
                <a:xfrm>
                  <a:off x="1473200" y="274320"/>
                  <a:ext cx="45719" cy="45719"/>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62" name="Straight Arrow Connector 1061"/>
                <p:cNvCxnSpPr/>
                <p:nvPr/>
              </p:nvCxnSpPr>
              <p:spPr>
                <a:xfrm>
                  <a:off x="1529079" y="299719"/>
                  <a:ext cx="343507" cy="0"/>
                </a:xfrm>
                <a:prstGeom prst="straightConnector1">
                  <a:avLst/>
                </a:prstGeom>
                <a:ln>
                  <a:solidFill>
                    <a:srgbClr val="002060"/>
                  </a:solidFill>
                  <a:prstDash val="dash"/>
                  <a:tailEnd type="stealth" w="med" len="lg"/>
                </a:ln>
              </p:spPr>
              <p:style>
                <a:lnRef idx="1">
                  <a:schemeClr val="accent1"/>
                </a:lnRef>
                <a:fillRef idx="0">
                  <a:schemeClr val="accent1"/>
                </a:fillRef>
                <a:effectRef idx="0">
                  <a:schemeClr val="accent1"/>
                </a:effectRef>
                <a:fontRef idx="minor">
                  <a:schemeClr val="tx1"/>
                </a:fontRef>
              </p:style>
            </p:cxnSp>
          </p:grpSp>
          <p:grpSp>
            <p:nvGrpSpPr>
              <p:cNvPr id="1058" name="Group 1057"/>
              <p:cNvGrpSpPr/>
              <p:nvPr/>
            </p:nvGrpSpPr>
            <p:grpSpPr>
              <a:xfrm>
                <a:off x="6240446" y="4865852"/>
                <a:ext cx="393672" cy="45719"/>
                <a:chOff x="8340132" y="2062940"/>
                <a:chExt cx="393672" cy="45719"/>
              </a:xfrm>
            </p:grpSpPr>
            <p:sp>
              <p:nvSpPr>
                <p:cNvPr id="1059" name="Oval 1058"/>
                <p:cNvSpPr/>
                <p:nvPr/>
              </p:nvSpPr>
              <p:spPr>
                <a:xfrm>
                  <a:off x="8340132" y="2062940"/>
                  <a:ext cx="45719" cy="45719"/>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60" name="Straight Arrow Connector 1059"/>
                <p:cNvCxnSpPr/>
                <p:nvPr/>
              </p:nvCxnSpPr>
              <p:spPr>
                <a:xfrm>
                  <a:off x="8390297" y="2088339"/>
                  <a:ext cx="343507" cy="0"/>
                </a:xfrm>
                <a:prstGeom prst="straightConnector1">
                  <a:avLst/>
                </a:prstGeom>
                <a:ln>
                  <a:solidFill>
                    <a:srgbClr val="002060"/>
                  </a:solidFill>
                  <a:prstDash val="dash"/>
                  <a:tailEnd type="stealth" w="med" len="lg"/>
                </a:ln>
              </p:spPr>
              <p:style>
                <a:lnRef idx="1">
                  <a:schemeClr val="accent1"/>
                </a:lnRef>
                <a:fillRef idx="0">
                  <a:schemeClr val="accent1"/>
                </a:fillRef>
                <a:effectRef idx="0">
                  <a:schemeClr val="accent1"/>
                </a:effectRef>
                <a:fontRef idx="minor">
                  <a:schemeClr val="tx1"/>
                </a:fontRef>
              </p:style>
            </p:cxnSp>
          </p:grpSp>
          <p:sp>
            <p:nvSpPr>
              <p:cNvPr id="367" name="Oval 366"/>
              <p:cNvSpPr/>
              <p:nvPr/>
            </p:nvSpPr>
            <p:spPr>
              <a:xfrm>
                <a:off x="6627356" y="4760635"/>
                <a:ext cx="45719" cy="45719"/>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2" name="Group 31"/>
            <p:cNvGrpSpPr/>
            <p:nvPr/>
          </p:nvGrpSpPr>
          <p:grpSpPr>
            <a:xfrm>
              <a:off x="9775594" y="4646648"/>
              <a:ext cx="457323" cy="265616"/>
              <a:chOff x="9775594" y="4646648"/>
              <a:chExt cx="457323" cy="265616"/>
            </a:xfrm>
          </p:grpSpPr>
          <p:grpSp>
            <p:nvGrpSpPr>
              <p:cNvPr id="1064" name="Group 1063"/>
              <p:cNvGrpSpPr/>
              <p:nvPr/>
            </p:nvGrpSpPr>
            <p:grpSpPr>
              <a:xfrm>
                <a:off x="9775594" y="4646648"/>
                <a:ext cx="399386" cy="45719"/>
                <a:chOff x="1473200" y="274320"/>
                <a:chExt cx="399386" cy="45719"/>
              </a:xfrm>
            </p:grpSpPr>
            <p:sp>
              <p:nvSpPr>
                <p:cNvPr id="1068" name="Oval 1067"/>
                <p:cNvSpPr/>
                <p:nvPr/>
              </p:nvSpPr>
              <p:spPr>
                <a:xfrm>
                  <a:off x="1473200" y="274320"/>
                  <a:ext cx="45719" cy="45719"/>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69" name="Straight Arrow Connector 1068"/>
                <p:cNvCxnSpPr/>
                <p:nvPr/>
              </p:nvCxnSpPr>
              <p:spPr>
                <a:xfrm>
                  <a:off x="1529079" y="299719"/>
                  <a:ext cx="343507" cy="0"/>
                </a:xfrm>
                <a:prstGeom prst="straightConnector1">
                  <a:avLst/>
                </a:prstGeom>
                <a:ln>
                  <a:solidFill>
                    <a:srgbClr val="002060"/>
                  </a:solidFill>
                  <a:prstDash val="dash"/>
                  <a:tailEnd type="stealth" w="med" len="lg"/>
                </a:ln>
              </p:spPr>
              <p:style>
                <a:lnRef idx="1">
                  <a:schemeClr val="accent1"/>
                </a:lnRef>
                <a:fillRef idx="0">
                  <a:schemeClr val="accent1"/>
                </a:fillRef>
                <a:effectRef idx="0">
                  <a:schemeClr val="accent1"/>
                </a:effectRef>
                <a:fontRef idx="minor">
                  <a:schemeClr val="tx1"/>
                </a:fontRef>
              </p:style>
            </p:cxnSp>
          </p:grpSp>
          <p:grpSp>
            <p:nvGrpSpPr>
              <p:cNvPr id="1065" name="Group 1064"/>
              <p:cNvGrpSpPr/>
              <p:nvPr/>
            </p:nvGrpSpPr>
            <p:grpSpPr>
              <a:xfrm>
                <a:off x="9779425" y="4866545"/>
                <a:ext cx="393672" cy="45719"/>
                <a:chOff x="8340132" y="2062940"/>
                <a:chExt cx="393672" cy="45719"/>
              </a:xfrm>
            </p:grpSpPr>
            <p:sp>
              <p:nvSpPr>
                <p:cNvPr id="1066" name="Oval 1065"/>
                <p:cNvSpPr/>
                <p:nvPr/>
              </p:nvSpPr>
              <p:spPr>
                <a:xfrm>
                  <a:off x="8340132" y="2062940"/>
                  <a:ext cx="45719" cy="45719"/>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67" name="Straight Arrow Connector 1066"/>
                <p:cNvCxnSpPr/>
                <p:nvPr/>
              </p:nvCxnSpPr>
              <p:spPr>
                <a:xfrm>
                  <a:off x="8390297" y="2088339"/>
                  <a:ext cx="343507" cy="0"/>
                </a:xfrm>
                <a:prstGeom prst="straightConnector1">
                  <a:avLst/>
                </a:prstGeom>
                <a:ln>
                  <a:solidFill>
                    <a:srgbClr val="002060"/>
                  </a:solidFill>
                  <a:prstDash val="dash"/>
                  <a:tailEnd type="stealth" w="med" len="lg"/>
                </a:ln>
              </p:spPr>
              <p:style>
                <a:lnRef idx="1">
                  <a:schemeClr val="accent1"/>
                </a:lnRef>
                <a:fillRef idx="0">
                  <a:schemeClr val="accent1"/>
                </a:fillRef>
                <a:effectRef idx="0">
                  <a:schemeClr val="accent1"/>
                </a:effectRef>
                <a:fontRef idx="minor">
                  <a:schemeClr val="tx1"/>
                </a:fontRef>
              </p:style>
            </p:cxnSp>
          </p:grpSp>
          <p:sp>
            <p:nvSpPr>
              <p:cNvPr id="368" name="Oval 367"/>
              <p:cNvSpPr/>
              <p:nvPr/>
            </p:nvSpPr>
            <p:spPr>
              <a:xfrm>
                <a:off x="10187198" y="4766374"/>
                <a:ext cx="45719" cy="45719"/>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76" name="TextBox 375"/>
            <p:cNvSpPr txBox="1"/>
            <p:nvPr/>
          </p:nvSpPr>
          <p:spPr>
            <a:xfrm>
              <a:off x="7734255" y="2747173"/>
              <a:ext cx="2653290" cy="523220"/>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Particles accelerate along with </a:t>
              </a:r>
            </a:p>
            <a:p>
              <a:r>
                <a:rPr lang="en-US" sz="1400" dirty="0">
                  <a:latin typeface="Arial" panose="020B0604020202020204" pitchFamily="34" charset="0"/>
                  <a:cs typeface="Arial" panose="020B0604020202020204" pitchFamily="34" charset="0"/>
                </a:rPr>
                <a:t>drift axis by CHF </a:t>
              </a:r>
            </a:p>
          </p:txBody>
        </p:sp>
        <p:sp>
          <p:nvSpPr>
            <p:cNvPr id="377" name="TextBox 376"/>
            <p:cNvSpPr txBox="1"/>
            <p:nvPr/>
          </p:nvSpPr>
          <p:spPr>
            <a:xfrm>
              <a:off x="1712770" y="5538568"/>
              <a:ext cx="2653290" cy="523220"/>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Particles accelerate along with </a:t>
              </a:r>
            </a:p>
            <a:p>
              <a:r>
                <a:rPr lang="en-US" sz="1400" dirty="0">
                  <a:latin typeface="Arial" panose="020B0604020202020204" pitchFamily="34" charset="0"/>
                  <a:cs typeface="Arial" panose="020B0604020202020204" pitchFamily="34" charset="0"/>
                </a:rPr>
                <a:t>drift axis by CHF </a:t>
              </a:r>
            </a:p>
          </p:txBody>
        </p:sp>
        <p:sp>
          <p:nvSpPr>
            <p:cNvPr id="378" name="TextBox 377"/>
            <p:cNvSpPr txBox="1"/>
            <p:nvPr/>
          </p:nvSpPr>
          <p:spPr>
            <a:xfrm>
              <a:off x="4751276" y="5538600"/>
              <a:ext cx="2653290" cy="523220"/>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Particles accelerate along with </a:t>
              </a:r>
            </a:p>
            <a:p>
              <a:r>
                <a:rPr lang="en-US" sz="1400" dirty="0">
                  <a:latin typeface="Arial" panose="020B0604020202020204" pitchFamily="34" charset="0"/>
                  <a:cs typeface="Arial" panose="020B0604020202020204" pitchFamily="34" charset="0"/>
                </a:rPr>
                <a:t>drift axis by CHF </a:t>
              </a:r>
            </a:p>
          </p:txBody>
        </p:sp>
        <p:sp>
          <p:nvSpPr>
            <p:cNvPr id="379" name="TextBox 378"/>
            <p:cNvSpPr txBox="1"/>
            <p:nvPr/>
          </p:nvSpPr>
          <p:spPr>
            <a:xfrm>
              <a:off x="7717945" y="5539589"/>
              <a:ext cx="3010761" cy="523220"/>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Particles are ejected out along with </a:t>
              </a:r>
            </a:p>
            <a:p>
              <a:r>
                <a:rPr lang="en-US" sz="1400" dirty="0">
                  <a:latin typeface="Arial" panose="020B0604020202020204" pitchFamily="34" charset="0"/>
                  <a:cs typeface="Arial" panose="020B0604020202020204" pitchFamily="34" charset="0"/>
                </a:rPr>
                <a:t>drift axis by CHF </a:t>
              </a:r>
            </a:p>
          </p:txBody>
        </p:sp>
        <p:sp>
          <p:nvSpPr>
            <p:cNvPr id="380" name="TextBox 379"/>
            <p:cNvSpPr txBox="1"/>
            <p:nvPr/>
          </p:nvSpPr>
          <p:spPr>
            <a:xfrm>
              <a:off x="665926" y="889658"/>
              <a:ext cx="1527982" cy="523220"/>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Ionized or Dipole</a:t>
              </a:r>
            </a:p>
            <a:p>
              <a:pPr algn="ctr"/>
              <a:r>
                <a:rPr lang="en-US" sz="1400" dirty="0">
                  <a:latin typeface="Arial" panose="020B0604020202020204" pitchFamily="34" charset="0"/>
                  <a:cs typeface="Arial" panose="020B0604020202020204" pitchFamily="34" charset="0"/>
                </a:rPr>
                <a:t>Particles </a:t>
              </a:r>
            </a:p>
          </p:txBody>
        </p:sp>
      </p:grpSp>
      <p:sp>
        <p:nvSpPr>
          <p:cNvPr id="381" name="Title 2">
            <a:extLst>
              <a:ext uri="{FF2B5EF4-FFF2-40B4-BE49-F238E27FC236}">
                <a16:creationId xmlns:a16="http://schemas.microsoft.com/office/drawing/2014/main" id="{56F0CA2E-D5B9-4DE9-84A4-BC8155C3A330}"/>
              </a:ext>
            </a:extLst>
          </p:cNvPr>
          <p:cNvSpPr txBox="1">
            <a:spLocks/>
          </p:cNvSpPr>
          <p:nvPr/>
        </p:nvSpPr>
        <p:spPr>
          <a:xfrm>
            <a:off x="488272" y="263783"/>
            <a:ext cx="10708967" cy="767730"/>
          </a:xfrm>
          <a:prstGeom prst="rect">
            <a:avLst/>
          </a:prstGeom>
        </p:spPr>
        <p:txBody>
          <a:bodyPr>
            <a:noAutofit/>
            <a:scene3d>
              <a:camera prst="orthographicFront"/>
              <a:lightRig rig="threePt" dir="t"/>
            </a:scene3d>
            <a:sp3d extrusionH="57150">
              <a:bevelT w="381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i="1" dirty="0">
                <a:ln>
                  <a:solidFill>
                    <a:srgbClr val="0070C0"/>
                  </a:solidFill>
                </a:ln>
                <a:solidFill>
                  <a:srgbClr val="00CCFF"/>
                </a:solidFill>
                <a:latin typeface="Arial" panose="020B0604020202020204" pitchFamily="34" charset="0"/>
                <a:cs typeface="Arial" panose="020B0604020202020204" pitchFamily="34" charset="0"/>
              </a:rPr>
              <a:t>BT with Sequentially Applied Voltages</a:t>
            </a:r>
            <a:endParaRPr lang="en-US" sz="3600" i="1" dirty="0">
              <a:ln>
                <a:solidFill>
                  <a:srgbClr val="0070C0"/>
                </a:solidFill>
              </a:ln>
              <a:solidFill>
                <a:srgbClr val="00CCF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90888295"/>
      </p:ext>
    </p:extLst>
  </p:cSld>
  <p:clrMapOvr>
    <a:masterClrMapping/>
  </p:clrMapOvr>
  <mc:AlternateContent xmlns:mc="http://schemas.openxmlformats.org/markup-compatibility/2006" xmlns:p14="http://schemas.microsoft.com/office/powerpoint/2010/main">
    <mc:Choice Requires="p14">
      <p:transition spd="slow" p14:dur="2000" advTm="20815"/>
    </mc:Choice>
    <mc:Fallback xmlns="">
      <p:transition spd="slow" advTm="20815"/>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5016" y="137191"/>
            <a:ext cx="10515600" cy="1325563"/>
          </a:xfrm>
        </p:spPr>
        <p:txBody>
          <a:bodyPr>
            <a:normAutofit/>
            <a:scene3d>
              <a:camera prst="orthographicFront"/>
              <a:lightRig rig="threePt" dir="t"/>
            </a:scene3d>
            <a:sp3d extrusionH="57150">
              <a:bevelT w="38100" h="38100"/>
            </a:sp3d>
          </a:bodyPr>
          <a:lstStyle/>
          <a:p>
            <a:pPr algn="ctr"/>
            <a:r>
              <a:rPr lang="en-US" sz="3600" b="1" i="1" dirty="0">
                <a:ln>
                  <a:solidFill>
                    <a:srgbClr val="0070C0"/>
                  </a:solidFill>
                </a:ln>
                <a:solidFill>
                  <a:srgbClr val="00CCFF"/>
                </a:solidFill>
                <a:latin typeface="Arial" panose="020B0604020202020204" pitchFamily="34" charset="0"/>
                <a:cs typeface="Arial" panose="020B0604020202020204" pitchFamily="34" charset="0"/>
              </a:rPr>
              <a:t>Helium-3 Mining Technology</a:t>
            </a:r>
          </a:p>
        </p:txBody>
      </p:sp>
      <p:grpSp>
        <p:nvGrpSpPr>
          <p:cNvPr id="10" name="Group 9">
            <a:extLst>
              <a:ext uri="{FF2B5EF4-FFF2-40B4-BE49-F238E27FC236}">
                <a16:creationId xmlns:a16="http://schemas.microsoft.com/office/drawing/2014/main" id="{DB32B3C3-7268-431A-BBD0-C7F7D9388F59}"/>
              </a:ext>
            </a:extLst>
          </p:cNvPr>
          <p:cNvGrpSpPr/>
          <p:nvPr/>
        </p:nvGrpSpPr>
        <p:grpSpPr>
          <a:xfrm>
            <a:off x="1328682" y="1687179"/>
            <a:ext cx="8910974" cy="3615701"/>
            <a:chOff x="1328682" y="1687179"/>
            <a:chExt cx="8910974" cy="3615701"/>
          </a:xfrm>
        </p:grpSpPr>
        <p:grpSp>
          <p:nvGrpSpPr>
            <p:cNvPr id="29" name="Group 28"/>
            <p:cNvGrpSpPr/>
            <p:nvPr/>
          </p:nvGrpSpPr>
          <p:grpSpPr>
            <a:xfrm rot="19876127">
              <a:off x="2163709" y="3336400"/>
              <a:ext cx="2840867" cy="737059"/>
              <a:chOff x="1256409" y="2339439"/>
              <a:chExt cx="1997430" cy="522515"/>
            </a:xfrm>
          </p:grpSpPr>
          <p:sp>
            <p:nvSpPr>
              <p:cNvPr id="4" name="Pie 3"/>
              <p:cNvSpPr>
                <a:spLocks noChangeAspect="1"/>
              </p:cNvSpPr>
              <p:nvPr/>
            </p:nvSpPr>
            <p:spPr>
              <a:xfrm rot="10800000">
                <a:off x="1256409" y="2417815"/>
                <a:ext cx="370510" cy="384762"/>
              </a:xfrm>
              <a:prstGeom prst="pie">
                <a:avLst/>
              </a:prstGeom>
              <a:solidFill>
                <a:srgbClr val="CAB62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Trapezoid 4"/>
              <p:cNvSpPr/>
              <p:nvPr/>
            </p:nvSpPr>
            <p:spPr>
              <a:xfrm rot="16200000">
                <a:off x="1567544" y="2363190"/>
                <a:ext cx="498764" cy="475013"/>
              </a:xfrm>
              <a:prstGeom prst="trapezoid">
                <a:avLst/>
              </a:prstGeom>
              <a:solidFill>
                <a:srgbClr val="CAB62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 name="Group 19"/>
              <p:cNvGrpSpPr/>
              <p:nvPr/>
            </p:nvGrpSpPr>
            <p:grpSpPr>
              <a:xfrm>
                <a:off x="2054433" y="2339439"/>
                <a:ext cx="1199406" cy="522515"/>
                <a:chOff x="2125683" y="2339439"/>
                <a:chExt cx="985652" cy="522515"/>
              </a:xfrm>
            </p:grpSpPr>
            <p:sp>
              <p:nvSpPr>
                <p:cNvPr id="8" name="Rectangle 7"/>
                <p:cNvSpPr/>
                <p:nvPr/>
              </p:nvSpPr>
              <p:spPr>
                <a:xfrm>
                  <a:off x="2125683" y="2339439"/>
                  <a:ext cx="985652" cy="522514"/>
                </a:xfrm>
                <a:prstGeom prst="rect">
                  <a:avLst/>
                </a:prstGeom>
                <a:solidFill>
                  <a:srgbClr val="CAB62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p:cNvGrpSpPr/>
                <p:nvPr/>
              </p:nvGrpSpPr>
              <p:grpSpPr>
                <a:xfrm>
                  <a:off x="2284022" y="2695700"/>
                  <a:ext cx="665017" cy="166254"/>
                  <a:chOff x="5478484" y="2933207"/>
                  <a:chExt cx="665017" cy="166254"/>
                </a:xfrm>
              </p:grpSpPr>
              <p:sp>
                <p:nvSpPr>
                  <p:cNvPr id="13" name="Rectangle 12"/>
                  <p:cNvSpPr/>
                  <p:nvPr/>
                </p:nvSpPr>
                <p:spPr>
                  <a:xfrm>
                    <a:off x="5478484" y="2933207"/>
                    <a:ext cx="55417" cy="166254"/>
                  </a:xfrm>
                  <a:prstGeom prst="rect">
                    <a:avLst/>
                  </a:prstGeom>
                  <a:ln>
                    <a:solidFill>
                      <a:srgbClr val="CAB6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5630884" y="2933207"/>
                    <a:ext cx="55417" cy="166254"/>
                  </a:xfrm>
                  <a:prstGeom prst="rect">
                    <a:avLst/>
                  </a:prstGeom>
                  <a:ln>
                    <a:solidFill>
                      <a:srgbClr val="CAB6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5783284" y="2933207"/>
                    <a:ext cx="55417" cy="166254"/>
                  </a:xfrm>
                  <a:prstGeom prst="rect">
                    <a:avLst/>
                  </a:prstGeom>
                  <a:ln>
                    <a:solidFill>
                      <a:srgbClr val="CAB6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935684" y="2933207"/>
                    <a:ext cx="55417" cy="166254"/>
                  </a:xfrm>
                  <a:prstGeom prst="rect">
                    <a:avLst/>
                  </a:prstGeom>
                  <a:ln>
                    <a:solidFill>
                      <a:srgbClr val="CAB6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6088084" y="2933207"/>
                    <a:ext cx="55417" cy="166254"/>
                  </a:xfrm>
                  <a:prstGeom prst="rect">
                    <a:avLst/>
                  </a:prstGeom>
                  <a:ln>
                    <a:solidFill>
                      <a:srgbClr val="CAB6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7" name="Sun 6"/>
              <p:cNvSpPr/>
              <p:nvPr/>
            </p:nvSpPr>
            <p:spPr>
              <a:xfrm>
                <a:off x="1911926" y="2375065"/>
                <a:ext cx="439387" cy="451263"/>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Sun 18"/>
              <p:cNvSpPr/>
              <p:nvPr/>
            </p:nvSpPr>
            <p:spPr>
              <a:xfrm rot="20337277">
                <a:off x="2337460" y="2373086"/>
                <a:ext cx="439387" cy="451263"/>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Sun 20"/>
              <p:cNvSpPr/>
              <p:nvPr/>
            </p:nvSpPr>
            <p:spPr>
              <a:xfrm>
                <a:off x="2764970" y="2373087"/>
                <a:ext cx="439387" cy="451263"/>
              </a:xfrm>
              <a:prstGeom prst="su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4" name="Explosion 1 23"/>
            <p:cNvSpPr>
              <a:spLocks noChangeAspect="1"/>
            </p:cNvSpPr>
            <p:nvPr/>
          </p:nvSpPr>
          <p:spPr>
            <a:xfrm>
              <a:off x="4140382" y="3886401"/>
              <a:ext cx="222945" cy="190965"/>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Explosion 1 29"/>
            <p:cNvSpPr>
              <a:spLocks noChangeAspect="1"/>
            </p:cNvSpPr>
            <p:nvPr/>
          </p:nvSpPr>
          <p:spPr>
            <a:xfrm>
              <a:off x="4306466" y="4168382"/>
              <a:ext cx="222945" cy="190965"/>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Explosion 1 30"/>
            <p:cNvSpPr>
              <a:spLocks noChangeAspect="1"/>
            </p:cNvSpPr>
            <p:nvPr/>
          </p:nvSpPr>
          <p:spPr>
            <a:xfrm>
              <a:off x="3746295" y="4215849"/>
              <a:ext cx="222945" cy="190964"/>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Explosion 1 32"/>
            <p:cNvSpPr>
              <a:spLocks noChangeAspect="1"/>
            </p:cNvSpPr>
            <p:nvPr/>
          </p:nvSpPr>
          <p:spPr>
            <a:xfrm>
              <a:off x="3898297" y="4048332"/>
              <a:ext cx="222945" cy="190965"/>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Explosion 1 33"/>
            <p:cNvSpPr>
              <a:spLocks noChangeAspect="1"/>
            </p:cNvSpPr>
            <p:nvPr/>
          </p:nvSpPr>
          <p:spPr>
            <a:xfrm>
              <a:off x="4756860" y="3593253"/>
              <a:ext cx="222945" cy="190965"/>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Explosion 1 34"/>
            <p:cNvSpPr>
              <a:spLocks noChangeAspect="1"/>
            </p:cNvSpPr>
            <p:nvPr/>
          </p:nvSpPr>
          <p:spPr>
            <a:xfrm>
              <a:off x="4500699" y="3674217"/>
              <a:ext cx="222945" cy="190965"/>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Explosion 1 35"/>
            <p:cNvSpPr>
              <a:spLocks noChangeAspect="1"/>
            </p:cNvSpPr>
            <p:nvPr/>
          </p:nvSpPr>
          <p:spPr>
            <a:xfrm>
              <a:off x="4582331" y="3972950"/>
              <a:ext cx="222945" cy="190965"/>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rapezoid 36"/>
            <p:cNvSpPr/>
            <p:nvPr/>
          </p:nvSpPr>
          <p:spPr>
            <a:xfrm rot="20751638" flipV="1">
              <a:off x="4713997" y="2600286"/>
              <a:ext cx="763322" cy="715104"/>
            </a:xfrm>
            <a:prstGeom prst="trapezoi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5359267" y="2515587"/>
              <a:ext cx="2449023" cy="75381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p:cNvSpPr/>
            <p:nvPr/>
          </p:nvSpPr>
          <p:spPr>
            <a:xfrm>
              <a:off x="5359264" y="2281068"/>
              <a:ext cx="2432134" cy="1842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p:nvSpPr>
          <p:spPr>
            <a:xfrm>
              <a:off x="5373339" y="3316859"/>
              <a:ext cx="2432134" cy="1842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p:cNvSpPr/>
            <p:nvPr/>
          </p:nvSpPr>
          <p:spPr>
            <a:xfrm>
              <a:off x="7774511" y="2515587"/>
              <a:ext cx="2347684" cy="75380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7" name="Group 46"/>
            <p:cNvGrpSpPr/>
            <p:nvPr/>
          </p:nvGrpSpPr>
          <p:grpSpPr>
            <a:xfrm>
              <a:off x="8010966" y="3266602"/>
              <a:ext cx="1998628" cy="505331"/>
              <a:chOff x="4595751" y="3323112"/>
              <a:chExt cx="1405247" cy="190005"/>
            </a:xfrm>
          </p:grpSpPr>
          <p:sp>
            <p:nvSpPr>
              <p:cNvPr id="42" name="Flowchart: Manual Operation 41"/>
              <p:cNvSpPr/>
              <p:nvPr/>
            </p:nvSpPr>
            <p:spPr>
              <a:xfrm>
                <a:off x="4595751" y="3323112"/>
                <a:ext cx="178130" cy="190005"/>
              </a:xfrm>
              <a:prstGeom prst="flowChartManualOperation">
                <a:avLst/>
              </a:prstGeom>
              <a:ln>
                <a:solidFill>
                  <a:srgbClr val="CAB6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Flowchart: Manual Operation 42"/>
              <p:cNvSpPr/>
              <p:nvPr/>
            </p:nvSpPr>
            <p:spPr>
              <a:xfrm>
                <a:off x="4902530" y="3323112"/>
                <a:ext cx="178130" cy="190005"/>
              </a:xfrm>
              <a:prstGeom prst="flowChartManualOperation">
                <a:avLst/>
              </a:prstGeom>
              <a:ln>
                <a:solidFill>
                  <a:srgbClr val="CAB6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Flowchart: Manual Operation 43"/>
              <p:cNvSpPr/>
              <p:nvPr/>
            </p:nvSpPr>
            <p:spPr>
              <a:xfrm>
                <a:off x="5209309" y="3323112"/>
                <a:ext cx="178130" cy="190005"/>
              </a:xfrm>
              <a:prstGeom prst="flowChartManualOperation">
                <a:avLst/>
              </a:prstGeom>
              <a:ln>
                <a:solidFill>
                  <a:srgbClr val="CAB6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Flowchart: Manual Operation 44"/>
              <p:cNvSpPr/>
              <p:nvPr/>
            </p:nvSpPr>
            <p:spPr>
              <a:xfrm>
                <a:off x="5516088" y="3323112"/>
                <a:ext cx="178130" cy="190005"/>
              </a:xfrm>
              <a:prstGeom prst="flowChartManualOperation">
                <a:avLst/>
              </a:prstGeom>
              <a:ln>
                <a:solidFill>
                  <a:srgbClr val="CAB6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Flowchart: Manual Operation 45"/>
              <p:cNvSpPr/>
              <p:nvPr/>
            </p:nvSpPr>
            <p:spPr>
              <a:xfrm>
                <a:off x="5822868" y="3323112"/>
                <a:ext cx="178130" cy="190005"/>
              </a:xfrm>
              <a:prstGeom prst="flowChartManualOperation">
                <a:avLst/>
              </a:prstGeom>
              <a:ln>
                <a:solidFill>
                  <a:srgbClr val="CAB6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8" name="Group 57"/>
            <p:cNvGrpSpPr/>
            <p:nvPr/>
          </p:nvGrpSpPr>
          <p:grpSpPr>
            <a:xfrm>
              <a:off x="5850575" y="2926450"/>
              <a:ext cx="4089524" cy="239445"/>
              <a:chOff x="3455719" y="3333008"/>
              <a:chExt cx="2303813" cy="395844"/>
            </a:xfrm>
          </p:grpSpPr>
          <p:sp>
            <p:nvSpPr>
              <p:cNvPr id="55" name="Freeform 54"/>
              <p:cNvSpPr/>
              <p:nvPr/>
            </p:nvSpPr>
            <p:spPr>
              <a:xfrm>
                <a:off x="3455719" y="3340925"/>
                <a:ext cx="1888177" cy="381990"/>
              </a:xfrm>
              <a:custGeom>
                <a:avLst/>
                <a:gdLst>
                  <a:gd name="connsiteX0" fmla="*/ 0 w 1888177"/>
                  <a:gd name="connsiteY0" fmla="*/ 7917 h 381990"/>
                  <a:gd name="connsiteX1" fmla="*/ 546265 w 1888177"/>
                  <a:gd name="connsiteY1" fmla="*/ 7917 h 381990"/>
                  <a:gd name="connsiteX2" fmla="*/ 1104406 w 1888177"/>
                  <a:gd name="connsiteY2" fmla="*/ 55418 h 381990"/>
                  <a:gd name="connsiteX3" fmla="*/ 1591294 w 1888177"/>
                  <a:gd name="connsiteY3" fmla="*/ 221672 h 381990"/>
                  <a:gd name="connsiteX4" fmla="*/ 1888177 w 1888177"/>
                  <a:gd name="connsiteY4" fmla="*/ 376052 h 381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88177" h="381990">
                    <a:moveTo>
                      <a:pt x="0" y="7917"/>
                    </a:moveTo>
                    <a:cubicBezTo>
                      <a:pt x="181098" y="3958"/>
                      <a:pt x="362197" y="0"/>
                      <a:pt x="546265" y="7917"/>
                    </a:cubicBezTo>
                    <a:cubicBezTo>
                      <a:pt x="730333" y="15834"/>
                      <a:pt x="930235" y="19792"/>
                      <a:pt x="1104406" y="55418"/>
                    </a:cubicBezTo>
                    <a:cubicBezTo>
                      <a:pt x="1278577" y="91044"/>
                      <a:pt x="1460666" y="168233"/>
                      <a:pt x="1591294" y="221672"/>
                    </a:cubicBezTo>
                    <a:cubicBezTo>
                      <a:pt x="1721923" y="275111"/>
                      <a:pt x="1773382" y="381990"/>
                      <a:pt x="1888177" y="376052"/>
                    </a:cubicBezTo>
                  </a:path>
                </a:pathLst>
              </a:custGeom>
              <a:ln>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6" name="Freeform 55"/>
              <p:cNvSpPr/>
              <p:nvPr/>
            </p:nvSpPr>
            <p:spPr>
              <a:xfrm>
                <a:off x="3705102" y="3336967"/>
                <a:ext cx="1021278" cy="380010"/>
              </a:xfrm>
              <a:custGeom>
                <a:avLst/>
                <a:gdLst>
                  <a:gd name="connsiteX0" fmla="*/ 0 w 760021"/>
                  <a:gd name="connsiteY0" fmla="*/ 0 h 380010"/>
                  <a:gd name="connsiteX1" fmla="*/ 308759 w 760021"/>
                  <a:gd name="connsiteY1" fmla="*/ 47501 h 380010"/>
                  <a:gd name="connsiteX2" fmla="*/ 546265 w 760021"/>
                  <a:gd name="connsiteY2" fmla="*/ 154379 h 380010"/>
                  <a:gd name="connsiteX3" fmla="*/ 760021 w 760021"/>
                  <a:gd name="connsiteY3" fmla="*/ 380010 h 380010"/>
                </a:gdLst>
                <a:ahLst/>
                <a:cxnLst>
                  <a:cxn ang="0">
                    <a:pos x="connsiteX0" y="connsiteY0"/>
                  </a:cxn>
                  <a:cxn ang="0">
                    <a:pos x="connsiteX1" y="connsiteY1"/>
                  </a:cxn>
                  <a:cxn ang="0">
                    <a:pos x="connsiteX2" y="connsiteY2"/>
                  </a:cxn>
                  <a:cxn ang="0">
                    <a:pos x="connsiteX3" y="connsiteY3"/>
                  </a:cxn>
                </a:cxnLst>
                <a:rect l="l" t="t" r="r" b="b"/>
                <a:pathLst>
                  <a:path w="760021" h="380010">
                    <a:moveTo>
                      <a:pt x="0" y="0"/>
                    </a:moveTo>
                    <a:cubicBezTo>
                      <a:pt x="108857" y="10885"/>
                      <a:pt x="217715" y="21771"/>
                      <a:pt x="308759" y="47501"/>
                    </a:cubicBezTo>
                    <a:cubicBezTo>
                      <a:pt x="399803" y="73231"/>
                      <a:pt x="471055" y="98961"/>
                      <a:pt x="546265" y="154379"/>
                    </a:cubicBezTo>
                    <a:cubicBezTo>
                      <a:pt x="621475" y="209797"/>
                      <a:pt x="716478" y="380010"/>
                      <a:pt x="760021" y="380010"/>
                    </a:cubicBezTo>
                  </a:path>
                </a:pathLst>
              </a:custGeom>
              <a:ln>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7" name="Freeform 56"/>
              <p:cNvSpPr/>
              <p:nvPr/>
            </p:nvSpPr>
            <p:spPr>
              <a:xfrm>
                <a:off x="3467595" y="3333008"/>
                <a:ext cx="2291937" cy="395844"/>
              </a:xfrm>
              <a:custGeom>
                <a:avLst/>
                <a:gdLst>
                  <a:gd name="connsiteX0" fmla="*/ 0 w 2291937"/>
                  <a:gd name="connsiteY0" fmla="*/ 3958 h 395844"/>
                  <a:gd name="connsiteX1" fmla="*/ 593766 w 2291937"/>
                  <a:gd name="connsiteY1" fmla="*/ 3958 h 395844"/>
                  <a:gd name="connsiteX2" fmla="*/ 1104405 w 2291937"/>
                  <a:gd name="connsiteY2" fmla="*/ 15834 h 395844"/>
                  <a:gd name="connsiteX3" fmla="*/ 1650670 w 2291937"/>
                  <a:gd name="connsiteY3" fmla="*/ 98961 h 395844"/>
                  <a:gd name="connsiteX4" fmla="*/ 2291937 w 2291937"/>
                  <a:gd name="connsiteY4" fmla="*/ 395844 h 3958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91937" h="395844">
                    <a:moveTo>
                      <a:pt x="0" y="3958"/>
                    </a:moveTo>
                    <a:lnTo>
                      <a:pt x="593766" y="3958"/>
                    </a:lnTo>
                    <a:cubicBezTo>
                      <a:pt x="777834" y="5937"/>
                      <a:pt x="928254" y="0"/>
                      <a:pt x="1104405" y="15834"/>
                    </a:cubicBezTo>
                    <a:cubicBezTo>
                      <a:pt x="1280556" y="31668"/>
                      <a:pt x="1452748" y="35626"/>
                      <a:pt x="1650670" y="98961"/>
                    </a:cubicBezTo>
                    <a:cubicBezTo>
                      <a:pt x="1848592" y="162296"/>
                      <a:pt x="2181101" y="344384"/>
                      <a:pt x="2291937" y="395844"/>
                    </a:cubicBezTo>
                  </a:path>
                </a:pathLst>
              </a:custGeom>
              <a:ln>
                <a:solidFill>
                  <a:srgbClr val="0000FF"/>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60" name="Freeform 59"/>
            <p:cNvSpPr/>
            <p:nvPr/>
          </p:nvSpPr>
          <p:spPr>
            <a:xfrm>
              <a:off x="1328682" y="4438639"/>
              <a:ext cx="3904668" cy="190868"/>
            </a:xfrm>
            <a:custGeom>
              <a:avLst/>
              <a:gdLst>
                <a:gd name="connsiteX0" fmla="*/ 0 w 3431743"/>
                <a:gd name="connsiteY0" fmla="*/ 118754 h 169137"/>
                <a:gd name="connsiteX1" fmla="*/ 213756 w 3431743"/>
                <a:gd name="connsiteY1" fmla="*/ 106878 h 169137"/>
                <a:gd name="connsiteX2" fmla="*/ 249382 w 3431743"/>
                <a:gd name="connsiteY2" fmla="*/ 95003 h 169137"/>
                <a:gd name="connsiteX3" fmla="*/ 296883 w 3431743"/>
                <a:gd name="connsiteY3" fmla="*/ 83128 h 169137"/>
                <a:gd name="connsiteX4" fmla="*/ 320634 w 3431743"/>
                <a:gd name="connsiteY4" fmla="*/ 47502 h 169137"/>
                <a:gd name="connsiteX5" fmla="*/ 439387 w 3431743"/>
                <a:gd name="connsiteY5" fmla="*/ 71252 h 169137"/>
                <a:gd name="connsiteX6" fmla="*/ 463137 w 3431743"/>
                <a:gd name="connsiteY6" fmla="*/ 35626 h 169137"/>
                <a:gd name="connsiteX7" fmla="*/ 439387 w 3431743"/>
                <a:gd name="connsiteY7" fmla="*/ 0 h 169137"/>
                <a:gd name="connsiteX8" fmla="*/ 475013 w 3431743"/>
                <a:gd name="connsiteY8" fmla="*/ 35626 h 169137"/>
                <a:gd name="connsiteX9" fmla="*/ 522514 w 3431743"/>
                <a:gd name="connsiteY9" fmla="*/ 59377 h 169137"/>
                <a:gd name="connsiteX10" fmla="*/ 558140 w 3431743"/>
                <a:gd name="connsiteY10" fmla="*/ 83128 h 169137"/>
                <a:gd name="connsiteX11" fmla="*/ 641267 w 3431743"/>
                <a:gd name="connsiteY11" fmla="*/ 106878 h 169137"/>
                <a:gd name="connsiteX12" fmla="*/ 688769 w 3431743"/>
                <a:gd name="connsiteY12" fmla="*/ 95003 h 169137"/>
                <a:gd name="connsiteX13" fmla="*/ 700644 w 3431743"/>
                <a:gd name="connsiteY13" fmla="*/ 59377 h 169137"/>
                <a:gd name="connsiteX14" fmla="*/ 724395 w 3431743"/>
                <a:gd name="connsiteY14" fmla="*/ 95003 h 169137"/>
                <a:gd name="connsiteX15" fmla="*/ 771896 w 3431743"/>
                <a:gd name="connsiteY15" fmla="*/ 118754 h 169137"/>
                <a:gd name="connsiteX16" fmla="*/ 771896 w 3431743"/>
                <a:gd name="connsiteY16" fmla="*/ 95003 h 169137"/>
                <a:gd name="connsiteX17" fmla="*/ 807522 w 3431743"/>
                <a:gd name="connsiteY17" fmla="*/ 83128 h 169137"/>
                <a:gd name="connsiteX18" fmla="*/ 855023 w 3431743"/>
                <a:gd name="connsiteY18" fmla="*/ 59377 h 169137"/>
                <a:gd name="connsiteX19" fmla="*/ 914400 w 3431743"/>
                <a:gd name="connsiteY19" fmla="*/ 71252 h 169137"/>
                <a:gd name="connsiteX20" fmla="*/ 950026 w 3431743"/>
                <a:gd name="connsiteY20" fmla="*/ 106878 h 169137"/>
                <a:gd name="connsiteX21" fmla="*/ 985652 w 3431743"/>
                <a:gd name="connsiteY21" fmla="*/ 118754 h 169137"/>
                <a:gd name="connsiteX22" fmla="*/ 1021278 w 3431743"/>
                <a:gd name="connsiteY22" fmla="*/ 83128 h 169137"/>
                <a:gd name="connsiteX23" fmla="*/ 1175657 w 3431743"/>
                <a:gd name="connsiteY23" fmla="*/ 59377 h 169137"/>
                <a:gd name="connsiteX24" fmla="*/ 1211283 w 3431743"/>
                <a:gd name="connsiteY24" fmla="*/ 47502 h 169137"/>
                <a:gd name="connsiteX25" fmla="*/ 1199408 w 3431743"/>
                <a:gd name="connsiteY25" fmla="*/ 83128 h 169137"/>
                <a:gd name="connsiteX26" fmla="*/ 1235034 w 3431743"/>
                <a:gd name="connsiteY26" fmla="*/ 106878 h 169137"/>
                <a:gd name="connsiteX27" fmla="*/ 1353787 w 3431743"/>
                <a:gd name="connsiteY27" fmla="*/ 118754 h 169137"/>
                <a:gd name="connsiteX28" fmla="*/ 1460665 w 3431743"/>
                <a:gd name="connsiteY28" fmla="*/ 142504 h 169137"/>
                <a:gd name="connsiteX29" fmla="*/ 1496291 w 3431743"/>
                <a:gd name="connsiteY29" fmla="*/ 154380 h 169137"/>
                <a:gd name="connsiteX30" fmla="*/ 1543792 w 3431743"/>
                <a:gd name="connsiteY30" fmla="*/ 166255 h 169137"/>
                <a:gd name="connsiteX31" fmla="*/ 1591293 w 3431743"/>
                <a:gd name="connsiteY31" fmla="*/ 154380 h 169137"/>
                <a:gd name="connsiteX32" fmla="*/ 1650670 w 3431743"/>
                <a:gd name="connsiteY32" fmla="*/ 130629 h 169137"/>
                <a:gd name="connsiteX33" fmla="*/ 1733797 w 3431743"/>
                <a:gd name="connsiteY33" fmla="*/ 118754 h 169137"/>
                <a:gd name="connsiteX34" fmla="*/ 1971304 w 3431743"/>
                <a:gd name="connsiteY34" fmla="*/ 95003 h 169137"/>
                <a:gd name="connsiteX35" fmla="*/ 2137558 w 3431743"/>
                <a:gd name="connsiteY35" fmla="*/ 83128 h 169137"/>
                <a:gd name="connsiteX36" fmla="*/ 2196935 w 3431743"/>
                <a:gd name="connsiteY36" fmla="*/ 71252 h 169137"/>
                <a:gd name="connsiteX37" fmla="*/ 2208810 w 3431743"/>
                <a:gd name="connsiteY37" fmla="*/ 118754 h 169137"/>
                <a:gd name="connsiteX38" fmla="*/ 2244436 w 3431743"/>
                <a:gd name="connsiteY38" fmla="*/ 154380 h 169137"/>
                <a:gd name="connsiteX39" fmla="*/ 2327563 w 3431743"/>
                <a:gd name="connsiteY39" fmla="*/ 142504 h 169137"/>
                <a:gd name="connsiteX40" fmla="*/ 2422566 w 3431743"/>
                <a:gd name="connsiteY40" fmla="*/ 166255 h 169137"/>
                <a:gd name="connsiteX41" fmla="*/ 2458192 w 3431743"/>
                <a:gd name="connsiteY41" fmla="*/ 154380 h 169137"/>
                <a:gd name="connsiteX42" fmla="*/ 2505693 w 3431743"/>
                <a:gd name="connsiteY42" fmla="*/ 118754 h 169137"/>
                <a:gd name="connsiteX43" fmla="*/ 2743200 w 3431743"/>
                <a:gd name="connsiteY43" fmla="*/ 130629 h 169137"/>
                <a:gd name="connsiteX44" fmla="*/ 2778826 w 3431743"/>
                <a:gd name="connsiteY44" fmla="*/ 154380 h 169137"/>
                <a:gd name="connsiteX45" fmla="*/ 2968831 w 3431743"/>
                <a:gd name="connsiteY45" fmla="*/ 166255 h 169137"/>
                <a:gd name="connsiteX46" fmla="*/ 3040083 w 3431743"/>
                <a:gd name="connsiteY46" fmla="*/ 142504 h 169137"/>
                <a:gd name="connsiteX47" fmla="*/ 3111335 w 3431743"/>
                <a:gd name="connsiteY47" fmla="*/ 130629 h 169137"/>
                <a:gd name="connsiteX48" fmla="*/ 3146961 w 3431743"/>
                <a:gd name="connsiteY48" fmla="*/ 106878 h 169137"/>
                <a:gd name="connsiteX49" fmla="*/ 3277589 w 3431743"/>
                <a:gd name="connsiteY49" fmla="*/ 118754 h 169137"/>
                <a:gd name="connsiteX50" fmla="*/ 3372592 w 3431743"/>
                <a:gd name="connsiteY50" fmla="*/ 142504 h 16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431743" h="169137">
                  <a:moveTo>
                    <a:pt x="0" y="118754"/>
                  </a:moveTo>
                  <a:cubicBezTo>
                    <a:pt x="71252" y="114795"/>
                    <a:pt x="142716" y="113644"/>
                    <a:pt x="213756" y="106878"/>
                  </a:cubicBezTo>
                  <a:cubicBezTo>
                    <a:pt x="226217" y="105691"/>
                    <a:pt x="237346" y="98442"/>
                    <a:pt x="249382" y="95003"/>
                  </a:cubicBezTo>
                  <a:cubicBezTo>
                    <a:pt x="265075" y="90519"/>
                    <a:pt x="281049" y="87086"/>
                    <a:pt x="296883" y="83128"/>
                  </a:cubicBezTo>
                  <a:cubicBezTo>
                    <a:pt x="304800" y="71253"/>
                    <a:pt x="306701" y="50598"/>
                    <a:pt x="320634" y="47502"/>
                  </a:cubicBezTo>
                  <a:cubicBezTo>
                    <a:pt x="353383" y="40224"/>
                    <a:pt x="405279" y="59883"/>
                    <a:pt x="439387" y="71252"/>
                  </a:cubicBezTo>
                  <a:cubicBezTo>
                    <a:pt x="447304" y="59377"/>
                    <a:pt x="463137" y="49898"/>
                    <a:pt x="463137" y="35626"/>
                  </a:cubicBezTo>
                  <a:cubicBezTo>
                    <a:pt x="463137" y="21354"/>
                    <a:pt x="425115" y="0"/>
                    <a:pt x="439387" y="0"/>
                  </a:cubicBezTo>
                  <a:cubicBezTo>
                    <a:pt x="456181" y="0"/>
                    <a:pt x="461347" y="25864"/>
                    <a:pt x="475013" y="35626"/>
                  </a:cubicBezTo>
                  <a:cubicBezTo>
                    <a:pt x="489418" y="45916"/>
                    <a:pt x="507144" y="50594"/>
                    <a:pt x="522514" y="59377"/>
                  </a:cubicBezTo>
                  <a:cubicBezTo>
                    <a:pt x="534906" y="66458"/>
                    <a:pt x="545374" y="76745"/>
                    <a:pt x="558140" y="83128"/>
                  </a:cubicBezTo>
                  <a:cubicBezTo>
                    <a:pt x="575175" y="91646"/>
                    <a:pt x="626049" y="103074"/>
                    <a:pt x="641267" y="106878"/>
                  </a:cubicBezTo>
                  <a:cubicBezTo>
                    <a:pt x="657101" y="102920"/>
                    <a:pt x="676024" y="105199"/>
                    <a:pt x="688769" y="95003"/>
                  </a:cubicBezTo>
                  <a:cubicBezTo>
                    <a:pt x="698544" y="87183"/>
                    <a:pt x="688126" y="59377"/>
                    <a:pt x="700644" y="59377"/>
                  </a:cubicBezTo>
                  <a:cubicBezTo>
                    <a:pt x="714916" y="59377"/>
                    <a:pt x="713431" y="85866"/>
                    <a:pt x="724395" y="95003"/>
                  </a:cubicBezTo>
                  <a:cubicBezTo>
                    <a:pt x="737995" y="106336"/>
                    <a:pt x="756062" y="110837"/>
                    <a:pt x="771896" y="118754"/>
                  </a:cubicBezTo>
                  <a:cubicBezTo>
                    <a:pt x="753489" y="124890"/>
                    <a:pt x="682941" y="154306"/>
                    <a:pt x="771896" y="95003"/>
                  </a:cubicBezTo>
                  <a:cubicBezTo>
                    <a:pt x="782311" y="88059"/>
                    <a:pt x="796016" y="88059"/>
                    <a:pt x="807522" y="83128"/>
                  </a:cubicBezTo>
                  <a:cubicBezTo>
                    <a:pt x="823793" y="76155"/>
                    <a:pt x="839189" y="67294"/>
                    <a:pt x="855023" y="59377"/>
                  </a:cubicBezTo>
                  <a:cubicBezTo>
                    <a:pt x="874815" y="63335"/>
                    <a:pt x="896347" y="62225"/>
                    <a:pt x="914400" y="71252"/>
                  </a:cubicBezTo>
                  <a:cubicBezTo>
                    <a:pt x="929421" y="78763"/>
                    <a:pt x="936052" y="97562"/>
                    <a:pt x="950026" y="106878"/>
                  </a:cubicBezTo>
                  <a:cubicBezTo>
                    <a:pt x="960441" y="113822"/>
                    <a:pt x="973777" y="114795"/>
                    <a:pt x="985652" y="118754"/>
                  </a:cubicBezTo>
                  <a:cubicBezTo>
                    <a:pt x="997527" y="106879"/>
                    <a:pt x="1005931" y="89949"/>
                    <a:pt x="1021278" y="83128"/>
                  </a:cubicBezTo>
                  <a:cubicBezTo>
                    <a:pt x="1029087" y="79657"/>
                    <a:pt x="1174540" y="59537"/>
                    <a:pt x="1175657" y="59377"/>
                  </a:cubicBezTo>
                  <a:cubicBezTo>
                    <a:pt x="1187532" y="55419"/>
                    <a:pt x="1202432" y="38651"/>
                    <a:pt x="1211283" y="47502"/>
                  </a:cubicBezTo>
                  <a:cubicBezTo>
                    <a:pt x="1220134" y="56353"/>
                    <a:pt x="1194759" y="71506"/>
                    <a:pt x="1199408" y="83128"/>
                  </a:cubicBezTo>
                  <a:cubicBezTo>
                    <a:pt x="1204709" y="96379"/>
                    <a:pt x="1221127" y="103669"/>
                    <a:pt x="1235034" y="106878"/>
                  </a:cubicBezTo>
                  <a:cubicBezTo>
                    <a:pt x="1273797" y="115823"/>
                    <a:pt x="1314203" y="114795"/>
                    <a:pt x="1353787" y="118754"/>
                  </a:cubicBezTo>
                  <a:cubicBezTo>
                    <a:pt x="1433992" y="145488"/>
                    <a:pt x="1335255" y="114635"/>
                    <a:pt x="1460665" y="142504"/>
                  </a:cubicBezTo>
                  <a:cubicBezTo>
                    <a:pt x="1472885" y="145220"/>
                    <a:pt x="1484255" y="150941"/>
                    <a:pt x="1496291" y="154380"/>
                  </a:cubicBezTo>
                  <a:cubicBezTo>
                    <a:pt x="1511984" y="158864"/>
                    <a:pt x="1527958" y="162297"/>
                    <a:pt x="1543792" y="166255"/>
                  </a:cubicBezTo>
                  <a:cubicBezTo>
                    <a:pt x="1559626" y="162297"/>
                    <a:pt x="1578548" y="164576"/>
                    <a:pt x="1591293" y="154380"/>
                  </a:cubicBezTo>
                  <a:cubicBezTo>
                    <a:pt x="1644026" y="112194"/>
                    <a:pt x="1544485" y="104083"/>
                    <a:pt x="1650670" y="130629"/>
                  </a:cubicBezTo>
                  <a:lnTo>
                    <a:pt x="1733797" y="118754"/>
                  </a:lnTo>
                  <a:cubicBezTo>
                    <a:pt x="1804697" y="109891"/>
                    <a:pt x="1901866" y="100558"/>
                    <a:pt x="1971304" y="95003"/>
                  </a:cubicBezTo>
                  <a:lnTo>
                    <a:pt x="2137558" y="83128"/>
                  </a:lnTo>
                  <a:cubicBezTo>
                    <a:pt x="2157350" y="79169"/>
                    <a:pt x="2178882" y="62225"/>
                    <a:pt x="2196935" y="71252"/>
                  </a:cubicBezTo>
                  <a:cubicBezTo>
                    <a:pt x="2211533" y="78551"/>
                    <a:pt x="2200712" y="104583"/>
                    <a:pt x="2208810" y="118754"/>
                  </a:cubicBezTo>
                  <a:cubicBezTo>
                    <a:pt x="2217142" y="133336"/>
                    <a:pt x="2232561" y="142505"/>
                    <a:pt x="2244436" y="154380"/>
                  </a:cubicBezTo>
                  <a:cubicBezTo>
                    <a:pt x="2272145" y="150421"/>
                    <a:pt x="2299573" y="142504"/>
                    <a:pt x="2327563" y="142504"/>
                  </a:cubicBezTo>
                  <a:cubicBezTo>
                    <a:pt x="2356220" y="142504"/>
                    <a:pt x="2394455" y="156885"/>
                    <a:pt x="2422566" y="166255"/>
                  </a:cubicBezTo>
                  <a:cubicBezTo>
                    <a:pt x="2434441" y="162297"/>
                    <a:pt x="2447324" y="160590"/>
                    <a:pt x="2458192" y="154380"/>
                  </a:cubicBezTo>
                  <a:cubicBezTo>
                    <a:pt x="2475376" y="144560"/>
                    <a:pt x="2485969" y="120398"/>
                    <a:pt x="2505693" y="118754"/>
                  </a:cubicBezTo>
                  <a:cubicBezTo>
                    <a:pt x="2584687" y="112171"/>
                    <a:pt x="2664031" y="126671"/>
                    <a:pt x="2743200" y="130629"/>
                  </a:cubicBezTo>
                  <a:cubicBezTo>
                    <a:pt x="2755075" y="138546"/>
                    <a:pt x="2764728" y="152154"/>
                    <a:pt x="2778826" y="154380"/>
                  </a:cubicBezTo>
                  <a:cubicBezTo>
                    <a:pt x="2841508" y="164277"/>
                    <a:pt x="2905438" y="169137"/>
                    <a:pt x="2968831" y="166255"/>
                  </a:cubicBezTo>
                  <a:cubicBezTo>
                    <a:pt x="2993841" y="165118"/>
                    <a:pt x="3015388" y="146620"/>
                    <a:pt x="3040083" y="142504"/>
                  </a:cubicBezTo>
                  <a:lnTo>
                    <a:pt x="3111335" y="130629"/>
                  </a:lnTo>
                  <a:cubicBezTo>
                    <a:pt x="3123210" y="122712"/>
                    <a:pt x="3132725" y="107895"/>
                    <a:pt x="3146961" y="106878"/>
                  </a:cubicBezTo>
                  <a:cubicBezTo>
                    <a:pt x="3190572" y="103763"/>
                    <a:pt x="3234716" y="110179"/>
                    <a:pt x="3277589" y="118754"/>
                  </a:cubicBezTo>
                  <a:cubicBezTo>
                    <a:pt x="3431743" y="149585"/>
                    <a:pt x="3224664" y="142504"/>
                    <a:pt x="3372592" y="142504"/>
                  </a:cubicBezTo>
                </a:path>
              </a:pathLst>
            </a:custGeom>
            <a:ln>
              <a:solidFill>
                <a:srgbClr val="99663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72" name="Group 71"/>
            <p:cNvGrpSpPr/>
            <p:nvPr/>
          </p:nvGrpSpPr>
          <p:grpSpPr>
            <a:xfrm>
              <a:off x="1342189" y="4581575"/>
              <a:ext cx="2546984" cy="227820"/>
              <a:chOff x="1365662" y="5043052"/>
              <a:chExt cx="2238499" cy="201882"/>
            </a:xfrm>
          </p:grpSpPr>
          <p:cxnSp>
            <p:nvCxnSpPr>
              <p:cNvPr id="62" name="Straight Connector 61"/>
              <p:cNvCxnSpPr/>
              <p:nvPr/>
            </p:nvCxnSpPr>
            <p:spPr>
              <a:xfrm rot="16200000" flipH="1">
                <a:off x="1330036" y="5078678"/>
                <a:ext cx="201881" cy="130629"/>
              </a:xfrm>
              <a:prstGeom prst="line">
                <a:avLst/>
              </a:prstGeom>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rot="16200000" flipH="1">
                <a:off x="1564244" y="5078678"/>
                <a:ext cx="201881" cy="130629"/>
              </a:xfrm>
              <a:prstGeom prst="line">
                <a:avLst/>
              </a:prstGeom>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rot="16200000" flipH="1">
                <a:off x="1798452" y="5078678"/>
                <a:ext cx="201881" cy="130629"/>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rot="16200000" flipH="1">
                <a:off x="2032660" y="5078678"/>
                <a:ext cx="201881" cy="130629"/>
              </a:xfrm>
              <a:prstGeom prst="line">
                <a:avLst/>
              </a:prstGeom>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rot="16200000" flipH="1">
                <a:off x="2266868" y="5078678"/>
                <a:ext cx="201881" cy="130629"/>
              </a:xfrm>
              <a:prstGeom prst="line">
                <a:avLst/>
              </a:prstGeom>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rot="16200000" flipH="1">
                <a:off x="2501076" y="5078678"/>
                <a:ext cx="201881" cy="130629"/>
              </a:xfrm>
              <a:prstGeom prst="line">
                <a:avLst/>
              </a:prstGeom>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rot="16200000" flipH="1">
                <a:off x="2735284" y="5078678"/>
                <a:ext cx="201881" cy="130629"/>
              </a:xfrm>
              <a:prstGeom prst="line">
                <a:avLst/>
              </a:prstGeom>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rot="16200000" flipH="1">
                <a:off x="2969492" y="5078678"/>
                <a:ext cx="201881" cy="130629"/>
              </a:xfrm>
              <a:prstGeom prst="line">
                <a:avLst/>
              </a:prstGeom>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rot="16200000" flipH="1">
                <a:off x="3203700" y="5078679"/>
                <a:ext cx="201881" cy="130629"/>
              </a:xfrm>
              <a:prstGeom prst="line">
                <a:avLst/>
              </a:prstGeom>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rot="16200000" flipH="1">
                <a:off x="3437906" y="5078679"/>
                <a:ext cx="201881" cy="130629"/>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73" name="Group 72"/>
            <p:cNvGrpSpPr/>
            <p:nvPr/>
          </p:nvGrpSpPr>
          <p:grpSpPr>
            <a:xfrm>
              <a:off x="4028797" y="4592741"/>
              <a:ext cx="2546984" cy="227820"/>
              <a:chOff x="1365662" y="5043052"/>
              <a:chExt cx="2238499" cy="201882"/>
            </a:xfrm>
          </p:grpSpPr>
          <p:cxnSp>
            <p:nvCxnSpPr>
              <p:cNvPr id="74" name="Straight Connector 73"/>
              <p:cNvCxnSpPr/>
              <p:nvPr/>
            </p:nvCxnSpPr>
            <p:spPr>
              <a:xfrm rot="16200000" flipH="1">
                <a:off x="1330036" y="5078678"/>
                <a:ext cx="201881" cy="130629"/>
              </a:xfrm>
              <a:prstGeom prst="line">
                <a:avLst/>
              </a:prstGeom>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rot="16200000" flipH="1">
                <a:off x="1564244" y="5078678"/>
                <a:ext cx="201881" cy="130629"/>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rot="16200000" flipH="1">
                <a:off x="1798452" y="5078678"/>
                <a:ext cx="201881" cy="130629"/>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rot="16200000" flipH="1">
                <a:off x="2032660" y="5078678"/>
                <a:ext cx="201881" cy="130629"/>
              </a:xfrm>
              <a:prstGeom prst="line">
                <a:avLst/>
              </a:prstGeom>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rot="16200000" flipH="1">
                <a:off x="2266868" y="5078678"/>
                <a:ext cx="201881" cy="130629"/>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rot="16200000" flipH="1">
                <a:off x="2501076" y="5078678"/>
                <a:ext cx="201881" cy="130629"/>
              </a:xfrm>
              <a:prstGeom prst="line">
                <a:avLst/>
              </a:prstGeom>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rot="16200000" flipH="1">
                <a:off x="2735284" y="5078678"/>
                <a:ext cx="201881" cy="130629"/>
              </a:xfrm>
              <a:prstGeom prst="line">
                <a:avLst/>
              </a:prstGeom>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rot="16200000" flipH="1">
                <a:off x="2969492" y="5078678"/>
                <a:ext cx="201881" cy="130629"/>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rot="16200000" flipH="1">
                <a:off x="3203700" y="5078679"/>
                <a:ext cx="201881" cy="130629"/>
              </a:xfrm>
              <a:prstGeom prst="line">
                <a:avLst/>
              </a:prstGeom>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rot="16200000" flipH="1">
                <a:off x="3437906" y="5078679"/>
                <a:ext cx="201881" cy="130629"/>
              </a:xfrm>
              <a:prstGeom prst="line">
                <a:avLst/>
              </a:prstGeom>
            </p:spPr>
            <p:style>
              <a:lnRef idx="1">
                <a:schemeClr val="accent1"/>
              </a:lnRef>
              <a:fillRef idx="0">
                <a:schemeClr val="accent1"/>
              </a:fillRef>
              <a:effectRef idx="0">
                <a:schemeClr val="accent1"/>
              </a:effectRef>
              <a:fontRef idx="minor">
                <a:schemeClr val="tx1"/>
              </a:fontRef>
            </p:style>
          </p:cxnSp>
        </p:grpSp>
        <p:sp>
          <p:nvSpPr>
            <p:cNvPr id="84" name="Freeform 83"/>
            <p:cNvSpPr/>
            <p:nvPr/>
          </p:nvSpPr>
          <p:spPr>
            <a:xfrm>
              <a:off x="5166046" y="4492242"/>
              <a:ext cx="1716006" cy="120610"/>
            </a:xfrm>
            <a:custGeom>
              <a:avLst/>
              <a:gdLst>
                <a:gd name="connsiteX0" fmla="*/ 0 w 1508166"/>
                <a:gd name="connsiteY0" fmla="*/ 106878 h 106878"/>
                <a:gd name="connsiteX1" fmla="*/ 130629 w 1508166"/>
                <a:gd name="connsiteY1" fmla="*/ 83127 h 106878"/>
                <a:gd name="connsiteX2" fmla="*/ 178130 w 1508166"/>
                <a:gd name="connsiteY2" fmla="*/ 71252 h 106878"/>
                <a:gd name="connsiteX3" fmla="*/ 332509 w 1508166"/>
                <a:gd name="connsiteY3" fmla="*/ 83127 h 106878"/>
                <a:gd name="connsiteX4" fmla="*/ 415636 w 1508166"/>
                <a:gd name="connsiteY4" fmla="*/ 95002 h 106878"/>
                <a:gd name="connsiteX5" fmla="*/ 463138 w 1508166"/>
                <a:gd name="connsiteY5" fmla="*/ 83127 h 106878"/>
                <a:gd name="connsiteX6" fmla="*/ 534390 w 1508166"/>
                <a:gd name="connsiteY6" fmla="*/ 71252 h 106878"/>
                <a:gd name="connsiteX7" fmla="*/ 581891 w 1508166"/>
                <a:gd name="connsiteY7" fmla="*/ 83127 h 106878"/>
                <a:gd name="connsiteX8" fmla="*/ 676893 w 1508166"/>
                <a:gd name="connsiteY8" fmla="*/ 71252 h 106878"/>
                <a:gd name="connsiteX9" fmla="*/ 712519 w 1508166"/>
                <a:gd name="connsiteY9" fmla="*/ 59376 h 106878"/>
                <a:gd name="connsiteX10" fmla="*/ 807522 w 1508166"/>
                <a:gd name="connsiteY10" fmla="*/ 23750 h 106878"/>
                <a:gd name="connsiteX11" fmla="*/ 902525 w 1508166"/>
                <a:gd name="connsiteY11" fmla="*/ 0 h 106878"/>
                <a:gd name="connsiteX12" fmla="*/ 985652 w 1508166"/>
                <a:gd name="connsiteY12" fmla="*/ 11875 h 106878"/>
                <a:gd name="connsiteX13" fmla="*/ 1009403 w 1508166"/>
                <a:gd name="connsiteY13" fmla="*/ 47501 h 106878"/>
                <a:gd name="connsiteX14" fmla="*/ 1045029 w 1508166"/>
                <a:gd name="connsiteY14" fmla="*/ 71252 h 106878"/>
                <a:gd name="connsiteX15" fmla="*/ 1092530 w 1508166"/>
                <a:gd name="connsiteY15" fmla="*/ 83127 h 106878"/>
                <a:gd name="connsiteX16" fmla="*/ 1187532 w 1508166"/>
                <a:gd name="connsiteY16" fmla="*/ 106878 h 106878"/>
                <a:gd name="connsiteX17" fmla="*/ 1223158 w 1508166"/>
                <a:gd name="connsiteY17" fmla="*/ 83127 h 106878"/>
                <a:gd name="connsiteX18" fmla="*/ 1270660 w 1508166"/>
                <a:gd name="connsiteY18" fmla="*/ 71252 h 106878"/>
                <a:gd name="connsiteX19" fmla="*/ 1306286 w 1508166"/>
                <a:gd name="connsiteY19" fmla="*/ 59376 h 106878"/>
                <a:gd name="connsiteX20" fmla="*/ 1330036 w 1508166"/>
                <a:gd name="connsiteY20" fmla="*/ 23750 h 106878"/>
                <a:gd name="connsiteX21" fmla="*/ 1389413 w 1508166"/>
                <a:gd name="connsiteY21" fmla="*/ 11875 h 106878"/>
                <a:gd name="connsiteX22" fmla="*/ 1496291 w 1508166"/>
                <a:gd name="connsiteY22" fmla="*/ 47501 h 106878"/>
                <a:gd name="connsiteX23" fmla="*/ 1508166 w 1508166"/>
                <a:gd name="connsiteY23" fmla="*/ 47501 h 1068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08166" h="106878">
                  <a:moveTo>
                    <a:pt x="0" y="106878"/>
                  </a:moveTo>
                  <a:cubicBezTo>
                    <a:pt x="51550" y="98286"/>
                    <a:pt x="80846" y="94189"/>
                    <a:pt x="130629" y="83127"/>
                  </a:cubicBezTo>
                  <a:cubicBezTo>
                    <a:pt x="146561" y="79587"/>
                    <a:pt x="162296" y="75210"/>
                    <a:pt x="178130" y="71252"/>
                  </a:cubicBezTo>
                  <a:cubicBezTo>
                    <a:pt x="229590" y="75210"/>
                    <a:pt x="281153" y="77992"/>
                    <a:pt x="332509" y="83127"/>
                  </a:cubicBezTo>
                  <a:cubicBezTo>
                    <a:pt x="360360" y="85912"/>
                    <a:pt x="387646" y="95002"/>
                    <a:pt x="415636" y="95002"/>
                  </a:cubicBezTo>
                  <a:cubicBezTo>
                    <a:pt x="431957" y="95002"/>
                    <a:pt x="447134" y="86328"/>
                    <a:pt x="463138" y="83127"/>
                  </a:cubicBezTo>
                  <a:cubicBezTo>
                    <a:pt x="486749" y="78405"/>
                    <a:pt x="510639" y="75210"/>
                    <a:pt x="534390" y="71252"/>
                  </a:cubicBezTo>
                  <a:cubicBezTo>
                    <a:pt x="550224" y="75210"/>
                    <a:pt x="565570" y="83127"/>
                    <a:pt x="581891" y="83127"/>
                  </a:cubicBezTo>
                  <a:cubicBezTo>
                    <a:pt x="613805" y="83127"/>
                    <a:pt x="645494" y="76961"/>
                    <a:pt x="676893" y="71252"/>
                  </a:cubicBezTo>
                  <a:cubicBezTo>
                    <a:pt x="689209" y="69013"/>
                    <a:pt x="700755" y="63654"/>
                    <a:pt x="712519" y="59376"/>
                  </a:cubicBezTo>
                  <a:cubicBezTo>
                    <a:pt x="744304" y="47818"/>
                    <a:pt x="775240" y="33838"/>
                    <a:pt x="807522" y="23750"/>
                  </a:cubicBezTo>
                  <a:cubicBezTo>
                    <a:pt x="838678" y="14014"/>
                    <a:pt x="870857" y="7917"/>
                    <a:pt x="902525" y="0"/>
                  </a:cubicBezTo>
                  <a:cubicBezTo>
                    <a:pt x="930234" y="3958"/>
                    <a:pt x="960074" y="507"/>
                    <a:pt x="985652" y="11875"/>
                  </a:cubicBezTo>
                  <a:cubicBezTo>
                    <a:pt x="998694" y="17672"/>
                    <a:pt x="999311" y="37409"/>
                    <a:pt x="1009403" y="47501"/>
                  </a:cubicBezTo>
                  <a:cubicBezTo>
                    <a:pt x="1019495" y="57593"/>
                    <a:pt x="1031911" y="65630"/>
                    <a:pt x="1045029" y="71252"/>
                  </a:cubicBezTo>
                  <a:cubicBezTo>
                    <a:pt x="1060030" y="77681"/>
                    <a:pt x="1076598" y="79587"/>
                    <a:pt x="1092530" y="83127"/>
                  </a:cubicBezTo>
                  <a:cubicBezTo>
                    <a:pt x="1178507" y="102233"/>
                    <a:pt x="1123873" y="85657"/>
                    <a:pt x="1187532" y="106878"/>
                  </a:cubicBezTo>
                  <a:cubicBezTo>
                    <a:pt x="1199407" y="98961"/>
                    <a:pt x="1210040" y="88749"/>
                    <a:pt x="1223158" y="83127"/>
                  </a:cubicBezTo>
                  <a:cubicBezTo>
                    <a:pt x="1238160" y="76698"/>
                    <a:pt x="1254967" y="75736"/>
                    <a:pt x="1270660" y="71252"/>
                  </a:cubicBezTo>
                  <a:cubicBezTo>
                    <a:pt x="1282696" y="67813"/>
                    <a:pt x="1294411" y="63335"/>
                    <a:pt x="1306286" y="59376"/>
                  </a:cubicBezTo>
                  <a:cubicBezTo>
                    <a:pt x="1314203" y="47501"/>
                    <a:pt x="1317644" y="30831"/>
                    <a:pt x="1330036" y="23750"/>
                  </a:cubicBezTo>
                  <a:cubicBezTo>
                    <a:pt x="1347561" y="13736"/>
                    <a:pt x="1369432" y="9020"/>
                    <a:pt x="1389413" y="11875"/>
                  </a:cubicBezTo>
                  <a:cubicBezTo>
                    <a:pt x="1426589" y="17186"/>
                    <a:pt x="1460322" y="36710"/>
                    <a:pt x="1496291" y="47501"/>
                  </a:cubicBezTo>
                  <a:cubicBezTo>
                    <a:pt x="1500082" y="48638"/>
                    <a:pt x="1504208" y="47501"/>
                    <a:pt x="1508166" y="47501"/>
                  </a:cubicBezTo>
                </a:path>
              </a:pathLst>
            </a:custGeom>
            <a:ln>
              <a:solidFill>
                <a:srgbClr val="99663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5" name="TextBox 84"/>
            <p:cNvSpPr txBox="1"/>
            <p:nvPr/>
          </p:nvSpPr>
          <p:spPr>
            <a:xfrm>
              <a:off x="3631078" y="4933548"/>
              <a:ext cx="1031051"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Regolith</a:t>
              </a:r>
            </a:p>
          </p:txBody>
        </p:sp>
        <p:sp>
          <p:nvSpPr>
            <p:cNvPr id="86" name="TextBox 85"/>
            <p:cNvSpPr txBox="1"/>
            <p:nvPr/>
          </p:nvSpPr>
          <p:spPr>
            <a:xfrm>
              <a:off x="1529540" y="3570765"/>
              <a:ext cx="1005403"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Gobbler</a:t>
              </a:r>
            </a:p>
          </p:txBody>
        </p:sp>
        <p:sp>
          <p:nvSpPr>
            <p:cNvPr id="87" name="TextBox 86"/>
            <p:cNvSpPr txBox="1"/>
            <p:nvPr/>
          </p:nvSpPr>
          <p:spPr>
            <a:xfrm>
              <a:off x="2361101" y="2693424"/>
              <a:ext cx="1582484"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Crack Feeder</a:t>
              </a:r>
            </a:p>
          </p:txBody>
        </p:sp>
        <p:sp>
          <p:nvSpPr>
            <p:cNvPr id="88" name="TextBox 87"/>
            <p:cNvSpPr txBox="1"/>
            <p:nvPr/>
          </p:nvSpPr>
          <p:spPr>
            <a:xfrm>
              <a:off x="5296257" y="1729715"/>
              <a:ext cx="2069797"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EM Kicker with BT</a:t>
              </a:r>
            </a:p>
          </p:txBody>
        </p:sp>
        <p:sp>
          <p:nvSpPr>
            <p:cNvPr id="89" name="TextBox 88"/>
            <p:cNvSpPr txBox="1"/>
            <p:nvPr/>
          </p:nvSpPr>
          <p:spPr>
            <a:xfrm>
              <a:off x="8008681" y="1911577"/>
              <a:ext cx="1864613"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Flight Distributer</a:t>
              </a:r>
            </a:p>
          </p:txBody>
        </p:sp>
        <p:sp>
          <p:nvSpPr>
            <p:cNvPr id="90" name="TextBox 89"/>
            <p:cNvSpPr txBox="1"/>
            <p:nvPr/>
          </p:nvSpPr>
          <p:spPr>
            <a:xfrm>
              <a:off x="7951850" y="4024672"/>
              <a:ext cx="2287806"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Mass-Drop Collector</a:t>
              </a:r>
            </a:p>
          </p:txBody>
        </p:sp>
        <p:sp>
          <p:nvSpPr>
            <p:cNvPr id="91" name="TextBox 90">
              <a:extLst>
                <a:ext uri="{FF2B5EF4-FFF2-40B4-BE49-F238E27FC236}">
                  <a16:creationId xmlns:a16="http://schemas.microsoft.com/office/drawing/2014/main" id="{A3BB698A-4509-4B3D-AB2E-AE7BCB4623C3}"/>
                </a:ext>
              </a:extLst>
            </p:cNvPr>
            <p:cNvSpPr txBox="1"/>
            <p:nvPr/>
          </p:nvSpPr>
          <p:spPr>
            <a:xfrm>
              <a:off x="3117406" y="1687179"/>
              <a:ext cx="1928733" cy="646331"/>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E-Beam/Thermal</a:t>
              </a:r>
            </a:p>
            <a:p>
              <a:pPr algn="ctr"/>
              <a:r>
                <a:rPr lang="en-US" dirty="0">
                  <a:latin typeface="Arial" panose="020B0604020202020204" pitchFamily="34" charset="0"/>
                  <a:cs typeface="Arial" panose="020B0604020202020204" pitchFamily="34" charset="0"/>
                </a:rPr>
                <a:t>Dissociation</a:t>
              </a:r>
            </a:p>
          </p:txBody>
        </p:sp>
        <p:cxnSp>
          <p:nvCxnSpPr>
            <p:cNvPr id="9" name="Straight Arrow Connector 8">
              <a:extLst>
                <a:ext uri="{FF2B5EF4-FFF2-40B4-BE49-F238E27FC236}">
                  <a16:creationId xmlns:a16="http://schemas.microsoft.com/office/drawing/2014/main" id="{05AA8C91-0BE3-4B74-B9F2-4BF186EB3968}"/>
                </a:ext>
              </a:extLst>
            </p:cNvPr>
            <p:cNvCxnSpPr/>
            <p:nvPr/>
          </p:nvCxnSpPr>
          <p:spPr>
            <a:xfrm>
              <a:off x="4756860" y="2280909"/>
              <a:ext cx="229297" cy="552224"/>
            </a:xfrm>
            <a:prstGeom prst="straightConnector1">
              <a:avLst/>
            </a:prstGeom>
            <a:ln>
              <a:solidFill>
                <a:srgbClr val="C00000"/>
              </a:solidFill>
              <a:tailEnd type="stealth" w="med"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559208033"/>
      </p:ext>
    </p:extLst>
  </p:cSld>
  <p:clrMapOvr>
    <a:masterClrMapping/>
  </p:clrMapOvr>
  <mc:AlternateContent xmlns:mc="http://schemas.openxmlformats.org/markup-compatibility/2006" xmlns:p14="http://schemas.microsoft.com/office/powerpoint/2010/main">
    <mc:Choice Requires="p14">
      <p:transition spd="slow" p14:dur="2000" advTm="41898"/>
    </mc:Choice>
    <mc:Fallback xmlns="">
      <p:transition spd="slow" advTm="41898"/>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365126"/>
            <a:ext cx="10515600" cy="623920"/>
          </a:xfrm>
        </p:spPr>
        <p:txBody>
          <a:bodyPr>
            <a:normAutofit/>
            <a:scene3d>
              <a:camera prst="orthographicFront"/>
              <a:lightRig rig="threePt" dir="t"/>
            </a:scene3d>
            <a:sp3d extrusionH="57150">
              <a:bevelT w="38100" h="38100"/>
            </a:sp3d>
          </a:bodyPr>
          <a:lstStyle/>
          <a:p>
            <a:pPr algn="ctr"/>
            <a:r>
              <a:rPr lang="en-US" sz="3600" b="1" i="1" dirty="0">
                <a:ln>
                  <a:solidFill>
                    <a:srgbClr val="0070C0"/>
                  </a:solidFill>
                </a:ln>
                <a:solidFill>
                  <a:srgbClr val="00CCFF"/>
                </a:solidFill>
                <a:latin typeface="Arial" panose="020B0604020202020204" pitchFamily="34" charset="0"/>
                <a:cs typeface="Arial" panose="020B0604020202020204" pitchFamily="34" charset="0"/>
              </a:rPr>
              <a:t>O</a:t>
            </a:r>
            <a:r>
              <a:rPr lang="en-US" sz="3600" b="1" i="1" baseline="-25000" dirty="0">
                <a:ln>
                  <a:solidFill>
                    <a:srgbClr val="0070C0"/>
                  </a:solidFill>
                </a:ln>
                <a:solidFill>
                  <a:srgbClr val="00CCFF"/>
                </a:solidFill>
                <a:latin typeface="Arial" panose="020B0604020202020204" pitchFamily="34" charset="0"/>
                <a:cs typeface="Arial" panose="020B0604020202020204" pitchFamily="34" charset="0"/>
              </a:rPr>
              <a:t>2</a:t>
            </a:r>
            <a:r>
              <a:rPr lang="en-US" sz="3600" b="1" i="1" dirty="0">
                <a:ln>
                  <a:solidFill>
                    <a:srgbClr val="0070C0"/>
                  </a:solidFill>
                </a:ln>
                <a:solidFill>
                  <a:srgbClr val="00CCFF"/>
                </a:solidFill>
                <a:latin typeface="Arial" panose="020B0604020202020204" pitchFamily="34" charset="0"/>
                <a:cs typeface="Arial" panose="020B0604020202020204" pitchFamily="34" charset="0"/>
              </a:rPr>
              <a:t> Separation</a:t>
            </a:r>
          </a:p>
        </p:txBody>
      </p:sp>
      <p:grpSp>
        <p:nvGrpSpPr>
          <p:cNvPr id="34" name="Group 33">
            <a:extLst>
              <a:ext uri="{FF2B5EF4-FFF2-40B4-BE49-F238E27FC236}">
                <a16:creationId xmlns:a16="http://schemas.microsoft.com/office/drawing/2014/main" id="{32ECBF56-9F98-4889-BAB4-CF01CAF9029B}"/>
              </a:ext>
            </a:extLst>
          </p:cNvPr>
          <p:cNvGrpSpPr/>
          <p:nvPr/>
        </p:nvGrpSpPr>
        <p:grpSpPr>
          <a:xfrm>
            <a:off x="2133120" y="1878979"/>
            <a:ext cx="7506064" cy="3801791"/>
            <a:chOff x="1016700" y="1898181"/>
            <a:chExt cx="7506064" cy="3801791"/>
          </a:xfrm>
        </p:grpSpPr>
        <p:grpSp>
          <p:nvGrpSpPr>
            <p:cNvPr id="107" name="Group 106"/>
            <p:cNvGrpSpPr/>
            <p:nvPr/>
          </p:nvGrpSpPr>
          <p:grpSpPr>
            <a:xfrm>
              <a:off x="1016700" y="1898181"/>
              <a:ext cx="5079300" cy="3801791"/>
              <a:chOff x="2838879" y="1978080"/>
              <a:chExt cx="5079300" cy="3801791"/>
            </a:xfrm>
          </p:grpSpPr>
          <p:grpSp>
            <p:nvGrpSpPr>
              <p:cNvPr id="49" name="Group 48"/>
              <p:cNvGrpSpPr>
                <a:grpSpLocks noChangeAspect="1"/>
              </p:cNvGrpSpPr>
              <p:nvPr/>
            </p:nvGrpSpPr>
            <p:grpSpPr>
              <a:xfrm>
                <a:off x="4857883" y="4336106"/>
                <a:ext cx="980031" cy="1097280"/>
                <a:chOff x="3150043" y="4139467"/>
                <a:chExt cx="685239" cy="767219"/>
              </a:xfrm>
            </p:grpSpPr>
            <p:grpSp>
              <p:nvGrpSpPr>
                <p:cNvPr id="38" name="Group 37"/>
                <p:cNvGrpSpPr/>
                <p:nvPr/>
              </p:nvGrpSpPr>
              <p:grpSpPr>
                <a:xfrm>
                  <a:off x="3150043" y="4139467"/>
                  <a:ext cx="685239" cy="448860"/>
                  <a:chOff x="3150043" y="4139467"/>
                  <a:chExt cx="685239" cy="448860"/>
                </a:xfrm>
              </p:grpSpPr>
              <p:sp>
                <p:nvSpPr>
                  <p:cNvPr id="31" name="Snip Same Side Corner Rectangle 30"/>
                  <p:cNvSpPr/>
                  <p:nvPr/>
                </p:nvSpPr>
                <p:spPr>
                  <a:xfrm>
                    <a:off x="3195567" y="4144855"/>
                    <a:ext cx="586211" cy="404567"/>
                  </a:xfrm>
                  <a:prstGeom prst="snip2Same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3" name="Straight Connector 32"/>
                  <p:cNvCxnSpPr/>
                  <p:nvPr/>
                </p:nvCxnSpPr>
                <p:spPr>
                  <a:xfrm rot="-1200000" flipV="1">
                    <a:off x="3150043" y="4145113"/>
                    <a:ext cx="182880" cy="87612"/>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rot="1200000" flipH="1" flipV="1">
                    <a:off x="3652402" y="4139467"/>
                    <a:ext cx="182880" cy="87612"/>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rot="1500000" flipV="1">
                    <a:off x="3392755" y="4500715"/>
                    <a:ext cx="182880" cy="87612"/>
                  </a:xfrm>
                  <a:prstGeom prst="line">
                    <a:avLst/>
                  </a:prstGeom>
                  <a:ln w="50800">
                    <a:solidFill>
                      <a:schemeClr val="bg1"/>
                    </a:solidFill>
                  </a:ln>
                </p:spPr>
                <p:style>
                  <a:lnRef idx="1">
                    <a:schemeClr val="accent1"/>
                  </a:lnRef>
                  <a:fillRef idx="0">
                    <a:schemeClr val="accent1"/>
                  </a:fillRef>
                  <a:effectRef idx="0">
                    <a:schemeClr val="accent1"/>
                  </a:effectRef>
                  <a:fontRef idx="minor">
                    <a:schemeClr val="tx1"/>
                  </a:fontRef>
                </p:style>
              </p:cxnSp>
            </p:grpSp>
            <p:cxnSp>
              <p:nvCxnSpPr>
                <p:cNvPr id="47" name="Straight Connector 46"/>
                <p:cNvCxnSpPr/>
                <p:nvPr/>
              </p:nvCxnSpPr>
              <p:spPr>
                <a:xfrm>
                  <a:off x="3382809" y="4544521"/>
                  <a:ext cx="0" cy="351799"/>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3568648" y="4554887"/>
                  <a:ext cx="0" cy="351799"/>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51" name="Straight Connector 50"/>
              <p:cNvCxnSpPr/>
              <p:nvPr/>
            </p:nvCxnSpPr>
            <p:spPr>
              <a:xfrm flipV="1">
                <a:off x="5619261" y="3971432"/>
                <a:ext cx="288640" cy="370063"/>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flipV="1">
                <a:off x="5760372" y="4123832"/>
                <a:ext cx="288640" cy="370063"/>
              </a:xfrm>
              <a:prstGeom prst="line">
                <a:avLst/>
              </a:prstGeom>
            </p:spPr>
            <p:style>
              <a:lnRef idx="1">
                <a:schemeClr val="accent1"/>
              </a:lnRef>
              <a:fillRef idx="0">
                <a:schemeClr val="accent1"/>
              </a:fillRef>
              <a:effectRef idx="0">
                <a:schemeClr val="accent1"/>
              </a:effectRef>
              <a:fontRef idx="minor">
                <a:schemeClr val="tx1"/>
              </a:fontRef>
            </p:style>
          </p:cxnSp>
          <p:sp>
            <p:nvSpPr>
              <p:cNvPr id="53" name="Rounded Rectangle 52"/>
              <p:cNvSpPr/>
              <p:nvPr/>
            </p:nvSpPr>
            <p:spPr>
              <a:xfrm>
                <a:off x="5229171" y="3461596"/>
                <a:ext cx="259645" cy="50646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ounded Rectangle 53"/>
              <p:cNvSpPr/>
              <p:nvPr/>
            </p:nvSpPr>
            <p:spPr>
              <a:xfrm>
                <a:off x="5294081" y="3953087"/>
                <a:ext cx="129823" cy="39340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flipH="1">
                <a:off x="5308194" y="3373237"/>
                <a:ext cx="125380" cy="107694"/>
              </a:xfrm>
              <a:custGeom>
                <a:avLst/>
                <a:gdLst>
                  <a:gd name="connsiteX0" fmla="*/ 124178 w 124663"/>
                  <a:gd name="connsiteY0" fmla="*/ 169334 h 169334"/>
                  <a:gd name="connsiteX1" fmla="*/ 112889 w 124663"/>
                  <a:gd name="connsiteY1" fmla="*/ 112889 h 169334"/>
                  <a:gd name="connsiteX2" fmla="*/ 45156 w 124663"/>
                  <a:gd name="connsiteY2" fmla="*/ 33867 h 169334"/>
                  <a:gd name="connsiteX3" fmla="*/ 0 w 124663"/>
                  <a:gd name="connsiteY3" fmla="*/ 0 h 169334"/>
                </a:gdLst>
                <a:ahLst/>
                <a:cxnLst>
                  <a:cxn ang="0">
                    <a:pos x="connsiteX0" y="connsiteY0"/>
                  </a:cxn>
                  <a:cxn ang="0">
                    <a:pos x="connsiteX1" y="connsiteY1"/>
                  </a:cxn>
                  <a:cxn ang="0">
                    <a:pos x="connsiteX2" y="connsiteY2"/>
                  </a:cxn>
                  <a:cxn ang="0">
                    <a:pos x="connsiteX3" y="connsiteY3"/>
                  </a:cxn>
                </a:cxnLst>
                <a:rect l="l" t="t" r="r" b="b"/>
                <a:pathLst>
                  <a:path w="124663" h="169334">
                    <a:moveTo>
                      <a:pt x="124178" y="169334"/>
                    </a:moveTo>
                    <a:cubicBezTo>
                      <a:pt x="125118" y="152400"/>
                      <a:pt x="126059" y="135467"/>
                      <a:pt x="112889" y="112889"/>
                    </a:cubicBezTo>
                    <a:cubicBezTo>
                      <a:pt x="99719" y="90311"/>
                      <a:pt x="63971" y="52682"/>
                      <a:pt x="45156" y="33867"/>
                    </a:cubicBezTo>
                    <a:cubicBezTo>
                      <a:pt x="26341" y="15052"/>
                      <a:pt x="50800" y="7526"/>
                      <a:pt x="0" y="0"/>
                    </a:cubicBez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Freeform 55"/>
              <p:cNvSpPr/>
              <p:nvPr/>
            </p:nvSpPr>
            <p:spPr>
              <a:xfrm flipH="1">
                <a:off x="5438016" y="3384526"/>
                <a:ext cx="151033" cy="79470"/>
              </a:xfrm>
              <a:custGeom>
                <a:avLst/>
                <a:gdLst>
                  <a:gd name="connsiteX0" fmla="*/ 124178 w 124663"/>
                  <a:gd name="connsiteY0" fmla="*/ 169334 h 169334"/>
                  <a:gd name="connsiteX1" fmla="*/ 112889 w 124663"/>
                  <a:gd name="connsiteY1" fmla="*/ 112889 h 169334"/>
                  <a:gd name="connsiteX2" fmla="*/ 45156 w 124663"/>
                  <a:gd name="connsiteY2" fmla="*/ 33867 h 169334"/>
                  <a:gd name="connsiteX3" fmla="*/ 0 w 124663"/>
                  <a:gd name="connsiteY3" fmla="*/ 0 h 169334"/>
                </a:gdLst>
                <a:ahLst/>
                <a:cxnLst>
                  <a:cxn ang="0">
                    <a:pos x="connsiteX0" y="connsiteY0"/>
                  </a:cxn>
                  <a:cxn ang="0">
                    <a:pos x="connsiteX1" y="connsiteY1"/>
                  </a:cxn>
                  <a:cxn ang="0">
                    <a:pos x="connsiteX2" y="connsiteY2"/>
                  </a:cxn>
                  <a:cxn ang="0">
                    <a:pos x="connsiteX3" y="connsiteY3"/>
                  </a:cxn>
                </a:cxnLst>
                <a:rect l="l" t="t" r="r" b="b"/>
                <a:pathLst>
                  <a:path w="124663" h="169334">
                    <a:moveTo>
                      <a:pt x="124178" y="169334"/>
                    </a:moveTo>
                    <a:cubicBezTo>
                      <a:pt x="125118" y="152400"/>
                      <a:pt x="126059" y="135467"/>
                      <a:pt x="112889" y="112889"/>
                    </a:cubicBezTo>
                    <a:cubicBezTo>
                      <a:pt x="99719" y="90311"/>
                      <a:pt x="63971" y="52682"/>
                      <a:pt x="45156" y="33867"/>
                    </a:cubicBezTo>
                    <a:cubicBezTo>
                      <a:pt x="26341" y="15052"/>
                      <a:pt x="50800" y="7526"/>
                      <a:pt x="0" y="0"/>
                    </a:cubicBezTo>
                  </a:path>
                </a:pathLst>
              </a:cu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8" name="Straight Arrow Connector 57"/>
              <p:cNvCxnSpPr>
                <a:cxnSpLocks noChangeAspect="1"/>
              </p:cNvCxnSpPr>
              <p:nvPr/>
            </p:nvCxnSpPr>
            <p:spPr>
              <a:xfrm flipH="1">
                <a:off x="5251749" y="4335199"/>
                <a:ext cx="60874" cy="365760"/>
              </a:xfrm>
              <a:prstGeom prst="straightConnector1">
                <a:avLst/>
              </a:prstGeom>
              <a:ln>
                <a:solidFill>
                  <a:srgbClr val="FF0000"/>
                </a:solidFill>
                <a:prstDash val="dash"/>
                <a:tailEnd type="stealth" w="med" len="lg"/>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a:cxnSpLocks noChangeAspect="1"/>
              </p:cNvCxnSpPr>
              <p:nvPr/>
            </p:nvCxnSpPr>
            <p:spPr>
              <a:xfrm>
                <a:off x="5392860" y="4340842"/>
                <a:ext cx="60874" cy="365760"/>
              </a:xfrm>
              <a:prstGeom prst="straightConnector1">
                <a:avLst/>
              </a:prstGeom>
              <a:ln>
                <a:solidFill>
                  <a:srgbClr val="FF0000"/>
                </a:solidFill>
                <a:prstDash val="dash"/>
                <a:tailEnd type="stealth" w="med" len="lg"/>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a:cxnSpLocks noChangeAspect="1"/>
              </p:cNvCxnSpPr>
              <p:nvPr/>
            </p:nvCxnSpPr>
            <p:spPr>
              <a:xfrm flipH="1">
                <a:off x="5315249" y="4361458"/>
                <a:ext cx="10874" cy="365760"/>
              </a:xfrm>
              <a:prstGeom prst="straightConnector1">
                <a:avLst/>
              </a:prstGeom>
              <a:ln>
                <a:solidFill>
                  <a:srgbClr val="FF0000"/>
                </a:solidFill>
                <a:prstDash val="dash"/>
                <a:tailEnd type="stealth" w="med" len="lg"/>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a:cxnSpLocks noChangeAspect="1"/>
              </p:cNvCxnSpPr>
              <p:nvPr/>
            </p:nvCxnSpPr>
            <p:spPr>
              <a:xfrm>
                <a:off x="5370282" y="4372741"/>
                <a:ext cx="32425" cy="365760"/>
              </a:xfrm>
              <a:prstGeom prst="straightConnector1">
                <a:avLst/>
              </a:prstGeom>
              <a:ln>
                <a:solidFill>
                  <a:srgbClr val="FF0000"/>
                </a:solidFill>
                <a:prstDash val="dash"/>
                <a:tailEnd type="stealth" w="med" len="lg"/>
              </a:ln>
            </p:spPr>
            <p:style>
              <a:lnRef idx="1">
                <a:schemeClr val="accent1"/>
              </a:lnRef>
              <a:fillRef idx="0">
                <a:schemeClr val="accent1"/>
              </a:fillRef>
              <a:effectRef idx="0">
                <a:schemeClr val="accent1"/>
              </a:effectRef>
              <a:fontRef idx="minor">
                <a:schemeClr val="tx1"/>
              </a:fontRef>
            </p:style>
          </p:cxnSp>
          <p:sp>
            <p:nvSpPr>
              <p:cNvPr id="70" name="Explosion 1 69"/>
              <p:cNvSpPr/>
              <p:nvPr/>
            </p:nvSpPr>
            <p:spPr>
              <a:xfrm>
                <a:off x="5309397" y="5073299"/>
                <a:ext cx="112889" cy="112052"/>
              </a:xfrm>
              <a:prstGeom prst="irregularSeal1">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Explosion 2 70"/>
              <p:cNvSpPr/>
              <p:nvPr/>
            </p:nvSpPr>
            <p:spPr>
              <a:xfrm>
                <a:off x="5320686" y="5584325"/>
                <a:ext cx="112889" cy="195546"/>
              </a:xfrm>
              <a:prstGeom prst="irregularSeal2">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Explosion 1 71"/>
              <p:cNvSpPr/>
              <p:nvPr/>
            </p:nvSpPr>
            <p:spPr>
              <a:xfrm>
                <a:off x="5201191" y="5167425"/>
                <a:ext cx="112889" cy="112052"/>
              </a:xfrm>
              <a:prstGeom prst="irregularSeal1">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Explosion 1 72"/>
              <p:cNvSpPr/>
              <p:nvPr/>
            </p:nvSpPr>
            <p:spPr>
              <a:xfrm>
                <a:off x="5246103" y="4937837"/>
                <a:ext cx="112889" cy="112052"/>
              </a:xfrm>
              <a:prstGeom prst="irregularSeal1">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Explosion 1 73"/>
              <p:cNvSpPr/>
              <p:nvPr/>
            </p:nvSpPr>
            <p:spPr>
              <a:xfrm>
                <a:off x="5190785" y="5485655"/>
                <a:ext cx="112889" cy="112052"/>
              </a:xfrm>
              <a:prstGeom prst="irregularSeal1">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Explosion 2 74"/>
              <p:cNvSpPr/>
              <p:nvPr/>
            </p:nvSpPr>
            <p:spPr>
              <a:xfrm>
                <a:off x="5315041" y="4750628"/>
                <a:ext cx="112889" cy="195546"/>
              </a:xfrm>
              <a:prstGeom prst="irregularSeal2">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Explosion 2 75"/>
              <p:cNvSpPr/>
              <p:nvPr/>
            </p:nvSpPr>
            <p:spPr>
              <a:xfrm>
                <a:off x="5309397" y="5288799"/>
                <a:ext cx="112889" cy="195546"/>
              </a:xfrm>
              <a:prstGeom prst="irregularSeal2">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Flowchart: Connector 76"/>
              <p:cNvSpPr/>
              <p:nvPr/>
            </p:nvSpPr>
            <p:spPr>
              <a:xfrm>
                <a:off x="5520753" y="4650823"/>
                <a:ext cx="45719" cy="45719"/>
              </a:xfrm>
              <a:prstGeom prst="flowChartConnector">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Flowchart: Connector 77"/>
              <p:cNvSpPr/>
              <p:nvPr/>
            </p:nvSpPr>
            <p:spPr>
              <a:xfrm>
                <a:off x="5381131" y="4576197"/>
                <a:ext cx="45719" cy="45719"/>
              </a:xfrm>
              <a:prstGeom prst="flowChartConnector">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Flowchart: Connector 78"/>
              <p:cNvSpPr/>
              <p:nvPr/>
            </p:nvSpPr>
            <p:spPr>
              <a:xfrm>
                <a:off x="5500913" y="4487575"/>
                <a:ext cx="45719" cy="45719"/>
              </a:xfrm>
              <a:prstGeom prst="flowChartConnector">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Flowchart: Connector 79"/>
              <p:cNvSpPr/>
              <p:nvPr/>
            </p:nvSpPr>
            <p:spPr>
              <a:xfrm>
                <a:off x="5427913" y="4381921"/>
                <a:ext cx="45719" cy="45719"/>
              </a:xfrm>
              <a:prstGeom prst="flowChartConnector">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Flowchart: Connector 80"/>
              <p:cNvSpPr/>
              <p:nvPr/>
            </p:nvSpPr>
            <p:spPr>
              <a:xfrm>
                <a:off x="5661417" y="4778076"/>
                <a:ext cx="45719" cy="45719"/>
              </a:xfrm>
              <a:prstGeom prst="flowChartConnector">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Flowchart: Connector 81"/>
              <p:cNvSpPr/>
              <p:nvPr/>
            </p:nvSpPr>
            <p:spPr>
              <a:xfrm>
                <a:off x="5519649" y="4800935"/>
                <a:ext cx="45719" cy="45719"/>
              </a:xfrm>
              <a:prstGeom prst="flowChartConnector">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Flowchart: Connector 82"/>
              <p:cNvSpPr/>
              <p:nvPr/>
            </p:nvSpPr>
            <p:spPr>
              <a:xfrm>
                <a:off x="5638557" y="4581856"/>
                <a:ext cx="45719" cy="45719"/>
              </a:xfrm>
              <a:prstGeom prst="flowChartConnector">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Flowchart: Connector 83"/>
              <p:cNvSpPr/>
              <p:nvPr/>
            </p:nvSpPr>
            <p:spPr>
              <a:xfrm>
                <a:off x="5643179" y="4427640"/>
                <a:ext cx="45719" cy="45719"/>
              </a:xfrm>
              <a:prstGeom prst="flowChartConnector">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Flowchart: Connector 84"/>
              <p:cNvSpPr/>
              <p:nvPr/>
            </p:nvSpPr>
            <p:spPr>
              <a:xfrm>
                <a:off x="5693203" y="4320129"/>
                <a:ext cx="45719" cy="45719"/>
              </a:xfrm>
              <a:prstGeom prst="flowChartConnector">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Flowchart: Connector 85"/>
              <p:cNvSpPr/>
              <p:nvPr/>
            </p:nvSpPr>
            <p:spPr>
              <a:xfrm>
                <a:off x="5787959" y="4303230"/>
                <a:ext cx="45719" cy="45719"/>
              </a:xfrm>
              <a:prstGeom prst="flowChartConnector">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Flowchart: Connector 86"/>
              <p:cNvSpPr/>
              <p:nvPr/>
            </p:nvSpPr>
            <p:spPr>
              <a:xfrm>
                <a:off x="5787958" y="4186634"/>
                <a:ext cx="45719" cy="45719"/>
              </a:xfrm>
              <a:prstGeom prst="flowChartConnector">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Flowchart: Connector 87"/>
              <p:cNvSpPr/>
              <p:nvPr/>
            </p:nvSpPr>
            <p:spPr>
              <a:xfrm>
                <a:off x="5865181" y="4174531"/>
                <a:ext cx="45719" cy="45719"/>
              </a:xfrm>
              <a:prstGeom prst="flowChartConnector">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Flowchart: Connector 88"/>
              <p:cNvSpPr/>
              <p:nvPr/>
            </p:nvSpPr>
            <p:spPr>
              <a:xfrm>
                <a:off x="5881832" y="4052763"/>
                <a:ext cx="45719" cy="45719"/>
              </a:xfrm>
              <a:prstGeom prst="flowChartConnector">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Flowchart: Connector 89"/>
              <p:cNvSpPr/>
              <p:nvPr/>
            </p:nvSpPr>
            <p:spPr>
              <a:xfrm>
                <a:off x="6003293" y="4078113"/>
                <a:ext cx="45719" cy="45719"/>
              </a:xfrm>
              <a:prstGeom prst="flowChartConnector">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Flowchart: Connector 90"/>
              <p:cNvSpPr/>
              <p:nvPr/>
            </p:nvSpPr>
            <p:spPr>
              <a:xfrm>
                <a:off x="5196626" y="4444183"/>
                <a:ext cx="45719" cy="45719"/>
              </a:xfrm>
              <a:prstGeom prst="flowChartConnector">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Flowchart: Connector 91"/>
              <p:cNvSpPr/>
              <p:nvPr/>
            </p:nvSpPr>
            <p:spPr>
              <a:xfrm>
                <a:off x="5191545" y="4561719"/>
                <a:ext cx="45719" cy="45719"/>
              </a:xfrm>
              <a:prstGeom prst="flowChartConnector">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Flowchart: Connector 92"/>
              <p:cNvSpPr/>
              <p:nvPr/>
            </p:nvSpPr>
            <p:spPr>
              <a:xfrm>
                <a:off x="5050542" y="4501866"/>
                <a:ext cx="45719" cy="45719"/>
              </a:xfrm>
              <a:prstGeom prst="flowChartConnector">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Flowchart: Connector 93"/>
              <p:cNvSpPr/>
              <p:nvPr/>
            </p:nvSpPr>
            <p:spPr>
              <a:xfrm>
                <a:off x="5959265" y="3922344"/>
                <a:ext cx="45719" cy="45719"/>
              </a:xfrm>
              <a:prstGeom prst="flowChartConnector">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Flowchart: Connector 94"/>
              <p:cNvSpPr/>
              <p:nvPr/>
            </p:nvSpPr>
            <p:spPr>
              <a:xfrm>
                <a:off x="6080398" y="3989499"/>
                <a:ext cx="45719" cy="45719"/>
              </a:xfrm>
              <a:prstGeom prst="flowChartConnector">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Flowchart: Connector 95"/>
              <p:cNvSpPr/>
              <p:nvPr/>
            </p:nvSpPr>
            <p:spPr>
              <a:xfrm>
                <a:off x="5596401" y="4719199"/>
                <a:ext cx="45719" cy="45719"/>
              </a:xfrm>
              <a:prstGeom prst="flowChartConnector">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Flowchart: Connector 96"/>
              <p:cNvSpPr/>
              <p:nvPr/>
            </p:nvSpPr>
            <p:spPr>
              <a:xfrm>
                <a:off x="5559190" y="4407655"/>
                <a:ext cx="45719" cy="45719"/>
              </a:xfrm>
              <a:prstGeom prst="flowChartConnector">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Flowchart: Connector 97"/>
              <p:cNvSpPr/>
              <p:nvPr/>
            </p:nvSpPr>
            <p:spPr>
              <a:xfrm>
                <a:off x="5619639" y="4494357"/>
                <a:ext cx="45719" cy="45719"/>
              </a:xfrm>
              <a:prstGeom prst="flowChartConnector">
                <a:avLst/>
              </a:prstGeom>
              <a:solidFill>
                <a:srgbClr val="0000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TextBox 98"/>
              <p:cNvSpPr txBox="1"/>
              <p:nvPr/>
            </p:nvSpPr>
            <p:spPr>
              <a:xfrm>
                <a:off x="5497769" y="3198206"/>
                <a:ext cx="925253" cy="584775"/>
              </a:xfrm>
              <a:prstGeom prst="rect">
                <a:avLst/>
              </a:prstGeom>
              <a:noFill/>
            </p:spPr>
            <p:txBody>
              <a:bodyPr wrap="none" rtlCol="0">
                <a:spAutoFit/>
              </a:bodyPr>
              <a:lstStyle/>
              <a:p>
                <a:r>
                  <a:rPr lang="en-US" sz="1600" dirty="0">
                    <a:latin typeface="Arial" panose="020B0604020202020204" pitchFamily="34" charset="0"/>
                    <a:cs typeface="Arial" panose="020B0604020202020204" pitchFamily="34" charset="0"/>
                  </a:rPr>
                  <a:t>E-Beam</a:t>
                </a:r>
              </a:p>
              <a:p>
                <a:pPr algn="ctr"/>
                <a:r>
                  <a:rPr lang="en-US" sz="1600" dirty="0">
                    <a:latin typeface="Arial" panose="020B0604020202020204" pitchFamily="34" charset="0"/>
                    <a:cs typeface="Arial" panose="020B0604020202020204" pitchFamily="34" charset="0"/>
                  </a:rPr>
                  <a:t>Gun</a:t>
                </a:r>
              </a:p>
            </p:txBody>
          </p:sp>
          <p:sp>
            <p:nvSpPr>
              <p:cNvPr id="100" name="TextBox 99"/>
              <p:cNvSpPr txBox="1"/>
              <p:nvPr/>
            </p:nvSpPr>
            <p:spPr>
              <a:xfrm>
                <a:off x="5943687" y="4173711"/>
                <a:ext cx="420308" cy="338554"/>
              </a:xfrm>
              <a:prstGeom prst="rect">
                <a:avLst/>
              </a:prstGeom>
              <a:noFill/>
            </p:spPr>
            <p:txBody>
              <a:bodyPr wrap="none" rtlCol="0">
                <a:spAutoFit/>
              </a:bodyPr>
              <a:lstStyle/>
              <a:p>
                <a:r>
                  <a:rPr lang="en-US" sz="1600" dirty="0">
                    <a:latin typeface="Arial" panose="020B0604020202020204" pitchFamily="34" charset="0"/>
                    <a:cs typeface="Arial" panose="020B0604020202020204" pitchFamily="34" charset="0"/>
                  </a:rPr>
                  <a:t>O</a:t>
                </a:r>
                <a:r>
                  <a:rPr lang="en-US" sz="1600" baseline="-25000" dirty="0">
                    <a:latin typeface="Arial" panose="020B0604020202020204" pitchFamily="34" charset="0"/>
                    <a:cs typeface="Arial" panose="020B0604020202020204" pitchFamily="34" charset="0"/>
                  </a:rPr>
                  <a:t>2</a:t>
                </a:r>
              </a:p>
            </p:txBody>
          </p:sp>
          <p:sp>
            <p:nvSpPr>
              <p:cNvPr id="101" name="TextBox 100"/>
              <p:cNvSpPr txBox="1"/>
              <p:nvPr/>
            </p:nvSpPr>
            <p:spPr>
              <a:xfrm>
                <a:off x="5511760" y="5399170"/>
                <a:ext cx="1380506" cy="338554"/>
              </a:xfrm>
              <a:prstGeom prst="rect">
                <a:avLst/>
              </a:prstGeom>
              <a:noFill/>
            </p:spPr>
            <p:txBody>
              <a:bodyPr wrap="none" rtlCol="0">
                <a:spAutoFit/>
              </a:bodyPr>
              <a:lstStyle/>
              <a:p>
                <a:r>
                  <a:rPr lang="en-US" sz="1600" dirty="0">
                    <a:latin typeface="Arial" panose="020B0604020202020204" pitchFamily="34" charset="0"/>
                    <a:cs typeface="Arial" panose="020B0604020202020204" pitchFamily="34" charset="0"/>
                  </a:rPr>
                  <a:t>Metal Sludge</a:t>
                </a:r>
              </a:p>
            </p:txBody>
          </p:sp>
          <p:grpSp>
            <p:nvGrpSpPr>
              <p:cNvPr id="8" name="Group 7"/>
              <p:cNvGrpSpPr/>
              <p:nvPr/>
            </p:nvGrpSpPr>
            <p:grpSpPr>
              <a:xfrm flipV="1">
                <a:off x="3965279" y="2175299"/>
                <a:ext cx="2040304" cy="1178763"/>
                <a:chOff x="2074505" y="1996751"/>
                <a:chExt cx="2040304" cy="1178763"/>
              </a:xfrm>
            </p:grpSpPr>
            <p:sp>
              <p:nvSpPr>
                <p:cNvPr id="6" name="Arc 5"/>
                <p:cNvSpPr/>
                <p:nvPr/>
              </p:nvSpPr>
              <p:spPr>
                <a:xfrm>
                  <a:off x="2286009" y="1996751"/>
                  <a:ext cx="1828800" cy="1175657"/>
                </a:xfrm>
                <a:prstGeom prst="arc">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Arc 6"/>
                <p:cNvSpPr/>
                <p:nvPr/>
              </p:nvSpPr>
              <p:spPr>
                <a:xfrm flipH="1">
                  <a:off x="2074505" y="1999857"/>
                  <a:ext cx="1828800" cy="1175657"/>
                </a:xfrm>
                <a:prstGeom prst="arc">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cxnSp>
            <p:nvCxnSpPr>
              <p:cNvPr id="10" name="Straight Arrow Connector 9"/>
              <p:cNvCxnSpPr/>
              <p:nvPr/>
            </p:nvCxnSpPr>
            <p:spPr>
              <a:xfrm>
                <a:off x="4064807" y="1978080"/>
                <a:ext cx="0" cy="783771"/>
              </a:xfrm>
              <a:prstGeom prst="straightConnector1">
                <a:avLst/>
              </a:prstGeom>
              <a:ln>
                <a:solidFill>
                  <a:srgbClr val="FF0000"/>
                </a:solidFill>
                <a:tailEnd type="stealth" w="med" len="lg"/>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4217207" y="1978080"/>
                <a:ext cx="0" cy="783771"/>
              </a:xfrm>
              <a:prstGeom prst="straightConnector1">
                <a:avLst/>
              </a:prstGeom>
              <a:ln>
                <a:solidFill>
                  <a:srgbClr val="FF0000"/>
                </a:solidFill>
                <a:tailEnd type="stealth" w="med" len="lg"/>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4369607" y="1978080"/>
                <a:ext cx="0" cy="783771"/>
              </a:xfrm>
              <a:prstGeom prst="straightConnector1">
                <a:avLst/>
              </a:prstGeom>
              <a:ln>
                <a:solidFill>
                  <a:srgbClr val="FF0000"/>
                </a:solidFill>
                <a:tailEnd type="stealth" w="med" len="lg"/>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4522007" y="1978080"/>
                <a:ext cx="0" cy="783771"/>
              </a:xfrm>
              <a:prstGeom prst="straightConnector1">
                <a:avLst/>
              </a:prstGeom>
              <a:ln>
                <a:solidFill>
                  <a:srgbClr val="FF0000"/>
                </a:solidFill>
                <a:tailEnd type="stealth" w="med" len="lg"/>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4674407" y="1978080"/>
                <a:ext cx="0" cy="783771"/>
              </a:xfrm>
              <a:prstGeom prst="straightConnector1">
                <a:avLst/>
              </a:prstGeom>
              <a:ln>
                <a:solidFill>
                  <a:srgbClr val="FF0000"/>
                </a:solidFill>
                <a:tailEnd type="stealth" w="med" len="lg"/>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5300945" y="1978080"/>
                <a:ext cx="0" cy="783771"/>
              </a:xfrm>
              <a:prstGeom prst="straightConnector1">
                <a:avLst/>
              </a:prstGeom>
              <a:ln>
                <a:solidFill>
                  <a:srgbClr val="FF0000"/>
                </a:solidFill>
                <a:tailEnd type="stealth" w="med" len="lg"/>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5453345" y="1978080"/>
                <a:ext cx="0" cy="783771"/>
              </a:xfrm>
              <a:prstGeom prst="straightConnector1">
                <a:avLst/>
              </a:prstGeom>
              <a:ln>
                <a:solidFill>
                  <a:srgbClr val="FF0000"/>
                </a:solidFill>
                <a:tailEnd type="stealth" w="med" len="lg"/>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5605745" y="1978080"/>
                <a:ext cx="0" cy="783771"/>
              </a:xfrm>
              <a:prstGeom prst="straightConnector1">
                <a:avLst/>
              </a:prstGeom>
              <a:ln>
                <a:solidFill>
                  <a:srgbClr val="FF0000"/>
                </a:solidFill>
                <a:tailEnd type="stealth" w="med" len="lg"/>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5758145" y="1978080"/>
                <a:ext cx="0" cy="783771"/>
              </a:xfrm>
              <a:prstGeom prst="straightConnector1">
                <a:avLst/>
              </a:prstGeom>
              <a:ln>
                <a:solidFill>
                  <a:srgbClr val="FF0000"/>
                </a:solidFill>
                <a:tailEnd type="stealth" w="med" len="lg"/>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5910545" y="1978080"/>
                <a:ext cx="0" cy="783771"/>
              </a:xfrm>
              <a:prstGeom prst="straightConnector1">
                <a:avLst/>
              </a:prstGeom>
              <a:ln>
                <a:solidFill>
                  <a:srgbClr val="FF0000"/>
                </a:solidFill>
                <a:tailEnd type="stealth" w="med" len="lg"/>
              </a:ln>
            </p:spPr>
            <p:style>
              <a:lnRef idx="1">
                <a:schemeClr val="accent1"/>
              </a:lnRef>
              <a:fillRef idx="0">
                <a:schemeClr val="accent1"/>
              </a:fillRef>
              <a:effectRef idx="0">
                <a:schemeClr val="accent1"/>
              </a:effectRef>
              <a:fontRef idx="minor">
                <a:schemeClr val="tx1"/>
              </a:fontRef>
            </p:style>
          </p:cxnSp>
          <p:sp>
            <p:nvSpPr>
              <p:cNvPr id="21" name="Arc 20"/>
              <p:cNvSpPr/>
              <p:nvPr/>
            </p:nvSpPr>
            <p:spPr>
              <a:xfrm rot="8443304">
                <a:off x="4759464" y="2294199"/>
                <a:ext cx="519289" cy="440266"/>
              </a:xfrm>
              <a:prstGeom prst="arc">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Can 21"/>
              <p:cNvSpPr/>
              <p:nvPr/>
            </p:nvSpPr>
            <p:spPr>
              <a:xfrm rot="7560000">
                <a:off x="4241878" y="3065601"/>
                <a:ext cx="186565" cy="1750652"/>
              </a:xfrm>
              <a:prstGeom prst="can">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a:stCxn id="21" idx="0"/>
              </p:cNvCxnSpPr>
              <p:nvPr/>
            </p:nvCxnSpPr>
            <p:spPr>
              <a:xfrm flipH="1">
                <a:off x="4879679" y="2684732"/>
                <a:ext cx="278793" cy="1537312"/>
              </a:xfrm>
              <a:prstGeom prst="straightConnector1">
                <a:avLst/>
              </a:prstGeom>
              <a:ln>
                <a:solidFill>
                  <a:srgbClr val="FF0000"/>
                </a:solidFill>
                <a:tailEnd type="stealth" w="med" len="lg"/>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stCxn id="21" idx="2"/>
              </p:cNvCxnSpPr>
              <p:nvPr/>
            </p:nvCxnSpPr>
            <p:spPr>
              <a:xfrm>
                <a:off x="4818123" y="2678710"/>
                <a:ext cx="187569" cy="1622356"/>
              </a:xfrm>
              <a:prstGeom prst="straightConnector1">
                <a:avLst/>
              </a:prstGeom>
              <a:ln>
                <a:solidFill>
                  <a:srgbClr val="FF0000"/>
                </a:solidFill>
                <a:tailEnd type="stealth" w="med" len="lg"/>
              </a:ln>
            </p:spPr>
            <p:style>
              <a:lnRef idx="1">
                <a:schemeClr val="accent1"/>
              </a:lnRef>
              <a:fillRef idx="0">
                <a:schemeClr val="accent1"/>
              </a:fillRef>
              <a:effectRef idx="0">
                <a:schemeClr val="accent1"/>
              </a:effectRef>
              <a:fontRef idx="minor">
                <a:schemeClr val="tx1"/>
              </a:fontRef>
            </p:style>
          </p:cxnSp>
          <p:sp>
            <p:nvSpPr>
              <p:cNvPr id="27" name="Can 26"/>
              <p:cNvSpPr/>
              <p:nvPr/>
            </p:nvSpPr>
            <p:spPr>
              <a:xfrm rot="7560000">
                <a:off x="4794755" y="4150028"/>
                <a:ext cx="176080" cy="387235"/>
              </a:xfrm>
              <a:prstGeom prst="can">
                <a:avLst/>
              </a:prstGeom>
              <a:solidFill>
                <a:srgbClr val="FF9999"/>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9" name="Straight Arrow Connector 28"/>
              <p:cNvCxnSpPr/>
              <p:nvPr/>
            </p:nvCxnSpPr>
            <p:spPr>
              <a:xfrm>
                <a:off x="3255818" y="3185177"/>
                <a:ext cx="341940" cy="22038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5067681" y="4466464"/>
                <a:ext cx="341940" cy="220380"/>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02" name="TextBox 101"/>
              <p:cNvSpPr txBox="1"/>
              <p:nvPr/>
            </p:nvSpPr>
            <p:spPr>
              <a:xfrm>
                <a:off x="2838879" y="3717245"/>
                <a:ext cx="1221809" cy="584775"/>
              </a:xfrm>
              <a:prstGeom prst="rect">
                <a:avLst/>
              </a:prstGeom>
              <a:noFill/>
            </p:spPr>
            <p:txBody>
              <a:bodyPr wrap="none" rtlCol="0">
                <a:spAutoFit/>
              </a:bodyPr>
              <a:lstStyle/>
              <a:p>
                <a:r>
                  <a:rPr lang="en-US" sz="1600" dirty="0">
                    <a:latin typeface="Arial" panose="020B0604020202020204" pitchFamily="34" charset="0"/>
                    <a:cs typeface="Arial" panose="020B0604020202020204" pitchFamily="34" charset="0"/>
                  </a:rPr>
                  <a:t>Regolith In:</a:t>
                </a:r>
              </a:p>
              <a:p>
                <a:r>
                  <a:rPr lang="en-US" sz="1600" dirty="0">
                    <a:latin typeface="Arial" panose="020B0604020202020204" pitchFamily="34" charset="0"/>
                    <a:cs typeface="Arial" panose="020B0604020202020204" pitchFamily="34" charset="0"/>
                  </a:rPr>
                  <a:t> Oxides</a:t>
                </a:r>
              </a:p>
            </p:txBody>
          </p:sp>
          <p:sp>
            <p:nvSpPr>
              <p:cNvPr id="103" name="TextBox 102"/>
              <p:cNvSpPr txBox="1"/>
              <p:nvPr/>
            </p:nvSpPr>
            <p:spPr>
              <a:xfrm>
                <a:off x="2944005" y="4423959"/>
                <a:ext cx="2042547" cy="338554"/>
              </a:xfrm>
              <a:prstGeom prst="rect">
                <a:avLst/>
              </a:prstGeom>
              <a:noFill/>
            </p:spPr>
            <p:txBody>
              <a:bodyPr wrap="none" rtlCol="0">
                <a:spAutoFit/>
              </a:bodyPr>
              <a:lstStyle/>
              <a:p>
                <a:r>
                  <a:rPr lang="en-US" sz="1600" dirty="0">
                    <a:latin typeface="Arial" panose="020B0604020202020204" pitchFamily="34" charset="0"/>
                    <a:cs typeface="Arial" panose="020B0604020202020204" pitchFamily="34" charset="0"/>
                  </a:rPr>
                  <a:t>Heated Regolith Out</a:t>
                </a:r>
              </a:p>
            </p:txBody>
          </p:sp>
          <p:sp>
            <p:nvSpPr>
              <p:cNvPr id="104" name="TextBox 103"/>
              <p:cNvSpPr txBox="1"/>
              <p:nvPr/>
            </p:nvSpPr>
            <p:spPr>
              <a:xfrm>
                <a:off x="5955782" y="2291113"/>
                <a:ext cx="1962397" cy="338554"/>
              </a:xfrm>
              <a:prstGeom prst="rect">
                <a:avLst/>
              </a:prstGeom>
              <a:noFill/>
            </p:spPr>
            <p:txBody>
              <a:bodyPr wrap="none" rtlCol="0">
                <a:spAutoFit/>
              </a:bodyPr>
              <a:lstStyle/>
              <a:p>
                <a:r>
                  <a:rPr lang="en-US" sz="1600" dirty="0">
                    <a:latin typeface="Arial" panose="020B0604020202020204" pitchFamily="34" charset="0"/>
                    <a:cs typeface="Arial" panose="020B0604020202020204" pitchFamily="34" charset="0"/>
                  </a:rPr>
                  <a:t>Cassegrain System</a:t>
                </a:r>
              </a:p>
            </p:txBody>
          </p:sp>
        </p:grpSp>
        <p:cxnSp>
          <p:nvCxnSpPr>
            <p:cNvPr id="3" name="Straight Arrow Connector 2">
              <a:extLst>
                <a:ext uri="{FF2B5EF4-FFF2-40B4-BE49-F238E27FC236}">
                  <a16:creationId xmlns:a16="http://schemas.microsoft.com/office/drawing/2014/main" id="{57FF9777-AB75-410E-9BD8-42C1E14A4171}"/>
                </a:ext>
              </a:extLst>
            </p:cNvPr>
            <p:cNvCxnSpPr>
              <a:cxnSpLocks/>
            </p:cNvCxnSpPr>
            <p:nvPr/>
          </p:nvCxnSpPr>
          <p:spPr>
            <a:xfrm>
              <a:off x="4258219" y="3842445"/>
              <a:ext cx="371047" cy="0"/>
            </a:xfrm>
            <a:prstGeom prst="straightConnector1">
              <a:avLst/>
            </a:prstGeom>
            <a:ln w="31750">
              <a:tailEnd type="stealth" w="lg" len="lg"/>
            </a:ln>
          </p:spPr>
          <p:style>
            <a:lnRef idx="1">
              <a:schemeClr val="accent1"/>
            </a:lnRef>
            <a:fillRef idx="0">
              <a:schemeClr val="accent1"/>
            </a:fillRef>
            <a:effectRef idx="0">
              <a:schemeClr val="accent1"/>
            </a:effectRef>
            <a:fontRef idx="minor">
              <a:schemeClr val="tx1"/>
            </a:fontRef>
          </p:style>
        </p:cxnSp>
        <p:grpSp>
          <p:nvGrpSpPr>
            <p:cNvPr id="108" name="Group 107">
              <a:extLst>
                <a:ext uri="{FF2B5EF4-FFF2-40B4-BE49-F238E27FC236}">
                  <a16:creationId xmlns:a16="http://schemas.microsoft.com/office/drawing/2014/main" id="{CBE4CFFE-FF54-48A0-AFA3-01C85B71F1C3}"/>
                </a:ext>
              </a:extLst>
            </p:cNvPr>
            <p:cNvGrpSpPr/>
            <p:nvPr/>
          </p:nvGrpSpPr>
          <p:grpSpPr>
            <a:xfrm>
              <a:off x="4619086" y="3520942"/>
              <a:ext cx="3816221" cy="1209500"/>
              <a:chOff x="2818257" y="2651217"/>
              <a:chExt cx="3816221" cy="1209500"/>
            </a:xfrm>
          </p:grpSpPr>
          <p:grpSp>
            <p:nvGrpSpPr>
              <p:cNvPr id="109" name="Group 108">
                <a:extLst>
                  <a:ext uri="{FF2B5EF4-FFF2-40B4-BE49-F238E27FC236}">
                    <a16:creationId xmlns:a16="http://schemas.microsoft.com/office/drawing/2014/main" id="{DF6B62F7-A0A1-4B92-8929-6C252E07F257}"/>
                  </a:ext>
                </a:extLst>
              </p:cNvPr>
              <p:cNvGrpSpPr/>
              <p:nvPr/>
            </p:nvGrpSpPr>
            <p:grpSpPr>
              <a:xfrm>
                <a:off x="2818257" y="2651217"/>
                <a:ext cx="2103374" cy="654361"/>
                <a:chOff x="4636897" y="3514817"/>
                <a:chExt cx="2103374" cy="654361"/>
              </a:xfrm>
            </p:grpSpPr>
            <p:pic>
              <p:nvPicPr>
                <p:cNvPr id="121" name="Picture 120">
                  <a:extLst>
                    <a:ext uri="{FF2B5EF4-FFF2-40B4-BE49-F238E27FC236}">
                      <a16:creationId xmlns:a16="http://schemas.microsoft.com/office/drawing/2014/main" id="{4B5C7C66-91C4-43DA-9AC7-8CE6609E918C}"/>
                    </a:ext>
                  </a:extLst>
                </p:cNvPr>
                <p:cNvPicPr>
                  <a:picLocks noChangeAspect="1"/>
                </p:cNvPicPr>
                <p:nvPr/>
              </p:nvPicPr>
              <p:blipFill rotWithShape="1">
                <a:blip r:embed="rId2"/>
                <a:srcRect r="16252"/>
                <a:stretch/>
              </p:blipFill>
              <p:spPr>
                <a:xfrm>
                  <a:off x="4637151" y="3589247"/>
                  <a:ext cx="1148098" cy="552963"/>
                </a:xfrm>
                <a:prstGeom prst="rect">
                  <a:avLst/>
                </a:prstGeom>
              </p:spPr>
            </p:pic>
            <p:sp>
              <p:nvSpPr>
                <p:cNvPr id="122" name="Rectangle 121">
                  <a:extLst>
                    <a:ext uri="{FF2B5EF4-FFF2-40B4-BE49-F238E27FC236}">
                      <a16:creationId xmlns:a16="http://schemas.microsoft.com/office/drawing/2014/main" id="{FC8CA7A7-FD80-4C08-A2A3-CDBC2DA8F39E}"/>
                    </a:ext>
                  </a:extLst>
                </p:cNvPr>
                <p:cNvSpPr/>
                <p:nvPr/>
              </p:nvSpPr>
              <p:spPr>
                <a:xfrm>
                  <a:off x="4637151" y="3520867"/>
                  <a:ext cx="2103120" cy="683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Rectangle 122">
                  <a:extLst>
                    <a:ext uri="{FF2B5EF4-FFF2-40B4-BE49-F238E27FC236}">
                      <a16:creationId xmlns:a16="http://schemas.microsoft.com/office/drawing/2014/main" id="{E92EEB49-39E7-4D20-B0D5-0354A135F840}"/>
                    </a:ext>
                  </a:extLst>
                </p:cNvPr>
                <p:cNvSpPr/>
                <p:nvPr/>
              </p:nvSpPr>
              <p:spPr>
                <a:xfrm>
                  <a:off x="4636897" y="4090922"/>
                  <a:ext cx="2103120" cy="683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4" name="Group 123">
                  <a:extLst>
                    <a:ext uri="{FF2B5EF4-FFF2-40B4-BE49-F238E27FC236}">
                      <a16:creationId xmlns:a16="http://schemas.microsoft.com/office/drawing/2014/main" id="{649BD4EF-9058-4277-8592-1ADC48573529}"/>
                    </a:ext>
                  </a:extLst>
                </p:cNvPr>
                <p:cNvGrpSpPr/>
                <p:nvPr/>
              </p:nvGrpSpPr>
              <p:grpSpPr>
                <a:xfrm>
                  <a:off x="6516189" y="3524693"/>
                  <a:ext cx="177139" cy="644485"/>
                  <a:chOff x="6548341" y="2143699"/>
                  <a:chExt cx="177139" cy="644485"/>
                </a:xfrm>
              </p:grpSpPr>
              <p:grpSp>
                <p:nvGrpSpPr>
                  <p:cNvPr id="181" name="Group 180">
                    <a:extLst>
                      <a:ext uri="{FF2B5EF4-FFF2-40B4-BE49-F238E27FC236}">
                        <a16:creationId xmlns:a16="http://schemas.microsoft.com/office/drawing/2014/main" id="{B10675E6-7252-4661-AB78-4B923115F05E}"/>
                      </a:ext>
                    </a:extLst>
                  </p:cNvPr>
                  <p:cNvGrpSpPr/>
                  <p:nvPr/>
                </p:nvGrpSpPr>
                <p:grpSpPr>
                  <a:xfrm>
                    <a:off x="6604000" y="2216808"/>
                    <a:ext cx="94004" cy="501675"/>
                    <a:chOff x="6604000" y="2216808"/>
                    <a:chExt cx="94004" cy="501675"/>
                  </a:xfrm>
                </p:grpSpPr>
                <p:sp>
                  <p:nvSpPr>
                    <p:cNvPr id="186" name="Oval 185">
                      <a:extLst>
                        <a:ext uri="{FF2B5EF4-FFF2-40B4-BE49-F238E27FC236}">
                          <a16:creationId xmlns:a16="http://schemas.microsoft.com/office/drawing/2014/main" id="{59D8DF29-91CE-48ED-8713-A1591A0389CA}"/>
                        </a:ext>
                      </a:extLst>
                    </p:cNvPr>
                    <p:cNvSpPr/>
                    <p:nvPr/>
                  </p:nvSpPr>
                  <p:spPr>
                    <a:xfrm>
                      <a:off x="6604000" y="2216808"/>
                      <a:ext cx="94004" cy="5016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7" name="Oval 186">
                      <a:extLst>
                        <a:ext uri="{FF2B5EF4-FFF2-40B4-BE49-F238E27FC236}">
                          <a16:creationId xmlns:a16="http://schemas.microsoft.com/office/drawing/2014/main" id="{1216137F-21FF-4932-AC8A-D8148A9EAE1D}"/>
                        </a:ext>
                      </a:extLst>
                    </p:cNvPr>
                    <p:cNvSpPr/>
                    <p:nvPr/>
                  </p:nvSpPr>
                  <p:spPr>
                    <a:xfrm>
                      <a:off x="6613676" y="2247218"/>
                      <a:ext cx="64008" cy="4572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82" name="Straight Connector 181">
                    <a:extLst>
                      <a:ext uri="{FF2B5EF4-FFF2-40B4-BE49-F238E27FC236}">
                        <a16:creationId xmlns:a16="http://schemas.microsoft.com/office/drawing/2014/main" id="{512C6B5A-9A4E-4FB7-9F1B-428C1142C548}"/>
                      </a:ext>
                    </a:extLst>
                  </p:cNvPr>
                  <p:cNvCxnSpPr>
                    <a:cxnSpLocks/>
                  </p:cNvCxnSpPr>
                  <p:nvPr/>
                </p:nvCxnSpPr>
                <p:spPr>
                  <a:xfrm>
                    <a:off x="6548341" y="2350914"/>
                    <a:ext cx="53982" cy="6593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a:extLst>
                      <a:ext uri="{FF2B5EF4-FFF2-40B4-BE49-F238E27FC236}">
                        <a16:creationId xmlns:a16="http://schemas.microsoft.com/office/drawing/2014/main" id="{A9C05F26-93B7-4A41-89B0-6F606A912A56}"/>
                      </a:ext>
                    </a:extLst>
                  </p:cNvPr>
                  <p:cNvCxnSpPr>
                    <a:cxnSpLocks/>
                  </p:cNvCxnSpPr>
                  <p:nvPr/>
                </p:nvCxnSpPr>
                <p:spPr>
                  <a:xfrm rot="-600000">
                    <a:off x="6685281" y="2499983"/>
                    <a:ext cx="40199" cy="8439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a:extLst>
                      <a:ext uri="{FF2B5EF4-FFF2-40B4-BE49-F238E27FC236}">
                        <a16:creationId xmlns:a16="http://schemas.microsoft.com/office/drawing/2014/main" id="{6E5B6087-14B2-48D3-93F8-B7EBEA41D82B}"/>
                      </a:ext>
                    </a:extLst>
                  </p:cNvPr>
                  <p:cNvCxnSpPr>
                    <a:cxnSpLocks/>
                  </p:cNvCxnSpPr>
                  <p:nvPr/>
                </p:nvCxnSpPr>
                <p:spPr>
                  <a:xfrm>
                    <a:off x="6651206" y="2143699"/>
                    <a:ext cx="0" cy="8712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a:extLst>
                      <a:ext uri="{FF2B5EF4-FFF2-40B4-BE49-F238E27FC236}">
                        <a16:creationId xmlns:a16="http://schemas.microsoft.com/office/drawing/2014/main" id="{04B13596-152C-4AB8-B94C-7D65251488F8}"/>
                      </a:ext>
                    </a:extLst>
                  </p:cNvPr>
                  <p:cNvCxnSpPr>
                    <a:cxnSpLocks/>
                  </p:cNvCxnSpPr>
                  <p:nvPr/>
                </p:nvCxnSpPr>
                <p:spPr>
                  <a:xfrm flipH="1">
                    <a:off x="6645680" y="2716457"/>
                    <a:ext cx="878" cy="7172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5" name="Group 124">
                  <a:extLst>
                    <a:ext uri="{FF2B5EF4-FFF2-40B4-BE49-F238E27FC236}">
                      <a16:creationId xmlns:a16="http://schemas.microsoft.com/office/drawing/2014/main" id="{B1F635EE-0B99-450F-B42C-6480720A4596}"/>
                    </a:ext>
                  </a:extLst>
                </p:cNvPr>
                <p:cNvGrpSpPr/>
                <p:nvPr/>
              </p:nvGrpSpPr>
              <p:grpSpPr>
                <a:xfrm>
                  <a:off x="6416300" y="3518218"/>
                  <a:ext cx="177139" cy="644485"/>
                  <a:chOff x="6548341" y="2143699"/>
                  <a:chExt cx="177139" cy="644485"/>
                </a:xfrm>
              </p:grpSpPr>
              <p:grpSp>
                <p:nvGrpSpPr>
                  <p:cNvPr id="174" name="Group 173">
                    <a:extLst>
                      <a:ext uri="{FF2B5EF4-FFF2-40B4-BE49-F238E27FC236}">
                        <a16:creationId xmlns:a16="http://schemas.microsoft.com/office/drawing/2014/main" id="{A1805422-834D-4F53-BE94-B5249956030F}"/>
                      </a:ext>
                    </a:extLst>
                  </p:cNvPr>
                  <p:cNvGrpSpPr/>
                  <p:nvPr/>
                </p:nvGrpSpPr>
                <p:grpSpPr>
                  <a:xfrm>
                    <a:off x="6604000" y="2216808"/>
                    <a:ext cx="94004" cy="501675"/>
                    <a:chOff x="6604000" y="2216808"/>
                    <a:chExt cx="94004" cy="501675"/>
                  </a:xfrm>
                </p:grpSpPr>
                <p:sp>
                  <p:nvSpPr>
                    <p:cNvPr id="179" name="Oval 178">
                      <a:extLst>
                        <a:ext uri="{FF2B5EF4-FFF2-40B4-BE49-F238E27FC236}">
                          <a16:creationId xmlns:a16="http://schemas.microsoft.com/office/drawing/2014/main" id="{77BBF7D3-6DCF-4AE7-9B33-3D5A21FE20E9}"/>
                        </a:ext>
                      </a:extLst>
                    </p:cNvPr>
                    <p:cNvSpPr/>
                    <p:nvPr/>
                  </p:nvSpPr>
                  <p:spPr>
                    <a:xfrm>
                      <a:off x="6604000" y="2216808"/>
                      <a:ext cx="94004" cy="5016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0" name="Oval 179">
                      <a:extLst>
                        <a:ext uri="{FF2B5EF4-FFF2-40B4-BE49-F238E27FC236}">
                          <a16:creationId xmlns:a16="http://schemas.microsoft.com/office/drawing/2014/main" id="{984F9D1C-EDB4-444B-9588-360FCA09D2C7}"/>
                        </a:ext>
                      </a:extLst>
                    </p:cNvPr>
                    <p:cNvSpPr/>
                    <p:nvPr/>
                  </p:nvSpPr>
                  <p:spPr>
                    <a:xfrm>
                      <a:off x="6613676" y="2247218"/>
                      <a:ext cx="64008" cy="4572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75" name="Straight Connector 174">
                    <a:extLst>
                      <a:ext uri="{FF2B5EF4-FFF2-40B4-BE49-F238E27FC236}">
                        <a16:creationId xmlns:a16="http://schemas.microsoft.com/office/drawing/2014/main" id="{196FF6D5-9405-43C6-94A6-D74EF43CAA39}"/>
                      </a:ext>
                    </a:extLst>
                  </p:cNvPr>
                  <p:cNvCxnSpPr>
                    <a:cxnSpLocks/>
                  </p:cNvCxnSpPr>
                  <p:nvPr/>
                </p:nvCxnSpPr>
                <p:spPr>
                  <a:xfrm>
                    <a:off x="6548341" y="2350914"/>
                    <a:ext cx="53982" cy="6593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4114EC54-C49B-404A-9972-941919A7CD09}"/>
                      </a:ext>
                    </a:extLst>
                  </p:cNvPr>
                  <p:cNvCxnSpPr>
                    <a:cxnSpLocks/>
                  </p:cNvCxnSpPr>
                  <p:nvPr/>
                </p:nvCxnSpPr>
                <p:spPr>
                  <a:xfrm rot="-600000">
                    <a:off x="6685281" y="2499983"/>
                    <a:ext cx="40199" cy="8439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EBCFFC4C-886F-4FEA-80CD-ED17A681D3CB}"/>
                      </a:ext>
                    </a:extLst>
                  </p:cNvPr>
                  <p:cNvCxnSpPr>
                    <a:cxnSpLocks/>
                  </p:cNvCxnSpPr>
                  <p:nvPr/>
                </p:nvCxnSpPr>
                <p:spPr>
                  <a:xfrm>
                    <a:off x="6651206" y="2143699"/>
                    <a:ext cx="0" cy="8712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7A015DF4-3882-4195-B2EA-1A7DF75ACC3E}"/>
                      </a:ext>
                    </a:extLst>
                  </p:cNvPr>
                  <p:cNvCxnSpPr>
                    <a:cxnSpLocks/>
                  </p:cNvCxnSpPr>
                  <p:nvPr/>
                </p:nvCxnSpPr>
                <p:spPr>
                  <a:xfrm flipH="1">
                    <a:off x="6645680" y="2716457"/>
                    <a:ext cx="878" cy="7172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6" name="Group 125">
                  <a:extLst>
                    <a:ext uri="{FF2B5EF4-FFF2-40B4-BE49-F238E27FC236}">
                      <a16:creationId xmlns:a16="http://schemas.microsoft.com/office/drawing/2014/main" id="{FFAAC6B1-7EA1-48FE-89DB-C46625C44CE4}"/>
                    </a:ext>
                  </a:extLst>
                </p:cNvPr>
                <p:cNvGrpSpPr/>
                <p:nvPr/>
              </p:nvGrpSpPr>
              <p:grpSpPr>
                <a:xfrm>
                  <a:off x="6304640" y="3514817"/>
                  <a:ext cx="177139" cy="644485"/>
                  <a:chOff x="6548341" y="2143699"/>
                  <a:chExt cx="177139" cy="644485"/>
                </a:xfrm>
              </p:grpSpPr>
              <p:grpSp>
                <p:nvGrpSpPr>
                  <p:cNvPr id="167" name="Group 166">
                    <a:extLst>
                      <a:ext uri="{FF2B5EF4-FFF2-40B4-BE49-F238E27FC236}">
                        <a16:creationId xmlns:a16="http://schemas.microsoft.com/office/drawing/2014/main" id="{CFF4C2EA-B89A-40DA-9EB3-E57A391CD2B2}"/>
                      </a:ext>
                    </a:extLst>
                  </p:cNvPr>
                  <p:cNvGrpSpPr/>
                  <p:nvPr/>
                </p:nvGrpSpPr>
                <p:grpSpPr>
                  <a:xfrm>
                    <a:off x="6604000" y="2216808"/>
                    <a:ext cx="94004" cy="501675"/>
                    <a:chOff x="6604000" y="2216808"/>
                    <a:chExt cx="94004" cy="501675"/>
                  </a:xfrm>
                </p:grpSpPr>
                <p:sp>
                  <p:nvSpPr>
                    <p:cNvPr id="172" name="Oval 171">
                      <a:extLst>
                        <a:ext uri="{FF2B5EF4-FFF2-40B4-BE49-F238E27FC236}">
                          <a16:creationId xmlns:a16="http://schemas.microsoft.com/office/drawing/2014/main" id="{FA4E018E-7ADB-43B7-B0D0-E7F2540453BA}"/>
                        </a:ext>
                      </a:extLst>
                    </p:cNvPr>
                    <p:cNvSpPr/>
                    <p:nvPr/>
                  </p:nvSpPr>
                  <p:spPr>
                    <a:xfrm>
                      <a:off x="6604000" y="2216808"/>
                      <a:ext cx="94004" cy="5016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3" name="Oval 172">
                      <a:extLst>
                        <a:ext uri="{FF2B5EF4-FFF2-40B4-BE49-F238E27FC236}">
                          <a16:creationId xmlns:a16="http://schemas.microsoft.com/office/drawing/2014/main" id="{E8D326CF-D733-4F16-8CBB-F480DD71A8CE}"/>
                        </a:ext>
                      </a:extLst>
                    </p:cNvPr>
                    <p:cNvSpPr/>
                    <p:nvPr/>
                  </p:nvSpPr>
                  <p:spPr>
                    <a:xfrm>
                      <a:off x="6613676" y="2247218"/>
                      <a:ext cx="64008" cy="4572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68" name="Straight Connector 167">
                    <a:extLst>
                      <a:ext uri="{FF2B5EF4-FFF2-40B4-BE49-F238E27FC236}">
                        <a16:creationId xmlns:a16="http://schemas.microsoft.com/office/drawing/2014/main" id="{FEC9EEEE-7D96-40B9-BF5C-24F52EEF924C}"/>
                      </a:ext>
                    </a:extLst>
                  </p:cNvPr>
                  <p:cNvCxnSpPr>
                    <a:cxnSpLocks/>
                  </p:cNvCxnSpPr>
                  <p:nvPr/>
                </p:nvCxnSpPr>
                <p:spPr>
                  <a:xfrm>
                    <a:off x="6548341" y="2350914"/>
                    <a:ext cx="53982" cy="6593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a:extLst>
                      <a:ext uri="{FF2B5EF4-FFF2-40B4-BE49-F238E27FC236}">
                        <a16:creationId xmlns:a16="http://schemas.microsoft.com/office/drawing/2014/main" id="{C44DFDF0-5520-41FB-AB2D-B37D2A396AFC}"/>
                      </a:ext>
                    </a:extLst>
                  </p:cNvPr>
                  <p:cNvCxnSpPr>
                    <a:cxnSpLocks/>
                  </p:cNvCxnSpPr>
                  <p:nvPr/>
                </p:nvCxnSpPr>
                <p:spPr>
                  <a:xfrm rot="-600000">
                    <a:off x="6685281" y="2499983"/>
                    <a:ext cx="40199" cy="8439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a:extLst>
                      <a:ext uri="{FF2B5EF4-FFF2-40B4-BE49-F238E27FC236}">
                        <a16:creationId xmlns:a16="http://schemas.microsoft.com/office/drawing/2014/main" id="{15EEC88F-5152-4ED2-B82C-E5B2875DAD1B}"/>
                      </a:ext>
                    </a:extLst>
                  </p:cNvPr>
                  <p:cNvCxnSpPr>
                    <a:cxnSpLocks/>
                  </p:cNvCxnSpPr>
                  <p:nvPr/>
                </p:nvCxnSpPr>
                <p:spPr>
                  <a:xfrm>
                    <a:off x="6651206" y="2143699"/>
                    <a:ext cx="0" cy="8712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a:extLst>
                      <a:ext uri="{FF2B5EF4-FFF2-40B4-BE49-F238E27FC236}">
                        <a16:creationId xmlns:a16="http://schemas.microsoft.com/office/drawing/2014/main" id="{0EB018D5-6E81-448D-A1C0-5C0F42D13A4E}"/>
                      </a:ext>
                    </a:extLst>
                  </p:cNvPr>
                  <p:cNvCxnSpPr>
                    <a:cxnSpLocks/>
                  </p:cNvCxnSpPr>
                  <p:nvPr/>
                </p:nvCxnSpPr>
                <p:spPr>
                  <a:xfrm flipH="1">
                    <a:off x="6645680" y="2716457"/>
                    <a:ext cx="878" cy="7172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7" name="Group 126">
                  <a:extLst>
                    <a:ext uri="{FF2B5EF4-FFF2-40B4-BE49-F238E27FC236}">
                      <a16:creationId xmlns:a16="http://schemas.microsoft.com/office/drawing/2014/main" id="{A03500C2-491F-460B-8C85-EBEEC42F14BC}"/>
                    </a:ext>
                  </a:extLst>
                </p:cNvPr>
                <p:cNvGrpSpPr/>
                <p:nvPr/>
              </p:nvGrpSpPr>
              <p:grpSpPr>
                <a:xfrm>
                  <a:off x="6193148" y="3524693"/>
                  <a:ext cx="177139" cy="644485"/>
                  <a:chOff x="6548341" y="2143699"/>
                  <a:chExt cx="177139" cy="644485"/>
                </a:xfrm>
              </p:grpSpPr>
              <p:grpSp>
                <p:nvGrpSpPr>
                  <p:cNvPr id="160" name="Group 159">
                    <a:extLst>
                      <a:ext uri="{FF2B5EF4-FFF2-40B4-BE49-F238E27FC236}">
                        <a16:creationId xmlns:a16="http://schemas.microsoft.com/office/drawing/2014/main" id="{43FEE48B-BA1D-4066-B7D2-7B7C1BFE41EF}"/>
                      </a:ext>
                    </a:extLst>
                  </p:cNvPr>
                  <p:cNvGrpSpPr/>
                  <p:nvPr/>
                </p:nvGrpSpPr>
                <p:grpSpPr>
                  <a:xfrm>
                    <a:off x="6604000" y="2216808"/>
                    <a:ext cx="94004" cy="501675"/>
                    <a:chOff x="6604000" y="2216808"/>
                    <a:chExt cx="94004" cy="501675"/>
                  </a:xfrm>
                </p:grpSpPr>
                <p:sp>
                  <p:nvSpPr>
                    <p:cNvPr id="165" name="Oval 164">
                      <a:extLst>
                        <a:ext uri="{FF2B5EF4-FFF2-40B4-BE49-F238E27FC236}">
                          <a16:creationId xmlns:a16="http://schemas.microsoft.com/office/drawing/2014/main" id="{3724E676-38CE-4F2F-A745-1FCE7DD8C086}"/>
                        </a:ext>
                      </a:extLst>
                    </p:cNvPr>
                    <p:cNvSpPr/>
                    <p:nvPr/>
                  </p:nvSpPr>
                  <p:spPr>
                    <a:xfrm>
                      <a:off x="6604000" y="2216808"/>
                      <a:ext cx="94004" cy="5016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6" name="Oval 165">
                      <a:extLst>
                        <a:ext uri="{FF2B5EF4-FFF2-40B4-BE49-F238E27FC236}">
                          <a16:creationId xmlns:a16="http://schemas.microsoft.com/office/drawing/2014/main" id="{024DFAB1-99B1-43F1-AD37-DA41828DD008}"/>
                        </a:ext>
                      </a:extLst>
                    </p:cNvPr>
                    <p:cNvSpPr/>
                    <p:nvPr/>
                  </p:nvSpPr>
                  <p:spPr>
                    <a:xfrm>
                      <a:off x="6613676" y="2247218"/>
                      <a:ext cx="64008" cy="4572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61" name="Straight Connector 160">
                    <a:extLst>
                      <a:ext uri="{FF2B5EF4-FFF2-40B4-BE49-F238E27FC236}">
                        <a16:creationId xmlns:a16="http://schemas.microsoft.com/office/drawing/2014/main" id="{25463E71-8BFA-471D-81D4-48471DF3784F}"/>
                      </a:ext>
                    </a:extLst>
                  </p:cNvPr>
                  <p:cNvCxnSpPr>
                    <a:cxnSpLocks/>
                  </p:cNvCxnSpPr>
                  <p:nvPr/>
                </p:nvCxnSpPr>
                <p:spPr>
                  <a:xfrm>
                    <a:off x="6548341" y="2350914"/>
                    <a:ext cx="53982" cy="6593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2" name="Straight Connector 161">
                    <a:extLst>
                      <a:ext uri="{FF2B5EF4-FFF2-40B4-BE49-F238E27FC236}">
                        <a16:creationId xmlns:a16="http://schemas.microsoft.com/office/drawing/2014/main" id="{61DE6F51-705C-48C5-9DB0-300FE67EB011}"/>
                      </a:ext>
                    </a:extLst>
                  </p:cNvPr>
                  <p:cNvCxnSpPr>
                    <a:cxnSpLocks/>
                  </p:cNvCxnSpPr>
                  <p:nvPr/>
                </p:nvCxnSpPr>
                <p:spPr>
                  <a:xfrm rot="-600000">
                    <a:off x="6685281" y="2499983"/>
                    <a:ext cx="40199" cy="8439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a:extLst>
                      <a:ext uri="{FF2B5EF4-FFF2-40B4-BE49-F238E27FC236}">
                        <a16:creationId xmlns:a16="http://schemas.microsoft.com/office/drawing/2014/main" id="{44BB758A-AE24-4192-8E41-B8F42A7E290E}"/>
                      </a:ext>
                    </a:extLst>
                  </p:cNvPr>
                  <p:cNvCxnSpPr>
                    <a:cxnSpLocks/>
                  </p:cNvCxnSpPr>
                  <p:nvPr/>
                </p:nvCxnSpPr>
                <p:spPr>
                  <a:xfrm>
                    <a:off x="6651206" y="2143699"/>
                    <a:ext cx="0" cy="8712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a:extLst>
                      <a:ext uri="{FF2B5EF4-FFF2-40B4-BE49-F238E27FC236}">
                        <a16:creationId xmlns:a16="http://schemas.microsoft.com/office/drawing/2014/main" id="{732DBF1A-9F42-47EB-B31A-0967E057D850}"/>
                      </a:ext>
                    </a:extLst>
                  </p:cNvPr>
                  <p:cNvCxnSpPr>
                    <a:cxnSpLocks/>
                  </p:cNvCxnSpPr>
                  <p:nvPr/>
                </p:nvCxnSpPr>
                <p:spPr>
                  <a:xfrm flipH="1">
                    <a:off x="6645680" y="2716457"/>
                    <a:ext cx="878" cy="7172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8" name="Group 127">
                  <a:extLst>
                    <a:ext uri="{FF2B5EF4-FFF2-40B4-BE49-F238E27FC236}">
                      <a16:creationId xmlns:a16="http://schemas.microsoft.com/office/drawing/2014/main" id="{C663968E-3D92-47C9-97AE-8172164F833E}"/>
                    </a:ext>
                  </a:extLst>
                </p:cNvPr>
                <p:cNvGrpSpPr/>
                <p:nvPr/>
              </p:nvGrpSpPr>
              <p:grpSpPr>
                <a:xfrm>
                  <a:off x="6081488" y="3524693"/>
                  <a:ext cx="177139" cy="644485"/>
                  <a:chOff x="6548341" y="2143699"/>
                  <a:chExt cx="177139" cy="644485"/>
                </a:xfrm>
              </p:grpSpPr>
              <p:grpSp>
                <p:nvGrpSpPr>
                  <p:cNvPr id="153" name="Group 152">
                    <a:extLst>
                      <a:ext uri="{FF2B5EF4-FFF2-40B4-BE49-F238E27FC236}">
                        <a16:creationId xmlns:a16="http://schemas.microsoft.com/office/drawing/2014/main" id="{074B3D94-6A2D-48EF-9A25-609FBC4F9A6C}"/>
                      </a:ext>
                    </a:extLst>
                  </p:cNvPr>
                  <p:cNvGrpSpPr/>
                  <p:nvPr/>
                </p:nvGrpSpPr>
                <p:grpSpPr>
                  <a:xfrm>
                    <a:off x="6604000" y="2216808"/>
                    <a:ext cx="94004" cy="501675"/>
                    <a:chOff x="6604000" y="2216808"/>
                    <a:chExt cx="94004" cy="501675"/>
                  </a:xfrm>
                </p:grpSpPr>
                <p:sp>
                  <p:nvSpPr>
                    <p:cNvPr id="158" name="Oval 157">
                      <a:extLst>
                        <a:ext uri="{FF2B5EF4-FFF2-40B4-BE49-F238E27FC236}">
                          <a16:creationId xmlns:a16="http://schemas.microsoft.com/office/drawing/2014/main" id="{7FDE6A7C-0816-4F74-9FB4-B09371E99EBA}"/>
                        </a:ext>
                      </a:extLst>
                    </p:cNvPr>
                    <p:cNvSpPr/>
                    <p:nvPr/>
                  </p:nvSpPr>
                  <p:spPr>
                    <a:xfrm>
                      <a:off x="6604000" y="2216808"/>
                      <a:ext cx="94004" cy="5016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 name="Oval 158">
                      <a:extLst>
                        <a:ext uri="{FF2B5EF4-FFF2-40B4-BE49-F238E27FC236}">
                          <a16:creationId xmlns:a16="http://schemas.microsoft.com/office/drawing/2014/main" id="{A021EAFC-608A-402F-AA21-176C7041D542}"/>
                        </a:ext>
                      </a:extLst>
                    </p:cNvPr>
                    <p:cNvSpPr/>
                    <p:nvPr/>
                  </p:nvSpPr>
                  <p:spPr>
                    <a:xfrm>
                      <a:off x="6613676" y="2247218"/>
                      <a:ext cx="64008" cy="4572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54" name="Straight Connector 153">
                    <a:extLst>
                      <a:ext uri="{FF2B5EF4-FFF2-40B4-BE49-F238E27FC236}">
                        <a16:creationId xmlns:a16="http://schemas.microsoft.com/office/drawing/2014/main" id="{389725B4-57D3-4074-B4D5-8BE999C9E465}"/>
                      </a:ext>
                    </a:extLst>
                  </p:cNvPr>
                  <p:cNvCxnSpPr>
                    <a:cxnSpLocks/>
                  </p:cNvCxnSpPr>
                  <p:nvPr/>
                </p:nvCxnSpPr>
                <p:spPr>
                  <a:xfrm>
                    <a:off x="6548341" y="2350914"/>
                    <a:ext cx="53982" cy="6593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a:extLst>
                      <a:ext uri="{FF2B5EF4-FFF2-40B4-BE49-F238E27FC236}">
                        <a16:creationId xmlns:a16="http://schemas.microsoft.com/office/drawing/2014/main" id="{E85906C1-7F99-4CB9-8C22-E17CD8071647}"/>
                      </a:ext>
                    </a:extLst>
                  </p:cNvPr>
                  <p:cNvCxnSpPr>
                    <a:cxnSpLocks/>
                  </p:cNvCxnSpPr>
                  <p:nvPr/>
                </p:nvCxnSpPr>
                <p:spPr>
                  <a:xfrm rot="-600000">
                    <a:off x="6685281" y="2499983"/>
                    <a:ext cx="40199" cy="8439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35736F53-B6D6-4500-B2CE-09B9EB9DCF7B}"/>
                      </a:ext>
                    </a:extLst>
                  </p:cNvPr>
                  <p:cNvCxnSpPr>
                    <a:cxnSpLocks/>
                  </p:cNvCxnSpPr>
                  <p:nvPr/>
                </p:nvCxnSpPr>
                <p:spPr>
                  <a:xfrm>
                    <a:off x="6651206" y="2143699"/>
                    <a:ext cx="0" cy="8712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7D36021A-7B2E-405E-B4A3-4A9E41127195}"/>
                      </a:ext>
                    </a:extLst>
                  </p:cNvPr>
                  <p:cNvCxnSpPr>
                    <a:cxnSpLocks/>
                  </p:cNvCxnSpPr>
                  <p:nvPr/>
                </p:nvCxnSpPr>
                <p:spPr>
                  <a:xfrm flipH="1">
                    <a:off x="6645680" y="2716457"/>
                    <a:ext cx="878" cy="7172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9" name="Group 128">
                  <a:extLst>
                    <a:ext uri="{FF2B5EF4-FFF2-40B4-BE49-F238E27FC236}">
                      <a16:creationId xmlns:a16="http://schemas.microsoft.com/office/drawing/2014/main" id="{2D04D8FA-A7DA-4464-B5DC-3E6FD437E118}"/>
                    </a:ext>
                  </a:extLst>
                </p:cNvPr>
                <p:cNvGrpSpPr/>
                <p:nvPr/>
              </p:nvGrpSpPr>
              <p:grpSpPr>
                <a:xfrm>
                  <a:off x="5970119" y="3524693"/>
                  <a:ext cx="177139" cy="644485"/>
                  <a:chOff x="6548341" y="2143699"/>
                  <a:chExt cx="177139" cy="644485"/>
                </a:xfrm>
              </p:grpSpPr>
              <p:grpSp>
                <p:nvGrpSpPr>
                  <p:cNvPr id="146" name="Group 145">
                    <a:extLst>
                      <a:ext uri="{FF2B5EF4-FFF2-40B4-BE49-F238E27FC236}">
                        <a16:creationId xmlns:a16="http://schemas.microsoft.com/office/drawing/2014/main" id="{A1E7C95A-094A-4D80-8A00-63BCB9784E77}"/>
                      </a:ext>
                    </a:extLst>
                  </p:cNvPr>
                  <p:cNvGrpSpPr/>
                  <p:nvPr/>
                </p:nvGrpSpPr>
                <p:grpSpPr>
                  <a:xfrm>
                    <a:off x="6604000" y="2216808"/>
                    <a:ext cx="94004" cy="501675"/>
                    <a:chOff x="6604000" y="2216808"/>
                    <a:chExt cx="94004" cy="501675"/>
                  </a:xfrm>
                </p:grpSpPr>
                <p:sp>
                  <p:nvSpPr>
                    <p:cNvPr id="151" name="Oval 150">
                      <a:extLst>
                        <a:ext uri="{FF2B5EF4-FFF2-40B4-BE49-F238E27FC236}">
                          <a16:creationId xmlns:a16="http://schemas.microsoft.com/office/drawing/2014/main" id="{DF3F18FD-ABC9-4E6D-9C9D-688E18BDE6D9}"/>
                        </a:ext>
                      </a:extLst>
                    </p:cNvPr>
                    <p:cNvSpPr/>
                    <p:nvPr/>
                  </p:nvSpPr>
                  <p:spPr>
                    <a:xfrm>
                      <a:off x="6604000" y="2216808"/>
                      <a:ext cx="94004" cy="5016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2" name="Oval 151">
                      <a:extLst>
                        <a:ext uri="{FF2B5EF4-FFF2-40B4-BE49-F238E27FC236}">
                          <a16:creationId xmlns:a16="http://schemas.microsoft.com/office/drawing/2014/main" id="{8291DC57-47F9-451D-B875-B730F787BA5A}"/>
                        </a:ext>
                      </a:extLst>
                    </p:cNvPr>
                    <p:cNvSpPr/>
                    <p:nvPr/>
                  </p:nvSpPr>
                  <p:spPr>
                    <a:xfrm>
                      <a:off x="6613676" y="2247218"/>
                      <a:ext cx="64008" cy="4572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47" name="Straight Connector 146">
                    <a:extLst>
                      <a:ext uri="{FF2B5EF4-FFF2-40B4-BE49-F238E27FC236}">
                        <a16:creationId xmlns:a16="http://schemas.microsoft.com/office/drawing/2014/main" id="{26F6D238-E346-4CDB-AC7F-625EDE9D55D1}"/>
                      </a:ext>
                    </a:extLst>
                  </p:cNvPr>
                  <p:cNvCxnSpPr>
                    <a:cxnSpLocks/>
                  </p:cNvCxnSpPr>
                  <p:nvPr/>
                </p:nvCxnSpPr>
                <p:spPr>
                  <a:xfrm>
                    <a:off x="6548341" y="2350914"/>
                    <a:ext cx="53982" cy="6593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BE8A5F22-2F18-4F08-BCD8-FA4B4A54A51A}"/>
                      </a:ext>
                    </a:extLst>
                  </p:cNvPr>
                  <p:cNvCxnSpPr>
                    <a:cxnSpLocks/>
                  </p:cNvCxnSpPr>
                  <p:nvPr/>
                </p:nvCxnSpPr>
                <p:spPr>
                  <a:xfrm rot="-600000">
                    <a:off x="6685281" y="2499983"/>
                    <a:ext cx="40199" cy="8439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47605103-CD0B-4A5B-8252-98F20CB0B015}"/>
                      </a:ext>
                    </a:extLst>
                  </p:cNvPr>
                  <p:cNvCxnSpPr>
                    <a:cxnSpLocks/>
                  </p:cNvCxnSpPr>
                  <p:nvPr/>
                </p:nvCxnSpPr>
                <p:spPr>
                  <a:xfrm>
                    <a:off x="6651206" y="2143699"/>
                    <a:ext cx="0" cy="8712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A191CE06-4A6F-4315-AD36-7D57E87091E3}"/>
                      </a:ext>
                    </a:extLst>
                  </p:cNvPr>
                  <p:cNvCxnSpPr>
                    <a:cxnSpLocks/>
                  </p:cNvCxnSpPr>
                  <p:nvPr/>
                </p:nvCxnSpPr>
                <p:spPr>
                  <a:xfrm flipH="1">
                    <a:off x="6645680" y="2716457"/>
                    <a:ext cx="878" cy="7172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0" name="Group 129">
                  <a:extLst>
                    <a:ext uri="{FF2B5EF4-FFF2-40B4-BE49-F238E27FC236}">
                      <a16:creationId xmlns:a16="http://schemas.microsoft.com/office/drawing/2014/main" id="{4FB6256E-DC91-4392-B809-6D6EA3924E32}"/>
                    </a:ext>
                  </a:extLst>
                </p:cNvPr>
                <p:cNvGrpSpPr/>
                <p:nvPr/>
              </p:nvGrpSpPr>
              <p:grpSpPr>
                <a:xfrm>
                  <a:off x="5857971" y="3514817"/>
                  <a:ext cx="177139" cy="644485"/>
                  <a:chOff x="6548341" y="2143699"/>
                  <a:chExt cx="177139" cy="644485"/>
                </a:xfrm>
              </p:grpSpPr>
              <p:grpSp>
                <p:nvGrpSpPr>
                  <p:cNvPr id="139" name="Group 138">
                    <a:extLst>
                      <a:ext uri="{FF2B5EF4-FFF2-40B4-BE49-F238E27FC236}">
                        <a16:creationId xmlns:a16="http://schemas.microsoft.com/office/drawing/2014/main" id="{68B2DEEA-C55A-47D0-8D46-ED4C3CA9C97B}"/>
                      </a:ext>
                    </a:extLst>
                  </p:cNvPr>
                  <p:cNvGrpSpPr/>
                  <p:nvPr/>
                </p:nvGrpSpPr>
                <p:grpSpPr>
                  <a:xfrm>
                    <a:off x="6604000" y="2216808"/>
                    <a:ext cx="94004" cy="501675"/>
                    <a:chOff x="6604000" y="2216808"/>
                    <a:chExt cx="94004" cy="501675"/>
                  </a:xfrm>
                </p:grpSpPr>
                <p:sp>
                  <p:nvSpPr>
                    <p:cNvPr id="144" name="Oval 143">
                      <a:extLst>
                        <a:ext uri="{FF2B5EF4-FFF2-40B4-BE49-F238E27FC236}">
                          <a16:creationId xmlns:a16="http://schemas.microsoft.com/office/drawing/2014/main" id="{EA93D42C-AC33-4662-BC2F-09BB902C1C66}"/>
                        </a:ext>
                      </a:extLst>
                    </p:cNvPr>
                    <p:cNvSpPr/>
                    <p:nvPr/>
                  </p:nvSpPr>
                  <p:spPr>
                    <a:xfrm>
                      <a:off x="6604000" y="2216808"/>
                      <a:ext cx="94004" cy="5016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Oval 144">
                      <a:extLst>
                        <a:ext uri="{FF2B5EF4-FFF2-40B4-BE49-F238E27FC236}">
                          <a16:creationId xmlns:a16="http://schemas.microsoft.com/office/drawing/2014/main" id="{7875F47A-CEF0-43AF-96CD-89B2F969E704}"/>
                        </a:ext>
                      </a:extLst>
                    </p:cNvPr>
                    <p:cNvSpPr/>
                    <p:nvPr/>
                  </p:nvSpPr>
                  <p:spPr>
                    <a:xfrm>
                      <a:off x="6613676" y="2247218"/>
                      <a:ext cx="64008" cy="4572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40" name="Straight Connector 139">
                    <a:extLst>
                      <a:ext uri="{FF2B5EF4-FFF2-40B4-BE49-F238E27FC236}">
                        <a16:creationId xmlns:a16="http://schemas.microsoft.com/office/drawing/2014/main" id="{28AD3719-18D8-44F5-BC04-38734A0776CA}"/>
                      </a:ext>
                    </a:extLst>
                  </p:cNvPr>
                  <p:cNvCxnSpPr>
                    <a:cxnSpLocks/>
                  </p:cNvCxnSpPr>
                  <p:nvPr/>
                </p:nvCxnSpPr>
                <p:spPr>
                  <a:xfrm>
                    <a:off x="6548341" y="2350914"/>
                    <a:ext cx="53982" cy="6593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031F5E8D-D2B5-4905-9D28-75DF85A72A49}"/>
                      </a:ext>
                    </a:extLst>
                  </p:cNvPr>
                  <p:cNvCxnSpPr>
                    <a:cxnSpLocks/>
                  </p:cNvCxnSpPr>
                  <p:nvPr/>
                </p:nvCxnSpPr>
                <p:spPr>
                  <a:xfrm rot="-600000">
                    <a:off x="6685281" y="2499983"/>
                    <a:ext cx="40199" cy="8439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6753CBD0-CEE9-45F3-B65B-10AD3F073D21}"/>
                      </a:ext>
                    </a:extLst>
                  </p:cNvPr>
                  <p:cNvCxnSpPr>
                    <a:cxnSpLocks/>
                  </p:cNvCxnSpPr>
                  <p:nvPr/>
                </p:nvCxnSpPr>
                <p:spPr>
                  <a:xfrm>
                    <a:off x="6651206" y="2143699"/>
                    <a:ext cx="0" cy="8712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6517CD69-38C8-43C6-8FC9-285EA7244C2D}"/>
                      </a:ext>
                    </a:extLst>
                  </p:cNvPr>
                  <p:cNvCxnSpPr>
                    <a:cxnSpLocks/>
                  </p:cNvCxnSpPr>
                  <p:nvPr/>
                </p:nvCxnSpPr>
                <p:spPr>
                  <a:xfrm flipH="1">
                    <a:off x="6645680" y="2716457"/>
                    <a:ext cx="878" cy="7172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1" name="Group 130">
                  <a:extLst>
                    <a:ext uri="{FF2B5EF4-FFF2-40B4-BE49-F238E27FC236}">
                      <a16:creationId xmlns:a16="http://schemas.microsoft.com/office/drawing/2014/main" id="{BF1ECFD3-7A5A-4954-A6FA-3D3DADD3F2F0}"/>
                    </a:ext>
                  </a:extLst>
                </p:cNvPr>
                <p:cNvGrpSpPr/>
                <p:nvPr/>
              </p:nvGrpSpPr>
              <p:grpSpPr>
                <a:xfrm>
                  <a:off x="5742394" y="3514817"/>
                  <a:ext cx="177139" cy="644485"/>
                  <a:chOff x="6548341" y="2143699"/>
                  <a:chExt cx="177139" cy="644485"/>
                </a:xfrm>
              </p:grpSpPr>
              <p:grpSp>
                <p:nvGrpSpPr>
                  <p:cNvPr id="132" name="Group 131">
                    <a:extLst>
                      <a:ext uri="{FF2B5EF4-FFF2-40B4-BE49-F238E27FC236}">
                        <a16:creationId xmlns:a16="http://schemas.microsoft.com/office/drawing/2014/main" id="{C027750C-4709-44F8-95AE-939F149CC18B}"/>
                      </a:ext>
                    </a:extLst>
                  </p:cNvPr>
                  <p:cNvGrpSpPr/>
                  <p:nvPr/>
                </p:nvGrpSpPr>
                <p:grpSpPr>
                  <a:xfrm>
                    <a:off x="6604000" y="2216808"/>
                    <a:ext cx="94004" cy="501675"/>
                    <a:chOff x="6604000" y="2216808"/>
                    <a:chExt cx="94004" cy="501675"/>
                  </a:xfrm>
                </p:grpSpPr>
                <p:sp>
                  <p:nvSpPr>
                    <p:cNvPr id="137" name="Oval 136">
                      <a:extLst>
                        <a:ext uri="{FF2B5EF4-FFF2-40B4-BE49-F238E27FC236}">
                          <a16:creationId xmlns:a16="http://schemas.microsoft.com/office/drawing/2014/main" id="{93D88421-986A-462C-9C25-BC2F5DFEA525}"/>
                        </a:ext>
                      </a:extLst>
                    </p:cNvPr>
                    <p:cNvSpPr/>
                    <p:nvPr/>
                  </p:nvSpPr>
                  <p:spPr>
                    <a:xfrm>
                      <a:off x="6604000" y="2216808"/>
                      <a:ext cx="94004" cy="5016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 name="Oval 137">
                      <a:extLst>
                        <a:ext uri="{FF2B5EF4-FFF2-40B4-BE49-F238E27FC236}">
                          <a16:creationId xmlns:a16="http://schemas.microsoft.com/office/drawing/2014/main" id="{80A98AD6-0749-48B7-81F1-878407CD35AB}"/>
                        </a:ext>
                      </a:extLst>
                    </p:cNvPr>
                    <p:cNvSpPr/>
                    <p:nvPr/>
                  </p:nvSpPr>
                  <p:spPr>
                    <a:xfrm>
                      <a:off x="6613676" y="2247218"/>
                      <a:ext cx="64008" cy="4572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33" name="Straight Connector 132">
                    <a:extLst>
                      <a:ext uri="{FF2B5EF4-FFF2-40B4-BE49-F238E27FC236}">
                        <a16:creationId xmlns:a16="http://schemas.microsoft.com/office/drawing/2014/main" id="{60AB9474-30FB-4E14-91E0-33EBD8EE1C5A}"/>
                      </a:ext>
                    </a:extLst>
                  </p:cNvPr>
                  <p:cNvCxnSpPr>
                    <a:cxnSpLocks/>
                  </p:cNvCxnSpPr>
                  <p:nvPr/>
                </p:nvCxnSpPr>
                <p:spPr>
                  <a:xfrm>
                    <a:off x="6548341" y="2350914"/>
                    <a:ext cx="53982" cy="65931"/>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3F1FE469-A4A0-44E6-8CA4-8CE55E7BC4CE}"/>
                      </a:ext>
                    </a:extLst>
                  </p:cNvPr>
                  <p:cNvCxnSpPr>
                    <a:cxnSpLocks/>
                  </p:cNvCxnSpPr>
                  <p:nvPr/>
                </p:nvCxnSpPr>
                <p:spPr>
                  <a:xfrm rot="-600000">
                    <a:off x="6685281" y="2499983"/>
                    <a:ext cx="40199" cy="84394"/>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411F8C8D-6262-45EA-BACB-E374B92546C1}"/>
                      </a:ext>
                    </a:extLst>
                  </p:cNvPr>
                  <p:cNvCxnSpPr>
                    <a:cxnSpLocks/>
                  </p:cNvCxnSpPr>
                  <p:nvPr/>
                </p:nvCxnSpPr>
                <p:spPr>
                  <a:xfrm>
                    <a:off x="6651206" y="2143699"/>
                    <a:ext cx="0" cy="8712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958332A8-BF25-4E1D-A3F0-43DC26040D41}"/>
                      </a:ext>
                    </a:extLst>
                  </p:cNvPr>
                  <p:cNvCxnSpPr>
                    <a:cxnSpLocks/>
                  </p:cNvCxnSpPr>
                  <p:nvPr/>
                </p:nvCxnSpPr>
                <p:spPr>
                  <a:xfrm flipH="1">
                    <a:off x="6645680" y="2716457"/>
                    <a:ext cx="878" cy="7172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110" name="Rectangle 109">
                <a:extLst>
                  <a:ext uri="{FF2B5EF4-FFF2-40B4-BE49-F238E27FC236}">
                    <a16:creationId xmlns:a16="http://schemas.microsoft.com/office/drawing/2014/main" id="{2C5F792E-FED9-4A70-9ACD-DD42824BBB04}"/>
                  </a:ext>
                </a:extLst>
              </p:cNvPr>
              <p:cNvSpPr/>
              <p:nvPr/>
            </p:nvSpPr>
            <p:spPr>
              <a:xfrm>
                <a:off x="4911217" y="2724977"/>
                <a:ext cx="1723261" cy="5016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Flowchart: Manual Operation 110">
                <a:extLst>
                  <a:ext uri="{FF2B5EF4-FFF2-40B4-BE49-F238E27FC236}">
                    <a16:creationId xmlns:a16="http://schemas.microsoft.com/office/drawing/2014/main" id="{35D834FE-9FB3-45CC-846F-BD9E3D92F10C}"/>
                  </a:ext>
                </a:extLst>
              </p:cNvPr>
              <p:cNvSpPr/>
              <p:nvPr/>
            </p:nvSpPr>
            <p:spPr>
              <a:xfrm>
                <a:off x="5007796" y="3229402"/>
                <a:ext cx="162560" cy="624840"/>
              </a:xfrm>
              <a:prstGeom prst="flowChartManualOperat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Flowchart: Manual Operation 111">
                <a:extLst>
                  <a:ext uri="{FF2B5EF4-FFF2-40B4-BE49-F238E27FC236}">
                    <a16:creationId xmlns:a16="http://schemas.microsoft.com/office/drawing/2014/main" id="{D56107FD-F3FB-42F7-8366-BDFB93CBD961}"/>
                  </a:ext>
                </a:extLst>
              </p:cNvPr>
              <p:cNvSpPr/>
              <p:nvPr/>
            </p:nvSpPr>
            <p:spPr>
              <a:xfrm>
                <a:off x="5343831" y="3235877"/>
                <a:ext cx="162560" cy="624840"/>
              </a:xfrm>
              <a:prstGeom prst="flowChartManualOperat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3" name="Flowchart: Manual Operation 112">
                <a:extLst>
                  <a:ext uri="{FF2B5EF4-FFF2-40B4-BE49-F238E27FC236}">
                    <a16:creationId xmlns:a16="http://schemas.microsoft.com/office/drawing/2014/main" id="{171DDF8F-8AEC-4C38-9D57-DCD64AFC8DCE}"/>
                  </a:ext>
                </a:extLst>
              </p:cNvPr>
              <p:cNvSpPr/>
              <p:nvPr/>
            </p:nvSpPr>
            <p:spPr>
              <a:xfrm>
                <a:off x="5679866" y="3235877"/>
                <a:ext cx="162560" cy="624840"/>
              </a:xfrm>
              <a:prstGeom prst="flowChartManualOperat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Flowchart: Manual Operation 113">
                <a:extLst>
                  <a:ext uri="{FF2B5EF4-FFF2-40B4-BE49-F238E27FC236}">
                    <a16:creationId xmlns:a16="http://schemas.microsoft.com/office/drawing/2014/main" id="{F24EDC01-4660-43EA-B6BD-D5767094F962}"/>
                  </a:ext>
                </a:extLst>
              </p:cNvPr>
              <p:cNvSpPr/>
              <p:nvPr/>
            </p:nvSpPr>
            <p:spPr>
              <a:xfrm>
                <a:off x="6015902" y="3235877"/>
                <a:ext cx="162560" cy="624840"/>
              </a:xfrm>
              <a:prstGeom prst="flowChartManualOperat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Flowchart: Manual Operation 114">
                <a:extLst>
                  <a:ext uri="{FF2B5EF4-FFF2-40B4-BE49-F238E27FC236}">
                    <a16:creationId xmlns:a16="http://schemas.microsoft.com/office/drawing/2014/main" id="{96360A37-BC45-4AD1-BE5D-781D3E8AECBA}"/>
                  </a:ext>
                </a:extLst>
              </p:cNvPr>
              <p:cNvSpPr/>
              <p:nvPr/>
            </p:nvSpPr>
            <p:spPr>
              <a:xfrm>
                <a:off x="6351938" y="3229402"/>
                <a:ext cx="162560" cy="624840"/>
              </a:xfrm>
              <a:prstGeom prst="flowChartManualOperat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Freeform: Shape 115">
                <a:extLst>
                  <a:ext uri="{FF2B5EF4-FFF2-40B4-BE49-F238E27FC236}">
                    <a16:creationId xmlns:a16="http://schemas.microsoft.com/office/drawing/2014/main" id="{766F0391-FC21-49F3-BC7A-2F71EAA2F980}"/>
                  </a:ext>
                </a:extLst>
              </p:cNvPr>
              <p:cNvSpPr/>
              <p:nvPr/>
            </p:nvSpPr>
            <p:spPr>
              <a:xfrm>
                <a:off x="4907280" y="2971015"/>
                <a:ext cx="1524000" cy="259865"/>
              </a:xfrm>
              <a:custGeom>
                <a:avLst/>
                <a:gdLst>
                  <a:gd name="connsiteX0" fmla="*/ 0 w 1524000"/>
                  <a:gd name="connsiteY0" fmla="*/ 5865 h 259865"/>
                  <a:gd name="connsiteX1" fmla="*/ 508000 w 1524000"/>
                  <a:gd name="connsiteY1" fmla="*/ 5865 h 259865"/>
                  <a:gd name="connsiteX2" fmla="*/ 1087120 w 1524000"/>
                  <a:gd name="connsiteY2" fmla="*/ 66825 h 259865"/>
                  <a:gd name="connsiteX3" fmla="*/ 1524000 w 1524000"/>
                  <a:gd name="connsiteY3" fmla="*/ 259865 h 259865"/>
                </a:gdLst>
                <a:ahLst/>
                <a:cxnLst>
                  <a:cxn ang="0">
                    <a:pos x="connsiteX0" y="connsiteY0"/>
                  </a:cxn>
                  <a:cxn ang="0">
                    <a:pos x="connsiteX1" y="connsiteY1"/>
                  </a:cxn>
                  <a:cxn ang="0">
                    <a:pos x="connsiteX2" y="connsiteY2"/>
                  </a:cxn>
                  <a:cxn ang="0">
                    <a:pos x="connsiteX3" y="connsiteY3"/>
                  </a:cxn>
                </a:cxnLst>
                <a:rect l="l" t="t" r="r" b="b"/>
                <a:pathLst>
                  <a:path w="1524000" h="259865">
                    <a:moveTo>
                      <a:pt x="0" y="5865"/>
                    </a:moveTo>
                    <a:cubicBezTo>
                      <a:pt x="163406" y="785"/>
                      <a:pt x="326813" y="-4295"/>
                      <a:pt x="508000" y="5865"/>
                    </a:cubicBezTo>
                    <a:cubicBezTo>
                      <a:pt x="689187" y="16025"/>
                      <a:pt x="917787" y="24492"/>
                      <a:pt x="1087120" y="66825"/>
                    </a:cubicBezTo>
                    <a:cubicBezTo>
                      <a:pt x="1256453" y="109158"/>
                      <a:pt x="1390227" y="185358"/>
                      <a:pt x="1524000" y="259865"/>
                    </a:cubicBezTo>
                  </a:path>
                </a:pathLst>
              </a:custGeom>
              <a:noFill/>
              <a:ln w="19050">
                <a:solidFill>
                  <a:srgbClr val="FFC000"/>
                </a:solidFill>
                <a:prstDash val="sysDash"/>
                <a:tailEnd type="stealth" w="med"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Freeform: Shape 116">
                <a:extLst>
                  <a:ext uri="{FF2B5EF4-FFF2-40B4-BE49-F238E27FC236}">
                    <a16:creationId xmlns:a16="http://schemas.microsoft.com/office/drawing/2014/main" id="{257229D4-904A-45CC-ACDD-28371911760F}"/>
                  </a:ext>
                </a:extLst>
              </p:cNvPr>
              <p:cNvSpPr/>
              <p:nvPr/>
            </p:nvSpPr>
            <p:spPr>
              <a:xfrm>
                <a:off x="4907280" y="2966720"/>
                <a:ext cx="1198880" cy="254000"/>
              </a:xfrm>
              <a:custGeom>
                <a:avLst/>
                <a:gdLst>
                  <a:gd name="connsiteX0" fmla="*/ 0 w 1198880"/>
                  <a:gd name="connsiteY0" fmla="*/ 0 h 254000"/>
                  <a:gd name="connsiteX1" fmla="*/ 497840 w 1198880"/>
                  <a:gd name="connsiteY1" fmla="*/ 20320 h 254000"/>
                  <a:gd name="connsiteX2" fmla="*/ 863600 w 1198880"/>
                  <a:gd name="connsiteY2" fmla="*/ 71120 h 254000"/>
                  <a:gd name="connsiteX3" fmla="*/ 1198880 w 1198880"/>
                  <a:gd name="connsiteY3" fmla="*/ 254000 h 254000"/>
                </a:gdLst>
                <a:ahLst/>
                <a:cxnLst>
                  <a:cxn ang="0">
                    <a:pos x="connsiteX0" y="connsiteY0"/>
                  </a:cxn>
                  <a:cxn ang="0">
                    <a:pos x="connsiteX1" y="connsiteY1"/>
                  </a:cxn>
                  <a:cxn ang="0">
                    <a:pos x="connsiteX2" y="connsiteY2"/>
                  </a:cxn>
                  <a:cxn ang="0">
                    <a:pos x="connsiteX3" y="connsiteY3"/>
                  </a:cxn>
                </a:cxnLst>
                <a:rect l="l" t="t" r="r" b="b"/>
                <a:pathLst>
                  <a:path w="1198880" h="254000">
                    <a:moveTo>
                      <a:pt x="0" y="0"/>
                    </a:moveTo>
                    <a:cubicBezTo>
                      <a:pt x="176953" y="4233"/>
                      <a:pt x="353907" y="8467"/>
                      <a:pt x="497840" y="20320"/>
                    </a:cubicBezTo>
                    <a:cubicBezTo>
                      <a:pt x="641773" y="32173"/>
                      <a:pt x="746760" y="32173"/>
                      <a:pt x="863600" y="71120"/>
                    </a:cubicBezTo>
                    <a:cubicBezTo>
                      <a:pt x="980440" y="110067"/>
                      <a:pt x="1104053" y="193040"/>
                      <a:pt x="1198880" y="254000"/>
                    </a:cubicBezTo>
                  </a:path>
                </a:pathLst>
              </a:custGeom>
              <a:noFill/>
              <a:ln>
                <a:solidFill>
                  <a:srgbClr val="FF0000"/>
                </a:solidFill>
                <a:tailEnd type="stealth" w="med"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Freeform: Shape 117">
                <a:extLst>
                  <a:ext uri="{FF2B5EF4-FFF2-40B4-BE49-F238E27FC236}">
                    <a16:creationId xmlns:a16="http://schemas.microsoft.com/office/drawing/2014/main" id="{9FE0D9A4-127A-4C05-9321-EF67B92B3E24}"/>
                  </a:ext>
                </a:extLst>
              </p:cNvPr>
              <p:cNvSpPr/>
              <p:nvPr/>
            </p:nvSpPr>
            <p:spPr>
              <a:xfrm>
                <a:off x="4907280" y="2987040"/>
                <a:ext cx="853440" cy="243840"/>
              </a:xfrm>
              <a:custGeom>
                <a:avLst/>
                <a:gdLst>
                  <a:gd name="connsiteX0" fmla="*/ 0 w 853440"/>
                  <a:gd name="connsiteY0" fmla="*/ 0 h 243840"/>
                  <a:gd name="connsiteX1" fmla="*/ 243840 w 853440"/>
                  <a:gd name="connsiteY1" fmla="*/ 10160 h 243840"/>
                  <a:gd name="connsiteX2" fmla="*/ 487680 w 853440"/>
                  <a:gd name="connsiteY2" fmla="*/ 60960 h 243840"/>
                  <a:gd name="connsiteX3" fmla="*/ 599440 w 853440"/>
                  <a:gd name="connsiteY3" fmla="*/ 101600 h 243840"/>
                  <a:gd name="connsiteX4" fmla="*/ 731520 w 853440"/>
                  <a:gd name="connsiteY4" fmla="*/ 162560 h 243840"/>
                  <a:gd name="connsiteX5" fmla="*/ 853440 w 853440"/>
                  <a:gd name="connsiteY5" fmla="*/ 243840 h 243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3440" h="243840">
                    <a:moveTo>
                      <a:pt x="0" y="0"/>
                    </a:moveTo>
                    <a:cubicBezTo>
                      <a:pt x="81280" y="0"/>
                      <a:pt x="162560" y="0"/>
                      <a:pt x="243840" y="10160"/>
                    </a:cubicBezTo>
                    <a:cubicBezTo>
                      <a:pt x="325120" y="20320"/>
                      <a:pt x="428413" y="45720"/>
                      <a:pt x="487680" y="60960"/>
                    </a:cubicBezTo>
                    <a:cubicBezTo>
                      <a:pt x="546947" y="76200"/>
                      <a:pt x="558800" y="84667"/>
                      <a:pt x="599440" y="101600"/>
                    </a:cubicBezTo>
                    <a:cubicBezTo>
                      <a:pt x="640080" y="118533"/>
                      <a:pt x="689187" y="138853"/>
                      <a:pt x="731520" y="162560"/>
                    </a:cubicBezTo>
                    <a:cubicBezTo>
                      <a:pt x="773853" y="186267"/>
                      <a:pt x="792480" y="184573"/>
                      <a:pt x="853440" y="243840"/>
                    </a:cubicBezTo>
                  </a:path>
                </a:pathLst>
              </a:custGeom>
              <a:noFill/>
              <a:ln w="19050">
                <a:solidFill>
                  <a:srgbClr val="FFFF00"/>
                </a:solidFill>
                <a:prstDash val="sysDot"/>
                <a:tailEnd type="stealth" w="med"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Freeform: Shape 118">
                <a:extLst>
                  <a:ext uri="{FF2B5EF4-FFF2-40B4-BE49-F238E27FC236}">
                    <a16:creationId xmlns:a16="http://schemas.microsoft.com/office/drawing/2014/main" id="{EB2C4202-A2C2-4A55-BAFD-366BC9C60380}"/>
                  </a:ext>
                </a:extLst>
              </p:cNvPr>
              <p:cNvSpPr/>
              <p:nvPr/>
            </p:nvSpPr>
            <p:spPr>
              <a:xfrm>
                <a:off x="4907280" y="2976880"/>
                <a:ext cx="528320" cy="254000"/>
              </a:xfrm>
              <a:custGeom>
                <a:avLst/>
                <a:gdLst>
                  <a:gd name="connsiteX0" fmla="*/ 0 w 528320"/>
                  <a:gd name="connsiteY0" fmla="*/ 0 h 254000"/>
                  <a:gd name="connsiteX1" fmla="*/ 233680 w 528320"/>
                  <a:gd name="connsiteY1" fmla="*/ 60960 h 254000"/>
                  <a:gd name="connsiteX2" fmla="*/ 335280 w 528320"/>
                  <a:gd name="connsiteY2" fmla="*/ 101600 h 254000"/>
                  <a:gd name="connsiteX3" fmla="*/ 528320 w 528320"/>
                  <a:gd name="connsiteY3" fmla="*/ 254000 h 254000"/>
                </a:gdLst>
                <a:ahLst/>
                <a:cxnLst>
                  <a:cxn ang="0">
                    <a:pos x="connsiteX0" y="connsiteY0"/>
                  </a:cxn>
                  <a:cxn ang="0">
                    <a:pos x="connsiteX1" y="connsiteY1"/>
                  </a:cxn>
                  <a:cxn ang="0">
                    <a:pos x="connsiteX2" y="connsiteY2"/>
                  </a:cxn>
                  <a:cxn ang="0">
                    <a:pos x="connsiteX3" y="connsiteY3"/>
                  </a:cxn>
                </a:cxnLst>
                <a:rect l="l" t="t" r="r" b="b"/>
                <a:pathLst>
                  <a:path w="528320" h="254000">
                    <a:moveTo>
                      <a:pt x="0" y="0"/>
                    </a:moveTo>
                    <a:cubicBezTo>
                      <a:pt x="88900" y="22013"/>
                      <a:pt x="177800" y="44027"/>
                      <a:pt x="233680" y="60960"/>
                    </a:cubicBezTo>
                    <a:cubicBezTo>
                      <a:pt x="289560" y="77893"/>
                      <a:pt x="286173" y="69427"/>
                      <a:pt x="335280" y="101600"/>
                    </a:cubicBezTo>
                    <a:cubicBezTo>
                      <a:pt x="384387" y="133773"/>
                      <a:pt x="465667" y="187960"/>
                      <a:pt x="528320" y="254000"/>
                    </a:cubicBezTo>
                  </a:path>
                </a:pathLst>
              </a:custGeom>
              <a:noFill/>
              <a:ln w="19050">
                <a:solidFill>
                  <a:srgbClr val="C00000"/>
                </a:solidFill>
                <a:prstDash val="sysDash"/>
                <a:tailEnd type="stealth" w="med"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0" name="Freeform: Shape 119">
                <a:extLst>
                  <a:ext uri="{FF2B5EF4-FFF2-40B4-BE49-F238E27FC236}">
                    <a16:creationId xmlns:a16="http://schemas.microsoft.com/office/drawing/2014/main" id="{A51F8179-2D63-44D1-8062-8D46222A7851}"/>
                  </a:ext>
                </a:extLst>
              </p:cNvPr>
              <p:cNvSpPr/>
              <p:nvPr/>
            </p:nvSpPr>
            <p:spPr>
              <a:xfrm>
                <a:off x="4907280" y="2966720"/>
                <a:ext cx="172720" cy="274320"/>
              </a:xfrm>
              <a:custGeom>
                <a:avLst/>
                <a:gdLst>
                  <a:gd name="connsiteX0" fmla="*/ 0 w 172720"/>
                  <a:gd name="connsiteY0" fmla="*/ 0 h 274320"/>
                  <a:gd name="connsiteX1" fmla="*/ 132080 w 172720"/>
                  <a:gd name="connsiteY1" fmla="*/ 81280 h 274320"/>
                  <a:gd name="connsiteX2" fmla="*/ 172720 w 172720"/>
                  <a:gd name="connsiteY2" fmla="*/ 274320 h 274320"/>
                </a:gdLst>
                <a:ahLst/>
                <a:cxnLst>
                  <a:cxn ang="0">
                    <a:pos x="connsiteX0" y="connsiteY0"/>
                  </a:cxn>
                  <a:cxn ang="0">
                    <a:pos x="connsiteX1" y="connsiteY1"/>
                  </a:cxn>
                  <a:cxn ang="0">
                    <a:pos x="connsiteX2" y="connsiteY2"/>
                  </a:cxn>
                </a:cxnLst>
                <a:rect l="l" t="t" r="r" b="b"/>
                <a:pathLst>
                  <a:path w="172720" h="274320">
                    <a:moveTo>
                      <a:pt x="0" y="0"/>
                    </a:moveTo>
                    <a:cubicBezTo>
                      <a:pt x="51646" y="17780"/>
                      <a:pt x="103293" y="35560"/>
                      <a:pt x="132080" y="81280"/>
                    </a:cubicBezTo>
                    <a:cubicBezTo>
                      <a:pt x="160867" y="127000"/>
                      <a:pt x="164253" y="203200"/>
                      <a:pt x="172720" y="274320"/>
                    </a:cubicBezTo>
                  </a:path>
                </a:pathLst>
              </a:custGeom>
              <a:noFill/>
              <a:ln w="19050">
                <a:solidFill>
                  <a:srgbClr val="FFC000"/>
                </a:solidFill>
                <a:tailEnd type="stealth" w="med"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3" name="Straight Arrow Connector 22">
              <a:extLst>
                <a:ext uri="{FF2B5EF4-FFF2-40B4-BE49-F238E27FC236}">
                  <a16:creationId xmlns:a16="http://schemas.microsoft.com/office/drawing/2014/main" id="{7CEE7252-C94A-4581-BB3B-885F8F4EB9EE}"/>
                </a:ext>
              </a:extLst>
            </p:cNvPr>
            <p:cNvCxnSpPr/>
            <p:nvPr/>
          </p:nvCxnSpPr>
          <p:spPr>
            <a:xfrm>
              <a:off x="4933507" y="3215468"/>
              <a:ext cx="136580" cy="418869"/>
            </a:xfrm>
            <a:prstGeom prst="straightConnector1">
              <a:avLst/>
            </a:prstGeom>
            <a:ln w="0">
              <a:solidFill>
                <a:srgbClr val="FF0000"/>
              </a:solidFill>
              <a:tailEnd type="stealth" w="med" len="lg"/>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740BD18A-3DBC-4E66-BE44-FA7DA7A496E6}"/>
                </a:ext>
              </a:extLst>
            </p:cNvPr>
            <p:cNvSpPr txBox="1"/>
            <p:nvPr/>
          </p:nvSpPr>
          <p:spPr>
            <a:xfrm>
              <a:off x="4698277" y="2882318"/>
              <a:ext cx="479618" cy="369332"/>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BT</a:t>
              </a:r>
            </a:p>
          </p:txBody>
        </p:sp>
        <p:cxnSp>
          <p:nvCxnSpPr>
            <p:cNvPr id="32" name="Straight Arrow Connector 31">
              <a:extLst>
                <a:ext uri="{FF2B5EF4-FFF2-40B4-BE49-F238E27FC236}">
                  <a16:creationId xmlns:a16="http://schemas.microsoft.com/office/drawing/2014/main" id="{18630D46-9CD7-475B-912E-20A37361E973}"/>
                </a:ext>
              </a:extLst>
            </p:cNvPr>
            <p:cNvCxnSpPr>
              <a:cxnSpLocks/>
              <a:endCxn id="152" idx="1"/>
            </p:cNvCxnSpPr>
            <p:nvPr/>
          </p:nvCxnSpPr>
          <p:spPr>
            <a:xfrm flipH="1">
              <a:off x="6027017" y="3271057"/>
              <a:ext cx="45645" cy="430235"/>
            </a:xfrm>
            <a:prstGeom prst="straightConnector1">
              <a:avLst/>
            </a:prstGeom>
            <a:ln w="0">
              <a:solidFill>
                <a:srgbClr val="FF0000"/>
              </a:solidFill>
              <a:tailEnd type="stealth" w="med" len="lg"/>
            </a:ln>
          </p:spPr>
          <p:style>
            <a:lnRef idx="1">
              <a:schemeClr val="accent1"/>
            </a:lnRef>
            <a:fillRef idx="0">
              <a:schemeClr val="accent1"/>
            </a:fillRef>
            <a:effectRef idx="0">
              <a:schemeClr val="accent1"/>
            </a:effectRef>
            <a:fontRef idx="minor">
              <a:schemeClr val="tx1"/>
            </a:fontRef>
          </p:style>
        </p:cxnSp>
        <p:sp>
          <p:nvSpPr>
            <p:cNvPr id="188" name="TextBox 187">
              <a:extLst>
                <a:ext uri="{FF2B5EF4-FFF2-40B4-BE49-F238E27FC236}">
                  <a16:creationId xmlns:a16="http://schemas.microsoft.com/office/drawing/2014/main" id="{97854653-F7E4-41BD-8616-AFEEB01860CE}"/>
                </a:ext>
              </a:extLst>
            </p:cNvPr>
            <p:cNvSpPr txBox="1"/>
            <p:nvPr/>
          </p:nvSpPr>
          <p:spPr>
            <a:xfrm>
              <a:off x="5490333" y="2651946"/>
              <a:ext cx="1787669" cy="646331"/>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Quadruple Pole</a:t>
              </a:r>
            </a:p>
            <a:p>
              <a:pPr algn="ctr"/>
              <a:r>
                <a:rPr lang="en-US" dirty="0">
                  <a:latin typeface="Arial" panose="020B0604020202020204" pitchFamily="34" charset="0"/>
                  <a:cs typeface="Arial" panose="020B0604020202020204" pitchFamily="34" charset="0"/>
                </a:rPr>
                <a:t>Driver</a:t>
              </a:r>
            </a:p>
          </p:txBody>
        </p:sp>
        <p:sp>
          <p:nvSpPr>
            <p:cNvPr id="189" name="TextBox 188">
              <a:extLst>
                <a:ext uri="{FF2B5EF4-FFF2-40B4-BE49-F238E27FC236}">
                  <a16:creationId xmlns:a16="http://schemas.microsoft.com/office/drawing/2014/main" id="{D1991268-14EE-4C80-903C-86B25577FE51}"/>
                </a:ext>
              </a:extLst>
            </p:cNvPr>
            <p:cNvSpPr txBox="1"/>
            <p:nvPr/>
          </p:nvSpPr>
          <p:spPr>
            <a:xfrm>
              <a:off x="6722206" y="4866275"/>
              <a:ext cx="1800558" cy="646331"/>
            </a:xfrm>
            <a:prstGeom prst="rect">
              <a:avLst/>
            </a:prstGeom>
            <a:noFill/>
          </p:spPr>
          <p:txBody>
            <a:bodyPr wrap="none" rtlCol="0">
              <a:spAutoFit/>
            </a:bodyPr>
            <a:lstStyle/>
            <a:p>
              <a:r>
                <a:rPr lang="en-US" dirty="0">
                  <a:latin typeface="Arial" panose="020B0604020202020204" pitchFamily="34" charset="0"/>
                  <a:cs typeface="Arial" panose="020B0604020202020204" pitchFamily="34" charset="0"/>
                </a:rPr>
                <a:t>Array of Volatile</a:t>
              </a:r>
            </a:p>
            <a:p>
              <a:pPr algn="ctr"/>
              <a:r>
                <a:rPr lang="en-US" dirty="0">
                  <a:latin typeface="Arial" panose="020B0604020202020204" pitchFamily="34" charset="0"/>
                  <a:cs typeface="Arial" panose="020B0604020202020204" pitchFamily="34" charset="0"/>
                </a:rPr>
                <a:t>Storage</a:t>
              </a:r>
            </a:p>
          </p:txBody>
        </p:sp>
      </p:grpSp>
    </p:spTree>
    <p:extLst>
      <p:ext uri="{BB962C8B-B14F-4D97-AF65-F5344CB8AC3E}">
        <p14:creationId xmlns:p14="http://schemas.microsoft.com/office/powerpoint/2010/main" val="3451026907"/>
      </p:ext>
    </p:extLst>
  </p:cSld>
  <p:clrMapOvr>
    <a:masterClrMapping/>
  </p:clrMapOvr>
  <mc:AlternateContent xmlns:mc="http://schemas.openxmlformats.org/markup-compatibility/2006" xmlns:p14="http://schemas.microsoft.com/office/powerpoint/2010/main">
    <mc:Choice Requires="p14">
      <p:transition spd="slow" p14:dur="2000" advTm="26596"/>
    </mc:Choice>
    <mc:Fallback xmlns="">
      <p:transition spd="slow" advTm="26596"/>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99792"/>
            <a:ext cx="10515600" cy="639823"/>
          </a:xfrm>
          <a:ln>
            <a:solidFill>
              <a:srgbClr val="0070C0"/>
            </a:solidFill>
          </a:ln>
        </p:spPr>
        <p:txBody>
          <a:bodyPr>
            <a:normAutofit/>
            <a:scene3d>
              <a:camera prst="orthographicFront"/>
              <a:lightRig rig="threePt" dir="t"/>
            </a:scene3d>
            <a:sp3d extrusionH="57150">
              <a:bevelT w="38100" h="38100"/>
            </a:sp3d>
          </a:bodyPr>
          <a:lstStyle/>
          <a:p>
            <a:pPr algn="ctr"/>
            <a:r>
              <a:rPr lang="en-US" sz="3600" b="1" i="1" dirty="0">
                <a:solidFill>
                  <a:srgbClr val="00B0F0"/>
                </a:solidFill>
                <a:latin typeface="Arial" panose="020B0604020202020204" pitchFamily="34" charset="0"/>
                <a:cs typeface="Arial" panose="020B0604020202020204" pitchFamily="34" charset="0"/>
              </a:rPr>
              <a:t>Melting Time of 8-cm Thick Regolith</a:t>
            </a:r>
            <a:endParaRPr lang="en-US" sz="3600" dirty="0">
              <a:solidFill>
                <a:srgbClr val="00B0F0"/>
              </a:solidFill>
            </a:endParaRPr>
          </a:p>
        </p:txBody>
      </p:sp>
      <p:pic>
        <p:nvPicPr>
          <p:cNvPr id="6" name="Picture 2" descr="Printing bricks from moondust using the sun’s heat"/>
          <p:cNvPicPr>
            <a:picLocks noChangeAspect="1" noChangeArrowheads="1"/>
          </p:cNvPicPr>
          <p:nvPr/>
        </p:nvPicPr>
        <p:blipFill rotWithShape="1">
          <a:blip r:embed="rId2">
            <a:extLst>
              <a:ext uri="{28A0092B-C50C-407E-A947-70E740481C1C}">
                <a14:useLocalDpi xmlns:a14="http://schemas.microsoft.com/office/drawing/2010/main" val="0"/>
              </a:ext>
            </a:extLst>
          </a:blip>
          <a:srcRect l="21256" t="1655" r="3624" b="13544"/>
          <a:stretch/>
        </p:blipFill>
        <p:spPr bwMode="auto">
          <a:xfrm>
            <a:off x="7474471" y="1787213"/>
            <a:ext cx="4107929" cy="278240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9402267" y="4536399"/>
            <a:ext cx="2050305" cy="307777"/>
          </a:xfrm>
          <a:prstGeom prst="rect">
            <a:avLst/>
          </a:prstGeom>
          <a:noFill/>
        </p:spPr>
        <p:txBody>
          <a:bodyPr wrap="none" rtlCol="0">
            <a:spAutoFit/>
          </a:bodyPr>
          <a:lstStyle/>
          <a:p>
            <a:r>
              <a:rPr lang="en-US" sz="1400" dirty="0">
                <a:latin typeface="Arial" panose="020B0604020202020204" pitchFamily="34" charset="0"/>
                <a:cs typeface="Arial" panose="020B0604020202020204" pitchFamily="34" charset="0"/>
              </a:rPr>
              <a:t>Courtesy of NASA KSC</a:t>
            </a:r>
          </a:p>
        </p:txBody>
      </p:sp>
      <p:sp>
        <p:nvSpPr>
          <p:cNvPr id="5" name="Rectangle 4"/>
          <p:cNvSpPr/>
          <p:nvPr/>
        </p:nvSpPr>
        <p:spPr>
          <a:xfrm>
            <a:off x="7164813" y="5016215"/>
            <a:ext cx="4027062" cy="1600438"/>
          </a:xfrm>
          <a:prstGeom prst="rect">
            <a:avLst/>
          </a:prstGeom>
          <a:solidFill>
            <a:schemeClr val="accent1">
              <a:lumMod val="40000"/>
              <a:lumOff val="60000"/>
            </a:schemeClr>
          </a:solidFill>
          <a:ln w="28575">
            <a:solidFill>
              <a:schemeClr val="tx1"/>
            </a:solidFill>
          </a:ln>
        </p:spPr>
        <p:txBody>
          <a:bodyPr wrap="square">
            <a:spAutoFit/>
          </a:bodyPr>
          <a:lstStyle/>
          <a:p>
            <a:r>
              <a:rPr lang="en-US" sz="1400" b="1" dirty="0">
                <a:latin typeface="Arial" panose="020B0604020202020204" pitchFamily="34" charset="0"/>
                <a:cs typeface="Arial" panose="020B0604020202020204" pitchFamily="34" charset="0"/>
              </a:rPr>
              <a:t>Time to Sinter a 32 cm thick, 30 meter diameter landing pad using 0.3 m focal plane diameter: </a:t>
            </a:r>
          </a:p>
          <a:p>
            <a:r>
              <a:rPr lang="en-US" sz="1400" b="1" dirty="0">
                <a:latin typeface="Arial" panose="020B0604020202020204" pitchFamily="34" charset="0"/>
                <a:cs typeface="Arial" panose="020B0604020202020204" pitchFamily="34" charset="0"/>
              </a:rPr>
              <a:t>• 120 days by a 10 meter aperture diameter</a:t>
            </a:r>
          </a:p>
          <a:p>
            <a:r>
              <a:rPr lang="en-US" sz="1400" b="1" dirty="0">
                <a:latin typeface="Arial" panose="020B0604020202020204" pitchFamily="34" charset="0"/>
                <a:cs typeface="Arial" panose="020B0604020202020204" pitchFamily="34" charset="0"/>
              </a:rPr>
              <a:t>• 30 days by a 20 meter aperture diameter</a:t>
            </a:r>
          </a:p>
          <a:p>
            <a:r>
              <a:rPr lang="en-US" sz="1400" b="1" dirty="0">
                <a:latin typeface="Arial" panose="020B0604020202020204" pitchFamily="34" charset="0"/>
                <a:cs typeface="Arial" panose="020B0604020202020204" pitchFamily="34" charset="0"/>
              </a:rPr>
              <a:t>• 13 days by a 30 meter aperture diameter</a:t>
            </a:r>
          </a:p>
          <a:p>
            <a:r>
              <a:rPr lang="en-US" sz="1400" b="1" dirty="0">
                <a:latin typeface="Arial" panose="020B0604020202020204" pitchFamily="34" charset="0"/>
                <a:cs typeface="Arial" panose="020B0604020202020204" pitchFamily="34" charset="0"/>
              </a:rPr>
              <a:t>• 8 days by a 40 meter aperture diameter</a:t>
            </a:r>
          </a:p>
        </p:txBody>
      </p:sp>
      <p:grpSp>
        <p:nvGrpSpPr>
          <p:cNvPr id="32" name="Group 31">
            <a:extLst>
              <a:ext uri="{FF2B5EF4-FFF2-40B4-BE49-F238E27FC236}">
                <a16:creationId xmlns:a16="http://schemas.microsoft.com/office/drawing/2014/main" id="{FBC17986-64F1-4AB9-A10C-6F4383EAE61B}"/>
              </a:ext>
            </a:extLst>
          </p:cNvPr>
          <p:cNvGrpSpPr/>
          <p:nvPr/>
        </p:nvGrpSpPr>
        <p:grpSpPr>
          <a:xfrm>
            <a:off x="306813" y="1531337"/>
            <a:ext cx="6858000" cy="5326663"/>
            <a:chOff x="306813" y="1531337"/>
            <a:chExt cx="6858000" cy="5326663"/>
          </a:xfrm>
        </p:grpSpPr>
        <p:grpSp>
          <p:nvGrpSpPr>
            <p:cNvPr id="9" name="Group 8"/>
            <p:cNvGrpSpPr>
              <a:grpSpLocks noChangeAspect="1"/>
            </p:cNvGrpSpPr>
            <p:nvPr/>
          </p:nvGrpSpPr>
          <p:grpSpPr>
            <a:xfrm>
              <a:off x="306813" y="1531337"/>
              <a:ext cx="6858000" cy="5326663"/>
              <a:chOff x="3200401" y="1671637"/>
              <a:chExt cx="5486400" cy="4261330"/>
            </a:xfrm>
          </p:grpSpPr>
          <p:graphicFrame>
            <p:nvGraphicFramePr>
              <p:cNvPr id="7" name="Chart 6"/>
              <p:cNvGraphicFramePr>
                <a:graphicFrameLocks/>
              </p:cNvGraphicFramePr>
              <p:nvPr>
                <p:extLst>
                  <p:ext uri="{D42A27DB-BD31-4B8C-83A1-F6EECF244321}">
                    <p14:modId xmlns:p14="http://schemas.microsoft.com/office/powerpoint/2010/main" val="1364539005"/>
                  </p:ext>
                </p:extLst>
              </p:nvPr>
            </p:nvGraphicFramePr>
            <p:xfrm>
              <a:off x="3200401" y="1671637"/>
              <a:ext cx="5486400" cy="4261330"/>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2"/>
              <p:cNvSpPr txBox="1"/>
              <p:nvPr/>
            </p:nvSpPr>
            <p:spPr>
              <a:xfrm>
                <a:off x="5428361" y="2195935"/>
                <a:ext cx="1611723" cy="254557"/>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r>
                  <a:rPr lang="en-US" sz="1100" b="1">
                    <a:latin typeface="Arial" panose="020B0604020202020204" pitchFamily="34" charset="0"/>
                    <a:cs typeface="Arial" panose="020B0604020202020204" pitchFamily="34" charset="0"/>
                  </a:rPr>
                  <a:t>Focal Plane Diameter</a:t>
                </a:r>
              </a:p>
            </p:txBody>
          </p:sp>
        </p:grpSp>
        <p:grpSp>
          <p:nvGrpSpPr>
            <p:cNvPr id="10" name="Group 9">
              <a:extLst>
                <a:ext uri="{FF2B5EF4-FFF2-40B4-BE49-F238E27FC236}">
                  <a16:creationId xmlns:a16="http://schemas.microsoft.com/office/drawing/2014/main" id="{AF8AC193-6F03-4779-BE20-174CE3EEB1AA}"/>
                </a:ext>
              </a:extLst>
            </p:cNvPr>
            <p:cNvGrpSpPr/>
            <p:nvPr/>
          </p:nvGrpSpPr>
          <p:grpSpPr>
            <a:xfrm>
              <a:off x="1968789" y="5327145"/>
              <a:ext cx="4950427" cy="1204287"/>
              <a:chOff x="1968789" y="5327145"/>
              <a:chExt cx="4950427" cy="1204287"/>
            </a:xfrm>
          </p:grpSpPr>
          <p:sp>
            <p:nvSpPr>
              <p:cNvPr id="4" name="TextBox 3">
                <a:extLst>
                  <a:ext uri="{FF2B5EF4-FFF2-40B4-BE49-F238E27FC236}">
                    <a16:creationId xmlns:a16="http://schemas.microsoft.com/office/drawing/2014/main" id="{05EFECDE-BBDF-4A52-B8BE-FEF5B75B850C}"/>
                  </a:ext>
                </a:extLst>
              </p:cNvPr>
              <p:cNvSpPr txBox="1"/>
              <p:nvPr/>
            </p:nvSpPr>
            <p:spPr>
              <a:xfrm>
                <a:off x="2069938" y="5562585"/>
                <a:ext cx="423514"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sec</a:t>
                </a:r>
              </a:p>
            </p:txBody>
          </p:sp>
          <p:sp>
            <p:nvSpPr>
              <p:cNvPr id="11" name="TextBox 10">
                <a:extLst>
                  <a:ext uri="{FF2B5EF4-FFF2-40B4-BE49-F238E27FC236}">
                    <a16:creationId xmlns:a16="http://schemas.microsoft.com/office/drawing/2014/main" id="{33C6A6AB-3D8A-430F-8A88-0F2EDA83798E}"/>
                  </a:ext>
                </a:extLst>
              </p:cNvPr>
              <p:cNvSpPr txBox="1"/>
              <p:nvPr/>
            </p:nvSpPr>
            <p:spPr>
              <a:xfrm>
                <a:off x="2069938" y="5790798"/>
                <a:ext cx="423514"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sec</a:t>
                </a:r>
              </a:p>
            </p:txBody>
          </p:sp>
          <p:sp>
            <p:nvSpPr>
              <p:cNvPr id="12" name="TextBox 11">
                <a:extLst>
                  <a:ext uri="{FF2B5EF4-FFF2-40B4-BE49-F238E27FC236}">
                    <a16:creationId xmlns:a16="http://schemas.microsoft.com/office/drawing/2014/main" id="{EB441C9B-92E0-42E2-AEBA-B30CFDAFC19B}"/>
                  </a:ext>
                </a:extLst>
              </p:cNvPr>
              <p:cNvSpPr txBox="1"/>
              <p:nvPr/>
            </p:nvSpPr>
            <p:spPr>
              <a:xfrm>
                <a:off x="2069938" y="6030844"/>
                <a:ext cx="423514"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sec</a:t>
                </a:r>
              </a:p>
            </p:txBody>
          </p:sp>
          <p:sp>
            <p:nvSpPr>
              <p:cNvPr id="13" name="TextBox 12">
                <a:extLst>
                  <a:ext uri="{FF2B5EF4-FFF2-40B4-BE49-F238E27FC236}">
                    <a16:creationId xmlns:a16="http://schemas.microsoft.com/office/drawing/2014/main" id="{07B76D30-7A57-478E-9F99-2233A268BA04}"/>
                  </a:ext>
                </a:extLst>
              </p:cNvPr>
              <p:cNvSpPr txBox="1"/>
              <p:nvPr/>
            </p:nvSpPr>
            <p:spPr>
              <a:xfrm>
                <a:off x="2069938" y="6245206"/>
                <a:ext cx="423514"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sec</a:t>
                </a:r>
              </a:p>
            </p:txBody>
          </p:sp>
          <p:sp>
            <p:nvSpPr>
              <p:cNvPr id="14" name="TextBox 13">
                <a:extLst>
                  <a:ext uri="{FF2B5EF4-FFF2-40B4-BE49-F238E27FC236}">
                    <a16:creationId xmlns:a16="http://schemas.microsoft.com/office/drawing/2014/main" id="{67147051-A85B-4B94-AB7B-92C72C9D1EBB}"/>
                  </a:ext>
                </a:extLst>
              </p:cNvPr>
              <p:cNvSpPr txBox="1"/>
              <p:nvPr/>
            </p:nvSpPr>
            <p:spPr>
              <a:xfrm>
                <a:off x="3524056" y="5562585"/>
                <a:ext cx="423514"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sec</a:t>
                </a:r>
              </a:p>
            </p:txBody>
          </p:sp>
          <p:sp>
            <p:nvSpPr>
              <p:cNvPr id="16" name="TextBox 15">
                <a:extLst>
                  <a:ext uri="{FF2B5EF4-FFF2-40B4-BE49-F238E27FC236}">
                    <a16:creationId xmlns:a16="http://schemas.microsoft.com/office/drawing/2014/main" id="{FDE3D57D-1A79-44B9-A5C7-C34E1B94AAE3}"/>
                  </a:ext>
                </a:extLst>
              </p:cNvPr>
              <p:cNvSpPr txBox="1"/>
              <p:nvPr/>
            </p:nvSpPr>
            <p:spPr>
              <a:xfrm>
                <a:off x="3524056" y="5790798"/>
                <a:ext cx="423514"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sec</a:t>
                </a:r>
              </a:p>
            </p:txBody>
          </p:sp>
          <p:sp>
            <p:nvSpPr>
              <p:cNvPr id="17" name="TextBox 16">
                <a:extLst>
                  <a:ext uri="{FF2B5EF4-FFF2-40B4-BE49-F238E27FC236}">
                    <a16:creationId xmlns:a16="http://schemas.microsoft.com/office/drawing/2014/main" id="{7DECB3DA-B251-455D-987A-B24BF4DBD6D9}"/>
                  </a:ext>
                </a:extLst>
              </p:cNvPr>
              <p:cNvSpPr txBox="1"/>
              <p:nvPr/>
            </p:nvSpPr>
            <p:spPr>
              <a:xfrm>
                <a:off x="3524056" y="6030844"/>
                <a:ext cx="423514"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sec</a:t>
                </a:r>
              </a:p>
            </p:txBody>
          </p:sp>
          <p:sp>
            <p:nvSpPr>
              <p:cNvPr id="18" name="TextBox 17">
                <a:extLst>
                  <a:ext uri="{FF2B5EF4-FFF2-40B4-BE49-F238E27FC236}">
                    <a16:creationId xmlns:a16="http://schemas.microsoft.com/office/drawing/2014/main" id="{1260B397-0707-49CE-8B3A-9A7459215B04}"/>
                  </a:ext>
                </a:extLst>
              </p:cNvPr>
              <p:cNvSpPr txBox="1"/>
              <p:nvPr/>
            </p:nvSpPr>
            <p:spPr>
              <a:xfrm>
                <a:off x="3524056" y="6245206"/>
                <a:ext cx="423514"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sec</a:t>
                </a:r>
              </a:p>
            </p:txBody>
          </p:sp>
          <p:sp>
            <p:nvSpPr>
              <p:cNvPr id="19" name="TextBox 18">
                <a:extLst>
                  <a:ext uri="{FF2B5EF4-FFF2-40B4-BE49-F238E27FC236}">
                    <a16:creationId xmlns:a16="http://schemas.microsoft.com/office/drawing/2014/main" id="{9878FE6E-8534-474F-AAA2-C215CD3BA9E2}"/>
                  </a:ext>
                </a:extLst>
              </p:cNvPr>
              <p:cNvSpPr txBox="1"/>
              <p:nvPr/>
            </p:nvSpPr>
            <p:spPr>
              <a:xfrm>
                <a:off x="5021454" y="5562585"/>
                <a:ext cx="423514"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sec</a:t>
                </a:r>
              </a:p>
            </p:txBody>
          </p:sp>
          <p:sp>
            <p:nvSpPr>
              <p:cNvPr id="20" name="TextBox 19">
                <a:extLst>
                  <a:ext uri="{FF2B5EF4-FFF2-40B4-BE49-F238E27FC236}">
                    <a16:creationId xmlns:a16="http://schemas.microsoft.com/office/drawing/2014/main" id="{90846E5A-0158-45BC-BDDA-52BA7BDD2432}"/>
                  </a:ext>
                </a:extLst>
              </p:cNvPr>
              <p:cNvSpPr txBox="1"/>
              <p:nvPr/>
            </p:nvSpPr>
            <p:spPr>
              <a:xfrm>
                <a:off x="5021454" y="5790798"/>
                <a:ext cx="423514"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sec</a:t>
                </a:r>
              </a:p>
            </p:txBody>
          </p:sp>
          <p:sp>
            <p:nvSpPr>
              <p:cNvPr id="21" name="TextBox 20">
                <a:extLst>
                  <a:ext uri="{FF2B5EF4-FFF2-40B4-BE49-F238E27FC236}">
                    <a16:creationId xmlns:a16="http://schemas.microsoft.com/office/drawing/2014/main" id="{2AAD9812-DE60-4BF1-BD07-F4A75A900CF1}"/>
                  </a:ext>
                </a:extLst>
              </p:cNvPr>
              <p:cNvSpPr txBox="1"/>
              <p:nvPr/>
            </p:nvSpPr>
            <p:spPr>
              <a:xfrm>
                <a:off x="5021454" y="6030844"/>
                <a:ext cx="423514"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sec</a:t>
                </a:r>
              </a:p>
            </p:txBody>
          </p:sp>
          <p:sp>
            <p:nvSpPr>
              <p:cNvPr id="22" name="TextBox 21">
                <a:extLst>
                  <a:ext uri="{FF2B5EF4-FFF2-40B4-BE49-F238E27FC236}">
                    <a16:creationId xmlns:a16="http://schemas.microsoft.com/office/drawing/2014/main" id="{CDAC11AD-7672-4522-B807-A7F5BAA7D6DD}"/>
                  </a:ext>
                </a:extLst>
              </p:cNvPr>
              <p:cNvSpPr txBox="1"/>
              <p:nvPr/>
            </p:nvSpPr>
            <p:spPr>
              <a:xfrm>
                <a:off x="5021454" y="6245206"/>
                <a:ext cx="423514"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sec</a:t>
                </a:r>
              </a:p>
            </p:txBody>
          </p:sp>
          <p:sp>
            <p:nvSpPr>
              <p:cNvPr id="23" name="TextBox 22">
                <a:extLst>
                  <a:ext uri="{FF2B5EF4-FFF2-40B4-BE49-F238E27FC236}">
                    <a16:creationId xmlns:a16="http://schemas.microsoft.com/office/drawing/2014/main" id="{07AA1CEB-0784-4C7A-A5B0-625CD6CFA7B6}"/>
                  </a:ext>
                </a:extLst>
              </p:cNvPr>
              <p:cNvSpPr txBox="1"/>
              <p:nvPr/>
            </p:nvSpPr>
            <p:spPr>
              <a:xfrm>
                <a:off x="6495702" y="5571812"/>
                <a:ext cx="423514"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sec</a:t>
                </a:r>
              </a:p>
            </p:txBody>
          </p:sp>
          <p:sp>
            <p:nvSpPr>
              <p:cNvPr id="24" name="TextBox 23">
                <a:extLst>
                  <a:ext uri="{FF2B5EF4-FFF2-40B4-BE49-F238E27FC236}">
                    <a16:creationId xmlns:a16="http://schemas.microsoft.com/office/drawing/2014/main" id="{7C417345-FA36-42B2-874D-E5E1D6DB86B0}"/>
                  </a:ext>
                </a:extLst>
              </p:cNvPr>
              <p:cNvSpPr txBox="1"/>
              <p:nvPr/>
            </p:nvSpPr>
            <p:spPr>
              <a:xfrm>
                <a:off x="6495702" y="5800025"/>
                <a:ext cx="423514"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sec</a:t>
                </a:r>
              </a:p>
            </p:txBody>
          </p:sp>
          <p:sp>
            <p:nvSpPr>
              <p:cNvPr id="25" name="TextBox 24">
                <a:extLst>
                  <a:ext uri="{FF2B5EF4-FFF2-40B4-BE49-F238E27FC236}">
                    <a16:creationId xmlns:a16="http://schemas.microsoft.com/office/drawing/2014/main" id="{DEB0894D-77AD-4076-A9AD-861E63DEF23B}"/>
                  </a:ext>
                </a:extLst>
              </p:cNvPr>
              <p:cNvSpPr txBox="1"/>
              <p:nvPr/>
            </p:nvSpPr>
            <p:spPr>
              <a:xfrm>
                <a:off x="6495702" y="6040071"/>
                <a:ext cx="423514"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sec</a:t>
                </a:r>
              </a:p>
            </p:txBody>
          </p:sp>
          <p:sp>
            <p:nvSpPr>
              <p:cNvPr id="26" name="TextBox 25">
                <a:extLst>
                  <a:ext uri="{FF2B5EF4-FFF2-40B4-BE49-F238E27FC236}">
                    <a16:creationId xmlns:a16="http://schemas.microsoft.com/office/drawing/2014/main" id="{EE3AEF96-90E4-4828-B67D-6ADD4F51F5A6}"/>
                  </a:ext>
                </a:extLst>
              </p:cNvPr>
              <p:cNvSpPr txBox="1"/>
              <p:nvPr/>
            </p:nvSpPr>
            <p:spPr>
              <a:xfrm>
                <a:off x="6495702" y="6254433"/>
                <a:ext cx="423514"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sec</a:t>
                </a:r>
              </a:p>
            </p:txBody>
          </p:sp>
          <p:sp>
            <p:nvSpPr>
              <p:cNvPr id="27" name="TextBox 26">
                <a:extLst>
                  <a:ext uri="{FF2B5EF4-FFF2-40B4-BE49-F238E27FC236}">
                    <a16:creationId xmlns:a16="http://schemas.microsoft.com/office/drawing/2014/main" id="{7657BCFE-814A-4677-87D6-22CBA66DFF8C}"/>
                  </a:ext>
                </a:extLst>
              </p:cNvPr>
              <p:cNvSpPr txBox="1"/>
              <p:nvPr/>
            </p:nvSpPr>
            <p:spPr>
              <a:xfrm>
                <a:off x="1968789" y="5327146"/>
                <a:ext cx="312906"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m</a:t>
                </a:r>
              </a:p>
            </p:txBody>
          </p:sp>
          <p:sp>
            <p:nvSpPr>
              <p:cNvPr id="28" name="TextBox 27">
                <a:extLst>
                  <a:ext uri="{FF2B5EF4-FFF2-40B4-BE49-F238E27FC236}">
                    <a16:creationId xmlns:a16="http://schemas.microsoft.com/office/drawing/2014/main" id="{DDF6B26E-A095-4C0C-A208-10C1C7709839}"/>
                  </a:ext>
                </a:extLst>
              </p:cNvPr>
              <p:cNvSpPr txBox="1"/>
              <p:nvPr/>
            </p:nvSpPr>
            <p:spPr>
              <a:xfrm>
                <a:off x="3422907" y="5327145"/>
                <a:ext cx="312906"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m</a:t>
                </a:r>
              </a:p>
            </p:txBody>
          </p:sp>
          <p:sp>
            <p:nvSpPr>
              <p:cNvPr id="29" name="TextBox 28">
                <a:extLst>
                  <a:ext uri="{FF2B5EF4-FFF2-40B4-BE49-F238E27FC236}">
                    <a16:creationId xmlns:a16="http://schemas.microsoft.com/office/drawing/2014/main" id="{AF6BA68C-581F-4D4D-905C-7A4E94B54592}"/>
                  </a:ext>
                </a:extLst>
              </p:cNvPr>
              <p:cNvSpPr txBox="1"/>
              <p:nvPr/>
            </p:nvSpPr>
            <p:spPr>
              <a:xfrm>
                <a:off x="4877025" y="5335381"/>
                <a:ext cx="312906"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m</a:t>
                </a:r>
              </a:p>
            </p:txBody>
          </p:sp>
          <p:sp>
            <p:nvSpPr>
              <p:cNvPr id="30" name="TextBox 29">
                <a:extLst>
                  <a:ext uri="{FF2B5EF4-FFF2-40B4-BE49-F238E27FC236}">
                    <a16:creationId xmlns:a16="http://schemas.microsoft.com/office/drawing/2014/main" id="{705D0A38-F572-4AE8-A72B-501451EF0A6C}"/>
                  </a:ext>
                </a:extLst>
              </p:cNvPr>
              <p:cNvSpPr txBox="1"/>
              <p:nvPr/>
            </p:nvSpPr>
            <p:spPr>
              <a:xfrm>
                <a:off x="6331143" y="5338754"/>
                <a:ext cx="312906" cy="276999"/>
              </a:xfrm>
              <a:prstGeom prst="rect">
                <a:avLst/>
              </a:prstGeom>
              <a:noFill/>
            </p:spPr>
            <p:txBody>
              <a:bodyPr wrap="none" rtlCol="0">
                <a:spAutoFit/>
              </a:bodyPr>
              <a:lstStyle/>
              <a:p>
                <a:r>
                  <a:rPr lang="en-US" sz="1200" dirty="0">
                    <a:latin typeface="Arial" panose="020B0604020202020204" pitchFamily="34" charset="0"/>
                    <a:cs typeface="Arial" panose="020B0604020202020204" pitchFamily="34" charset="0"/>
                  </a:rPr>
                  <a:t>m</a:t>
                </a:r>
              </a:p>
            </p:txBody>
          </p:sp>
        </p:grpSp>
        <p:sp>
          <p:nvSpPr>
            <p:cNvPr id="31" name="Rectangle 30">
              <a:extLst>
                <a:ext uri="{FF2B5EF4-FFF2-40B4-BE49-F238E27FC236}">
                  <a16:creationId xmlns:a16="http://schemas.microsoft.com/office/drawing/2014/main" id="{1A90483F-D839-4DA5-8617-397F5B9F9380}"/>
                </a:ext>
              </a:extLst>
            </p:cNvPr>
            <p:cNvSpPr/>
            <p:nvPr/>
          </p:nvSpPr>
          <p:spPr>
            <a:xfrm>
              <a:off x="4469882" y="6660897"/>
              <a:ext cx="254643" cy="1429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960824688"/>
      </p:ext>
    </p:extLst>
  </p:cSld>
  <p:clrMapOvr>
    <a:masterClrMapping/>
  </p:clrMapOvr>
  <mc:AlternateContent xmlns:mc="http://schemas.openxmlformats.org/markup-compatibility/2006" xmlns:p14="http://schemas.microsoft.com/office/powerpoint/2010/main">
    <mc:Choice Requires="p14">
      <p:transition spd="slow" p14:dur="2000" advTm="35397"/>
    </mc:Choice>
    <mc:Fallback xmlns="">
      <p:transition spd="slow" advTm="35397"/>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a:spLocks noGrp="1"/>
          </p:cNvSpPr>
          <p:nvPr>
            <p:ph type="title"/>
          </p:nvPr>
        </p:nvSpPr>
        <p:spPr>
          <a:xfrm>
            <a:off x="1421857" y="35315"/>
            <a:ext cx="9306393" cy="1066800"/>
          </a:xfrm>
        </p:spPr>
        <p:txBody>
          <a:bodyPr>
            <a:noAutofit/>
            <a:scene3d>
              <a:camera prst="orthographicFront"/>
              <a:lightRig rig="threePt" dir="t"/>
            </a:scene3d>
            <a:sp3d extrusionH="57150">
              <a:bevelT w="38100" h="38100"/>
            </a:sp3d>
          </a:bodyPr>
          <a:lstStyle/>
          <a:p>
            <a:r>
              <a:rPr lang="en-US" sz="3600" b="1" i="1" dirty="0">
                <a:ln>
                  <a:solidFill>
                    <a:srgbClr val="0070C0"/>
                  </a:solidFill>
                </a:ln>
                <a:solidFill>
                  <a:srgbClr val="00CCFF"/>
                </a:solidFill>
                <a:latin typeface="Arial" panose="020B0604020202020204" pitchFamily="34" charset="0"/>
                <a:cs typeface="Arial" panose="020B0604020202020204" pitchFamily="34" charset="0"/>
              </a:rPr>
              <a:t>Summary: Volatile harvesting from lunar regolith by BT</a:t>
            </a:r>
            <a:endParaRPr lang="en-US" sz="3600" i="1" dirty="0">
              <a:ln>
                <a:solidFill>
                  <a:srgbClr val="0070C0"/>
                </a:solidFill>
              </a:ln>
              <a:solidFill>
                <a:srgbClr val="00CCFF"/>
              </a:solidFill>
              <a:latin typeface="Arial" panose="020B0604020202020204" pitchFamily="34" charset="0"/>
              <a:cs typeface="Arial" panose="020B0604020202020204" pitchFamily="34" charset="0"/>
            </a:endParaRPr>
          </a:p>
        </p:txBody>
      </p:sp>
      <p:graphicFrame>
        <p:nvGraphicFramePr>
          <p:cNvPr id="11" name="Table 10"/>
          <p:cNvGraphicFramePr>
            <a:graphicFrameLocks noGrp="1"/>
          </p:cNvGraphicFramePr>
          <p:nvPr>
            <p:extLst>
              <p:ext uri="{D42A27DB-BD31-4B8C-83A1-F6EECF244321}">
                <p14:modId xmlns:p14="http://schemas.microsoft.com/office/powerpoint/2010/main" val="3619672522"/>
              </p:ext>
            </p:extLst>
          </p:nvPr>
        </p:nvGraphicFramePr>
        <p:xfrm>
          <a:off x="117475" y="1102115"/>
          <a:ext cx="11957050" cy="5669086"/>
        </p:xfrm>
        <a:graphic>
          <a:graphicData uri="http://schemas.openxmlformats.org/drawingml/2006/table">
            <a:tbl>
              <a:tblPr/>
              <a:tblGrid>
                <a:gridCol w="5978107">
                  <a:extLst>
                    <a:ext uri="{9D8B030D-6E8A-4147-A177-3AD203B41FA5}">
                      <a16:colId xmlns:a16="http://schemas.microsoft.com/office/drawing/2014/main" val="20000"/>
                    </a:ext>
                  </a:extLst>
                </a:gridCol>
                <a:gridCol w="5978943">
                  <a:extLst>
                    <a:ext uri="{9D8B030D-6E8A-4147-A177-3AD203B41FA5}">
                      <a16:colId xmlns:a16="http://schemas.microsoft.com/office/drawing/2014/main" val="20001"/>
                    </a:ext>
                  </a:extLst>
                </a:gridCol>
              </a:tblGrid>
              <a:tr h="2292209">
                <a:tc>
                  <a:txBody>
                    <a:bodyPr/>
                    <a:lstStyle/>
                    <a:p>
                      <a:pPr marL="0" marR="0">
                        <a:spcBef>
                          <a:spcPts val="0"/>
                        </a:spcBef>
                        <a:spcAft>
                          <a:spcPts val="0"/>
                        </a:spcAft>
                      </a:pPr>
                      <a:r>
                        <a:rPr lang="en-US" sz="1200" b="1" dirty="0">
                          <a:effectLst/>
                          <a:latin typeface="Arial" panose="020B0604020202020204" pitchFamily="34" charset="0"/>
                          <a:ea typeface="Times New Roman"/>
                          <a:cs typeface="Arial" panose="020B0604020202020204" pitchFamily="34" charset="0"/>
                        </a:rPr>
                        <a:t>Description and Objectives  </a:t>
                      </a:r>
                    </a:p>
                    <a:p>
                      <a:pPr marL="0" marR="0" indent="0">
                        <a:spcBef>
                          <a:spcPts val="0"/>
                        </a:spcBef>
                        <a:spcAft>
                          <a:spcPts val="0"/>
                        </a:spcAft>
                        <a:buFont typeface="Arial"/>
                        <a:buNone/>
                      </a:pPr>
                      <a:r>
                        <a:rPr lang="en-US" sz="1200" b="1" u="sng" dirty="0">
                          <a:effectLst/>
                          <a:latin typeface="Arial" panose="020B0604020202020204" pitchFamily="34" charset="0"/>
                          <a:ea typeface="Times New Roman"/>
                          <a:cs typeface="Arial" panose="020B0604020202020204" pitchFamily="34" charset="0"/>
                        </a:rPr>
                        <a:t>Description</a:t>
                      </a:r>
                      <a:r>
                        <a:rPr lang="en-US" sz="1200" dirty="0">
                          <a:effectLst/>
                          <a:latin typeface="Arial" panose="020B0604020202020204" pitchFamily="34" charset="0"/>
                          <a:ea typeface="Times New Roman"/>
                          <a:cs typeface="Arial" panose="020B0604020202020204" pitchFamily="34" charset="0"/>
                        </a:rPr>
                        <a:t>: The invented BT (LAR-19538-1) is a unique device to capture and accelerate gaseous particles through drift axis of circularly harmonic field or ring-field generator. Circularly harmonic field establishes the cylindrical harmonic condition on the axially symmetric electric polar arrangement. The axially symmetric electric polar arrangement is used at the electron accelerator to create the drift axis of E-field equipotential in a cylindrical harmonic. The capture and collection of gas molecules under the extreme vacuum condition (i.e., 10</a:t>
                      </a:r>
                      <a:r>
                        <a:rPr lang="en-US" sz="1200" baseline="30000" dirty="0">
                          <a:effectLst/>
                          <a:latin typeface="Arial" panose="020B0604020202020204" pitchFamily="34" charset="0"/>
                          <a:ea typeface="Times New Roman"/>
                          <a:cs typeface="Arial" panose="020B0604020202020204" pitchFamily="34" charset="0"/>
                        </a:rPr>
                        <a:t>-12</a:t>
                      </a:r>
                      <a:r>
                        <a:rPr lang="en-US" sz="1200" dirty="0">
                          <a:effectLst/>
                          <a:latin typeface="Arial" panose="020B0604020202020204" pitchFamily="34" charset="0"/>
                          <a:ea typeface="Times New Roman"/>
                          <a:cs typeface="Arial" panose="020B0604020202020204" pitchFamily="34" charset="0"/>
                        </a:rPr>
                        <a:t> torr on the Moon)</a:t>
                      </a:r>
                      <a:r>
                        <a:rPr lang="en-US" sz="1200" baseline="0" dirty="0">
                          <a:effectLst/>
                          <a:latin typeface="Arial" panose="020B0604020202020204" pitchFamily="34" charset="0"/>
                          <a:ea typeface="Times New Roman"/>
                          <a:cs typeface="Arial" panose="020B0604020202020204" pitchFamily="34" charset="0"/>
                        </a:rPr>
                        <a:t> are extremely difficult. No equipment is available to date. The proposed BT is able to capture and collect the volatiles (</a:t>
                      </a:r>
                      <a:r>
                        <a:rPr lang="en-US" sz="1200" dirty="0">
                          <a:effectLst/>
                          <a:latin typeface="Arial" panose="020B0604020202020204" pitchFamily="34" charset="0"/>
                          <a:ea typeface="Times New Roman"/>
                          <a:cs typeface="Arial" panose="020B0604020202020204" pitchFamily="34" charset="0"/>
                        </a:rPr>
                        <a:t>H</a:t>
                      </a:r>
                      <a:r>
                        <a:rPr lang="en-US" sz="1200" baseline="-25000" dirty="0">
                          <a:effectLst/>
                          <a:latin typeface="Arial" panose="020B0604020202020204" pitchFamily="34" charset="0"/>
                          <a:ea typeface="Times New Roman"/>
                          <a:cs typeface="Arial" panose="020B0604020202020204" pitchFamily="34" charset="0"/>
                        </a:rPr>
                        <a:t>2</a:t>
                      </a:r>
                      <a:r>
                        <a:rPr lang="en-US" sz="1200" dirty="0">
                          <a:effectLst/>
                          <a:latin typeface="Arial" panose="020B0604020202020204" pitchFamily="34" charset="0"/>
                          <a:ea typeface="Times New Roman"/>
                          <a:cs typeface="Arial" panose="020B0604020202020204" pitchFamily="34" charset="0"/>
                        </a:rPr>
                        <a:t>O, He-3, and/or other gaseous molecules) for enabling lunar onsite supply. The  captured gaseous elements are then accelerated and eventually stored selectively into a bottle by induction field at the other end of BT.  </a:t>
                      </a:r>
                    </a:p>
                    <a:p>
                      <a:pPr marL="0" marR="0" lvl="0" indent="0" algn="l" defTabSz="457200" rtl="0" eaLnBrk="1" fontAlgn="auto" latinLnBrk="0" hangingPunct="1">
                        <a:lnSpc>
                          <a:spcPct val="100000"/>
                        </a:lnSpc>
                        <a:spcBef>
                          <a:spcPts val="0"/>
                        </a:spcBef>
                        <a:spcAft>
                          <a:spcPts val="0"/>
                        </a:spcAft>
                        <a:buClrTx/>
                        <a:buSzTx/>
                        <a:buFont typeface="Arial"/>
                        <a:buNone/>
                        <a:tabLst/>
                        <a:defRPr/>
                      </a:pPr>
                      <a:r>
                        <a:rPr lang="en-US" sz="1200" b="1" u="sng" dirty="0">
                          <a:effectLst/>
                          <a:latin typeface="Arial" panose="020B0604020202020204" pitchFamily="34" charset="0"/>
                          <a:ea typeface="Times New Roman"/>
                          <a:cs typeface="Arial" panose="020B0604020202020204" pitchFamily="34" charset="0"/>
                        </a:rPr>
                        <a:t>Objectives</a:t>
                      </a:r>
                      <a:r>
                        <a:rPr lang="en-US" sz="1200" dirty="0">
                          <a:effectLst/>
                          <a:latin typeface="Arial" panose="020B0604020202020204" pitchFamily="34" charset="0"/>
                          <a:ea typeface="Times New Roman"/>
                          <a:cs typeface="Arial" panose="020B0604020202020204" pitchFamily="34" charset="0"/>
                        </a:rPr>
                        <a:t>:</a:t>
                      </a:r>
                      <a:r>
                        <a:rPr lang="en-US" sz="1200" baseline="0" dirty="0">
                          <a:effectLst/>
                          <a:latin typeface="Arial" panose="020B0604020202020204" pitchFamily="34" charset="0"/>
                          <a:ea typeface="Times New Roman"/>
                          <a:cs typeface="Arial" panose="020B0604020202020204" pitchFamily="34" charset="0"/>
                        </a:rPr>
                        <a:t> To d</a:t>
                      </a:r>
                      <a:r>
                        <a:rPr lang="en-US" sz="1200" dirty="0">
                          <a:effectLst/>
                          <a:latin typeface="Arial" panose="020B0604020202020204" pitchFamily="34" charset="0"/>
                          <a:ea typeface="Times New Roman"/>
                          <a:cs typeface="Arial" panose="020B0604020202020204" pitchFamily="34" charset="0"/>
                        </a:rPr>
                        <a:t>evelop BT array to effectively capture and collect  gaseous molecules, such as H</a:t>
                      </a:r>
                      <a:r>
                        <a:rPr lang="en-US" sz="1200" baseline="-25000" dirty="0">
                          <a:effectLst/>
                          <a:latin typeface="Arial" panose="020B0604020202020204" pitchFamily="34" charset="0"/>
                          <a:ea typeface="Times New Roman"/>
                          <a:cs typeface="Arial" panose="020B0604020202020204" pitchFamily="34" charset="0"/>
                        </a:rPr>
                        <a:t>2</a:t>
                      </a:r>
                      <a:r>
                        <a:rPr lang="en-US" sz="1200" dirty="0">
                          <a:effectLst/>
                          <a:latin typeface="Arial" panose="020B0604020202020204" pitchFamily="34" charset="0"/>
                          <a:ea typeface="Times New Roman"/>
                          <a:cs typeface="Arial" panose="020B0604020202020204" pitchFamily="34" charset="0"/>
                        </a:rPr>
                        <a:t>O, He-3, or other gaseous molecules, for potential onsite supply. </a:t>
                      </a:r>
                    </a:p>
                  </a:txBody>
                  <a:tcPr marL="48890" marR="488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b="1" dirty="0">
                          <a:effectLst/>
                          <a:latin typeface="Arial" panose="020B0604020202020204" pitchFamily="34" charset="0"/>
                          <a:ea typeface="Times New Roman"/>
                          <a:cs typeface="Arial" panose="020B0604020202020204" pitchFamily="34" charset="0"/>
                        </a:rPr>
                        <a:t>State of the Art</a:t>
                      </a:r>
                    </a:p>
                    <a:p>
                      <a:pPr marL="50800" marR="0" lvl="1" indent="0">
                        <a:spcBef>
                          <a:spcPts val="0"/>
                        </a:spcBef>
                        <a:spcAft>
                          <a:spcPts val="600"/>
                        </a:spcAft>
                        <a:buFont typeface="Arial"/>
                        <a:buNone/>
                        <a:tabLst>
                          <a:tab pos="0" algn="l"/>
                        </a:tabLst>
                      </a:pPr>
                      <a:r>
                        <a:rPr lang="en-US" sz="1200" b="0" i="0" u="none" kern="0" dirty="0">
                          <a:effectLst/>
                          <a:latin typeface="Arial" panose="020B0604020202020204" pitchFamily="34" charset="0"/>
                          <a:cs typeface="Arial" panose="020B0604020202020204" pitchFamily="34" charset="0"/>
                        </a:rPr>
                        <a:t>The Bessel Tube is totally a new invented device technology. There are</a:t>
                      </a:r>
                      <a:r>
                        <a:rPr lang="en-US" sz="1200" b="0" i="0" u="none" kern="0" baseline="0" dirty="0">
                          <a:effectLst/>
                          <a:latin typeface="Arial" panose="020B0604020202020204" pitchFamily="34" charset="0"/>
                          <a:cs typeface="Arial" panose="020B0604020202020204" pitchFamily="34" charset="0"/>
                        </a:rPr>
                        <a:t> NO comparable or better technologies available to date.</a:t>
                      </a:r>
                      <a:endParaRPr lang="en-US" sz="1200" b="0" i="0" u="none" kern="0" dirty="0">
                        <a:effectLst/>
                        <a:latin typeface="Arial" panose="020B0604020202020204" pitchFamily="34" charset="0"/>
                        <a:cs typeface="Arial" panose="020B0604020202020204" pitchFamily="34" charset="0"/>
                      </a:endParaRPr>
                    </a:p>
                    <a:p>
                      <a:pPr marL="50800" marR="0" lvl="1" indent="0">
                        <a:spcBef>
                          <a:spcPts val="0"/>
                        </a:spcBef>
                        <a:spcAft>
                          <a:spcPts val="0"/>
                        </a:spcAft>
                        <a:buFont typeface="Arial"/>
                        <a:buNone/>
                        <a:tabLst>
                          <a:tab pos="0" algn="l"/>
                        </a:tabLst>
                      </a:pPr>
                      <a:r>
                        <a:rPr lang="en-US" sz="1200" b="1" i="0" u="sng" kern="0" dirty="0">
                          <a:effectLst/>
                          <a:latin typeface="Arial" panose="020B0604020202020204" pitchFamily="34" charset="0"/>
                          <a:cs typeface="Arial" panose="020B0604020202020204" pitchFamily="34" charset="0"/>
                        </a:rPr>
                        <a:t>Reference current SOA</a:t>
                      </a:r>
                      <a:r>
                        <a:rPr lang="en-US" sz="1200" b="0" kern="0" dirty="0">
                          <a:effectLst/>
                          <a:latin typeface="Arial" panose="020B0604020202020204" pitchFamily="34" charset="0"/>
                          <a:cs typeface="Arial" panose="020B0604020202020204" pitchFamily="34" charset="0"/>
                        </a:rPr>
                        <a:t>,     (solely NASA Langley invented technology)</a:t>
                      </a:r>
                    </a:p>
                    <a:p>
                      <a:pPr marL="50800" marR="0" lvl="1" indent="0">
                        <a:spcBef>
                          <a:spcPts val="0"/>
                        </a:spcBef>
                        <a:spcAft>
                          <a:spcPts val="600"/>
                        </a:spcAft>
                        <a:buFont typeface="Arial"/>
                        <a:buNone/>
                        <a:tabLst>
                          <a:tab pos="0" algn="l"/>
                        </a:tabLst>
                      </a:pPr>
                      <a:r>
                        <a:rPr lang="en-US" sz="1200" b="0" kern="0" dirty="0">
                          <a:effectLst/>
                          <a:latin typeface="Arial" panose="020B0604020202020204" pitchFamily="34" charset="0"/>
                          <a:cs typeface="Arial" panose="020B0604020202020204" pitchFamily="34" charset="0"/>
                        </a:rPr>
                        <a:t>S.H. Choi, H.S. Choi, R.W. Moses, and K. Kim, “Bessel Tube for Driving Gaseous Molecules and Nanoparticles into Linear Motion”, NASA Case No. LAR 19538-1, e-NTR #: 1539786201, Oct. 17, 2018.</a:t>
                      </a:r>
                    </a:p>
                    <a:p>
                      <a:pPr marL="50800" marR="0" lvl="1" indent="0">
                        <a:spcBef>
                          <a:spcPts val="0"/>
                        </a:spcBef>
                        <a:spcAft>
                          <a:spcPts val="0"/>
                        </a:spcAft>
                        <a:buFont typeface="Arial"/>
                        <a:buNone/>
                        <a:tabLst>
                          <a:tab pos="0" algn="l"/>
                        </a:tabLst>
                      </a:pPr>
                      <a:r>
                        <a:rPr lang="en-US" sz="1200" b="1" u="sng" kern="0" dirty="0">
                          <a:effectLst/>
                          <a:latin typeface="Arial" panose="020B0604020202020204" pitchFamily="34" charset="0"/>
                          <a:cs typeface="Arial" panose="020B0604020202020204" pitchFamily="34" charset="0"/>
                        </a:rPr>
                        <a:t>“Where are we now?”</a:t>
                      </a:r>
                      <a:r>
                        <a:rPr lang="en-US" sz="1200" b="0" u="none" kern="0" dirty="0">
                          <a:effectLst/>
                          <a:latin typeface="Arial" panose="020B0604020202020204" pitchFamily="34" charset="0"/>
                          <a:cs typeface="Arial" panose="020B0604020202020204" pitchFamily="34" charset="0"/>
                        </a:rPr>
                        <a:t>   </a:t>
                      </a:r>
                    </a:p>
                    <a:p>
                      <a:pPr marL="50800" marR="0" lvl="1" indent="0">
                        <a:spcBef>
                          <a:spcPts val="0"/>
                        </a:spcBef>
                        <a:spcAft>
                          <a:spcPts val="0"/>
                        </a:spcAft>
                        <a:buFont typeface="Arial" panose="020B0604020202020204" pitchFamily="34" charset="0"/>
                        <a:buNone/>
                        <a:tabLst>
                          <a:tab pos="0" algn="l"/>
                        </a:tabLst>
                      </a:pPr>
                      <a:r>
                        <a:rPr lang="en-US" sz="1200" b="0" u="none" kern="0" dirty="0">
                          <a:effectLst/>
                          <a:latin typeface="Arial" panose="020B0604020202020204" pitchFamily="34" charset="0"/>
                          <a:cs typeface="Arial" panose="020B0604020202020204" pitchFamily="34" charset="0"/>
                        </a:rPr>
                        <a:t>A preliminary design of BT was done.</a:t>
                      </a:r>
                    </a:p>
                  </a:txBody>
                  <a:tcPr marL="48890" marR="488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108766">
                <a:tc>
                  <a:txBody>
                    <a:bodyPr/>
                    <a:lstStyle/>
                    <a:p>
                      <a:pPr marL="0" marR="0">
                        <a:spcBef>
                          <a:spcPts val="0"/>
                        </a:spcBef>
                        <a:spcAft>
                          <a:spcPts val="0"/>
                        </a:spcAft>
                      </a:pPr>
                      <a:r>
                        <a:rPr lang="en-US" sz="1200" b="1" dirty="0">
                          <a:effectLst/>
                          <a:latin typeface="Arial" panose="020B0604020202020204" pitchFamily="34" charset="0"/>
                          <a:ea typeface="Times New Roman"/>
                          <a:cs typeface="Arial" panose="020B0604020202020204" pitchFamily="34" charset="0"/>
                        </a:rPr>
                        <a:t>Customers/Infusion,</a:t>
                      </a:r>
                      <a:r>
                        <a:rPr lang="en-US" sz="1200" b="1" baseline="0" dirty="0">
                          <a:effectLst/>
                          <a:latin typeface="Arial" panose="020B0604020202020204" pitchFamily="34" charset="0"/>
                          <a:ea typeface="Times New Roman"/>
                          <a:cs typeface="Arial" panose="020B0604020202020204" pitchFamily="34" charset="0"/>
                        </a:rPr>
                        <a:t> Alignment</a:t>
                      </a:r>
                      <a:r>
                        <a:rPr lang="en-US" sz="1200" b="1" dirty="0">
                          <a:effectLst/>
                          <a:latin typeface="Arial" panose="020B0604020202020204" pitchFamily="34" charset="0"/>
                          <a:ea typeface="Times New Roman"/>
                          <a:cs typeface="Arial" panose="020B0604020202020204" pitchFamily="34" charset="0"/>
                        </a:rPr>
                        <a:t>:</a:t>
                      </a:r>
                    </a:p>
                    <a:p>
                      <a:pPr marL="0" marR="0">
                        <a:spcBef>
                          <a:spcPts val="0"/>
                        </a:spcBef>
                        <a:spcAft>
                          <a:spcPts val="0"/>
                        </a:spcAft>
                      </a:pPr>
                      <a:endParaRPr lang="en-US" sz="1200" b="1" dirty="0">
                        <a:effectLst/>
                        <a:latin typeface="Arial" panose="020B0604020202020204" pitchFamily="34" charset="0"/>
                        <a:ea typeface="Times New Roman"/>
                        <a:cs typeface="Arial" panose="020B0604020202020204" pitchFamily="34" charset="0"/>
                      </a:endParaRPr>
                    </a:p>
                    <a:p>
                      <a:pPr marL="171450" indent="-171450">
                        <a:buFont typeface="Arial"/>
                        <a:buChar char="•"/>
                      </a:pPr>
                      <a:r>
                        <a:rPr lang="en-US" sz="1100" dirty="0">
                          <a:latin typeface="Arial" panose="020B0604020202020204" pitchFamily="34" charset="0"/>
                          <a:cs typeface="Arial" panose="020B0604020202020204" pitchFamily="34" charset="0"/>
                        </a:rPr>
                        <a:t>Customers/Infusion</a:t>
                      </a:r>
                    </a:p>
                    <a:p>
                      <a:pPr marL="457200" lvl="1" indent="-171450">
                        <a:buFont typeface="Arial"/>
                        <a:buChar char="•"/>
                      </a:pPr>
                      <a:r>
                        <a:rPr lang="en-US" sz="1100" dirty="0">
                          <a:latin typeface="Arial" panose="020B0604020202020204" pitchFamily="34" charset="0"/>
                          <a:cs typeface="Arial" panose="020B0604020202020204" pitchFamily="34" charset="0"/>
                        </a:rPr>
                        <a:t>Current -  Lunar and Mars exploration under ISRU</a:t>
                      </a:r>
                    </a:p>
                    <a:p>
                      <a:pPr marL="457200" lvl="1" indent="-171450">
                        <a:buFont typeface="Arial"/>
                        <a:buChar char="•"/>
                      </a:pPr>
                      <a:r>
                        <a:rPr lang="en-US" sz="1100" dirty="0">
                          <a:latin typeface="Arial" panose="020B0604020202020204" pitchFamily="34" charset="0"/>
                          <a:cs typeface="Arial" panose="020B0604020202020204" pitchFamily="34" charset="0"/>
                        </a:rPr>
                        <a:t>Potential</a:t>
                      </a:r>
                    </a:p>
                    <a:p>
                      <a:pPr marL="800100" lvl="2" indent="-171450">
                        <a:buFont typeface="Arial"/>
                        <a:buChar char="•"/>
                      </a:pPr>
                      <a:r>
                        <a:rPr lang="en-US" sz="1100" dirty="0">
                          <a:latin typeface="Arial" panose="020B0604020202020204" pitchFamily="34" charset="0"/>
                          <a:cs typeface="Arial" panose="020B0604020202020204" pitchFamily="34" charset="0"/>
                        </a:rPr>
                        <a:t>Vacuum pump application with BT for extreme vacuum pump (&lt; 10</a:t>
                      </a:r>
                      <a:r>
                        <a:rPr lang="en-US" sz="1100" baseline="30000" dirty="0">
                          <a:latin typeface="Arial" panose="020B0604020202020204" pitchFamily="34" charset="0"/>
                          <a:cs typeface="Arial" panose="020B0604020202020204" pitchFamily="34" charset="0"/>
                        </a:rPr>
                        <a:t>-8</a:t>
                      </a:r>
                      <a:r>
                        <a:rPr lang="en-US" sz="1100" dirty="0">
                          <a:latin typeface="Arial" panose="020B0604020202020204" pitchFamily="34" charset="0"/>
                          <a:cs typeface="Arial" panose="020B0604020202020204" pitchFamily="34" charset="0"/>
                        </a:rPr>
                        <a:t> torr)</a:t>
                      </a:r>
                    </a:p>
                    <a:p>
                      <a:pPr marL="171450" indent="-171450">
                        <a:buFont typeface="Arial"/>
                        <a:buChar char="•"/>
                      </a:pPr>
                      <a:r>
                        <a:rPr lang="en-US" sz="1100" dirty="0">
                          <a:latin typeface="Arial" panose="020B0604020202020204" pitchFamily="34" charset="0"/>
                          <a:cs typeface="Arial" panose="020B0604020202020204" pitchFamily="34" charset="0"/>
                        </a:rPr>
                        <a:t>Partners</a:t>
                      </a:r>
                    </a:p>
                    <a:p>
                      <a:pPr marL="457200" lvl="1" indent="-171450">
                        <a:buFont typeface="Arial"/>
                        <a:buChar char="•"/>
                      </a:pPr>
                      <a:r>
                        <a:rPr lang="en-US" sz="1100" dirty="0">
                          <a:latin typeface="Arial" panose="020B0604020202020204" pitchFamily="34" charset="0"/>
                          <a:cs typeface="Arial" panose="020B0604020202020204" pitchFamily="34" charset="0"/>
                        </a:rPr>
                        <a:t>Existing Collaborator – None</a:t>
                      </a:r>
                    </a:p>
                    <a:p>
                      <a:pPr marL="457200" lvl="1" indent="-171450">
                        <a:buFont typeface="Arial"/>
                        <a:buChar char="•"/>
                      </a:pPr>
                      <a:r>
                        <a:rPr lang="en-US" sz="1100" dirty="0">
                          <a:latin typeface="Arial" panose="020B0604020202020204" pitchFamily="34" charset="0"/>
                          <a:cs typeface="Arial" panose="020B0604020202020204" pitchFamily="34" charset="0"/>
                        </a:rPr>
                        <a:t>Potential</a:t>
                      </a:r>
                      <a:r>
                        <a:rPr lang="en-US" sz="1100" baseline="0" dirty="0">
                          <a:latin typeface="Arial" panose="020B0604020202020204" pitchFamily="34" charset="0"/>
                          <a:cs typeface="Arial" panose="020B0604020202020204" pitchFamily="34" charset="0"/>
                        </a:rPr>
                        <a:t> – Vacuum pump manufacturers</a:t>
                      </a:r>
                      <a:endParaRPr lang="en-US" sz="1100" dirty="0">
                        <a:latin typeface="Arial" panose="020B0604020202020204" pitchFamily="34" charset="0"/>
                        <a:cs typeface="Arial" panose="020B0604020202020204" pitchFamily="34" charset="0"/>
                      </a:endParaRPr>
                    </a:p>
                    <a:p>
                      <a:pPr marL="0" marR="0">
                        <a:spcBef>
                          <a:spcPts val="0"/>
                        </a:spcBef>
                        <a:spcAft>
                          <a:spcPts val="0"/>
                        </a:spcAft>
                      </a:pPr>
                      <a:endParaRPr lang="en-US" sz="1200" dirty="0">
                        <a:effectLst/>
                        <a:latin typeface="Arial" panose="020B0604020202020204" pitchFamily="34" charset="0"/>
                        <a:ea typeface="Times New Roman"/>
                        <a:cs typeface="Arial" panose="020B0604020202020204" pitchFamily="34" charset="0"/>
                      </a:endParaRPr>
                    </a:p>
                  </a:txBody>
                  <a:tcPr marL="48890" marR="488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200" b="1" dirty="0">
                          <a:effectLst/>
                          <a:latin typeface="Arial" panose="020B0604020202020204" pitchFamily="34" charset="0"/>
                          <a:ea typeface="Times New Roman"/>
                          <a:cs typeface="Arial" panose="020B0604020202020204" pitchFamily="34" charset="0"/>
                        </a:rPr>
                        <a:t>Technical Approach</a:t>
                      </a:r>
                    </a:p>
                    <a:p>
                      <a:pPr marL="228600" marR="0" lvl="0" indent="-177800">
                        <a:spcBef>
                          <a:spcPts val="0"/>
                        </a:spcBef>
                        <a:spcAft>
                          <a:spcPts val="0"/>
                        </a:spcAft>
                        <a:buFont typeface="Symbol"/>
                        <a:buChar char=""/>
                        <a:tabLst>
                          <a:tab pos="249238" algn="l"/>
                        </a:tabLst>
                      </a:pPr>
                      <a:r>
                        <a:rPr lang="en-US" sz="1200" dirty="0">
                          <a:effectLst/>
                          <a:latin typeface="Arial" panose="020B0604020202020204" pitchFamily="34" charset="0"/>
                          <a:ea typeface="Times New Roman"/>
                          <a:cs typeface="Arial" panose="020B0604020202020204" pitchFamily="34" charset="0"/>
                        </a:rPr>
                        <a:t>Technical development perspective how the mission or project will be approached. </a:t>
                      </a:r>
                    </a:p>
                    <a:p>
                      <a:pPr marL="457200" marR="0" lvl="0" indent="-177800">
                        <a:spcBef>
                          <a:spcPts val="0"/>
                        </a:spcBef>
                        <a:spcAft>
                          <a:spcPts val="0"/>
                        </a:spcAft>
                        <a:buFont typeface="Symbol" panose="05050102010706020507" pitchFamily="18" charset="2"/>
                        <a:buChar char=""/>
                        <a:tabLst>
                          <a:tab pos="249238" algn="l"/>
                        </a:tabLst>
                      </a:pPr>
                      <a:r>
                        <a:rPr lang="en-US" sz="1200" dirty="0">
                          <a:effectLst/>
                          <a:latin typeface="Arial" panose="020B0604020202020204" pitchFamily="34" charset="0"/>
                          <a:ea typeface="Times New Roman"/>
                          <a:cs typeface="Arial" panose="020B0604020202020204" pitchFamily="34" charset="0"/>
                        </a:rPr>
                        <a:t>Process of design</a:t>
                      </a:r>
                      <a:r>
                        <a:rPr lang="en-US" sz="1200" baseline="0" dirty="0">
                          <a:effectLst/>
                          <a:latin typeface="Arial" panose="020B0604020202020204" pitchFamily="34" charset="0"/>
                          <a:ea typeface="Times New Roman"/>
                          <a:cs typeface="Arial" panose="020B0604020202020204" pitchFamily="34" charset="0"/>
                        </a:rPr>
                        <a:t> and fab for laboratory model and test performance in high vacuum (TRL 4)</a:t>
                      </a:r>
                    </a:p>
                    <a:p>
                      <a:pPr marL="457200" marR="0" lvl="0" indent="-177800">
                        <a:spcBef>
                          <a:spcPts val="0"/>
                        </a:spcBef>
                        <a:spcAft>
                          <a:spcPts val="0"/>
                        </a:spcAft>
                        <a:buFont typeface="Symbol" panose="05050102010706020507" pitchFamily="18" charset="2"/>
                        <a:buChar char=""/>
                        <a:tabLst>
                          <a:tab pos="249238" algn="l"/>
                        </a:tabLst>
                      </a:pPr>
                      <a:r>
                        <a:rPr lang="en-US" sz="1200" dirty="0">
                          <a:effectLst/>
                          <a:latin typeface="Arial" panose="020B0604020202020204" pitchFamily="34" charset="0"/>
                          <a:ea typeface="Times New Roman"/>
                          <a:cs typeface="Arial" panose="020B0604020202020204" pitchFamily="34" charset="0"/>
                        </a:rPr>
                        <a:t>Fabrication of BT array with differential field controller of electric potential on each ring-field coil (TRL 6)</a:t>
                      </a:r>
                    </a:p>
                    <a:p>
                      <a:pPr marL="457200" marR="0" lvl="0" indent="-177800">
                        <a:spcBef>
                          <a:spcPts val="0"/>
                        </a:spcBef>
                        <a:spcAft>
                          <a:spcPts val="0"/>
                        </a:spcAft>
                        <a:buFont typeface="Symbol" panose="05050102010706020507" pitchFamily="18" charset="2"/>
                        <a:buChar char=""/>
                        <a:tabLst>
                          <a:tab pos="249238" algn="l"/>
                        </a:tabLst>
                      </a:pPr>
                      <a:r>
                        <a:rPr lang="en-US" sz="1200" dirty="0">
                          <a:effectLst/>
                          <a:latin typeface="Arial" panose="020B0604020202020204" pitchFamily="34" charset="0"/>
                          <a:ea typeface="Times New Roman"/>
                          <a:cs typeface="Arial" panose="020B0604020202020204" pitchFamily="34" charset="0"/>
                        </a:rPr>
                        <a:t>Validation of BT array performance (TRL 7)</a:t>
                      </a:r>
                    </a:p>
                    <a:p>
                      <a:pPr marL="228600" marR="0" lvl="0" indent="-177800">
                        <a:spcBef>
                          <a:spcPts val="0"/>
                        </a:spcBef>
                        <a:spcAft>
                          <a:spcPts val="0"/>
                        </a:spcAft>
                        <a:buFont typeface="Symbol"/>
                        <a:buChar char=""/>
                        <a:tabLst>
                          <a:tab pos="249238" algn="l"/>
                        </a:tabLst>
                      </a:pPr>
                      <a:r>
                        <a:rPr lang="en-US" sz="1200" dirty="0">
                          <a:effectLst/>
                          <a:latin typeface="Arial" panose="020B0604020202020204" pitchFamily="34" charset="0"/>
                          <a:ea typeface="Times New Roman"/>
                          <a:cs typeface="Arial" panose="020B0604020202020204" pitchFamily="34" charset="0"/>
                        </a:rPr>
                        <a:t>On-going effort by the proposal team.</a:t>
                      </a:r>
                    </a:p>
                    <a:p>
                      <a:pPr marL="457200" marR="0" lvl="0" indent="-171450">
                        <a:spcBef>
                          <a:spcPts val="0"/>
                        </a:spcBef>
                        <a:spcAft>
                          <a:spcPts val="0"/>
                        </a:spcAft>
                        <a:buFont typeface="Symbol" panose="05050102010706020507" pitchFamily="18" charset="2"/>
                        <a:buChar char="®"/>
                        <a:tabLst>
                          <a:tab pos="457200" algn="l"/>
                        </a:tabLst>
                      </a:pPr>
                      <a:r>
                        <a:rPr lang="en-US" sz="1200" dirty="0">
                          <a:effectLst/>
                          <a:latin typeface="Arial" panose="020B0604020202020204" pitchFamily="34" charset="0"/>
                          <a:ea typeface="Times New Roman"/>
                          <a:cs typeface="Arial" panose="020B0604020202020204" pitchFamily="34" charset="0"/>
                        </a:rPr>
                        <a:t> Design study of the components of BT. </a:t>
                      </a:r>
                    </a:p>
                    <a:p>
                      <a:pPr marL="228600" marR="0" lvl="0" indent="-177800">
                        <a:spcBef>
                          <a:spcPts val="0"/>
                        </a:spcBef>
                        <a:spcAft>
                          <a:spcPts val="0"/>
                        </a:spcAft>
                        <a:buFont typeface="Symbol"/>
                        <a:buChar char=""/>
                        <a:tabLst>
                          <a:tab pos="249238" algn="l"/>
                        </a:tabLst>
                      </a:pPr>
                      <a:r>
                        <a:rPr lang="en-US" sz="1200" dirty="0">
                          <a:effectLst/>
                          <a:latin typeface="Arial" panose="020B0604020202020204" pitchFamily="34" charset="0"/>
                          <a:ea typeface="Times New Roman"/>
                          <a:cs typeface="Arial" panose="020B0604020202020204" pitchFamily="34" charset="0"/>
                        </a:rPr>
                        <a:t>Technology involved and how it will be used to solve the problem.</a:t>
                      </a:r>
                    </a:p>
                    <a:p>
                      <a:pPr marL="514350" marR="0" lvl="0" indent="-228600">
                        <a:spcBef>
                          <a:spcPts val="0"/>
                        </a:spcBef>
                        <a:spcAft>
                          <a:spcPts val="0"/>
                        </a:spcAft>
                        <a:buFont typeface="Symbol" panose="05050102010706020507" pitchFamily="18" charset="2"/>
                        <a:buChar char="®"/>
                        <a:tabLst>
                          <a:tab pos="400050" algn="l"/>
                        </a:tabLst>
                      </a:pPr>
                      <a:r>
                        <a:rPr lang="en-US" sz="1200" dirty="0">
                          <a:effectLst/>
                          <a:latin typeface="Arial" panose="020B0604020202020204" pitchFamily="34" charset="0"/>
                          <a:ea typeface="Times New Roman"/>
                          <a:cs typeface="Arial" panose="020B0604020202020204" pitchFamily="34" charset="0"/>
                        </a:rPr>
                        <a:t>An array of multiple ring-field generators for differential field generation </a:t>
                      </a:r>
                    </a:p>
                    <a:p>
                      <a:pPr marL="228600" marR="0" lvl="0" indent="-177800">
                        <a:spcBef>
                          <a:spcPts val="0"/>
                        </a:spcBef>
                        <a:spcAft>
                          <a:spcPts val="0"/>
                        </a:spcAft>
                        <a:buFont typeface="Symbol"/>
                        <a:buChar char=""/>
                        <a:tabLst>
                          <a:tab pos="249238" algn="l"/>
                        </a:tabLst>
                      </a:pPr>
                      <a:r>
                        <a:rPr lang="en-US" sz="1200" u="sng" dirty="0">
                          <a:effectLst/>
                          <a:latin typeface="Arial" panose="020B0604020202020204" pitchFamily="34" charset="0"/>
                          <a:ea typeface="Times New Roman"/>
                          <a:cs typeface="Arial" panose="020B0604020202020204" pitchFamily="34" charset="0"/>
                        </a:rPr>
                        <a:t>“to-be-developed” subsystems</a:t>
                      </a:r>
                      <a:r>
                        <a:rPr lang="en-US" sz="1200" dirty="0">
                          <a:effectLst/>
                          <a:latin typeface="Arial" panose="020B0604020202020204" pitchFamily="34" charset="0"/>
                          <a:ea typeface="Times New Roman"/>
                          <a:cs typeface="Arial" panose="020B0604020202020204" pitchFamily="34" charset="0"/>
                        </a:rPr>
                        <a:t>: Subsystem requires a storage bottle of collected</a:t>
                      </a:r>
                      <a:r>
                        <a:rPr lang="en-US" sz="1200" baseline="0" dirty="0">
                          <a:effectLst/>
                          <a:latin typeface="Arial" panose="020B0604020202020204" pitchFamily="34" charset="0"/>
                          <a:ea typeface="Times New Roman"/>
                          <a:cs typeface="Arial" panose="020B0604020202020204" pitchFamily="34" charset="0"/>
                        </a:rPr>
                        <a:t> volatiles by BT.</a:t>
                      </a:r>
                      <a:endParaRPr lang="en-US" sz="1200" dirty="0">
                        <a:effectLst/>
                        <a:latin typeface="Arial" panose="020B0604020202020204" pitchFamily="34" charset="0"/>
                        <a:ea typeface="Times New Roman"/>
                        <a:cs typeface="Arial" panose="020B0604020202020204" pitchFamily="34" charset="0"/>
                      </a:endParaRPr>
                    </a:p>
                    <a:p>
                      <a:pPr marL="228600" marR="0" lvl="0" indent="-177800">
                        <a:spcBef>
                          <a:spcPts val="0"/>
                        </a:spcBef>
                        <a:spcAft>
                          <a:spcPts val="0"/>
                        </a:spcAft>
                        <a:buFont typeface="Symbol"/>
                        <a:buChar char=""/>
                        <a:tabLst>
                          <a:tab pos="249238" algn="l"/>
                        </a:tabLst>
                      </a:pPr>
                      <a:r>
                        <a:rPr lang="en-US" sz="1200" dirty="0">
                          <a:effectLst/>
                          <a:latin typeface="Arial" panose="020B0604020202020204" pitchFamily="34" charset="0"/>
                          <a:ea typeface="Times New Roman"/>
                          <a:cs typeface="Arial" panose="020B0604020202020204" pitchFamily="34" charset="0"/>
                        </a:rPr>
                        <a:t>Maturity of component technologies: TRL 7, Suitability for the mission:  very high</a:t>
                      </a:r>
                    </a:p>
                    <a:p>
                      <a:pPr marL="228600" marR="0" lvl="0" indent="-177800" algn="l" defTabSz="457200" rtl="0" eaLnBrk="1" fontAlgn="auto" latinLnBrk="0" hangingPunct="1">
                        <a:lnSpc>
                          <a:spcPct val="100000"/>
                        </a:lnSpc>
                        <a:spcBef>
                          <a:spcPts val="0"/>
                        </a:spcBef>
                        <a:spcAft>
                          <a:spcPts val="0"/>
                        </a:spcAft>
                        <a:buClrTx/>
                        <a:buSzTx/>
                        <a:buFont typeface="Symbol"/>
                        <a:buChar char=""/>
                        <a:tabLst>
                          <a:tab pos="249238" algn="l"/>
                        </a:tabLst>
                        <a:defRPr/>
                      </a:pPr>
                      <a:r>
                        <a:rPr lang="en-US" sz="1200" dirty="0">
                          <a:latin typeface="Arial" panose="020B0604020202020204" pitchFamily="34" charset="0"/>
                          <a:cs typeface="Arial" panose="020B0604020202020204" pitchFamily="34" charset="0"/>
                        </a:rPr>
                        <a:t>Interface requirements</a:t>
                      </a:r>
                    </a:p>
                    <a:p>
                      <a:pPr marL="514350" marR="0" lvl="0" indent="-228600" algn="l" defTabSz="457200" rtl="0" eaLnBrk="1" fontAlgn="auto" latinLnBrk="0" hangingPunct="1">
                        <a:lnSpc>
                          <a:spcPct val="100000"/>
                        </a:lnSpc>
                        <a:spcBef>
                          <a:spcPts val="0"/>
                        </a:spcBef>
                        <a:spcAft>
                          <a:spcPts val="0"/>
                        </a:spcAft>
                        <a:buClrTx/>
                        <a:buSzTx/>
                        <a:buFont typeface="Symbol" panose="05050102010706020507" pitchFamily="18" charset="2"/>
                        <a:buChar char="®"/>
                        <a:tabLst>
                          <a:tab pos="514350" algn="l"/>
                        </a:tabLst>
                        <a:defRPr/>
                      </a:pPr>
                      <a:r>
                        <a:rPr lang="en-US" sz="1200" dirty="0">
                          <a:effectLst/>
                          <a:latin typeface="Arial" panose="020B0604020202020204" pitchFamily="34" charset="0"/>
                          <a:ea typeface="Times New Roman"/>
                          <a:cs typeface="Arial" panose="020B0604020202020204" pitchFamily="34" charset="0"/>
                        </a:rPr>
                        <a:t>Power modulation on each ring-field coil.</a:t>
                      </a:r>
                    </a:p>
                  </a:txBody>
                  <a:tcPr marL="48890" marR="4889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616734189"/>
      </p:ext>
    </p:extLst>
  </p:cSld>
  <p:clrMapOvr>
    <a:masterClrMapping/>
  </p:clrMapOvr>
  <mc:AlternateContent xmlns:mc="http://schemas.openxmlformats.org/markup-compatibility/2006" xmlns:p14="http://schemas.microsoft.com/office/powerpoint/2010/main">
    <mc:Choice Requires="p14">
      <p:transition spd="slow" p14:dur="2000" advTm="28834"/>
    </mc:Choice>
    <mc:Fallback xmlns="">
      <p:transition spd="slow" advTm="28834"/>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11136</TotalTime>
  <Words>1863</Words>
  <Application>Microsoft Macintosh PowerPoint</Application>
  <PresentationFormat>Widescreen</PresentationFormat>
  <Paragraphs>332</Paragraphs>
  <Slides>15</Slides>
  <Notes>2</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15</vt:i4>
      </vt:variant>
    </vt:vector>
  </HeadingPairs>
  <TitlesOfParts>
    <vt:vector size="23" baseType="lpstr">
      <vt:lpstr>Arial</vt:lpstr>
      <vt:lpstr>Calibri</vt:lpstr>
      <vt:lpstr>Calibri Light</vt:lpstr>
      <vt:lpstr>Lucida Sans Unicode</vt:lpstr>
      <vt:lpstr>Symbol</vt:lpstr>
      <vt:lpstr>Wingdings</vt:lpstr>
      <vt:lpstr>Office Theme</vt:lpstr>
      <vt:lpstr>Photo Editor Photo</vt:lpstr>
      <vt:lpstr>AIAA SciTech2022 Lunar Volatiles Collector</vt:lpstr>
      <vt:lpstr>Problem/Need – The Importance of the Idea</vt:lpstr>
      <vt:lpstr>Space Environment of the Moon</vt:lpstr>
      <vt:lpstr>PowerPoint Presentation</vt:lpstr>
      <vt:lpstr>Chemical Bonding Energy</vt:lpstr>
      <vt:lpstr>Helium-3 Mining</vt:lpstr>
      <vt:lpstr>Challenges for Lunar Volatile Collection (LVC)</vt:lpstr>
      <vt:lpstr>Bessel Tube (BT) Concept for Volatile Collection</vt:lpstr>
      <vt:lpstr>PowerPoint Presentation</vt:lpstr>
      <vt:lpstr>PowerPoint Presentation</vt:lpstr>
      <vt:lpstr>PowerPoint Presentation</vt:lpstr>
      <vt:lpstr>Helium-3 Mining Technology</vt:lpstr>
      <vt:lpstr>O2 Separation</vt:lpstr>
      <vt:lpstr>Melting Time of 8-cm Thick Regolith</vt:lpstr>
      <vt:lpstr>Summary: Volatile harvesting from lunar regolith by BT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Lunar Surface Science Workshop-2021 Lunar Volatiles Collector</dc:title>
  <dc:creator>Choi, Sang H. (LARC-D307)</dc:creator>
  <cp:lastModifiedBy>Fay, Catharine C. (LARC-D307)</cp:lastModifiedBy>
  <cp:revision>57</cp:revision>
  <dcterms:created xsi:type="dcterms:W3CDTF">2021-07-19T17:05:50Z</dcterms:created>
  <dcterms:modified xsi:type="dcterms:W3CDTF">2021-12-08T03:31:20Z</dcterms:modified>
</cp:coreProperties>
</file>