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32462788" cy="43435588"/>
  <p:embeddedFontLst>
    <p:embeddedFont>
      <p:font typeface="Arial Black" panose="020B0A04020102020204" pitchFamily="34" charset="0"/>
      <p:regular r:id="rId4"/>
      <p:bold r:id="rId5"/>
    </p:embeddedFont>
    <p:embeddedFont>
      <p:font typeface="Calibri" panose="020F0502020204030204" pitchFamily="34" charset="0"/>
      <p:regular r:id="rId6"/>
      <p:bold r:id="rId7"/>
      <p:italic r:id="rId8"/>
      <p:boldItalic r:id="rId9"/>
    </p:embeddedFont>
    <p:embeddedFont>
      <p:font typeface="Trebuchet MS" panose="020B0603020202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azVtuXXuXDUhf708CCHoOqcsh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87244F-D089-4913-BA25-704CA0F69E8F}">
  <a:tblStyle styleId="{6E87244F-D089-4913-BA25-704CA0F69E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2"/>
  </p:normalViewPr>
  <p:slideViewPr>
    <p:cSldViewPr snapToGrid="0">
      <p:cViewPr varScale="1">
        <p:scale>
          <a:sx n="13" d="100"/>
          <a:sy n="13" d="100"/>
        </p:scale>
        <p:origin x="1452" y="96"/>
      </p:cViewPr>
      <p:guideLst>
        <p:guide orient="horz" pos="3318"/>
        <p:guide orient="horz" pos="288"/>
        <p:guide orient="horz" pos="20160"/>
        <p:guide orient="horz"/>
        <p:guide pos="6708"/>
        <p:guide pos="20904"/>
        <p:guide pos="7082"/>
        <p:guide pos="20582"/>
        <p:guide pos="27330"/>
        <p:guide pos="32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4067208" cy="2171779"/>
          </a:xfrm>
          <a:prstGeom prst="rect">
            <a:avLst/>
          </a:prstGeom>
          <a:noFill/>
          <a:ln>
            <a:noFill/>
          </a:ln>
        </p:spPr>
        <p:txBody>
          <a:bodyPr spcFirstLastPara="1" wrap="square" lIns="433700" tIns="216850" rIns="433700" bIns="216850" anchor="t" anchorCtr="0">
            <a:noAutofit/>
          </a:bodyPr>
          <a:lstStyle>
            <a:lvl1pPr marR="0" lvl="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8388069" y="0"/>
            <a:ext cx="14067208" cy="2171779"/>
          </a:xfrm>
          <a:prstGeom prst="rect">
            <a:avLst/>
          </a:prstGeom>
          <a:noFill/>
          <a:ln>
            <a:noFill/>
          </a:ln>
        </p:spPr>
        <p:txBody>
          <a:bodyPr spcFirstLastPara="1" wrap="square" lIns="433700" tIns="216850" rIns="433700" bIns="216850" anchor="t" anchorCtr="0">
            <a:noAutofit/>
          </a:bodyPr>
          <a:lstStyle>
            <a:lvl1pPr marR="0" lvl="0" algn="r" rtl="0">
              <a:spcBef>
                <a:spcPts val="0"/>
              </a:spcBef>
              <a:spcAft>
                <a:spcPts val="0"/>
              </a:spcAft>
              <a:buSzPts val="1400"/>
              <a:buNone/>
              <a:defRPr sz="5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373688" y="3257550"/>
            <a:ext cx="21715412" cy="1628774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246279" y="20631905"/>
            <a:ext cx="25970229" cy="19546015"/>
          </a:xfrm>
          <a:prstGeom prst="rect">
            <a:avLst/>
          </a:prstGeom>
          <a:noFill/>
          <a:ln>
            <a:noFill/>
          </a:ln>
        </p:spPr>
        <p:txBody>
          <a:bodyPr spcFirstLastPara="1" wrap="square" lIns="433700" tIns="216850" rIns="433700" bIns="21685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41256269"/>
            <a:ext cx="14067208" cy="2171779"/>
          </a:xfrm>
          <a:prstGeom prst="rect">
            <a:avLst/>
          </a:prstGeom>
          <a:noFill/>
          <a:ln>
            <a:noFill/>
          </a:ln>
        </p:spPr>
        <p:txBody>
          <a:bodyPr spcFirstLastPara="1" wrap="square" lIns="433700" tIns="216850" rIns="433700" bIns="216850" anchor="b" anchorCtr="0">
            <a:noAutofit/>
          </a:bodyPr>
          <a:lstStyle>
            <a:lvl1pPr marR="0" lvl="0" algn="l" rtl="0">
              <a:spcBef>
                <a:spcPts val="0"/>
              </a:spcBef>
              <a:spcAft>
                <a:spcPts val="0"/>
              </a:spcAft>
              <a:buSzPts val="1400"/>
              <a:buNone/>
              <a:defRPr sz="5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8388069" y="41256269"/>
            <a:ext cx="14067208" cy="2171779"/>
          </a:xfrm>
          <a:prstGeom prst="rect">
            <a:avLst/>
          </a:prstGeom>
          <a:noFill/>
          <a:ln>
            <a:noFill/>
          </a:ln>
        </p:spPr>
        <p:txBody>
          <a:bodyPr spcFirstLastPara="1" wrap="square" lIns="433700" tIns="216850" rIns="433700" bIns="216850" anchor="b" anchorCtr="0">
            <a:noAutofit/>
          </a:bodyPr>
          <a:lstStyle/>
          <a:p>
            <a:pPr marL="0" marR="0" lvl="0" indent="0" algn="r" rtl="0">
              <a:spcBef>
                <a:spcPts val="0"/>
              </a:spcBef>
              <a:spcAft>
                <a:spcPts val="0"/>
              </a:spcAft>
              <a:buNone/>
            </a:pPr>
            <a:fld id="{00000000-1234-1234-1234-123412341234}" type="slidenum">
              <a:rPr lang="en-US" sz="5700" b="0" i="0" u="none" strike="noStrike" cap="none">
                <a:solidFill>
                  <a:schemeClr val="dk1"/>
                </a:solidFill>
                <a:latin typeface="Calibri"/>
                <a:ea typeface="Calibri"/>
                <a:cs typeface="Calibri"/>
                <a:sym typeface="Calibri"/>
              </a:rPr>
              <a:t>‹#›</a:t>
            </a:fld>
            <a:endParaRPr sz="57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5373688" y="3257550"/>
            <a:ext cx="21715412" cy="16287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3246279" y="20631905"/>
            <a:ext cx="25970229" cy="19546015"/>
          </a:xfrm>
          <a:prstGeom prst="rect">
            <a:avLst/>
          </a:prstGeom>
          <a:noFill/>
          <a:ln>
            <a:noFill/>
          </a:ln>
        </p:spPr>
        <p:txBody>
          <a:bodyPr spcFirstLastPara="1" wrap="square" lIns="433700" tIns="216850" rIns="433700" bIns="216850" anchor="t" anchorCtr="0">
            <a:normAutofit/>
          </a:bodyPr>
          <a:lstStyle/>
          <a:p>
            <a:pPr marL="0" lvl="0" indent="0" algn="l" rtl="0">
              <a:spcBef>
                <a:spcPts val="0"/>
              </a:spcBef>
              <a:spcAft>
                <a:spcPts val="0"/>
              </a:spcAft>
              <a:buNone/>
            </a:pPr>
            <a:endParaRPr/>
          </a:p>
        </p:txBody>
      </p:sp>
      <p:sp>
        <p:nvSpPr>
          <p:cNvPr id="38" name="Google Shape;38;p1:notes"/>
          <p:cNvSpPr txBox="1">
            <a:spLocks noGrp="1"/>
          </p:cNvSpPr>
          <p:nvPr>
            <p:ph type="sldNum" idx="12"/>
          </p:nvPr>
        </p:nvSpPr>
        <p:spPr>
          <a:xfrm>
            <a:off x="18388069" y="41256269"/>
            <a:ext cx="14067208" cy="2171779"/>
          </a:xfrm>
          <a:prstGeom prst="rect">
            <a:avLst/>
          </a:prstGeom>
          <a:noFill/>
          <a:ln>
            <a:noFill/>
          </a:ln>
        </p:spPr>
        <p:txBody>
          <a:bodyPr spcFirstLastPara="1" wrap="square" lIns="433700" tIns="216850" rIns="433700" bIns="2168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6x48 Trifold Template">
  <p:cSld name="36x48 Trifold Template">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527049" y="6021370"/>
            <a:ext cx="1019651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2"/>
          </p:nvPr>
        </p:nvSpPr>
        <p:spPr>
          <a:xfrm>
            <a:off x="527049" y="5267325"/>
            <a:ext cx="10196513"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3"/>
          </p:nvPr>
        </p:nvSpPr>
        <p:spPr>
          <a:xfrm>
            <a:off x="517525" y="14197506"/>
            <a:ext cx="10210799"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4"/>
          </p:nvPr>
        </p:nvSpPr>
        <p:spPr>
          <a:xfrm>
            <a:off x="11252201" y="6021371"/>
            <a:ext cx="2142172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5"/>
          </p:nvPr>
        </p:nvSpPr>
        <p:spPr>
          <a:xfrm>
            <a:off x="11242675" y="5267326"/>
            <a:ext cx="21431251"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6"/>
          </p:nvPr>
        </p:nvSpPr>
        <p:spPr>
          <a:xfrm>
            <a:off x="11252201" y="20505756"/>
            <a:ext cx="21421723"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body" idx="7"/>
          </p:nvPr>
        </p:nvSpPr>
        <p:spPr>
          <a:xfrm>
            <a:off x="11252201" y="19751711"/>
            <a:ext cx="21421723"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8"/>
          </p:nvPr>
        </p:nvSpPr>
        <p:spPr>
          <a:xfrm>
            <a:off x="33185100" y="5267325"/>
            <a:ext cx="102012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9"/>
          </p:nvPr>
        </p:nvSpPr>
        <p:spPr>
          <a:xfrm>
            <a:off x="33185100" y="6021370"/>
            <a:ext cx="10201275"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3"/>
          </p:nvPr>
        </p:nvSpPr>
        <p:spPr>
          <a:xfrm>
            <a:off x="33185097" y="14257356"/>
            <a:ext cx="102012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14"/>
          </p:nvPr>
        </p:nvSpPr>
        <p:spPr>
          <a:xfrm>
            <a:off x="33185097" y="15011402"/>
            <a:ext cx="10201275"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body" idx="15"/>
          </p:nvPr>
        </p:nvSpPr>
        <p:spPr>
          <a:xfrm>
            <a:off x="33185094" y="25679402"/>
            <a:ext cx="10201275" cy="754045"/>
          </a:xfrm>
          <a:prstGeom prst="rect">
            <a:avLst/>
          </a:prstGeom>
          <a:noFill/>
          <a:ln>
            <a:noFill/>
          </a:ln>
        </p:spPr>
        <p:txBody>
          <a:bodyPr spcFirstLastPara="1" wrap="square" lIns="91425" tIns="91425" rIns="91425" bIns="91425" anchor="ctr" anchorCtr="0">
            <a:spAutoFit/>
          </a:bodyPr>
          <a:lstStyle>
            <a:lvl1pPr marL="457200" marR="0" lvl="0" indent="-228600" algn="ctr" rtl="0">
              <a:spcBef>
                <a:spcPts val="740"/>
              </a:spcBef>
              <a:spcAft>
                <a:spcPts val="0"/>
              </a:spcAft>
              <a:buClr>
                <a:srgbClr val="1F3864"/>
              </a:buClr>
              <a:buSzPts val="3700"/>
              <a:buFont typeface="Arial"/>
              <a:buNone/>
              <a:defRPr sz="3700" b="1" i="0" u="sng" strike="noStrike" cap="none">
                <a:solidFill>
                  <a:srgbClr val="1F3864"/>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body" idx="16"/>
          </p:nvPr>
        </p:nvSpPr>
        <p:spPr>
          <a:xfrm>
            <a:off x="33185097" y="26433447"/>
            <a:ext cx="10201275"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body" idx="17"/>
          </p:nvPr>
        </p:nvSpPr>
        <p:spPr>
          <a:xfrm>
            <a:off x="527049" y="14951552"/>
            <a:ext cx="10201275" cy="846363"/>
          </a:xfrm>
          <a:prstGeom prst="rect">
            <a:avLst/>
          </a:prstGeom>
          <a:noFill/>
          <a:ln>
            <a:noFill/>
          </a:ln>
        </p:spPr>
        <p:txBody>
          <a:bodyPr spcFirstLastPara="1" wrap="square" lIns="228575" tIns="228575" rIns="228575" bIns="228575" anchor="t" anchorCtr="0">
            <a:spAutoFit/>
          </a:bodyPr>
          <a:lstStyle>
            <a:lvl1pPr marL="457200" marR="0" lvl="0" indent="-228600" algn="l" rtl="0">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body" idx="18"/>
          </p:nvPr>
        </p:nvSpPr>
        <p:spPr>
          <a:xfrm>
            <a:off x="11224245" y="1785731"/>
            <a:ext cx="21421723" cy="128016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320"/>
              </a:spcBef>
              <a:spcAft>
                <a:spcPts val="0"/>
              </a:spcAft>
              <a:buClr>
                <a:srgbClr val="1F3864"/>
              </a:buClr>
              <a:buSzPts val="6600"/>
              <a:buFont typeface="Arial"/>
              <a:buNone/>
              <a:defRPr sz="6600" b="0" i="0" u="none" strike="noStrike" cap="none">
                <a:solidFill>
                  <a:srgbClr val="1F3864"/>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body" idx="19"/>
          </p:nvPr>
        </p:nvSpPr>
        <p:spPr>
          <a:xfrm>
            <a:off x="11224245" y="3117452"/>
            <a:ext cx="21421723" cy="1163782"/>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080"/>
              </a:spcBef>
              <a:spcAft>
                <a:spcPts val="0"/>
              </a:spcAft>
              <a:buClr>
                <a:srgbClr val="1F3864"/>
              </a:buClr>
              <a:buSzPts val="5400"/>
              <a:buFont typeface="Arial"/>
              <a:buNone/>
              <a:defRPr sz="5400" b="0" i="0" u="none" strike="noStrike" cap="none">
                <a:solidFill>
                  <a:srgbClr val="1F3864"/>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body" idx="20"/>
          </p:nvPr>
        </p:nvSpPr>
        <p:spPr>
          <a:xfrm>
            <a:off x="11224245" y="417443"/>
            <a:ext cx="21421723" cy="1280160"/>
          </a:xfrm>
          <a:prstGeom prst="rect">
            <a:avLst/>
          </a:prstGeom>
          <a:noFill/>
          <a:ln>
            <a:noFill/>
          </a:ln>
        </p:spPr>
        <p:txBody>
          <a:bodyPr spcFirstLastPara="1" wrap="square" lIns="91425" tIns="45700" rIns="91425" bIns="45700" anchor="t" anchorCtr="0">
            <a:normAutofit/>
          </a:bodyPr>
          <a:lstStyle>
            <a:lvl1pPr marL="457200" marR="0" lvl="0" indent="-228600" algn="ctr" rtl="0">
              <a:spcBef>
                <a:spcPts val="1760"/>
              </a:spcBef>
              <a:spcAft>
                <a:spcPts val="0"/>
              </a:spcAft>
              <a:buClr>
                <a:srgbClr val="1F3864"/>
              </a:buClr>
              <a:buSzPts val="8800"/>
              <a:buFont typeface="Arial"/>
              <a:buNone/>
              <a:defRPr sz="8800" b="1" i="0" u="none" strike="noStrike" cap="none">
                <a:solidFill>
                  <a:srgbClr val="1F3864"/>
                </a:solidFill>
                <a:latin typeface="Calibri"/>
                <a:ea typeface="Calibri"/>
                <a:cs typeface="Calibri"/>
                <a:sym typeface="Calibri"/>
              </a:defRPr>
            </a:lvl1pPr>
            <a:lvl2pPr marL="914400" marR="0" lvl="1"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2pPr>
            <a:lvl3pPr marL="1371600" marR="0" lvl="2"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3pPr>
            <a:lvl4pPr marL="1828800" marR="0" lvl="3"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4pPr>
            <a:lvl5pPr marL="2286000" marR="0" lvl="4" indent="-228600" algn="l" rtl="0">
              <a:spcBef>
                <a:spcPts val="1440"/>
              </a:spcBef>
              <a:spcAft>
                <a:spcPts val="0"/>
              </a:spcAft>
              <a:buClr>
                <a:schemeClr val="dk1"/>
              </a:buClr>
              <a:buSzPts val="7200"/>
              <a:buFont typeface="Arial"/>
              <a:buNone/>
              <a:defRPr sz="72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105379e5227_0_142"/>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ctr" anchorCtr="0">
            <a:noAutofit/>
          </a:bodyPr>
          <a:lstStyle>
            <a:lvl1pPr lvl="0" rtl="0">
              <a:spcBef>
                <a:spcPts val="0"/>
              </a:spcBef>
              <a:spcAft>
                <a:spcPts val="0"/>
              </a:spcAft>
              <a:buSzPts val="7500"/>
              <a:buChar char="●"/>
              <a:defRPr sz="7500"/>
            </a:lvl1pPr>
            <a:lvl2pPr lvl="1" rtl="0">
              <a:spcBef>
                <a:spcPts val="0"/>
              </a:spcBef>
              <a:spcAft>
                <a:spcPts val="0"/>
              </a:spcAft>
              <a:buSzPts val="7500"/>
              <a:buChar char="○"/>
              <a:defRPr sz="7500"/>
            </a:lvl2pPr>
            <a:lvl3pPr lvl="2" rtl="0">
              <a:spcBef>
                <a:spcPts val="0"/>
              </a:spcBef>
              <a:spcAft>
                <a:spcPts val="0"/>
              </a:spcAft>
              <a:buSzPts val="7500"/>
              <a:buChar char="■"/>
              <a:defRPr sz="7500"/>
            </a:lvl3pPr>
            <a:lvl4pPr lvl="3" rtl="0">
              <a:spcBef>
                <a:spcPts val="0"/>
              </a:spcBef>
              <a:spcAft>
                <a:spcPts val="0"/>
              </a:spcAft>
              <a:buSzPts val="7500"/>
              <a:buChar char="●"/>
              <a:defRPr sz="7500"/>
            </a:lvl4pPr>
            <a:lvl5pPr lvl="4" rtl="0">
              <a:spcBef>
                <a:spcPts val="0"/>
              </a:spcBef>
              <a:spcAft>
                <a:spcPts val="0"/>
              </a:spcAft>
              <a:buSzPts val="7500"/>
              <a:buChar char="○"/>
              <a:defRPr sz="7500"/>
            </a:lvl5pPr>
            <a:lvl6pPr lvl="5" rtl="0">
              <a:spcBef>
                <a:spcPts val="0"/>
              </a:spcBef>
              <a:spcAft>
                <a:spcPts val="0"/>
              </a:spcAft>
              <a:buSzPts val="7500"/>
              <a:buChar char="■"/>
              <a:defRPr sz="7500"/>
            </a:lvl6pPr>
            <a:lvl7pPr lvl="6" rtl="0">
              <a:spcBef>
                <a:spcPts val="0"/>
              </a:spcBef>
              <a:spcAft>
                <a:spcPts val="0"/>
              </a:spcAft>
              <a:buSzPts val="7500"/>
              <a:buChar char="●"/>
              <a:defRPr sz="7500"/>
            </a:lvl7pPr>
            <a:lvl8pPr lvl="7" rtl="0">
              <a:spcBef>
                <a:spcPts val="0"/>
              </a:spcBef>
              <a:spcAft>
                <a:spcPts val="0"/>
              </a:spcAft>
              <a:buSzPts val="7500"/>
              <a:buChar char="○"/>
              <a:defRPr sz="7500"/>
            </a:lvl8pPr>
            <a:lvl9pPr lvl="8" rtl="0">
              <a:spcBef>
                <a:spcPts val="0"/>
              </a:spcBef>
              <a:spcAft>
                <a:spcPts val="0"/>
              </a:spcAft>
              <a:buSzPts val="7500"/>
              <a:buChar char="■"/>
              <a:defRPr sz="7500"/>
            </a:lvl9pPr>
          </a:lstStyle>
          <a:p>
            <a:endParaRPr/>
          </a:p>
        </p:txBody>
      </p:sp>
      <p:sp>
        <p:nvSpPr>
          <p:cNvPr id="33" name="Google Shape;33;g105379e5227_0_142"/>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ctr" anchorCtr="0">
            <a:noAutofit/>
          </a:bodyPr>
          <a:lstStyle>
            <a:lvl1pPr marL="457200" lvl="0" indent="-704850" rtl="0">
              <a:spcBef>
                <a:spcPts val="0"/>
              </a:spcBef>
              <a:spcAft>
                <a:spcPts val="0"/>
              </a:spcAft>
              <a:buSzPts val="7500"/>
              <a:buChar char="●"/>
              <a:defRPr sz="7500"/>
            </a:lvl1pPr>
            <a:lvl2pPr marL="914400" lvl="1" indent="-704850" rtl="0">
              <a:spcBef>
                <a:spcPts val="0"/>
              </a:spcBef>
              <a:spcAft>
                <a:spcPts val="0"/>
              </a:spcAft>
              <a:buSzPts val="7500"/>
              <a:buChar char="○"/>
              <a:defRPr sz="7500"/>
            </a:lvl2pPr>
            <a:lvl3pPr marL="1371600" lvl="2" indent="-704850" rtl="0">
              <a:spcBef>
                <a:spcPts val="0"/>
              </a:spcBef>
              <a:spcAft>
                <a:spcPts val="0"/>
              </a:spcAft>
              <a:buSzPts val="7500"/>
              <a:buChar char="■"/>
              <a:defRPr sz="7500"/>
            </a:lvl3pPr>
            <a:lvl4pPr marL="1828800" lvl="3" indent="-704850" rtl="0">
              <a:spcBef>
                <a:spcPts val="0"/>
              </a:spcBef>
              <a:spcAft>
                <a:spcPts val="0"/>
              </a:spcAft>
              <a:buSzPts val="7500"/>
              <a:buChar char="●"/>
              <a:defRPr sz="7500"/>
            </a:lvl4pPr>
            <a:lvl5pPr marL="2286000" lvl="4" indent="-704850" rtl="0">
              <a:spcBef>
                <a:spcPts val="0"/>
              </a:spcBef>
              <a:spcAft>
                <a:spcPts val="0"/>
              </a:spcAft>
              <a:buSzPts val="7500"/>
              <a:buChar char="○"/>
              <a:defRPr sz="7500"/>
            </a:lvl5pPr>
            <a:lvl6pPr marL="2743200" lvl="5" indent="-704850" rtl="0">
              <a:spcBef>
                <a:spcPts val="0"/>
              </a:spcBef>
              <a:spcAft>
                <a:spcPts val="0"/>
              </a:spcAft>
              <a:buSzPts val="7500"/>
              <a:buChar char="■"/>
              <a:defRPr sz="7500"/>
            </a:lvl6pPr>
            <a:lvl7pPr marL="3200400" lvl="6" indent="-704850" rtl="0">
              <a:spcBef>
                <a:spcPts val="0"/>
              </a:spcBef>
              <a:spcAft>
                <a:spcPts val="0"/>
              </a:spcAft>
              <a:buSzPts val="7500"/>
              <a:buChar char="●"/>
              <a:defRPr sz="7500"/>
            </a:lvl7pPr>
            <a:lvl8pPr marL="3657600" lvl="7" indent="-704850" rtl="0">
              <a:spcBef>
                <a:spcPts val="0"/>
              </a:spcBef>
              <a:spcAft>
                <a:spcPts val="0"/>
              </a:spcAft>
              <a:buSzPts val="7500"/>
              <a:buChar char="○"/>
              <a:defRPr sz="7500"/>
            </a:lvl8pPr>
            <a:lvl9pPr marL="4114800" lvl="8" indent="-704850" rtl="0">
              <a:spcBef>
                <a:spcPts val="0"/>
              </a:spcBef>
              <a:spcAft>
                <a:spcPts val="0"/>
              </a:spcAft>
              <a:buSzPts val="7500"/>
              <a:buChar char="■"/>
              <a:defRPr sz="7500"/>
            </a:lvl9pPr>
          </a:lstStyle>
          <a:p>
            <a:endParaRPr/>
          </a:p>
        </p:txBody>
      </p:sp>
      <p:sp>
        <p:nvSpPr>
          <p:cNvPr id="34" name="Google Shape;34;g105379e5227_0_142"/>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Autofit/>
          </a:bodyPr>
          <a:lstStyle>
            <a:lvl1pPr lvl="0" rtl="0">
              <a:buNone/>
              <a:defRPr sz="7500">
                <a:latin typeface="Calibri"/>
                <a:ea typeface="Calibri"/>
                <a:cs typeface="Calibri"/>
                <a:sym typeface="Calibri"/>
              </a:defRPr>
            </a:lvl1pPr>
            <a:lvl2pPr lvl="1" rtl="0">
              <a:buNone/>
              <a:defRPr sz="7500">
                <a:latin typeface="Calibri"/>
                <a:ea typeface="Calibri"/>
                <a:cs typeface="Calibri"/>
                <a:sym typeface="Calibri"/>
              </a:defRPr>
            </a:lvl2pPr>
            <a:lvl3pPr lvl="2" rtl="0">
              <a:buNone/>
              <a:defRPr sz="7500">
                <a:latin typeface="Calibri"/>
                <a:ea typeface="Calibri"/>
                <a:cs typeface="Calibri"/>
                <a:sym typeface="Calibri"/>
              </a:defRPr>
            </a:lvl3pPr>
            <a:lvl4pPr lvl="3" rtl="0">
              <a:buNone/>
              <a:defRPr sz="7500">
                <a:latin typeface="Calibri"/>
                <a:ea typeface="Calibri"/>
                <a:cs typeface="Calibri"/>
                <a:sym typeface="Calibri"/>
              </a:defRPr>
            </a:lvl4pPr>
            <a:lvl5pPr lvl="4" rtl="0">
              <a:buNone/>
              <a:defRPr sz="7500">
                <a:latin typeface="Calibri"/>
                <a:ea typeface="Calibri"/>
                <a:cs typeface="Calibri"/>
                <a:sym typeface="Calibri"/>
              </a:defRPr>
            </a:lvl5pPr>
            <a:lvl6pPr lvl="5" rtl="0">
              <a:buNone/>
              <a:defRPr sz="7500">
                <a:latin typeface="Calibri"/>
                <a:ea typeface="Calibri"/>
                <a:cs typeface="Calibri"/>
                <a:sym typeface="Calibri"/>
              </a:defRPr>
            </a:lvl6pPr>
            <a:lvl7pPr lvl="6" rtl="0">
              <a:buNone/>
              <a:defRPr sz="7500">
                <a:latin typeface="Calibri"/>
                <a:ea typeface="Calibri"/>
                <a:cs typeface="Calibri"/>
                <a:sym typeface="Calibri"/>
              </a:defRPr>
            </a:lvl7pPr>
            <a:lvl8pPr lvl="7" rtl="0">
              <a:buNone/>
              <a:defRPr sz="7500">
                <a:latin typeface="Calibri"/>
                <a:ea typeface="Calibri"/>
                <a:cs typeface="Calibri"/>
                <a:sym typeface="Calibri"/>
              </a:defRPr>
            </a:lvl8pPr>
            <a:lvl9pPr lvl="8" rtl="0">
              <a:buNone/>
              <a:defRPr sz="7500">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hyperlink" Target="https://www.posterpresentations.com/how-to-change-the-research-poster-template-colors.htm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p:nvPr/>
        </p:nvSpPr>
        <p:spPr>
          <a:xfrm>
            <a:off x="819153" y="32232600"/>
            <a:ext cx="2514600" cy="341436"/>
          </a:xfrm>
          <a:prstGeom prst="rect">
            <a:avLst/>
          </a:prstGeom>
          <a:noFill/>
          <a:ln>
            <a:noFill/>
          </a:ln>
        </p:spPr>
        <p:txBody>
          <a:bodyPr spcFirstLastPara="1" wrap="square" lIns="91250" tIns="45600" rIns="91250" bIns="45600" anchor="t" anchorCtr="0">
            <a:spAutoFit/>
          </a:bodyPr>
          <a:lstStyle/>
          <a:p>
            <a:pPr marL="0" marR="0" lvl="0" indent="0" algn="l" rtl="0">
              <a:lnSpc>
                <a:spcPct val="65000"/>
              </a:lnSpc>
              <a:spcBef>
                <a:spcPts val="0"/>
              </a:spcBef>
              <a:spcAft>
                <a:spcPts val="0"/>
              </a:spcAft>
              <a:buNone/>
            </a:pPr>
            <a:r>
              <a:rPr lang="en-US" sz="500" b="1" i="0" u="none" strike="noStrike" cap="none">
                <a:solidFill>
                  <a:srgbClr val="BFBFBF"/>
                </a:solidFill>
                <a:latin typeface="Arial"/>
                <a:ea typeface="Arial"/>
                <a:cs typeface="Arial"/>
                <a:sym typeface="Arial"/>
              </a:rPr>
              <a:t>RESEARCH POSTER PRESENTATION DESIGN © 2019</a:t>
            </a:r>
            <a:endParaRPr/>
          </a:p>
          <a:p>
            <a:pPr marL="0" marR="0" lvl="0" indent="0" algn="l" rtl="0">
              <a:lnSpc>
                <a:spcPct val="65000"/>
              </a:lnSpc>
              <a:spcBef>
                <a:spcPts val="550"/>
              </a:spcBef>
              <a:spcAft>
                <a:spcPts val="0"/>
              </a:spcAft>
              <a:buNone/>
            </a:pPr>
            <a:r>
              <a:rPr lang="en-US" sz="1100" b="1" i="0" u="none" strike="noStrike" cap="none">
                <a:solidFill>
                  <a:srgbClr val="BFBFBF"/>
                </a:solidFill>
                <a:latin typeface="Arial"/>
                <a:ea typeface="Arial"/>
                <a:cs typeface="Arial"/>
                <a:sym typeface="Arial"/>
              </a:rPr>
              <a:t>www.PosterPresentations.com</a:t>
            </a:r>
            <a:endParaRPr/>
          </a:p>
        </p:txBody>
      </p:sp>
      <p:graphicFrame>
        <p:nvGraphicFramePr>
          <p:cNvPr id="11" name="Google Shape;11;p2"/>
          <p:cNvGraphicFramePr/>
          <p:nvPr/>
        </p:nvGraphicFramePr>
        <p:xfrm>
          <a:off x="-10611120" y="14098"/>
          <a:ext cx="9776875" cy="32750850"/>
        </p:xfrm>
        <a:graphic>
          <a:graphicData uri="http://schemas.openxmlformats.org/drawingml/2006/table">
            <a:tbl>
              <a:tblPr firstRow="1" bandRow="1">
                <a:noFill/>
                <a:tableStyleId>{6E87244F-D089-4913-BA25-704CA0F69E8F}</a:tableStyleId>
              </a:tblPr>
              <a:tblGrid>
                <a:gridCol w="4192250">
                  <a:extLst>
                    <a:ext uri="{9D8B030D-6E8A-4147-A177-3AD203B41FA5}">
                      <a16:colId xmlns:a16="http://schemas.microsoft.com/office/drawing/2014/main" val="20000"/>
                    </a:ext>
                  </a:extLst>
                </a:gridCol>
                <a:gridCol w="5584625">
                  <a:extLst>
                    <a:ext uri="{9D8B030D-6E8A-4147-A177-3AD203B41FA5}">
                      <a16:colId xmlns:a16="http://schemas.microsoft.com/office/drawing/2014/main" val="20001"/>
                    </a:ext>
                  </a:extLst>
                </a:gridCol>
              </a:tblGrid>
              <a:tr h="1329125">
                <a:tc gridSpan="2">
                  <a:txBody>
                    <a:bodyPr/>
                    <a:lstStyle/>
                    <a:p>
                      <a:pPr marL="0" marR="0" lvl="0" indent="0" algn="ctr" rtl="0">
                        <a:lnSpc>
                          <a:spcPct val="100000"/>
                        </a:lnSpc>
                        <a:spcBef>
                          <a:spcPts val="0"/>
                        </a:spcBef>
                        <a:spcAft>
                          <a:spcPts val="0"/>
                        </a:spcAft>
                        <a:buClr>
                          <a:srgbClr val="1F3A4E"/>
                        </a:buClr>
                        <a:buSzPts val="3600"/>
                        <a:buFont typeface="Arial Black"/>
                        <a:buNone/>
                      </a:pPr>
                      <a:r>
                        <a:rPr lang="en-US" sz="3600" b="0" u="none" strike="noStrike" cap="none">
                          <a:solidFill>
                            <a:srgbClr val="1F3A4E"/>
                          </a:solidFill>
                          <a:latin typeface="Arial Black"/>
                          <a:ea typeface="Arial Black"/>
                          <a:cs typeface="Arial Black"/>
                          <a:sym typeface="Arial Black"/>
                        </a:rPr>
                        <a:t>QUICK START GUIDE</a:t>
                      </a:r>
                      <a:br>
                        <a:rPr lang="en-US" sz="3600" b="0" u="none" strike="noStrike" cap="none">
                          <a:solidFill>
                            <a:srgbClr val="1F3A4E"/>
                          </a:solidFill>
                          <a:latin typeface="Arial Black"/>
                          <a:ea typeface="Arial Black"/>
                          <a:cs typeface="Arial Black"/>
                          <a:sym typeface="Arial Black"/>
                        </a:rPr>
                      </a:br>
                      <a:r>
                        <a:rPr lang="en-US" sz="2800" b="1" u="none" strike="noStrike" cap="none">
                          <a:solidFill>
                            <a:srgbClr val="FF0000"/>
                          </a:solidFill>
                          <a:latin typeface="Trebuchet MS"/>
                          <a:ea typeface="Trebuchet MS"/>
                          <a:cs typeface="Trebuchet MS"/>
                          <a:sym typeface="Trebuchet MS"/>
                        </a:rPr>
                        <a:t>(THIS SIDEBAR WILL NOT PRINT)</a:t>
                      </a:r>
                      <a:endParaRPr sz="3600" b="1" u="none" strike="noStrike" cap="none">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5">
                <a:tc gridSpan="2">
                  <a:txBody>
                    <a:bodyPr/>
                    <a:lstStyle/>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This PowerPoint template produces a </a:t>
                      </a:r>
                      <a:r>
                        <a:rPr lang="en-US" sz="2000" b="1" i="0" u="none" strike="noStrike" cap="none">
                          <a:solidFill>
                            <a:srgbClr val="FFC000"/>
                          </a:solidFill>
                          <a:latin typeface="Arial"/>
                          <a:ea typeface="Arial"/>
                          <a:cs typeface="Arial"/>
                          <a:sym typeface="Arial"/>
                        </a:rPr>
                        <a:t>36"x48” Trifold </a:t>
                      </a:r>
                      <a:r>
                        <a:rPr lang="en-US" sz="2000" i="0" u="none" strike="noStrike" cap="none">
                          <a:solidFill>
                            <a:srgbClr val="D9D9D9"/>
                          </a:solidFill>
                          <a:latin typeface="Arial"/>
                          <a:ea typeface="Arial"/>
                          <a:cs typeface="Arial"/>
                          <a:sym typeface="Arial"/>
                        </a:rPr>
                        <a:t>presentation poster board. You can use it to create your research poster by placing your title, subtitle, text, tables, charts and photos. </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the  </a:t>
                      </a:r>
                      <a:r>
                        <a:rPr lang="en-US" sz="2000" i="0" u="none" strike="noStrike" cap="none">
                          <a:solidFill>
                            <a:srgbClr val="FFC000"/>
                          </a:solidFill>
                          <a:latin typeface="Arial"/>
                          <a:ea typeface="Arial"/>
                          <a:cs typeface="Arial"/>
                          <a:sym typeface="Arial"/>
                        </a:rPr>
                        <a:t>HELP DESK</a:t>
                      </a:r>
                      <a:r>
                        <a:rPr lang="en-US" sz="2000" i="0" u="none" strike="noStrike" cap="none">
                          <a:solidFill>
                            <a:srgbClr val="D9D9D9"/>
                          </a:solidFill>
                          <a:latin typeface="Arial"/>
                          <a:ea typeface="Arial"/>
                          <a:cs typeface="Arial"/>
                          <a:sym typeface="Arial"/>
                        </a:rPr>
                        <a:t> tab.</a:t>
                      </a:r>
                      <a:endParaRPr/>
                    </a:p>
                    <a:p>
                      <a:pPr marL="0" marR="0" lvl="0" indent="0" algn="l" rtl="0">
                        <a:spcBef>
                          <a:spcPts val="0"/>
                        </a:spcBef>
                        <a:spcAft>
                          <a:spcPts val="0"/>
                        </a:spcAft>
                        <a:buNone/>
                      </a:pPr>
                      <a:endParaRPr sz="2000" i="0" u="none" strike="noStrike" cap="none">
                        <a:solidFill>
                          <a:srgbClr val="D9D9D9"/>
                        </a:solidFill>
                        <a:latin typeface="Arial"/>
                        <a:ea typeface="Arial"/>
                        <a:cs typeface="Arial"/>
                        <a:sym typeface="Arial"/>
                      </a:endParaRPr>
                    </a:p>
                    <a:p>
                      <a:pPr marL="0" marR="0" lvl="0" indent="0" algn="l" rtl="0">
                        <a:spcBef>
                          <a:spcPts val="0"/>
                        </a:spcBef>
                        <a:spcAft>
                          <a:spcPts val="0"/>
                        </a:spcAft>
                        <a:buNone/>
                      </a:pPr>
                      <a:r>
                        <a:rPr lang="en-US" sz="2000" i="0" u="none" strike="noStrike" cap="none">
                          <a:solidFill>
                            <a:srgbClr val="D9D9D9"/>
                          </a:solidFill>
                          <a:latin typeface="Arial"/>
                          <a:ea typeface="Arial"/>
                          <a:cs typeface="Arial"/>
                          <a:sym typeface="Arial"/>
                        </a:rPr>
                        <a:t>To print your poster using our same-day professional printing service, go online to </a:t>
                      </a:r>
                      <a:r>
                        <a:rPr lang="en-US" sz="2000" i="0" u="none" strike="noStrike" cap="none">
                          <a:solidFill>
                            <a:srgbClr val="FFC000"/>
                          </a:solidFill>
                          <a:latin typeface="Arial"/>
                          <a:ea typeface="Arial"/>
                          <a:cs typeface="Arial"/>
                          <a:sym typeface="Arial"/>
                        </a:rPr>
                        <a:t>PosterPresentations.com</a:t>
                      </a:r>
                      <a:r>
                        <a:rPr lang="en-US" sz="2000" i="0" u="none" strike="noStrike" cap="none">
                          <a:solidFill>
                            <a:srgbClr val="D9D9D9"/>
                          </a:solidFill>
                          <a:latin typeface="Arial"/>
                          <a:ea typeface="Arial"/>
                          <a:cs typeface="Arial"/>
                          <a:sym typeface="Arial"/>
                        </a:rPr>
                        <a:t> and click on "</a:t>
                      </a:r>
                      <a:r>
                        <a:rPr lang="en-US" sz="2000" i="0" u="none" strike="noStrike" cap="none">
                          <a:solidFill>
                            <a:srgbClr val="FFC000"/>
                          </a:solidFill>
                          <a:latin typeface="Arial"/>
                          <a:ea typeface="Arial"/>
                          <a:cs typeface="Arial"/>
                          <a:sym typeface="Arial"/>
                        </a:rPr>
                        <a:t>Order your poster</a:t>
                      </a:r>
                      <a:r>
                        <a:rPr lang="en-US" sz="2000" i="0" u="none" strike="noStrike" cap="none">
                          <a:solidFill>
                            <a:srgbClr val="D9D9D9"/>
                          </a:solidFill>
                          <a:latin typeface="Arial"/>
                          <a:ea typeface="Arial"/>
                          <a:cs typeface="Arial"/>
                          <a:sym typeface="Arial"/>
                        </a:rPr>
                        <a:t>".</a:t>
                      </a:r>
                      <a:endParaRPr sz="2000" b="1" u="none" strike="noStrike" cap="none">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1"/>
                  </a:ext>
                </a:extLst>
              </a:tr>
              <a:tr h="4644025">
                <a:tc>
                  <a:txBody>
                    <a:bodyPr/>
                    <a:lstStyle/>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endParaRPr sz="2000" u="none" strike="noStrike" cap="none">
                        <a:solidFill>
                          <a:srgbClr val="1F3A4E"/>
                        </a:solidFill>
                      </a:endParaRPr>
                    </a:p>
                    <a:p>
                      <a:pPr marL="0" marR="0" lvl="0" indent="0" algn="ctr" rtl="0">
                        <a:spcBef>
                          <a:spcPts val="0"/>
                        </a:spcBef>
                        <a:spcAft>
                          <a:spcPts val="0"/>
                        </a:spcAft>
                        <a:buNone/>
                      </a:pPr>
                      <a:r>
                        <a:rPr lang="en-US" sz="2000" u="none" strike="noStrike" cap="none">
                          <a:solidFill>
                            <a:schemeClr val="lt1"/>
                          </a:solidFill>
                          <a:latin typeface="Arial"/>
                          <a:ea typeface="Arial"/>
                          <a:cs typeface="Arial"/>
                          <a:sym typeface="Arial"/>
                        </a:rPr>
                        <a:t>This is a poster template for a </a:t>
                      </a:r>
                      <a:br>
                        <a:rPr lang="en-US" sz="2000" u="none" strike="noStrike" cap="none">
                          <a:solidFill>
                            <a:schemeClr val="lt1"/>
                          </a:solidFill>
                          <a:latin typeface="Arial"/>
                          <a:ea typeface="Arial"/>
                          <a:cs typeface="Arial"/>
                          <a:sym typeface="Arial"/>
                        </a:rPr>
                      </a:br>
                      <a:r>
                        <a:rPr lang="en-US" sz="4800" b="1" u="none" strike="noStrike" cap="none">
                          <a:solidFill>
                            <a:srgbClr val="FFC000"/>
                          </a:solidFill>
                          <a:latin typeface="Arial"/>
                          <a:ea typeface="Arial"/>
                          <a:cs typeface="Arial"/>
                          <a:sym typeface="Arial"/>
                        </a:rPr>
                        <a:t>TRIFOLD</a:t>
                      </a:r>
                      <a:br>
                        <a:rPr lang="en-US" sz="3600" b="1" u="none" strike="noStrike" cap="none">
                          <a:solidFill>
                            <a:srgbClr val="FFC000"/>
                          </a:solidFill>
                          <a:latin typeface="Arial"/>
                          <a:ea typeface="Arial"/>
                          <a:cs typeface="Arial"/>
                          <a:sym typeface="Arial"/>
                        </a:rPr>
                      </a:br>
                      <a:r>
                        <a:rPr lang="en-US" sz="2000" b="1" u="none" strike="noStrike" cap="none">
                          <a:solidFill>
                            <a:srgbClr val="FFC000"/>
                          </a:solidFill>
                          <a:latin typeface="Arial"/>
                          <a:ea typeface="Arial"/>
                          <a:cs typeface="Arial"/>
                          <a:sym typeface="Arial"/>
                        </a:rPr>
                        <a:t>(3 feet tall by 4 feet wide)</a:t>
                      </a:r>
                      <a:br>
                        <a:rPr lang="en-US" sz="2000" u="none" strike="noStrike" cap="none">
                          <a:solidFill>
                            <a:schemeClr val="lt1"/>
                          </a:solidFill>
                          <a:latin typeface="Arial"/>
                          <a:ea typeface="Arial"/>
                          <a:cs typeface="Arial"/>
                          <a:sym typeface="Arial"/>
                        </a:rPr>
                      </a:br>
                      <a:r>
                        <a:rPr lang="en-US" sz="2000" u="none" strike="noStrike" cap="none">
                          <a:solidFill>
                            <a:schemeClr val="lt1"/>
                          </a:solidFill>
                          <a:latin typeface="Arial"/>
                          <a:ea typeface="Arial"/>
                          <a:cs typeface="Arial"/>
                          <a:sym typeface="Arial"/>
                        </a:rPr>
                        <a:t>presentation board</a:t>
                      </a:r>
                      <a:endParaRPr/>
                    </a:p>
                    <a:p>
                      <a:pPr marL="0" marR="0" lvl="0" indent="0" algn="l" rtl="0">
                        <a:spcBef>
                          <a:spcPts val="0"/>
                        </a:spcBef>
                        <a:spcAft>
                          <a:spcPts val="0"/>
                        </a:spcAft>
                        <a:buNone/>
                      </a:pPr>
                      <a:endParaRPr sz="2000">
                        <a:solidFill>
                          <a:srgbClr val="1F3A4E"/>
                        </a:solidFill>
                      </a:endParaRPr>
                    </a:p>
                  </a:txBody>
                  <a:tcPr marL="91450" marR="91450" marT="45725" marB="45725">
                    <a:solidFill>
                      <a:srgbClr val="010101"/>
                    </a:solidFill>
                  </a:tcPr>
                </a:tc>
                <a:tc>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Important: Check the template size</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Before you start working on your poster and to avoid printing problems check that you have downloaded and you are using the correct size template for your poster presentation.</a:t>
                      </a:r>
                      <a:br>
                        <a:rPr lang="en-US" sz="2000" b="0">
                          <a:solidFill>
                            <a:srgbClr val="D9D9D9"/>
                          </a:solidFill>
                          <a:latin typeface="Arial"/>
                          <a:ea typeface="Arial"/>
                          <a:cs typeface="Arial"/>
                          <a:sym typeface="Arial"/>
                        </a:rPr>
                      </a:br>
                      <a:endParaRPr sz="2000" b="0">
                        <a:solidFill>
                          <a:srgbClr val="FFC000"/>
                        </a:solidFill>
                        <a:latin typeface="Arial"/>
                        <a:ea typeface="Arial"/>
                        <a:cs typeface="Arial"/>
                        <a:sym typeface="Arial"/>
                      </a:endParaRPr>
                    </a:p>
                  </a:txBody>
                  <a:tcPr marL="182875" marR="91450" marT="137150" marB="45725">
                    <a:solidFill>
                      <a:srgbClr val="010101"/>
                    </a:solidFill>
                  </a:tcPr>
                </a:tc>
                <a:extLst>
                  <a:ext uri="{0D108BD9-81ED-4DB2-BD59-A6C34878D82A}">
                    <a16:rowId xmlns:a16="http://schemas.microsoft.com/office/drawing/2014/main" val="10002"/>
                  </a:ext>
                </a:extLst>
              </a:tr>
              <a:tr h="428870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How to </a:t>
                      </a:r>
                      <a:r>
                        <a:rPr lang="en-US" sz="4000" b="1">
                          <a:solidFill>
                            <a:srgbClr val="FFC000"/>
                          </a:solidFill>
                          <a:latin typeface="Arial"/>
                          <a:ea typeface="Arial"/>
                          <a:cs typeface="Arial"/>
                          <a:sym typeface="Arial"/>
                        </a:rPr>
                        <a:t>Zoom in </a:t>
                      </a:r>
                      <a:r>
                        <a:rPr lang="en-US" sz="2400" b="1">
                          <a:solidFill>
                            <a:srgbClr val="FFC000"/>
                          </a:solidFill>
                          <a:latin typeface="Arial"/>
                          <a:ea typeface="Arial"/>
                          <a:cs typeface="Arial"/>
                          <a:sym typeface="Arial"/>
                        </a:rPr>
                        <a:t>and </a:t>
                      </a:r>
                      <a:r>
                        <a:rPr lang="en-US" sz="1800" b="1">
                          <a:solidFill>
                            <a:srgbClr val="FFC000"/>
                          </a:solidFill>
                          <a:latin typeface="Arial"/>
                          <a:ea typeface="Arial"/>
                          <a:cs typeface="Arial"/>
                          <a:sym typeface="Arial"/>
                        </a:rPr>
                        <a:t>out</a:t>
                      </a:r>
                      <a:endParaRPr sz="2400" b="1">
                        <a:solidFill>
                          <a:srgbClr val="FFC000"/>
                        </a:solidFill>
                        <a:latin typeface="Arial"/>
                        <a:ea typeface="Arial"/>
                        <a:cs typeface="Arial"/>
                        <a:sym typeface="Arial"/>
                      </a:endParaRPr>
                    </a:p>
                    <a:p>
                      <a:pPr marL="0" marR="0" lvl="0" indent="0" algn="l" rtl="0">
                        <a:spcBef>
                          <a:spcPts val="0"/>
                        </a:spcBef>
                        <a:spcAft>
                          <a:spcPts val="0"/>
                        </a:spcAft>
                        <a:buNone/>
                      </a:pPr>
                      <a:r>
                        <a:rPr lang="en-US" sz="2000" b="0">
                          <a:solidFill>
                            <a:srgbClr val="D9D9D9"/>
                          </a:solidFill>
                          <a:latin typeface="Arial"/>
                          <a:ea typeface="Arial"/>
                          <a:cs typeface="Arial"/>
                          <a:sym typeface="Arial"/>
                        </a:rPr>
                        <a:t>Use the PowerPoint zoom tool to adjust the screen magnification to view comfortably. PowerPoint provides 2 ways to zoom: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1. </a:t>
                      </a:r>
                      <a:r>
                        <a:rPr lang="en-US" sz="2000" b="0">
                          <a:solidFill>
                            <a:srgbClr val="D9D9D9"/>
                          </a:solidFill>
                          <a:latin typeface="Arial"/>
                          <a:ea typeface="Arial"/>
                          <a:cs typeface="Arial"/>
                          <a:sym typeface="Arial"/>
                        </a:rPr>
                        <a:t>On the top menu bar click on the VIEW tab and then click on ZOOM. Choose the zoom percentage that works best for you. </a:t>
                      </a:r>
                      <a:br>
                        <a:rPr lang="en-US" sz="2000" b="0">
                          <a:solidFill>
                            <a:srgbClr val="D9D9D9"/>
                          </a:solidFill>
                          <a:latin typeface="Arial"/>
                          <a:ea typeface="Arial"/>
                          <a:cs typeface="Arial"/>
                          <a:sym typeface="Arial"/>
                        </a:rPr>
                      </a:br>
                      <a:r>
                        <a:rPr lang="en-US" sz="2000" b="0">
                          <a:solidFill>
                            <a:srgbClr val="FFC000"/>
                          </a:solidFill>
                          <a:latin typeface="Arial"/>
                          <a:ea typeface="Arial"/>
                          <a:cs typeface="Arial"/>
                          <a:sym typeface="Arial"/>
                        </a:rPr>
                        <a:t>2. </a:t>
                      </a:r>
                      <a:r>
                        <a:rPr lang="en-US" sz="2000" b="0">
                          <a:solidFill>
                            <a:srgbClr val="D9D9D9"/>
                          </a:solidFill>
                          <a:latin typeface="Arial"/>
                          <a:ea typeface="Arial"/>
                          <a:cs typeface="Arial"/>
                          <a:sym typeface="Arial"/>
                        </a:rPr>
                        <a:t>For better zoom flexibility, use the zoom slider at the bottom right of the window.</a:t>
                      </a:r>
                      <a:endParaRPr/>
                    </a:p>
                  </a:txBody>
                  <a:tcPr marL="182875" marR="91450" marT="137150" marB="45725">
                    <a:solidFill>
                      <a:srgbClr val="010101"/>
                    </a:solidFill>
                  </a:tcPr>
                </a:tc>
                <a:extLst>
                  <a:ext uri="{0D108BD9-81ED-4DB2-BD59-A6C34878D82A}">
                    <a16:rowId xmlns:a16="http://schemas.microsoft.com/office/drawing/2014/main" val="10003"/>
                  </a:ext>
                </a:extLst>
              </a:tr>
              <a:tr h="180052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Ruler and Guides</a:t>
                      </a:r>
                      <a:br>
                        <a:rPr lang="en-US" sz="2000" b="0">
                          <a:solidFill>
                            <a:srgbClr val="FFC000"/>
                          </a:solidFill>
                          <a:latin typeface="Arial"/>
                          <a:ea typeface="Arial"/>
                          <a:cs typeface="Arial"/>
                          <a:sym typeface="Arial"/>
                        </a:rPr>
                      </a:br>
                      <a:r>
                        <a:rPr lang="en-US" sz="2000" b="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L="91450" marR="91450" marT="45725" marB="45725">
                    <a:solidFill>
                      <a:srgbClr val="010101"/>
                    </a:solidFill>
                  </a:tcPr>
                </a:tc>
                <a:tc hMerge="1">
                  <a:txBody>
                    <a:bodyPr/>
                    <a:lstStyle/>
                    <a:p>
                      <a:endParaRPr lang="en-US"/>
                    </a:p>
                  </a:txBody>
                  <a:tcPr/>
                </a:tc>
                <a:extLst>
                  <a:ext uri="{0D108BD9-81ED-4DB2-BD59-A6C34878D82A}">
                    <a16:rowId xmlns:a16="http://schemas.microsoft.com/office/drawing/2014/main" val="10004"/>
                  </a:ext>
                </a:extLst>
              </a:tr>
              <a:tr h="3824350">
                <a:tc>
                  <a:txBody>
                    <a:bodyPr/>
                    <a:lstStyle/>
                    <a:p>
                      <a:pPr marL="0" marR="0" lvl="0" indent="0" algn="l" rtl="0">
                        <a:spcBef>
                          <a:spcPts val="0"/>
                        </a:spcBef>
                        <a:spcAft>
                          <a:spcPts val="0"/>
                        </a:spcAft>
                        <a:buNone/>
                      </a:pPr>
                      <a:endParaRPr sz="2000">
                        <a:solidFill>
                          <a:srgbClr val="1F3A4E"/>
                        </a:solidFill>
                      </a:endParaRPr>
                    </a:p>
                  </a:txBody>
                  <a:tcPr marL="91450" marR="91450" marT="45725" marB="45725"/>
                </a:tc>
                <a:tc>
                  <a:txBody>
                    <a:bodyPr/>
                    <a:lstStyle/>
                    <a:p>
                      <a:pPr marL="0" marR="0" lvl="1" indent="0" algn="l" rtl="0">
                        <a:spcBef>
                          <a:spcPts val="0"/>
                        </a:spcBef>
                        <a:spcAft>
                          <a:spcPts val="0"/>
                        </a:spcAft>
                        <a:buNone/>
                      </a:pPr>
                      <a:r>
                        <a:rPr lang="en-US" sz="2400" b="1" u="none" strike="noStrike" cap="none">
                          <a:solidFill>
                            <a:srgbClr val="FFC000"/>
                          </a:solidFill>
                          <a:latin typeface="Arial"/>
                          <a:ea typeface="Arial"/>
                          <a:cs typeface="Arial"/>
                          <a:sym typeface="Arial"/>
                        </a:rPr>
                        <a:t>Headers and text containers</a:t>
                      </a:r>
                      <a:br>
                        <a:rPr lang="en-US" sz="2000" b="0" u="none" strike="noStrike" cap="none">
                          <a:solidFill>
                            <a:schemeClr val="lt1"/>
                          </a:solidFill>
                          <a:latin typeface="Arial"/>
                          <a:ea typeface="Arial"/>
                          <a:cs typeface="Arial"/>
                          <a:sym typeface="Arial"/>
                        </a:rPr>
                      </a:br>
                      <a:r>
                        <a:rPr lang="en-US" sz="2000" b="0" u="none" strike="noStrike" cap="none">
                          <a:solidFill>
                            <a:srgbClr val="D9D9D9"/>
                          </a:solidFill>
                          <a:latin typeface="Arial"/>
                          <a:ea typeface="Arial"/>
                          <a:cs typeface="Arial"/>
                          <a:sym typeface="Arial"/>
                        </a:rPr>
                        <a:t>Included in this template are commonly used section headers such as Abstract, Objectives, Methods, Results, etc.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Click inside a section header to add its text.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add another header, click on edge of the section box so that it is outlined. Copy and paste it. </a:t>
                      </a:r>
                      <a:br>
                        <a:rPr lang="en-US" sz="2000" b="0" u="none" strike="noStrike" cap="none">
                          <a:solidFill>
                            <a:schemeClr val="lt1"/>
                          </a:solidFill>
                          <a:latin typeface="Arial"/>
                          <a:ea typeface="Arial"/>
                          <a:cs typeface="Arial"/>
                          <a:sym typeface="Arial"/>
                        </a:rPr>
                      </a:br>
                      <a:r>
                        <a:rPr lang="en-US" sz="2000" b="0" u="none" strike="noStrike" cap="none">
                          <a:solidFill>
                            <a:srgbClr val="FFC000"/>
                          </a:solidFill>
                          <a:latin typeface="Arial"/>
                          <a:ea typeface="Arial"/>
                          <a:cs typeface="Arial"/>
                          <a:sym typeface="Arial"/>
                        </a:rPr>
                        <a:t>-</a:t>
                      </a:r>
                      <a:r>
                        <a:rPr lang="en-US" sz="2000" b="0" u="none" strike="noStrike" cap="none">
                          <a:solidFill>
                            <a:schemeClr val="lt1"/>
                          </a:solidFill>
                          <a:latin typeface="Arial"/>
                          <a:ea typeface="Arial"/>
                          <a:cs typeface="Arial"/>
                          <a:sym typeface="Arial"/>
                        </a:rPr>
                        <a:t> </a:t>
                      </a:r>
                      <a:r>
                        <a:rPr lang="en-US" sz="2000" b="0" u="none" strike="noStrike" cap="none">
                          <a:solidFill>
                            <a:srgbClr val="D9D9D9"/>
                          </a:solidFill>
                          <a:latin typeface="Arial"/>
                          <a:ea typeface="Arial"/>
                          <a:cs typeface="Arial"/>
                          <a:sym typeface="Arial"/>
                        </a:rPr>
                        <a:t>To increase its size, click on the white circles and expand to the the desired size.</a:t>
                      </a:r>
                      <a:endParaRPr/>
                    </a:p>
                  </a:txBody>
                  <a:tcPr marL="182875" marR="91450" marT="137150" marB="45725">
                    <a:solidFill>
                      <a:srgbClr val="010101"/>
                    </a:solidFill>
                  </a:tcPr>
                </a:tc>
                <a:extLst>
                  <a:ext uri="{0D108BD9-81ED-4DB2-BD59-A6C34878D82A}">
                    <a16:rowId xmlns:a16="http://schemas.microsoft.com/office/drawing/2014/main" val="10005"/>
                  </a:ext>
                </a:extLst>
              </a:tr>
              <a:tr h="3519125">
                <a:tc gridSpan="2">
                  <a:txBody>
                    <a:bodyPr/>
                    <a:lstStyle/>
                    <a:p>
                      <a:pPr marL="0" marR="0" lvl="0" indent="0" algn="l" rtl="0">
                        <a:spcBef>
                          <a:spcPts val="0"/>
                        </a:spcBef>
                        <a:spcAft>
                          <a:spcPts val="0"/>
                        </a:spcAft>
                        <a:buNone/>
                      </a:pPr>
                      <a:r>
                        <a:rPr lang="en-US" sz="2400" b="1">
                          <a:solidFill>
                            <a:srgbClr val="FFC000"/>
                          </a:solidFill>
                          <a:latin typeface="Arial"/>
                          <a:ea typeface="Arial"/>
                          <a:cs typeface="Arial"/>
                          <a:sym typeface="Arial"/>
                        </a:rPr>
                        <a:t>Adding content to the poster</a:t>
                      </a:r>
                      <a:endParaRPr/>
                    </a:p>
                    <a:p>
                      <a:pPr marL="0" marR="0" lvl="0" indent="0" algn="l" rtl="0">
                        <a:spcBef>
                          <a:spcPts val="0"/>
                        </a:spcBef>
                        <a:spcAft>
                          <a:spcPts val="0"/>
                        </a:spcAft>
                        <a:buNone/>
                      </a:pPr>
                      <a:r>
                        <a:rPr lang="en-US" sz="20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marL="342900" marR="0" lvl="0" indent="-342900" algn="l" rtl="0">
                        <a:spcBef>
                          <a:spcPts val="0"/>
                        </a:spcBef>
                        <a:spcAft>
                          <a:spcPts val="0"/>
                        </a:spcAft>
                        <a:buClr>
                          <a:srgbClr val="D9D9D9"/>
                        </a:buClr>
                        <a:buSzPts val="2000"/>
                        <a:buFont typeface="Arial"/>
                        <a:buChar char="-"/>
                      </a:pPr>
                      <a:r>
                        <a:rPr lang="en-US" sz="20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000">
                        <a:solidFill>
                          <a:srgbClr val="D9D9D9"/>
                        </a:solidFill>
                        <a:latin typeface="Arial"/>
                        <a:ea typeface="Arial"/>
                        <a:cs typeface="Arial"/>
                        <a:sym typeface="Arial"/>
                      </a:endParaRPr>
                    </a:p>
                  </a:txBody>
                  <a:tcPr marL="91450" marR="91450" marT="45725" marB="45725">
                    <a:solidFill>
                      <a:srgbClr val="010101"/>
                    </a:solidFill>
                  </a:tcPr>
                </a:tc>
                <a:tc hMerge="1">
                  <a:txBody>
                    <a:bodyPr/>
                    <a:lstStyle/>
                    <a:p>
                      <a:endParaRPr lang="en-US"/>
                    </a:p>
                  </a:txBody>
                  <a:tcPr/>
                </a:tc>
                <a:extLst>
                  <a:ext uri="{0D108BD9-81ED-4DB2-BD59-A6C34878D82A}">
                    <a16:rowId xmlns:a16="http://schemas.microsoft.com/office/drawing/2014/main" val="10006"/>
                  </a:ext>
                </a:extLst>
              </a:tr>
              <a:tr h="2377650">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Photos</a:t>
                      </a:r>
                      <a:endParaRPr/>
                    </a:p>
                    <a:p>
                      <a:pPr marL="0" marR="0" lvl="0" indent="0" algn="l" rtl="0">
                        <a:lnSpc>
                          <a:spcPct val="100000"/>
                        </a:lnSpc>
                        <a:spcBef>
                          <a:spcPts val="0"/>
                        </a:spcBef>
                        <a:spcAft>
                          <a:spcPts val="0"/>
                        </a:spcAft>
                        <a:buClr>
                          <a:srgbClr val="D9D9D9"/>
                        </a:buClr>
                        <a:buSzPts val="2000"/>
                        <a:buFont typeface="Arial"/>
                        <a:buNone/>
                      </a:pPr>
                      <a:r>
                        <a:rPr lang="en-US" sz="2000" b="0" i="0" u="none" strike="noStrike" cap="non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7"/>
                  </a:ext>
                </a:extLst>
              </a:tr>
              <a:tr h="2293175">
                <a:tc gridSpan="2">
                  <a:txBody>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n-US"/>
                    </a:p>
                  </a:txBody>
                  <a:tcPr/>
                </a:tc>
                <a:extLst>
                  <a:ext uri="{0D108BD9-81ED-4DB2-BD59-A6C34878D82A}">
                    <a16:rowId xmlns:a16="http://schemas.microsoft.com/office/drawing/2014/main" val="10008"/>
                  </a:ext>
                </a:extLst>
              </a:tr>
              <a:tr h="1280275">
                <a:tc gridSpan="2">
                  <a:txBody>
                    <a:bodyPr/>
                    <a:lstStyle/>
                    <a:p>
                      <a:pPr marL="0" marR="0" lvl="0" indent="0" algn="l" rtl="0">
                        <a:lnSpc>
                          <a:spcPct val="100000"/>
                        </a:lnSpc>
                        <a:spcBef>
                          <a:spcPts val="0"/>
                        </a:spcBef>
                        <a:spcAft>
                          <a:spcPts val="0"/>
                        </a:spcAft>
                        <a:buClr>
                          <a:srgbClr val="FFC000"/>
                        </a:buClr>
                        <a:buSzPts val="2400"/>
                        <a:buFont typeface="Arial"/>
                        <a:buNone/>
                      </a:pPr>
                      <a:r>
                        <a:rPr lang="en-US" sz="2400" b="1">
                          <a:solidFill>
                            <a:srgbClr val="FFC000"/>
                          </a:solidFill>
                          <a:latin typeface="Arial"/>
                          <a:ea typeface="Arial"/>
                          <a:cs typeface="Arial"/>
                          <a:sym typeface="Arial"/>
                        </a:rPr>
                        <a:t>Quality check your graphics</a:t>
                      </a:r>
                      <a:endParaRPr/>
                    </a:p>
                    <a:p>
                      <a:pPr marL="0" marR="0" lvl="0" indent="0" algn="l" rtl="0">
                        <a:lnSpc>
                          <a:spcPct val="100000"/>
                        </a:lnSpc>
                        <a:spcBef>
                          <a:spcPts val="0"/>
                        </a:spcBef>
                        <a:spcAft>
                          <a:spcPts val="0"/>
                        </a:spcAft>
                        <a:buClr>
                          <a:srgbClr val="D9D9D9"/>
                        </a:buClr>
                        <a:buSzPts val="2000"/>
                        <a:buFont typeface="Arial"/>
                        <a:buNone/>
                      </a:pPr>
                      <a:r>
                        <a:rPr lang="en-US" sz="2000">
                          <a:solidFill>
                            <a:srgbClr val="D9D9D9"/>
                          </a:solidFill>
                          <a:latin typeface="Arial"/>
                          <a:ea typeface="Arial"/>
                          <a:cs typeface="Arial"/>
                          <a:sym typeface="Arial"/>
                        </a:rPr>
                        <a:t>Zoom in and look at your images at 100%-200% magnification. If they look clear, they will print well. </a:t>
                      </a:r>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9"/>
                  </a:ext>
                </a:extLst>
              </a:tr>
              <a:tr h="3187275">
                <a:tc gridSpan="2">
                  <a:txBody>
                    <a:bodyPr/>
                    <a:lstStyle/>
                    <a:p>
                      <a:pPr marL="0" marR="0" lvl="0" indent="0" algn="l" rtl="0">
                        <a:lnSpc>
                          <a:spcPct val="100000"/>
                        </a:lnSpc>
                        <a:spcBef>
                          <a:spcPts val="0"/>
                        </a:spcBef>
                        <a:spcAft>
                          <a:spcPts val="0"/>
                        </a:spcAft>
                        <a:buClr>
                          <a:schemeClr val="dk1"/>
                        </a:buClr>
                        <a:buSzPts val="2000"/>
                        <a:buFont typeface="Calibri"/>
                        <a:buNone/>
                      </a:pPr>
                      <a:endParaRPr sz="2000">
                        <a:solidFill>
                          <a:schemeClr val="lt1"/>
                        </a:solidFill>
                        <a:latin typeface="Arial"/>
                        <a:ea typeface="Arial"/>
                        <a:cs typeface="Arial"/>
                        <a:sym typeface="Arial"/>
                      </a:endParaRPr>
                    </a:p>
                  </a:txBody>
                  <a:tcPr marL="182875" marR="91450" marT="137150" marB="45725"/>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Google Shape;12;p2"/>
          <p:cNvGraphicFramePr/>
          <p:nvPr/>
        </p:nvGraphicFramePr>
        <p:xfrm>
          <a:off x="44695228" y="-84749"/>
          <a:ext cx="9430175" cy="33075050"/>
        </p:xfrm>
        <a:graphic>
          <a:graphicData uri="http://schemas.openxmlformats.org/drawingml/2006/table">
            <a:tbl>
              <a:tblPr firstRow="1" bandRow="1">
                <a:noFill/>
                <a:tableStyleId>{6E87244F-D089-4913-BA25-704CA0F69E8F}</a:tableStyleId>
              </a:tblPr>
              <a:tblGrid>
                <a:gridCol w="3343825">
                  <a:extLst>
                    <a:ext uri="{9D8B030D-6E8A-4147-A177-3AD203B41FA5}">
                      <a16:colId xmlns:a16="http://schemas.microsoft.com/office/drawing/2014/main" val="20000"/>
                    </a:ext>
                  </a:extLst>
                </a:gridCol>
                <a:gridCol w="1381550">
                  <a:extLst>
                    <a:ext uri="{9D8B030D-6E8A-4147-A177-3AD203B41FA5}">
                      <a16:colId xmlns:a16="http://schemas.microsoft.com/office/drawing/2014/main" val="20001"/>
                    </a:ext>
                  </a:extLst>
                </a:gridCol>
                <a:gridCol w="4704800">
                  <a:extLst>
                    <a:ext uri="{9D8B030D-6E8A-4147-A177-3AD203B41FA5}">
                      <a16:colId xmlns:a16="http://schemas.microsoft.com/office/drawing/2014/main" val="20002"/>
                    </a:ext>
                  </a:extLst>
                </a:gridCol>
              </a:tblGrid>
              <a:tr h="1756425">
                <a:tc gridSpan="3">
                  <a:txBody>
                    <a:bodyPr/>
                    <a:lstStyle/>
                    <a:p>
                      <a:pPr marL="0" marR="0" lvl="0" indent="0" algn="ctr" rtl="0">
                        <a:lnSpc>
                          <a:spcPct val="100000"/>
                        </a:lnSpc>
                        <a:spcBef>
                          <a:spcPts val="0"/>
                        </a:spcBef>
                        <a:spcAft>
                          <a:spcPts val="0"/>
                        </a:spcAft>
                        <a:buClr>
                          <a:srgbClr val="1F3A4E"/>
                        </a:buClr>
                        <a:buSzPts val="4000"/>
                        <a:buFont typeface="Arial Black"/>
                        <a:buNone/>
                      </a:pPr>
                      <a:r>
                        <a:rPr lang="en-US" sz="4000" b="0">
                          <a:solidFill>
                            <a:srgbClr val="1F3A4E"/>
                          </a:solidFill>
                          <a:latin typeface="Arial Black"/>
                          <a:ea typeface="Arial Black"/>
                          <a:cs typeface="Arial Black"/>
                          <a:sym typeface="Arial Black"/>
                        </a:rPr>
                        <a:t>QUICK START GUIDE</a:t>
                      </a:r>
                      <a:br>
                        <a:rPr lang="en-US" sz="4000" b="0">
                          <a:solidFill>
                            <a:srgbClr val="1F3A4E"/>
                          </a:solidFill>
                          <a:latin typeface="Arial Black"/>
                          <a:ea typeface="Arial Black"/>
                          <a:cs typeface="Arial Black"/>
                          <a:sym typeface="Arial Black"/>
                        </a:rPr>
                      </a:br>
                      <a:r>
                        <a:rPr lang="en-US" sz="3200" b="1">
                          <a:solidFill>
                            <a:srgbClr val="FF0000"/>
                          </a:solidFill>
                          <a:latin typeface="Trebuchet MS"/>
                          <a:ea typeface="Trebuchet MS"/>
                          <a:cs typeface="Trebuchet MS"/>
                          <a:sym typeface="Trebuchet MS"/>
                        </a:rPr>
                        <a:t>(THIS SIDEBAR WILL NOT PRINT)</a:t>
                      </a:r>
                      <a:endParaRPr sz="4000" b="1">
                        <a:solidFill>
                          <a:schemeClr val="lt1"/>
                        </a:solidFill>
                        <a:latin typeface="Trebuchet MS"/>
                        <a:ea typeface="Trebuchet MS"/>
                        <a:cs typeface="Trebuchet MS"/>
                        <a:sym typeface="Trebuchet MS"/>
                      </a:endParaRPr>
                    </a:p>
                  </a:txBody>
                  <a:tcPr marL="182875" marR="91450" marT="137150" marB="45725">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0">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template colors</a:t>
                      </a:r>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sz="2400">
                        <a:solidFill>
                          <a:srgbClr val="FFC000"/>
                        </a:solidFill>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marL="0" marR="0" lvl="0" indent="0" algn="l" rtl="0">
                        <a:spcBef>
                          <a:spcPts val="0"/>
                        </a:spcBef>
                        <a:spcAft>
                          <a:spcPts val="0"/>
                        </a:spcAft>
                        <a:buNone/>
                      </a:pPr>
                      <a:endParaRPr sz="2400" b="0">
                        <a:solidFill>
                          <a:srgbClr val="D9D9D9"/>
                        </a:solidFill>
                        <a:latin typeface="Arial"/>
                        <a:ea typeface="Arial"/>
                        <a:cs typeface="Arial"/>
                        <a:sym typeface="Arial"/>
                      </a:endParaRPr>
                    </a:p>
                    <a:p>
                      <a:pPr marL="0" marR="0" lvl="0" indent="0" algn="l" rtl="0">
                        <a:spcBef>
                          <a:spcPts val="0"/>
                        </a:spcBef>
                        <a:spcAft>
                          <a:spcPts val="0"/>
                        </a:spcAft>
                        <a:buNone/>
                      </a:pPr>
                      <a:r>
                        <a:rPr lang="en-US" sz="2400" b="0">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L="182875" marR="91450" marT="137150" marB="45725">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667725">
                <a:tc gridSpan="3">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change the column layout configuration</a:t>
                      </a:r>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8600" u="sng">
                        <a:solidFill>
                          <a:srgbClr val="FFC000"/>
                        </a:solidFill>
                      </a:endParaRPr>
                    </a:p>
                  </a:txBody>
                  <a:tcPr marL="182875" marR="91450" marT="137150" marB="45725">
                    <a:solidFill>
                      <a:schemeClr val="dk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17707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tc>
                <a:tc hMerge="1">
                  <a:txBody>
                    <a:bodyPr/>
                    <a:lstStyle/>
                    <a:p>
                      <a:endParaRPr lang="en-US"/>
                    </a:p>
                  </a:txBody>
                  <a:tcPr/>
                </a:tc>
                <a:tc rowSpan="2">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hide the QUICK START GUIDE bars from the sides of the template</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 Guides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 </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lang="en-US" sz="2400" b="1">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lang="en-US" sz="2400" b="1">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lang="en-US" sz="2400" b="1">
                          <a:solidFill>
                            <a:srgbClr val="D9D9D9"/>
                          </a:solidFill>
                          <a:latin typeface="Arial"/>
                          <a:ea typeface="Arial"/>
                          <a:cs typeface="Arial"/>
                          <a:sym typeface="Arial"/>
                        </a:rPr>
                        <a:t>Without Guides </a:t>
                      </a:r>
                      <a:r>
                        <a:rPr lang="en-US" sz="2400" b="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extLst>
                  <a:ext uri="{0D108BD9-81ED-4DB2-BD59-A6C34878D82A}">
                    <a16:rowId xmlns:a16="http://schemas.microsoft.com/office/drawing/2014/main" val="10003"/>
                  </a:ext>
                </a:extLst>
              </a:tr>
              <a:tr h="2888325">
                <a:tc gridSpan="2">
                  <a:txBody>
                    <a:bodyPr/>
                    <a:lstStyle/>
                    <a:p>
                      <a:pPr marL="0" marR="0" lvl="0" indent="0" algn="l" rtl="0">
                        <a:lnSpc>
                          <a:spcPct val="100000"/>
                        </a:lnSpc>
                        <a:spcBef>
                          <a:spcPts val="0"/>
                        </a:spcBef>
                        <a:spcAft>
                          <a:spcPts val="0"/>
                        </a:spcAft>
                        <a:buClr>
                          <a:schemeClr val="dk1"/>
                        </a:buClr>
                        <a:buSzPts val="2400"/>
                        <a:buFont typeface="Calibri"/>
                        <a:buNone/>
                      </a:pPr>
                      <a:endParaRPr sz="2400">
                        <a:solidFill>
                          <a:srgbClr val="D9D9D9"/>
                        </a:solidFill>
                        <a:latin typeface="Arial"/>
                        <a:ea typeface="Arial"/>
                        <a:cs typeface="Arial"/>
                        <a:sym typeface="Arial"/>
                      </a:endParaRPr>
                    </a:p>
                  </a:txBody>
                  <a:tcPr marL="182875" marR="91450" marT="137150" marB="45725">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781425">
                <a:tc gridSpan="2">
                  <a:txBody>
                    <a:bodyPr/>
                    <a:lstStyle/>
                    <a:p>
                      <a:pPr marL="0" marR="0" lvl="0" indent="0" algn="l" rtl="0">
                        <a:spcBef>
                          <a:spcPts val="0"/>
                        </a:spcBef>
                        <a:spcAft>
                          <a:spcPts val="0"/>
                        </a:spcAft>
                        <a:buNone/>
                      </a:pPr>
                      <a:r>
                        <a:rPr lang="en-US" sz="2800" b="1">
                          <a:solidFill>
                            <a:srgbClr val="FFC000"/>
                          </a:solidFill>
                          <a:latin typeface="Arial"/>
                          <a:ea typeface="Arial"/>
                          <a:cs typeface="Arial"/>
                          <a:sym typeface="Arial"/>
                        </a:rPr>
                        <a:t>How to preview your poster prior to printing</a:t>
                      </a:r>
                      <a:endParaRPr sz="2800" b="1">
                        <a:solidFill>
                          <a:srgbClr val="FFC000"/>
                        </a:solidFill>
                        <a:latin typeface="Arial"/>
                        <a:ea typeface="Arial"/>
                        <a:cs typeface="Arial"/>
                        <a:sym typeface="Arial"/>
                      </a:endParaRPr>
                    </a:p>
                    <a:p>
                      <a:pPr marL="0" marR="0" lvl="0" indent="0" algn="l" rtl="0">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a:p>
                  </a:txBody>
                  <a:tcPr marL="182875" marR="91450" marT="137150" marB="45725">
                    <a:solidFill>
                      <a:srgbClr val="010101"/>
                    </a:solidFill>
                  </a:tcPr>
                </a:tc>
                <a:tc hMerge="1">
                  <a:txBody>
                    <a:bodyPr/>
                    <a:lstStyle/>
                    <a:p>
                      <a:endParaRPr lang="en-US"/>
                    </a:p>
                  </a:txBody>
                  <a:tcPr/>
                </a:tc>
                <a:tc>
                  <a:txBody>
                    <a:bodyPr/>
                    <a:lstStyle/>
                    <a:p>
                      <a:pPr marL="0" marR="0" lvl="0" indent="0" algn="ctr" rtl="0">
                        <a:spcBef>
                          <a:spcPts val="0"/>
                        </a:spcBef>
                        <a:spcAft>
                          <a:spcPts val="0"/>
                        </a:spcAft>
                        <a:buNone/>
                      </a:pPr>
                      <a:r>
                        <a:rPr lang="en-US" sz="11500" b="1">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8600"/>
                    </a:p>
                  </a:txBody>
                  <a:tcPr marL="182875" marR="91450" marT="137150" marB="45725" anchor="ctr">
                    <a:solidFill>
                      <a:srgbClr val="0C0C0C"/>
                    </a:solidFill>
                  </a:tcPr>
                </a:tc>
                <a:extLst>
                  <a:ext uri="{0D108BD9-81ED-4DB2-BD59-A6C34878D82A}">
                    <a16:rowId xmlns:a16="http://schemas.microsoft.com/office/drawing/2014/main" val="10005"/>
                  </a:ext>
                </a:extLst>
              </a:tr>
              <a:tr h="5674000">
                <a:tc gridSpan="3">
                  <a:txBody>
                    <a:bodyPr/>
                    <a:lstStyle/>
                    <a:p>
                      <a:pPr marL="0" marR="0" lvl="0" indent="0" algn="l" rtl="0">
                        <a:lnSpc>
                          <a:spcPct val="100000"/>
                        </a:lnSpc>
                        <a:spcBef>
                          <a:spcPts val="0"/>
                        </a:spcBef>
                        <a:spcAft>
                          <a:spcPts val="0"/>
                        </a:spcAft>
                        <a:buClr>
                          <a:srgbClr val="FFC000"/>
                        </a:buClr>
                        <a:buSzPts val="2800"/>
                        <a:buFont typeface="Arial"/>
                        <a:buNone/>
                      </a:pPr>
                      <a:r>
                        <a:rPr lang="en-US" sz="2800" b="1">
                          <a:solidFill>
                            <a:srgbClr val="FFC000"/>
                          </a:solidFill>
                          <a:latin typeface="Arial"/>
                          <a:ea typeface="Arial"/>
                          <a:cs typeface="Arial"/>
                          <a:sym typeface="Arial"/>
                        </a:rPr>
                        <a:t>How to print your poster</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a:p>
                    <a:p>
                      <a:pPr marL="0" marR="0" lvl="0" indent="0" algn="l" rtl="0">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marL="0" marR="0" lvl="0" indent="0" algn="l" rtl="0">
                        <a:lnSpc>
                          <a:spcPct val="100000"/>
                        </a:lnSpc>
                        <a:spcBef>
                          <a:spcPts val="0"/>
                        </a:spcBef>
                        <a:spcAft>
                          <a:spcPts val="0"/>
                        </a:spcAft>
                        <a:buClr>
                          <a:srgbClr val="D9D9D9"/>
                        </a:buClr>
                        <a:buSzPts val="2400"/>
                        <a:buFont typeface="Arial"/>
                        <a:buNone/>
                      </a:pP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a:p>
                  </a:txBody>
                  <a:tcPr marL="182875" marR="91450" marT="137150" marB="45725">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54775">
                <a:tc gridSpan="3">
                  <a:txBody>
                    <a:bodyPr/>
                    <a:lstStyle/>
                    <a:p>
                      <a:pPr marL="0" marR="0" lvl="0" indent="0" algn="l" rtl="0">
                        <a:spcBef>
                          <a:spcPts val="0"/>
                        </a:spcBef>
                        <a:spcAft>
                          <a:spcPts val="0"/>
                        </a:spcAft>
                        <a:buNone/>
                      </a:pPr>
                      <a:endParaRPr sz="2400">
                        <a:solidFill>
                          <a:srgbClr val="1F3A4E"/>
                        </a:solidFill>
                      </a:endParaRPr>
                    </a:p>
                  </a:txBody>
                  <a:tcPr marL="182875" marR="91450" marT="137150"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12200">
                <a:tc>
                  <a:txBody>
                    <a:bodyPr/>
                    <a:lstStyle/>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 2019 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 STE C        </a:t>
                      </a:r>
                      <a:endParaRPr/>
                    </a:p>
                    <a:p>
                      <a:pPr marL="0" marR="0" lvl="0" indent="0" algn="l" rtl="0">
                        <a:lnSpc>
                          <a:spcPct val="13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L="182875" marR="91450" marT="137150" marB="45725">
                    <a:solidFill>
                      <a:srgbClr val="010101"/>
                    </a:solidFill>
                  </a:tcPr>
                </a:tc>
                <a:tc gridSpan="2">
                  <a:txBody>
                    <a:bodyPr/>
                    <a:lstStyle/>
                    <a:p>
                      <a:pPr marL="0" marR="0" lvl="0" indent="0" algn="l" rtl="0">
                        <a:lnSpc>
                          <a:spcPct val="100000"/>
                        </a:lnSpc>
                        <a:spcBef>
                          <a:spcPts val="0"/>
                        </a:spcBef>
                        <a:spcAft>
                          <a:spcPts val="0"/>
                        </a:spcAft>
                        <a:buClr>
                          <a:srgbClr val="D0D0D0"/>
                        </a:buClr>
                        <a:buSzPts val="2400"/>
                        <a:buFont typeface="Arial"/>
                        <a:buNone/>
                      </a:pPr>
                      <a:r>
                        <a:rPr lang="en-US" sz="2400" b="1">
                          <a:solidFill>
                            <a:srgbClr val="D0D0D0"/>
                          </a:solidFill>
                          <a:latin typeface="Arial"/>
                          <a:ea typeface="Arial"/>
                          <a:cs typeface="Arial"/>
                          <a:sym typeface="Arial"/>
                        </a:rPr>
                        <a:t>For complete tutorials visit:</a:t>
                      </a:r>
                      <a:endParaRPr/>
                    </a:p>
                    <a:p>
                      <a:pPr marL="0" marR="0" lvl="0" indent="0" algn="l" rtl="0">
                        <a:lnSpc>
                          <a:spcPct val="100000"/>
                        </a:lnSpc>
                        <a:spcBef>
                          <a:spcPts val="0"/>
                        </a:spcBef>
                        <a:spcAft>
                          <a:spcPts val="0"/>
                        </a:spcAft>
                        <a:buClr>
                          <a:srgbClr val="FFC000"/>
                        </a:buClr>
                        <a:buSzPts val="1800"/>
                        <a:buFont typeface="Arial"/>
                        <a:buNone/>
                      </a:pPr>
                      <a:r>
                        <a:rPr lang="en-US" sz="1800" b="1">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L="182875" marR="91450" marT="137150" marB="45725">
                    <a:solidFill>
                      <a:srgbClr val="010101"/>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EFD"/>
        </a:soli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body" idx="1"/>
          </p:nvPr>
        </p:nvSpPr>
        <p:spPr>
          <a:xfrm>
            <a:off x="544625" y="6021369"/>
            <a:ext cx="10196400" cy="1994100"/>
          </a:xfrm>
          <a:prstGeom prst="rect">
            <a:avLst/>
          </a:prstGeom>
          <a:noFill/>
          <a:ln>
            <a:noFill/>
          </a:ln>
        </p:spPr>
        <p:txBody>
          <a:bodyPr spcFirstLastPara="1" wrap="square" lIns="228575" tIns="228575" rIns="228575" bIns="228575" anchor="t" anchorCtr="0">
            <a:noAutofit/>
          </a:bodyPr>
          <a:lstStyle/>
          <a:p>
            <a:pPr marL="0" lvl="0" indent="0">
              <a:lnSpc>
                <a:spcPct val="115000"/>
              </a:lnSpc>
              <a:spcBef>
                <a:spcPts val="0"/>
              </a:spcBef>
              <a:buClr>
                <a:schemeClr val="dk1"/>
              </a:buClr>
              <a:buSzPts val="1100"/>
            </a:pPr>
            <a:r>
              <a:rPr lang="en-US" dirty="0">
                <a:solidFill>
                  <a:schemeClr val="dk1"/>
                </a:solidFill>
                <a:latin typeface="Arial"/>
                <a:ea typeface="Arial"/>
                <a:cs typeface="Arial"/>
                <a:sym typeface="Arial"/>
              </a:rPr>
              <a:t>The gram-positive bacterium </a:t>
            </a:r>
            <a:r>
              <a:rPr lang="en-US" i="1" dirty="0">
                <a:solidFill>
                  <a:schemeClr val="dk1"/>
                </a:solidFill>
                <a:latin typeface="Arial"/>
                <a:ea typeface="Arial"/>
                <a:cs typeface="Arial"/>
                <a:sym typeface="Arial"/>
              </a:rPr>
              <a:t>Staphylococcus aureus</a:t>
            </a:r>
            <a:r>
              <a:rPr lang="en-US" dirty="0">
                <a:solidFill>
                  <a:schemeClr val="dk1"/>
                </a:solidFill>
                <a:latin typeface="Arial"/>
                <a:ea typeface="Arial"/>
                <a:cs typeface="Arial"/>
                <a:sym typeface="Arial"/>
              </a:rPr>
              <a:t> and the gram-negative </a:t>
            </a:r>
            <a:r>
              <a:rPr lang="en-US" i="1" dirty="0">
                <a:solidFill>
                  <a:schemeClr val="dk1"/>
                </a:solidFill>
                <a:latin typeface="Arial"/>
                <a:ea typeface="Arial"/>
                <a:cs typeface="Arial"/>
                <a:sym typeface="Arial"/>
              </a:rPr>
              <a:t>Pseudomonas aeruginosa </a:t>
            </a:r>
            <a:r>
              <a:rPr lang="en-US" dirty="0">
                <a:solidFill>
                  <a:schemeClr val="dk1"/>
                </a:solidFill>
                <a:latin typeface="Arial"/>
                <a:ea typeface="Arial"/>
                <a:cs typeface="Arial"/>
                <a:sym typeface="Arial"/>
              </a:rPr>
              <a:t>are two of NASA’s designated “medically important microorganisms” commonly co-isolated from spaceflight environments like the International Space Station (ISS). Prior studies demonstrate evidence of increased virulence and antibiotic resistance of each bacterium when grown as single species in space. “Characterizing Antibiotic Resistance in Microgravity Environments” (</a:t>
            </a:r>
            <a:r>
              <a:rPr lang="en-US" dirty="0" err="1">
                <a:solidFill>
                  <a:schemeClr val="dk1"/>
                </a:solidFill>
                <a:latin typeface="Arial"/>
                <a:ea typeface="Arial"/>
                <a:cs typeface="Arial"/>
                <a:sym typeface="Arial"/>
              </a:rPr>
              <a:t>CARMEn</a:t>
            </a:r>
            <a:r>
              <a:rPr lang="en-US" dirty="0">
                <a:solidFill>
                  <a:schemeClr val="dk1"/>
                </a:solidFill>
                <a:latin typeface="Arial"/>
                <a:ea typeface="Arial"/>
                <a:cs typeface="Arial"/>
                <a:sym typeface="Arial"/>
              </a:rPr>
              <a:t>) is an autonomous 30-day ISS payload experiment probing the phenotypic changes of </a:t>
            </a:r>
            <a:r>
              <a:rPr lang="en-US" i="1" dirty="0">
                <a:solidFill>
                  <a:schemeClr val="dk1"/>
                </a:solidFill>
                <a:latin typeface="Arial"/>
                <a:ea typeface="Arial"/>
                <a:cs typeface="Arial"/>
                <a:sym typeface="Arial"/>
              </a:rPr>
              <a:t>S. aureus </a:t>
            </a:r>
            <a:r>
              <a:rPr lang="en-US" dirty="0">
                <a:solidFill>
                  <a:schemeClr val="dk1"/>
                </a:solidFill>
                <a:latin typeface="Arial"/>
                <a:ea typeface="Arial"/>
                <a:cs typeface="Arial"/>
                <a:sym typeface="Arial"/>
              </a:rPr>
              <a:t>and </a:t>
            </a:r>
            <a:r>
              <a:rPr lang="en-US" i="1" dirty="0">
                <a:solidFill>
                  <a:schemeClr val="dk1"/>
                </a:solidFill>
                <a:latin typeface="Arial"/>
                <a:ea typeface="Arial"/>
                <a:cs typeface="Arial"/>
                <a:sym typeface="Arial"/>
              </a:rPr>
              <a:t>P. aeruginosa</a:t>
            </a:r>
            <a:r>
              <a:rPr lang="en-US" dirty="0">
                <a:solidFill>
                  <a:schemeClr val="dk1"/>
                </a:solidFill>
                <a:latin typeface="Arial"/>
                <a:ea typeface="Arial"/>
                <a:cs typeface="Arial"/>
                <a:sym typeface="Arial"/>
              </a:rPr>
              <a:t> biofilms grown together in microgravity. Phenotypic changes are probed through three parallel experiments measuring Extracellular Matrix (ECM) production, antibiotic tolerance, and RNA expression respectively. The ECM experiment uses time-lapse imaging to collect observational morphological data from biofilms stained with Congo Red and Coomassie Blue, the antibiotic tolerance experiment utilizes E-strip testing once samples return to Earth, and RNA expression is measured through </a:t>
            </a:r>
            <a:r>
              <a:rPr lang="en-US" dirty="0" err="1">
                <a:solidFill>
                  <a:schemeClr val="dk1"/>
                </a:solidFill>
                <a:latin typeface="Arial"/>
                <a:ea typeface="Arial"/>
                <a:cs typeface="Arial"/>
                <a:sym typeface="Arial"/>
              </a:rPr>
              <a:t>RNAseq</a:t>
            </a:r>
            <a:r>
              <a:rPr lang="en-US" dirty="0">
                <a:solidFill>
                  <a:schemeClr val="dk1"/>
                </a:solidFill>
                <a:latin typeface="Arial"/>
                <a:ea typeface="Arial"/>
                <a:cs typeface="Arial"/>
                <a:sym typeface="Arial"/>
              </a:rPr>
              <a:t> of samples treated with </a:t>
            </a:r>
            <a:r>
              <a:rPr lang="en-US" dirty="0" err="1">
                <a:solidFill>
                  <a:schemeClr val="dk1"/>
                </a:solidFill>
                <a:latin typeface="Arial"/>
                <a:ea typeface="Arial"/>
                <a:cs typeface="Arial"/>
                <a:sym typeface="Arial"/>
              </a:rPr>
              <a:t>RNAProtect</a:t>
            </a:r>
            <a:r>
              <a:rPr lang="en-US" dirty="0">
                <a:solidFill>
                  <a:schemeClr val="dk1"/>
                </a:solidFill>
                <a:latin typeface="Arial"/>
                <a:ea typeface="Arial"/>
                <a:cs typeface="Arial"/>
                <a:sym typeface="Arial"/>
              </a:rPr>
              <a:t>® during spaceflight.</a:t>
            </a:r>
            <a:endParaRPr dirty="0">
              <a:solidFill>
                <a:schemeClr val="dk1"/>
              </a:solidFill>
              <a:latin typeface="Arial"/>
              <a:ea typeface="Arial"/>
              <a:cs typeface="Arial"/>
              <a:sym typeface="Arial"/>
            </a:endParaRPr>
          </a:p>
        </p:txBody>
      </p:sp>
      <p:sp>
        <p:nvSpPr>
          <p:cNvPr id="41" name="Google Shape;41;p1"/>
          <p:cNvSpPr txBox="1">
            <a:spLocks noGrp="1"/>
          </p:cNvSpPr>
          <p:nvPr>
            <p:ph type="body" idx="2"/>
          </p:nvPr>
        </p:nvSpPr>
        <p:spPr>
          <a:xfrm>
            <a:off x="535099" y="5267250"/>
            <a:ext cx="101964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a:t>ABSTRACT</a:t>
            </a:r>
            <a:endParaRPr/>
          </a:p>
        </p:txBody>
      </p:sp>
      <p:sp>
        <p:nvSpPr>
          <p:cNvPr id="42" name="Google Shape;42;p1"/>
          <p:cNvSpPr txBox="1">
            <a:spLocks noGrp="1"/>
          </p:cNvSpPr>
          <p:nvPr>
            <p:ph type="body" idx="3"/>
          </p:nvPr>
        </p:nvSpPr>
        <p:spPr>
          <a:xfrm>
            <a:off x="527899" y="20902506"/>
            <a:ext cx="102108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dirty="0"/>
              <a:t>OBJECTIVES</a:t>
            </a:r>
            <a:endParaRPr dirty="0"/>
          </a:p>
        </p:txBody>
      </p:sp>
      <p:sp>
        <p:nvSpPr>
          <p:cNvPr id="43" name="Google Shape;43;p1"/>
          <p:cNvSpPr txBox="1">
            <a:spLocks noGrp="1"/>
          </p:cNvSpPr>
          <p:nvPr>
            <p:ph type="body" idx="4"/>
          </p:nvPr>
        </p:nvSpPr>
        <p:spPr>
          <a:xfrm>
            <a:off x="11252200" y="6021375"/>
            <a:ext cx="9666900" cy="12849621"/>
          </a:xfrm>
          <a:prstGeom prst="rect">
            <a:avLst/>
          </a:prstGeom>
          <a:noFill/>
          <a:ln>
            <a:noFill/>
          </a:ln>
        </p:spPr>
        <p:txBody>
          <a:bodyPr spcFirstLastPara="1" wrap="square" lIns="228575" tIns="228575" rIns="228575" bIns="228575" anchor="t" anchorCtr="0">
            <a:spAutoFit/>
          </a:bodyPr>
          <a:lstStyle/>
          <a:p>
            <a:pPr marL="0" lvl="0" indent="0">
              <a:lnSpc>
                <a:spcPct val="115000"/>
              </a:lnSpc>
              <a:spcBef>
                <a:spcPts val="0"/>
              </a:spcBef>
              <a:buClr>
                <a:schemeClr val="dk1"/>
              </a:buClr>
              <a:buSzPts val="1100"/>
            </a:pPr>
            <a:r>
              <a:rPr lang="en-US" dirty="0">
                <a:solidFill>
                  <a:schemeClr val="dk1"/>
                </a:solidFill>
                <a:latin typeface="Arial"/>
                <a:ea typeface="Arial"/>
                <a:cs typeface="Arial"/>
                <a:sym typeface="Arial"/>
              </a:rPr>
              <a:t>Pseudomonas aeruginosa strain PA14 and Staphylococcus aureus strain USA300LAC will be inoculated from respective streak plate colonies and grown in 2 mL of lysogeny broth (LB) at 37°C shaking at 250 RPM for 12-16 hours. Thirty </a:t>
            </a:r>
            <a:r>
              <a:rPr lang="el-GR" dirty="0">
                <a:solidFill>
                  <a:schemeClr val="dk1"/>
                </a:solidFill>
                <a:latin typeface="Arial"/>
                <a:ea typeface="Arial"/>
                <a:cs typeface="Arial"/>
                <a:sym typeface="Arial"/>
              </a:rPr>
              <a:t>μ</a:t>
            </a:r>
            <a:r>
              <a:rPr lang="en-US" dirty="0">
                <a:solidFill>
                  <a:schemeClr val="dk1"/>
                </a:solidFill>
                <a:latin typeface="Arial"/>
                <a:ea typeface="Arial"/>
                <a:cs typeface="Arial"/>
                <a:sym typeface="Arial"/>
              </a:rPr>
              <a:t>L of this culture will then be added to 3 mL of fresh LB to achieve a 1:100 ratio and grown again at 37°C with shaking at 250 RPM for 2.5 hours to create cultures at mid-exponential phase. These cultures will be OD500nm corrected using a spectrophotometer and further diluted cultures with fresh LB.</a:t>
            </a:r>
          </a:p>
          <a:p>
            <a:pPr marL="0" lvl="0" indent="0">
              <a:lnSpc>
                <a:spcPct val="115000"/>
              </a:lnSpc>
              <a:spcBef>
                <a:spcPts val="0"/>
              </a:spcBef>
              <a:buClr>
                <a:schemeClr val="dk1"/>
              </a:buClr>
              <a:buSzPts val="1100"/>
            </a:pPr>
            <a:endParaRPr lang="en-US" dirty="0">
              <a:solidFill>
                <a:schemeClr val="dk1"/>
              </a:solidFill>
              <a:latin typeface="Arial"/>
              <a:ea typeface="Arial"/>
              <a:cs typeface="Arial"/>
              <a:sym typeface="Arial"/>
            </a:endParaRPr>
          </a:p>
          <a:p>
            <a:pPr marL="0" indent="0">
              <a:lnSpc>
                <a:spcPct val="115000"/>
              </a:lnSpc>
              <a:spcBef>
                <a:spcPts val="0"/>
              </a:spcBef>
              <a:buClr>
                <a:schemeClr val="dk1"/>
              </a:buClr>
              <a:buSzPts val="1100"/>
            </a:pPr>
            <a:r>
              <a:rPr lang="en-US" dirty="0">
                <a:solidFill>
                  <a:schemeClr val="dk1"/>
                </a:solidFill>
                <a:latin typeface="Arial"/>
                <a:ea typeface="Arial"/>
                <a:cs typeface="Arial"/>
                <a:sym typeface="Arial"/>
              </a:rPr>
              <a:t>Cultures will be spotted onto 3% TSB, 1% agar medium immediately before handoff to NASA for L-72 for the SpaceX CRX-24 mission. Samples will be stored at 4±2°C for the duration of pre-flight, launch, and the majority of time aboard the ISS.</a:t>
            </a:r>
          </a:p>
          <a:p>
            <a:pPr marL="0" indent="0">
              <a:lnSpc>
                <a:spcPct val="115000"/>
              </a:lnSpc>
              <a:spcBef>
                <a:spcPts val="0"/>
              </a:spcBef>
              <a:buClr>
                <a:schemeClr val="dk1"/>
              </a:buClr>
              <a:buSzPts val="1100"/>
            </a:pPr>
            <a:endParaRPr lang="en-US" dirty="0">
              <a:solidFill>
                <a:schemeClr val="dk1"/>
              </a:solidFill>
              <a:latin typeface="Arial"/>
              <a:ea typeface="Arial"/>
              <a:cs typeface="Arial"/>
              <a:sym typeface="Arial"/>
            </a:endParaRPr>
          </a:p>
          <a:p>
            <a:pPr marL="0" indent="0">
              <a:lnSpc>
                <a:spcPct val="115000"/>
              </a:lnSpc>
              <a:spcBef>
                <a:spcPts val="0"/>
              </a:spcBef>
              <a:buClr>
                <a:schemeClr val="dk1"/>
              </a:buClr>
              <a:buSzPts val="1100"/>
            </a:pPr>
            <a:r>
              <a:rPr lang="en-US" dirty="0">
                <a:solidFill>
                  <a:schemeClr val="dk1"/>
                </a:solidFill>
                <a:latin typeface="Arial"/>
                <a:ea typeface="Arial"/>
                <a:cs typeface="Arial"/>
                <a:sym typeface="Arial"/>
              </a:rPr>
              <a:t>On U-8, samples will be removed from the from cold stow and transferred to the </a:t>
            </a:r>
            <a:r>
              <a:rPr lang="en-US" dirty="0" err="1">
                <a:solidFill>
                  <a:schemeClr val="dk1"/>
                </a:solidFill>
                <a:latin typeface="Arial"/>
                <a:ea typeface="Arial"/>
                <a:cs typeface="Arial"/>
                <a:sym typeface="Arial"/>
              </a:rPr>
              <a:t>Nanoracks</a:t>
            </a:r>
            <a:r>
              <a:rPr lang="en-US" dirty="0">
                <a:solidFill>
                  <a:schemeClr val="dk1"/>
                </a:solidFill>
                <a:latin typeface="Arial"/>
                <a:ea typeface="Arial"/>
                <a:cs typeface="Arial"/>
                <a:sym typeface="Arial"/>
              </a:rPr>
              <a:t> </a:t>
            </a:r>
            <a:r>
              <a:rPr lang="en-US" dirty="0" err="1">
                <a:solidFill>
                  <a:schemeClr val="dk1"/>
                </a:solidFill>
                <a:latin typeface="Arial"/>
                <a:ea typeface="Arial"/>
                <a:cs typeface="Arial"/>
                <a:sym typeface="Arial"/>
              </a:rPr>
              <a:t>Nanode</a:t>
            </a:r>
            <a:r>
              <a:rPr lang="en-US" dirty="0">
                <a:solidFill>
                  <a:schemeClr val="dk1"/>
                </a:solidFill>
                <a:latin typeface="Arial"/>
                <a:ea typeface="Arial"/>
                <a:cs typeface="Arial"/>
                <a:sym typeface="Arial"/>
              </a:rPr>
              <a:t> kept at ambient (~25°C) for plugin when ambient temperature, pressure, oxygen, and humidity are measured along with 2-hour interval time lapse images. </a:t>
            </a:r>
            <a:r>
              <a:rPr lang="en-US">
                <a:solidFill>
                  <a:schemeClr val="dk1"/>
                </a:solidFill>
                <a:latin typeface="Arial"/>
                <a:ea typeface="Arial"/>
                <a:cs typeface="Arial"/>
                <a:sym typeface="Arial"/>
              </a:rPr>
              <a:t>A </a:t>
            </a:r>
            <a:r>
              <a:rPr lang="en-US" dirty="0">
                <a:solidFill>
                  <a:schemeClr val="dk1"/>
                </a:solidFill>
                <a:latin typeface="Arial"/>
                <a:ea typeface="Arial"/>
                <a:cs typeface="Arial"/>
                <a:sym typeface="Arial"/>
              </a:rPr>
              <a:t>U-2 </a:t>
            </a:r>
            <a:r>
              <a:rPr lang="en-US" dirty="0" err="1">
                <a:solidFill>
                  <a:schemeClr val="dk1"/>
                </a:solidFill>
                <a:latin typeface="Arial"/>
                <a:ea typeface="Arial"/>
                <a:cs typeface="Arial"/>
                <a:sym typeface="Arial"/>
              </a:rPr>
              <a:t>RNAProtect</a:t>
            </a:r>
            <a:r>
              <a:rPr lang="en-US" dirty="0">
                <a:solidFill>
                  <a:schemeClr val="dk1"/>
                </a:solidFill>
                <a:latin typeface="Arial"/>
                <a:ea typeface="Arial"/>
                <a:cs typeface="Arial"/>
                <a:sym typeface="Arial"/>
              </a:rPr>
              <a:t>® is injected into selected samples, and the payload is then returned to 4±2°C for return to Earth until handoff to Columbia University.</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err="1">
                <a:solidFill>
                  <a:schemeClr val="dk1"/>
                </a:solidFill>
                <a:latin typeface="Arial"/>
                <a:ea typeface="Arial"/>
                <a:cs typeface="Arial"/>
                <a:sym typeface="Arial"/>
              </a:rPr>
              <a:t>CARMEn</a:t>
            </a:r>
            <a:r>
              <a:rPr lang="en-US" dirty="0">
                <a:solidFill>
                  <a:schemeClr val="dk1"/>
                </a:solidFill>
                <a:latin typeface="Arial"/>
                <a:ea typeface="Arial"/>
                <a:cs typeface="Arial"/>
                <a:sym typeface="Arial"/>
              </a:rPr>
              <a:t> will run identical parallel experiments on the ISS and on Earth to serve as experimental controls. Both sets of experiments will additionally include single-species controls and triplicate samples for additional comparison. </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latin typeface="Arial"/>
              <a:ea typeface="Arial"/>
              <a:cs typeface="Arial"/>
              <a:sym typeface="Arial"/>
            </a:endParaRPr>
          </a:p>
        </p:txBody>
      </p:sp>
      <p:sp>
        <p:nvSpPr>
          <p:cNvPr id="44" name="Google Shape;44;p1"/>
          <p:cNvSpPr txBox="1">
            <a:spLocks noGrp="1"/>
          </p:cNvSpPr>
          <p:nvPr>
            <p:ph type="body" idx="5"/>
          </p:nvPr>
        </p:nvSpPr>
        <p:spPr>
          <a:xfrm>
            <a:off x="11242675" y="5267326"/>
            <a:ext cx="214314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a:t>SCIENCE DESIGN METHODOLOGY</a:t>
            </a:r>
            <a:endParaRPr/>
          </a:p>
        </p:txBody>
      </p:sp>
      <p:sp>
        <p:nvSpPr>
          <p:cNvPr id="45" name="Google Shape;45;p1"/>
          <p:cNvSpPr txBox="1">
            <a:spLocks noGrp="1"/>
          </p:cNvSpPr>
          <p:nvPr>
            <p:ph type="body" idx="7"/>
          </p:nvPr>
        </p:nvSpPr>
        <p:spPr>
          <a:xfrm>
            <a:off x="11473876" y="17839848"/>
            <a:ext cx="214218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dirty="0"/>
              <a:t>ENGINEERING DESIGN METHODOLOGY</a:t>
            </a:r>
            <a:endParaRPr dirty="0"/>
          </a:p>
        </p:txBody>
      </p:sp>
      <p:sp>
        <p:nvSpPr>
          <p:cNvPr id="46" name="Google Shape;46;p1"/>
          <p:cNvSpPr txBox="1">
            <a:spLocks noGrp="1"/>
          </p:cNvSpPr>
          <p:nvPr>
            <p:ph type="body" idx="9"/>
          </p:nvPr>
        </p:nvSpPr>
        <p:spPr>
          <a:xfrm>
            <a:off x="33175725" y="5123695"/>
            <a:ext cx="10201200" cy="6811800"/>
          </a:xfrm>
          <a:prstGeom prst="rect">
            <a:avLst/>
          </a:prstGeom>
          <a:noFill/>
          <a:ln>
            <a:noFill/>
          </a:ln>
        </p:spPr>
        <p:txBody>
          <a:bodyPr spcFirstLastPara="1" wrap="square" lIns="228575" tIns="228575" rIns="228575" bIns="22857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700" b="1" u="sng" dirty="0">
                <a:latin typeface="Calibri"/>
                <a:ea typeface="Calibri"/>
                <a:cs typeface="Calibri"/>
                <a:sym typeface="Calibri"/>
              </a:rPr>
              <a:t>ISS OPERATIONS</a:t>
            </a:r>
            <a:endParaRPr dirty="0">
              <a:solidFill>
                <a:schemeClr val="dk1"/>
              </a:solidFill>
              <a:latin typeface="Arial"/>
              <a:ea typeface="Arial"/>
              <a:cs typeface="Arial"/>
              <a:sym typeface="Arial"/>
            </a:endParaRPr>
          </a:p>
          <a:p>
            <a:pPr marL="457200" lvl="0" indent="0" algn="l" rtl="0">
              <a:lnSpc>
                <a:spcPct val="115000"/>
              </a:lnSpc>
              <a:spcBef>
                <a:spcPts val="0"/>
              </a:spcBef>
              <a:spcAft>
                <a:spcPts val="0"/>
              </a:spcAft>
              <a:buNone/>
            </a:pP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Font typeface="Arial"/>
              <a:buChar char="●"/>
            </a:pPr>
            <a:r>
              <a:rPr lang="en-US" dirty="0">
                <a:solidFill>
                  <a:schemeClr val="dk1"/>
                </a:solidFill>
                <a:latin typeface="Arial"/>
                <a:ea typeface="Arial"/>
                <a:cs typeface="Arial"/>
                <a:sym typeface="Arial"/>
              </a:rPr>
              <a:t>From these design considerations, an operations timeline is developed. </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Font typeface="Arial"/>
              <a:buChar char="●"/>
            </a:pPr>
            <a:r>
              <a:rPr lang="en-US" dirty="0">
                <a:solidFill>
                  <a:schemeClr val="dk1"/>
                </a:solidFill>
                <a:latin typeface="Arial"/>
                <a:ea typeface="Arial"/>
                <a:cs typeface="Arial"/>
                <a:sym typeface="Arial"/>
              </a:rPr>
              <a:t>At L-48 </a:t>
            </a:r>
            <a:r>
              <a:rPr lang="en-US" dirty="0" err="1">
                <a:solidFill>
                  <a:schemeClr val="dk1"/>
                </a:solidFill>
                <a:latin typeface="Arial"/>
                <a:ea typeface="Arial"/>
                <a:cs typeface="Arial"/>
                <a:sym typeface="Arial"/>
              </a:rPr>
              <a:t>hrs</a:t>
            </a:r>
            <a:r>
              <a:rPr lang="en-US" dirty="0">
                <a:solidFill>
                  <a:schemeClr val="dk1"/>
                </a:solidFill>
                <a:latin typeface="Arial"/>
                <a:ea typeface="Arial"/>
                <a:cs typeface="Arial"/>
                <a:sym typeface="Arial"/>
              </a:rPr>
              <a:t>, biological samples are prepared at Columbia, handed off to KSC and stowed at 4 </a:t>
            </a:r>
            <a:r>
              <a:rPr lang="en-US" baseline="30000" dirty="0">
                <a:solidFill>
                  <a:schemeClr val="dk1"/>
                </a:solidFill>
                <a:latin typeface="Arial"/>
                <a:ea typeface="Arial"/>
                <a:cs typeface="Arial"/>
                <a:sym typeface="Arial"/>
              </a:rPr>
              <a:t>0</a:t>
            </a:r>
            <a:r>
              <a:rPr lang="en-US" dirty="0">
                <a:solidFill>
                  <a:schemeClr val="dk1"/>
                </a:solidFill>
                <a:latin typeface="Arial"/>
                <a:ea typeface="Arial"/>
                <a:cs typeface="Arial"/>
                <a:sym typeface="Arial"/>
              </a:rPr>
              <a:t>C. </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Font typeface="Arial"/>
              <a:buChar char="●"/>
            </a:pPr>
            <a:r>
              <a:rPr lang="en-US" dirty="0">
                <a:solidFill>
                  <a:schemeClr val="dk1"/>
                </a:solidFill>
                <a:latin typeface="Arial"/>
                <a:ea typeface="Arial"/>
                <a:cs typeface="Arial"/>
                <a:sym typeface="Arial"/>
              </a:rPr>
              <a:t>At U-8 days, the payload is removed from 4 </a:t>
            </a:r>
            <a:r>
              <a:rPr lang="en-US" baseline="30000" dirty="0">
                <a:solidFill>
                  <a:schemeClr val="dk1"/>
                </a:solidFill>
                <a:latin typeface="Arial"/>
                <a:ea typeface="Arial"/>
                <a:cs typeface="Arial"/>
                <a:sym typeface="Arial"/>
              </a:rPr>
              <a:t>0</a:t>
            </a:r>
            <a:r>
              <a:rPr lang="en-US" dirty="0">
                <a:solidFill>
                  <a:schemeClr val="dk1"/>
                </a:solidFill>
                <a:latin typeface="Arial"/>
                <a:ea typeface="Arial"/>
                <a:cs typeface="Arial"/>
                <a:sym typeface="Arial"/>
              </a:rPr>
              <a:t>C and plugged into a </a:t>
            </a:r>
            <a:r>
              <a:rPr lang="en-US" dirty="0" err="1">
                <a:solidFill>
                  <a:schemeClr val="dk1"/>
                </a:solidFill>
                <a:latin typeface="Arial"/>
                <a:ea typeface="Arial"/>
                <a:cs typeface="Arial"/>
                <a:sym typeface="Arial"/>
              </a:rPr>
              <a:t>Nanoracks</a:t>
            </a:r>
            <a:r>
              <a:rPr lang="en-US" dirty="0">
                <a:solidFill>
                  <a:schemeClr val="dk1"/>
                </a:solidFill>
                <a:latin typeface="Arial"/>
                <a:ea typeface="Arial"/>
                <a:cs typeface="Arial"/>
                <a:sym typeface="Arial"/>
              </a:rPr>
              <a:t> framework, which begins the process of sensor data and image collection. </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Font typeface="Arial"/>
              <a:buChar char="●"/>
            </a:pPr>
            <a:r>
              <a:rPr lang="en-US" dirty="0">
                <a:solidFill>
                  <a:schemeClr val="dk1"/>
                </a:solidFill>
                <a:latin typeface="Arial"/>
                <a:ea typeface="Arial"/>
                <a:cs typeface="Arial"/>
                <a:sym typeface="Arial"/>
              </a:rPr>
              <a:t>At U-2 days, data collection and imaging is halted, and a fluid injection system injects </a:t>
            </a:r>
            <a:r>
              <a:rPr lang="en-US" dirty="0" err="1">
                <a:solidFill>
                  <a:schemeClr val="dk1"/>
                </a:solidFill>
                <a:latin typeface="Arial"/>
                <a:ea typeface="Arial"/>
                <a:cs typeface="Arial"/>
                <a:sym typeface="Arial"/>
              </a:rPr>
              <a:t>RNAProtect</a:t>
            </a:r>
            <a:r>
              <a:rPr lang="en-US" dirty="0">
                <a:solidFill>
                  <a:schemeClr val="dk1"/>
                </a:solidFill>
                <a:latin typeface="Arial"/>
                <a:ea typeface="Arial"/>
                <a:cs typeface="Arial"/>
                <a:sym typeface="Arial"/>
              </a:rPr>
              <a:t> that stops cell growth and the cells enter a dormant state. </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Font typeface="Arial"/>
              <a:buChar char="●"/>
            </a:pPr>
            <a:r>
              <a:rPr lang="en-US" dirty="0">
                <a:solidFill>
                  <a:schemeClr val="dk1"/>
                </a:solidFill>
                <a:latin typeface="Arial"/>
                <a:ea typeface="Arial"/>
                <a:cs typeface="Arial"/>
                <a:sym typeface="Arial"/>
              </a:rPr>
              <a:t>At U-1 days, the payload is returned to 4 </a:t>
            </a:r>
            <a:r>
              <a:rPr lang="en-US" baseline="30000" dirty="0">
                <a:solidFill>
                  <a:schemeClr val="dk1"/>
                </a:solidFill>
                <a:latin typeface="Arial"/>
                <a:ea typeface="Arial"/>
                <a:cs typeface="Arial"/>
                <a:sym typeface="Arial"/>
              </a:rPr>
              <a:t>0</a:t>
            </a:r>
            <a:r>
              <a:rPr lang="en-US" dirty="0">
                <a:solidFill>
                  <a:schemeClr val="dk1"/>
                </a:solidFill>
                <a:latin typeface="Arial"/>
                <a:ea typeface="Arial"/>
                <a:cs typeface="Arial"/>
                <a:sym typeface="Arial"/>
              </a:rPr>
              <a:t>C and stored until payload pickup.</a:t>
            </a:r>
            <a:endParaRPr dirty="0"/>
          </a:p>
        </p:txBody>
      </p:sp>
      <p:sp>
        <p:nvSpPr>
          <p:cNvPr id="47" name="Google Shape;47;p1"/>
          <p:cNvSpPr txBox="1">
            <a:spLocks noGrp="1"/>
          </p:cNvSpPr>
          <p:nvPr>
            <p:ph type="body" idx="13"/>
          </p:nvPr>
        </p:nvSpPr>
        <p:spPr>
          <a:xfrm>
            <a:off x="33278347" y="21191444"/>
            <a:ext cx="102012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a:t>REFERENCES</a:t>
            </a:r>
            <a:endParaRPr/>
          </a:p>
        </p:txBody>
      </p:sp>
      <p:sp>
        <p:nvSpPr>
          <p:cNvPr id="48" name="Google Shape;48;p1"/>
          <p:cNvSpPr txBox="1">
            <a:spLocks noGrp="1"/>
          </p:cNvSpPr>
          <p:nvPr>
            <p:ph type="body" idx="14"/>
          </p:nvPr>
        </p:nvSpPr>
        <p:spPr>
          <a:xfrm>
            <a:off x="33237300" y="21642888"/>
            <a:ext cx="10201200" cy="3085410"/>
          </a:xfrm>
          <a:prstGeom prst="rect">
            <a:avLst/>
          </a:prstGeom>
          <a:noFill/>
          <a:ln>
            <a:noFill/>
          </a:ln>
        </p:spPr>
        <p:txBody>
          <a:bodyPr spcFirstLastPara="1" wrap="square" lIns="228575" tIns="228575" rIns="228575" bIns="228575" anchor="t" anchorCtr="0">
            <a:spAutoFit/>
          </a:bodyPr>
          <a:lstStyle/>
          <a:p>
            <a:r>
              <a:rPr lang="en-US" sz="1800" dirty="0"/>
              <a:t>1. Yamaguchi, N., Roberts, M., Castro, S., </a:t>
            </a:r>
            <a:r>
              <a:rPr lang="en-US" sz="1800" dirty="0" err="1"/>
              <a:t>Oubre</a:t>
            </a:r>
            <a:r>
              <a:rPr lang="en-US" sz="1800" dirty="0"/>
              <a:t>, C., </a:t>
            </a:r>
            <a:r>
              <a:rPr lang="en-US" sz="1800" dirty="0" err="1"/>
              <a:t>Makimura</a:t>
            </a:r>
            <a:r>
              <a:rPr lang="en-US" sz="1800" dirty="0"/>
              <a:t>, K., Leys, N., … </a:t>
            </a:r>
            <a:r>
              <a:rPr lang="en-US" sz="1800" dirty="0" err="1"/>
              <a:t>Nasu</a:t>
            </a:r>
            <a:r>
              <a:rPr lang="en-US" sz="1800" dirty="0"/>
              <a:t>, M. (2014). Microbial Monitoring of Crewed Habitats in Space—Current Status and Future Perspectives. Microbes and Environments, 29(3), 250–260. https://</a:t>
            </a:r>
            <a:r>
              <a:rPr lang="en-US" sz="1800" dirty="0" err="1"/>
              <a:t>doi.org</a:t>
            </a:r>
            <a:r>
              <a:rPr lang="en-US" sz="1800" dirty="0"/>
              <a:t>/10.1264/jsme2.me14031</a:t>
            </a:r>
          </a:p>
          <a:p>
            <a:r>
              <a:rPr lang="en-US" sz="1800" dirty="0"/>
              <a:t>2. Dunbar, B. (2015, April 07). </a:t>
            </a:r>
            <a:r>
              <a:rPr lang="en-US" sz="1800" dirty="0" err="1"/>
              <a:t>Spacebound</a:t>
            </a:r>
            <a:r>
              <a:rPr lang="en-US" sz="1800" dirty="0"/>
              <a:t> Bacteria Inspire Earthbound Remedies. Retrieved January 12, 2021, from https://</a:t>
            </a:r>
            <a:r>
              <a:rPr lang="en-US" sz="1800" dirty="0" err="1"/>
              <a:t>www.nasa.gov</a:t>
            </a:r>
            <a:r>
              <a:rPr lang="en-US" sz="1800" dirty="0"/>
              <a:t>/home/</a:t>
            </a:r>
            <a:r>
              <a:rPr lang="en-US" sz="1800" dirty="0" err="1"/>
              <a:t>hqnews</a:t>
            </a:r>
            <a:r>
              <a:rPr lang="en-US" sz="1800" dirty="0"/>
              <a:t>/2011/mar/HQ_11-080_Bacteria_Research.html</a:t>
            </a:r>
          </a:p>
          <a:p>
            <a:r>
              <a:rPr lang="en-US" sz="1800" dirty="0"/>
              <a:t>3. </a:t>
            </a:r>
            <a:r>
              <a:rPr lang="en-US" sz="1800" dirty="0" err="1"/>
              <a:t>Checinska</a:t>
            </a:r>
            <a:r>
              <a:rPr lang="en-US" sz="1800" dirty="0"/>
              <a:t> </a:t>
            </a:r>
            <a:r>
              <a:rPr lang="en-US" sz="1800" dirty="0" err="1"/>
              <a:t>Sielaff</a:t>
            </a:r>
            <a:r>
              <a:rPr lang="en-US" sz="1800" dirty="0"/>
              <a:t>, A., </a:t>
            </a:r>
            <a:r>
              <a:rPr lang="en-US" sz="1800" dirty="0" err="1"/>
              <a:t>Urbaniak</a:t>
            </a:r>
            <a:r>
              <a:rPr lang="en-US" sz="1800" dirty="0"/>
              <a:t>, C., Mohan, G.B.M., et al. (2019). Characterization of the total and viable bacterial and fungal communities associated with the International Space Station surfaces. Microbiome 7(50). https://</a:t>
            </a:r>
            <a:r>
              <a:rPr lang="en-US" sz="1800" dirty="0" err="1"/>
              <a:t>doi.org</a:t>
            </a:r>
            <a:r>
              <a:rPr lang="en-US" sz="1800" dirty="0"/>
              <a:t>/10.1186/s40168-019-0666-x</a:t>
            </a:r>
          </a:p>
          <a:p>
            <a:pPr marL="0" lvl="0" indent="0" algn="l" rtl="0">
              <a:spcBef>
                <a:spcPts val="0"/>
              </a:spcBef>
              <a:spcAft>
                <a:spcPts val="0"/>
              </a:spcAft>
              <a:buClr>
                <a:srgbClr val="1F3864"/>
              </a:buClr>
              <a:buSzPts val="2500"/>
              <a:buNone/>
            </a:pPr>
            <a:endParaRPr sz="1400" dirty="0"/>
          </a:p>
        </p:txBody>
      </p:sp>
      <p:sp>
        <p:nvSpPr>
          <p:cNvPr id="49" name="Google Shape;49;p1"/>
          <p:cNvSpPr txBox="1">
            <a:spLocks noGrp="1"/>
          </p:cNvSpPr>
          <p:nvPr>
            <p:ph type="body" idx="15"/>
          </p:nvPr>
        </p:nvSpPr>
        <p:spPr>
          <a:xfrm>
            <a:off x="33185106" y="24403564"/>
            <a:ext cx="102012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a:t>ACKNOWLEDGEMENTS</a:t>
            </a:r>
            <a:endParaRPr/>
          </a:p>
        </p:txBody>
      </p:sp>
      <p:sp>
        <p:nvSpPr>
          <p:cNvPr id="50" name="Google Shape;50;p1"/>
          <p:cNvSpPr txBox="1">
            <a:spLocks noGrp="1"/>
          </p:cNvSpPr>
          <p:nvPr>
            <p:ph type="body" idx="17"/>
          </p:nvPr>
        </p:nvSpPr>
        <p:spPr>
          <a:xfrm>
            <a:off x="533626" y="21466776"/>
            <a:ext cx="10201200" cy="6374700"/>
          </a:xfrm>
          <a:prstGeom prst="rect">
            <a:avLst/>
          </a:prstGeom>
          <a:noFill/>
          <a:ln>
            <a:noFill/>
          </a:ln>
        </p:spPr>
        <p:txBody>
          <a:bodyPr spcFirstLastPara="1" wrap="square" lIns="228575" tIns="228575" rIns="228575" bIns="228575" anchor="t" anchorCtr="0">
            <a:noAutofit/>
          </a:bodyPr>
          <a:lstStyle/>
          <a:p>
            <a:pPr marL="457200" lvl="0" indent="-387350" algn="l" rtl="0">
              <a:lnSpc>
                <a:spcPct val="115000"/>
              </a:lnSpc>
              <a:spcBef>
                <a:spcPts val="0"/>
              </a:spcBef>
              <a:spcAft>
                <a:spcPts val="0"/>
              </a:spcAft>
              <a:buClr>
                <a:schemeClr val="dk1"/>
              </a:buClr>
              <a:buSzPts val="2500"/>
              <a:buChar char="●"/>
            </a:pPr>
            <a:r>
              <a:rPr lang="en-US" dirty="0">
                <a:solidFill>
                  <a:schemeClr val="dk1"/>
                </a:solidFill>
                <a:latin typeface="Arial"/>
                <a:ea typeface="Arial"/>
                <a:cs typeface="Arial"/>
                <a:sym typeface="Arial"/>
              </a:rPr>
              <a:t>Maximize the relevant biological data which could be collected from experiments within a 10x10x15 cm Aluminum enclosure.</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Char char="●"/>
            </a:pPr>
            <a:r>
              <a:rPr lang="en-US" dirty="0">
                <a:solidFill>
                  <a:schemeClr val="dk1"/>
                </a:solidFill>
                <a:latin typeface="Arial"/>
                <a:ea typeface="Arial"/>
                <a:cs typeface="Arial"/>
                <a:sym typeface="Arial"/>
              </a:rPr>
              <a:t>Design autonomous systems to introduce new conditions and  maintain constant environmental conditions under strict electrical and technical constraints.</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Char char="●"/>
            </a:pPr>
            <a:r>
              <a:rPr lang="en-US" dirty="0">
                <a:solidFill>
                  <a:schemeClr val="dk1"/>
                </a:solidFill>
                <a:latin typeface="Arial"/>
                <a:ea typeface="Arial"/>
                <a:cs typeface="Arial"/>
                <a:sym typeface="Arial"/>
              </a:rPr>
              <a:t>Maintain proper ground controls to ensure that biological variation is attributed solely to ISS microgravity</a:t>
            </a:r>
            <a:endParaRPr dirty="0">
              <a:solidFill>
                <a:schemeClr val="dk1"/>
              </a:solidFill>
              <a:latin typeface="Arial"/>
              <a:ea typeface="Arial"/>
              <a:cs typeface="Arial"/>
              <a:sym typeface="Arial"/>
            </a:endParaRPr>
          </a:p>
          <a:p>
            <a:pPr marL="457200" lvl="0" indent="-387350" algn="l" rtl="0">
              <a:lnSpc>
                <a:spcPct val="115000"/>
              </a:lnSpc>
              <a:spcBef>
                <a:spcPts val="0"/>
              </a:spcBef>
              <a:spcAft>
                <a:spcPts val="0"/>
              </a:spcAft>
              <a:buClr>
                <a:schemeClr val="dk1"/>
              </a:buClr>
              <a:buSzPts val="2500"/>
              <a:buChar char="●"/>
            </a:pPr>
            <a:r>
              <a:rPr lang="en-US" dirty="0">
                <a:solidFill>
                  <a:schemeClr val="dk1"/>
                </a:solidFill>
                <a:latin typeface="Arial"/>
                <a:ea typeface="Arial"/>
                <a:cs typeface="Arial"/>
                <a:sym typeface="Arial"/>
              </a:rPr>
              <a:t>Preserve bacteria with either </a:t>
            </a:r>
            <a:r>
              <a:rPr lang="en-US" dirty="0" err="1">
                <a:solidFill>
                  <a:schemeClr val="dk1"/>
                </a:solidFill>
                <a:latin typeface="Arial"/>
                <a:ea typeface="Arial"/>
                <a:cs typeface="Arial"/>
                <a:sym typeface="Arial"/>
              </a:rPr>
              <a:t>RNAProtect</a:t>
            </a:r>
            <a:r>
              <a:rPr lang="en-US" dirty="0">
                <a:solidFill>
                  <a:schemeClr val="dk1"/>
                </a:solidFill>
                <a:latin typeface="Arial"/>
                <a:ea typeface="Arial"/>
                <a:cs typeface="Arial"/>
                <a:sym typeface="Arial"/>
              </a:rPr>
              <a:t>® and 4°C storage to test hypotheses with sequencing analysis and antibiotic testing</a:t>
            </a:r>
            <a:endParaRPr sz="2600" dirty="0"/>
          </a:p>
        </p:txBody>
      </p:sp>
      <p:sp>
        <p:nvSpPr>
          <p:cNvPr id="51" name="Google Shape;51;p1"/>
          <p:cNvSpPr txBox="1">
            <a:spLocks noGrp="1"/>
          </p:cNvSpPr>
          <p:nvPr>
            <p:ph type="body" idx="18"/>
          </p:nvPr>
        </p:nvSpPr>
        <p:spPr>
          <a:xfrm>
            <a:off x="11247495" y="1947606"/>
            <a:ext cx="21421800" cy="1280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1F3864"/>
              </a:buClr>
              <a:buSzPts val="6600"/>
              <a:buFont typeface="Calibri"/>
              <a:buNone/>
            </a:pPr>
            <a:r>
              <a:rPr lang="en-US" sz="4400" dirty="0"/>
              <a:t>Kalpana Ganeshan</a:t>
            </a:r>
            <a:r>
              <a:rPr lang="en-US" sz="3600" baseline="30000" dirty="0"/>
              <a:t>1</a:t>
            </a:r>
            <a:r>
              <a:rPr lang="en-US" sz="4400" dirty="0"/>
              <a:t>, Swati Ravi</a:t>
            </a:r>
            <a:r>
              <a:rPr lang="en-US" sz="3600" baseline="30000" dirty="0"/>
              <a:t>1,2</a:t>
            </a:r>
            <a:r>
              <a:rPr lang="en-US" sz="4400" dirty="0"/>
              <a:t>, Alfonso Ussia</a:t>
            </a:r>
            <a:r>
              <a:rPr lang="en-US" sz="3600" baseline="30000" dirty="0"/>
              <a:t>1</a:t>
            </a:r>
            <a:r>
              <a:rPr lang="en-US" sz="4400" dirty="0"/>
              <a:t>, Leonardo Arvan</a:t>
            </a:r>
            <a:r>
              <a:rPr lang="en-US" sz="3600" baseline="30000" dirty="0"/>
              <a:t>1</a:t>
            </a:r>
            <a:r>
              <a:rPr lang="en-US" sz="4400" dirty="0"/>
              <a:t>, </a:t>
            </a:r>
            <a:endParaRPr sz="4400" dirty="0"/>
          </a:p>
          <a:p>
            <a:pPr marL="0" lvl="0" indent="0" algn="ctr" rtl="0">
              <a:spcBef>
                <a:spcPts val="0"/>
              </a:spcBef>
              <a:spcAft>
                <a:spcPts val="0"/>
              </a:spcAft>
              <a:buClr>
                <a:srgbClr val="1F3864"/>
              </a:buClr>
              <a:buSzPts val="6600"/>
              <a:buFont typeface="Calibri"/>
              <a:buNone/>
            </a:pPr>
            <a:r>
              <a:rPr lang="en-US" sz="4400" dirty="0"/>
              <a:t>Bryan Wang</a:t>
            </a:r>
            <a:r>
              <a:rPr lang="en-US" sz="3600" baseline="30000" dirty="0"/>
              <a:t>2</a:t>
            </a:r>
            <a:r>
              <a:rPr lang="en-US" sz="4400" dirty="0"/>
              <a:t>, Hugo Favila</a:t>
            </a:r>
            <a:r>
              <a:rPr lang="en-US" sz="3600" baseline="30000" dirty="0"/>
              <a:t>1</a:t>
            </a:r>
            <a:r>
              <a:rPr lang="en-US" sz="4400" dirty="0"/>
              <a:t>, Theodore Nelson</a:t>
            </a:r>
            <a:r>
              <a:rPr lang="en-US" sz="3600" baseline="30000" dirty="0"/>
              <a:t>1</a:t>
            </a:r>
            <a:r>
              <a:rPr lang="en-US" sz="4400" dirty="0"/>
              <a:t>, Myra Dada</a:t>
            </a:r>
            <a:r>
              <a:rPr lang="en-US" sz="3600" baseline="30000" dirty="0"/>
              <a:t>1</a:t>
            </a:r>
            <a:endParaRPr sz="4400" dirty="0"/>
          </a:p>
        </p:txBody>
      </p:sp>
      <p:sp>
        <p:nvSpPr>
          <p:cNvPr id="52" name="Google Shape;52;p1"/>
          <p:cNvSpPr txBox="1">
            <a:spLocks noGrp="1"/>
          </p:cNvSpPr>
          <p:nvPr>
            <p:ph type="body" idx="19"/>
          </p:nvPr>
        </p:nvSpPr>
        <p:spPr>
          <a:xfrm>
            <a:off x="11224275" y="3584701"/>
            <a:ext cx="21421800" cy="1302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F3864"/>
              </a:buClr>
              <a:buSzPts val="5400"/>
              <a:buFont typeface="Calibri"/>
              <a:buNone/>
            </a:pPr>
            <a:r>
              <a:rPr lang="en-US" sz="3600" baseline="30000"/>
              <a:t>1</a:t>
            </a:r>
            <a:r>
              <a:rPr lang="en-US" sz="3600"/>
              <a:t>Columbia Space Initiative, Columbia University in the City of New York</a:t>
            </a:r>
            <a:endParaRPr sz="3600"/>
          </a:p>
          <a:p>
            <a:pPr marL="0" lvl="0" indent="0" algn="ctr" rtl="0">
              <a:spcBef>
                <a:spcPts val="0"/>
              </a:spcBef>
              <a:spcAft>
                <a:spcPts val="0"/>
              </a:spcAft>
              <a:buClr>
                <a:srgbClr val="1F3864"/>
              </a:buClr>
              <a:buSzPts val="5400"/>
              <a:buFont typeface="Calibri"/>
              <a:buNone/>
            </a:pPr>
            <a:r>
              <a:rPr lang="en-US" sz="3600" baseline="30000"/>
              <a:t>2</a:t>
            </a:r>
            <a:r>
              <a:rPr lang="en-US" sz="3600"/>
              <a:t>Department of Biological Sciences, Columbia University in the City of New York</a:t>
            </a:r>
            <a:endParaRPr sz="3600"/>
          </a:p>
        </p:txBody>
      </p:sp>
      <p:sp>
        <p:nvSpPr>
          <p:cNvPr id="53" name="Google Shape;53;p1"/>
          <p:cNvSpPr txBox="1">
            <a:spLocks noGrp="1"/>
          </p:cNvSpPr>
          <p:nvPr>
            <p:ph type="body" idx="20"/>
          </p:nvPr>
        </p:nvSpPr>
        <p:spPr>
          <a:xfrm>
            <a:off x="11247508" y="739543"/>
            <a:ext cx="21421800" cy="12801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rgbClr val="1F3864"/>
              </a:buClr>
              <a:buSzPct val="96491"/>
              <a:buFont typeface="Calibri"/>
              <a:buNone/>
            </a:pPr>
            <a:r>
              <a:rPr lang="en-US" sz="9120"/>
              <a:t>Characterizing Antibiotic Resistance in Microgravity Environments</a:t>
            </a:r>
            <a:endParaRPr sz="9120"/>
          </a:p>
        </p:txBody>
      </p:sp>
      <p:pic>
        <p:nvPicPr>
          <p:cNvPr id="54" name="Google Shape;54;p1"/>
          <p:cNvPicPr preferRelativeResize="0"/>
          <p:nvPr/>
        </p:nvPicPr>
        <p:blipFill>
          <a:blip r:embed="rId3">
            <a:alphaModFix/>
          </a:blip>
          <a:stretch>
            <a:fillRect/>
          </a:stretch>
        </p:blipFill>
        <p:spPr>
          <a:xfrm>
            <a:off x="33655949" y="739550"/>
            <a:ext cx="3819950" cy="4046747"/>
          </a:xfrm>
          <a:prstGeom prst="rect">
            <a:avLst/>
          </a:prstGeom>
          <a:noFill/>
          <a:ln>
            <a:noFill/>
          </a:ln>
        </p:spPr>
      </p:pic>
      <p:pic>
        <p:nvPicPr>
          <p:cNvPr id="55" name="Google Shape;55;p1"/>
          <p:cNvPicPr preferRelativeResize="0"/>
          <p:nvPr/>
        </p:nvPicPr>
        <p:blipFill>
          <a:blip r:embed="rId4">
            <a:alphaModFix/>
          </a:blip>
          <a:stretch>
            <a:fillRect/>
          </a:stretch>
        </p:blipFill>
        <p:spPr>
          <a:xfrm>
            <a:off x="38255825" y="617288"/>
            <a:ext cx="5130476" cy="4291275"/>
          </a:xfrm>
          <a:prstGeom prst="rect">
            <a:avLst/>
          </a:prstGeom>
          <a:noFill/>
          <a:ln>
            <a:noFill/>
          </a:ln>
        </p:spPr>
      </p:pic>
      <p:pic>
        <p:nvPicPr>
          <p:cNvPr id="56" name="Google Shape;56;p1"/>
          <p:cNvPicPr preferRelativeResize="0"/>
          <p:nvPr/>
        </p:nvPicPr>
        <p:blipFill>
          <a:blip r:embed="rId5">
            <a:alphaModFix/>
          </a:blip>
          <a:stretch>
            <a:fillRect/>
          </a:stretch>
        </p:blipFill>
        <p:spPr>
          <a:xfrm>
            <a:off x="33578814" y="28874575"/>
            <a:ext cx="3819951" cy="3304247"/>
          </a:xfrm>
          <a:prstGeom prst="rect">
            <a:avLst/>
          </a:prstGeom>
          <a:noFill/>
          <a:ln>
            <a:noFill/>
          </a:ln>
        </p:spPr>
      </p:pic>
      <p:pic>
        <p:nvPicPr>
          <p:cNvPr id="57" name="Google Shape;57;p1"/>
          <p:cNvPicPr preferRelativeResize="0"/>
          <p:nvPr/>
        </p:nvPicPr>
        <p:blipFill>
          <a:blip r:embed="rId6">
            <a:alphaModFix/>
          </a:blip>
          <a:stretch>
            <a:fillRect/>
          </a:stretch>
        </p:blipFill>
        <p:spPr>
          <a:xfrm>
            <a:off x="5585313" y="345975"/>
            <a:ext cx="4800874" cy="4483350"/>
          </a:xfrm>
          <a:prstGeom prst="rect">
            <a:avLst/>
          </a:prstGeom>
          <a:noFill/>
          <a:ln>
            <a:noFill/>
          </a:ln>
        </p:spPr>
      </p:pic>
      <p:sp>
        <p:nvSpPr>
          <p:cNvPr id="58" name="Google Shape;58;p1"/>
          <p:cNvSpPr txBox="1">
            <a:spLocks noGrp="1"/>
          </p:cNvSpPr>
          <p:nvPr>
            <p:ph type="body" idx="2"/>
          </p:nvPr>
        </p:nvSpPr>
        <p:spPr>
          <a:xfrm>
            <a:off x="531096" y="14119414"/>
            <a:ext cx="101964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dirty="0"/>
              <a:t>PURPOSE</a:t>
            </a:r>
            <a:endParaRPr dirty="0"/>
          </a:p>
        </p:txBody>
      </p:sp>
      <p:sp>
        <p:nvSpPr>
          <p:cNvPr id="60" name="Google Shape;60;p1"/>
          <p:cNvSpPr txBox="1"/>
          <p:nvPr/>
        </p:nvSpPr>
        <p:spPr>
          <a:xfrm>
            <a:off x="22096675" y="19582250"/>
            <a:ext cx="10210800" cy="7496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500" b="1">
                <a:solidFill>
                  <a:schemeClr val="dk1"/>
                </a:solidFill>
              </a:rPr>
              <a:t>Mechanical systems</a:t>
            </a:r>
            <a:endParaRPr sz="2500" b="1">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The payload fits dimensions 10cm x 10cm x 15cm, with an outer aluminum enclosure</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It has two main parts: a fluid system and a main compartment.</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The fluid injection system design allows for an electro-mechanical fluid displacement from syringe reservoirs into an RNAProtect tray.</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The main compartment contains the payload’s electronics, petri dishes and holder (for cold stowage), and camera with mount.</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It has been tested for structural integrity at Columbia University’s Carleton Laboratory.</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The system has undergone extensive fluid and biological containment testing to adhere to NASA safety regulations.</a:t>
            </a:r>
            <a:endParaRPr sz="2500">
              <a:solidFill>
                <a:schemeClr val="dk1"/>
              </a:solidFill>
            </a:endParaRPr>
          </a:p>
          <a:p>
            <a:pPr marL="0" lvl="0" indent="0" algn="l" rtl="0">
              <a:lnSpc>
                <a:spcPct val="115000"/>
              </a:lnSpc>
              <a:spcBef>
                <a:spcPts val="0"/>
              </a:spcBef>
              <a:spcAft>
                <a:spcPts val="0"/>
              </a:spcAft>
              <a:buNone/>
            </a:pPr>
            <a:endParaRPr sz="2500" b="1">
              <a:solidFill>
                <a:schemeClr val="dk1"/>
              </a:solidFill>
            </a:endParaRPr>
          </a:p>
        </p:txBody>
      </p:sp>
      <p:sp>
        <p:nvSpPr>
          <p:cNvPr id="61" name="Google Shape;61;p1"/>
          <p:cNvSpPr txBox="1"/>
          <p:nvPr/>
        </p:nvSpPr>
        <p:spPr>
          <a:xfrm>
            <a:off x="22447850" y="27793038"/>
            <a:ext cx="10196400" cy="4610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500" b="1">
                <a:solidFill>
                  <a:schemeClr val="dk1"/>
                </a:solidFill>
              </a:rPr>
              <a:t>Electrical systems</a:t>
            </a:r>
            <a:endParaRPr sz="2500" b="1">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The experiment runs autonomously, requiring no astronaut interaction and controlled by a Raspberry Pi Zero.</a:t>
            </a:r>
            <a:endParaRPr sz="2500">
              <a:solidFill>
                <a:schemeClr val="dk1"/>
              </a:solidFill>
            </a:endParaRPr>
          </a:p>
          <a:p>
            <a:pPr marL="457200" lvl="0" indent="-387350" algn="l" rtl="0">
              <a:lnSpc>
                <a:spcPct val="150000"/>
              </a:lnSpc>
              <a:spcBef>
                <a:spcPts val="0"/>
              </a:spcBef>
              <a:spcAft>
                <a:spcPts val="0"/>
              </a:spcAft>
              <a:buClr>
                <a:schemeClr val="dk1"/>
              </a:buClr>
              <a:buSzPts val="2500"/>
              <a:buChar char="●"/>
            </a:pPr>
            <a:r>
              <a:rPr lang="en-US" sz="2500">
                <a:solidFill>
                  <a:schemeClr val="dk1"/>
                </a:solidFill>
              </a:rPr>
              <a:t>The electronics are set up to interface with a Nanoracks Nanode module for data transfer.</a:t>
            </a:r>
            <a:endParaRPr sz="2500">
              <a:solidFill>
                <a:schemeClr val="dk1"/>
              </a:solidFill>
            </a:endParaRPr>
          </a:p>
          <a:p>
            <a:pPr marL="457200" lvl="0" indent="-381000" algn="l" rtl="0">
              <a:lnSpc>
                <a:spcPct val="150000"/>
              </a:lnSpc>
              <a:spcBef>
                <a:spcPts val="0"/>
              </a:spcBef>
              <a:spcAft>
                <a:spcPts val="0"/>
              </a:spcAft>
              <a:buClr>
                <a:schemeClr val="dk1"/>
              </a:buClr>
              <a:buSzPts val="2400"/>
              <a:buChar char="●"/>
            </a:pPr>
            <a:r>
              <a:rPr lang="en-US" sz="2500">
                <a:solidFill>
                  <a:schemeClr val="dk1"/>
                </a:solidFill>
              </a:rPr>
              <a:t>A camera, sensors and an actuator for the fluid system are supported by two connected custom printed circuit boards (PCBs) designed by electrical engineering team members</a:t>
            </a:r>
            <a:r>
              <a:rPr lang="en-US" sz="2400">
                <a:solidFill>
                  <a:schemeClr val="dk1"/>
                </a:solidFill>
              </a:rPr>
              <a:t>.</a:t>
            </a:r>
            <a:endParaRPr sz="2400">
              <a:solidFill>
                <a:schemeClr val="dk1"/>
              </a:solidFill>
            </a:endParaRPr>
          </a:p>
        </p:txBody>
      </p:sp>
      <p:pic>
        <p:nvPicPr>
          <p:cNvPr id="62" name="Google Shape;62;p1"/>
          <p:cNvPicPr preferRelativeResize="0"/>
          <p:nvPr/>
        </p:nvPicPr>
        <p:blipFill>
          <a:blip r:embed="rId7">
            <a:alphaModFix/>
          </a:blip>
          <a:stretch>
            <a:fillRect/>
          </a:stretch>
        </p:blipFill>
        <p:spPr>
          <a:xfrm>
            <a:off x="38418697" y="29291675"/>
            <a:ext cx="4800851" cy="1962511"/>
          </a:xfrm>
          <a:prstGeom prst="rect">
            <a:avLst/>
          </a:prstGeom>
          <a:noFill/>
          <a:ln w="38100" cap="flat" cmpd="sng">
            <a:solidFill>
              <a:schemeClr val="dk1"/>
            </a:solidFill>
            <a:prstDash val="solid"/>
            <a:round/>
            <a:headEnd type="none" w="sm" len="sm"/>
            <a:tailEnd type="none" w="sm" len="sm"/>
          </a:ln>
        </p:spPr>
      </p:pic>
      <p:pic>
        <p:nvPicPr>
          <p:cNvPr id="63" name="Google Shape;63;p1"/>
          <p:cNvPicPr preferRelativeResize="0"/>
          <p:nvPr/>
        </p:nvPicPr>
        <p:blipFill>
          <a:blip r:embed="rId8">
            <a:alphaModFix/>
          </a:blip>
          <a:stretch>
            <a:fillRect/>
          </a:stretch>
        </p:blipFill>
        <p:spPr>
          <a:xfrm>
            <a:off x="13109563" y="25427761"/>
            <a:ext cx="3248224" cy="1907081"/>
          </a:xfrm>
          <a:prstGeom prst="rect">
            <a:avLst/>
          </a:prstGeom>
          <a:noFill/>
          <a:ln w="9525" cap="flat" cmpd="sng">
            <a:solidFill>
              <a:srgbClr val="364182"/>
            </a:solidFill>
            <a:prstDash val="solid"/>
            <a:round/>
            <a:headEnd type="none" w="sm" len="sm"/>
            <a:tailEnd type="none" w="sm" len="sm"/>
          </a:ln>
        </p:spPr>
      </p:pic>
      <p:pic>
        <p:nvPicPr>
          <p:cNvPr id="64" name="Google Shape;64;p1"/>
          <p:cNvPicPr preferRelativeResize="0"/>
          <p:nvPr/>
        </p:nvPicPr>
        <p:blipFill>
          <a:blip r:embed="rId5">
            <a:alphaModFix/>
          </a:blip>
          <a:stretch>
            <a:fillRect/>
          </a:stretch>
        </p:blipFill>
        <p:spPr>
          <a:xfrm>
            <a:off x="701425" y="929338"/>
            <a:ext cx="4239543" cy="3667200"/>
          </a:xfrm>
          <a:prstGeom prst="rect">
            <a:avLst/>
          </a:prstGeom>
          <a:noFill/>
          <a:ln>
            <a:noFill/>
          </a:ln>
        </p:spPr>
      </p:pic>
      <p:pic>
        <p:nvPicPr>
          <p:cNvPr id="65" name="Google Shape;65;p1"/>
          <p:cNvPicPr preferRelativeResize="0"/>
          <p:nvPr/>
        </p:nvPicPr>
        <p:blipFill>
          <a:blip r:embed="rId9">
            <a:alphaModFix/>
          </a:blip>
          <a:stretch>
            <a:fillRect/>
          </a:stretch>
        </p:blipFill>
        <p:spPr>
          <a:xfrm>
            <a:off x="11871900" y="18574076"/>
            <a:ext cx="5031763" cy="5922100"/>
          </a:xfrm>
          <a:prstGeom prst="rect">
            <a:avLst/>
          </a:prstGeom>
          <a:noFill/>
          <a:ln>
            <a:noFill/>
          </a:ln>
        </p:spPr>
      </p:pic>
      <p:sp>
        <p:nvSpPr>
          <p:cNvPr id="66" name="Google Shape;66;p1"/>
          <p:cNvSpPr/>
          <p:nvPr/>
        </p:nvSpPr>
        <p:spPr>
          <a:xfrm rot="994235">
            <a:off x="13645999" y="18951968"/>
            <a:ext cx="2175344" cy="3850355"/>
          </a:xfrm>
          <a:prstGeom prst="rect">
            <a:avLst/>
          </a:prstGeom>
          <a:noFill/>
          <a:ln w="38100" cap="flat"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rot="993615">
            <a:off x="12764009" y="18613898"/>
            <a:ext cx="840984" cy="3850355"/>
          </a:xfrm>
          <a:prstGeom prst="rect">
            <a:avLst/>
          </a:prstGeom>
          <a:noFill/>
          <a:ln w="3810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68;p1"/>
          <p:cNvCxnSpPr>
            <a:endCxn id="69" idx="1"/>
          </p:cNvCxnSpPr>
          <p:nvPr/>
        </p:nvCxnSpPr>
        <p:spPr>
          <a:xfrm rot="10800000" flipH="1">
            <a:off x="16183300" y="20413438"/>
            <a:ext cx="816900" cy="110100"/>
          </a:xfrm>
          <a:prstGeom prst="straightConnector1">
            <a:avLst/>
          </a:prstGeom>
          <a:noFill/>
          <a:ln w="19050" cap="flat" cmpd="sng">
            <a:solidFill>
              <a:srgbClr val="364182"/>
            </a:solidFill>
            <a:prstDash val="solid"/>
            <a:round/>
            <a:headEnd type="none" w="med" len="med"/>
            <a:tailEnd type="triangle" w="med" len="med"/>
          </a:ln>
        </p:spPr>
      </p:cxnSp>
      <p:cxnSp>
        <p:nvCxnSpPr>
          <p:cNvPr id="70" name="Google Shape;70;p1"/>
          <p:cNvCxnSpPr>
            <a:stCxn id="67" idx="2"/>
          </p:cNvCxnSpPr>
          <p:nvPr/>
        </p:nvCxnSpPr>
        <p:spPr>
          <a:xfrm>
            <a:off x="12635201" y="22384225"/>
            <a:ext cx="532200" cy="2626500"/>
          </a:xfrm>
          <a:prstGeom prst="straightConnector1">
            <a:avLst/>
          </a:prstGeom>
          <a:noFill/>
          <a:ln w="19050" cap="flat" cmpd="sng">
            <a:solidFill>
              <a:srgbClr val="364182"/>
            </a:solidFill>
            <a:prstDash val="solid"/>
            <a:round/>
            <a:headEnd type="none" w="med" len="med"/>
            <a:tailEnd type="triangle" w="med" len="med"/>
          </a:ln>
        </p:spPr>
      </p:cxnSp>
      <p:sp>
        <p:nvSpPr>
          <p:cNvPr id="69" name="Google Shape;69;p1"/>
          <p:cNvSpPr txBox="1"/>
          <p:nvPr/>
        </p:nvSpPr>
        <p:spPr>
          <a:xfrm>
            <a:off x="17000200" y="19936288"/>
            <a:ext cx="20883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dirty="0">
                <a:solidFill>
                  <a:schemeClr val="dk1"/>
                </a:solidFill>
                <a:latin typeface="Calibri"/>
                <a:ea typeface="Calibri"/>
                <a:cs typeface="Calibri"/>
                <a:sym typeface="Calibri"/>
              </a:rPr>
              <a:t>Main compartment</a:t>
            </a:r>
            <a:endParaRPr sz="2500" b="1" dirty="0">
              <a:solidFill>
                <a:schemeClr val="dk1"/>
              </a:solidFill>
              <a:latin typeface="Calibri"/>
              <a:ea typeface="Calibri"/>
              <a:cs typeface="Calibri"/>
              <a:sym typeface="Calibri"/>
            </a:endParaRPr>
          </a:p>
        </p:txBody>
      </p:sp>
      <p:sp>
        <p:nvSpPr>
          <p:cNvPr id="71" name="Google Shape;71;p1"/>
          <p:cNvSpPr txBox="1"/>
          <p:nvPr/>
        </p:nvSpPr>
        <p:spPr>
          <a:xfrm>
            <a:off x="13335200" y="24691200"/>
            <a:ext cx="2088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chemeClr val="dk1"/>
                </a:solidFill>
                <a:latin typeface="Calibri"/>
                <a:ea typeface="Calibri"/>
                <a:cs typeface="Calibri"/>
                <a:sym typeface="Calibri"/>
              </a:rPr>
              <a:t>Fluid system</a:t>
            </a:r>
            <a:endParaRPr sz="2500" b="1">
              <a:solidFill>
                <a:schemeClr val="dk1"/>
              </a:solidFill>
              <a:latin typeface="Calibri"/>
              <a:ea typeface="Calibri"/>
              <a:cs typeface="Calibri"/>
              <a:sym typeface="Calibri"/>
            </a:endParaRPr>
          </a:p>
        </p:txBody>
      </p:sp>
      <p:grpSp>
        <p:nvGrpSpPr>
          <p:cNvPr id="72" name="Google Shape;72;p1"/>
          <p:cNvGrpSpPr/>
          <p:nvPr/>
        </p:nvGrpSpPr>
        <p:grpSpPr>
          <a:xfrm>
            <a:off x="16913550" y="22964588"/>
            <a:ext cx="4450225" cy="1949725"/>
            <a:chOff x="16001475" y="22786888"/>
            <a:chExt cx="4450225" cy="1949725"/>
          </a:xfrm>
        </p:grpSpPr>
        <p:sp>
          <p:nvSpPr>
            <p:cNvPr id="73" name="Google Shape;73;p1"/>
            <p:cNvSpPr/>
            <p:nvPr/>
          </p:nvSpPr>
          <p:spPr>
            <a:xfrm>
              <a:off x="16001475" y="22786888"/>
              <a:ext cx="2342700" cy="879000"/>
            </a:xfrm>
            <a:prstGeom prst="rect">
              <a:avLst/>
            </a:prstGeom>
            <a:noFill/>
            <a:ln w="9525" cap="flat" cmpd="sng">
              <a:solidFill>
                <a:srgbClr val="36418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 descr="Petri-base1.png"/>
            <p:cNvPicPr preferRelativeResize="0"/>
            <p:nvPr/>
          </p:nvPicPr>
          <p:blipFill>
            <a:blip r:embed="rId10">
              <a:alphaModFix/>
            </a:blip>
            <a:stretch>
              <a:fillRect/>
            </a:stretch>
          </p:blipFill>
          <p:spPr>
            <a:xfrm>
              <a:off x="17343375" y="22862840"/>
              <a:ext cx="923774" cy="735175"/>
            </a:xfrm>
            <a:prstGeom prst="rect">
              <a:avLst/>
            </a:prstGeom>
            <a:noFill/>
            <a:ln>
              <a:noFill/>
            </a:ln>
          </p:spPr>
        </p:pic>
        <p:pic>
          <p:nvPicPr>
            <p:cNvPr id="75" name="Google Shape;75;p1"/>
            <p:cNvPicPr preferRelativeResize="0"/>
            <p:nvPr/>
          </p:nvPicPr>
          <p:blipFill>
            <a:blip r:embed="rId11">
              <a:alphaModFix/>
            </a:blip>
            <a:stretch>
              <a:fillRect/>
            </a:stretch>
          </p:blipFill>
          <p:spPr>
            <a:xfrm>
              <a:off x="16181125" y="22874587"/>
              <a:ext cx="777079" cy="735175"/>
            </a:xfrm>
            <a:prstGeom prst="rect">
              <a:avLst/>
            </a:prstGeom>
            <a:noFill/>
            <a:ln>
              <a:noFill/>
            </a:ln>
          </p:spPr>
        </p:pic>
        <p:pic>
          <p:nvPicPr>
            <p:cNvPr id="76" name="Google Shape;76;p1"/>
            <p:cNvPicPr preferRelativeResize="0"/>
            <p:nvPr/>
          </p:nvPicPr>
          <p:blipFill>
            <a:blip r:embed="rId12">
              <a:alphaModFix/>
            </a:blip>
            <a:stretch>
              <a:fillRect/>
            </a:stretch>
          </p:blipFill>
          <p:spPr>
            <a:xfrm>
              <a:off x="18517425" y="22964612"/>
              <a:ext cx="1934275" cy="1772000"/>
            </a:xfrm>
            <a:prstGeom prst="rect">
              <a:avLst/>
            </a:prstGeom>
            <a:noFill/>
            <a:ln>
              <a:noFill/>
            </a:ln>
          </p:spPr>
        </p:pic>
        <p:sp>
          <p:nvSpPr>
            <p:cNvPr id="77" name="Google Shape;77;p1"/>
            <p:cNvSpPr txBox="1"/>
            <p:nvPr/>
          </p:nvSpPr>
          <p:spPr>
            <a:xfrm>
              <a:off x="17012775" y="23014875"/>
              <a:ext cx="33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364182"/>
                  </a:solidFill>
                </a:rPr>
                <a:t>+</a:t>
              </a:r>
              <a:endParaRPr sz="1600" b="1">
                <a:solidFill>
                  <a:srgbClr val="364182"/>
                </a:solidFill>
              </a:endParaRPr>
            </a:p>
          </p:txBody>
        </p:sp>
        <p:cxnSp>
          <p:nvCxnSpPr>
            <p:cNvPr id="78" name="Google Shape;78;p1"/>
            <p:cNvCxnSpPr>
              <a:stCxn id="73" idx="3"/>
            </p:cNvCxnSpPr>
            <p:nvPr/>
          </p:nvCxnSpPr>
          <p:spPr>
            <a:xfrm rot="10800000" flipH="1">
              <a:off x="18344175" y="23200588"/>
              <a:ext cx="647700" cy="25800"/>
            </a:xfrm>
            <a:prstGeom prst="straightConnector1">
              <a:avLst/>
            </a:prstGeom>
            <a:noFill/>
            <a:ln w="19050" cap="flat" cmpd="sng">
              <a:solidFill>
                <a:srgbClr val="364182"/>
              </a:solidFill>
              <a:prstDash val="solid"/>
              <a:round/>
              <a:headEnd type="none" w="med" len="med"/>
              <a:tailEnd type="triangle" w="med" len="med"/>
            </a:ln>
          </p:spPr>
        </p:cxnSp>
        <p:cxnSp>
          <p:nvCxnSpPr>
            <p:cNvPr id="79" name="Google Shape;79;p1"/>
            <p:cNvCxnSpPr>
              <a:stCxn id="73" idx="3"/>
            </p:cNvCxnSpPr>
            <p:nvPr/>
          </p:nvCxnSpPr>
          <p:spPr>
            <a:xfrm>
              <a:off x="18344175" y="23226388"/>
              <a:ext cx="555600" cy="230700"/>
            </a:xfrm>
            <a:prstGeom prst="straightConnector1">
              <a:avLst/>
            </a:prstGeom>
            <a:noFill/>
            <a:ln w="19050" cap="flat" cmpd="sng">
              <a:solidFill>
                <a:srgbClr val="364182"/>
              </a:solidFill>
              <a:prstDash val="solid"/>
              <a:round/>
              <a:headEnd type="none" w="med" len="med"/>
              <a:tailEnd type="triangle" w="med" len="med"/>
            </a:ln>
          </p:spPr>
        </p:cxnSp>
        <p:cxnSp>
          <p:nvCxnSpPr>
            <p:cNvPr id="80" name="Google Shape;80;p1"/>
            <p:cNvCxnSpPr>
              <a:stCxn id="73" idx="3"/>
            </p:cNvCxnSpPr>
            <p:nvPr/>
          </p:nvCxnSpPr>
          <p:spPr>
            <a:xfrm>
              <a:off x="18344175" y="23226388"/>
              <a:ext cx="489900" cy="427800"/>
            </a:xfrm>
            <a:prstGeom prst="straightConnector1">
              <a:avLst/>
            </a:prstGeom>
            <a:noFill/>
            <a:ln w="19050" cap="flat" cmpd="sng">
              <a:solidFill>
                <a:srgbClr val="364182"/>
              </a:solidFill>
              <a:prstDash val="solid"/>
              <a:round/>
              <a:headEnd type="none" w="med" len="med"/>
              <a:tailEnd type="triangle" w="med" len="med"/>
            </a:ln>
          </p:spPr>
        </p:cxnSp>
      </p:grpSp>
      <p:pic>
        <p:nvPicPr>
          <p:cNvPr id="81" name="Google Shape;81;p1"/>
          <p:cNvPicPr preferRelativeResize="0"/>
          <p:nvPr/>
        </p:nvPicPr>
        <p:blipFill>
          <a:blip r:embed="rId13">
            <a:alphaModFix/>
          </a:blip>
          <a:stretch>
            <a:fillRect/>
          </a:stretch>
        </p:blipFill>
        <p:spPr>
          <a:xfrm>
            <a:off x="19818014" y="20248725"/>
            <a:ext cx="1307775" cy="1283524"/>
          </a:xfrm>
          <a:prstGeom prst="rect">
            <a:avLst/>
          </a:prstGeom>
          <a:noFill/>
          <a:ln>
            <a:noFill/>
          </a:ln>
        </p:spPr>
      </p:pic>
      <p:cxnSp>
        <p:nvCxnSpPr>
          <p:cNvPr id="82" name="Google Shape;82;p1"/>
          <p:cNvCxnSpPr>
            <a:stCxn id="69" idx="2"/>
            <a:endCxn id="73" idx="0"/>
          </p:cNvCxnSpPr>
          <p:nvPr/>
        </p:nvCxnSpPr>
        <p:spPr>
          <a:xfrm>
            <a:off x="18044350" y="20890588"/>
            <a:ext cx="40500" cy="2073900"/>
          </a:xfrm>
          <a:prstGeom prst="straightConnector1">
            <a:avLst/>
          </a:prstGeom>
          <a:noFill/>
          <a:ln w="9525" cap="flat" cmpd="sng">
            <a:solidFill>
              <a:schemeClr val="dk2"/>
            </a:solidFill>
            <a:prstDash val="solid"/>
            <a:round/>
            <a:headEnd type="none" w="med" len="med"/>
            <a:tailEnd type="triangle" w="med" len="med"/>
          </a:ln>
        </p:spPr>
      </p:cxnSp>
      <p:cxnSp>
        <p:nvCxnSpPr>
          <p:cNvPr id="83" name="Google Shape;83;p1"/>
          <p:cNvCxnSpPr>
            <a:stCxn id="69" idx="2"/>
            <a:endCxn id="81" idx="1"/>
          </p:cNvCxnSpPr>
          <p:nvPr/>
        </p:nvCxnSpPr>
        <p:spPr>
          <a:xfrm>
            <a:off x="18044350" y="20890588"/>
            <a:ext cx="1773600" cy="0"/>
          </a:xfrm>
          <a:prstGeom prst="straightConnector1">
            <a:avLst/>
          </a:prstGeom>
          <a:noFill/>
          <a:ln w="9525" cap="flat" cmpd="sng">
            <a:solidFill>
              <a:schemeClr val="dk2"/>
            </a:solidFill>
            <a:prstDash val="solid"/>
            <a:round/>
            <a:headEnd type="none" w="med" len="med"/>
            <a:tailEnd type="triangle" w="med" len="med"/>
          </a:ln>
        </p:spPr>
      </p:cxnSp>
      <p:sp>
        <p:nvSpPr>
          <p:cNvPr id="84" name="Google Shape;84;p1"/>
          <p:cNvSpPr txBox="1"/>
          <p:nvPr/>
        </p:nvSpPr>
        <p:spPr>
          <a:xfrm>
            <a:off x="16802600" y="24914388"/>
            <a:ext cx="4239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Petri dishes and holder</a:t>
            </a:r>
            <a:endParaRPr sz="2500"/>
          </a:p>
        </p:txBody>
      </p:sp>
      <p:sp>
        <p:nvSpPr>
          <p:cNvPr id="85" name="Google Shape;85;p1"/>
          <p:cNvSpPr txBox="1"/>
          <p:nvPr/>
        </p:nvSpPr>
        <p:spPr>
          <a:xfrm>
            <a:off x="18795225" y="21642888"/>
            <a:ext cx="29601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a:solidFill>
                  <a:srgbClr val="364182"/>
                </a:solidFill>
                <a:latin typeface="Calibri"/>
                <a:ea typeface="Calibri"/>
                <a:cs typeface="Calibri"/>
                <a:sym typeface="Calibri"/>
              </a:rPr>
              <a:t>Camera and mount</a:t>
            </a:r>
            <a:endParaRPr sz="2500"/>
          </a:p>
        </p:txBody>
      </p:sp>
      <p:sp>
        <p:nvSpPr>
          <p:cNvPr id="86" name="Google Shape;86;p1"/>
          <p:cNvSpPr txBox="1"/>
          <p:nvPr/>
        </p:nvSpPr>
        <p:spPr>
          <a:xfrm>
            <a:off x="12676094" y="28578575"/>
            <a:ext cx="4800900" cy="5694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2500" b="1">
                <a:solidFill>
                  <a:schemeClr val="dk1"/>
                </a:solidFill>
              </a:rPr>
              <a:t>Sensor PCB</a:t>
            </a:r>
            <a:endParaRPr b="1">
              <a:solidFill>
                <a:schemeClr val="dk1"/>
              </a:solidFill>
            </a:endParaRPr>
          </a:p>
        </p:txBody>
      </p:sp>
      <p:sp>
        <p:nvSpPr>
          <p:cNvPr id="87" name="Google Shape;87;p1"/>
          <p:cNvSpPr txBox="1"/>
          <p:nvPr/>
        </p:nvSpPr>
        <p:spPr>
          <a:xfrm>
            <a:off x="17477006" y="28578575"/>
            <a:ext cx="4562100" cy="5694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2500" b="1">
                <a:solidFill>
                  <a:schemeClr val="dk1"/>
                </a:solidFill>
              </a:rPr>
              <a:t>Main PCB</a:t>
            </a:r>
            <a:endParaRPr b="1">
              <a:solidFill>
                <a:schemeClr val="dk1"/>
              </a:solidFill>
            </a:endParaRPr>
          </a:p>
        </p:txBody>
      </p:sp>
      <p:pic>
        <p:nvPicPr>
          <p:cNvPr id="88" name="Google Shape;88;p1"/>
          <p:cNvPicPr preferRelativeResize="0"/>
          <p:nvPr/>
        </p:nvPicPr>
        <p:blipFill>
          <a:blip r:embed="rId14">
            <a:alphaModFix/>
          </a:blip>
          <a:stretch>
            <a:fillRect/>
          </a:stretch>
        </p:blipFill>
        <p:spPr>
          <a:xfrm>
            <a:off x="14114761" y="29499411"/>
            <a:ext cx="2473896" cy="2494625"/>
          </a:xfrm>
          <a:prstGeom prst="rect">
            <a:avLst/>
          </a:prstGeom>
          <a:noFill/>
          <a:ln>
            <a:noFill/>
          </a:ln>
        </p:spPr>
      </p:pic>
      <p:pic>
        <p:nvPicPr>
          <p:cNvPr id="89" name="Google Shape;89;p1"/>
          <p:cNvPicPr preferRelativeResize="0"/>
          <p:nvPr/>
        </p:nvPicPr>
        <p:blipFill>
          <a:blip r:embed="rId15">
            <a:alphaModFix/>
          </a:blip>
          <a:stretch>
            <a:fillRect/>
          </a:stretch>
        </p:blipFill>
        <p:spPr>
          <a:xfrm rot="-5261037">
            <a:off x="19048233" y="29163771"/>
            <a:ext cx="2101561" cy="3165884"/>
          </a:xfrm>
          <a:prstGeom prst="rect">
            <a:avLst/>
          </a:prstGeom>
          <a:noFill/>
          <a:ln>
            <a:noFill/>
          </a:ln>
        </p:spPr>
      </p:pic>
      <p:sp>
        <p:nvSpPr>
          <p:cNvPr id="90" name="Google Shape;90;p1"/>
          <p:cNvSpPr txBox="1"/>
          <p:nvPr/>
        </p:nvSpPr>
        <p:spPr>
          <a:xfrm>
            <a:off x="14802195" y="27502004"/>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sz="1000">
                <a:solidFill>
                  <a:srgbClr val="595959"/>
                </a:solidFill>
                <a:latin typeface="Calibri"/>
                <a:ea typeface="Calibri"/>
                <a:cs typeface="Calibri"/>
                <a:sym typeface="Calibri"/>
              </a:rPr>
              <a:t>1</a:t>
            </a:fld>
            <a:endParaRPr sz="1000">
              <a:solidFill>
                <a:srgbClr val="595959"/>
              </a:solidFill>
              <a:latin typeface="Calibri"/>
              <a:ea typeface="Calibri"/>
              <a:cs typeface="Calibri"/>
              <a:sym typeface="Calibri"/>
            </a:endParaRPr>
          </a:p>
        </p:txBody>
      </p:sp>
      <p:sp>
        <p:nvSpPr>
          <p:cNvPr id="91" name="Google Shape;91;p1"/>
          <p:cNvSpPr txBox="1"/>
          <p:nvPr/>
        </p:nvSpPr>
        <p:spPr>
          <a:xfrm>
            <a:off x="21430275" y="12811275"/>
            <a:ext cx="107991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500" b="1">
                <a:solidFill>
                  <a:schemeClr val="dk1"/>
                </a:solidFill>
              </a:rPr>
              <a:t>Data Collection Modes</a:t>
            </a:r>
            <a:endParaRPr/>
          </a:p>
        </p:txBody>
      </p:sp>
      <p:sp>
        <p:nvSpPr>
          <p:cNvPr id="94" name="Google Shape;94;p1"/>
          <p:cNvSpPr/>
          <p:nvPr/>
        </p:nvSpPr>
        <p:spPr>
          <a:xfrm>
            <a:off x="30418399" y="14527951"/>
            <a:ext cx="1707600" cy="1657200"/>
          </a:xfrm>
          <a:prstGeom prst="ellipse">
            <a:avLst/>
          </a:prstGeom>
          <a:solidFill>
            <a:srgbClr val="EBEEFD"/>
          </a:solidFill>
          <a:ln w="2857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
          <p:cNvPicPr preferRelativeResize="0"/>
          <p:nvPr/>
        </p:nvPicPr>
        <p:blipFill rotWithShape="1">
          <a:blip r:embed="rId16">
            <a:alphaModFix/>
          </a:blip>
          <a:srcRect l="11728" r="6135"/>
          <a:stretch/>
        </p:blipFill>
        <p:spPr>
          <a:xfrm>
            <a:off x="30835421" y="14797003"/>
            <a:ext cx="873451" cy="1118945"/>
          </a:xfrm>
          <a:prstGeom prst="rect">
            <a:avLst/>
          </a:prstGeom>
          <a:noFill/>
          <a:ln>
            <a:noFill/>
          </a:ln>
        </p:spPr>
      </p:pic>
      <p:sp>
        <p:nvSpPr>
          <p:cNvPr id="96" name="Google Shape;96;p1"/>
          <p:cNvSpPr/>
          <p:nvPr/>
        </p:nvSpPr>
        <p:spPr>
          <a:xfrm>
            <a:off x="24333783" y="14527937"/>
            <a:ext cx="1707600" cy="1657200"/>
          </a:xfrm>
          <a:prstGeom prst="ellipse">
            <a:avLst/>
          </a:prstGeom>
          <a:solidFill>
            <a:srgbClr val="EBEEFD"/>
          </a:solidFill>
          <a:ln w="2857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26185467" y="14527937"/>
            <a:ext cx="1707600" cy="1657200"/>
          </a:xfrm>
          <a:prstGeom prst="ellipse">
            <a:avLst/>
          </a:prstGeom>
          <a:solidFill>
            <a:srgbClr val="EBEEFD"/>
          </a:solidFill>
          <a:ln w="2857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28604162" y="14527937"/>
            <a:ext cx="1707600" cy="1657200"/>
          </a:xfrm>
          <a:prstGeom prst="ellipse">
            <a:avLst/>
          </a:prstGeom>
          <a:solidFill>
            <a:srgbClr val="EBEEFD"/>
          </a:solidFill>
          <a:ln w="2857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24228499" y="13917400"/>
            <a:ext cx="37197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On the ISS</a:t>
            </a:r>
            <a:endParaRPr sz="2500" b="1">
              <a:solidFill>
                <a:srgbClr val="364182"/>
              </a:solidFill>
              <a:latin typeface="Calibri"/>
              <a:ea typeface="Calibri"/>
              <a:cs typeface="Calibri"/>
              <a:sym typeface="Calibri"/>
            </a:endParaRPr>
          </a:p>
        </p:txBody>
      </p:sp>
      <p:sp>
        <p:nvSpPr>
          <p:cNvPr id="101" name="Google Shape;101;p1"/>
          <p:cNvSpPr txBox="1"/>
          <p:nvPr/>
        </p:nvSpPr>
        <p:spPr>
          <a:xfrm>
            <a:off x="28406344" y="13917400"/>
            <a:ext cx="3756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Post-Flight</a:t>
            </a:r>
            <a:endParaRPr sz="2500" b="1">
              <a:solidFill>
                <a:srgbClr val="364182"/>
              </a:solidFill>
              <a:latin typeface="Calibri"/>
              <a:ea typeface="Calibri"/>
              <a:cs typeface="Calibri"/>
              <a:sym typeface="Calibri"/>
            </a:endParaRPr>
          </a:p>
        </p:txBody>
      </p:sp>
      <p:pic>
        <p:nvPicPr>
          <p:cNvPr id="102" name="Google Shape;102;p1"/>
          <p:cNvPicPr preferRelativeResize="0"/>
          <p:nvPr/>
        </p:nvPicPr>
        <p:blipFill>
          <a:blip r:embed="rId17">
            <a:alphaModFix/>
          </a:blip>
          <a:stretch>
            <a:fillRect/>
          </a:stretch>
        </p:blipFill>
        <p:spPr>
          <a:xfrm>
            <a:off x="24631921" y="14851003"/>
            <a:ext cx="1111220" cy="1010944"/>
          </a:xfrm>
          <a:prstGeom prst="rect">
            <a:avLst/>
          </a:prstGeom>
          <a:noFill/>
          <a:ln>
            <a:noFill/>
          </a:ln>
        </p:spPr>
      </p:pic>
      <p:pic>
        <p:nvPicPr>
          <p:cNvPr id="103" name="Google Shape;103;p1"/>
          <p:cNvPicPr preferRelativeResize="0"/>
          <p:nvPr/>
        </p:nvPicPr>
        <p:blipFill>
          <a:blip r:embed="rId18">
            <a:alphaModFix/>
          </a:blip>
          <a:stretch>
            <a:fillRect/>
          </a:stretch>
        </p:blipFill>
        <p:spPr>
          <a:xfrm>
            <a:off x="26457130" y="14873614"/>
            <a:ext cx="1164174" cy="965723"/>
          </a:xfrm>
          <a:prstGeom prst="rect">
            <a:avLst/>
          </a:prstGeom>
          <a:noFill/>
          <a:ln>
            <a:noFill/>
          </a:ln>
        </p:spPr>
      </p:pic>
      <p:pic>
        <p:nvPicPr>
          <p:cNvPr id="104" name="Google Shape;104;p1"/>
          <p:cNvPicPr preferRelativeResize="0"/>
          <p:nvPr/>
        </p:nvPicPr>
        <p:blipFill>
          <a:blip r:embed="rId19">
            <a:alphaModFix/>
          </a:blip>
          <a:stretch>
            <a:fillRect/>
          </a:stretch>
        </p:blipFill>
        <p:spPr>
          <a:xfrm>
            <a:off x="28875827" y="14808819"/>
            <a:ext cx="1164166" cy="1095336"/>
          </a:xfrm>
          <a:prstGeom prst="rect">
            <a:avLst/>
          </a:prstGeom>
          <a:noFill/>
          <a:ln>
            <a:noFill/>
          </a:ln>
        </p:spPr>
      </p:pic>
      <p:sp>
        <p:nvSpPr>
          <p:cNvPr id="106" name="Google Shape;106;p1"/>
          <p:cNvSpPr txBox="1"/>
          <p:nvPr/>
        </p:nvSpPr>
        <p:spPr>
          <a:xfrm>
            <a:off x="30455254" y="16276699"/>
            <a:ext cx="1707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Genomic Sequencing</a:t>
            </a:r>
            <a:endParaRPr sz="2500" b="1">
              <a:solidFill>
                <a:srgbClr val="364182"/>
              </a:solidFill>
              <a:latin typeface="Calibri"/>
              <a:ea typeface="Calibri"/>
              <a:cs typeface="Calibri"/>
              <a:sym typeface="Calibri"/>
            </a:endParaRPr>
          </a:p>
        </p:txBody>
      </p:sp>
      <p:sp>
        <p:nvSpPr>
          <p:cNvPr id="107" name="Google Shape;107;p1"/>
          <p:cNvSpPr txBox="1"/>
          <p:nvPr/>
        </p:nvSpPr>
        <p:spPr>
          <a:xfrm>
            <a:off x="24308676" y="16252189"/>
            <a:ext cx="1707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Sensor </a:t>
            </a:r>
            <a:endParaRPr sz="2500" b="1">
              <a:solidFill>
                <a:srgbClr val="364182"/>
              </a:solidFill>
              <a:latin typeface="Calibri"/>
              <a:ea typeface="Calibri"/>
              <a:cs typeface="Calibri"/>
              <a:sym typeface="Calibri"/>
            </a:endParaRPr>
          </a:p>
          <a:p>
            <a:pPr marL="0" lvl="0" indent="0" algn="ctr" rtl="0">
              <a:spcBef>
                <a:spcPts val="0"/>
              </a:spcBef>
              <a:spcAft>
                <a:spcPts val="0"/>
              </a:spcAft>
              <a:buNone/>
            </a:pPr>
            <a:r>
              <a:rPr lang="en-US" sz="2500" b="1">
                <a:solidFill>
                  <a:srgbClr val="364182"/>
                </a:solidFill>
                <a:latin typeface="Calibri"/>
                <a:ea typeface="Calibri"/>
                <a:cs typeface="Calibri"/>
                <a:sym typeface="Calibri"/>
              </a:rPr>
              <a:t>Data</a:t>
            </a:r>
            <a:endParaRPr sz="2500" b="1">
              <a:solidFill>
                <a:srgbClr val="364182"/>
              </a:solidFill>
              <a:latin typeface="Calibri"/>
              <a:ea typeface="Calibri"/>
              <a:cs typeface="Calibri"/>
              <a:sym typeface="Calibri"/>
            </a:endParaRPr>
          </a:p>
        </p:txBody>
      </p:sp>
      <p:sp>
        <p:nvSpPr>
          <p:cNvPr id="108" name="Google Shape;108;p1"/>
          <p:cNvSpPr txBox="1"/>
          <p:nvPr/>
        </p:nvSpPr>
        <p:spPr>
          <a:xfrm>
            <a:off x="26160361" y="16252189"/>
            <a:ext cx="1707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Camera</a:t>
            </a:r>
            <a:endParaRPr sz="2500" b="1">
              <a:solidFill>
                <a:srgbClr val="364182"/>
              </a:solidFill>
              <a:latin typeface="Calibri"/>
              <a:ea typeface="Calibri"/>
              <a:cs typeface="Calibri"/>
              <a:sym typeface="Calibri"/>
            </a:endParaRPr>
          </a:p>
          <a:p>
            <a:pPr marL="0" lvl="0" indent="0" algn="ctr" rtl="0">
              <a:spcBef>
                <a:spcPts val="0"/>
              </a:spcBef>
              <a:spcAft>
                <a:spcPts val="0"/>
              </a:spcAft>
              <a:buNone/>
            </a:pPr>
            <a:r>
              <a:rPr lang="en-US" sz="2500" b="1">
                <a:solidFill>
                  <a:srgbClr val="364182"/>
                </a:solidFill>
                <a:latin typeface="Calibri"/>
                <a:ea typeface="Calibri"/>
                <a:cs typeface="Calibri"/>
                <a:sym typeface="Calibri"/>
              </a:rPr>
              <a:t>Imaging</a:t>
            </a:r>
            <a:endParaRPr sz="2500" b="1">
              <a:solidFill>
                <a:srgbClr val="364182"/>
              </a:solidFill>
              <a:latin typeface="Calibri"/>
              <a:ea typeface="Calibri"/>
              <a:cs typeface="Calibri"/>
              <a:sym typeface="Calibri"/>
            </a:endParaRPr>
          </a:p>
        </p:txBody>
      </p:sp>
      <p:sp>
        <p:nvSpPr>
          <p:cNvPr id="109" name="Google Shape;109;p1"/>
          <p:cNvSpPr txBox="1"/>
          <p:nvPr/>
        </p:nvSpPr>
        <p:spPr>
          <a:xfrm>
            <a:off x="28604177" y="16252189"/>
            <a:ext cx="1707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b="1">
                <a:solidFill>
                  <a:srgbClr val="364182"/>
                </a:solidFill>
                <a:latin typeface="Calibri"/>
                <a:ea typeface="Calibri"/>
                <a:cs typeface="Calibri"/>
                <a:sym typeface="Calibri"/>
              </a:rPr>
              <a:t>Antibiotic </a:t>
            </a:r>
            <a:endParaRPr sz="2500" b="1">
              <a:solidFill>
                <a:srgbClr val="364182"/>
              </a:solidFill>
              <a:latin typeface="Calibri"/>
              <a:ea typeface="Calibri"/>
              <a:cs typeface="Calibri"/>
              <a:sym typeface="Calibri"/>
            </a:endParaRPr>
          </a:p>
          <a:p>
            <a:pPr marL="0" lvl="0" indent="0" algn="ctr" rtl="0">
              <a:spcBef>
                <a:spcPts val="0"/>
              </a:spcBef>
              <a:spcAft>
                <a:spcPts val="0"/>
              </a:spcAft>
              <a:buNone/>
            </a:pPr>
            <a:r>
              <a:rPr lang="en-US" sz="2500" b="1">
                <a:solidFill>
                  <a:srgbClr val="364182"/>
                </a:solidFill>
                <a:latin typeface="Calibri"/>
                <a:ea typeface="Calibri"/>
                <a:cs typeface="Calibri"/>
                <a:sym typeface="Calibri"/>
              </a:rPr>
              <a:t>Resistance</a:t>
            </a:r>
            <a:endParaRPr sz="2500" b="1">
              <a:solidFill>
                <a:srgbClr val="364182"/>
              </a:solidFill>
              <a:latin typeface="Calibri"/>
              <a:ea typeface="Calibri"/>
              <a:cs typeface="Calibri"/>
              <a:sym typeface="Calibri"/>
            </a:endParaRPr>
          </a:p>
        </p:txBody>
      </p:sp>
      <p:sp>
        <p:nvSpPr>
          <p:cNvPr id="110" name="Google Shape;110;p1"/>
          <p:cNvSpPr/>
          <p:nvPr/>
        </p:nvSpPr>
        <p:spPr>
          <a:xfrm>
            <a:off x="21430275" y="6257444"/>
            <a:ext cx="4115700" cy="415500"/>
          </a:xfrm>
          <a:prstGeom prst="roundRect">
            <a:avLst>
              <a:gd name="adj" fmla="val 16667"/>
            </a:avLst>
          </a:prstGeom>
          <a:solidFill>
            <a:srgbClr val="36418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rgbClr val="FFFFFF"/>
                </a:solidFill>
                <a:latin typeface="Calibri"/>
                <a:ea typeface="Calibri"/>
                <a:cs typeface="Calibri"/>
                <a:sym typeface="Calibri"/>
              </a:rPr>
              <a:t>On Earth</a:t>
            </a:r>
            <a:endParaRPr sz="2500" b="1">
              <a:solidFill>
                <a:srgbClr val="FFFFFF"/>
              </a:solidFill>
              <a:latin typeface="Calibri"/>
              <a:ea typeface="Calibri"/>
              <a:cs typeface="Calibri"/>
              <a:sym typeface="Calibri"/>
            </a:endParaRPr>
          </a:p>
        </p:txBody>
      </p:sp>
      <p:sp>
        <p:nvSpPr>
          <p:cNvPr id="111" name="Google Shape;111;p1"/>
          <p:cNvSpPr/>
          <p:nvPr/>
        </p:nvSpPr>
        <p:spPr>
          <a:xfrm>
            <a:off x="25681960" y="6255229"/>
            <a:ext cx="6324300" cy="415500"/>
          </a:xfrm>
          <a:prstGeom prst="roundRect">
            <a:avLst>
              <a:gd name="adj" fmla="val 16667"/>
            </a:avLst>
          </a:prstGeom>
          <a:solidFill>
            <a:srgbClr val="36418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a:solidFill>
                  <a:srgbClr val="FFFFFF"/>
                </a:solidFill>
                <a:latin typeface="Calibri"/>
                <a:ea typeface="Calibri"/>
                <a:cs typeface="Calibri"/>
                <a:sym typeface="Calibri"/>
              </a:rPr>
              <a:t>On the ISS</a:t>
            </a:r>
            <a:endParaRPr sz="2500" b="1">
              <a:solidFill>
                <a:srgbClr val="FFFFFF"/>
              </a:solidFill>
              <a:latin typeface="Calibri"/>
              <a:ea typeface="Calibri"/>
              <a:cs typeface="Calibri"/>
              <a:sym typeface="Calibri"/>
            </a:endParaRPr>
          </a:p>
        </p:txBody>
      </p:sp>
      <p:sp>
        <p:nvSpPr>
          <p:cNvPr id="112" name="Google Shape;112;p1"/>
          <p:cNvSpPr txBox="1"/>
          <p:nvPr/>
        </p:nvSpPr>
        <p:spPr>
          <a:xfrm>
            <a:off x="21430275" y="6746619"/>
            <a:ext cx="4115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rgbClr val="364182"/>
                </a:solidFill>
                <a:latin typeface="Calibri"/>
                <a:ea typeface="Calibri"/>
                <a:cs typeface="Calibri"/>
                <a:sym typeface="Calibri"/>
              </a:rPr>
              <a:t>Ground Controls</a:t>
            </a:r>
            <a:endParaRPr sz="2400" b="1"/>
          </a:p>
        </p:txBody>
      </p:sp>
      <p:pic>
        <p:nvPicPr>
          <p:cNvPr id="113" name="Google Shape;113;p1"/>
          <p:cNvPicPr preferRelativeResize="0"/>
          <p:nvPr/>
        </p:nvPicPr>
        <p:blipFill>
          <a:blip r:embed="rId20">
            <a:alphaModFix/>
          </a:blip>
          <a:stretch>
            <a:fillRect/>
          </a:stretch>
        </p:blipFill>
        <p:spPr>
          <a:xfrm>
            <a:off x="22934592" y="9792446"/>
            <a:ext cx="1091714" cy="978692"/>
          </a:xfrm>
          <a:prstGeom prst="rect">
            <a:avLst/>
          </a:prstGeom>
          <a:noFill/>
          <a:ln>
            <a:noFill/>
          </a:ln>
        </p:spPr>
      </p:pic>
      <p:sp>
        <p:nvSpPr>
          <p:cNvPr id="114" name="Google Shape;114;p1"/>
          <p:cNvSpPr txBox="1"/>
          <p:nvPr/>
        </p:nvSpPr>
        <p:spPr>
          <a:xfrm>
            <a:off x="22447860" y="10822223"/>
            <a:ext cx="2065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Dual-Species Biofilm</a:t>
            </a:r>
            <a:endParaRPr sz="2200">
              <a:solidFill>
                <a:srgbClr val="000000"/>
              </a:solidFill>
            </a:endParaRPr>
          </a:p>
        </p:txBody>
      </p:sp>
      <p:sp>
        <p:nvSpPr>
          <p:cNvPr id="115" name="Google Shape;115;p1"/>
          <p:cNvSpPr txBox="1"/>
          <p:nvPr/>
        </p:nvSpPr>
        <p:spPr>
          <a:xfrm>
            <a:off x="25847747" y="6746603"/>
            <a:ext cx="3139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rgbClr val="364182"/>
                </a:solidFill>
                <a:latin typeface="Calibri"/>
                <a:ea typeface="Calibri"/>
                <a:cs typeface="Calibri"/>
                <a:sym typeface="Calibri"/>
              </a:rPr>
              <a:t>Monomicrobial Controls</a:t>
            </a:r>
            <a:r>
              <a:rPr lang="en-US" sz="2400">
                <a:solidFill>
                  <a:srgbClr val="000000"/>
                </a:solidFill>
                <a:latin typeface="Calibri"/>
                <a:ea typeface="Calibri"/>
                <a:cs typeface="Calibri"/>
                <a:sym typeface="Calibri"/>
              </a:rPr>
              <a:t>​</a:t>
            </a:r>
            <a:r>
              <a:rPr lang="en-US" sz="2400" b="1">
                <a:solidFill>
                  <a:srgbClr val="000000"/>
                </a:solidFill>
                <a:latin typeface="Calibri"/>
                <a:ea typeface="Calibri"/>
                <a:cs typeface="Calibri"/>
                <a:sym typeface="Calibri"/>
              </a:rPr>
              <a:t>​</a:t>
            </a:r>
            <a:endParaRPr sz="2400" b="1"/>
          </a:p>
        </p:txBody>
      </p:sp>
      <p:pic>
        <p:nvPicPr>
          <p:cNvPr id="116" name="Google Shape;116;p1"/>
          <p:cNvPicPr preferRelativeResize="0"/>
          <p:nvPr/>
        </p:nvPicPr>
        <p:blipFill>
          <a:blip r:embed="rId21">
            <a:alphaModFix/>
          </a:blip>
          <a:stretch>
            <a:fillRect/>
          </a:stretch>
        </p:blipFill>
        <p:spPr>
          <a:xfrm>
            <a:off x="21723114" y="7777570"/>
            <a:ext cx="1218436" cy="1051034"/>
          </a:xfrm>
          <a:prstGeom prst="rect">
            <a:avLst/>
          </a:prstGeom>
          <a:noFill/>
          <a:ln>
            <a:noFill/>
          </a:ln>
        </p:spPr>
      </p:pic>
      <p:pic>
        <p:nvPicPr>
          <p:cNvPr id="117" name="Google Shape;117;p1"/>
          <p:cNvPicPr preferRelativeResize="0"/>
          <p:nvPr/>
        </p:nvPicPr>
        <p:blipFill>
          <a:blip r:embed="rId22">
            <a:alphaModFix/>
          </a:blip>
          <a:stretch>
            <a:fillRect/>
          </a:stretch>
        </p:blipFill>
        <p:spPr>
          <a:xfrm>
            <a:off x="23902536" y="7767207"/>
            <a:ext cx="1091714" cy="1051033"/>
          </a:xfrm>
          <a:prstGeom prst="rect">
            <a:avLst/>
          </a:prstGeom>
          <a:noFill/>
          <a:ln>
            <a:noFill/>
          </a:ln>
        </p:spPr>
      </p:pic>
      <p:sp>
        <p:nvSpPr>
          <p:cNvPr id="118" name="Google Shape;118;p1"/>
          <p:cNvSpPr txBox="1"/>
          <p:nvPr/>
        </p:nvSpPr>
        <p:spPr>
          <a:xfrm>
            <a:off x="28986874" y="6746603"/>
            <a:ext cx="3139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rgbClr val="364182"/>
                </a:solidFill>
                <a:latin typeface="Calibri"/>
                <a:ea typeface="Calibri"/>
                <a:cs typeface="Calibri"/>
                <a:sym typeface="Calibri"/>
              </a:rPr>
              <a:t>Experimental Cells</a:t>
            </a:r>
            <a:endParaRPr sz="2400" b="1"/>
          </a:p>
        </p:txBody>
      </p:sp>
      <p:sp>
        <p:nvSpPr>
          <p:cNvPr id="119" name="Google Shape;119;p1"/>
          <p:cNvSpPr txBox="1"/>
          <p:nvPr/>
        </p:nvSpPr>
        <p:spPr>
          <a:xfrm>
            <a:off x="21437073" y="8864348"/>
            <a:ext cx="2065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200" i="1">
                <a:solidFill>
                  <a:srgbClr val="364182"/>
                </a:solidFill>
                <a:latin typeface="Calibri"/>
                <a:ea typeface="Calibri"/>
                <a:cs typeface="Calibri"/>
                <a:sym typeface="Calibri"/>
              </a:rPr>
              <a:t>P. aurugenosa</a:t>
            </a:r>
            <a:endParaRPr sz="2200">
              <a:solidFill>
                <a:srgbClr val="000000"/>
              </a:solidFill>
            </a:endParaRPr>
          </a:p>
        </p:txBody>
      </p:sp>
      <p:sp>
        <p:nvSpPr>
          <p:cNvPr id="120" name="Google Shape;120;p1"/>
          <p:cNvSpPr txBox="1"/>
          <p:nvPr/>
        </p:nvSpPr>
        <p:spPr>
          <a:xfrm>
            <a:off x="23415785" y="8881998"/>
            <a:ext cx="2065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S. aureus</a:t>
            </a:r>
            <a:endParaRPr sz="2200">
              <a:solidFill>
                <a:srgbClr val="000000"/>
              </a:solidFill>
            </a:endParaRPr>
          </a:p>
        </p:txBody>
      </p:sp>
      <p:pic>
        <p:nvPicPr>
          <p:cNvPr id="121" name="Google Shape;121;p1"/>
          <p:cNvPicPr preferRelativeResize="0"/>
          <p:nvPr/>
        </p:nvPicPr>
        <p:blipFill>
          <a:blip r:embed="rId20">
            <a:alphaModFix/>
          </a:blip>
          <a:stretch>
            <a:fillRect/>
          </a:stretch>
        </p:blipFill>
        <p:spPr>
          <a:xfrm>
            <a:off x="30160030" y="7777721"/>
            <a:ext cx="1091714" cy="978692"/>
          </a:xfrm>
          <a:prstGeom prst="rect">
            <a:avLst/>
          </a:prstGeom>
          <a:noFill/>
          <a:ln>
            <a:noFill/>
          </a:ln>
        </p:spPr>
      </p:pic>
      <p:sp>
        <p:nvSpPr>
          <p:cNvPr id="122" name="Google Shape;122;p1"/>
          <p:cNvSpPr txBox="1"/>
          <p:nvPr/>
        </p:nvSpPr>
        <p:spPr>
          <a:xfrm>
            <a:off x="29202548" y="8795513"/>
            <a:ext cx="296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Dual-Species Biofilm</a:t>
            </a:r>
            <a:endParaRPr sz="2200" i="1">
              <a:solidFill>
                <a:srgbClr val="364182"/>
              </a:solidFill>
              <a:latin typeface="Calibri"/>
              <a:ea typeface="Calibri"/>
              <a:cs typeface="Calibri"/>
              <a:sym typeface="Calibri"/>
            </a:endParaRPr>
          </a:p>
          <a:p>
            <a:pPr marL="0" lvl="0" indent="0" algn="ctr" rtl="0">
              <a:spcBef>
                <a:spcPts val="0"/>
              </a:spcBef>
              <a:spcAft>
                <a:spcPts val="0"/>
              </a:spcAft>
              <a:buNone/>
            </a:pPr>
            <a:r>
              <a:rPr lang="en-US" sz="2200" i="1">
                <a:solidFill>
                  <a:srgbClr val="364182"/>
                </a:solidFill>
                <a:latin typeface="Calibri"/>
                <a:ea typeface="Calibri"/>
                <a:cs typeface="Calibri"/>
                <a:sym typeface="Calibri"/>
              </a:rPr>
              <a:t>(RNAProtect)</a:t>
            </a:r>
            <a:endParaRPr sz="2200" i="1">
              <a:solidFill>
                <a:srgbClr val="364182"/>
              </a:solidFill>
              <a:latin typeface="Calibri"/>
              <a:ea typeface="Calibri"/>
              <a:cs typeface="Calibri"/>
              <a:sym typeface="Calibri"/>
            </a:endParaRPr>
          </a:p>
        </p:txBody>
      </p:sp>
      <p:pic>
        <p:nvPicPr>
          <p:cNvPr id="123" name="Google Shape;123;p1"/>
          <p:cNvPicPr preferRelativeResize="0"/>
          <p:nvPr/>
        </p:nvPicPr>
        <p:blipFill>
          <a:blip r:embed="rId21">
            <a:alphaModFix/>
          </a:blip>
          <a:stretch>
            <a:fillRect/>
          </a:stretch>
        </p:blipFill>
        <p:spPr>
          <a:xfrm>
            <a:off x="25969351" y="7693808"/>
            <a:ext cx="1218436" cy="1051034"/>
          </a:xfrm>
          <a:prstGeom prst="rect">
            <a:avLst/>
          </a:prstGeom>
          <a:noFill/>
          <a:ln>
            <a:noFill/>
          </a:ln>
        </p:spPr>
      </p:pic>
      <p:pic>
        <p:nvPicPr>
          <p:cNvPr id="124" name="Google Shape;124;p1"/>
          <p:cNvPicPr preferRelativeResize="0"/>
          <p:nvPr/>
        </p:nvPicPr>
        <p:blipFill>
          <a:blip r:embed="rId22">
            <a:alphaModFix/>
          </a:blip>
          <a:stretch>
            <a:fillRect/>
          </a:stretch>
        </p:blipFill>
        <p:spPr>
          <a:xfrm>
            <a:off x="27816698" y="7675357"/>
            <a:ext cx="1091714" cy="1051033"/>
          </a:xfrm>
          <a:prstGeom prst="rect">
            <a:avLst/>
          </a:prstGeom>
          <a:noFill/>
          <a:ln>
            <a:noFill/>
          </a:ln>
        </p:spPr>
      </p:pic>
      <p:sp>
        <p:nvSpPr>
          <p:cNvPr id="125" name="Google Shape;125;p1"/>
          <p:cNvSpPr txBox="1"/>
          <p:nvPr/>
        </p:nvSpPr>
        <p:spPr>
          <a:xfrm>
            <a:off x="25545973" y="8755211"/>
            <a:ext cx="2065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P. aurugenosa</a:t>
            </a:r>
            <a:endParaRPr sz="2200" i="1">
              <a:solidFill>
                <a:srgbClr val="364182"/>
              </a:solidFill>
              <a:latin typeface="Calibri"/>
              <a:ea typeface="Calibri"/>
              <a:cs typeface="Calibri"/>
              <a:sym typeface="Calibri"/>
            </a:endParaRPr>
          </a:p>
          <a:p>
            <a:pPr marL="0" lvl="0" indent="0" algn="ctr" rtl="0">
              <a:spcBef>
                <a:spcPts val="0"/>
              </a:spcBef>
              <a:spcAft>
                <a:spcPts val="0"/>
              </a:spcAft>
              <a:buNone/>
            </a:pPr>
            <a:r>
              <a:rPr lang="en-US" sz="2200" i="1">
                <a:solidFill>
                  <a:srgbClr val="364182"/>
                </a:solidFill>
                <a:latin typeface="Calibri"/>
                <a:ea typeface="Calibri"/>
                <a:cs typeface="Calibri"/>
                <a:sym typeface="Calibri"/>
              </a:rPr>
              <a:t>(RNAProtect)</a:t>
            </a:r>
            <a:endParaRPr sz="2200" i="1">
              <a:solidFill>
                <a:srgbClr val="364182"/>
              </a:solidFill>
              <a:latin typeface="Calibri"/>
              <a:ea typeface="Calibri"/>
              <a:cs typeface="Calibri"/>
              <a:sym typeface="Calibri"/>
            </a:endParaRPr>
          </a:p>
        </p:txBody>
      </p:sp>
      <p:sp>
        <p:nvSpPr>
          <p:cNvPr id="126" name="Google Shape;126;p1"/>
          <p:cNvSpPr txBox="1"/>
          <p:nvPr/>
        </p:nvSpPr>
        <p:spPr>
          <a:xfrm>
            <a:off x="27329948" y="8755198"/>
            <a:ext cx="2065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S. aureus</a:t>
            </a:r>
            <a:endParaRPr sz="2200" i="1">
              <a:solidFill>
                <a:srgbClr val="364182"/>
              </a:solidFill>
              <a:latin typeface="Calibri"/>
              <a:ea typeface="Calibri"/>
              <a:cs typeface="Calibri"/>
              <a:sym typeface="Calibri"/>
            </a:endParaRPr>
          </a:p>
          <a:p>
            <a:pPr marL="0" lvl="0" indent="0" algn="ctr" rtl="0">
              <a:spcBef>
                <a:spcPts val="0"/>
              </a:spcBef>
              <a:spcAft>
                <a:spcPts val="0"/>
              </a:spcAft>
              <a:buNone/>
            </a:pPr>
            <a:r>
              <a:rPr lang="en-US" sz="2200" i="1">
                <a:solidFill>
                  <a:srgbClr val="364182"/>
                </a:solidFill>
                <a:latin typeface="Calibri"/>
                <a:ea typeface="Calibri"/>
                <a:cs typeface="Calibri"/>
                <a:sym typeface="Calibri"/>
              </a:rPr>
              <a:t>(RNAProtect)</a:t>
            </a:r>
            <a:endParaRPr sz="2200" i="1">
              <a:solidFill>
                <a:srgbClr val="364182"/>
              </a:solidFill>
              <a:latin typeface="Calibri"/>
              <a:ea typeface="Calibri"/>
              <a:cs typeface="Calibri"/>
              <a:sym typeface="Calibri"/>
            </a:endParaRPr>
          </a:p>
        </p:txBody>
      </p:sp>
      <p:pic>
        <p:nvPicPr>
          <p:cNvPr id="127" name="Google Shape;127;p1"/>
          <p:cNvPicPr preferRelativeResize="0"/>
          <p:nvPr/>
        </p:nvPicPr>
        <p:blipFill>
          <a:blip r:embed="rId21">
            <a:alphaModFix/>
          </a:blip>
          <a:stretch>
            <a:fillRect/>
          </a:stretch>
        </p:blipFill>
        <p:spPr>
          <a:xfrm>
            <a:off x="25998951" y="9791145"/>
            <a:ext cx="1218436" cy="1051034"/>
          </a:xfrm>
          <a:prstGeom prst="rect">
            <a:avLst/>
          </a:prstGeom>
          <a:noFill/>
          <a:ln>
            <a:noFill/>
          </a:ln>
        </p:spPr>
      </p:pic>
      <p:pic>
        <p:nvPicPr>
          <p:cNvPr id="128" name="Google Shape;128;p1"/>
          <p:cNvPicPr preferRelativeResize="0"/>
          <p:nvPr/>
        </p:nvPicPr>
        <p:blipFill>
          <a:blip r:embed="rId22">
            <a:alphaModFix/>
          </a:blip>
          <a:stretch>
            <a:fillRect/>
          </a:stretch>
        </p:blipFill>
        <p:spPr>
          <a:xfrm>
            <a:off x="27846298" y="9772695"/>
            <a:ext cx="1091714" cy="1051033"/>
          </a:xfrm>
          <a:prstGeom prst="rect">
            <a:avLst/>
          </a:prstGeom>
          <a:noFill/>
          <a:ln>
            <a:noFill/>
          </a:ln>
        </p:spPr>
      </p:pic>
      <p:sp>
        <p:nvSpPr>
          <p:cNvPr id="129" name="Google Shape;129;p1"/>
          <p:cNvSpPr txBox="1"/>
          <p:nvPr/>
        </p:nvSpPr>
        <p:spPr>
          <a:xfrm>
            <a:off x="25575573" y="10852548"/>
            <a:ext cx="2065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P. aurugenosa</a:t>
            </a:r>
            <a:endParaRPr sz="2200" i="1">
              <a:solidFill>
                <a:srgbClr val="364182"/>
              </a:solidFill>
              <a:latin typeface="Calibri"/>
              <a:ea typeface="Calibri"/>
              <a:cs typeface="Calibri"/>
              <a:sym typeface="Calibri"/>
            </a:endParaRPr>
          </a:p>
          <a:p>
            <a:pPr marL="0" lvl="0" indent="0" algn="ctr" rtl="0">
              <a:spcBef>
                <a:spcPts val="0"/>
              </a:spcBef>
              <a:spcAft>
                <a:spcPts val="0"/>
              </a:spcAft>
              <a:buNone/>
            </a:pPr>
            <a:r>
              <a:rPr lang="en-US" sz="2200" i="1">
                <a:solidFill>
                  <a:srgbClr val="364182"/>
                </a:solidFill>
                <a:latin typeface="Calibri"/>
                <a:ea typeface="Calibri"/>
                <a:cs typeface="Calibri"/>
                <a:sym typeface="Calibri"/>
              </a:rPr>
              <a:t>(Stowage)</a:t>
            </a:r>
            <a:endParaRPr sz="2200" i="1">
              <a:solidFill>
                <a:srgbClr val="364182"/>
              </a:solidFill>
              <a:latin typeface="Calibri"/>
              <a:ea typeface="Calibri"/>
              <a:cs typeface="Calibri"/>
              <a:sym typeface="Calibri"/>
            </a:endParaRPr>
          </a:p>
        </p:txBody>
      </p:sp>
      <p:sp>
        <p:nvSpPr>
          <p:cNvPr id="130" name="Google Shape;130;p1"/>
          <p:cNvSpPr txBox="1"/>
          <p:nvPr/>
        </p:nvSpPr>
        <p:spPr>
          <a:xfrm>
            <a:off x="27359548" y="10852536"/>
            <a:ext cx="2065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S. aureus</a:t>
            </a:r>
            <a:endParaRPr sz="2200" i="1">
              <a:solidFill>
                <a:srgbClr val="364182"/>
              </a:solidFill>
              <a:latin typeface="Calibri"/>
              <a:ea typeface="Calibri"/>
              <a:cs typeface="Calibri"/>
              <a:sym typeface="Calibri"/>
            </a:endParaRPr>
          </a:p>
          <a:p>
            <a:pPr marL="0" lvl="0" indent="0" algn="ctr" rtl="0">
              <a:spcBef>
                <a:spcPts val="0"/>
              </a:spcBef>
              <a:spcAft>
                <a:spcPts val="0"/>
              </a:spcAft>
              <a:buNone/>
            </a:pPr>
            <a:r>
              <a:rPr lang="en-US" sz="2200" i="1">
                <a:solidFill>
                  <a:srgbClr val="364182"/>
                </a:solidFill>
                <a:latin typeface="Calibri"/>
                <a:ea typeface="Calibri"/>
                <a:cs typeface="Calibri"/>
                <a:sym typeface="Calibri"/>
              </a:rPr>
              <a:t>(Stowage)</a:t>
            </a:r>
            <a:endParaRPr sz="2200" i="1">
              <a:solidFill>
                <a:srgbClr val="364182"/>
              </a:solidFill>
              <a:latin typeface="Calibri"/>
              <a:ea typeface="Calibri"/>
              <a:cs typeface="Calibri"/>
              <a:sym typeface="Calibri"/>
            </a:endParaRPr>
          </a:p>
        </p:txBody>
      </p:sp>
      <p:pic>
        <p:nvPicPr>
          <p:cNvPr id="131" name="Google Shape;131;p1"/>
          <p:cNvPicPr preferRelativeResize="0"/>
          <p:nvPr/>
        </p:nvPicPr>
        <p:blipFill>
          <a:blip r:embed="rId20">
            <a:alphaModFix/>
          </a:blip>
          <a:stretch>
            <a:fillRect/>
          </a:stretch>
        </p:blipFill>
        <p:spPr>
          <a:xfrm>
            <a:off x="30313355" y="9758009"/>
            <a:ext cx="1091714" cy="978692"/>
          </a:xfrm>
          <a:prstGeom prst="rect">
            <a:avLst/>
          </a:prstGeom>
          <a:noFill/>
          <a:ln>
            <a:noFill/>
          </a:ln>
        </p:spPr>
      </p:pic>
      <p:sp>
        <p:nvSpPr>
          <p:cNvPr id="132" name="Google Shape;132;p1"/>
          <p:cNvSpPr txBox="1"/>
          <p:nvPr/>
        </p:nvSpPr>
        <p:spPr>
          <a:xfrm>
            <a:off x="29379161" y="10802138"/>
            <a:ext cx="296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Dual-Species Biofilm</a:t>
            </a:r>
            <a:endParaRPr sz="2200" i="1">
              <a:solidFill>
                <a:srgbClr val="364182"/>
              </a:solidFill>
              <a:latin typeface="Calibri"/>
              <a:ea typeface="Calibri"/>
              <a:cs typeface="Calibri"/>
              <a:sym typeface="Calibri"/>
            </a:endParaRPr>
          </a:p>
          <a:p>
            <a:pPr marL="0" lvl="0" indent="0" algn="ctr" rtl="0">
              <a:spcBef>
                <a:spcPts val="0"/>
              </a:spcBef>
              <a:spcAft>
                <a:spcPts val="0"/>
              </a:spcAft>
              <a:buNone/>
            </a:pPr>
            <a:r>
              <a:rPr lang="en-US" sz="2200" i="1">
                <a:solidFill>
                  <a:srgbClr val="364182"/>
                </a:solidFill>
                <a:latin typeface="Calibri"/>
                <a:ea typeface="Calibri"/>
                <a:cs typeface="Calibri"/>
                <a:sym typeface="Calibri"/>
              </a:rPr>
              <a:t>(Stowage)</a:t>
            </a:r>
            <a:endParaRPr sz="2200" i="1">
              <a:solidFill>
                <a:srgbClr val="364182"/>
              </a:solidFill>
              <a:latin typeface="Calibri"/>
              <a:ea typeface="Calibri"/>
              <a:cs typeface="Calibri"/>
              <a:sym typeface="Calibri"/>
            </a:endParaRPr>
          </a:p>
        </p:txBody>
      </p:sp>
      <p:sp>
        <p:nvSpPr>
          <p:cNvPr id="133" name="Google Shape;133;p1"/>
          <p:cNvSpPr/>
          <p:nvPr/>
        </p:nvSpPr>
        <p:spPr>
          <a:xfrm>
            <a:off x="701425" y="25705125"/>
            <a:ext cx="10550700" cy="1869300"/>
          </a:xfrm>
          <a:prstGeom prst="roundRect">
            <a:avLst>
              <a:gd name="adj" fmla="val 16667"/>
            </a:avLst>
          </a:prstGeom>
          <a:noFill/>
          <a:ln w="952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
          <p:cNvPicPr preferRelativeResize="0"/>
          <p:nvPr/>
        </p:nvPicPr>
        <p:blipFill>
          <a:blip r:embed="rId23">
            <a:alphaModFix/>
          </a:blip>
          <a:stretch>
            <a:fillRect/>
          </a:stretch>
        </p:blipFill>
        <p:spPr>
          <a:xfrm>
            <a:off x="4468696" y="25911214"/>
            <a:ext cx="1833159" cy="1515062"/>
          </a:xfrm>
          <a:prstGeom prst="rect">
            <a:avLst/>
          </a:prstGeom>
          <a:noFill/>
          <a:ln>
            <a:noFill/>
          </a:ln>
        </p:spPr>
      </p:pic>
      <p:sp>
        <p:nvSpPr>
          <p:cNvPr id="135" name="Google Shape;135;p1"/>
          <p:cNvSpPr txBox="1"/>
          <p:nvPr/>
        </p:nvSpPr>
        <p:spPr>
          <a:xfrm>
            <a:off x="2223315" y="26283249"/>
            <a:ext cx="382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364182"/>
                </a:solidFill>
              </a:rPr>
              <a:t>+</a:t>
            </a:r>
            <a:endParaRPr sz="1600" b="1">
              <a:solidFill>
                <a:srgbClr val="364182"/>
              </a:solidFill>
            </a:endParaRPr>
          </a:p>
        </p:txBody>
      </p:sp>
      <p:sp>
        <p:nvSpPr>
          <p:cNvPr id="136" name="Google Shape;136;p1"/>
          <p:cNvSpPr txBox="1"/>
          <p:nvPr/>
        </p:nvSpPr>
        <p:spPr>
          <a:xfrm>
            <a:off x="3984316" y="26371531"/>
            <a:ext cx="382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364182"/>
                </a:solidFill>
              </a:rPr>
              <a:t>+</a:t>
            </a:r>
            <a:endParaRPr sz="1600" b="1">
              <a:solidFill>
                <a:srgbClr val="364182"/>
              </a:solidFill>
            </a:endParaRPr>
          </a:p>
        </p:txBody>
      </p:sp>
      <p:cxnSp>
        <p:nvCxnSpPr>
          <p:cNvPr id="137" name="Google Shape;137;p1"/>
          <p:cNvCxnSpPr/>
          <p:nvPr/>
        </p:nvCxnSpPr>
        <p:spPr>
          <a:xfrm>
            <a:off x="6403936" y="26668745"/>
            <a:ext cx="816000" cy="0"/>
          </a:xfrm>
          <a:prstGeom prst="straightConnector1">
            <a:avLst/>
          </a:prstGeom>
          <a:noFill/>
          <a:ln w="19050" cap="flat" cmpd="sng">
            <a:solidFill>
              <a:srgbClr val="364182"/>
            </a:solidFill>
            <a:prstDash val="solid"/>
            <a:round/>
            <a:headEnd type="none" w="med" len="med"/>
            <a:tailEnd type="triangle" w="med" len="med"/>
          </a:ln>
        </p:spPr>
      </p:cxnSp>
      <p:sp>
        <p:nvSpPr>
          <p:cNvPr id="138" name="Google Shape;138;p1"/>
          <p:cNvSpPr txBox="1"/>
          <p:nvPr/>
        </p:nvSpPr>
        <p:spPr>
          <a:xfrm>
            <a:off x="7322001" y="25793925"/>
            <a:ext cx="3819900" cy="169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200" b="1">
                <a:solidFill>
                  <a:srgbClr val="364182"/>
                </a:solidFill>
                <a:latin typeface="Calibri"/>
                <a:ea typeface="Calibri"/>
                <a:cs typeface="Calibri"/>
                <a:sym typeface="Calibri"/>
              </a:rPr>
              <a:t>Both cultures have been studied separately on the ISS</a:t>
            </a:r>
            <a:r>
              <a:rPr lang="en-US" sz="2200">
                <a:solidFill>
                  <a:srgbClr val="000000"/>
                </a:solidFill>
                <a:latin typeface="Calibri"/>
                <a:ea typeface="Calibri"/>
                <a:cs typeface="Calibri"/>
                <a:sym typeface="Calibri"/>
              </a:rPr>
              <a:t>​</a:t>
            </a:r>
            <a:endParaRPr sz="2200">
              <a:solidFill>
                <a:srgbClr val="000000"/>
              </a:solidFill>
              <a:latin typeface="Calibri"/>
              <a:ea typeface="Calibri"/>
              <a:cs typeface="Calibri"/>
              <a:sym typeface="Calibri"/>
            </a:endParaRPr>
          </a:p>
          <a:p>
            <a:pPr marL="774700" lvl="0" indent="-368300" algn="l" rtl="0">
              <a:lnSpc>
                <a:spcPct val="115000"/>
              </a:lnSpc>
              <a:spcBef>
                <a:spcPts val="0"/>
              </a:spcBef>
              <a:spcAft>
                <a:spcPts val="0"/>
              </a:spcAft>
              <a:buClr>
                <a:srgbClr val="000000"/>
              </a:buClr>
              <a:buSzPts val="2200"/>
              <a:buFont typeface="Arial"/>
              <a:buChar char="●"/>
            </a:pPr>
            <a:r>
              <a:rPr lang="en-US" sz="2200">
                <a:solidFill>
                  <a:srgbClr val="364182"/>
                </a:solidFill>
                <a:latin typeface="Calibri"/>
                <a:ea typeface="Calibri"/>
                <a:cs typeface="Calibri"/>
                <a:sym typeface="Calibri"/>
              </a:rPr>
              <a:t>Increased resistance</a:t>
            </a:r>
            <a:r>
              <a:rPr lang="en-US" sz="2200">
                <a:solidFill>
                  <a:srgbClr val="000000"/>
                </a:solidFill>
                <a:latin typeface="Calibri"/>
                <a:ea typeface="Calibri"/>
                <a:cs typeface="Calibri"/>
                <a:sym typeface="Calibri"/>
              </a:rPr>
              <a:t>​</a:t>
            </a:r>
            <a:endParaRPr sz="2200">
              <a:solidFill>
                <a:srgbClr val="000000"/>
              </a:solidFill>
              <a:latin typeface="Calibri"/>
              <a:ea typeface="Calibri"/>
              <a:cs typeface="Calibri"/>
              <a:sym typeface="Calibri"/>
            </a:endParaRPr>
          </a:p>
          <a:p>
            <a:pPr marL="774700" lvl="0" indent="-368300" algn="l" rtl="0">
              <a:lnSpc>
                <a:spcPct val="115000"/>
              </a:lnSpc>
              <a:spcBef>
                <a:spcPts val="0"/>
              </a:spcBef>
              <a:spcAft>
                <a:spcPts val="0"/>
              </a:spcAft>
              <a:buClr>
                <a:srgbClr val="000000"/>
              </a:buClr>
              <a:buSzPts val="2200"/>
              <a:buFont typeface="Arial"/>
              <a:buChar char="●"/>
            </a:pPr>
            <a:r>
              <a:rPr lang="en-US" sz="2200">
                <a:solidFill>
                  <a:srgbClr val="364182"/>
                </a:solidFill>
                <a:latin typeface="Calibri"/>
                <a:ea typeface="Calibri"/>
                <a:cs typeface="Calibri"/>
                <a:sym typeface="Calibri"/>
              </a:rPr>
              <a:t>Higher mutation rate</a:t>
            </a:r>
            <a:endParaRPr sz="2200">
              <a:solidFill>
                <a:srgbClr val="364182"/>
              </a:solidFill>
              <a:latin typeface="Calibri"/>
              <a:ea typeface="Calibri"/>
              <a:cs typeface="Calibri"/>
              <a:sym typeface="Calibri"/>
            </a:endParaRPr>
          </a:p>
        </p:txBody>
      </p:sp>
      <p:sp>
        <p:nvSpPr>
          <p:cNvPr id="139" name="Google Shape;139;p1"/>
          <p:cNvSpPr/>
          <p:nvPr/>
        </p:nvSpPr>
        <p:spPr>
          <a:xfrm>
            <a:off x="701425" y="27672225"/>
            <a:ext cx="10522800" cy="1869300"/>
          </a:xfrm>
          <a:prstGeom prst="roundRect">
            <a:avLst>
              <a:gd name="adj" fmla="val 16667"/>
            </a:avLst>
          </a:prstGeom>
          <a:noFill/>
          <a:ln w="952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1"/>
          <p:cNvPicPr preferRelativeResize="0"/>
          <p:nvPr/>
        </p:nvPicPr>
        <p:blipFill>
          <a:blip r:embed="rId24">
            <a:alphaModFix/>
          </a:blip>
          <a:stretch>
            <a:fillRect/>
          </a:stretch>
        </p:blipFill>
        <p:spPr>
          <a:xfrm>
            <a:off x="4551106" y="27864275"/>
            <a:ext cx="1232400" cy="1232400"/>
          </a:xfrm>
          <a:prstGeom prst="rect">
            <a:avLst/>
          </a:prstGeom>
          <a:noFill/>
          <a:ln>
            <a:noFill/>
          </a:ln>
        </p:spPr>
      </p:pic>
      <p:sp>
        <p:nvSpPr>
          <p:cNvPr id="141" name="Google Shape;141;p1"/>
          <p:cNvSpPr txBox="1"/>
          <p:nvPr/>
        </p:nvSpPr>
        <p:spPr>
          <a:xfrm>
            <a:off x="3629103" y="28206507"/>
            <a:ext cx="382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364182"/>
                </a:solidFill>
              </a:rPr>
              <a:t>+</a:t>
            </a:r>
            <a:endParaRPr sz="1600" b="1">
              <a:solidFill>
                <a:srgbClr val="364182"/>
              </a:solidFill>
            </a:endParaRPr>
          </a:p>
        </p:txBody>
      </p:sp>
      <p:cxnSp>
        <p:nvCxnSpPr>
          <p:cNvPr id="142" name="Google Shape;142;p1"/>
          <p:cNvCxnSpPr/>
          <p:nvPr/>
        </p:nvCxnSpPr>
        <p:spPr>
          <a:xfrm>
            <a:off x="6403936" y="28606913"/>
            <a:ext cx="816000" cy="0"/>
          </a:xfrm>
          <a:prstGeom prst="straightConnector1">
            <a:avLst/>
          </a:prstGeom>
          <a:noFill/>
          <a:ln w="19050" cap="flat" cmpd="sng">
            <a:solidFill>
              <a:srgbClr val="364182"/>
            </a:solidFill>
            <a:prstDash val="solid"/>
            <a:round/>
            <a:headEnd type="none" w="med" len="med"/>
            <a:tailEnd type="triangle" w="med" len="med"/>
          </a:ln>
        </p:spPr>
      </p:cxnSp>
      <p:sp>
        <p:nvSpPr>
          <p:cNvPr id="143" name="Google Shape;143;p1"/>
          <p:cNvSpPr txBox="1"/>
          <p:nvPr/>
        </p:nvSpPr>
        <p:spPr>
          <a:xfrm>
            <a:off x="7271885" y="27761038"/>
            <a:ext cx="3719700" cy="169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200" b="1">
                <a:solidFill>
                  <a:srgbClr val="364182"/>
                </a:solidFill>
                <a:latin typeface="Calibri"/>
                <a:ea typeface="Calibri"/>
                <a:cs typeface="Calibri"/>
                <a:sym typeface="Calibri"/>
              </a:rPr>
              <a:t>The dual-species biofilm has been studied on Earth</a:t>
            </a:r>
            <a:r>
              <a:rPr lang="en-US" sz="2200">
                <a:solidFill>
                  <a:srgbClr val="000000"/>
                </a:solidFill>
                <a:latin typeface="Calibri"/>
                <a:ea typeface="Calibri"/>
                <a:cs typeface="Calibri"/>
                <a:sym typeface="Calibri"/>
              </a:rPr>
              <a:t>​​</a:t>
            </a:r>
            <a:endParaRPr sz="2200">
              <a:solidFill>
                <a:srgbClr val="000000"/>
              </a:solidFill>
              <a:latin typeface="Calibri"/>
              <a:ea typeface="Calibri"/>
              <a:cs typeface="Calibri"/>
              <a:sym typeface="Calibri"/>
            </a:endParaRPr>
          </a:p>
          <a:p>
            <a:pPr marL="774700" lvl="0" indent="-368300" algn="l" rtl="0">
              <a:lnSpc>
                <a:spcPct val="115000"/>
              </a:lnSpc>
              <a:spcBef>
                <a:spcPts val="0"/>
              </a:spcBef>
              <a:spcAft>
                <a:spcPts val="0"/>
              </a:spcAft>
              <a:buClr>
                <a:srgbClr val="000000"/>
              </a:buClr>
              <a:buSzPts val="2200"/>
              <a:buFont typeface="Arial"/>
              <a:buChar char="●"/>
            </a:pPr>
            <a:r>
              <a:rPr lang="en-US" sz="2200">
                <a:solidFill>
                  <a:srgbClr val="364182"/>
                </a:solidFill>
                <a:latin typeface="Calibri"/>
                <a:ea typeface="Calibri"/>
                <a:cs typeface="Calibri"/>
                <a:sym typeface="Calibri"/>
              </a:rPr>
              <a:t>Increased resistance</a:t>
            </a:r>
            <a:r>
              <a:rPr lang="en-US" sz="2200">
                <a:solidFill>
                  <a:srgbClr val="000000"/>
                </a:solidFill>
                <a:latin typeface="Calibri"/>
                <a:ea typeface="Calibri"/>
                <a:cs typeface="Calibri"/>
                <a:sym typeface="Calibri"/>
              </a:rPr>
              <a:t>​</a:t>
            </a:r>
            <a:endParaRPr sz="2200">
              <a:solidFill>
                <a:srgbClr val="000000"/>
              </a:solidFill>
              <a:latin typeface="Calibri"/>
              <a:ea typeface="Calibri"/>
              <a:cs typeface="Calibri"/>
              <a:sym typeface="Calibri"/>
            </a:endParaRPr>
          </a:p>
          <a:p>
            <a:pPr marL="774700" lvl="0" indent="-368300" algn="l" rtl="0">
              <a:lnSpc>
                <a:spcPct val="115000"/>
              </a:lnSpc>
              <a:spcBef>
                <a:spcPts val="0"/>
              </a:spcBef>
              <a:spcAft>
                <a:spcPts val="0"/>
              </a:spcAft>
              <a:buClr>
                <a:srgbClr val="000000"/>
              </a:buClr>
              <a:buSzPts val="2200"/>
              <a:buFont typeface="Arial"/>
              <a:buChar char="●"/>
            </a:pPr>
            <a:r>
              <a:rPr lang="en-US" sz="2200">
                <a:solidFill>
                  <a:srgbClr val="364182"/>
                </a:solidFill>
                <a:latin typeface="Calibri"/>
                <a:ea typeface="Calibri"/>
                <a:cs typeface="Calibri"/>
                <a:sym typeface="Calibri"/>
              </a:rPr>
              <a:t>Increased virulence</a:t>
            </a:r>
            <a:r>
              <a:rPr lang="en-US" sz="2200">
                <a:solidFill>
                  <a:srgbClr val="000000"/>
                </a:solidFill>
                <a:latin typeface="Calibri"/>
                <a:ea typeface="Calibri"/>
                <a:cs typeface="Calibri"/>
                <a:sym typeface="Calibri"/>
              </a:rPr>
              <a:t>​</a:t>
            </a:r>
            <a:endParaRPr sz="2200">
              <a:solidFill>
                <a:srgbClr val="000000"/>
              </a:solidFill>
              <a:latin typeface="Calibri"/>
              <a:ea typeface="Calibri"/>
              <a:cs typeface="Calibri"/>
              <a:sym typeface="Calibri"/>
            </a:endParaRPr>
          </a:p>
        </p:txBody>
      </p:sp>
      <p:sp>
        <p:nvSpPr>
          <p:cNvPr id="144" name="Google Shape;144;p1"/>
          <p:cNvSpPr/>
          <p:nvPr/>
        </p:nvSpPr>
        <p:spPr>
          <a:xfrm>
            <a:off x="701425" y="29639350"/>
            <a:ext cx="10522800" cy="1869300"/>
          </a:xfrm>
          <a:prstGeom prst="roundRect">
            <a:avLst>
              <a:gd name="adj" fmla="val 16667"/>
            </a:avLst>
          </a:prstGeom>
          <a:noFill/>
          <a:ln w="9525" cap="flat" cmpd="sng">
            <a:solidFill>
              <a:srgbClr val="3641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txBox="1"/>
          <p:nvPr/>
        </p:nvSpPr>
        <p:spPr>
          <a:xfrm>
            <a:off x="3629103" y="30173631"/>
            <a:ext cx="382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364182"/>
                </a:solidFill>
              </a:rPr>
              <a:t>+</a:t>
            </a:r>
            <a:endParaRPr sz="1600" b="1">
              <a:solidFill>
                <a:srgbClr val="364182"/>
              </a:solidFill>
            </a:endParaRPr>
          </a:p>
        </p:txBody>
      </p:sp>
      <p:cxnSp>
        <p:nvCxnSpPr>
          <p:cNvPr id="146" name="Google Shape;146;p1"/>
          <p:cNvCxnSpPr/>
          <p:nvPr/>
        </p:nvCxnSpPr>
        <p:spPr>
          <a:xfrm>
            <a:off x="6403936" y="30574036"/>
            <a:ext cx="816000" cy="0"/>
          </a:xfrm>
          <a:prstGeom prst="straightConnector1">
            <a:avLst/>
          </a:prstGeom>
          <a:noFill/>
          <a:ln w="19050" cap="flat" cmpd="sng">
            <a:solidFill>
              <a:srgbClr val="364182"/>
            </a:solidFill>
            <a:prstDash val="solid"/>
            <a:round/>
            <a:headEnd type="none" w="med" len="med"/>
            <a:tailEnd type="triangle" w="med" len="med"/>
          </a:ln>
        </p:spPr>
      </p:cxnSp>
      <p:sp>
        <p:nvSpPr>
          <p:cNvPr id="147" name="Google Shape;147;p1"/>
          <p:cNvSpPr txBox="1"/>
          <p:nvPr/>
        </p:nvSpPr>
        <p:spPr>
          <a:xfrm>
            <a:off x="7433575" y="29957888"/>
            <a:ext cx="3606300" cy="1302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200" b="1">
                <a:solidFill>
                  <a:srgbClr val="364182"/>
                </a:solidFill>
                <a:latin typeface="Calibri"/>
                <a:ea typeface="Calibri"/>
                <a:cs typeface="Calibri"/>
                <a:sym typeface="Calibri"/>
              </a:rPr>
              <a:t>CARMEn will study the dual-species biofilm on the ISS</a:t>
            </a:r>
            <a:r>
              <a:rPr lang="en-US" sz="2200">
                <a:solidFill>
                  <a:srgbClr val="000000"/>
                </a:solidFill>
                <a:latin typeface="Calibri"/>
                <a:ea typeface="Calibri"/>
                <a:cs typeface="Calibri"/>
                <a:sym typeface="Calibri"/>
              </a:rPr>
              <a:t>​</a:t>
            </a:r>
            <a:endParaRPr sz="2200" b="1">
              <a:solidFill>
                <a:srgbClr val="364182"/>
              </a:solidFill>
              <a:latin typeface="Calibri"/>
              <a:ea typeface="Calibri"/>
              <a:cs typeface="Calibri"/>
              <a:sym typeface="Calibri"/>
            </a:endParaRPr>
          </a:p>
        </p:txBody>
      </p:sp>
      <p:pic>
        <p:nvPicPr>
          <p:cNvPr id="148" name="Google Shape;148;p1"/>
          <p:cNvPicPr preferRelativeResize="0"/>
          <p:nvPr/>
        </p:nvPicPr>
        <p:blipFill>
          <a:blip r:embed="rId23">
            <a:alphaModFix/>
          </a:blip>
          <a:stretch>
            <a:fillRect/>
          </a:stretch>
        </p:blipFill>
        <p:spPr>
          <a:xfrm>
            <a:off x="4357120" y="29817298"/>
            <a:ext cx="1833159" cy="1515062"/>
          </a:xfrm>
          <a:prstGeom prst="rect">
            <a:avLst/>
          </a:prstGeom>
          <a:noFill/>
          <a:ln>
            <a:noFill/>
          </a:ln>
        </p:spPr>
      </p:pic>
      <p:pic>
        <p:nvPicPr>
          <p:cNvPr id="149" name="Google Shape;149;p1"/>
          <p:cNvPicPr preferRelativeResize="0"/>
          <p:nvPr/>
        </p:nvPicPr>
        <p:blipFill>
          <a:blip r:embed="rId20">
            <a:alphaModFix/>
          </a:blip>
          <a:stretch>
            <a:fillRect/>
          </a:stretch>
        </p:blipFill>
        <p:spPr>
          <a:xfrm>
            <a:off x="1678517" y="27855934"/>
            <a:ext cx="1091714" cy="978692"/>
          </a:xfrm>
          <a:prstGeom prst="rect">
            <a:avLst/>
          </a:prstGeom>
          <a:noFill/>
          <a:ln>
            <a:noFill/>
          </a:ln>
        </p:spPr>
      </p:pic>
      <p:sp>
        <p:nvSpPr>
          <p:cNvPr id="150" name="Google Shape;150;p1"/>
          <p:cNvSpPr txBox="1"/>
          <p:nvPr/>
        </p:nvSpPr>
        <p:spPr>
          <a:xfrm>
            <a:off x="987473" y="28834638"/>
            <a:ext cx="2473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Dual-Species Biofilm</a:t>
            </a:r>
            <a:endParaRPr sz="2200">
              <a:solidFill>
                <a:srgbClr val="000000"/>
              </a:solidFill>
            </a:endParaRPr>
          </a:p>
        </p:txBody>
      </p:sp>
      <p:pic>
        <p:nvPicPr>
          <p:cNvPr id="151" name="Google Shape;151;p1"/>
          <p:cNvPicPr preferRelativeResize="0"/>
          <p:nvPr/>
        </p:nvPicPr>
        <p:blipFill>
          <a:blip r:embed="rId21">
            <a:alphaModFix/>
          </a:blip>
          <a:stretch>
            <a:fillRect/>
          </a:stretch>
        </p:blipFill>
        <p:spPr>
          <a:xfrm>
            <a:off x="987464" y="25863758"/>
            <a:ext cx="1218436" cy="1051034"/>
          </a:xfrm>
          <a:prstGeom prst="rect">
            <a:avLst/>
          </a:prstGeom>
          <a:noFill/>
          <a:ln>
            <a:noFill/>
          </a:ln>
        </p:spPr>
      </p:pic>
      <p:pic>
        <p:nvPicPr>
          <p:cNvPr id="152" name="Google Shape;152;p1"/>
          <p:cNvPicPr preferRelativeResize="0"/>
          <p:nvPr/>
        </p:nvPicPr>
        <p:blipFill>
          <a:blip r:embed="rId22">
            <a:alphaModFix/>
          </a:blip>
          <a:stretch>
            <a:fillRect/>
          </a:stretch>
        </p:blipFill>
        <p:spPr>
          <a:xfrm>
            <a:off x="2692661" y="25849757"/>
            <a:ext cx="1091714" cy="1051033"/>
          </a:xfrm>
          <a:prstGeom prst="rect">
            <a:avLst/>
          </a:prstGeom>
          <a:noFill/>
          <a:ln>
            <a:noFill/>
          </a:ln>
        </p:spPr>
      </p:pic>
      <p:sp>
        <p:nvSpPr>
          <p:cNvPr id="153" name="Google Shape;153;p1"/>
          <p:cNvSpPr txBox="1"/>
          <p:nvPr/>
        </p:nvSpPr>
        <p:spPr>
          <a:xfrm>
            <a:off x="564085" y="26931698"/>
            <a:ext cx="2065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P. aurugenosa</a:t>
            </a:r>
            <a:endParaRPr sz="2200">
              <a:solidFill>
                <a:srgbClr val="000000"/>
              </a:solidFill>
            </a:endParaRPr>
          </a:p>
        </p:txBody>
      </p:sp>
      <p:sp>
        <p:nvSpPr>
          <p:cNvPr id="154" name="Google Shape;154;p1"/>
          <p:cNvSpPr txBox="1"/>
          <p:nvPr/>
        </p:nvSpPr>
        <p:spPr>
          <a:xfrm>
            <a:off x="2205910" y="26964548"/>
            <a:ext cx="2065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S. aureus</a:t>
            </a:r>
            <a:endParaRPr sz="2200">
              <a:solidFill>
                <a:srgbClr val="000000"/>
              </a:solidFill>
            </a:endParaRPr>
          </a:p>
        </p:txBody>
      </p:sp>
      <p:pic>
        <p:nvPicPr>
          <p:cNvPr id="155" name="Google Shape;155;p1"/>
          <p:cNvPicPr preferRelativeResize="0"/>
          <p:nvPr/>
        </p:nvPicPr>
        <p:blipFill>
          <a:blip r:embed="rId20">
            <a:alphaModFix/>
          </a:blip>
          <a:stretch>
            <a:fillRect/>
          </a:stretch>
        </p:blipFill>
        <p:spPr>
          <a:xfrm>
            <a:off x="1678517" y="29789759"/>
            <a:ext cx="1091714" cy="978692"/>
          </a:xfrm>
          <a:prstGeom prst="rect">
            <a:avLst/>
          </a:prstGeom>
          <a:noFill/>
          <a:ln>
            <a:noFill/>
          </a:ln>
        </p:spPr>
      </p:pic>
      <p:sp>
        <p:nvSpPr>
          <p:cNvPr id="156" name="Google Shape;156;p1"/>
          <p:cNvSpPr txBox="1"/>
          <p:nvPr/>
        </p:nvSpPr>
        <p:spPr>
          <a:xfrm>
            <a:off x="987473" y="30768463"/>
            <a:ext cx="24738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i="1">
                <a:solidFill>
                  <a:srgbClr val="364182"/>
                </a:solidFill>
                <a:latin typeface="Calibri"/>
                <a:ea typeface="Calibri"/>
                <a:cs typeface="Calibri"/>
                <a:sym typeface="Calibri"/>
              </a:rPr>
              <a:t>Dual-Species Biofilm</a:t>
            </a:r>
            <a:endParaRPr sz="2200">
              <a:solidFill>
                <a:srgbClr val="000000"/>
              </a:solidFill>
            </a:endParaRPr>
          </a:p>
        </p:txBody>
      </p:sp>
      <p:sp>
        <p:nvSpPr>
          <p:cNvPr id="157" name="Google Shape;157;p1"/>
          <p:cNvSpPr txBox="1">
            <a:spLocks noGrp="1"/>
          </p:cNvSpPr>
          <p:nvPr>
            <p:ph type="body" idx="13"/>
          </p:nvPr>
        </p:nvSpPr>
        <p:spPr>
          <a:xfrm>
            <a:off x="33185097" y="12150594"/>
            <a:ext cx="10201200" cy="754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rgbClr val="1F3864"/>
              </a:buClr>
              <a:buSzPts val="3700"/>
              <a:buNone/>
            </a:pPr>
            <a:r>
              <a:rPr lang="en-US" dirty="0"/>
              <a:t>OUTREACH</a:t>
            </a:r>
            <a:endParaRPr dirty="0"/>
          </a:p>
        </p:txBody>
      </p:sp>
      <p:sp>
        <p:nvSpPr>
          <p:cNvPr id="159" name="Google Shape;159;p1"/>
          <p:cNvSpPr/>
          <p:nvPr/>
        </p:nvSpPr>
        <p:spPr>
          <a:xfrm>
            <a:off x="33635650" y="19860842"/>
            <a:ext cx="4239600" cy="569400"/>
          </a:xfrm>
          <a:prstGeom prst="roundRect">
            <a:avLst>
              <a:gd name="adj" fmla="val 16667"/>
            </a:avLst>
          </a:prstGeom>
          <a:solidFill>
            <a:srgbClr val="36418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2F2F2"/>
                </a:solidFill>
                <a:latin typeface="Calibri"/>
                <a:ea typeface="Calibri"/>
                <a:cs typeface="Calibri"/>
                <a:sym typeface="Calibri"/>
              </a:rPr>
              <a:t>Kirby Bauer Disk Diffusion</a:t>
            </a:r>
            <a:endParaRPr b="1">
              <a:solidFill>
                <a:srgbClr val="FFFFFF"/>
              </a:solidFill>
              <a:latin typeface="Calibri"/>
              <a:ea typeface="Calibri"/>
              <a:cs typeface="Calibri"/>
              <a:sym typeface="Calibri"/>
            </a:endParaRPr>
          </a:p>
        </p:txBody>
      </p:sp>
      <p:sp>
        <p:nvSpPr>
          <p:cNvPr id="160" name="Google Shape;160;p1"/>
          <p:cNvSpPr/>
          <p:nvPr/>
        </p:nvSpPr>
        <p:spPr>
          <a:xfrm rot="-904" flipH="1">
            <a:off x="38337200" y="19861431"/>
            <a:ext cx="4562100" cy="568200"/>
          </a:xfrm>
          <a:prstGeom prst="roundRect">
            <a:avLst>
              <a:gd name="adj" fmla="val 16667"/>
            </a:avLst>
          </a:prstGeom>
          <a:solidFill>
            <a:srgbClr val="364182"/>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RNA Sequencing Analysis​</a:t>
            </a:r>
            <a:endParaRPr b="1">
              <a:solidFill>
                <a:srgbClr val="FFFFFF"/>
              </a:solidFill>
              <a:latin typeface="Calibri"/>
              <a:ea typeface="Calibri"/>
              <a:cs typeface="Calibri"/>
              <a:sym typeface="Calibri"/>
            </a:endParaRPr>
          </a:p>
        </p:txBody>
      </p:sp>
      <p:pic>
        <p:nvPicPr>
          <p:cNvPr id="161" name="Google Shape;161;p1"/>
          <p:cNvPicPr preferRelativeResize="0"/>
          <p:nvPr/>
        </p:nvPicPr>
        <p:blipFill>
          <a:blip r:embed="rId25">
            <a:alphaModFix/>
          </a:blip>
          <a:stretch>
            <a:fillRect/>
          </a:stretch>
        </p:blipFill>
        <p:spPr>
          <a:xfrm>
            <a:off x="34994085" y="17869552"/>
            <a:ext cx="1904700" cy="1937704"/>
          </a:xfrm>
          <a:prstGeom prst="rect">
            <a:avLst/>
          </a:prstGeom>
          <a:noFill/>
          <a:ln>
            <a:noFill/>
          </a:ln>
        </p:spPr>
      </p:pic>
      <p:pic>
        <p:nvPicPr>
          <p:cNvPr id="162" name="Google Shape;162;p1"/>
          <p:cNvPicPr preferRelativeResize="0"/>
          <p:nvPr/>
        </p:nvPicPr>
        <p:blipFill>
          <a:blip r:embed="rId26">
            <a:alphaModFix/>
          </a:blip>
          <a:stretch>
            <a:fillRect/>
          </a:stretch>
        </p:blipFill>
        <p:spPr>
          <a:xfrm>
            <a:off x="39729999" y="17787494"/>
            <a:ext cx="1904700" cy="1904700"/>
          </a:xfrm>
          <a:prstGeom prst="rect">
            <a:avLst/>
          </a:prstGeom>
          <a:noFill/>
          <a:ln>
            <a:noFill/>
          </a:ln>
        </p:spPr>
      </p:pic>
      <p:pic>
        <p:nvPicPr>
          <p:cNvPr id="163" name="Google Shape;163;p1"/>
          <p:cNvPicPr preferRelativeResize="0"/>
          <p:nvPr/>
        </p:nvPicPr>
        <p:blipFill>
          <a:blip r:embed="rId27">
            <a:alphaModFix/>
          </a:blip>
          <a:stretch>
            <a:fillRect/>
          </a:stretch>
        </p:blipFill>
        <p:spPr>
          <a:xfrm>
            <a:off x="33368987" y="25547726"/>
            <a:ext cx="4239599" cy="2521125"/>
          </a:xfrm>
          <a:prstGeom prst="rect">
            <a:avLst/>
          </a:prstGeom>
          <a:noFill/>
          <a:ln w="38100" cap="flat" cmpd="sng">
            <a:solidFill>
              <a:srgbClr val="1F3864"/>
            </a:solidFill>
            <a:prstDash val="solid"/>
            <a:round/>
            <a:headEnd type="none" w="sm" len="sm"/>
            <a:tailEnd type="none" w="sm" len="sm"/>
          </a:ln>
        </p:spPr>
      </p:pic>
      <p:pic>
        <p:nvPicPr>
          <p:cNvPr id="164" name="Google Shape;164;p1"/>
          <p:cNvPicPr preferRelativeResize="0"/>
          <p:nvPr/>
        </p:nvPicPr>
        <p:blipFill>
          <a:blip r:embed="rId28">
            <a:alphaModFix/>
          </a:blip>
          <a:stretch>
            <a:fillRect/>
          </a:stretch>
        </p:blipFill>
        <p:spPr>
          <a:xfrm>
            <a:off x="38199750" y="26274525"/>
            <a:ext cx="5238750" cy="1333500"/>
          </a:xfrm>
          <a:prstGeom prst="rect">
            <a:avLst/>
          </a:prstGeom>
          <a:noFill/>
          <a:ln>
            <a:noFill/>
          </a:ln>
        </p:spPr>
      </p:pic>
      <p:sp>
        <p:nvSpPr>
          <p:cNvPr id="165" name="Google Shape;59;p1">
            <a:extLst>
              <a:ext uri="{FF2B5EF4-FFF2-40B4-BE49-F238E27FC236}">
                <a16:creationId xmlns:a16="http://schemas.microsoft.com/office/drawing/2014/main" id="{07874AAF-31F4-CB40-B159-99119C9C0EF2}"/>
              </a:ext>
            </a:extLst>
          </p:cNvPr>
          <p:cNvSpPr txBox="1">
            <a:spLocks noGrp="1"/>
          </p:cNvSpPr>
          <p:nvPr>
            <p:ph type="body" idx="17"/>
          </p:nvPr>
        </p:nvSpPr>
        <p:spPr>
          <a:xfrm>
            <a:off x="539750" y="14503006"/>
            <a:ext cx="10201275" cy="846363"/>
          </a:xfrm>
          <a:prstGeom prst="rect">
            <a:avLst/>
          </a:prstGeom>
          <a:noFill/>
          <a:ln>
            <a:noFill/>
          </a:ln>
        </p:spPr>
        <p:txBody>
          <a:bodyPr spcFirstLastPara="1" wrap="square" lIns="228575" tIns="228575" rIns="228575" bIns="228575" anchor="t" anchorCtr="0">
            <a:noAutofit/>
          </a:bodyPr>
          <a:lstStyle/>
          <a:p>
            <a:pPr marL="0" indent="0">
              <a:lnSpc>
                <a:spcPct val="115000"/>
              </a:lnSpc>
              <a:spcBef>
                <a:spcPts val="0"/>
              </a:spcBef>
              <a:buClr>
                <a:schemeClr val="dk1"/>
              </a:buClr>
              <a:buSzPts val="1100"/>
            </a:pPr>
            <a:r>
              <a:rPr lang="en-US" dirty="0">
                <a:solidFill>
                  <a:schemeClr val="dk1"/>
                </a:solidFill>
                <a:latin typeface="Arial"/>
                <a:ea typeface="Arial"/>
                <a:cs typeface="Arial"/>
                <a:sym typeface="Arial"/>
              </a:rPr>
              <a:t>The gram-positive bacterium </a:t>
            </a:r>
            <a:r>
              <a:rPr lang="en-US" i="1" dirty="0">
                <a:solidFill>
                  <a:schemeClr val="dk1"/>
                </a:solidFill>
                <a:latin typeface="Arial"/>
                <a:ea typeface="Arial"/>
                <a:cs typeface="Arial"/>
                <a:sym typeface="Arial"/>
              </a:rPr>
              <a:t>Staphylococcus aureus</a:t>
            </a:r>
            <a:r>
              <a:rPr lang="en-US" dirty="0">
                <a:solidFill>
                  <a:schemeClr val="dk1"/>
                </a:solidFill>
                <a:latin typeface="Arial"/>
                <a:ea typeface="Arial"/>
                <a:cs typeface="Arial"/>
                <a:sym typeface="Arial"/>
              </a:rPr>
              <a:t> and the gram-negative </a:t>
            </a:r>
            <a:r>
              <a:rPr lang="en-US" i="1" dirty="0">
                <a:solidFill>
                  <a:schemeClr val="dk1"/>
                </a:solidFill>
                <a:latin typeface="Arial"/>
                <a:ea typeface="Arial"/>
                <a:cs typeface="Arial"/>
                <a:sym typeface="Arial"/>
              </a:rPr>
              <a:t>Pseudomonas aeruginosa </a:t>
            </a:r>
            <a:r>
              <a:rPr lang="en-US" dirty="0">
                <a:solidFill>
                  <a:schemeClr val="dk1"/>
                </a:solidFill>
                <a:latin typeface="Arial"/>
                <a:ea typeface="Arial"/>
                <a:cs typeface="Arial"/>
                <a:sym typeface="Arial"/>
              </a:rPr>
              <a:t>are opportunistic pathogens commonly co-isolated from spaceflight environments. Both bacteria are among the five NASA-designated “medically important microorganisms” isolated from crewmembers of Apollo lunar spaceflights, with </a:t>
            </a:r>
            <a:r>
              <a:rPr lang="en-US" i="1" dirty="0">
                <a:solidFill>
                  <a:schemeClr val="dk1"/>
                </a:solidFill>
                <a:latin typeface="Arial"/>
                <a:ea typeface="Arial"/>
                <a:cs typeface="Arial"/>
                <a:sym typeface="Arial"/>
              </a:rPr>
              <a:t>P. aeruginosa </a:t>
            </a:r>
            <a:r>
              <a:rPr lang="en-US" dirty="0">
                <a:solidFill>
                  <a:schemeClr val="dk1"/>
                </a:solidFill>
                <a:latin typeface="Arial"/>
                <a:ea typeface="Arial"/>
                <a:cs typeface="Arial"/>
                <a:sym typeface="Arial"/>
              </a:rPr>
              <a:t>causing an astronaut infection during the Apollo 13 mission and </a:t>
            </a:r>
            <a:r>
              <a:rPr lang="en-US" i="1" dirty="0">
                <a:solidFill>
                  <a:schemeClr val="dk1"/>
                </a:solidFill>
                <a:latin typeface="Arial"/>
                <a:ea typeface="Arial"/>
                <a:cs typeface="Arial"/>
                <a:sym typeface="Arial"/>
              </a:rPr>
              <a:t>S. aureus </a:t>
            </a:r>
            <a:r>
              <a:rPr lang="en-US" dirty="0">
                <a:solidFill>
                  <a:schemeClr val="dk1"/>
                </a:solidFill>
                <a:latin typeface="Arial"/>
                <a:ea typeface="Arial"/>
                <a:cs typeface="Arial"/>
                <a:sym typeface="Arial"/>
              </a:rPr>
              <a:t>composing up to 10% of the bacteria isolated from routine microbial monitoring of the International Space Station (ISS). Given the clinical relevance of </a:t>
            </a:r>
            <a:r>
              <a:rPr lang="en-US" i="1" dirty="0">
                <a:solidFill>
                  <a:schemeClr val="dk1"/>
                </a:solidFill>
                <a:latin typeface="Arial"/>
                <a:ea typeface="Arial"/>
                <a:cs typeface="Arial"/>
                <a:sym typeface="Arial"/>
              </a:rPr>
              <a:t>S. aureus </a:t>
            </a:r>
            <a:r>
              <a:rPr lang="en-US" dirty="0">
                <a:solidFill>
                  <a:schemeClr val="dk1"/>
                </a:solidFill>
                <a:latin typeface="Arial"/>
                <a:ea typeface="Arial"/>
                <a:cs typeface="Arial"/>
                <a:sym typeface="Arial"/>
              </a:rPr>
              <a:t>and </a:t>
            </a:r>
            <a:r>
              <a:rPr lang="en-US" i="1" dirty="0">
                <a:solidFill>
                  <a:schemeClr val="dk1"/>
                </a:solidFill>
                <a:latin typeface="Arial"/>
                <a:ea typeface="Arial"/>
                <a:cs typeface="Arial"/>
                <a:sym typeface="Arial"/>
              </a:rPr>
              <a:t>P. aeruginosa</a:t>
            </a:r>
            <a:r>
              <a:rPr lang="en-US" dirty="0">
                <a:solidFill>
                  <a:schemeClr val="dk1"/>
                </a:solidFill>
                <a:latin typeface="Arial"/>
                <a:ea typeface="Arial"/>
                <a:cs typeface="Arial"/>
                <a:sym typeface="Arial"/>
              </a:rPr>
              <a:t> co-infections and the frequent co-isolation of both species from spaceflight environments, the 30-day autonomous ISS experiment “Characterizing Antibiotic Resistance in Microgravity</a:t>
            </a:r>
          </a:p>
          <a:p>
            <a:pPr marL="0" indent="0">
              <a:lnSpc>
                <a:spcPct val="115000"/>
              </a:lnSpc>
              <a:spcBef>
                <a:spcPts val="0"/>
              </a:spcBef>
              <a:buClr>
                <a:schemeClr val="dk1"/>
              </a:buClr>
              <a:buSzPts val="1100"/>
            </a:pPr>
            <a:r>
              <a:rPr lang="en-US" dirty="0">
                <a:solidFill>
                  <a:schemeClr val="dk1"/>
                </a:solidFill>
                <a:latin typeface="Arial"/>
                <a:ea typeface="Arial"/>
                <a:cs typeface="Arial"/>
                <a:sym typeface="Arial"/>
              </a:rPr>
              <a:t>Environments” (</a:t>
            </a:r>
            <a:r>
              <a:rPr lang="en-US" dirty="0" err="1">
                <a:solidFill>
                  <a:schemeClr val="dk1"/>
                </a:solidFill>
                <a:latin typeface="Arial"/>
                <a:ea typeface="Arial"/>
                <a:cs typeface="Arial"/>
                <a:sym typeface="Arial"/>
              </a:rPr>
              <a:t>CARMEn</a:t>
            </a:r>
            <a:r>
              <a:rPr lang="en-US" dirty="0">
                <a:solidFill>
                  <a:schemeClr val="dk1"/>
                </a:solidFill>
                <a:latin typeface="Arial"/>
                <a:ea typeface="Arial"/>
                <a:cs typeface="Arial"/>
                <a:sym typeface="Arial"/>
              </a:rPr>
              <a:t>) studies antibiotic and phenotypic changes of </a:t>
            </a:r>
            <a:r>
              <a:rPr lang="en-US" i="1" dirty="0">
                <a:solidFill>
                  <a:schemeClr val="dk1"/>
                </a:solidFill>
                <a:latin typeface="Arial"/>
                <a:ea typeface="Arial"/>
                <a:cs typeface="Arial"/>
                <a:sym typeface="Arial"/>
              </a:rPr>
              <a:t>S. aureus </a:t>
            </a:r>
            <a:r>
              <a:rPr lang="en-US" dirty="0">
                <a:solidFill>
                  <a:schemeClr val="dk1"/>
                </a:solidFill>
                <a:latin typeface="Arial"/>
                <a:ea typeface="Arial"/>
                <a:cs typeface="Arial"/>
                <a:sym typeface="Arial"/>
              </a:rPr>
              <a:t>and </a:t>
            </a:r>
            <a:r>
              <a:rPr lang="en-US" i="1" dirty="0">
                <a:solidFill>
                  <a:schemeClr val="dk1"/>
                </a:solidFill>
                <a:latin typeface="Arial"/>
                <a:ea typeface="Arial"/>
                <a:cs typeface="Arial"/>
                <a:sym typeface="Arial"/>
              </a:rPr>
              <a:t>P. aeruginosa </a:t>
            </a:r>
            <a:r>
              <a:rPr lang="en-US" dirty="0">
                <a:solidFill>
                  <a:schemeClr val="dk1"/>
                </a:solidFill>
                <a:latin typeface="Arial"/>
                <a:ea typeface="Arial"/>
                <a:cs typeface="Arial"/>
                <a:sym typeface="Arial"/>
              </a:rPr>
              <a:t>grown together in microgravity.</a:t>
            </a:r>
          </a:p>
          <a:p>
            <a:pPr marL="0" indent="0">
              <a:lnSpc>
                <a:spcPct val="115000"/>
              </a:lnSpc>
              <a:spcBef>
                <a:spcPts val="0"/>
              </a:spcBef>
              <a:buClr>
                <a:schemeClr val="dk1"/>
              </a:buClr>
              <a:buSzPts val="1100"/>
            </a:pPr>
            <a:endParaRPr lang="en-US"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spcBef>
                <a:spcPts val="0"/>
              </a:spcBef>
              <a:spcAft>
                <a:spcPts val="0"/>
              </a:spcAft>
              <a:buClr>
                <a:srgbClr val="1F3864"/>
              </a:buClr>
              <a:buSzPts val="2500"/>
              <a:buNone/>
            </a:pPr>
            <a:endParaRPr dirty="0">
              <a:solidFill>
                <a:schemeClr val="dk1"/>
              </a:solidFill>
              <a:latin typeface="Arial"/>
              <a:ea typeface="Arial"/>
              <a:cs typeface="Arial"/>
              <a:sym typeface="Arial"/>
            </a:endParaRPr>
          </a:p>
        </p:txBody>
      </p:sp>
      <p:sp>
        <p:nvSpPr>
          <p:cNvPr id="7" name="Text Placeholder 6">
            <a:extLst>
              <a:ext uri="{FF2B5EF4-FFF2-40B4-BE49-F238E27FC236}">
                <a16:creationId xmlns:a16="http://schemas.microsoft.com/office/drawing/2014/main" id="{7D665BB7-329A-1D48-B098-DEFAC901BA7F}"/>
              </a:ext>
            </a:extLst>
          </p:cNvPr>
          <p:cNvSpPr>
            <a:spLocks noGrp="1"/>
          </p:cNvSpPr>
          <p:nvPr>
            <p:ph type="body" idx="14"/>
          </p:nvPr>
        </p:nvSpPr>
        <p:spPr/>
        <p:txBody>
          <a:bodyPr/>
          <a:lstStyle/>
          <a:p>
            <a:endParaRPr lang="en-US"/>
          </a:p>
        </p:txBody>
      </p:sp>
      <p:sp>
        <p:nvSpPr>
          <p:cNvPr id="166" name="Google Shape;158;p1">
            <a:extLst>
              <a:ext uri="{FF2B5EF4-FFF2-40B4-BE49-F238E27FC236}">
                <a16:creationId xmlns:a16="http://schemas.microsoft.com/office/drawing/2014/main" id="{9C69D90D-9DCB-AF48-8C1D-E1842B11353C}"/>
              </a:ext>
            </a:extLst>
          </p:cNvPr>
          <p:cNvSpPr txBox="1">
            <a:spLocks/>
          </p:cNvSpPr>
          <p:nvPr/>
        </p:nvSpPr>
        <p:spPr>
          <a:xfrm>
            <a:off x="33172750" y="12976349"/>
            <a:ext cx="10201200" cy="4829400"/>
          </a:xfrm>
          <a:prstGeom prst="rect">
            <a:avLst/>
          </a:prstGeom>
          <a:noFill/>
          <a:ln>
            <a:noFill/>
          </a:ln>
        </p:spPr>
        <p:txBody>
          <a:bodyPr spcFirstLastPara="1" wrap="square" lIns="228575" tIns="228575" rIns="228575" bIns="228575"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rgbClr val="1F3864"/>
              </a:buClr>
              <a:buSzPts val="2500"/>
              <a:buFont typeface="Arial"/>
              <a:buNone/>
              <a:defRPr sz="2500" b="0" i="0" u="none" strike="noStrike" cap="none">
                <a:solidFill>
                  <a:srgbClr val="1F3864"/>
                </a:solidFill>
                <a:latin typeface="Times New Roman"/>
                <a:ea typeface="Times New Roman"/>
                <a:cs typeface="Times New Roman"/>
                <a:sym typeface="Times New Roman"/>
              </a:defRPr>
            </a:lvl1pPr>
            <a:lvl2pPr marL="914400" marR="0" lvl="1"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2pPr>
            <a:lvl3pPr marL="1371600" marR="0" lvl="2"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3pPr>
            <a:lvl4pPr marL="1828800" marR="0" lvl="3"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4pPr>
            <a:lvl5pPr marL="2286000" marR="0" lvl="4" indent="-387350" algn="l" rtl="0">
              <a:lnSpc>
                <a:spcPct val="100000"/>
              </a:lnSpc>
              <a:spcBef>
                <a:spcPts val="500"/>
              </a:spcBef>
              <a:spcAft>
                <a:spcPts val="0"/>
              </a:spcAft>
              <a:buClr>
                <a:schemeClr val="dk1"/>
              </a:buClr>
              <a:buSzPts val="2500"/>
              <a:buFont typeface="Arial"/>
              <a:buChar char="»"/>
              <a:defRPr sz="2500" b="0" i="0" u="none" strike="noStrike" cap="none">
                <a:solidFill>
                  <a:schemeClr val="dk1"/>
                </a:solidFill>
                <a:latin typeface="Trebuchet MS"/>
                <a:ea typeface="Trebuchet MS"/>
                <a:cs typeface="Trebuchet MS"/>
                <a:sym typeface="Trebuchet MS"/>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pPr indent="-387350">
              <a:lnSpc>
                <a:spcPct val="115000"/>
              </a:lnSpc>
              <a:spcBef>
                <a:spcPts val="0"/>
              </a:spcBef>
              <a:buClr>
                <a:schemeClr val="dk1"/>
              </a:buClr>
              <a:buFont typeface="Arial"/>
              <a:buChar char="●"/>
            </a:pPr>
            <a:r>
              <a:rPr lang="en-US">
                <a:solidFill>
                  <a:schemeClr val="dk1"/>
                </a:solidFill>
                <a:latin typeface="Arial"/>
                <a:ea typeface="Arial"/>
                <a:cs typeface="Arial"/>
                <a:sym typeface="Arial"/>
              </a:rPr>
              <a:t>CARMEn involves citizen scientists in its data and science analysis!</a:t>
            </a:r>
          </a:p>
          <a:p>
            <a:pPr indent="-387350">
              <a:lnSpc>
                <a:spcPct val="115000"/>
              </a:lnSpc>
              <a:spcBef>
                <a:spcPts val="0"/>
              </a:spcBef>
              <a:buClr>
                <a:schemeClr val="dk1"/>
              </a:buClr>
              <a:buFont typeface="Arial"/>
              <a:buChar char="●"/>
            </a:pPr>
            <a:r>
              <a:rPr lang="en-US">
                <a:solidFill>
                  <a:schemeClr val="dk1"/>
                </a:solidFill>
                <a:latin typeface="Arial"/>
                <a:ea typeface="Arial"/>
                <a:cs typeface="Arial"/>
                <a:sym typeface="Arial"/>
              </a:rPr>
              <a:t>An audience of 500 middle school students, in conjunction with Sophie Gerson Healthy Youth, will analyze CARMEn Kirby Bauer Disk Diffusion images to measure antibiotic resistance.</a:t>
            </a:r>
          </a:p>
          <a:p>
            <a:pPr indent="-387350">
              <a:lnSpc>
                <a:spcPct val="115000"/>
              </a:lnSpc>
              <a:spcBef>
                <a:spcPts val="0"/>
              </a:spcBef>
              <a:buClr>
                <a:schemeClr val="dk1"/>
              </a:buClr>
              <a:buFont typeface="Arial"/>
              <a:buChar char="●"/>
            </a:pPr>
            <a:r>
              <a:rPr lang="en-US">
                <a:solidFill>
                  <a:schemeClr val="dk1"/>
                </a:solidFill>
                <a:latin typeface="Arial"/>
                <a:ea typeface="Arial"/>
                <a:cs typeface="Arial"/>
                <a:sym typeface="Arial"/>
              </a:rPr>
              <a:t>An audience of 100 high school students will utilize the Google Colaboratory platform to perform analysis on RNA sequencing data produced by CARMEn.</a:t>
            </a:r>
          </a:p>
          <a:p>
            <a:pPr indent="-387350">
              <a:lnSpc>
                <a:spcPct val="115000"/>
              </a:lnSpc>
              <a:spcBef>
                <a:spcPts val="0"/>
              </a:spcBef>
              <a:buClr>
                <a:schemeClr val="dk1"/>
              </a:buClr>
              <a:buFont typeface="Arial"/>
              <a:buChar char="●"/>
            </a:pPr>
            <a:r>
              <a:rPr lang="en-US">
                <a:solidFill>
                  <a:schemeClr val="dk1"/>
                </a:solidFill>
                <a:latin typeface="Arial"/>
                <a:ea typeface="Arial"/>
                <a:cs typeface="Arial"/>
                <a:sym typeface="Arial"/>
              </a:rPr>
              <a:t>We hope to build out a virtual platform with space curriculum accessible to a larger virtual audience </a:t>
            </a:r>
            <a:endParaRPr lang="en-US"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DF198B35-B20C-4DA2-B0AC-390457FAC9EA}"/>
              </a:ext>
            </a:extLst>
          </p:cNvPr>
          <p:cNvSpPr/>
          <p:nvPr/>
        </p:nvSpPr>
        <p:spPr>
          <a:xfrm>
            <a:off x="4055614" y="32453161"/>
            <a:ext cx="15756236" cy="307777"/>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Trade names and trademarks are used in this report for identification only. Their usage does not constitute an official endorsement, either expressed or implied, by the National Aeronautics and Space Administration.</a:t>
            </a:r>
            <a:endParaRPr lang="en-US" dirty="0">
              <a:latin typeface="Calibri" panose="020F0502020204030204" pitchFamily="34" charset="0"/>
              <a:ea typeface="Calibri" panose="020F0502020204030204" pitchFamily="34" charset="0"/>
            </a:endParaRPr>
          </a:p>
        </p:txBody>
      </p:sp>
    </p:spTree>
  </p:cSld>
  <p:clrMapOvr>
    <a:masterClrMapping/>
  </p:clrMapOvr>
</p:sld>
</file>

<file path=ppt/theme/theme1.xml><?xml version="1.0" encoding="utf-8"?>
<a:theme xmlns:a="http://schemas.openxmlformats.org/drawingml/2006/main" name="36x48 Trifold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1415</Words>
  <Application>Microsoft Office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Black</vt:lpstr>
      <vt:lpstr>Calibri</vt:lpstr>
      <vt:lpstr>Times New Roman</vt:lpstr>
      <vt:lpstr>Arial</vt:lpstr>
      <vt:lpstr>Trebuchet MS</vt:lpstr>
      <vt:lpstr>36x48 Trifold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PosterPresentations.com</dc:creator>
  <cp:lastModifiedBy>Winters, Krystal A. (JSC-AD411)[Oklahoma State University]</cp:lastModifiedBy>
  <cp:revision>3</cp:revision>
  <cp:lastPrinted>2021-12-06T13:13:28Z</cp:lastPrinted>
  <dcterms:created xsi:type="dcterms:W3CDTF">2012-02-03T23:30:52Z</dcterms:created>
  <dcterms:modified xsi:type="dcterms:W3CDTF">2021-12-14T16:31:50Z</dcterms:modified>
</cp:coreProperties>
</file>