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6"/>
  </p:sldMasterIdLst>
  <p:notesMasterIdLst>
    <p:notesMasterId r:id="rId20"/>
  </p:notesMasterIdLst>
  <p:handoutMasterIdLst>
    <p:handoutMasterId r:id="rId21"/>
  </p:handoutMasterIdLst>
  <p:sldIdLst>
    <p:sldId id="257" r:id="rId7"/>
    <p:sldId id="274" r:id="rId8"/>
    <p:sldId id="275" r:id="rId9"/>
    <p:sldId id="393" r:id="rId10"/>
    <p:sldId id="276" r:id="rId11"/>
    <p:sldId id="277" r:id="rId12"/>
    <p:sldId id="278" r:id="rId13"/>
    <p:sldId id="265" r:id="rId14"/>
    <p:sldId id="390" r:id="rId15"/>
    <p:sldId id="388" r:id="rId16"/>
    <p:sldId id="391" r:id="rId17"/>
    <p:sldId id="392" r:id="rId18"/>
    <p:sldId id="260" r:id="rId19"/>
  </p:sldIdLst>
  <p:sldSz cx="9144000" cy="5143500" type="screen16x9"/>
  <p:notesSz cx="7010400" cy="9296400"/>
  <p:defaultTextStyle>
    <a:defPPr>
      <a:defRPr lang="en-U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2" algn="l" defTabSz="914342" rtl="0" eaLnBrk="1" latinLnBrk="0" hangingPunct="1">
      <a:defRPr sz="1800" kern="1200">
        <a:solidFill>
          <a:schemeClr val="tx1"/>
        </a:solidFill>
        <a:latin typeface="+mn-lt"/>
        <a:ea typeface="+mn-ea"/>
        <a:cs typeface="+mn-cs"/>
      </a:defRPr>
    </a:lvl4pPr>
    <a:lvl5pPr marL="1828683" algn="l" defTabSz="914342" rtl="0" eaLnBrk="1" latinLnBrk="0" hangingPunct="1">
      <a:defRPr sz="1800" kern="1200">
        <a:solidFill>
          <a:schemeClr val="tx1"/>
        </a:solidFill>
        <a:latin typeface="+mn-lt"/>
        <a:ea typeface="+mn-ea"/>
        <a:cs typeface="+mn-cs"/>
      </a:defRPr>
    </a:lvl5pPr>
    <a:lvl6pPr marL="2285854" algn="l" defTabSz="914342" rtl="0" eaLnBrk="1" latinLnBrk="0" hangingPunct="1">
      <a:defRPr sz="1800" kern="1200">
        <a:solidFill>
          <a:schemeClr val="tx1"/>
        </a:solidFill>
        <a:latin typeface="+mn-lt"/>
        <a:ea typeface="+mn-ea"/>
        <a:cs typeface="+mn-cs"/>
      </a:defRPr>
    </a:lvl6pPr>
    <a:lvl7pPr marL="2743024" algn="l" defTabSz="914342" rtl="0" eaLnBrk="1" latinLnBrk="0" hangingPunct="1">
      <a:defRPr sz="1800" kern="1200">
        <a:solidFill>
          <a:schemeClr val="tx1"/>
        </a:solidFill>
        <a:latin typeface="+mn-lt"/>
        <a:ea typeface="+mn-ea"/>
        <a:cs typeface="+mn-cs"/>
      </a:defRPr>
    </a:lvl7pPr>
    <a:lvl8pPr marL="3200195" algn="l" defTabSz="914342" rtl="0" eaLnBrk="1" latinLnBrk="0" hangingPunct="1">
      <a:defRPr sz="1800" kern="1200">
        <a:solidFill>
          <a:schemeClr val="tx1"/>
        </a:solidFill>
        <a:latin typeface="+mn-lt"/>
        <a:ea typeface="+mn-ea"/>
        <a:cs typeface="+mn-cs"/>
      </a:defRPr>
    </a:lvl8pPr>
    <a:lvl9pPr marL="3657366" algn="l" defTabSz="9143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86A1"/>
    <a:srgbClr val="3C98CC"/>
    <a:srgbClr val="075291"/>
    <a:srgbClr val="1A2749"/>
    <a:srgbClr val="22578D"/>
    <a:srgbClr val="212D4A"/>
    <a:srgbClr val="FF9300"/>
    <a:srgbClr val="1D3054"/>
    <a:srgbClr val="1D1E33"/>
    <a:srgbClr val="183F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35" autoAdjust="0"/>
    <p:restoredTop sz="95062" autoAdjust="0"/>
  </p:normalViewPr>
  <p:slideViewPr>
    <p:cSldViewPr>
      <p:cViewPr varScale="1">
        <p:scale>
          <a:sx n="83" d="100"/>
          <a:sy n="83" d="100"/>
        </p:scale>
        <p:origin x="1072" y="5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6990"/>
    </p:cViewPr>
  </p:sorterViewPr>
  <p:notesViewPr>
    <p:cSldViewPr>
      <p:cViewPr varScale="1">
        <p:scale>
          <a:sx n="80" d="100"/>
          <a:sy n="80" d="100"/>
        </p:scale>
        <p:origin x="304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56C1064-F919-8B4C-95FD-0492CF788306}" type="datetimeFigureOut">
              <a:rPr lang="en-US" smtClean="0"/>
              <a:pPr/>
              <a:t>12/9/2021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9D0B980A-5DB4-A14D-B539-CB41AF31ABE7}" type="slidenum">
              <a:rPr lang="en-US" smtClean="0"/>
              <a:pPr/>
              <a:t>‹#›</a:t>
            </a:fld>
            <a:endParaRPr lang="en-US"/>
          </a:p>
        </p:txBody>
      </p:sp>
    </p:spTree>
    <p:extLst>
      <p:ext uri="{BB962C8B-B14F-4D97-AF65-F5344CB8AC3E}">
        <p14:creationId xmlns:p14="http://schemas.microsoft.com/office/powerpoint/2010/main" val="38069226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50E5B97B-1260-4BB8-8FBC-915EAE5C115D}" type="datetimeFigureOut">
              <a:rPr lang="en-US" smtClean="0"/>
              <a:pPr/>
              <a:t>12/9/2021</a:t>
            </a:fld>
            <a:endParaRPr lang="en-US"/>
          </a:p>
        </p:txBody>
      </p:sp>
      <p:sp>
        <p:nvSpPr>
          <p:cNvPr id="4" name="Slide Image Placeholder 3"/>
          <p:cNvSpPr>
            <a:spLocks noGrp="1" noRot="1" noChangeAspect="1"/>
          </p:cNvSpPr>
          <p:nvPr>
            <p:ph type="sldImg" idx="2"/>
          </p:nvPr>
        </p:nvSpPr>
        <p:spPr>
          <a:xfrm>
            <a:off x="407988" y="696913"/>
            <a:ext cx="6196012"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910964AF-67D7-4DAA-B237-275120B96AB4}" type="slidenum">
              <a:rPr lang="en-US" smtClean="0"/>
              <a:pPr/>
              <a:t>‹#›</a:t>
            </a:fld>
            <a:endParaRPr lang="en-US"/>
          </a:p>
        </p:txBody>
      </p:sp>
    </p:spTree>
    <p:extLst>
      <p:ext uri="{BB962C8B-B14F-4D97-AF65-F5344CB8AC3E}">
        <p14:creationId xmlns:p14="http://schemas.microsoft.com/office/powerpoint/2010/main" val="2628972917"/>
      </p:ext>
    </p:extLst>
  </p:cSld>
  <p:clrMap bg1="lt1" tx1="dk1" bg2="lt2" tx2="dk2" accent1="accent1" accent2="accent2" accent3="accent3" accent4="accent4" accent5="accent5" accent6="accent6" hlink="hlink" folHlink="folHlink"/>
  <p:hf hdr="0" ftr="0" dt="0"/>
  <p:notesStyle>
    <a:lvl1pPr marL="0" algn="l" defTabSz="914342" rtl="0" eaLnBrk="1" latinLnBrk="0" hangingPunct="1">
      <a:defRPr sz="1200" kern="1200">
        <a:solidFill>
          <a:schemeClr val="tx1"/>
        </a:solidFill>
        <a:latin typeface="+mn-lt"/>
        <a:ea typeface="+mn-ea"/>
        <a:cs typeface="+mn-cs"/>
      </a:defRPr>
    </a:lvl1pPr>
    <a:lvl2pPr marL="457171" algn="l" defTabSz="914342" rtl="0" eaLnBrk="1" latinLnBrk="0" hangingPunct="1">
      <a:defRPr sz="1200" kern="1200">
        <a:solidFill>
          <a:schemeClr val="tx1"/>
        </a:solidFill>
        <a:latin typeface="+mn-lt"/>
        <a:ea typeface="+mn-ea"/>
        <a:cs typeface="+mn-cs"/>
      </a:defRPr>
    </a:lvl2pPr>
    <a:lvl3pPr marL="914342" algn="l" defTabSz="914342" rtl="0" eaLnBrk="1" latinLnBrk="0" hangingPunct="1">
      <a:defRPr sz="1200" kern="1200">
        <a:solidFill>
          <a:schemeClr val="tx1"/>
        </a:solidFill>
        <a:latin typeface="+mn-lt"/>
        <a:ea typeface="+mn-ea"/>
        <a:cs typeface="+mn-cs"/>
      </a:defRPr>
    </a:lvl3pPr>
    <a:lvl4pPr marL="1371512" algn="l" defTabSz="914342" rtl="0" eaLnBrk="1" latinLnBrk="0" hangingPunct="1">
      <a:defRPr sz="1200" kern="1200">
        <a:solidFill>
          <a:schemeClr val="tx1"/>
        </a:solidFill>
        <a:latin typeface="+mn-lt"/>
        <a:ea typeface="+mn-ea"/>
        <a:cs typeface="+mn-cs"/>
      </a:defRPr>
    </a:lvl4pPr>
    <a:lvl5pPr marL="1828683" algn="l" defTabSz="914342" rtl="0" eaLnBrk="1" latinLnBrk="0" hangingPunct="1">
      <a:defRPr sz="1200" kern="1200">
        <a:solidFill>
          <a:schemeClr val="tx1"/>
        </a:solidFill>
        <a:latin typeface="+mn-lt"/>
        <a:ea typeface="+mn-ea"/>
        <a:cs typeface="+mn-cs"/>
      </a:defRPr>
    </a:lvl5pPr>
    <a:lvl6pPr marL="2285854" algn="l" defTabSz="914342" rtl="0" eaLnBrk="1" latinLnBrk="0" hangingPunct="1">
      <a:defRPr sz="1200" kern="1200">
        <a:solidFill>
          <a:schemeClr val="tx1"/>
        </a:solidFill>
        <a:latin typeface="+mn-lt"/>
        <a:ea typeface="+mn-ea"/>
        <a:cs typeface="+mn-cs"/>
      </a:defRPr>
    </a:lvl6pPr>
    <a:lvl7pPr marL="2743024" algn="l" defTabSz="914342" rtl="0" eaLnBrk="1" latinLnBrk="0" hangingPunct="1">
      <a:defRPr sz="1200" kern="1200">
        <a:solidFill>
          <a:schemeClr val="tx1"/>
        </a:solidFill>
        <a:latin typeface="+mn-lt"/>
        <a:ea typeface="+mn-ea"/>
        <a:cs typeface="+mn-cs"/>
      </a:defRPr>
    </a:lvl7pPr>
    <a:lvl8pPr marL="3200195" algn="l" defTabSz="914342" rtl="0" eaLnBrk="1" latinLnBrk="0" hangingPunct="1">
      <a:defRPr sz="1200" kern="1200">
        <a:solidFill>
          <a:schemeClr val="tx1"/>
        </a:solidFill>
        <a:latin typeface="+mn-lt"/>
        <a:ea typeface="+mn-ea"/>
        <a:cs typeface="+mn-cs"/>
      </a:defRPr>
    </a:lvl8pPr>
    <a:lvl9pPr marL="3657366" algn="l" defTabSz="91434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0">
          <a:blip r:embed="rId2" cstate="print">
            <a:extLst>
              <a:ext uri="{BEBA8EAE-BF5A-486C-A8C5-ECC9F3942E4B}">
                <a14:imgProps xmlns:a14="http://schemas.microsoft.com/office/drawing/2010/main">
                  <a14:imgLayer r:embed="rId3">
                    <a14:imgEffect>
                      <a14:saturation sat="11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Rectangle 60"/>
          <p:cNvSpPr txBox="1">
            <a:spLocks noChangeArrowheads="1"/>
          </p:cNvSpPr>
          <p:nvPr userDrawn="1"/>
        </p:nvSpPr>
        <p:spPr bwMode="auto">
          <a:xfrm>
            <a:off x="311155" y="4686301"/>
            <a:ext cx="4887913" cy="357188"/>
          </a:xfrm>
          <a:prstGeom prst="rect">
            <a:avLst/>
          </a:prstGeom>
          <a:noFill/>
          <a:ln>
            <a:noFill/>
          </a:ln>
          <a:extLst>
            <a:ext uri="{909E8E84-426E-40dd-AFC4-6F175D3DCCD1}"/>
            <a:ext uri="{91240B29-F687-4f45-9708-019B960494DF}"/>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900" spc="225" dirty="0">
                <a:solidFill>
                  <a:schemeClr val="bg1"/>
                </a:solidFill>
              </a:rPr>
              <a:t>NASA </a:t>
            </a:r>
            <a:r>
              <a:rPr lang="en-US" sz="900" b="1" spc="225" dirty="0">
                <a:solidFill>
                  <a:schemeClr val="bg1"/>
                </a:solidFill>
              </a:rPr>
              <a:t>Goddard Space Flight Center</a:t>
            </a:r>
          </a:p>
        </p:txBody>
      </p:sp>
      <p:sp>
        <p:nvSpPr>
          <p:cNvPr id="6" name="Rectangle 10"/>
          <p:cNvSpPr>
            <a:spLocks noChangeArrowheads="1"/>
          </p:cNvSpPr>
          <p:nvPr userDrawn="1"/>
        </p:nvSpPr>
        <p:spPr bwMode="auto">
          <a:xfrm>
            <a:off x="6" y="1375175"/>
            <a:ext cx="5986463" cy="1191815"/>
          </a:xfrm>
          <a:prstGeom prst="rect">
            <a:avLst/>
          </a:prstGeom>
          <a:gradFill flip="none" rotWithShape="1">
            <a:gsLst>
              <a:gs pos="0">
                <a:srgbClr val="004881"/>
              </a:gs>
              <a:gs pos="50000">
                <a:srgbClr val="005493">
                  <a:tint val="44500"/>
                  <a:satMod val="160000"/>
                  <a:alpha val="50000"/>
                </a:srgbClr>
              </a:gs>
              <a:gs pos="100000">
                <a:schemeClr val="bg1">
                  <a:alpha val="0"/>
                </a:schemeClr>
              </a:gs>
            </a:gsLst>
            <a:lin ang="0" scaled="1"/>
            <a:tileRect/>
          </a:gradFill>
          <a:ln>
            <a:noFill/>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x-none" altLang="x-none" sz="1800"/>
          </a:p>
        </p:txBody>
      </p:sp>
      <p:sp>
        <p:nvSpPr>
          <p:cNvPr id="12350" name="Rectangle 62"/>
          <p:cNvSpPr>
            <a:spLocks noGrp="1" noChangeArrowheads="1"/>
          </p:cNvSpPr>
          <p:nvPr>
            <p:ph type="subTitle" sz="quarter" idx="1"/>
          </p:nvPr>
        </p:nvSpPr>
        <p:spPr>
          <a:xfrm>
            <a:off x="311307" y="2758195"/>
            <a:ext cx="4941178" cy="509723"/>
          </a:xfrm>
          <a:prstGeom prst="rect">
            <a:avLst/>
          </a:prstGeom>
          <a:effectLst/>
        </p:spPr>
        <p:txBody>
          <a:bodyPr/>
          <a:lstStyle>
            <a:lvl1pPr marL="0" indent="0">
              <a:buFontTx/>
              <a:buNone/>
              <a:defRPr sz="1350" b="0">
                <a:solidFill>
                  <a:schemeClr val="bg1"/>
                </a:solidFill>
                <a:effectLst/>
              </a:defRPr>
            </a:lvl1pPr>
          </a:lstStyle>
          <a:p>
            <a:r>
              <a:rPr lang="en-US" dirty="0"/>
              <a:t>Click to edit Master subtitle style</a:t>
            </a:r>
          </a:p>
        </p:txBody>
      </p:sp>
      <p:sp>
        <p:nvSpPr>
          <p:cNvPr id="3" name="Title 2"/>
          <p:cNvSpPr>
            <a:spLocks noGrp="1"/>
          </p:cNvSpPr>
          <p:nvPr>
            <p:ph type="title"/>
          </p:nvPr>
        </p:nvSpPr>
        <p:spPr>
          <a:xfrm>
            <a:off x="311150" y="1475997"/>
            <a:ext cx="6618288" cy="989302"/>
          </a:xfrm>
          <a:prstGeom prst="rect">
            <a:avLst/>
          </a:prstGeom>
        </p:spPr>
        <p:txBody>
          <a:bodyPr/>
          <a:lstStyle>
            <a:lvl1pPr>
              <a:defRPr sz="2400" b="1" i="0" baseline="0">
                <a:solidFill>
                  <a:schemeClr val="bg1"/>
                </a:solidFill>
                <a:effectLst>
                  <a:outerShdw blurRad="38100" dist="38100" dir="2700000" algn="tl">
                    <a:srgbClr val="000000">
                      <a:alpha val="43137"/>
                    </a:srgbClr>
                  </a:outerShdw>
                </a:effectLst>
                <a:latin typeface="Arial" charset="0"/>
                <a:ea typeface="Arial" charset="0"/>
                <a:cs typeface="Arial" charset="0"/>
              </a:defRPr>
            </a:lvl1pPr>
          </a:lstStyle>
          <a:p>
            <a:r>
              <a:rPr lang="en-US" dirty="0"/>
              <a:t>Click to edit Master title style</a:t>
            </a:r>
          </a:p>
        </p:txBody>
      </p:sp>
      <p:pic>
        <p:nvPicPr>
          <p:cNvPr id="13" name="Picture 12">
            <a:extLst>
              <a:ext uri="{FF2B5EF4-FFF2-40B4-BE49-F238E27FC236}">
                <a16:creationId xmlns:a16="http://schemas.microsoft.com/office/drawing/2014/main" id="{7C5ECEF9-2EAF-A34D-A5B5-41D6DCCED3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48600" y="133350"/>
            <a:ext cx="1143000" cy="956236"/>
          </a:xfrm>
          <a:prstGeom prst="rect">
            <a:avLst/>
          </a:prstGeom>
        </p:spPr>
      </p:pic>
      <p:pic>
        <p:nvPicPr>
          <p:cNvPr id="10" name="Picture 9"/>
          <p:cNvPicPr/>
          <p:nvPr userDrawn="1"/>
        </p:nvPicPr>
        <p:blipFill rotWithShape="1">
          <a:blip r:embed="rId5" cstate="print">
            <a:extLst>
              <a:ext uri="{28A0092B-C50C-407E-A947-70E740481C1C}">
                <a14:useLocalDpi xmlns:a14="http://schemas.microsoft.com/office/drawing/2010/main" val="0"/>
              </a:ext>
            </a:extLst>
          </a:blip>
          <a:srcRect l="9674" t="12093" r="9545" b="10513"/>
          <a:stretch/>
        </p:blipFill>
        <p:spPr bwMode="auto">
          <a:xfrm>
            <a:off x="6172200" y="3653639"/>
            <a:ext cx="1124712" cy="1124712"/>
          </a:xfrm>
          <a:prstGeom prst="rect">
            <a:avLst/>
          </a:prstGeom>
          <a:ln>
            <a:noFill/>
          </a:ln>
          <a:extLst>
            <a:ext uri="{53640926-AAD7-44D8-BBD7-CCE9431645EC}">
              <a14:shadowObscured xmlns:a14="http://schemas.microsoft.com/office/drawing/2010/main"/>
            </a:ext>
          </a:extLst>
        </p:spPr>
      </p:pic>
      <p:sp>
        <p:nvSpPr>
          <p:cNvPr id="2" name="Rectangle 1"/>
          <p:cNvSpPr/>
          <p:nvPr userDrawn="1"/>
        </p:nvSpPr>
        <p:spPr bwMode="auto">
          <a:xfrm>
            <a:off x="7543800" y="0"/>
            <a:ext cx="1600200" cy="51435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7" name="TextBox 6"/>
          <p:cNvSpPr txBox="1"/>
          <p:nvPr userDrawn="1"/>
        </p:nvSpPr>
        <p:spPr>
          <a:xfrm rot="16200000">
            <a:off x="5400044" y="1470342"/>
            <a:ext cx="5949432" cy="1200329"/>
          </a:xfrm>
          <a:prstGeom prst="rect">
            <a:avLst/>
          </a:prstGeom>
          <a:noFill/>
        </p:spPr>
        <p:txBody>
          <a:bodyPr wrap="square" rtlCol="0">
            <a:spAutoFit/>
          </a:bodyPr>
          <a:lstStyle/>
          <a:p>
            <a:r>
              <a:rPr lang="en-US" sz="7200" b="1" dirty="0">
                <a:solidFill>
                  <a:schemeClr val="bg1"/>
                </a:solidFill>
              </a:rPr>
              <a:t>OSAM-1</a:t>
            </a:r>
          </a:p>
        </p:txBody>
      </p:sp>
      <p:pic>
        <p:nvPicPr>
          <p:cNvPr id="1026" name="Picture 2" descr="https://upload.wikimedia.org/wikipedia/commons/thumb/e/e5/NASA_logo.svg/1024px-NASA_logo.svg.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821628" y="213957"/>
            <a:ext cx="1106264" cy="924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725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5E536B-26A6-BB4A-9CA5-83A7F089A202}"/>
              </a:ext>
            </a:extLst>
          </p:cNvPr>
          <p:cNvSpPr>
            <a:spLocks noGrp="1"/>
          </p:cNvSpPr>
          <p:nvPr>
            <p:ph type="sldNum" sz="quarter" idx="10"/>
          </p:nvPr>
        </p:nvSpPr>
        <p:spPr/>
        <p:txBody>
          <a:bodyPr/>
          <a:lstStyle/>
          <a:p>
            <a:pPr>
              <a:defRPr/>
            </a:pPr>
            <a:fld id="{4ADD9E55-00A0-452F-9D21-27BCE6125C20}" type="slidenum">
              <a:rPr lang="en-US" altLang="x-none" smtClean="0"/>
              <a:pPr>
                <a:defRPr/>
              </a:pPr>
              <a:t>‹#›</a:t>
            </a:fld>
            <a:endParaRPr lang="en-US" altLang="x-none" dirty="0"/>
          </a:p>
        </p:txBody>
      </p:sp>
      <p:sp>
        <p:nvSpPr>
          <p:cNvPr id="14" name="Content Placeholder 13">
            <a:extLst>
              <a:ext uri="{FF2B5EF4-FFF2-40B4-BE49-F238E27FC236}">
                <a16:creationId xmlns:a16="http://schemas.microsoft.com/office/drawing/2014/main" id="{898C8830-5B0B-8245-B28C-A024B298AFEC}"/>
              </a:ext>
            </a:extLst>
          </p:cNvPr>
          <p:cNvSpPr>
            <a:spLocks noGrp="1"/>
          </p:cNvSpPr>
          <p:nvPr>
            <p:ph sz="quarter" idx="11"/>
          </p:nvPr>
        </p:nvSpPr>
        <p:spPr>
          <a:xfrm>
            <a:off x="304800" y="2012888"/>
            <a:ext cx="3505200" cy="1854262"/>
          </a:xfrm>
        </p:spPr>
        <p:txBody>
          <a:bodyPr/>
          <a:lstStyle>
            <a:lvl1pPr>
              <a:defRPr b="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3">
            <a:extLst>
              <a:ext uri="{FF2B5EF4-FFF2-40B4-BE49-F238E27FC236}">
                <a16:creationId xmlns:a16="http://schemas.microsoft.com/office/drawing/2014/main" id="{59AC4DFD-ED78-8947-9218-C7EBAD8B4451}"/>
              </a:ext>
            </a:extLst>
          </p:cNvPr>
          <p:cNvSpPr>
            <a:spLocks noGrp="1"/>
          </p:cNvSpPr>
          <p:nvPr>
            <p:ph sz="quarter" idx="12"/>
          </p:nvPr>
        </p:nvSpPr>
        <p:spPr>
          <a:xfrm>
            <a:off x="4820260" y="2012888"/>
            <a:ext cx="3751262" cy="1854262"/>
          </a:xfrm>
        </p:spPr>
        <p:txBody>
          <a:bodyPr/>
          <a:lstStyle>
            <a:lvl1pPr>
              <a:defRPr b="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6">
            <a:extLst>
              <a:ext uri="{FF2B5EF4-FFF2-40B4-BE49-F238E27FC236}">
                <a16:creationId xmlns:a16="http://schemas.microsoft.com/office/drawing/2014/main" id="{508B40E3-0D02-194D-B9BD-C2BB3A189A4D}"/>
              </a:ext>
            </a:extLst>
          </p:cNvPr>
          <p:cNvSpPr>
            <a:spLocks noGrp="1"/>
          </p:cNvSpPr>
          <p:nvPr>
            <p:ph sz="quarter" idx="13" hasCustomPrompt="1"/>
          </p:nvPr>
        </p:nvSpPr>
        <p:spPr>
          <a:xfrm>
            <a:off x="2209800" y="936409"/>
            <a:ext cx="4724400" cy="609600"/>
          </a:xfrm>
        </p:spPr>
        <p:txBody>
          <a:bodyPr/>
          <a:lstStyle>
            <a:lvl1pPr marL="0" indent="0" algn="ctr">
              <a:buNone/>
              <a:defRPr sz="2400" b="1"/>
            </a:lvl1pPr>
            <a:lvl2pPr marL="127394" indent="0">
              <a:buNone/>
              <a:defRPr/>
            </a:lvl2pPr>
          </a:lstStyle>
          <a:p>
            <a:pPr lvl="0"/>
            <a:r>
              <a:rPr lang="en-US" dirty="0"/>
              <a:t>Section X.0 – Section Title</a:t>
            </a:r>
          </a:p>
        </p:txBody>
      </p:sp>
      <p:sp>
        <p:nvSpPr>
          <p:cNvPr id="18" name="Content Placeholder 16">
            <a:extLst>
              <a:ext uri="{FF2B5EF4-FFF2-40B4-BE49-F238E27FC236}">
                <a16:creationId xmlns:a16="http://schemas.microsoft.com/office/drawing/2014/main" id="{83E044FA-174B-EE42-A5F5-8AB7E0A6CEE0}"/>
              </a:ext>
            </a:extLst>
          </p:cNvPr>
          <p:cNvSpPr>
            <a:spLocks noGrp="1"/>
          </p:cNvSpPr>
          <p:nvPr>
            <p:ph sz="quarter" idx="14" hasCustomPrompt="1"/>
          </p:nvPr>
        </p:nvSpPr>
        <p:spPr>
          <a:xfrm>
            <a:off x="2209800" y="4070393"/>
            <a:ext cx="4724400" cy="685800"/>
          </a:xfrm>
        </p:spPr>
        <p:txBody>
          <a:bodyPr/>
          <a:lstStyle>
            <a:lvl1pPr marL="0" indent="0" algn="ctr">
              <a:buNone/>
              <a:defRPr b="0"/>
            </a:lvl1pPr>
            <a:lvl2pPr marL="127394" indent="0">
              <a:buNone/>
              <a:defRPr/>
            </a:lvl2pPr>
          </a:lstStyle>
          <a:p>
            <a:pPr lvl="0"/>
            <a:r>
              <a:rPr lang="en-US" dirty="0"/>
              <a:t>Presenter Name</a:t>
            </a:r>
          </a:p>
          <a:p>
            <a:pPr lvl="0"/>
            <a:r>
              <a:rPr lang="en-US" dirty="0"/>
              <a:t>Presenter Email</a:t>
            </a:r>
          </a:p>
        </p:txBody>
      </p:sp>
    </p:spTree>
    <p:extLst>
      <p:ext uri="{BB962C8B-B14F-4D97-AF65-F5344CB8AC3E}">
        <p14:creationId xmlns:p14="http://schemas.microsoft.com/office/powerpoint/2010/main" val="1802483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ext Placeholder 7"/>
          <p:cNvSpPr>
            <a:spLocks noGrp="1"/>
          </p:cNvSpPr>
          <p:nvPr>
            <p:ph idx="1"/>
          </p:nvPr>
        </p:nvSpPr>
        <p:spPr bwMode="auto">
          <a:xfrm>
            <a:off x="387350" y="881462"/>
            <a:ext cx="8383588" cy="38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vl2pPr>
              <a:defRPr sz="1600"/>
            </a:lvl2pPr>
            <a:lvl3pPr>
              <a:defRPr sz="1400"/>
            </a:lvl3pPr>
            <a:lvl4pPr>
              <a:defRPr sz="1400"/>
            </a:lvl4pPr>
            <a:lvl5pPr>
              <a:defRPr sz="1400"/>
            </a:lvl5pPr>
          </a:lstStyle>
          <a:p>
            <a:pPr lvl="0"/>
            <a:r>
              <a:rPr lang="en-US" altLang="x-none" noProof="0" dirty="0"/>
              <a:t>Click to edit Master text styles</a:t>
            </a:r>
          </a:p>
          <a:p>
            <a:pPr lvl="1"/>
            <a:r>
              <a:rPr lang="en-US" altLang="x-none" noProof="0" dirty="0"/>
              <a:t>Second level</a:t>
            </a:r>
          </a:p>
          <a:p>
            <a:pPr lvl="2"/>
            <a:r>
              <a:rPr lang="en-US" altLang="x-none" noProof="0" dirty="0"/>
              <a:t> Third level</a:t>
            </a:r>
          </a:p>
          <a:p>
            <a:pPr lvl="3"/>
            <a:r>
              <a:rPr lang="en-US" altLang="x-none" noProof="0" dirty="0"/>
              <a:t> Fourth level</a:t>
            </a:r>
          </a:p>
          <a:p>
            <a:pPr lvl="4"/>
            <a:r>
              <a:rPr lang="en-US" altLang="x-none" noProof="0" dirty="0"/>
              <a:t>Fifth level</a:t>
            </a:r>
          </a:p>
        </p:txBody>
      </p:sp>
      <p:sp>
        <p:nvSpPr>
          <p:cNvPr id="4" name="Rectangle 13"/>
          <p:cNvSpPr>
            <a:spLocks noGrp="1" noChangeArrowheads="1"/>
          </p:cNvSpPr>
          <p:nvPr>
            <p:ph type="sldNum" sz="quarter" idx="10"/>
          </p:nvPr>
        </p:nvSpPr>
        <p:spPr>
          <a:ln/>
        </p:spPr>
        <p:txBody>
          <a:bodyPr/>
          <a:lstStyle>
            <a:lvl1pPr>
              <a:defRPr/>
            </a:lvl1pPr>
          </a:lstStyle>
          <a:p>
            <a:pPr>
              <a:defRPr/>
            </a:pPr>
            <a:fld id="{626F0FE5-7DF8-487B-905B-62FF8285DD00}" type="slidenum">
              <a:rPr lang="en-US" altLang="x-none" smtClean="0"/>
              <a:pPr>
                <a:defRPr/>
              </a:pPr>
              <a:t>‹#›</a:t>
            </a:fld>
            <a:endParaRPr lang="en-US" altLang="x-none" dirty="0"/>
          </a:p>
        </p:txBody>
      </p:sp>
      <p:sp>
        <p:nvSpPr>
          <p:cNvPr id="2" name="Title 1">
            <a:extLst>
              <a:ext uri="{FF2B5EF4-FFF2-40B4-BE49-F238E27FC236}">
                <a16:creationId xmlns:a16="http://schemas.microsoft.com/office/drawing/2014/main" id="{C6377995-3707-7046-BA65-EE396C832EE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308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Rectangle 13"/>
          <p:cNvSpPr>
            <a:spLocks noGrp="1" noChangeArrowheads="1"/>
          </p:cNvSpPr>
          <p:nvPr>
            <p:ph type="sldNum" sz="quarter" idx="10"/>
          </p:nvPr>
        </p:nvSpPr>
        <p:spPr>
          <a:ln/>
        </p:spPr>
        <p:txBody>
          <a:bodyPr/>
          <a:lstStyle>
            <a:lvl1pPr>
              <a:defRPr/>
            </a:lvl1pPr>
          </a:lstStyle>
          <a:p>
            <a:pPr>
              <a:defRPr/>
            </a:pPr>
            <a:fld id="{51DBF890-2D5F-41BD-A72F-21A3907ACD8E}" type="slidenum">
              <a:rPr lang="en-US" altLang="x-none" smtClean="0"/>
              <a:pPr>
                <a:defRPr/>
              </a:pPr>
              <a:t>‹#›</a:t>
            </a:fld>
            <a:endParaRPr lang="en-US" altLang="x-none" dirty="0"/>
          </a:p>
        </p:txBody>
      </p:sp>
      <p:sp>
        <p:nvSpPr>
          <p:cNvPr id="2" name="Title 1">
            <a:extLst>
              <a:ext uri="{FF2B5EF4-FFF2-40B4-BE49-F238E27FC236}">
                <a16:creationId xmlns:a16="http://schemas.microsoft.com/office/drawing/2014/main" id="{6666F48D-C69C-0C41-A8FB-56994066580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8059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26D138D8-FF5F-493F-98D5-425CC2CF3B6B}" type="slidenum">
              <a:rPr lang="en-US" altLang="x-none" smtClean="0"/>
              <a:pPr>
                <a:defRPr/>
              </a:pPr>
              <a:t>‹#›</a:t>
            </a:fld>
            <a:endParaRPr lang="en-US" altLang="x-none" dirty="0"/>
          </a:p>
        </p:txBody>
      </p:sp>
    </p:spTree>
    <p:extLst>
      <p:ext uri="{BB962C8B-B14F-4D97-AF65-F5344CB8AC3E}">
        <p14:creationId xmlns:p14="http://schemas.microsoft.com/office/powerpoint/2010/main" val="216639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Users/lkanehag/Desktop/Restore-L%20PDR/Restore_L_Powerpoint_Template/Guts_bkgnd.jpg" TargetMode="External"/><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r:link="rId8" cstate="print"/>
          <a:srcRect/>
          <a:stretch>
            <a:fillRect/>
          </a:stretch>
        </a:blipFill>
        <a:effectLst/>
      </p:bgPr>
    </p:bg>
    <p:spTree>
      <p:nvGrpSpPr>
        <p:cNvPr id="1" name=""/>
        <p:cNvGrpSpPr/>
        <p:nvPr/>
      </p:nvGrpSpPr>
      <p:grpSpPr>
        <a:xfrm>
          <a:off x="0" y="0"/>
          <a:ext cx="0" cy="0"/>
          <a:chOff x="0" y="0"/>
          <a:chExt cx="0" cy="0"/>
        </a:xfrm>
      </p:grpSpPr>
      <p:sp>
        <p:nvSpPr>
          <p:cNvPr id="12" name="Rectangle 10"/>
          <p:cNvSpPr>
            <a:spLocks noChangeArrowheads="1"/>
          </p:cNvSpPr>
          <p:nvPr userDrawn="1"/>
        </p:nvSpPr>
        <p:spPr bwMode="auto">
          <a:xfrm>
            <a:off x="6355" y="-2379"/>
            <a:ext cx="9137651" cy="806053"/>
          </a:xfrm>
          <a:prstGeom prst="rect">
            <a:avLst/>
          </a:prstGeom>
          <a:gradFill>
            <a:gsLst>
              <a:gs pos="99000">
                <a:srgbClr val="674883">
                  <a:alpha val="0"/>
                </a:srgbClr>
              </a:gs>
              <a:gs pos="0">
                <a:srgbClr val="005493"/>
              </a:gs>
            </a:gsLst>
            <a:lin ang="5400000" scaled="0"/>
          </a:gradFill>
          <a:ln>
            <a:noFill/>
          </a:ln>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x-none" altLang="x-none" sz="1800"/>
          </a:p>
        </p:txBody>
      </p:sp>
      <p:sp>
        <p:nvSpPr>
          <p:cNvPr id="1029" name="Rectangle 1"/>
          <p:cNvSpPr>
            <a:spLocks noChangeArrowheads="1"/>
          </p:cNvSpPr>
          <p:nvPr userDrawn="1"/>
        </p:nvSpPr>
        <p:spPr bwMode="auto">
          <a:xfrm>
            <a:off x="0" y="666750"/>
            <a:ext cx="9144000" cy="4476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defRPr/>
            </a:pPr>
            <a:endParaRPr lang="x-none" altLang="x-none" sz="1800"/>
          </a:p>
        </p:txBody>
      </p:sp>
      <p:sp>
        <p:nvSpPr>
          <p:cNvPr id="1030" name="Text Placeholder 7"/>
          <p:cNvSpPr>
            <a:spLocks noGrp="1"/>
          </p:cNvSpPr>
          <p:nvPr>
            <p:ph type="body" idx="1"/>
          </p:nvPr>
        </p:nvSpPr>
        <p:spPr bwMode="auto">
          <a:xfrm>
            <a:off x="387350" y="881064"/>
            <a:ext cx="8383588" cy="3855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x-none" noProof="0" dirty="0"/>
              <a:t>Click to edit Master text styles</a:t>
            </a:r>
          </a:p>
          <a:p>
            <a:pPr lvl="1"/>
            <a:r>
              <a:rPr lang="en-US" altLang="x-none" noProof="0" dirty="0"/>
              <a:t>Second level</a:t>
            </a:r>
          </a:p>
          <a:p>
            <a:pPr lvl="2"/>
            <a:r>
              <a:rPr lang="en-US" altLang="x-none" noProof="0" dirty="0"/>
              <a:t> Third level</a:t>
            </a:r>
          </a:p>
          <a:p>
            <a:pPr lvl="3"/>
            <a:r>
              <a:rPr lang="en-US" altLang="x-none" noProof="0" dirty="0"/>
              <a:t> Fourth level</a:t>
            </a:r>
          </a:p>
          <a:p>
            <a:pPr lvl="4"/>
            <a:r>
              <a:rPr lang="en-US" altLang="x-none" noProof="0" dirty="0"/>
              <a:t>Fifth level</a:t>
            </a:r>
          </a:p>
        </p:txBody>
      </p:sp>
      <p:sp>
        <p:nvSpPr>
          <p:cNvPr id="1037" name="Rectangle 13"/>
          <p:cNvSpPr>
            <a:spLocks noGrp="1" noChangeArrowheads="1"/>
          </p:cNvSpPr>
          <p:nvPr>
            <p:ph type="sldNum" sz="quarter" idx="4"/>
          </p:nvPr>
        </p:nvSpPr>
        <p:spPr bwMode="auto">
          <a:xfrm>
            <a:off x="8135938" y="4955383"/>
            <a:ext cx="812800" cy="1262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600" b="1">
                <a:solidFill>
                  <a:schemeClr val="tx1"/>
                </a:solidFill>
                <a:latin typeface="Arial" charset="0"/>
                <a:ea typeface="ＭＳ Ｐゴシック" charset="-128"/>
              </a:defRPr>
            </a:lvl1pPr>
          </a:lstStyle>
          <a:p>
            <a:pPr>
              <a:defRPr/>
            </a:pPr>
            <a:fld id="{4ADD9E55-00A0-452F-9D21-27BCE6125C20}" type="slidenum">
              <a:rPr lang="en-US" altLang="x-none" smtClean="0"/>
              <a:pPr>
                <a:defRPr/>
              </a:pPr>
              <a:t>‹#›</a:t>
            </a:fld>
            <a:endParaRPr lang="en-US" altLang="x-none" dirty="0"/>
          </a:p>
        </p:txBody>
      </p:sp>
      <p:sp>
        <p:nvSpPr>
          <p:cNvPr id="6" name="Title Placeholder 5">
            <a:extLst>
              <a:ext uri="{FF2B5EF4-FFF2-40B4-BE49-F238E27FC236}">
                <a16:creationId xmlns:a16="http://schemas.microsoft.com/office/drawing/2014/main" id="{63841750-45DC-E84E-8321-79838FE88D4D}"/>
              </a:ext>
            </a:extLst>
          </p:cNvPr>
          <p:cNvSpPr>
            <a:spLocks noGrp="1"/>
          </p:cNvSpPr>
          <p:nvPr>
            <p:ph type="title"/>
          </p:nvPr>
        </p:nvSpPr>
        <p:spPr>
          <a:xfrm>
            <a:off x="762000" y="63794"/>
            <a:ext cx="7543800" cy="525569"/>
          </a:xfrm>
          <a:prstGeom prst="rect">
            <a:avLst/>
          </a:prstGeom>
        </p:spPr>
        <p:txBody>
          <a:bodyPr vert="horz" lIns="91440" tIns="45720" rIns="91440" bIns="45720" rtlCol="0" anchor="ctr">
            <a:normAutofit/>
          </a:bodyPr>
          <a:lstStyle/>
          <a:p>
            <a:r>
              <a:rPr lang="en-US" dirty="0"/>
              <a:t>Click to edit Master title style</a:t>
            </a:r>
          </a:p>
        </p:txBody>
      </p:sp>
      <p:pic>
        <p:nvPicPr>
          <p:cNvPr id="14" name="Picture 13">
            <a:extLst>
              <a:ext uri="{FF2B5EF4-FFF2-40B4-BE49-F238E27FC236}">
                <a16:creationId xmlns:a16="http://schemas.microsoft.com/office/drawing/2014/main" id="{F4F1CA1B-C6E5-6644-BE3E-BB94629776B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21706"/>
            <a:ext cx="715962" cy="598975"/>
          </a:xfrm>
          <a:prstGeom prst="rect">
            <a:avLst/>
          </a:prstGeom>
        </p:spPr>
      </p:pic>
      <p:pic>
        <p:nvPicPr>
          <p:cNvPr id="11" name="Picture 10"/>
          <p:cNvPicPr/>
          <p:nvPr userDrawn="1"/>
        </p:nvPicPr>
        <p:blipFill rotWithShape="1">
          <a:blip r:embed="rId10" cstate="print">
            <a:extLst>
              <a:ext uri="{28A0092B-C50C-407E-A947-70E740481C1C}">
                <a14:useLocalDpi xmlns:a14="http://schemas.microsoft.com/office/drawing/2010/main" val="0"/>
              </a:ext>
            </a:extLst>
          </a:blip>
          <a:srcRect l="9674" t="12093" r="9545" b="10513"/>
          <a:stretch/>
        </p:blipFill>
        <p:spPr bwMode="auto">
          <a:xfrm>
            <a:off x="8396423" y="-2379"/>
            <a:ext cx="685800" cy="68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2726677"/>
      </p:ext>
    </p:extLst>
  </p:cSld>
  <p:clrMap bg1="lt1" tx1="dk1" bg2="lt2" tx2="dk2" accent1="accent1" accent2="accent2" accent3="accent3" accent4="accent4" accent5="accent5" accent6="accent6" hlink="hlink" folHlink="folHlink"/>
  <p:sldLayoutIdLst>
    <p:sldLayoutId id="2147483715" r:id="rId1"/>
    <p:sldLayoutId id="2147483719" r:id="rId2"/>
    <p:sldLayoutId id="2147483716" r:id="rId3"/>
    <p:sldLayoutId id="2147483717" r:id="rId4"/>
    <p:sldLayoutId id="2147483718" r:id="rId5"/>
  </p:sldLayoutIdLst>
  <p:hf hdr="0" ftr="0" dt="0"/>
  <p:txStyles>
    <p:titleStyle>
      <a:lvl1pPr algn="l" rtl="0" eaLnBrk="0" fontAlgn="base" hangingPunct="0">
        <a:lnSpc>
          <a:spcPct val="90000"/>
        </a:lnSpc>
        <a:spcBef>
          <a:spcPct val="0"/>
        </a:spcBef>
        <a:spcAft>
          <a:spcPct val="0"/>
        </a:spcAft>
        <a:defRPr sz="2250" b="1">
          <a:solidFill>
            <a:schemeClr val="bg1"/>
          </a:solidFill>
          <a:effectLst>
            <a:outerShdw blurRad="38100" dist="38100" dir="2700000" algn="tl">
              <a:srgbClr val="000000">
                <a:alpha val="43137"/>
              </a:srgbClr>
            </a:outerShdw>
          </a:effectLst>
          <a:latin typeface="+mj-lt"/>
          <a:ea typeface="+mj-ea"/>
          <a:cs typeface="+mj-cs"/>
        </a:defRPr>
      </a:lvl1pPr>
      <a:lvl2pPr algn="l" rtl="0" eaLnBrk="0" fontAlgn="base" hangingPunct="0">
        <a:lnSpc>
          <a:spcPct val="90000"/>
        </a:lnSpc>
        <a:spcBef>
          <a:spcPct val="0"/>
        </a:spcBef>
        <a:spcAft>
          <a:spcPct val="0"/>
        </a:spcAft>
        <a:defRPr sz="2250" b="1">
          <a:solidFill>
            <a:srgbClr val="FF9300"/>
          </a:solidFill>
          <a:latin typeface="Arial" pitchFamily="-108" charset="0"/>
          <a:ea typeface="ＭＳ Ｐゴシック" pitchFamily="-108" charset="-128"/>
          <a:cs typeface="ＭＳ Ｐゴシック" pitchFamily="-108" charset="-128"/>
        </a:defRPr>
      </a:lvl2pPr>
      <a:lvl3pPr algn="l" rtl="0" eaLnBrk="0" fontAlgn="base" hangingPunct="0">
        <a:lnSpc>
          <a:spcPct val="90000"/>
        </a:lnSpc>
        <a:spcBef>
          <a:spcPct val="0"/>
        </a:spcBef>
        <a:spcAft>
          <a:spcPct val="0"/>
        </a:spcAft>
        <a:defRPr sz="2250" b="1">
          <a:solidFill>
            <a:srgbClr val="FF9300"/>
          </a:solidFill>
          <a:latin typeface="Arial" pitchFamily="-108" charset="0"/>
          <a:ea typeface="ＭＳ Ｐゴシック" pitchFamily="-108" charset="-128"/>
          <a:cs typeface="ＭＳ Ｐゴシック" pitchFamily="-108" charset="-128"/>
        </a:defRPr>
      </a:lvl3pPr>
      <a:lvl4pPr algn="l" rtl="0" eaLnBrk="0" fontAlgn="base" hangingPunct="0">
        <a:lnSpc>
          <a:spcPct val="90000"/>
        </a:lnSpc>
        <a:spcBef>
          <a:spcPct val="0"/>
        </a:spcBef>
        <a:spcAft>
          <a:spcPct val="0"/>
        </a:spcAft>
        <a:defRPr sz="2250" b="1">
          <a:solidFill>
            <a:srgbClr val="FF9300"/>
          </a:solidFill>
          <a:latin typeface="Arial" pitchFamily="-108" charset="0"/>
          <a:ea typeface="ＭＳ Ｐゴシック" pitchFamily="-108" charset="-128"/>
          <a:cs typeface="ＭＳ Ｐゴシック" pitchFamily="-108" charset="-128"/>
        </a:defRPr>
      </a:lvl4pPr>
      <a:lvl5pPr algn="l" rtl="0" eaLnBrk="0" fontAlgn="base" hangingPunct="0">
        <a:lnSpc>
          <a:spcPct val="90000"/>
        </a:lnSpc>
        <a:spcBef>
          <a:spcPct val="0"/>
        </a:spcBef>
        <a:spcAft>
          <a:spcPct val="0"/>
        </a:spcAft>
        <a:defRPr sz="2250" b="1">
          <a:solidFill>
            <a:srgbClr val="FF9300"/>
          </a:solidFill>
          <a:latin typeface="Arial" pitchFamily="-108" charset="0"/>
          <a:ea typeface="ＭＳ Ｐゴシック" pitchFamily="-108" charset="-128"/>
          <a:cs typeface="ＭＳ Ｐゴシック" pitchFamily="-108" charset="-128"/>
        </a:defRPr>
      </a:lvl5pPr>
      <a:lvl6pPr marL="342871" algn="l" rtl="0" fontAlgn="base">
        <a:lnSpc>
          <a:spcPct val="90000"/>
        </a:lnSpc>
        <a:spcBef>
          <a:spcPct val="0"/>
        </a:spcBef>
        <a:spcAft>
          <a:spcPct val="0"/>
        </a:spcAft>
        <a:defRPr sz="2250" b="1">
          <a:solidFill>
            <a:schemeClr val="bg1"/>
          </a:solidFill>
          <a:latin typeface="Arial" pitchFamily="-108" charset="0"/>
          <a:ea typeface="ＭＳ Ｐゴシック" pitchFamily="-108" charset="-128"/>
          <a:cs typeface="ＭＳ Ｐゴシック" pitchFamily="-108" charset="-128"/>
        </a:defRPr>
      </a:lvl6pPr>
      <a:lvl7pPr marL="685742" algn="l" rtl="0" fontAlgn="base">
        <a:lnSpc>
          <a:spcPct val="90000"/>
        </a:lnSpc>
        <a:spcBef>
          <a:spcPct val="0"/>
        </a:spcBef>
        <a:spcAft>
          <a:spcPct val="0"/>
        </a:spcAft>
        <a:defRPr sz="2250" b="1">
          <a:solidFill>
            <a:schemeClr val="bg1"/>
          </a:solidFill>
          <a:latin typeface="Arial" pitchFamily="-108" charset="0"/>
          <a:ea typeface="ＭＳ Ｐゴシック" pitchFamily="-108" charset="-128"/>
          <a:cs typeface="ＭＳ Ｐゴシック" pitchFamily="-108" charset="-128"/>
        </a:defRPr>
      </a:lvl7pPr>
      <a:lvl8pPr marL="1028614" algn="l" rtl="0" fontAlgn="base">
        <a:lnSpc>
          <a:spcPct val="90000"/>
        </a:lnSpc>
        <a:spcBef>
          <a:spcPct val="0"/>
        </a:spcBef>
        <a:spcAft>
          <a:spcPct val="0"/>
        </a:spcAft>
        <a:defRPr sz="2250" b="1">
          <a:solidFill>
            <a:schemeClr val="bg1"/>
          </a:solidFill>
          <a:latin typeface="Arial" pitchFamily="-108" charset="0"/>
          <a:ea typeface="ＭＳ Ｐゴシック" pitchFamily="-108" charset="-128"/>
          <a:cs typeface="ＭＳ Ｐゴシック" pitchFamily="-108" charset="-128"/>
        </a:defRPr>
      </a:lvl8pPr>
      <a:lvl9pPr marL="1371484" algn="l" rtl="0" fontAlgn="base">
        <a:lnSpc>
          <a:spcPct val="90000"/>
        </a:lnSpc>
        <a:spcBef>
          <a:spcPct val="0"/>
        </a:spcBef>
        <a:spcAft>
          <a:spcPct val="0"/>
        </a:spcAft>
        <a:defRPr sz="2250" b="1">
          <a:solidFill>
            <a:schemeClr val="bg1"/>
          </a:solidFill>
          <a:latin typeface="Arial" pitchFamily="-108" charset="0"/>
          <a:ea typeface="ＭＳ Ｐゴシック" pitchFamily="-108" charset="-128"/>
          <a:cs typeface="ＭＳ Ｐゴシック" pitchFamily="-108" charset="-128"/>
        </a:defRPr>
      </a:lvl9pPr>
    </p:titleStyle>
    <p:bodyStyle>
      <a:lvl1pPr marL="127386" indent="-127386" algn="l" rtl="0" eaLnBrk="0" fontAlgn="base" hangingPunct="0">
        <a:spcBef>
          <a:spcPct val="20000"/>
        </a:spcBef>
        <a:spcAft>
          <a:spcPct val="0"/>
        </a:spcAft>
        <a:buClr>
          <a:schemeClr val="tx1"/>
        </a:buClr>
        <a:buChar char="•"/>
        <a:tabLst>
          <a:tab pos="170246" algn="l"/>
          <a:tab pos="775032" algn="l"/>
        </a:tabLst>
        <a:defRPr sz="1800" b="1">
          <a:solidFill>
            <a:srgbClr val="0E2745"/>
          </a:solidFill>
          <a:latin typeface="+mn-lt"/>
          <a:ea typeface="+mn-ea"/>
          <a:cs typeface="+mn-cs"/>
        </a:defRPr>
      </a:lvl1pPr>
      <a:lvl2pPr marL="298822" indent="-171436" algn="l" rtl="0" eaLnBrk="0" fontAlgn="base" hangingPunct="0">
        <a:spcBef>
          <a:spcPct val="20000"/>
        </a:spcBef>
        <a:spcAft>
          <a:spcPct val="0"/>
        </a:spcAft>
        <a:buClr>
          <a:schemeClr val="tx1"/>
        </a:buClr>
        <a:buChar char="–"/>
        <a:defRPr sz="1600">
          <a:solidFill>
            <a:srgbClr val="0E2745"/>
          </a:solidFill>
          <a:latin typeface="+mn-lt"/>
          <a:ea typeface="+mn-ea"/>
        </a:defRPr>
      </a:lvl2pPr>
      <a:lvl3pPr marL="341681" indent="-85718" algn="l" rtl="0" eaLnBrk="0" fontAlgn="base" hangingPunct="0">
        <a:spcBef>
          <a:spcPct val="20000"/>
        </a:spcBef>
        <a:spcAft>
          <a:spcPct val="0"/>
        </a:spcAft>
        <a:buClr>
          <a:schemeClr val="tx1"/>
        </a:buClr>
        <a:buChar char="•"/>
        <a:defRPr sz="1400">
          <a:solidFill>
            <a:srgbClr val="0E2745"/>
          </a:solidFill>
          <a:latin typeface="+mn-lt"/>
          <a:ea typeface="+mn-ea"/>
        </a:defRPr>
      </a:lvl3pPr>
      <a:lvl4pPr marL="469066" indent="-127386" algn="l" rtl="0" eaLnBrk="0" fontAlgn="base" hangingPunct="0">
        <a:spcBef>
          <a:spcPct val="20000"/>
        </a:spcBef>
        <a:spcAft>
          <a:spcPct val="0"/>
        </a:spcAft>
        <a:buClr>
          <a:schemeClr val="tx1"/>
        </a:buClr>
        <a:buChar char="–"/>
        <a:tabLst>
          <a:tab pos="775032" algn="l"/>
        </a:tabLst>
        <a:defRPr sz="1400">
          <a:solidFill>
            <a:srgbClr val="0E2745"/>
          </a:solidFill>
          <a:latin typeface="+mn-lt"/>
          <a:ea typeface="+mn-ea"/>
        </a:defRPr>
      </a:lvl4pPr>
      <a:lvl5pPr marL="596453" indent="-127386" algn="l" rtl="0" eaLnBrk="0" fontAlgn="base" hangingPunct="0">
        <a:spcBef>
          <a:spcPct val="20000"/>
        </a:spcBef>
        <a:spcAft>
          <a:spcPct val="0"/>
        </a:spcAft>
        <a:buClr>
          <a:schemeClr val="tx1"/>
        </a:buClr>
        <a:buChar char="»"/>
        <a:tabLst>
          <a:tab pos="732173" algn="l"/>
        </a:tabLst>
        <a:defRPr sz="1400">
          <a:solidFill>
            <a:srgbClr val="0E2745"/>
          </a:solidFill>
          <a:latin typeface="+mn-lt"/>
          <a:ea typeface="+mn-ea"/>
        </a:defRPr>
      </a:lvl5pPr>
      <a:lvl6pPr marL="1244098" indent="-132149" algn="l" rtl="0" fontAlgn="base">
        <a:spcBef>
          <a:spcPct val="20000"/>
        </a:spcBef>
        <a:spcAft>
          <a:spcPct val="0"/>
        </a:spcAft>
        <a:buClr>
          <a:srgbClr val="5A1B86"/>
        </a:buClr>
        <a:buChar char="»"/>
        <a:defRPr sz="1200">
          <a:solidFill>
            <a:schemeClr val="tx1"/>
          </a:solidFill>
          <a:latin typeface="+mn-lt"/>
          <a:ea typeface="+mn-ea"/>
        </a:defRPr>
      </a:lvl6pPr>
      <a:lvl7pPr marL="1586970" indent="-132149" algn="l" rtl="0" fontAlgn="base">
        <a:spcBef>
          <a:spcPct val="20000"/>
        </a:spcBef>
        <a:spcAft>
          <a:spcPct val="0"/>
        </a:spcAft>
        <a:buClr>
          <a:srgbClr val="5A1B86"/>
        </a:buClr>
        <a:buChar char="»"/>
        <a:defRPr sz="1200">
          <a:solidFill>
            <a:schemeClr val="tx1"/>
          </a:solidFill>
          <a:latin typeface="+mn-lt"/>
          <a:ea typeface="+mn-ea"/>
        </a:defRPr>
      </a:lvl7pPr>
      <a:lvl8pPr marL="1929840" indent="-132149" algn="l" rtl="0" fontAlgn="base">
        <a:spcBef>
          <a:spcPct val="20000"/>
        </a:spcBef>
        <a:spcAft>
          <a:spcPct val="0"/>
        </a:spcAft>
        <a:buClr>
          <a:srgbClr val="5A1B86"/>
        </a:buClr>
        <a:buChar char="»"/>
        <a:defRPr sz="1200">
          <a:solidFill>
            <a:schemeClr val="tx1"/>
          </a:solidFill>
          <a:latin typeface="+mn-lt"/>
          <a:ea typeface="+mn-ea"/>
        </a:defRPr>
      </a:lvl8pPr>
      <a:lvl9pPr marL="2272711" indent="-132149" algn="l" rtl="0" fontAlgn="base">
        <a:spcBef>
          <a:spcPct val="20000"/>
        </a:spcBef>
        <a:spcAft>
          <a:spcPct val="0"/>
        </a:spcAft>
        <a:buClr>
          <a:srgbClr val="5A1B86"/>
        </a:buClr>
        <a:buChar char="»"/>
        <a:defRPr sz="1200">
          <a:solidFill>
            <a:schemeClr val="tx1"/>
          </a:solidFill>
          <a:latin typeface="+mn-lt"/>
          <a:ea typeface="+mn-ea"/>
        </a:defRPr>
      </a:lvl9pPr>
    </p:bodyStyle>
    <p:otherStyle>
      <a:defPPr>
        <a:defRPr lang="en-US"/>
      </a:defPPr>
      <a:lvl1pPr marL="0" algn="l" defTabSz="342871" rtl="0" eaLnBrk="1" latinLnBrk="0" hangingPunct="1">
        <a:defRPr sz="1350" kern="1200">
          <a:solidFill>
            <a:schemeClr val="tx1"/>
          </a:solidFill>
          <a:latin typeface="+mn-lt"/>
          <a:ea typeface="+mn-ea"/>
          <a:cs typeface="+mn-cs"/>
        </a:defRPr>
      </a:lvl1pPr>
      <a:lvl2pPr marL="342871" algn="l" defTabSz="342871" rtl="0" eaLnBrk="1" latinLnBrk="0" hangingPunct="1">
        <a:defRPr sz="1350" kern="1200">
          <a:solidFill>
            <a:schemeClr val="tx1"/>
          </a:solidFill>
          <a:latin typeface="+mn-lt"/>
          <a:ea typeface="+mn-ea"/>
          <a:cs typeface="+mn-cs"/>
        </a:defRPr>
      </a:lvl2pPr>
      <a:lvl3pPr marL="685742" algn="l" defTabSz="342871" rtl="0" eaLnBrk="1" latinLnBrk="0" hangingPunct="1">
        <a:defRPr sz="1350" kern="1200">
          <a:solidFill>
            <a:schemeClr val="tx1"/>
          </a:solidFill>
          <a:latin typeface="+mn-lt"/>
          <a:ea typeface="+mn-ea"/>
          <a:cs typeface="+mn-cs"/>
        </a:defRPr>
      </a:lvl3pPr>
      <a:lvl4pPr marL="1028614" algn="l" defTabSz="342871" rtl="0" eaLnBrk="1" latinLnBrk="0" hangingPunct="1">
        <a:defRPr sz="1350" kern="1200">
          <a:solidFill>
            <a:schemeClr val="tx1"/>
          </a:solidFill>
          <a:latin typeface="+mn-lt"/>
          <a:ea typeface="+mn-ea"/>
          <a:cs typeface="+mn-cs"/>
        </a:defRPr>
      </a:lvl4pPr>
      <a:lvl5pPr marL="1371484" algn="l" defTabSz="342871" rtl="0" eaLnBrk="1" latinLnBrk="0" hangingPunct="1">
        <a:defRPr sz="1350" kern="1200">
          <a:solidFill>
            <a:schemeClr val="tx1"/>
          </a:solidFill>
          <a:latin typeface="+mn-lt"/>
          <a:ea typeface="+mn-ea"/>
          <a:cs typeface="+mn-cs"/>
        </a:defRPr>
      </a:lvl5pPr>
      <a:lvl6pPr marL="1714354" algn="l" defTabSz="342871" rtl="0" eaLnBrk="1" latinLnBrk="0" hangingPunct="1">
        <a:defRPr sz="1350" kern="1200">
          <a:solidFill>
            <a:schemeClr val="tx1"/>
          </a:solidFill>
          <a:latin typeface="+mn-lt"/>
          <a:ea typeface="+mn-ea"/>
          <a:cs typeface="+mn-cs"/>
        </a:defRPr>
      </a:lvl6pPr>
      <a:lvl7pPr marL="2057225" algn="l" defTabSz="342871" rtl="0" eaLnBrk="1" latinLnBrk="0" hangingPunct="1">
        <a:defRPr sz="1350" kern="1200">
          <a:solidFill>
            <a:schemeClr val="tx1"/>
          </a:solidFill>
          <a:latin typeface="+mn-lt"/>
          <a:ea typeface="+mn-ea"/>
          <a:cs typeface="+mn-cs"/>
        </a:defRPr>
      </a:lvl7pPr>
      <a:lvl8pPr marL="2400096" algn="l" defTabSz="342871" rtl="0" eaLnBrk="1" latinLnBrk="0" hangingPunct="1">
        <a:defRPr sz="1350" kern="1200">
          <a:solidFill>
            <a:schemeClr val="tx1"/>
          </a:solidFill>
          <a:latin typeface="+mn-lt"/>
          <a:ea typeface="+mn-ea"/>
          <a:cs typeface="+mn-cs"/>
        </a:defRPr>
      </a:lvl8pPr>
      <a:lvl9pPr marL="2742967" algn="l" defTabSz="34287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nexis.gsfc.nasa.gov/osam-1.html"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mp"/><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C4E1EA1-D7E1-EA4A-A279-1444A7F2248A}"/>
              </a:ext>
            </a:extLst>
          </p:cNvPr>
          <p:cNvSpPr>
            <a:spLocks noGrp="1"/>
          </p:cNvSpPr>
          <p:nvPr>
            <p:ph type="subTitle" sz="quarter" idx="1"/>
          </p:nvPr>
        </p:nvSpPr>
        <p:spPr/>
        <p:txBody>
          <a:bodyPr/>
          <a:lstStyle/>
          <a:p>
            <a:r>
              <a:rPr lang="en-US" dirty="0"/>
              <a:t>Nuno Filipe</a:t>
            </a:r>
          </a:p>
          <a:p>
            <a:r>
              <a:rPr lang="en-US" dirty="0"/>
              <a:t>December 16, 2021</a:t>
            </a:r>
          </a:p>
        </p:txBody>
      </p:sp>
      <p:sp>
        <p:nvSpPr>
          <p:cNvPr id="4" name="Title 3">
            <a:extLst>
              <a:ext uri="{FF2B5EF4-FFF2-40B4-BE49-F238E27FC236}">
                <a16:creationId xmlns:a16="http://schemas.microsoft.com/office/drawing/2014/main" id="{116C1C6F-7AB2-A340-8610-98EE754EC550}"/>
              </a:ext>
            </a:extLst>
          </p:cNvPr>
          <p:cNvSpPr>
            <a:spLocks noGrp="1"/>
          </p:cNvSpPr>
          <p:nvPr>
            <p:ph type="title"/>
          </p:nvPr>
        </p:nvSpPr>
        <p:spPr/>
        <p:txBody>
          <a:bodyPr/>
          <a:lstStyle/>
          <a:p>
            <a:r>
              <a:rPr lang="en-US" dirty="0"/>
              <a:t>Emergent ETF –</a:t>
            </a:r>
            <a:br>
              <a:rPr lang="en-US" dirty="0"/>
            </a:br>
            <a:r>
              <a:rPr lang="en-US" dirty="0"/>
              <a:t>Kodiak LIDAR High Fidelity Simulation</a:t>
            </a:r>
          </a:p>
        </p:txBody>
      </p:sp>
      <p:sp>
        <p:nvSpPr>
          <p:cNvPr id="2" name="Slide Number Placeholder 1">
            <a:extLst>
              <a:ext uri="{FF2B5EF4-FFF2-40B4-BE49-F238E27FC236}">
                <a16:creationId xmlns:a16="http://schemas.microsoft.com/office/drawing/2014/main" id="{9BAF2499-805B-9A41-86AE-5329F076B8DA}"/>
              </a:ext>
            </a:extLst>
          </p:cNvPr>
          <p:cNvSpPr>
            <a:spLocks noGrp="1"/>
          </p:cNvSpPr>
          <p:nvPr>
            <p:ph type="sldNum" sz="quarter" idx="4294967295"/>
          </p:nvPr>
        </p:nvSpPr>
        <p:spPr>
          <a:xfrm>
            <a:off x="8534400" y="4956175"/>
            <a:ext cx="609600" cy="125413"/>
          </a:xfrm>
        </p:spPr>
        <p:txBody>
          <a:bodyPr/>
          <a:lstStyle/>
          <a:p>
            <a:pPr>
              <a:defRPr/>
            </a:pPr>
            <a:fld id="{51DBF890-2D5F-41BD-A72F-21A3907ACD8E}" type="slidenum">
              <a:rPr lang="en-US" altLang="x-none" smtClean="0"/>
              <a:pPr>
                <a:defRPr/>
              </a:pPr>
              <a:t>1</a:t>
            </a:fld>
            <a:endParaRPr lang="en-US" altLang="x-none" dirty="0"/>
          </a:p>
        </p:txBody>
      </p:sp>
    </p:spTree>
    <p:extLst>
      <p:ext uri="{BB962C8B-B14F-4D97-AF65-F5344CB8AC3E}">
        <p14:creationId xmlns:p14="http://schemas.microsoft.com/office/powerpoint/2010/main" val="396538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655E9B3F-D2F1-45FA-A342-AD32103E6ACA}"/>
              </a:ext>
            </a:extLst>
          </p:cNvPr>
          <p:cNvSpPr>
            <a:spLocks noGrp="1"/>
          </p:cNvSpPr>
          <p:nvPr>
            <p:ph idx="1"/>
          </p:nvPr>
        </p:nvSpPr>
        <p:spPr>
          <a:xfrm>
            <a:off x="1" y="746131"/>
            <a:ext cx="9144000" cy="3854844"/>
          </a:xfrm>
        </p:spPr>
        <p:txBody>
          <a:bodyPr/>
          <a:lstStyle/>
          <a:p>
            <a:pPr marL="128588" indent="-128588"/>
            <a:r>
              <a:rPr lang="en-US" sz="1200" dirty="0">
                <a:solidFill>
                  <a:schemeClr val="tx1"/>
                </a:solidFill>
              </a:rPr>
              <a:t>Changes to raster scan used in LRF mode</a:t>
            </a:r>
          </a:p>
          <a:p>
            <a:pPr marL="300038" lvl="1" indent="-128588"/>
            <a:r>
              <a:rPr lang="en-US" sz="1200" dirty="0">
                <a:solidFill>
                  <a:schemeClr val="tx1"/>
                </a:solidFill>
              </a:rPr>
              <a:t>LiDAR HiFi sim showed that with the baselined number of rows of 15 and the baselined number of laser shots per pixel of 16, the Client would be undetectable under certain relative motions due to low SNR</a:t>
            </a:r>
          </a:p>
          <a:p>
            <a:pPr marL="300038" lvl="1" indent="-128588"/>
            <a:r>
              <a:rPr lang="en-US" sz="1200" dirty="0">
                <a:solidFill>
                  <a:schemeClr val="tx1"/>
                </a:solidFill>
              </a:rPr>
              <a:t>The number of rows was increased to 29 and number of laser shots per pixel was increased 1024</a:t>
            </a:r>
          </a:p>
          <a:p>
            <a:pPr marL="300038" lvl="1" indent="-128588"/>
            <a:r>
              <a:rPr lang="en-US" sz="1200" dirty="0">
                <a:solidFill>
                  <a:schemeClr val="tx1"/>
                </a:solidFill>
              </a:rPr>
              <a:t>Enables compliance with requirement “LIDAR-539 Transverse Relative Velocity”</a:t>
            </a:r>
          </a:p>
          <a:p>
            <a:pPr marL="300038" lvl="1" indent="-128588"/>
            <a:endParaRPr lang="en-US" sz="1200" dirty="0">
              <a:solidFill>
                <a:schemeClr val="tx1"/>
              </a:solidFill>
            </a:endParaRPr>
          </a:p>
          <a:p>
            <a:pPr marL="128588" indent="-128588"/>
            <a:r>
              <a:rPr lang="en-US" sz="1200" dirty="0">
                <a:solidFill>
                  <a:schemeClr val="tx1"/>
                </a:solidFill>
              </a:rPr>
              <a:t>LIDAR HiFi sim showed that allocation to the PSD of the bearing knowledge error (requirement “LIDAR-20 Bearing Requirements”) can be met with averaging of PSD measurements with ~30% margin</a:t>
            </a:r>
          </a:p>
          <a:p>
            <a:pPr marL="300038" lvl="1" indent="-128588"/>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pPr marL="470297" lvl="1" indent="-257175"/>
            <a:endParaRPr lang="en-US" sz="1200" dirty="0"/>
          </a:p>
          <a:p>
            <a:endParaRPr lang="en-US" sz="1200" dirty="0"/>
          </a:p>
        </p:txBody>
      </p:sp>
      <p:sp>
        <p:nvSpPr>
          <p:cNvPr id="3" name="Title 2">
            <a:extLst>
              <a:ext uri="{FF2B5EF4-FFF2-40B4-BE49-F238E27FC236}">
                <a16:creationId xmlns:a16="http://schemas.microsoft.com/office/drawing/2014/main" id="{A04A7434-2322-AC43-A1CD-D0EBE1DD6147}"/>
              </a:ext>
            </a:extLst>
          </p:cNvPr>
          <p:cNvSpPr>
            <a:spLocks noGrp="1"/>
          </p:cNvSpPr>
          <p:nvPr>
            <p:ph type="title"/>
          </p:nvPr>
        </p:nvSpPr>
        <p:spPr/>
        <p:txBody>
          <a:bodyPr>
            <a:normAutofit/>
          </a:bodyPr>
          <a:lstStyle/>
          <a:p>
            <a:r>
              <a:rPr lang="en-US" dirty="0"/>
              <a:t>Main Results (3)</a:t>
            </a:r>
          </a:p>
        </p:txBody>
      </p:sp>
      <p:sp>
        <p:nvSpPr>
          <p:cNvPr id="5" name="Rectangle 4">
            <a:extLst>
              <a:ext uri="{FF2B5EF4-FFF2-40B4-BE49-F238E27FC236}">
                <a16:creationId xmlns:a16="http://schemas.microsoft.com/office/drawing/2014/main" id="{8F7B3C08-A080-485F-992B-800252AAEFAD}"/>
              </a:ext>
            </a:extLst>
          </p:cNvPr>
          <p:cNvSpPr/>
          <p:nvPr/>
        </p:nvSpPr>
        <p:spPr>
          <a:xfrm>
            <a:off x="1981200" y="3414354"/>
            <a:ext cx="1292340" cy="400110"/>
          </a:xfrm>
          <a:prstGeom prst="rect">
            <a:avLst/>
          </a:prstGeom>
        </p:spPr>
        <p:txBody>
          <a:bodyPr wrap="none">
            <a:spAutoFit/>
          </a:bodyPr>
          <a:lstStyle/>
          <a:p>
            <a:pPr algn="ctr"/>
            <a:r>
              <a:rPr lang="en-US" sz="1000" dirty="0"/>
              <a:t>Number of samples</a:t>
            </a:r>
          </a:p>
          <a:p>
            <a:pPr algn="ctr"/>
            <a:r>
              <a:rPr lang="en-US" sz="1000" dirty="0"/>
              <a:t>averaged = 16</a:t>
            </a:r>
          </a:p>
        </p:txBody>
      </p:sp>
      <p:pic>
        <p:nvPicPr>
          <p:cNvPr id="8" name="Picture 7" descr="Chart, histogram&#10;&#10;Description automatically generated">
            <a:extLst>
              <a:ext uri="{FF2B5EF4-FFF2-40B4-BE49-F238E27FC236}">
                <a16:creationId xmlns:a16="http://schemas.microsoft.com/office/drawing/2014/main" id="{39E0CB48-10E1-4001-A403-B6262DC03B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2571750"/>
            <a:ext cx="2590800" cy="2269776"/>
          </a:xfrm>
          <a:prstGeom prst="rect">
            <a:avLst/>
          </a:prstGeom>
        </p:spPr>
      </p:pic>
      <p:sp>
        <p:nvSpPr>
          <p:cNvPr id="9" name="Slide Number Placeholder 2">
            <a:extLst>
              <a:ext uri="{FF2B5EF4-FFF2-40B4-BE49-F238E27FC236}">
                <a16:creationId xmlns:a16="http://schemas.microsoft.com/office/drawing/2014/main" id="{AEDB4377-F9BD-428C-9B7C-A28961EC668B}"/>
              </a:ext>
            </a:extLst>
          </p:cNvPr>
          <p:cNvSpPr>
            <a:spLocks noGrp="1"/>
          </p:cNvSpPr>
          <p:nvPr>
            <p:ph type="sldNum" sz="quarter" idx="10"/>
          </p:nvPr>
        </p:nvSpPr>
        <p:spPr>
          <a:xfrm>
            <a:off x="8135938" y="4955383"/>
            <a:ext cx="812800" cy="126206"/>
          </a:xfrm>
        </p:spPr>
        <p:txBody>
          <a:bodyPr/>
          <a:lstStyle/>
          <a:p>
            <a:fld id="{626F0FE5-7DF8-487B-905B-62FF8285DD00}" type="slidenum">
              <a:rPr lang="en-US" altLang="x-none" smtClean="0"/>
              <a:pPr/>
              <a:t>10</a:t>
            </a:fld>
            <a:endParaRPr lang="en-US" altLang="x-none" dirty="0"/>
          </a:p>
        </p:txBody>
      </p:sp>
    </p:spTree>
    <p:extLst>
      <p:ext uri="{BB962C8B-B14F-4D97-AF65-F5344CB8AC3E}">
        <p14:creationId xmlns:p14="http://schemas.microsoft.com/office/powerpoint/2010/main" val="1399916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655E9B3F-D2F1-45FA-A342-AD32103E6ACA}"/>
              </a:ext>
            </a:extLst>
          </p:cNvPr>
          <p:cNvSpPr>
            <a:spLocks noGrp="1"/>
          </p:cNvSpPr>
          <p:nvPr>
            <p:ph idx="1"/>
          </p:nvPr>
        </p:nvSpPr>
        <p:spPr>
          <a:xfrm>
            <a:off x="1" y="746131"/>
            <a:ext cx="9144000" cy="3854844"/>
          </a:xfrm>
        </p:spPr>
        <p:txBody>
          <a:bodyPr/>
          <a:lstStyle/>
          <a:p>
            <a:r>
              <a:rPr lang="en-US" sz="1200" dirty="0">
                <a:solidFill>
                  <a:schemeClr val="tx1"/>
                </a:solidFill>
              </a:rPr>
              <a:t>LiDAR HiFi sim showed that requirement LIDAR-18 on the range measurement noise is expected to be met in LRF mode with a margin of ~29% (at 25 m)</a:t>
            </a:r>
          </a:p>
          <a:p>
            <a:pPr lvl="1"/>
            <a:r>
              <a:rPr lang="en-US" sz="1200" dirty="0">
                <a:solidFill>
                  <a:schemeClr val="tx1"/>
                </a:solidFill>
              </a:rPr>
              <a:t>For a minimum returned power of 0.5 µW (50% margin </a:t>
            </a:r>
            <a:r>
              <a:rPr lang="en-US" sz="1200" dirty="0" err="1">
                <a:solidFill>
                  <a:schemeClr val="tx1"/>
                </a:solidFill>
              </a:rPr>
              <a:t>wrt</a:t>
            </a:r>
            <a:r>
              <a:rPr lang="en-US" sz="1200" dirty="0">
                <a:solidFill>
                  <a:schemeClr val="tx1"/>
                </a:solidFill>
              </a:rPr>
              <a:t> requirement “LIDAR-532 LRF Mode Received Peak Optical Power”) and for relative rates up to 2 </a:t>
            </a:r>
            <a:r>
              <a:rPr lang="en-US" sz="1200" dirty="0" err="1">
                <a:solidFill>
                  <a:schemeClr val="tx1"/>
                </a:solidFill>
              </a:rPr>
              <a:t>mrad</a:t>
            </a:r>
            <a:r>
              <a:rPr lang="en-US" sz="1200" dirty="0">
                <a:solidFill>
                  <a:schemeClr val="tx1"/>
                </a:solidFill>
              </a:rPr>
              <a:t>/s and 0.5 m/s</a:t>
            </a: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pPr marL="470297" lvl="1" indent="-257175"/>
            <a:endParaRPr lang="en-US" sz="1200" dirty="0"/>
          </a:p>
          <a:p>
            <a:endParaRPr lang="en-US" sz="1200" dirty="0"/>
          </a:p>
        </p:txBody>
      </p:sp>
      <p:sp>
        <p:nvSpPr>
          <p:cNvPr id="3" name="Title 2">
            <a:extLst>
              <a:ext uri="{FF2B5EF4-FFF2-40B4-BE49-F238E27FC236}">
                <a16:creationId xmlns:a16="http://schemas.microsoft.com/office/drawing/2014/main" id="{A04A7434-2322-AC43-A1CD-D0EBE1DD6147}"/>
              </a:ext>
            </a:extLst>
          </p:cNvPr>
          <p:cNvSpPr>
            <a:spLocks noGrp="1"/>
          </p:cNvSpPr>
          <p:nvPr>
            <p:ph type="title"/>
          </p:nvPr>
        </p:nvSpPr>
        <p:spPr/>
        <p:txBody>
          <a:bodyPr>
            <a:normAutofit/>
          </a:bodyPr>
          <a:lstStyle/>
          <a:p>
            <a:r>
              <a:rPr lang="en-US" dirty="0"/>
              <a:t>Main Results (4)</a:t>
            </a:r>
          </a:p>
        </p:txBody>
      </p:sp>
      <p:pic>
        <p:nvPicPr>
          <p:cNvPr id="4" name="Picture 3">
            <a:extLst>
              <a:ext uri="{FF2B5EF4-FFF2-40B4-BE49-F238E27FC236}">
                <a16:creationId xmlns:a16="http://schemas.microsoft.com/office/drawing/2014/main" id="{11814C1C-1A6F-4837-8358-6327788548B2}"/>
              </a:ext>
            </a:extLst>
          </p:cNvPr>
          <p:cNvPicPr>
            <a:picLocks noChangeAspect="1"/>
          </p:cNvPicPr>
          <p:nvPr/>
        </p:nvPicPr>
        <p:blipFill>
          <a:blip r:embed="rId2"/>
          <a:stretch>
            <a:fillRect/>
          </a:stretch>
        </p:blipFill>
        <p:spPr>
          <a:xfrm>
            <a:off x="2466044" y="1672015"/>
            <a:ext cx="4211912" cy="2725355"/>
          </a:xfrm>
          <a:prstGeom prst="rect">
            <a:avLst/>
          </a:prstGeom>
        </p:spPr>
      </p:pic>
      <p:sp>
        <p:nvSpPr>
          <p:cNvPr id="5" name="Slide Number Placeholder 2">
            <a:extLst>
              <a:ext uri="{FF2B5EF4-FFF2-40B4-BE49-F238E27FC236}">
                <a16:creationId xmlns:a16="http://schemas.microsoft.com/office/drawing/2014/main" id="{CCD2D019-5B4B-4C32-926F-3161F39B3D16}"/>
              </a:ext>
            </a:extLst>
          </p:cNvPr>
          <p:cNvSpPr>
            <a:spLocks noGrp="1"/>
          </p:cNvSpPr>
          <p:nvPr>
            <p:ph type="sldNum" sz="quarter" idx="10"/>
          </p:nvPr>
        </p:nvSpPr>
        <p:spPr>
          <a:xfrm>
            <a:off x="8135938" y="4955383"/>
            <a:ext cx="812800" cy="126206"/>
          </a:xfrm>
        </p:spPr>
        <p:txBody>
          <a:bodyPr/>
          <a:lstStyle/>
          <a:p>
            <a:fld id="{626F0FE5-7DF8-487B-905B-62FF8285DD00}" type="slidenum">
              <a:rPr lang="en-US" altLang="x-none" smtClean="0"/>
              <a:pPr/>
              <a:t>11</a:t>
            </a:fld>
            <a:endParaRPr lang="en-US" altLang="x-none" dirty="0"/>
          </a:p>
        </p:txBody>
      </p:sp>
    </p:spTree>
    <p:extLst>
      <p:ext uri="{BB962C8B-B14F-4D97-AF65-F5344CB8AC3E}">
        <p14:creationId xmlns:p14="http://schemas.microsoft.com/office/powerpoint/2010/main" val="1324042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655E9B3F-D2F1-45FA-A342-AD32103E6ACA}"/>
              </a:ext>
            </a:extLst>
          </p:cNvPr>
          <p:cNvSpPr>
            <a:spLocks noGrp="1"/>
          </p:cNvSpPr>
          <p:nvPr>
            <p:ph idx="1"/>
          </p:nvPr>
        </p:nvSpPr>
        <p:spPr>
          <a:xfrm>
            <a:off x="1" y="746131"/>
            <a:ext cx="9144000" cy="3854844"/>
          </a:xfrm>
        </p:spPr>
        <p:txBody>
          <a:bodyPr/>
          <a:lstStyle/>
          <a:p>
            <a:r>
              <a:rPr lang="en-US" sz="1200" dirty="0">
                <a:solidFill>
                  <a:schemeClr val="tx1"/>
                </a:solidFill>
              </a:rPr>
              <a:t>LiDAR HiFi sim showed that requirement LIDAR-18 on the range measurement noise is NOT expected to be met in Imager mode for a minimum returned power of 5 µW (TBR)</a:t>
            </a:r>
          </a:p>
          <a:p>
            <a:pPr lvl="1"/>
            <a:r>
              <a:rPr lang="en-US" sz="1200" dirty="0">
                <a:solidFill>
                  <a:schemeClr val="tx1"/>
                </a:solidFill>
              </a:rPr>
              <a:t>More analysis is necessary after the LiDAR HiFi sim is integrated with the </a:t>
            </a:r>
            <a:r>
              <a:rPr lang="en-US" sz="1200" dirty="0" err="1">
                <a:solidFill>
                  <a:schemeClr val="tx1"/>
                </a:solidFill>
              </a:rPr>
              <a:t>Freespace</a:t>
            </a:r>
            <a:r>
              <a:rPr lang="en-US" sz="1200" dirty="0">
                <a:solidFill>
                  <a:schemeClr val="tx1"/>
                </a:solidFill>
              </a:rPr>
              <a:t> </a:t>
            </a:r>
            <a:r>
              <a:rPr lang="en-US" sz="1200" dirty="0" err="1">
                <a:solidFill>
                  <a:schemeClr val="tx1"/>
                </a:solidFill>
              </a:rPr>
              <a:t>Raytracer</a:t>
            </a:r>
            <a:r>
              <a:rPr lang="en-US" sz="1200" dirty="0">
                <a:solidFill>
                  <a:schemeClr val="tx1"/>
                </a:solidFill>
              </a:rPr>
              <a:t> to determine the expected minimum returned power</a:t>
            </a:r>
          </a:p>
          <a:p>
            <a:pPr lvl="1"/>
            <a:endParaRPr lang="en-US" sz="1200" dirty="0">
              <a:solidFill>
                <a:schemeClr val="tx1"/>
              </a:solidFill>
            </a:endParaRPr>
          </a:p>
          <a:p>
            <a:pPr lvl="1"/>
            <a:endParaRPr lang="en-US" sz="1200" dirty="0">
              <a:solidFill>
                <a:schemeClr val="tx1"/>
              </a:solidFill>
            </a:endParaRPr>
          </a:p>
          <a:p>
            <a:pPr lvl="1"/>
            <a:endParaRPr lang="en-US" sz="1200" dirty="0">
              <a:solidFill>
                <a:schemeClr val="tx1"/>
              </a:solidFill>
            </a:endParaRPr>
          </a:p>
          <a:p>
            <a:pPr lvl="1"/>
            <a:endParaRPr lang="en-US" sz="1200" dirty="0">
              <a:solidFill>
                <a:schemeClr val="tx1"/>
              </a:solidFill>
            </a:endParaRPr>
          </a:p>
          <a:p>
            <a:pPr lvl="1"/>
            <a:endParaRPr lang="en-US" sz="1200" dirty="0">
              <a:solidFill>
                <a:schemeClr val="tx1"/>
              </a:solidFill>
            </a:endParaRPr>
          </a:p>
          <a:p>
            <a:pPr lvl="1"/>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endParaRPr lang="en-US" sz="1200" dirty="0">
              <a:solidFill>
                <a:schemeClr val="tx1"/>
              </a:solidFill>
            </a:endParaRPr>
          </a:p>
          <a:p>
            <a:pPr marL="470297" lvl="1" indent="-257175"/>
            <a:endParaRPr lang="en-US" sz="1200" dirty="0"/>
          </a:p>
          <a:p>
            <a:endParaRPr lang="en-US" sz="1200" dirty="0"/>
          </a:p>
        </p:txBody>
      </p:sp>
      <p:sp>
        <p:nvSpPr>
          <p:cNvPr id="3" name="Title 2">
            <a:extLst>
              <a:ext uri="{FF2B5EF4-FFF2-40B4-BE49-F238E27FC236}">
                <a16:creationId xmlns:a16="http://schemas.microsoft.com/office/drawing/2014/main" id="{A04A7434-2322-AC43-A1CD-D0EBE1DD6147}"/>
              </a:ext>
            </a:extLst>
          </p:cNvPr>
          <p:cNvSpPr>
            <a:spLocks noGrp="1"/>
          </p:cNvSpPr>
          <p:nvPr>
            <p:ph type="title"/>
          </p:nvPr>
        </p:nvSpPr>
        <p:spPr/>
        <p:txBody>
          <a:bodyPr>
            <a:normAutofit/>
          </a:bodyPr>
          <a:lstStyle/>
          <a:p>
            <a:r>
              <a:rPr lang="en-US" dirty="0"/>
              <a:t>Main Results (5)</a:t>
            </a:r>
          </a:p>
        </p:txBody>
      </p:sp>
      <p:pic>
        <p:nvPicPr>
          <p:cNvPr id="4" name="Picture 3" descr="Chart&#10;&#10;Description automatically generated">
            <a:extLst>
              <a:ext uri="{FF2B5EF4-FFF2-40B4-BE49-F238E27FC236}">
                <a16:creationId xmlns:a16="http://schemas.microsoft.com/office/drawing/2014/main" id="{C40A766F-6664-410B-93B4-C4D69A8265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6097" y="1733550"/>
            <a:ext cx="3511806" cy="2242313"/>
          </a:xfrm>
          <a:prstGeom prst="rect">
            <a:avLst/>
          </a:prstGeom>
        </p:spPr>
      </p:pic>
      <p:sp>
        <p:nvSpPr>
          <p:cNvPr id="7" name="Slide Number Placeholder 2">
            <a:extLst>
              <a:ext uri="{FF2B5EF4-FFF2-40B4-BE49-F238E27FC236}">
                <a16:creationId xmlns:a16="http://schemas.microsoft.com/office/drawing/2014/main" id="{016A4C58-8CEB-479F-AFB6-F7D7C3B35D9E}"/>
              </a:ext>
            </a:extLst>
          </p:cNvPr>
          <p:cNvSpPr>
            <a:spLocks noGrp="1"/>
          </p:cNvSpPr>
          <p:nvPr>
            <p:ph type="sldNum" sz="quarter" idx="10"/>
          </p:nvPr>
        </p:nvSpPr>
        <p:spPr>
          <a:xfrm>
            <a:off x="8135938" y="4955383"/>
            <a:ext cx="812800" cy="126206"/>
          </a:xfrm>
        </p:spPr>
        <p:txBody>
          <a:bodyPr/>
          <a:lstStyle/>
          <a:p>
            <a:fld id="{626F0FE5-7DF8-487B-905B-62FF8285DD00}" type="slidenum">
              <a:rPr lang="en-US" altLang="x-none" smtClean="0"/>
              <a:pPr/>
              <a:t>12</a:t>
            </a:fld>
            <a:endParaRPr lang="en-US" altLang="x-none" dirty="0"/>
          </a:p>
        </p:txBody>
      </p:sp>
    </p:spTree>
    <p:extLst>
      <p:ext uri="{BB962C8B-B14F-4D97-AF65-F5344CB8AC3E}">
        <p14:creationId xmlns:p14="http://schemas.microsoft.com/office/powerpoint/2010/main" val="1378411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C741E7-985C-264D-8AE4-BA45CCB55B64}"/>
              </a:ext>
            </a:extLst>
          </p:cNvPr>
          <p:cNvSpPr>
            <a:spLocks noGrp="1"/>
          </p:cNvSpPr>
          <p:nvPr>
            <p:ph idx="1"/>
          </p:nvPr>
        </p:nvSpPr>
        <p:spPr>
          <a:xfrm>
            <a:off x="158751" y="710012"/>
            <a:ext cx="8823324" cy="3854844"/>
          </a:xfrm>
        </p:spPr>
        <p:txBody>
          <a:bodyPr/>
          <a:lstStyle/>
          <a:p>
            <a:r>
              <a:rPr lang="en-US" sz="1200" b="0" dirty="0">
                <a:solidFill>
                  <a:schemeClr val="tx1"/>
                </a:solidFill>
              </a:rPr>
              <a:t>Complete component-level validation of LiDAR HiFi sim as more Kodiak ETU test data becomes available</a:t>
            </a:r>
          </a:p>
          <a:p>
            <a:endParaRPr lang="en-US" sz="1200" b="0" dirty="0">
              <a:solidFill>
                <a:schemeClr val="tx1"/>
              </a:solidFill>
            </a:endParaRPr>
          </a:p>
          <a:p>
            <a:r>
              <a:rPr lang="en-US" sz="1200" b="0" dirty="0">
                <a:solidFill>
                  <a:schemeClr val="tx1"/>
                </a:solidFill>
              </a:rPr>
              <a:t>Complete system-level validation of LiDAR HiFi sim as more Kodiak ETU test data becomes available</a:t>
            </a:r>
          </a:p>
          <a:p>
            <a:endParaRPr lang="en-US" sz="1200" b="0" dirty="0">
              <a:solidFill>
                <a:schemeClr val="tx1"/>
              </a:solidFill>
            </a:endParaRPr>
          </a:p>
          <a:p>
            <a:r>
              <a:rPr lang="en-US" sz="1200" b="0" dirty="0">
                <a:solidFill>
                  <a:schemeClr val="tx1"/>
                </a:solidFill>
              </a:rPr>
              <a:t>Integrate LiDAR HiFi sim with </a:t>
            </a:r>
            <a:r>
              <a:rPr lang="en-US" sz="1200" b="0" dirty="0" err="1">
                <a:solidFill>
                  <a:schemeClr val="tx1"/>
                </a:solidFill>
              </a:rPr>
              <a:t>Freespace</a:t>
            </a:r>
            <a:r>
              <a:rPr lang="en-US" sz="1200" b="0" dirty="0">
                <a:solidFill>
                  <a:schemeClr val="tx1"/>
                </a:solidFill>
              </a:rPr>
              <a:t> </a:t>
            </a:r>
            <a:r>
              <a:rPr lang="en-US" sz="1200" b="0" dirty="0" err="1">
                <a:solidFill>
                  <a:schemeClr val="tx1"/>
                </a:solidFill>
              </a:rPr>
              <a:t>Raytracer</a:t>
            </a:r>
            <a:endParaRPr lang="en-US" sz="1200" b="0" dirty="0">
              <a:solidFill>
                <a:schemeClr val="tx1"/>
              </a:solidFill>
            </a:endParaRPr>
          </a:p>
          <a:p>
            <a:endParaRPr lang="en-US" sz="1200" b="0" dirty="0">
              <a:solidFill>
                <a:schemeClr val="tx1"/>
              </a:solidFill>
            </a:endParaRPr>
          </a:p>
          <a:p>
            <a:r>
              <a:rPr lang="en-US" sz="1200" b="0" dirty="0">
                <a:solidFill>
                  <a:schemeClr val="tx1"/>
                </a:solidFill>
              </a:rPr>
              <a:t>Validate Reduced LiDAR model against LiDAR HiFi sim</a:t>
            </a:r>
          </a:p>
          <a:p>
            <a:endParaRPr lang="en-US" sz="1200" b="0" dirty="0">
              <a:solidFill>
                <a:schemeClr val="tx1"/>
              </a:solidFill>
            </a:endParaRPr>
          </a:p>
          <a:p>
            <a:r>
              <a:rPr lang="en-US" sz="1200" b="0" dirty="0">
                <a:solidFill>
                  <a:schemeClr val="tx1"/>
                </a:solidFill>
              </a:rPr>
              <a:t>As necessary for the validation of the L4 RPO requirements, increase fidelity of the Reduced LiDAR model based on lessons-learned from LiDAR HiFi sim and Kodiak ETU test data</a:t>
            </a:r>
          </a:p>
        </p:txBody>
      </p:sp>
      <p:sp>
        <p:nvSpPr>
          <p:cNvPr id="3" name="Title 2">
            <a:extLst>
              <a:ext uri="{FF2B5EF4-FFF2-40B4-BE49-F238E27FC236}">
                <a16:creationId xmlns:a16="http://schemas.microsoft.com/office/drawing/2014/main" id="{A04A7434-2322-AC43-A1CD-D0EBE1DD6147}"/>
              </a:ext>
            </a:extLst>
          </p:cNvPr>
          <p:cNvSpPr>
            <a:spLocks noGrp="1"/>
          </p:cNvSpPr>
          <p:nvPr>
            <p:ph type="title"/>
          </p:nvPr>
        </p:nvSpPr>
        <p:spPr/>
        <p:txBody>
          <a:bodyPr/>
          <a:lstStyle/>
          <a:p>
            <a:r>
              <a:rPr lang="en-US" dirty="0"/>
              <a:t>Path Forward for the LiDAR Models</a:t>
            </a:r>
          </a:p>
        </p:txBody>
      </p:sp>
      <p:sp>
        <p:nvSpPr>
          <p:cNvPr id="4" name="Slide Number Placeholder 2">
            <a:extLst>
              <a:ext uri="{FF2B5EF4-FFF2-40B4-BE49-F238E27FC236}">
                <a16:creationId xmlns:a16="http://schemas.microsoft.com/office/drawing/2014/main" id="{51BC1521-ECE3-42F8-9C62-1080569B2FEB}"/>
              </a:ext>
            </a:extLst>
          </p:cNvPr>
          <p:cNvSpPr>
            <a:spLocks noGrp="1"/>
          </p:cNvSpPr>
          <p:nvPr>
            <p:ph type="sldNum" sz="quarter" idx="10"/>
          </p:nvPr>
        </p:nvSpPr>
        <p:spPr>
          <a:xfrm>
            <a:off x="8135938" y="4955383"/>
            <a:ext cx="812800" cy="126206"/>
          </a:xfrm>
        </p:spPr>
        <p:txBody>
          <a:bodyPr/>
          <a:lstStyle/>
          <a:p>
            <a:fld id="{626F0FE5-7DF8-487B-905B-62FF8285DD00}" type="slidenum">
              <a:rPr lang="en-US" altLang="x-none" smtClean="0"/>
              <a:pPr/>
              <a:t>13</a:t>
            </a:fld>
            <a:endParaRPr lang="en-US" altLang="x-none" dirty="0"/>
          </a:p>
        </p:txBody>
      </p:sp>
    </p:spTree>
    <p:extLst>
      <p:ext uri="{BB962C8B-B14F-4D97-AF65-F5344CB8AC3E}">
        <p14:creationId xmlns:p14="http://schemas.microsoft.com/office/powerpoint/2010/main" val="3146606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FCE350-4D6E-E645-A83F-58591215F0A8}"/>
              </a:ext>
            </a:extLst>
          </p:cNvPr>
          <p:cNvSpPr>
            <a:spLocks noGrp="1"/>
          </p:cNvSpPr>
          <p:nvPr>
            <p:ph type="sldNum" sz="quarter" idx="10"/>
          </p:nvPr>
        </p:nvSpPr>
        <p:spPr/>
        <p:txBody>
          <a:bodyPr/>
          <a:lstStyle/>
          <a:p>
            <a:fld id="{626F0FE5-7DF8-487B-905B-62FF8285DD00}" type="slidenum">
              <a:rPr lang="en-US" altLang="x-none" smtClean="0"/>
              <a:pPr/>
              <a:t>2</a:t>
            </a:fld>
            <a:endParaRPr lang="en-US" altLang="x-none" dirty="0"/>
          </a:p>
        </p:txBody>
      </p:sp>
      <p:sp>
        <p:nvSpPr>
          <p:cNvPr id="4" name="Title 3">
            <a:extLst>
              <a:ext uri="{FF2B5EF4-FFF2-40B4-BE49-F238E27FC236}">
                <a16:creationId xmlns:a16="http://schemas.microsoft.com/office/drawing/2014/main" id="{CFB59C94-15CA-8C4B-94B9-5047230F54CF}"/>
              </a:ext>
            </a:extLst>
          </p:cNvPr>
          <p:cNvSpPr>
            <a:spLocks noGrp="1"/>
          </p:cNvSpPr>
          <p:nvPr>
            <p:ph type="title"/>
          </p:nvPr>
        </p:nvSpPr>
        <p:spPr/>
        <p:txBody>
          <a:bodyPr>
            <a:normAutofit/>
          </a:bodyPr>
          <a:lstStyle/>
          <a:p>
            <a:r>
              <a:rPr lang="en-US" dirty="0"/>
              <a:t>The OSAM-1 Mission</a:t>
            </a:r>
          </a:p>
        </p:txBody>
      </p:sp>
      <p:sp>
        <p:nvSpPr>
          <p:cNvPr id="6" name="Content Placeholder 5">
            <a:extLst>
              <a:ext uri="{FF2B5EF4-FFF2-40B4-BE49-F238E27FC236}">
                <a16:creationId xmlns:a16="http://schemas.microsoft.com/office/drawing/2014/main" id="{4C0AB04C-6A55-420C-A4C7-CC0224660503}"/>
              </a:ext>
            </a:extLst>
          </p:cNvPr>
          <p:cNvSpPr>
            <a:spLocks noGrp="1"/>
          </p:cNvSpPr>
          <p:nvPr>
            <p:ph idx="1"/>
          </p:nvPr>
        </p:nvSpPr>
        <p:spPr>
          <a:xfrm>
            <a:off x="155575" y="644328"/>
            <a:ext cx="8832850" cy="3854844"/>
          </a:xfrm>
        </p:spPr>
        <p:txBody>
          <a:bodyPr/>
          <a:lstStyle/>
          <a:p>
            <a:r>
              <a:rPr lang="en-US" sz="1200" b="0" dirty="0">
                <a:solidFill>
                  <a:schemeClr val="tx1"/>
                </a:solidFill>
              </a:rPr>
              <a:t>Kodiak is a </a:t>
            </a:r>
            <a:r>
              <a:rPr lang="en-US" sz="1200" b="0" dirty="0" err="1">
                <a:solidFill>
                  <a:schemeClr val="tx1"/>
                </a:solidFill>
              </a:rPr>
              <a:t>LIght</a:t>
            </a:r>
            <a:r>
              <a:rPr lang="en-US" sz="1200" b="0" dirty="0">
                <a:solidFill>
                  <a:schemeClr val="tx1"/>
                </a:solidFill>
              </a:rPr>
              <a:t> Detection And Ranging (LIDAR) sensor flying on the OSAM-1 mission (previously called Restore-L)</a:t>
            </a:r>
          </a:p>
          <a:p>
            <a:endParaRPr lang="en-US" sz="1200" b="0" dirty="0">
              <a:solidFill>
                <a:schemeClr val="tx1"/>
              </a:solidFill>
            </a:endParaRPr>
          </a:p>
          <a:p>
            <a:r>
              <a:rPr lang="en-US" sz="1200" b="0" dirty="0">
                <a:solidFill>
                  <a:schemeClr val="tx1"/>
                </a:solidFill>
              </a:rPr>
              <a:t>Kodiak is part of OSAM-1’s Rendezvous and Proximity Operators (RPO) sensor suite</a:t>
            </a:r>
          </a:p>
          <a:p>
            <a:endParaRPr lang="en-US" sz="1200" b="0" dirty="0">
              <a:solidFill>
                <a:schemeClr val="tx1"/>
              </a:solidFill>
            </a:endParaRPr>
          </a:p>
          <a:p>
            <a:r>
              <a:rPr lang="en-US" sz="1200" b="0" dirty="0">
                <a:solidFill>
                  <a:schemeClr val="tx1"/>
                </a:solidFill>
              </a:rPr>
              <a:t>OSAM-1 stands for On-Orbit Servicing, Assembly and Manufacturing-1</a:t>
            </a:r>
          </a:p>
          <a:p>
            <a:pPr lvl="1"/>
            <a:r>
              <a:rPr lang="en-US" sz="1000" dirty="0">
                <a:solidFill>
                  <a:schemeClr val="tx1"/>
                </a:solidFill>
              </a:rPr>
              <a:t>Servicing: OSAM-1 will rendezvous with, grasp, refuel, and relocate the government-owned satellite Landsat-7</a:t>
            </a:r>
          </a:p>
          <a:p>
            <a:pPr lvl="1"/>
            <a:r>
              <a:rPr lang="en-US" sz="1000" dirty="0">
                <a:solidFill>
                  <a:schemeClr val="tx1"/>
                </a:solidFill>
              </a:rPr>
              <a:t>Assembly: OSAM-1’s Space Infrastructure Dexterous Robot (SPIDER) payload will assemble in-orbit a functional 3-meter Ka-band communications antenna using a robotic arm</a:t>
            </a:r>
          </a:p>
          <a:p>
            <a:pPr lvl="1"/>
            <a:r>
              <a:rPr lang="en-US" sz="1000" b="0" dirty="0">
                <a:solidFill>
                  <a:schemeClr val="tx1"/>
                </a:solidFill>
              </a:rPr>
              <a:t>Manufacturing: SPIDER wil</a:t>
            </a:r>
            <a:r>
              <a:rPr lang="en-US" sz="1000" dirty="0">
                <a:solidFill>
                  <a:schemeClr val="tx1"/>
                </a:solidFill>
              </a:rPr>
              <a:t>l also manufacture a 10-meter composite beam to demonstrate the capability to construct large structures in orbit</a:t>
            </a:r>
            <a:endParaRPr lang="en-US" sz="1000" b="0" dirty="0">
              <a:solidFill>
                <a:schemeClr val="tx1"/>
              </a:solidFill>
            </a:endParaRPr>
          </a:p>
        </p:txBody>
      </p:sp>
      <p:pic>
        <p:nvPicPr>
          <p:cNvPr id="5" name="Picture 4">
            <a:extLst>
              <a:ext uri="{FF2B5EF4-FFF2-40B4-BE49-F238E27FC236}">
                <a16:creationId xmlns:a16="http://schemas.microsoft.com/office/drawing/2014/main" id="{FDBE9D36-20BD-4525-8747-C70A05D12D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2571750"/>
            <a:ext cx="1648680" cy="2383633"/>
          </a:xfrm>
          <a:prstGeom prst="rect">
            <a:avLst/>
          </a:prstGeom>
        </p:spPr>
      </p:pic>
      <p:sp>
        <p:nvSpPr>
          <p:cNvPr id="7" name="TextBox 6">
            <a:extLst>
              <a:ext uri="{FF2B5EF4-FFF2-40B4-BE49-F238E27FC236}">
                <a16:creationId xmlns:a16="http://schemas.microsoft.com/office/drawing/2014/main" id="{3018FED4-7839-4F33-A55E-B969F6D5F2D4}"/>
              </a:ext>
            </a:extLst>
          </p:cNvPr>
          <p:cNvSpPr txBox="1"/>
          <p:nvPr/>
        </p:nvSpPr>
        <p:spPr>
          <a:xfrm>
            <a:off x="4267200" y="3562350"/>
            <a:ext cx="2424062" cy="246221"/>
          </a:xfrm>
          <a:prstGeom prst="rect">
            <a:avLst/>
          </a:prstGeom>
          <a:noFill/>
        </p:spPr>
        <p:txBody>
          <a:bodyPr wrap="none" rtlCol="0">
            <a:spAutoFit/>
          </a:bodyPr>
          <a:lstStyle/>
          <a:p>
            <a:r>
              <a:rPr lang="en-US" sz="1000" dirty="0">
                <a:hlinkClick r:id="rId3"/>
              </a:rPr>
              <a:t>https://nexis.gsfc.nasa.gov/osam-1.html</a:t>
            </a:r>
            <a:endParaRPr lang="en-US" sz="1000" dirty="0"/>
          </a:p>
        </p:txBody>
      </p:sp>
    </p:spTree>
    <p:extLst>
      <p:ext uri="{BB962C8B-B14F-4D97-AF65-F5344CB8AC3E}">
        <p14:creationId xmlns:p14="http://schemas.microsoft.com/office/powerpoint/2010/main" val="13999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FCE350-4D6E-E645-A83F-58591215F0A8}"/>
              </a:ext>
            </a:extLst>
          </p:cNvPr>
          <p:cNvSpPr>
            <a:spLocks noGrp="1"/>
          </p:cNvSpPr>
          <p:nvPr>
            <p:ph type="sldNum" sz="quarter" idx="10"/>
          </p:nvPr>
        </p:nvSpPr>
        <p:spPr/>
        <p:txBody>
          <a:bodyPr/>
          <a:lstStyle/>
          <a:p>
            <a:fld id="{626F0FE5-7DF8-487B-905B-62FF8285DD00}" type="slidenum">
              <a:rPr lang="en-US" altLang="x-none" smtClean="0"/>
              <a:pPr/>
              <a:t>3</a:t>
            </a:fld>
            <a:endParaRPr lang="en-US" altLang="x-none" dirty="0"/>
          </a:p>
        </p:txBody>
      </p:sp>
      <p:sp>
        <p:nvSpPr>
          <p:cNvPr id="4" name="Title 3">
            <a:extLst>
              <a:ext uri="{FF2B5EF4-FFF2-40B4-BE49-F238E27FC236}">
                <a16:creationId xmlns:a16="http://schemas.microsoft.com/office/drawing/2014/main" id="{CFB59C94-15CA-8C4B-94B9-5047230F54CF}"/>
              </a:ext>
            </a:extLst>
          </p:cNvPr>
          <p:cNvSpPr>
            <a:spLocks noGrp="1"/>
          </p:cNvSpPr>
          <p:nvPr>
            <p:ph type="title"/>
          </p:nvPr>
        </p:nvSpPr>
        <p:spPr/>
        <p:txBody>
          <a:bodyPr>
            <a:normAutofit/>
          </a:bodyPr>
          <a:lstStyle/>
          <a:p>
            <a:r>
              <a:rPr lang="en-US" dirty="0"/>
              <a:t>The Kodiak LIDAR</a:t>
            </a:r>
          </a:p>
        </p:txBody>
      </p:sp>
      <p:sp>
        <p:nvSpPr>
          <p:cNvPr id="6" name="Content Placeholder 5">
            <a:extLst>
              <a:ext uri="{FF2B5EF4-FFF2-40B4-BE49-F238E27FC236}">
                <a16:creationId xmlns:a16="http://schemas.microsoft.com/office/drawing/2014/main" id="{4C0AB04C-6A55-420C-A4C7-CC0224660503}"/>
              </a:ext>
            </a:extLst>
          </p:cNvPr>
          <p:cNvSpPr>
            <a:spLocks noGrp="1"/>
          </p:cNvSpPr>
          <p:nvPr>
            <p:ph idx="1"/>
          </p:nvPr>
        </p:nvSpPr>
        <p:spPr>
          <a:xfrm>
            <a:off x="155575" y="706036"/>
            <a:ext cx="6016625" cy="4373669"/>
          </a:xfrm>
        </p:spPr>
        <p:txBody>
          <a:bodyPr/>
          <a:lstStyle/>
          <a:p>
            <a:r>
              <a:rPr lang="en-US" sz="1100" b="0" dirty="0">
                <a:solidFill>
                  <a:schemeClr val="tx1"/>
                </a:solidFill>
              </a:rPr>
              <a:t>The Kodiak LIDAR is being developed in-house at Goddard</a:t>
            </a:r>
          </a:p>
          <a:p>
            <a:pPr lvl="1"/>
            <a:r>
              <a:rPr lang="en-US" sz="900" dirty="0">
                <a:solidFill>
                  <a:schemeClr val="tx1"/>
                </a:solidFill>
              </a:rPr>
              <a:t>Based on the Goddard Reconfigurable Solid-state Scanning LIDAR (</a:t>
            </a:r>
            <a:r>
              <a:rPr lang="en-US" sz="900" dirty="0" err="1">
                <a:solidFill>
                  <a:schemeClr val="tx1"/>
                </a:solidFill>
              </a:rPr>
              <a:t>GRSSLi</a:t>
            </a:r>
            <a:r>
              <a:rPr lang="en-US" sz="900" dirty="0">
                <a:solidFill>
                  <a:schemeClr val="tx1"/>
                </a:solidFill>
              </a:rPr>
              <a:t>) introduced in 2014</a:t>
            </a:r>
            <a:endParaRPr lang="en-US" sz="900" b="0" dirty="0">
              <a:solidFill>
                <a:schemeClr val="tx1"/>
              </a:solidFill>
            </a:endParaRPr>
          </a:p>
          <a:p>
            <a:endParaRPr lang="en-US" sz="1100" b="0" dirty="0">
              <a:solidFill>
                <a:schemeClr val="tx1"/>
              </a:solidFill>
            </a:endParaRPr>
          </a:p>
          <a:p>
            <a:r>
              <a:rPr lang="en-US" sz="1100" b="0" dirty="0">
                <a:solidFill>
                  <a:schemeClr val="tx1"/>
                </a:solidFill>
              </a:rPr>
              <a:t>The Kodiak LIDAR will provide relative range and bearing measurements between OSAM-1 and Landsat 7 during rendezvous and proximity operations</a:t>
            </a:r>
          </a:p>
          <a:p>
            <a:endParaRPr lang="en-US" sz="1100" b="0" dirty="0">
              <a:solidFill>
                <a:schemeClr val="tx1"/>
              </a:solidFill>
            </a:endParaRPr>
          </a:p>
          <a:p>
            <a:r>
              <a:rPr lang="en-US" sz="1100" b="0" dirty="0">
                <a:solidFill>
                  <a:schemeClr val="tx1"/>
                </a:solidFill>
              </a:rPr>
              <a:t>Kodiak has two main modes of operation:</a:t>
            </a:r>
          </a:p>
          <a:p>
            <a:pPr lvl="1"/>
            <a:r>
              <a:rPr lang="en-US" sz="900" dirty="0">
                <a:solidFill>
                  <a:schemeClr val="tx1"/>
                </a:solidFill>
              </a:rPr>
              <a:t>Laser Range Finder (LRF) mode: 25 m to 1.2 km, 1.36-deg FOV, &gt;0.1 Hz, 435 pixels</a:t>
            </a:r>
          </a:p>
          <a:p>
            <a:pPr lvl="1"/>
            <a:r>
              <a:rPr lang="en-US" sz="900" dirty="0">
                <a:solidFill>
                  <a:schemeClr val="tx1"/>
                </a:solidFill>
              </a:rPr>
              <a:t>Imager mode: 1.2 m to 35 m, 40-deg FOV, 3.0 Hz, 40k pixels</a:t>
            </a:r>
          </a:p>
          <a:p>
            <a:pPr lvl="1"/>
            <a:endParaRPr lang="en-US" sz="900" b="0" dirty="0">
              <a:solidFill>
                <a:schemeClr val="tx1"/>
              </a:solidFill>
            </a:endParaRPr>
          </a:p>
          <a:p>
            <a:r>
              <a:rPr lang="en-US" sz="1100" b="0" dirty="0">
                <a:solidFill>
                  <a:schemeClr val="tx1"/>
                </a:solidFill>
              </a:rPr>
              <a:t>Each Kodiak unit is composed by 2 boxes: 1 Front End Box (FEB) and 1 Main Electronics Box (MEB)</a:t>
            </a:r>
          </a:p>
          <a:p>
            <a:endParaRPr lang="en-US" sz="1100" b="0" dirty="0">
              <a:solidFill>
                <a:schemeClr val="tx1"/>
              </a:solidFill>
            </a:endParaRPr>
          </a:p>
          <a:p>
            <a:r>
              <a:rPr lang="en-US" sz="1100" b="0" dirty="0">
                <a:solidFill>
                  <a:schemeClr val="tx1"/>
                </a:solidFill>
              </a:rPr>
              <a:t>Kodiak Engineering Model (EM) completed in 2018. Long range test conducted at NASA Wallops Flight Facility.</a:t>
            </a:r>
          </a:p>
          <a:p>
            <a:endParaRPr lang="en-US" sz="1100" b="0" dirty="0">
              <a:solidFill>
                <a:schemeClr val="tx1"/>
              </a:solidFill>
            </a:endParaRPr>
          </a:p>
          <a:p>
            <a:r>
              <a:rPr lang="en-US" sz="1100" b="0" dirty="0">
                <a:solidFill>
                  <a:schemeClr val="tx1"/>
                </a:solidFill>
              </a:rPr>
              <a:t>Engineering Testing Unit (ETU) completed and TRL6 reached by LiDAR CDR in 2022</a:t>
            </a:r>
          </a:p>
          <a:p>
            <a:endParaRPr lang="en-US" sz="1100" b="0" dirty="0">
              <a:solidFill>
                <a:schemeClr val="tx1"/>
              </a:solidFill>
            </a:endParaRPr>
          </a:p>
          <a:p>
            <a:r>
              <a:rPr lang="en-US" sz="1100" b="0" dirty="0">
                <a:solidFill>
                  <a:schemeClr val="tx1"/>
                </a:solidFill>
              </a:rPr>
              <a:t>A modified version of Kodiak has been selected to fly on APL’s Dragonfly mission to Titan</a:t>
            </a:r>
          </a:p>
          <a:p>
            <a:endParaRPr lang="en-US" sz="1100" b="0" dirty="0">
              <a:solidFill>
                <a:schemeClr val="tx1"/>
              </a:solidFill>
            </a:endParaRPr>
          </a:p>
          <a:p>
            <a:r>
              <a:rPr lang="en-US" sz="1100" b="0" dirty="0">
                <a:solidFill>
                  <a:schemeClr val="tx1"/>
                </a:solidFill>
              </a:rPr>
              <a:t>A modified version of Kodiak is also being developed for surface rovers</a:t>
            </a:r>
          </a:p>
        </p:txBody>
      </p:sp>
      <p:pic>
        <p:nvPicPr>
          <p:cNvPr id="8" name="Picture 7" descr="A close up of a map&#10;&#10;Description automatically generated">
            <a:extLst>
              <a:ext uri="{FF2B5EF4-FFF2-40B4-BE49-F238E27FC236}">
                <a16:creationId xmlns:a16="http://schemas.microsoft.com/office/drawing/2014/main" id="{E7D6F0BE-EF21-4EAC-9A5D-C519AC72D057}"/>
              </a:ext>
            </a:extLst>
          </p:cNvPr>
          <p:cNvPicPr>
            <a:picLocks noChangeAspect="1"/>
          </p:cNvPicPr>
          <p:nvPr/>
        </p:nvPicPr>
        <p:blipFill rotWithShape="1">
          <a:blip r:embed="rId2"/>
          <a:srcRect l="15217"/>
          <a:stretch/>
        </p:blipFill>
        <p:spPr>
          <a:xfrm>
            <a:off x="6100434" y="706037"/>
            <a:ext cx="2911227" cy="2475313"/>
          </a:xfrm>
          <a:prstGeom prst="rect">
            <a:avLst/>
          </a:prstGeom>
        </p:spPr>
      </p:pic>
      <p:sp>
        <p:nvSpPr>
          <p:cNvPr id="9" name="Oval 8">
            <a:extLst>
              <a:ext uri="{FF2B5EF4-FFF2-40B4-BE49-F238E27FC236}">
                <a16:creationId xmlns:a16="http://schemas.microsoft.com/office/drawing/2014/main" id="{98D9B3B6-4FAE-47F9-9D05-C693EC3E26F9}"/>
              </a:ext>
            </a:extLst>
          </p:cNvPr>
          <p:cNvSpPr/>
          <p:nvPr/>
        </p:nvSpPr>
        <p:spPr bwMode="auto">
          <a:xfrm>
            <a:off x="7228288" y="1341838"/>
            <a:ext cx="551255" cy="629837"/>
          </a:xfrm>
          <a:prstGeom prst="ellipse">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pic>
        <p:nvPicPr>
          <p:cNvPr id="10" name="Picture 9">
            <a:extLst>
              <a:ext uri="{FF2B5EF4-FFF2-40B4-BE49-F238E27FC236}">
                <a16:creationId xmlns:a16="http://schemas.microsoft.com/office/drawing/2014/main" id="{EBFE7751-2FB3-4F82-A0AA-D5864C9427A7}"/>
              </a:ext>
            </a:extLst>
          </p:cNvPr>
          <p:cNvPicPr>
            <a:picLocks noChangeAspect="1"/>
          </p:cNvPicPr>
          <p:nvPr/>
        </p:nvPicPr>
        <p:blipFill>
          <a:blip r:embed="rId3"/>
          <a:stretch>
            <a:fillRect/>
          </a:stretch>
        </p:blipFill>
        <p:spPr>
          <a:xfrm>
            <a:off x="6320637" y="3287319"/>
            <a:ext cx="2628101" cy="1668064"/>
          </a:xfrm>
          <a:prstGeom prst="rect">
            <a:avLst/>
          </a:prstGeom>
        </p:spPr>
      </p:pic>
      <p:sp>
        <p:nvSpPr>
          <p:cNvPr id="11" name="Oval 10">
            <a:extLst>
              <a:ext uri="{FF2B5EF4-FFF2-40B4-BE49-F238E27FC236}">
                <a16:creationId xmlns:a16="http://schemas.microsoft.com/office/drawing/2014/main" id="{4DE5BA1D-9B3A-4CE6-B37C-5F7DD2549ABD}"/>
              </a:ext>
            </a:extLst>
          </p:cNvPr>
          <p:cNvSpPr/>
          <p:nvPr/>
        </p:nvSpPr>
        <p:spPr bwMode="auto">
          <a:xfrm>
            <a:off x="7109621" y="638168"/>
            <a:ext cx="717547" cy="333382"/>
          </a:xfrm>
          <a:prstGeom prst="ellipse">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3075708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FCE350-4D6E-E645-A83F-58591215F0A8}"/>
              </a:ext>
            </a:extLst>
          </p:cNvPr>
          <p:cNvSpPr>
            <a:spLocks noGrp="1"/>
          </p:cNvSpPr>
          <p:nvPr>
            <p:ph type="sldNum" sz="quarter" idx="10"/>
          </p:nvPr>
        </p:nvSpPr>
        <p:spPr/>
        <p:txBody>
          <a:bodyPr/>
          <a:lstStyle/>
          <a:p>
            <a:fld id="{626F0FE5-7DF8-487B-905B-62FF8285DD00}" type="slidenum">
              <a:rPr lang="en-US" altLang="x-none" smtClean="0"/>
              <a:pPr/>
              <a:t>4</a:t>
            </a:fld>
            <a:endParaRPr lang="en-US" altLang="x-none" dirty="0"/>
          </a:p>
        </p:txBody>
      </p:sp>
      <p:sp>
        <p:nvSpPr>
          <p:cNvPr id="4" name="Title 3">
            <a:extLst>
              <a:ext uri="{FF2B5EF4-FFF2-40B4-BE49-F238E27FC236}">
                <a16:creationId xmlns:a16="http://schemas.microsoft.com/office/drawing/2014/main" id="{CFB59C94-15CA-8C4B-94B9-5047230F54CF}"/>
              </a:ext>
            </a:extLst>
          </p:cNvPr>
          <p:cNvSpPr>
            <a:spLocks noGrp="1"/>
          </p:cNvSpPr>
          <p:nvPr>
            <p:ph type="title"/>
          </p:nvPr>
        </p:nvSpPr>
        <p:spPr/>
        <p:txBody>
          <a:bodyPr>
            <a:normAutofit/>
          </a:bodyPr>
          <a:lstStyle/>
          <a:p>
            <a:r>
              <a:rPr lang="en-US" dirty="0"/>
              <a:t>Kodiak’s Key Performance Requirements</a:t>
            </a:r>
          </a:p>
        </p:txBody>
      </p:sp>
      <p:graphicFrame>
        <p:nvGraphicFramePr>
          <p:cNvPr id="7" name="Table 11">
            <a:extLst>
              <a:ext uri="{FF2B5EF4-FFF2-40B4-BE49-F238E27FC236}">
                <a16:creationId xmlns:a16="http://schemas.microsoft.com/office/drawing/2014/main" id="{B00E22C6-EBBB-4CB2-9BC7-B5035F0D1D71}"/>
              </a:ext>
            </a:extLst>
          </p:cNvPr>
          <p:cNvGraphicFramePr>
            <a:graphicFrameLocks noGrp="1"/>
          </p:cNvGraphicFramePr>
          <p:nvPr>
            <p:extLst>
              <p:ext uri="{D42A27DB-BD31-4B8C-83A1-F6EECF244321}">
                <p14:modId xmlns:p14="http://schemas.microsoft.com/office/powerpoint/2010/main" val="1722822507"/>
              </p:ext>
            </p:extLst>
          </p:nvPr>
        </p:nvGraphicFramePr>
        <p:xfrm>
          <a:off x="1752600" y="887730"/>
          <a:ext cx="5935345" cy="3368040"/>
        </p:xfrm>
        <a:graphic>
          <a:graphicData uri="http://schemas.openxmlformats.org/drawingml/2006/table">
            <a:tbl>
              <a:tblPr firstRow="1" bandRow="1">
                <a:tableStyleId>{5940675A-B579-460E-94D1-54222C63F5DA}</a:tableStyleId>
              </a:tblPr>
              <a:tblGrid>
                <a:gridCol w="2643505">
                  <a:extLst>
                    <a:ext uri="{9D8B030D-6E8A-4147-A177-3AD203B41FA5}">
                      <a16:colId xmlns:a16="http://schemas.microsoft.com/office/drawing/2014/main" val="4238723228"/>
                    </a:ext>
                  </a:extLst>
                </a:gridCol>
                <a:gridCol w="3291840">
                  <a:extLst>
                    <a:ext uri="{9D8B030D-6E8A-4147-A177-3AD203B41FA5}">
                      <a16:colId xmlns:a16="http://schemas.microsoft.com/office/drawing/2014/main" val="981334409"/>
                    </a:ext>
                  </a:extLst>
                </a:gridCol>
              </a:tblGrid>
              <a:tr h="129577">
                <a:tc>
                  <a:txBody>
                    <a:bodyPr/>
                    <a:lstStyle/>
                    <a:p>
                      <a:pPr algn="ctr"/>
                      <a:r>
                        <a:rPr lang="en-US" sz="1100" b="1" dirty="0"/>
                        <a:t>Requirement</a:t>
                      </a:r>
                    </a:p>
                  </a:txBody>
                  <a:tcPr anchor="ctr">
                    <a:solidFill>
                      <a:schemeClr val="bg1">
                        <a:lumMod val="85000"/>
                      </a:schemeClr>
                    </a:solidFill>
                  </a:tcPr>
                </a:tc>
                <a:tc>
                  <a:txBody>
                    <a:bodyPr/>
                    <a:lstStyle/>
                    <a:p>
                      <a:pPr algn="ctr"/>
                      <a:r>
                        <a:rPr lang="en-US" sz="1100" b="1" dirty="0"/>
                        <a:t>Value</a:t>
                      </a:r>
                    </a:p>
                  </a:txBody>
                  <a:tcPr anchor="ctr">
                    <a:solidFill>
                      <a:schemeClr val="bg1">
                        <a:lumMod val="85000"/>
                      </a:schemeClr>
                    </a:solidFill>
                  </a:tcPr>
                </a:tc>
                <a:extLst>
                  <a:ext uri="{0D108BD9-81ED-4DB2-BD59-A6C34878D82A}">
                    <a16:rowId xmlns:a16="http://schemas.microsoft.com/office/drawing/2014/main" val="3307602514"/>
                  </a:ext>
                </a:extLst>
              </a:tr>
              <a:tr h="0">
                <a:tc>
                  <a:txBody>
                    <a:bodyPr/>
                    <a:lstStyle/>
                    <a:p>
                      <a:pPr algn="ctr"/>
                      <a:r>
                        <a:rPr lang="en-US" sz="1100" dirty="0"/>
                        <a:t>Measurement rate in LRF mode</a:t>
                      </a:r>
                    </a:p>
                  </a:txBody>
                  <a:tcPr anchor="ctr"/>
                </a:tc>
                <a:tc>
                  <a:txBody>
                    <a:bodyPr/>
                    <a:lstStyle/>
                    <a:p>
                      <a:pPr algn="ctr"/>
                      <a:r>
                        <a:rPr lang="en-US" sz="1100" dirty="0"/>
                        <a:t>≥0.1 Hz</a:t>
                      </a:r>
                    </a:p>
                  </a:txBody>
                  <a:tcPr anchor="ctr"/>
                </a:tc>
                <a:extLst>
                  <a:ext uri="{0D108BD9-81ED-4DB2-BD59-A6C34878D82A}">
                    <a16:rowId xmlns:a16="http://schemas.microsoft.com/office/drawing/2014/main" val="2136840524"/>
                  </a:ext>
                </a:extLst>
              </a:tr>
              <a:tr h="144817">
                <a:tc>
                  <a:txBody>
                    <a:bodyPr/>
                    <a:lstStyle/>
                    <a:p>
                      <a:pPr algn="ctr"/>
                      <a:r>
                        <a:rPr lang="en-US" sz="1100" dirty="0"/>
                        <a:t>Measurement rate in Imager mode</a:t>
                      </a:r>
                    </a:p>
                  </a:txBody>
                  <a:tcPr anchor="ctr"/>
                </a:tc>
                <a:tc>
                  <a:txBody>
                    <a:bodyPr/>
                    <a:lstStyle/>
                    <a:p>
                      <a:pPr algn="ctr"/>
                      <a:r>
                        <a:rPr lang="en-US" sz="1100" dirty="0"/>
                        <a:t>≥3.0 Hz</a:t>
                      </a:r>
                    </a:p>
                  </a:txBody>
                  <a:tcPr anchor="ctr"/>
                </a:tc>
                <a:extLst>
                  <a:ext uri="{0D108BD9-81ED-4DB2-BD59-A6C34878D82A}">
                    <a16:rowId xmlns:a16="http://schemas.microsoft.com/office/drawing/2014/main" val="344063395"/>
                  </a:ext>
                </a:extLst>
              </a:tr>
              <a:tr h="0">
                <a:tc>
                  <a:txBody>
                    <a:bodyPr/>
                    <a:lstStyle/>
                    <a:p>
                      <a:pPr algn="ctr"/>
                      <a:r>
                        <a:rPr lang="en-US" sz="1100" dirty="0"/>
                        <a:t>Range bias error per pixel</a:t>
                      </a:r>
                    </a:p>
                  </a:txBody>
                  <a:tcPr anchor="ctr"/>
                </a:tc>
                <a:tc>
                  <a:txBody>
                    <a:bodyPr/>
                    <a:lstStyle/>
                    <a:p>
                      <a:pPr algn="ctr"/>
                      <a:r>
                        <a:rPr lang="en-US" sz="1100" dirty="0"/>
                        <a:t>≤2 cm or 0.1% of range</a:t>
                      </a:r>
                    </a:p>
                  </a:txBody>
                  <a:tcPr anchor="ctr"/>
                </a:tc>
                <a:extLst>
                  <a:ext uri="{0D108BD9-81ED-4DB2-BD59-A6C34878D82A}">
                    <a16:rowId xmlns:a16="http://schemas.microsoft.com/office/drawing/2014/main" val="3446385827"/>
                  </a:ext>
                </a:extLst>
              </a:tr>
              <a:tr h="0">
                <a:tc>
                  <a:txBody>
                    <a:bodyPr/>
                    <a:lstStyle/>
                    <a:p>
                      <a:pPr algn="ctr"/>
                      <a:r>
                        <a:rPr lang="en-US" sz="1100" dirty="0"/>
                        <a:t>Range noise error per pixel</a:t>
                      </a:r>
                    </a:p>
                  </a:txBody>
                  <a:tcPr anchor="ctr"/>
                </a:tc>
                <a:tc>
                  <a:txBody>
                    <a:bodyPr/>
                    <a:lstStyle/>
                    <a:p>
                      <a:pPr marL="0" marR="0" lvl="0" indent="0" algn="ctr" defTabSz="342871" rtl="0" eaLnBrk="1" fontAlgn="auto" latinLnBrk="0" hangingPunct="1">
                        <a:lnSpc>
                          <a:spcPct val="100000"/>
                        </a:lnSpc>
                        <a:spcBef>
                          <a:spcPts val="0"/>
                        </a:spcBef>
                        <a:spcAft>
                          <a:spcPts val="0"/>
                        </a:spcAft>
                        <a:buClrTx/>
                        <a:buSzTx/>
                        <a:buFontTx/>
                        <a:buNone/>
                        <a:tabLst/>
                        <a:defRPr/>
                      </a:pPr>
                      <a:r>
                        <a:rPr lang="en-US" sz="1100" dirty="0"/>
                        <a:t>≤2 cm or 0.1% of range, 1-sigma</a:t>
                      </a:r>
                    </a:p>
                  </a:txBody>
                  <a:tcPr anchor="ctr"/>
                </a:tc>
                <a:extLst>
                  <a:ext uri="{0D108BD9-81ED-4DB2-BD59-A6C34878D82A}">
                    <a16:rowId xmlns:a16="http://schemas.microsoft.com/office/drawing/2014/main" val="4195807573"/>
                  </a:ext>
                </a:extLst>
              </a:tr>
              <a:tr h="0">
                <a:tc>
                  <a:txBody>
                    <a:bodyPr/>
                    <a:lstStyle/>
                    <a:p>
                      <a:pPr algn="ctr"/>
                      <a:r>
                        <a:rPr lang="en-US" sz="1100" dirty="0"/>
                        <a:t>Bearing knowledge per pixel</a:t>
                      </a:r>
                    </a:p>
                  </a:txBody>
                  <a:tcPr anchor="ctr"/>
                </a:tc>
                <a:tc>
                  <a:txBody>
                    <a:bodyPr/>
                    <a:lstStyle/>
                    <a:p>
                      <a:pPr algn="ctr"/>
                      <a:r>
                        <a:rPr lang="en-US" sz="1100" dirty="0"/>
                        <a:t>≤0.2 deg</a:t>
                      </a:r>
                    </a:p>
                  </a:txBody>
                  <a:tcPr anchor="ctr"/>
                </a:tc>
                <a:extLst>
                  <a:ext uri="{0D108BD9-81ED-4DB2-BD59-A6C34878D82A}">
                    <a16:rowId xmlns:a16="http://schemas.microsoft.com/office/drawing/2014/main" val="618790702"/>
                  </a:ext>
                </a:extLst>
              </a:tr>
              <a:tr h="0">
                <a:tc>
                  <a:txBody>
                    <a:bodyPr/>
                    <a:lstStyle/>
                    <a:p>
                      <a:pPr algn="ctr"/>
                      <a:r>
                        <a:rPr lang="en-US" sz="1100" dirty="0"/>
                        <a:t>FOV in LRF mode</a:t>
                      </a:r>
                    </a:p>
                  </a:txBody>
                  <a:tcPr anchor="ctr"/>
                </a:tc>
                <a:tc>
                  <a:txBody>
                    <a:bodyPr/>
                    <a:lstStyle/>
                    <a:p>
                      <a:pPr algn="ctr"/>
                      <a:r>
                        <a:rPr lang="en-US" sz="1100" dirty="0"/>
                        <a:t>≥1.36 deg circular full angle</a:t>
                      </a:r>
                    </a:p>
                  </a:txBody>
                  <a:tcPr anchor="ctr"/>
                </a:tc>
                <a:extLst>
                  <a:ext uri="{0D108BD9-81ED-4DB2-BD59-A6C34878D82A}">
                    <a16:rowId xmlns:a16="http://schemas.microsoft.com/office/drawing/2014/main" val="138830721"/>
                  </a:ext>
                </a:extLst>
              </a:tr>
              <a:tr h="152400">
                <a:tc>
                  <a:txBody>
                    <a:bodyPr/>
                    <a:lstStyle/>
                    <a:p>
                      <a:pPr algn="ctr"/>
                      <a:r>
                        <a:rPr lang="en-US" sz="1100" dirty="0"/>
                        <a:t>FOV in Imager mode</a:t>
                      </a:r>
                    </a:p>
                  </a:txBody>
                  <a:tcPr anchor="ctr"/>
                </a:tc>
                <a:tc>
                  <a:txBody>
                    <a:bodyPr/>
                    <a:lstStyle/>
                    <a:p>
                      <a:pPr marL="0" marR="0" lvl="0" indent="0" algn="ctr" defTabSz="342871" rtl="0" eaLnBrk="1" fontAlgn="auto" latinLnBrk="0" hangingPunct="1">
                        <a:lnSpc>
                          <a:spcPct val="100000"/>
                        </a:lnSpc>
                        <a:spcBef>
                          <a:spcPts val="0"/>
                        </a:spcBef>
                        <a:spcAft>
                          <a:spcPts val="0"/>
                        </a:spcAft>
                        <a:buClrTx/>
                        <a:buSzTx/>
                        <a:buFontTx/>
                        <a:buNone/>
                        <a:tabLst/>
                        <a:defRPr/>
                      </a:pPr>
                      <a:r>
                        <a:rPr lang="en-US" sz="1100" dirty="0"/>
                        <a:t>≥40 deg circular full angle</a:t>
                      </a:r>
                    </a:p>
                  </a:txBody>
                  <a:tcPr anchor="ctr"/>
                </a:tc>
                <a:extLst>
                  <a:ext uri="{0D108BD9-81ED-4DB2-BD59-A6C34878D82A}">
                    <a16:rowId xmlns:a16="http://schemas.microsoft.com/office/drawing/2014/main" val="2167460915"/>
                  </a:ext>
                </a:extLst>
              </a:tr>
              <a:tr h="121920">
                <a:tc>
                  <a:txBody>
                    <a:bodyPr/>
                    <a:lstStyle/>
                    <a:p>
                      <a:pPr algn="ctr"/>
                      <a:r>
                        <a:rPr lang="en-US" sz="1100" dirty="0"/>
                        <a:t>Spatial resolution</a:t>
                      </a:r>
                    </a:p>
                  </a:txBody>
                  <a:tcPr anchor="ctr"/>
                </a:tc>
                <a:tc>
                  <a:txBody>
                    <a:bodyPr/>
                    <a:lstStyle/>
                    <a:p>
                      <a:pPr algn="ctr"/>
                      <a:r>
                        <a:rPr lang="en-US" sz="1100" dirty="0"/>
                        <a:t>resolve features with a diameter of 1 cm at 1.2m</a:t>
                      </a:r>
                    </a:p>
                  </a:txBody>
                  <a:tcPr anchor="ctr"/>
                </a:tc>
                <a:extLst>
                  <a:ext uri="{0D108BD9-81ED-4DB2-BD59-A6C34878D82A}">
                    <a16:rowId xmlns:a16="http://schemas.microsoft.com/office/drawing/2014/main" val="142272006"/>
                  </a:ext>
                </a:extLst>
              </a:tr>
              <a:tr h="137160">
                <a:tc>
                  <a:txBody>
                    <a:bodyPr/>
                    <a:lstStyle/>
                    <a:p>
                      <a:pPr algn="ctr"/>
                      <a:r>
                        <a:rPr lang="en-US" sz="1100" dirty="0"/>
                        <a:t>LRF mode received peak optical power</a:t>
                      </a:r>
                    </a:p>
                  </a:txBody>
                  <a:tcPr anchor="ctr"/>
                </a:tc>
                <a:tc>
                  <a:txBody>
                    <a:bodyPr/>
                    <a:lstStyle/>
                    <a:p>
                      <a:pPr algn="ctr"/>
                      <a:r>
                        <a:rPr lang="en-US" sz="1100" dirty="0"/>
                        <a:t>≥1 </a:t>
                      </a:r>
                      <a:r>
                        <a:rPr lang="en-US" sz="1100" dirty="0" err="1"/>
                        <a:t>uW</a:t>
                      </a:r>
                      <a:endParaRPr lang="en-US" sz="1100" dirty="0"/>
                    </a:p>
                  </a:txBody>
                  <a:tcPr anchor="ctr"/>
                </a:tc>
                <a:extLst>
                  <a:ext uri="{0D108BD9-81ED-4DB2-BD59-A6C34878D82A}">
                    <a16:rowId xmlns:a16="http://schemas.microsoft.com/office/drawing/2014/main" val="1954778638"/>
                  </a:ext>
                </a:extLst>
              </a:tr>
              <a:tr h="0">
                <a:tc>
                  <a:txBody>
                    <a:bodyPr/>
                    <a:lstStyle/>
                    <a:p>
                      <a:pPr algn="ctr"/>
                      <a:r>
                        <a:rPr lang="en-US" sz="1100" dirty="0"/>
                        <a:t>Relative linear velocity</a:t>
                      </a:r>
                    </a:p>
                  </a:txBody>
                  <a:tcPr anchor="ctr"/>
                </a:tc>
                <a:tc>
                  <a:txBody>
                    <a:bodyPr/>
                    <a:lstStyle/>
                    <a:p>
                      <a:pPr marL="0" marR="0" lvl="0" indent="0" algn="ctr" defTabSz="342871" rtl="0" eaLnBrk="1" fontAlgn="auto" latinLnBrk="0" hangingPunct="1">
                        <a:lnSpc>
                          <a:spcPct val="100000"/>
                        </a:lnSpc>
                        <a:spcBef>
                          <a:spcPts val="0"/>
                        </a:spcBef>
                        <a:spcAft>
                          <a:spcPts val="0"/>
                        </a:spcAft>
                        <a:buClrTx/>
                        <a:buSzTx/>
                        <a:buFontTx/>
                        <a:buNone/>
                        <a:tabLst/>
                        <a:defRPr/>
                      </a:pPr>
                      <a:r>
                        <a:rPr lang="en-US" sz="1100" dirty="0"/>
                        <a:t>≤0.5 m/s</a:t>
                      </a:r>
                    </a:p>
                  </a:txBody>
                  <a:tcPr anchor="ctr"/>
                </a:tc>
                <a:extLst>
                  <a:ext uri="{0D108BD9-81ED-4DB2-BD59-A6C34878D82A}">
                    <a16:rowId xmlns:a16="http://schemas.microsoft.com/office/drawing/2014/main" val="3243483202"/>
                  </a:ext>
                </a:extLst>
              </a:tr>
              <a:tr h="0">
                <a:tc>
                  <a:txBody>
                    <a:bodyPr/>
                    <a:lstStyle/>
                    <a:p>
                      <a:pPr algn="ctr"/>
                      <a:r>
                        <a:rPr lang="en-US" sz="1100" dirty="0"/>
                        <a:t>Relative angular velocity</a:t>
                      </a:r>
                    </a:p>
                  </a:txBody>
                  <a:tcPr anchor="ctr"/>
                </a:tc>
                <a:tc>
                  <a:txBody>
                    <a:bodyPr/>
                    <a:lstStyle/>
                    <a:p>
                      <a:pPr marL="0" marR="0" lvl="0" indent="0" algn="ctr" defTabSz="342871" rtl="0" eaLnBrk="1" fontAlgn="auto" latinLnBrk="0" hangingPunct="1">
                        <a:lnSpc>
                          <a:spcPct val="100000"/>
                        </a:lnSpc>
                        <a:spcBef>
                          <a:spcPts val="0"/>
                        </a:spcBef>
                        <a:spcAft>
                          <a:spcPts val="0"/>
                        </a:spcAft>
                        <a:buClrTx/>
                        <a:buSzTx/>
                        <a:buFontTx/>
                        <a:buNone/>
                        <a:tabLst/>
                        <a:defRPr/>
                      </a:pPr>
                      <a:r>
                        <a:rPr lang="en-US" sz="1100" dirty="0"/>
                        <a:t>≤2 </a:t>
                      </a:r>
                      <a:r>
                        <a:rPr lang="en-US" sz="1100" dirty="0" err="1"/>
                        <a:t>mrad</a:t>
                      </a:r>
                      <a:r>
                        <a:rPr lang="en-US" sz="1100" dirty="0"/>
                        <a:t>/s</a:t>
                      </a:r>
                    </a:p>
                  </a:txBody>
                  <a:tcPr anchor="ctr"/>
                </a:tc>
                <a:extLst>
                  <a:ext uri="{0D108BD9-81ED-4DB2-BD59-A6C34878D82A}">
                    <a16:rowId xmlns:a16="http://schemas.microsoft.com/office/drawing/2014/main" val="2199442504"/>
                  </a:ext>
                </a:extLst>
              </a:tr>
              <a:tr h="0">
                <a:tc>
                  <a:txBody>
                    <a:bodyPr/>
                    <a:lstStyle/>
                    <a:p>
                      <a:pPr algn="ctr"/>
                      <a:r>
                        <a:rPr lang="en-US" sz="1100" dirty="0"/>
                        <a:t>Environment</a:t>
                      </a:r>
                    </a:p>
                  </a:txBody>
                  <a:tcPr anchor="ctr"/>
                </a:tc>
                <a:tc>
                  <a:txBody>
                    <a:bodyPr/>
                    <a:lstStyle/>
                    <a:p>
                      <a:pPr marL="0" marR="0" lvl="0" indent="0" algn="ctr" defTabSz="342871" rtl="0" eaLnBrk="1" fontAlgn="auto" latinLnBrk="0" hangingPunct="1">
                        <a:lnSpc>
                          <a:spcPct val="100000"/>
                        </a:lnSpc>
                        <a:spcBef>
                          <a:spcPts val="0"/>
                        </a:spcBef>
                        <a:spcAft>
                          <a:spcPts val="0"/>
                        </a:spcAft>
                        <a:buClrTx/>
                        <a:buSzTx/>
                        <a:buFontTx/>
                        <a:buNone/>
                        <a:tabLst/>
                        <a:defRPr/>
                      </a:pPr>
                      <a:r>
                        <a:rPr lang="en-US" sz="1100" dirty="0"/>
                        <a:t>Space qualified</a:t>
                      </a:r>
                    </a:p>
                  </a:txBody>
                  <a:tcPr anchor="ctr"/>
                </a:tc>
                <a:extLst>
                  <a:ext uri="{0D108BD9-81ED-4DB2-BD59-A6C34878D82A}">
                    <a16:rowId xmlns:a16="http://schemas.microsoft.com/office/drawing/2014/main" val="3387521944"/>
                  </a:ext>
                </a:extLst>
              </a:tr>
            </a:tbl>
          </a:graphicData>
        </a:graphic>
      </p:graphicFrame>
    </p:spTree>
    <p:extLst>
      <p:ext uri="{BB962C8B-B14F-4D97-AF65-F5344CB8AC3E}">
        <p14:creationId xmlns:p14="http://schemas.microsoft.com/office/powerpoint/2010/main" val="197193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FCE350-4D6E-E645-A83F-58591215F0A8}"/>
              </a:ext>
            </a:extLst>
          </p:cNvPr>
          <p:cNvSpPr>
            <a:spLocks noGrp="1"/>
          </p:cNvSpPr>
          <p:nvPr>
            <p:ph type="sldNum" sz="quarter" idx="10"/>
          </p:nvPr>
        </p:nvSpPr>
        <p:spPr/>
        <p:txBody>
          <a:bodyPr/>
          <a:lstStyle/>
          <a:p>
            <a:fld id="{626F0FE5-7DF8-487B-905B-62FF8285DD00}" type="slidenum">
              <a:rPr lang="en-US" altLang="x-none" smtClean="0"/>
              <a:pPr/>
              <a:t>5</a:t>
            </a:fld>
            <a:endParaRPr lang="en-US" altLang="x-none" dirty="0"/>
          </a:p>
        </p:txBody>
      </p:sp>
      <p:sp>
        <p:nvSpPr>
          <p:cNvPr id="4" name="Title 3">
            <a:extLst>
              <a:ext uri="{FF2B5EF4-FFF2-40B4-BE49-F238E27FC236}">
                <a16:creationId xmlns:a16="http://schemas.microsoft.com/office/drawing/2014/main" id="{CFB59C94-15CA-8C4B-94B9-5047230F54CF}"/>
              </a:ext>
            </a:extLst>
          </p:cNvPr>
          <p:cNvSpPr>
            <a:spLocks noGrp="1"/>
          </p:cNvSpPr>
          <p:nvPr>
            <p:ph type="title"/>
          </p:nvPr>
        </p:nvSpPr>
        <p:spPr/>
        <p:txBody>
          <a:bodyPr>
            <a:normAutofit/>
          </a:bodyPr>
          <a:lstStyle/>
          <a:p>
            <a:r>
              <a:rPr lang="en-US" dirty="0"/>
              <a:t>LIDAR Modelling</a:t>
            </a:r>
          </a:p>
        </p:txBody>
      </p:sp>
      <p:sp>
        <p:nvSpPr>
          <p:cNvPr id="12" name="Content Placeholder 1">
            <a:extLst>
              <a:ext uri="{FF2B5EF4-FFF2-40B4-BE49-F238E27FC236}">
                <a16:creationId xmlns:a16="http://schemas.microsoft.com/office/drawing/2014/main" id="{DF0F3C87-CF79-447E-99A1-2FAA2C33CB46}"/>
              </a:ext>
            </a:extLst>
          </p:cNvPr>
          <p:cNvSpPr>
            <a:spLocks noGrp="1"/>
          </p:cNvSpPr>
          <p:nvPr>
            <p:ph idx="1"/>
          </p:nvPr>
        </p:nvSpPr>
        <p:spPr>
          <a:xfrm>
            <a:off x="-19049" y="666750"/>
            <a:ext cx="9163050" cy="228600"/>
          </a:xfrm>
        </p:spPr>
        <p:txBody>
          <a:bodyPr/>
          <a:lstStyle/>
          <a:p>
            <a:r>
              <a:rPr lang="en-US" sz="1050" dirty="0"/>
              <a:t>RPO subsystem is developing two different models of the Kodiak LiDAR. Development by RPO engineer integrated into the Kodiak team.</a:t>
            </a:r>
          </a:p>
        </p:txBody>
      </p:sp>
      <p:sp>
        <p:nvSpPr>
          <p:cNvPr id="13" name="Rectangle 12">
            <a:extLst>
              <a:ext uri="{FF2B5EF4-FFF2-40B4-BE49-F238E27FC236}">
                <a16:creationId xmlns:a16="http://schemas.microsoft.com/office/drawing/2014/main" id="{46EB8DA4-9884-4014-B9F4-909432C83A63}"/>
              </a:ext>
            </a:extLst>
          </p:cNvPr>
          <p:cNvSpPr/>
          <p:nvPr/>
        </p:nvSpPr>
        <p:spPr bwMode="auto">
          <a:xfrm>
            <a:off x="76200" y="971550"/>
            <a:ext cx="5060948" cy="398383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LiDAR High Fidelity (HiFi) Simulation</a:t>
            </a:r>
          </a:p>
          <a:p>
            <a:pPr marL="0" marR="0" indent="0" algn="ctr" defTabSz="914400" rtl="0" eaLnBrk="0" fontAlgn="base" latinLnBrk="0" hangingPunct="0">
              <a:lnSpc>
                <a:spcPct val="100000"/>
              </a:lnSpc>
              <a:spcBef>
                <a:spcPct val="0"/>
              </a:spcBef>
              <a:spcAft>
                <a:spcPct val="0"/>
              </a:spcAft>
              <a:buClrTx/>
              <a:buSzTx/>
              <a:buFontTx/>
              <a:buNone/>
              <a:tabLst/>
            </a:pPr>
            <a:endParaRPr lang="en-US" sz="900" b="1" dirty="0">
              <a:latin typeface="Arial" pitchFamily="-108" charset="0"/>
              <a:ea typeface="ＭＳ Ｐゴシック" pitchFamily="-108" charset="-128"/>
              <a:cs typeface="ＭＳ Ｐゴシック" pitchFamily="-108" charset="-128"/>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900" dirty="0">
                <a:latin typeface="Arial" pitchFamily="-108" charset="0"/>
                <a:ea typeface="ＭＳ Ｐゴシック" pitchFamily="-108" charset="-128"/>
                <a:cs typeface="ＭＳ Ｐゴシック" pitchFamily="-108" charset="-128"/>
              </a:rPr>
              <a:t>Main objectives:</a:t>
            </a:r>
          </a:p>
          <a:p>
            <a:pPr marL="685800" lvl="1" indent="-280988">
              <a:buFont typeface="+mj-lt"/>
              <a:buAutoNum type="arabicPeriod"/>
            </a:pPr>
            <a:r>
              <a:rPr lang="en-US" sz="900" dirty="0">
                <a:latin typeface="Arial" pitchFamily="-108" charset="0"/>
                <a:ea typeface="ＭＳ Ｐゴシック" pitchFamily="-108" charset="-128"/>
                <a:cs typeface="ＭＳ Ｐゴシック" pitchFamily="-108" charset="-128"/>
              </a:rPr>
              <a:t>Support Kodiak’s development and testing</a:t>
            </a:r>
          </a:p>
          <a:p>
            <a:pPr marL="685800" lvl="1" indent="-280988">
              <a:buFont typeface="+mj-lt"/>
              <a:buAutoNum type="arabicPeriod"/>
            </a:pPr>
            <a:r>
              <a:rPr lang="en-US" sz="900" dirty="0">
                <a:latin typeface="Arial" pitchFamily="-108" charset="0"/>
                <a:ea typeface="ＭＳ Ｐゴシック" pitchFamily="-108" charset="-128"/>
                <a:cs typeface="ＭＳ Ｐゴシック" pitchFamily="-108" charset="-128"/>
              </a:rPr>
              <a:t>Predict compliance of design with L5 LiDAR requirements before Engineering Test Unit (ETU) testing. Early prediction of possible problems and design solutions.</a:t>
            </a:r>
          </a:p>
          <a:p>
            <a:pPr marL="685800" lvl="1" indent="-280988">
              <a:buFont typeface="+mj-lt"/>
              <a:buAutoNum type="arabicPeriod"/>
            </a:pPr>
            <a:r>
              <a:rPr lang="en-US" sz="900" dirty="0">
                <a:latin typeface="Arial" pitchFamily="-108" charset="0"/>
                <a:ea typeface="ＭＳ Ｐゴシック" pitchFamily="-108" charset="-128"/>
                <a:cs typeface="ＭＳ Ｐゴシック" pitchFamily="-108" charset="-128"/>
              </a:rPr>
              <a:t>Provide a benchmark for the Verification and Validation (V&amp;V) of the Reduced LiDAR Model</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900" dirty="0">
              <a:latin typeface="Arial" pitchFamily="-108" charset="0"/>
              <a:ea typeface="ＭＳ Ｐゴシック" pitchFamily="-108" charset="-128"/>
              <a:cs typeface="ＭＳ Ｐゴシック" pitchFamily="-108" charset="-128"/>
            </a:endParaRPr>
          </a:p>
          <a:p>
            <a:pPr marL="285750" indent="-285750" defTabSz="914400" eaLnBrk="0" fontAlgn="base" hangingPunct="0">
              <a:spcBef>
                <a:spcPct val="0"/>
              </a:spcBef>
              <a:spcAft>
                <a:spcPct val="0"/>
              </a:spcAft>
              <a:buFont typeface="Arial" panose="020B0604020202020204" pitchFamily="34" charset="0"/>
              <a:buChar char="•"/>
            </a:pPr>
            <a:r>
              <a:rPr lang="en-US" sz="900" dirty="0">
                <a:latin typeface="Arial" pitchFamily="-108" charset="0"/>
                <a:ea typeface="ＭＳ Ｐゴシック" pitchFamily="-108" charset="-128"/>
                <a:cs typeface="ＭＳ Ｐゴシック" pitchFamily="-108" charset="-128"/>
              </a:rPr>
              <a:t>Simulates FPGA processing of digital signals at </a:t>
            </a:r>
            <a:r>
              <a:rPr lang="en-US" sz="900" b="1" dirty="0">
                <a:latin typeface="Arial" pitchFamily="-108" charset="0"/>
                <a:ea typeface="ＭＳ Ｐゴシック" pitchFamily="-108" charset="-128"/>
                <a:cs typeface="ＭＳ Ｐゴシック" pitchFamily="-108" charset="-128"/>
              </a:rPr>
              <a:t>24.64 GHz</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900" dirty="0">
              <a:latin typeface="Arial" pitchFamily="-108" charset="0"/>
              <a:ea typeface="ＭＳ Ｐゴシック" pitchFamily="-108" charset="-128"/>
              <a:cs typeface="ＭＳ Ｐゴシック" pitchFamily="-108" charset="-128"/>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900" dirty="0">
                <a:latin typeface="Arial" pitchFamily="-108" charset="0"/>
                <a:ea typeface="ＭＳ Ｐゴシック" pitchFamily="-108" charset="-128"/>
                <a:cs typeface="ＭＳ Ｐゴシック" pitchFamily="-108" charset="-128"/>
              </a:rPr>
              <a:t>Simulates range and bearing measurements in Laser Range Finder (LRF) mode and Imager mode</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900" dirty="0">
              <a:latin typeface="Arial" pitchFamily="-108" charset="0"/>
              <a:ea typeface="ＭＳ Ｐゴシック" pitchFamily="-108" charset="-128"/>
              <a:cs typeface="ＭＳ Ｐゴシック" pitchFamily="-108" charset="-128"/>
            </a:endParaRPr>
          </a:p>
          <a:p>
            <a:pPr marL="285750" indent="-285750">
              <a:buFont typeface="Arial" panose="020B0604020202020204" pitchFamily="34" charset="0"/>
              <a:buChar char="•"/>
            </a:pPr>
            <a:r>
              <a:rPr lang="en-US" sz="900" dirty="0">
                <a:latin typeface="Arial" pitchFamily="-108" charset="0"/>
                <a:ea typeface="ＭＳ Ｐゴシック" pitchFamily="-108" charset="-128"/>
                <a:cs typeface="ＭＳ Ｐゴシック" pitchFamily="-108" charset="-128"/>
              </a:rPr>
              <a:t>Standalone model</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900" dirty="0">
              <a:latin typeface="Arial" pitchFamily="-108" charset="0"/>
              <a:ea typeface="ＭＳ Ｐゴシック" pitchFamily="-108" charset="-128"/>
              <a:cs typeface="ＭＳ Ｐゴシック" pitchFamily="-108" charset="-128"/>
            </a:endParaRPr>
          </a:p>
          <a:p>
            <a:pPr marL="285750" indent="-285750">
              <a:buFont typeface="Arial" panose="020B0604020202020204" pitchFamily="34" charset="0"/>
              <a:buChar char="•"/>
            </a:pPr>
            <a:r>
              <a:rPr lang="en-US" sz="900" dirty="0">
                <a:latin typeface="Arial" pitchFamily="-108" charset="0"/>
                <a:ea typeface="ＭＳ Ｐゴシック" pitchFamily="-108" charset="-128"/>
                <a:cs typeface="ＭＳ Ｐゴシック" pitchFamily="-108" charset="-128"/>
              </a:rPr>
              <a:t>Runs slower than real time</a:t>
            </a:r>
          </a:p>
          <a:p>
            <a:pPr marR="0" defTabSz="914400" rtl="0" eaLnBrk="0" fontAlgn="base" latinLnBrk="0" hangingPunct="0">
              <a:lnSpc>
                <a:spcPct val="100000"/>
              </a:lnSpc>
              <a:spcBef>
                <a:spcPct val="0"/>
              </a:spcBef>
              <a:spcAft>
                <a:spcPct val="0"/>
              </a:spcAft>
              <a:buClrTx/>
              <a:buSzTx/>
              <a:tabLst/>
            </a:pPr>
            <a:endParaRPr lang="en-US" sz="900" dirty="0">
              <a:latin typeface="Arial" pitchFamily="-108" charset="0"/>
              <a:ea typeface="ＭＳ Ｐゴシック" pitchFamily="-108" charset="-128"/>
              <a:cs typeface="ＭＳ Ｐゴシック" pitchFamily="-108" charset="-128"/>
            </a:endParaRPr>
          </a:p>
          <a:p>
            <a:pPr marL="285750" indent="-285750">
              <a:buFont typeface="Arial" panose="020B0604020202020204" pitchFamily="34" charset="0"/>
              <a:buChar char="•"/>
            </a:pPr>
            <a:r>
              <a:rPr lang="en-US" sz="900" dirty="0">
                <a:latin typeface="Arial" pitchFamily="-108" charset="0"/>
                <a:ea typeface="ＭＳ Ｐゴシック" pitchFamily="-108" charset="-128"/>
                <a:cs typeface="ＭＳ Ｐゴシック" pitchFamily="-108" charset="-128"/>
              </a:rPr>
              <a:t>Model parameters identified from and validated against Kodiak ETU test data</a:t>
            </a:r>
          </a:p>
          <a:p>
            <a:pPr marL="685800" lvl="1" indent="-280988">
              <a:buFont typeface="Arial" panose="020B0604020202020204" pitchFamily="34" charset="0"/>
              <a:buChar char="•"/>
            </a:pPr>
            <a:r>
              <a:rPr lang="en-US" sz="900" dirty="0">
                <a:latin typeface="Arial" pitchFamily="-108" charset="0"/>
                <a:ea typeface="ＭＳ Ｐゴシック" pitchFamily="-108" charset="-128"/>
                <a:cs typeface="ＭＳ Ｐゴシック" pitchFamily="-108" charset="-128"/>
              </a:rPr>
              <a:t>Validation completed by LiDAR CDR</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900" dirty="0">
              <a:latin typeface="Arial" pitchFamily="-108" charset="0"/>
              <a:ea typeface="ＭＳ Ｐゴシック" pitchFamily="-108" charset="-128"/>
              <a:cs typeface="ＭＳ Ｐゴシック" pitchFamily="-108" charset="-128"/>
            </a:endParaRPr>
          </a:p>
          <a:p>
            <a:pPr marL="285750" indent="-285750">
              <a:buFont typeface="Arial" panose="020B0604020202020204" pitchFamily="34" charset="0"/>
              <a:buChar char="•"/>
            </a:pPr>
            <a:r>
              <a:rPr lang="en-US" sz="900" dirty="0">
                <a:latin typeface="Arial" pitchFamily="-108" charset="0"/>
                <a:ea typeface="ＭＳ Ｐゴシック" pitchFamily="-108" charset="-128"/>
                <a:cs typeface="ＭＳ Ｐゴシック" pitchFamily="-108" charset="-128"/>
              </a:rPr>
              <a:t>Simulates the different components of Kodiak: LRF and Imager Receiver (RX) cards, backend RX card, Analog-to-Digital Converters (ADCs), Position-Sensitive Diode (PSD), Field Programmable Gate Arrays (FPGAs), </a:t>
            </a:r>
            <a:r>
              <a:rPr lang="en-US" sz="900" dirty="0" err="1">
                <a:latin typeface="Arial" pitchFamily="-108" charset="0"/>
                <a:ea typeface="ＭＳ Ｐゴシック" pitchFamily="-108" charset="-128"/>
                <a:cs typeface="ＭＳ Ｐゴシック" pitchFamily="-108" charset="-128"/>
              </a:rPr>
              <a:t>etc</a:t>
            </a:r>
            <a:r>
              <a:rPr lang="en-US" sz="900" dirty="0">
                <a:latin typeface="Arial" pitchFamily="-108" charset="0"/>
                <a:ea typeface="ＭＳ Ｐゴシック" pitchFamily="-108" charset="-128"/>
                <a:cs typeface="ＭＳ Ｐゴシック" pitchFamily="-108" charset="-128"/>
              </a:rPr>
              <a:t> </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900" dirty="0">
              <a:latin typeface="Arial" pitchFamily="-108" charset="0"/>
              <a:ea typeface="ＭＳ Ｐゴシック" pitchFamily="-108" charset="-128"/>
              <a:cs typeface="ＭＳ Ｐゴシック" pitchFamily="-108" charset="-128"/>
            </a:endParaRPr>
          </a:p>
          <a:p>
            <a:pPr marL="285750" indent="-285750">
              <a:buFont typeface="Arial" panose="020B0604020202020204" pitchFamily="34" charset="0"/>
              <a:buChar char="•"/>
            </a:pPr>
            <a:r>
              <a:rPr lang="en-US" sz="900" dirty="0">
                <a:latin typeface="Arial" pitchFamily="-108" charset="0"/>
                <a:ea typeface="ＭＳ Ｐゴシック" pitchFamily="-108" charset="-128"/>
                <a:cs typeface="ＭＳ Ｐゴシック" pitchFamily="-108" charset="-128"/>
              </a:rPr>
              <a:t>Relies on RPO’s </a:t>
            </a:r>
            <a:r>
              <a:rPr lang="en-US" sz="900" dirty="0" err="1">
                <a:latin typeface="Arial" pitchFamily="-108" charset="0"/>
                <a:ea typeface="ＭＳ Ｐゴシック" pitchFamily="-108" charset="-128"/>
                <a:cs typeface="ＭＳ Ｐゴシック" pitchFamily="-108" charset="-128"/>
              </a:rPr>
              <a:t>Freespace</a:t>
            </a:r>
            <a:r>
              <a:rPr lang="en-US" sz="900" dirty="0">
                <a:latin typeface="Arial" pitchFamily="-108" charset="0"/>
                <a:ea typeface="ＭＳ Ｐゴシック" pitchFamily="-108" charset="-128"/>
                <a:cs typeface="ＭＳ Ｐゴシック" pitchFamily="-108" charset="-128"/>
              </a:rPr>
              <a:t> </a:t>
            </a:r>
            <a:r>
              <a:rPr lang="en-US" sz="900" dirty="0" err="1">
                <a:latin typeface="Arial" pitchFamily="-108" charset="0"/>
                <a:ea typeface="ＭＳ Ｐゴシック" pitchFamily="-108" charset="-128"/>
                <a:cs typeface="ＭＳ Ｐゴシック" pitchFamily="-108" charset="-128"/>
              </a:rPr>
              <a:t>Raytracer</a:t>
            </a:r>
            <a:r>
              <a:rPr lang="en-US" sz="900" dirty="0">
                <a:latin typeface="Arial" pitchFamily="-108" charset="0"/>
                <a:ea typeface="ＭＳ Ｐゴシック" pitchFamily="-108" charset="-128"/>
                <a:cs typeface="ＭＳ Ｐゴシック" pitchFamily="-108" charset="-128"/>
              </a:rPr>
              <a:t> for optical power waveforms at the receivers’ photo diodes</a:t>
            </a:r>
          </a:p>
          <a:p>
            <a:pPr marL="285750" indent="-285750">
              <a:buFont typeface="Arial" panose="020B0604020202020204" pitchFamily="34" charset="0"/>
              <a:buChar char="•"/>
            </a:pPr>
            <a:endParaRPr lang="en-US" sz="900" dirty="0">
              <a:latin typeface="Arial" pitchFamily="-108" charset="0"/>
              <a:ea typeface="ＭＳ Ｐゴシック" pitchFamily="-108" charset="-128"/>
              <a:cs typeface="ＭＳ Ｐゴシック" pitchFamily="-108" charset="-128"/>
            </a:endParaRPr>
          </a:p>
        </p:txBody>
      </p:sp>
      <p:sp>
        <p:nvSpPr>
          <p:cNvPr id="14" name="Rectangle 13">
            <a:extLst>
              <a:ext uri="{FF2B5EF4-FFF2-40B4-BE49-F238E27FC236}">
                <a16:creationId xmlns:a16="http://schemas.microsoft.com/office/drawing/2014/main" id="{DEFAD04F-D4C6-4B13-AEEE-51F02EC04D7A}"/>
              </a:ext>
            </a:extLst>
          </p:cNvPr>
          <p:cNvSpPr/>
          <p:nvPr/>
        </p:nvSpPr>
        <p:spPr bwMode="auto">
          <a:xfrm>
            <a:off x="5241923" y="971550"/>
            <a:ext cx="3825877" cy="3983833"/>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Reduced LiDAR Model</a:t>
            </a:r>
          </a:p>
          <a:p>
            <a:pPr marL="0" marR="0" indent="0" algn="ctr" defTabSz="914400" rtl="0" eaLnBrk="0" fontAlgn="base" latinLnBrk="0" hangingPunct="0">
              <a:lnSpc>
                <a:spcPct val="100000"/>
              </a:lnSpc>
              <a:spcBef>
                <a:spcPct val="0"/>
              </a:spcBef>
              <a:spcAft>
                <a:spcPct val="0"/>
              </a:spcAft>
              <a:buClrTx/>
              <a:buSzTx/>
              <a:buFontTx/>
              <a:buNone/>
              <a:tabLst/>
            </a:pPr>
            <a:endParaRPr lang="en-US" sz="900" b="1" dirty="0">
              <a:latin typeface="Arial" pitchFamily="-108" charset="0"/>
              <a:ea typeface="ＭＳ Ｐゴシック" pitchFamily="-108" charset="-128"/>
              <a:cs typeface="ＭＳ Ｐゴシック" pitchFamily="-108" charset="-128"/>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900" dirty="0">
                <a:latin typeface="Arial" pitchFamily="-108" charset="0"/>
                <a:ea typeface="ＭＳ Ｐゴシック" pitchFamily="-108" charset="-128"/>
                <a:cs typeface="ＭＳ Ｐゴシック" pitchFamily="-108" charset="-128"/>
              </a:rPr>
              <a:t>Main objectives:</a:t>
            </a:r>
          </a:p>
          <a:p>
            <a:pPr marL="800100" lvl="1" indent="-342900">
              <a:buFont typeface="+mj-lt"/>
              <a:buAutoNum type="arabicPeriod"/>
            </a:pPr>
            <a:r>
              <a:rPr lang="en-US" sz="900" dirty="0">
                <a:latin typeface="Arial" pitchFamily="-108" charset="0"/>
                <a:ea typeface="ＭＳ Ｐゴシック" pitchFamily="-108" charset="-128"/>
                <a:cs typeface="ＭＳ Ｐゴシック" pitchFamily="-108" charset="-128"/>
              </a:rPr>
              <a:t>Emulate the Kodiak LiDAR in RPO’s High Fidelity Simulation with enough fidelity to V&amp;V L4 RPO requirements</a:t>
            </a:r>
          </a:p>
          <a:p>
            <a:pPr marL="800100" lvl="1" indent="-342900">
              <a:buFont typeface="+mj-lt"/>
              <a:buAutoNum type="arabicPeriod"/>
            </a:pPr>
            <a:endParaRPr lang="en-US" sz="900" dirty="0">
              <a:latin typeface="Arial" pitchFamily="-108" charset="0"/>
              <a:ea typeface="ＭＳ Ｐゴシック" pitchFamily="-108" charset="-128"/>
              <a:cs typeface="ＭＳ Ｐゴシック" pitchFamily="-108" charset="-128"/>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900" dirty="0">
              <a:latin typeface="Arial" pitchFamily="-108" charset="0"/>
              <a:ea typeface="ＭＳ Ｐゴシック" pitchFamily="-108" charset="-128"/>
              <a:cs typeface="ＭＳ Ｐゴシック" pitchFamily="-108" charset="-128"/>
            </a:endParaRPr>
          </a:p>
          <a:p>
            <a:pPr marL="285750" indent="-285750">
              <a:buFont typeface="Arial" panose="020B0604020202020204" pitchFamily="34" charset="0"/>
              <a:buChar char="•"/>
            </a:pPr>
            <a:endParaRPr lang="en-US" sz="900" dirty="0">
              <a:latin typeface="Arial" pitchFamily="-108" charset="0"/>
              <a:ea typeface="ＭＳ Ｐゴシック" pitchFamily="-108" charset="-128"/>
              <a:cs typeface="ＭＳ Ｐゴシック" pitchFamily="-108" charset="-128"/>
            </a:endParaRPr>
          </a:p>
          <a:p>
            <a:pPr marL="285750" indent="-285750">
              <a:buFont typeface="Arial" panose="020B0604020202020204" pitchFamily="34" charset="0"/>
              <a:buChar char="•"/>
            </a:pPr>
            <a:r>
              <a:rPr lang="en-US" sz="900" dirty="0">
                <a:latin typeface="Arial" pitchFamily="-108" charset="0"/>
                <a:ea typeface="ＭＳ Ｐゴシック" pitchFamily="-108" charset="-128"/>
                <a:cs typeface="ＭＳ Ｐゴシック" pitchFamily="-108" charset="-128"/>
              </a:rPr>
              <a:t>Simulates LiDAR’s outputs at &gt;0.1 Hz (LRF mode) and 3.0 Hz (Imager mode)</a:t>
            </a:r>
          </a:p>
          <a:p>
            <a:pPr marL="285750" indent="-285750">
              <a:buFont typeface="Arial" panose="020B0604020202020204" pitchFamily="34" charset="0"/>
              <a:buChar char="•"/>
            </a:pPr>
            <a:endParaRPr lang="en-US" sz="900" dirty="0">
              <a:latin typeface="Arial" pitchFamily="-108" charset="0"/>
              <a:ea typeface="ＭＳ Ｐゴシック" pitchFamily="-108" charset="-128"/>
              <a:cs typeface="ＭＳ Ｐゴシック" pitchFamily="-108" charset="-128"/>
            </a:endParaRPr>
          </a:p>
          <a:p>
            <a:pPr marL="285750" indent="-285750">
              <a:buFont typeface="Arial" panose="020B0604020202020204" pitchFamily="34" charset="0"/>
              <a:buChar char="•"/>
            </a:pPr>
            <a:endParaRPr lang="en-US" sz="900" dirty="0">
              <a:latin typeface="Arial" pitchFamily="-108" charset="0"/>
              <a:ea typeface="ＭＳ Ｐゴシック" pitchFamily="-108" charset="-128"/>
              <a:cs typeface="ＭＳ Ｐゴシック" pitchFamily="-108" charset="-128"/>
            </a:endParaRPr>
          </a:p>
          <a:p>
            <a:pPr marL="285750" indent="-285750">
              <a:buFont typeface="Arial" panose="020B0604020202020204" pitchFamily="34" charset="0"/>
              <a:buChar char="•"/>
            </a:pPr>
            <a:endParaRPr lang="en-US" sz="900" dirty="0">
              <a:latin typeface="Arial" pitchFamily="-108" charset="0"/>
              <a:ea typeface="ＭＳ Ｐゴシック" pitchFamily="-108" charset="-128"/>
              <a:cs typeface="ＭＳ Ｐゴシック" pitchFamily="-108" charset="-128"/>
            </a:endParaRPr>
          </a:p>
          <a:p>
            <a:pPr marL="285750" indent="-285750">
              <a:buFont typeface="Arial" panose="020B0604020202020204" pitchFamily="34" charset="0"/>
              <a:buChar char="•"/>
            </a:pPr>
            <a:r>
              <a:rPr lang="en-US" sz="900" dirty="0">
                <a:latin typeface="Arial" pitchFamily="-108" charset="0"/>
                <a:ea typeface="ＭＳ Ｐゴシック" pitchFamily="-108" charset="-128"/>
                <a:cs typeface="ＭＳ Ｐゴシック" pitchFamily="-108" charset="-128"/>
              </a:rPr>
              <a:t>Model integrated into RPO’s High Fidelity Simulation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900" dirty="0">
              <a:latin typeface="Arial" pitchFamily="-108" charset="0"/>
              <a:ea typeface="ＭＳ Ｐゴシック" pitchFamily="-108" charset="-128"/>
              <a:cs typeface="ＭＳ Ｐゴシック" pitchFamily="-108" charset="-128"/>
            </a:endParaRPr>
          </a:p>
          <a:p>
            <a:pPr marL="285750" indent="-285750">
              <a:buFont typeface="Arial" panose="020B0604020202020204" pitchFamily="34" charset="0"/>
              <a:buChar char="•"/>
            </a:pPr>
            <a:r>
              <a:rPr lang="en-US" sz="900" dirty="0">
                <a:latin typeface="Arial" pitchFamily="-108" charset="0"/>
                <a:ea typeface="ＭＳ Ｐゴシック" pitchFamily="-108" charset="-128"/>
                <a:cs typeface="ＭＳ Ｐゴシック" pitchFamily="-108" charset="-128"/>
              </a:rPr>
              <a:t>Runs faster than real time</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900" dirty="0">
              <a:latin typeface="Arial" pitchFamily="-108" charset="0"/>
              <a:ea typeface="ＭＳ Ｐゴシック" pitchFamily="-108" charset="-128"/>
              <a:cs typeface="ＭＳ Ｐゴシック" pitchFamily="-108" charset="-128"/>
            </a:endParaRPr>
          </a:p>
          <a:p>
            <a:pPr marL="285750" indent="-285750">
              <a:buFont typeface="Arial" panose="020B0604020202020204" pitchFamily="34" charset="0"/>
              <a:buChar char="•"/>
            </a:pPr>
            <a:r>
              <a:rPr lang="en-US" sz="900" dirty="0">
                <a:latin typeface="Arial" pitchFamily="-108" charset="0"/>
                <a:ea typeface="ＭＳ Ｐゴシック" pitchFamily="-108" charset="-128"/>
                <a:cs typeface="ＭＳ Ｐゴシック" pitchFamily="-108" charset="-128"/>
              </a:rPr>
              <a:t>Will be validated against the LiDAR HiFi simulation</a:t>
            </a: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900" dirty="0">
              <a:latin typeface="Arial" pitchFamily="-108" charset="0"/>
              <a:ea typeface="ＭＳ Ｐゴシック" pitchFamily="-108" charset="-128"/>
              <a:cs typeface="ＭＳ Ｐゴシック" pitchFamily="-108" charset="-128"/>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900" dirty="0">
              <a:latin typeface="Arial" pitchFamily="-108" charset="0"/>
              <a:ea typeface="ＭＳ Ｐゴシック" pitchFamily="-108" charset="-128"/>
              <a:cs typeface="ＭＳ Ｐゴシック" pitchFamily="-108" charset="-128"/>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900" dirty="0">
              <a:latin typeface="Arial" pitchFamily="-108" charset="0"/>
              <a:ea typeface="ＭＳ Ｐゴシック" pitchFamily="-108" charset="-128"/>
              <a:cs typeface="ＭＳ Ｐゴシック" pitchFamily="-108" charset="-128"/>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900" dirty="0">
              <a:latin typeface="Arial" pitchFamily="-108" charset="0"/>
              <a:ea typeface="ＭＳ Ｐゴシック" pitchFamily="-108" charset="-128"/>
              <a:cs typeface="ＭＳ Ｐゴシック" pitchFamily="-108" charset="-128"/>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900" dirty="0">
              <a:latin typeface="Arial" pitchFamily="-108" charset="0"/>
              <a:ea typeface="ＭＳ Ｐゴシック" pitchFamily="-108" charset="-128"/>
              <a:cs typeface="ＭＳ Ｐゴシック" pitchFamily="-108" charset="-128"/>
            </a:endParaRPr>
          </a:p>
          <a:p>
            <a:pPr marL="285750" marR="0" indent="-285750"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sz="900" dirty="0">
              <a:latin typeface="Arial" pitchFamily="-108" charset="0"/>
              <a:ea typeface="ＭＳ Ｐゴシック" pitchFamily="-108" charset="-128"/>
              <a:cs typeface="ＭＳ Ｐゴシック" pitchFamily="-108" charset="-128"/>
            </a:endParaRPr>
          </a:p>
          <a:p>
            <a:pPr marR="0" defTabSz="914400" rtl="0" eaLnBrk="0" fontAlgn="base" latinLnBrk="0" hangingPunct="0">
              <a:lnSpc>
                <a:spcPct val="100000"/>
              </a:lnSpc>
              <a:spcBef>
                <a:spcPct val="0"/>
              </a:spcBef>
              <a:spcAft>
                <a:spcPct val="0"/>
              </a:spcAft>
              <a:buClrTx/>
              <a:buSzTx/>
              <a:tabLst/>
            </a:pPr>
            <a:endParaRPr lang="en-US" sz="900" dirty="0">
              <a:latin typeface="Arial" pitchFamily="-108" charset="0"/>
              <a:ea typeface="ＭＳ Ｐゴシック" pitchFamily="-108" charset="-128"/>
              <a:cs typeface="ＭＳ Ｐゴシック" pitchFamily="-108" charset="-128"/>
            </a:endParaRPr>
          </a:p>
          <a:p>
            <a:pPr marL="285750" indent="-285750">
              <a:buFont typeface="Arial" panose="020B0604020202020204" pitchFamily="34" charset="0"/>
              <a:buChar char="•"/>
            </a:pPr>
            <a:endParaRPr kumimoji="0" lang="en-US" sz="90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endParaRPr>
          </a:p>
          <a:p>
            <a:pPr marL="285750" indent="-285750">
              <a:buFont typeface="Arial" panose="020B0604020202020204" pitchFamily="34" charset="0"/>
              <a:buChar char="•"/>
            </a:pPr>
            <a:endParaRPr kumimoji="0" lang="en-US" sz="90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endParaRPr>
          </a:p>
        </p:txBody>
      </p:sp>
    </p:spTree>
    <p:extLst>
      <p:ext uri="{BB962C8B-B14F-4D97-AF65-F5344CB8AC3E}">
        <p14:creationId xmlns:p14="http://schemas.microsoft.com/office/powerpoint/2010/main" val="224867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FCE350-4D6E-E645-A83F-58591215F0A8}"/>
              </a:ext>
            </a:extLst>
          </p:cNvPr>
          <p:cNvSpPr>
            <a:spLocks noGrp="1"/>
          </p:cNvSpPr>
          <p:nvPr>
            <p:ph type="sldNum" sz="quarter" idx="10"/>
          </p:nvPr>
        </p:nvSpPr>
        <p:spPr/>
        <p:txBody>
          <a:bodyPr/>
          <a:lstStyle/>
          <a:p>
            <a:fld id="{626F0FE5-7DF8-487B-905B-62FF8285DD00}" type="slidenum">
              <a:rPr lang="en-US" altLang="x-none" smtClean="0"/>
              <a:pPr/>
              <a:t>6</a:t>
            </a:fld>
            <a:endParaRPr lang="en-US" altLang="x-none" dirty="0"/>
          </a:p>
        </p:txBody>
      </p:sp>
      <p:sp>
        <p:nvSpPr>
          <p:cNvPr id="4" name="Title 3">
            <a:extLst>
              <a:ext uri="{FF2B5EF4-FFF2-40B4-BE49-F238E27FC236}">
                <a16:creationId xmlns:a16="http://schemas.microsoft.com/office/drawing/2014/main" id="{CFB59C94-15CA-8C4B-94B9-5047230F54CF}"/>
              </a:ext>
            </a:extLst>
          </p:cNvPr>
          <p:cNvSpPr>
            <a:spLocks noGrp="1"/>
          </p:cNvSpPr>
          <p:nvPr>
            <p:ph type="title"/>
          </p:nvPr>
        </p:nvSpPr>
        <p:spPr/>
        <p:txBody>
          <a:bodyPr>
            <a:normAutofit fontScale="90000"/>
          </a:bodyPr>
          <a:lstStyle/>
          <a:p>
            <a:r>
              <a:rPr lang="en-US" dirty="0"/>
              <a:t>LIDAR HiFi Sim</a:t>
            </a:r>
            <a:br>
              <a:rPr lang="en-US" dirty="0"/>
            </a:br>
            <a:r>
              <a:rPr lang="en-US" dirty="0"/>
              <a:t>High-Level Block Diagram</a:t>
            </a:r>
          </a:p>
        </p:txBody>
      </p:sp>
      <p:sp>
        <p:nvSpPr>
          <p:cNvPr id="8" name="Rectangle 7">
            <a:extLst>
              <a:ext uri="{FF2B5EF4-FFF2-40B4-BE49-F238E27FC236}">
                <a16:creationId xmlns:a16="http://schemas.microsoft.com/office/drawing/2014/main" id="{CC1E9FBE-D341-4455-9A15-69A1C934A38A}"/>
              </a:ext>
            </a:extLst>
          </p:cNvPr>
          <p:cNvSpPr/>
          <p:nvPr/>
        </p:nvSpPr>
        <p:spPr bwMode="auto">
          <a:xfrm>
            <a:off x="5506500" y="899568"/>
            <a:ext cx="3512137" cy="2712919"/>
          </a:xfrm>
          <a:prstGeom prst="rect">
            <a:avLst/>
          </a:prstGeom>
          <a:solidFill>
            <a:schemeClr val="bg1">
              <a:lumMod val="95000"/>
            </a:schemeClr>
          </a:solidFill>
          <a:ln w="25400" cap="flat" cmpd="sng" algn="ctr">
            <a:solidFill>
              <a:schemeClr val="bg1">
                <a:lumMod val="65000"/>
              </a:schemeClr>
            </a:solidFill>
            <a:prstDash val="dash"/>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050">
              <a:latin typeface="Arial" pitchFamily="-108" charset="0"/>
              <a:ea typeface="ＭＳ Ｐゴシック" pitchFamily="-108" charset="-128"/>
              <a:cs typeface="ＭＳ Ｐゴシック" pitchFamily="-108" charset="-128"/>
            </a:endParaRPr>
          </a:p>
        </p:txBody>
      </p:sp>
      <p:sp>
        <p:nvSpPr>
          <p:cNvPr id="9" name="Rectangle 8">
            <a:extLst>
              <a:ext uri="{FF2B5EF4-FFF2-40B4-BE49-F238E27FC236}">
                <a16:creationId xmlns:a16="http://schemas.microsoft.com/office/drawing/2014/main" id="{A5ECDC68-6D65-4594-900A-CE629F9CDD20}"/>
              </a:ext>
            </a:extLst>
          </p:cNvPr>
          <p:cNvSpPr/>
          <p:nvPr/>
        </p:nvSpPr>
        <p:spPr bwMode="auto">
          <a:xfrm>
            <a:off x="122921" y="4139920"/>
            <a:ext cx="3124200" cy="648953"/>
          </a:xfrm>
          <a:prstGeom prst="rect">
            <a:avLst/>
          </a:prstGeom>
          <a:solidFill>
            <a:schemeClr val="bg1">
              <a:lumMod val="95000"/>
            </a:schemeClr>
          </a:solidFill>
          <a:ln w="254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 name="Rectangle 9">
            <a:extLst>
              <a:ext uri="{FF2B5EF4-FFF2-40B4-BE49-F238E27FC236}">
                <a16:creationId xmlns:a16="http://schemas.microsoft.com/office/drawing/2014/main" id="{29D47307-6C1A-405A-8A94-A761BBE5783D}"/>
              </a:ext>
            </a:extLst>
          </p:cNvPr>
          <p:cNvSpPr/>
          <p:nvPr/>
        </p:nvSpPr>
        <p:spPr bwMode="auto">
          <a:xfrm>
            <a:off x="158114" y="899568"/>
            <a:ext cx="5128173" cy="2689166"/>
          </a:xfrm>
          <a:prstGeom prst="rect">
            <a:avLst/>
          </a:prstGeom>
          <a:solidFill>
            <a:schemeClr val="bg1">
              <a:lumMod val="95000"/>
            </a:schemeClr>
          </a:solidFill>
          <a:ln w="254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1" name="Rectangle 10">
            <a:extLst>
              <a:ext uri="{FF2B5EF4-FFF2-40B4-BE49-F238E27FC236}">
                <a16:creationId xmlns:a16="http://schemas.microsoft.com/office/drawing/2014/main" id="{564FF48C-F063-48EB-B837-2DACEE87B88E}"/>
              </a:ext>
            </a:extLst>
          </p:cNvPr>
          <p:cNvSpPr/>
          <p:nvPr/>
        </p:nvSpPr>
        <p:spPr bwMode="auto">
          <a:xfrm>
            <a:off x="3780521" y="2478120"/>
            <a:ext cx="1295395" cy="35587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LRF Frontend Model</a:t>
            </a:r>
          </a:p>
        </p:txBody>
      </p:sp>
      <p:sp>
        <p:nvSpPr>
          <p:cNvPr id="15" name="Rectangle 14">
            <a:extLst>
              <a:ext uri="{FF2B5EF4-FFF2-40B4-BE49-F238E27FC236}">
                <a16:creationId xmlns:a16="http://schemas.microsoft.com/office/drawing/2014/main" id="{0C658A82-CBE1-4A41-8B8B-7A819ADA636C}"/>
              </a:ext>
            </a:extLst>
          </p:cNvPr>
          <p:cNvSpPr/>
          <p:nvPr/>
        </p:nvSpPr>
        <p:spPr bwMode="auto">
          <a:xfrm>
            <a:off x="3780521" y="3025698"/>
            <a:ext cx="1295395" cy="36505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Imager Frontend Model</a:t>
            </a:r>
          </a:p>
        </p:txBody>
      </p:sp>
      <p:sp>
        <p:nvSpPr>
          <p:cNvPr id="16" name="Rectangle 15">
            <a:extLst>
              <a:ext uri="{FF2B5EF4-FFF2-40B4-BE49-F238E27FC236}">
                <a16:creationId xmlns:a16="http://schemas.microsoft.com/office/drawing/2014/main" id="{122CE21A-4BA9-4EBC-B478-88287C9151B8}"/>
              </a:ext>
            </a:extLst>
          </p:cNvPr>
          <p:cNvSpPr/>
          <p:nvPr/>
        </p:nvSpPr>
        <p:spPr bwMode="auto">
          <a:xfrm>
            <a:off x="2399237" y="2769385"/>
            <a:ext cx="1102895" cy="35587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RX Backend Model</a:t>
            </a:r>
          </a:p>
        </p:txBody>
      </p:sp>
      <p:sp>
        <p:nvSpPr>
          <p:cNvPr id="17" name="Rectangle 16">
            <a:extLst>
              <a:ext uri="{FF2B5EF4-FFF2-40B4-BE49-F238E27FC236}">
                <a16:creationId xmlns:a16="http://schemas.microsoft.com/office/drawing/2014/main" id="{37611EFD-1C2E-4E33-BDDC-3EEC6860F0DC}"/>
              </a:ext>
            </a:extLst>
          </p:cNvPr>
          <p:cNvSpPr/>
          <p:nvPr/>
        </p:nvSpPr>
        <p:spPr bwMode="auto">
          <a:xfrm>
            <a:off x="1500071" y="2762659"/>
            <a:ext cx="706666" cy="36933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RX ADC Model</a:t>
            </a:r>
          </a:p>
        </p:txBody>
      </p:sp>
      <p:sp>
        <p:nvSpPr>
          <p:cNvPr id="18" name="Rectangle 17">
            <a:extLst>
              <a:ext uri="{FF2B5EF4-FFF2-40B4-BE49-F238E27FC236}">
                <a16:creationId xmlns:a16="http://schemas.microsoft.com/office/drawing/2014/main" id="{43E4B324-B02C-4105-9272-60C0A3352F3B}"/>
              </a:ext>
            </a:extLst>
          </p:cNvPr>
          <p:cNvSpPr/>
          <p:nvPr/>
        </p:nvSpPr>
        <p:spPr bwMode="auto">
          <a:xfrm>
            <a:off x="210498" y="2779188"/>
            <a:ext cx="1081075" cy="3460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FPGA Model</a:t>
            </a:r>
          </a:p>
        </p:txBody>
      </p:sp>
      <p:cxnSp>
        <p:nvCxnSpPr>
          <p:cNvPr id="19" name="Straight Arrow Connector 18">
            <a:extLst>
              <a:ext uri="{FF2B5EF4-FFF2-40B4-BE49-F238E27FC236}">
                <a16:creationId xmlns:a16="http://schemas.microsoft.com/office/drawing/2014/main" id="{5CBBDD89-8C2E-4236-85E3-AA1F9470AFC6}"/>
              </a:ext>
            </a:extLst>
          </p:cNvPr>
          <p:cNvCxnSpPr>
            <a:cxnSpLocks/>
          </p:cNvCxnSpPr>
          <p:nvPr/>
        </p:nvCxnSpPr>
        <p:spPr bwMode="auto">
          <a:xfrm flipH="1" flipV="1">
            <a:off x="2206738" y="2829969"/>
            <a:ext cx="192499" cy="402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a:extLst>
              <a:ext uri="{FF2B5EF4-FFF2-40B4-BE49-F238E27FC236}">
                <a16:creationId xmlns:a16="http://schemas.microsoft.com/office/drawing/2014/main" id="{CDE07C23-5D7A-450F-A3A7-A913D5F989ED}"/>
              </a:ext>
            </a:extLst>
          </p:cNvPr>
          <p:cNvCxnSpPr>
            <a:cxnSpLocks/>
          </p:cNvCxnSpPr>
          <p:nvPr/>
        </p:nvCxnSpPr>
        <p:spPr bwMode="auto">
          <a:xfrm flipH="1" flipV="1">
            <a:off x="2206738" y="3014203"/>
            <a:ext cx="192499"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1" name="TextBox 20">
            <a:extLst>
              <a:ext uri="{FF2B5EF4-FFF2-40B4-BE49-F238E27FC236}">
                <a16:creationId xmlns:a16="http://schemas.microsoft.com/office/drawing/2014/main" id="{1B70F82D-7F23-448E-8693-C8B8CBF92AA6}"/>
              </a:ext>
            </a:extLst>
          </p:cNvPr>
          <p:cNvSpPr txBox="1"/>
          <p:nvPr/>
        </p:nvSpPr>
        <p:spPr>
          <a:xfrm>
            <a:off x="2080162" y="2493224"/>
            <a:ext cx="550128" cy="276999"/>
          </a:xfrm>
          <a:prstGeom prst="rect">
            <a:avLst/>
          </a:prstGeom>
          <a:noFill/>
        </p:spPr>
        <p:txBody>
          <a:bodyPr wrap="square" rtlCol="0">
            <a:spAutoFit/>
          </a:bodyPr>
          <a:lstStyle/>
          <a:p>
            <a:pPr algn="ctr"/>
            <a:r>
              <a:rPr lang="en-US" sz="1200" i="1" dirty="0"/>
              <a:t>HG</a:t>
            </a:r>
          </a:p>
        </p:txBody>
      </p:sp>
      <p:sp>
        <p:nvSpPr>
          <p:cNvPr id="22" name="TextBox 21">
            <a:extLst>
              <a:ext uri="{FF2B5EF4-FFF2-40B4-BE49-F238E27FC236}">
                <a16:creationId xmlns:a16="http://schemas.microsoft.com/office/drawing/2014/main" id="{F9B312B5-3861-4049-87B1-4EAA4F4A3264}"/>
              </a:ext>
            </a:extLst>
          </p:cNvPr>
          <p:cNvSpPr txBox="1"/>
          <p:nvPr/>
        </p:nvSpPr>
        <p:spPr>
          <a:xfrm>
            <a:off x="2080162" y="3069725"/>
            <a:ext cx="550128" cy="276999"/>
          </a:xfrm>
          <a:prstGeom prst="rect">
            <a:avLst/>
          </a:prstGeom>
          <a:noFill/>
        </p:spPr>
        <p:txBody>
          <a:bodyPr wrap="square" rtlCol="0">
            <a:spAutoFit/>
          </a:bodyPr>
          <a:lstStyle/>
          <a:p>
            <a:pPr algn="ctr"/>
            <a:r>
              <a:rPr lang="en-US" sz="1200" i="1" dirty="0"/>
              <a:t>LG</a:t>
            </a:r>
          </a:p>
        </p:txBody>
      </p:sp>
      <p:sp>
        <p:nvSpPr>
          <p:cNvPr id="23" name="Rectangle 22">
            <a:extLst>
              <a:ext uri="{FF2B5EF4-FFF2-40B4-BE49-F238E27FC236}">
                <a16:creationId xmlns:a16="http://schemas.microsoft.com/office/drawing/2014/main" id="{88A06C79-851C-49CF-A016-CDF2D39BFBCB}"/>
              </a:ext>
            </a:extLst>
          </p:cNvPr>
          <p:cNvSpPr/>
          <p:nvPr/>
        </p:nvSpPr>
        <p:spPr bwMode="auto">
          <a:xfrm>
            <a:off x="273608" y="4277493"/>
            <a:ext cx="962169" cy="3460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RPO FSW Model</a:t>
            </a:r>
          </a:p>
        </p:txBody>
      </p:sp>
      <p:cxnSp>
        <p:nvCxnSpPr>
          <p:cNvPr id="24" name="Elbow Connector 33">
            <a:extLst>
              <a:ext uri="{FF2B5EF4-FFF2-40B4-BE49-F238E27FC236}">
                <a16:creationId xmlns:a16="http://schemas.microsoft.com/office/drawing/2014/main" id="{DC7B4766-4C78-4A7A-AEDD-439154E47A09}"/>
              </a:ext>
            </a:extLst>
          </p:cNvPr>
          <p:cNvCxnSpPr>
            <a:cxnSpLocks/>
            <a:stCxn id="11" idx="1"/>
            <a:endCxn id="16" idx="3"/>
          </p:cNvCxnSpPr>
          <p:nvPr/>
        </p:nvCxnSpPr>
        <p:spPr bwMode="auto">
          <a:xfrm rot="10800000" flipV="1">
            <a:off x="3502133" y="2656058"/>
            <a:ext cx="278389" cy="291265"/>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25" name="Elbow Connector 44">
            <a:extLst>
              <a:ext uri="{FF2B5EF4-FFF2-40B4-BE49-F238E27FC236}">
                <a16:creationId xmlns:a16="http://schemas.microsoft.com/office/drawing/2014/main" id="{B1444475-61AC-471F-9D7E-83324F1AB501}"/>
              </a:ext>
            </a:extLst>
          </p:cNvPr>
          <p:cNvCxnSpPr>
            <a:cxnSpLocks/>
            <a:stCxn id="15" idx="1"/>
            <a:endCxn id="16" idx="3"/>
          </p:cNvCxnSpPr>
          <p:nvPr/>
        </p:nvCxnSpPr>
        <p:spPr bwMode="auto">
          <a:xfrm rot="10800000">
            <a:off x="3502133" y="2947325"/>
            <a:ext cx="278389" cy="260901"/>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CC14EEEE-FA63-4FBE-A356-5BA9A8949E4B}"/>
              </a:ext>
            </a:extLst>
          </p:cNvPr>
          <p:cNvCxnSpPr>
            <a:cxnSpLocks/>
          </p:cNvCxnSpPr>
          <p:nvPr/>
        </p:nvCxnSpPr>
        <p:spPr bwMode="auto">
          <a:xfrm flipH="1" flipV="1">
            <a:off x="1302483" y="2873997"/>
            <a:ext cx="192499" cy="402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E2EA8653-974E-477B-92BF-6945B6254D2F}"/>
              </a:ext>
            </a:extLst>
          </p:cNvPr>
          <p:cNvCxnSpPr>
            <a:cxnSpLocks/>
          </p:cNvCxnSpPr>
          <p:nvPr/>
        </p:nvCxnSpPr>
        <p:spPr bwMode="auto">
          <a:xfrm flipH="1" flipV="1">
            <a:off x="1296065" y="3058231"/>
            <a:ext cx="192499" cy="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8" name="TextBox 27">
            <a:extLst>
              <a:ext uri="{FF2B5EF4-FFF2-40B4-BE49-F238E27FC236}">
                <a16:creationId xmlns:a16="http://schemas.microsoft.com/office/drawing/2014/main" id="{62D0C02E-42CB-47EC-AEA0-EE517BDD9CA7}"/>
              </a:ext>
            </a:extLst>
          </p:cNvPr>
          <p:cNvSpPr txBox="1"/>
          <p:nvPr/>
        </p:nvSpPr>
        <p:spPr>
          <a:xfrm>
            <a:off x="1175907" y="2537252"/>
            <a:ext cx="550128" cy="276999"/>
          </a:xfrm>
          <a:prstGeom prst="rect">
            <a:avLst/>
          </a:prstGeom>
          <a:noFill/>
        </p:spPr>
        <p:txBody>
          <a:bodyPr wrap="square" rtlCol="0">
            <a:spAutoFit/>
          </a:bodyPr>
          <a:lstStyle/>
          <a:p>
            <a:pPr algn="ctr"/>
            <a:r>
              <a:rPr lang="en-US" sz="1200" i="1" dirty="0"/>
              <a:t>HG</a:t>
            </a:r>
          </a:p>
        </p:txBody>
      </p:sp>
      <p:sp>
        <p:nvSpPr>
          <p:cNvPr id="29" name="TextBox 28">
            <a:extLst>
              <a:ext uri="{FF2B5EF4-FFF2-40B4-BE49-F238E27FC236}">
                <a16:creationId xmlns:a16="http://schemas.microsoft.com/office/drawing/2014/main" id="{F048459A-1B48-455C-99C8-ACECF5D4E058}"/>
              </a:ext>
            </a:extLst>
          </p:cNvPr>
          <p:cNvSpPr txBox="1"/>
          <p:nvPr/>
        </p:nvSpPr>
        <p:spPr>
          <a:xfrm>
            <a:off x="1175907" y="3113753"/>
            <a:ext cx="550128" cy="276999"/>
          </a:xfrm>
          <a:prstGeom prst="rect">
            <a:avLst/>
          </a:prstGeom>
          <a:noFill/>
        </p:spPr>
        <p:txBody>
          <a:bodyPr wrap="square" rtlCol="0">
            <a:spAutoFit/>
          </a:bodyPr>
          <a:lstStyle/>
          <a:p>
            <a:pPr algn="ctr"/>
            <a:r>
              <a:rPr lang="en-US" sz="1200" i="1" dirty="0"/>
              <a:t>LG</a:t>
            </a:r>
          </a:p>
        </p:txBody>
      </p:sp>
      <p:sp>
        <p:nvSpPr>
          <p:cNvPr id="30" name="TextBox 29">
            <a:extLst>
              <a:ext uri="{FF2B5EF4-FFF2-40B4-BE49-F238E27FC236}">
                <a16:creationId xmlns:a16="http://schemas.microsoft.com/office/drawing/2014/main" id="{E3199C96-526C-458F-ACE4-271AB5316901}"/>
              </a:ext>
            </a:extLst>
          </p:cNvPr>
          <p:cNvSpPr txBox="1"/>
          <p:nvPr/>
        </p:nvSpPr>
        <p:spPr>
          <a:xfrm>
            <a:off x="1730715" y="4327208"/>
            <a:ext cx="1681385" cy="461665"/>
          </a:xfrm>
          <a:prstGeom prst="rect">
            <a:avLst/>
          </a:prstGeom>
          <a:noFill/>
        </p:spPr>
        <p:txBody>
          <a:bodyPr wrap="square" rtlCol="0">
            <a:spAutoFit/>
          </a:bodyPr>
          <a:lstStyle/>
          <a:p>
            <a:r>
              <a:rPr lang="en-US" sz="1200" b="1" dirty="0">
                <a:solidFill>
                  <a:schemeClr val="bg1">
                    <a:lumMod val="65000"/>
                  </a:schemeClr>
                </a:solidFill>
              </a:rPr>
              <a:t>Space Vehicle (SV) Flight Software</a:t>
            </a:r>
          </a:p>
        </p:txBody>
      </p:sp>
      <p:cxnSp>
        <p:nvCxnSpPr>
          <p:cNvPr id="31" name="Straight Arrow Connector 30">
            <a:extLst>
              <a:ext uri="{FF2B5EF4-FFF2-40B4-BE49-F238E27FC236}">
                <a16:creationId xmlns:a16="http://schemas.microsoft.com/office/drawing/2014/main" id="{B9638CF7-0471-4642-845E-95EAEBA46E0E}"/>
              </a:ext>
            </a:extLst>
          </p:cNvPr>
          <p:cNvCxnSpPr>
            <a:cxnSpLocks/>
          </p:cNvCxnSpPr>
          <p:nvPr/>
        </p:nvCxnSpPr>
        <p:spPr bwMode="auto">
          <a:xfrm flipV="1">
            <a:off x="1218153" y="3125263"/>
            <a:ext cx="996" cy="115223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2" name="TextBox 31">
            <a:extLst>
              <a:ext uri="{FF2B5EF4-FFF2-40B4-BE49-F238E27FC236}">
                <a16:creationId xmlns:a16="http://schemas.microsoft.com/office/drawing/2014/main" id="{9C298399-74F2-48D4-8DC5-973B3A11B123}"/>
              </a:ext>
            </a:extLst>
          </p:cNvPr>
          <p:cNvSpPr txBox="1"/>
          <p:nvPr/>
        </p:nvSpPr>
        <p:spPr>
          <a:xfrm>
            <a:off x="1218153" y="3715451"/>
            <a:ext cx="962168" cy="276999"/>
          </a:xfrm>
          <a:prstGeom prst="rect">
            <a:avLst/>
          </a:prstGeom>
          <a:noFill/>
        </p:spPr>
        <p:txBody>
          <a:bodyPr wrap="square" rtlCol="0">
            <a:spAutoFit/>
          </a:bodyPr>
          <a:lstStyle/>
          <a:p>
            <a:pPr algn="ctr"/>
            <a:r>
              <a:rPr lang="en-US" sz="1200" i="1" dirty="0"/>
              <a:t>Commands</a:t>
            </a:r>
          </a:p>
        </p:txBody>
      </p:sp>
      <p:cxnSp>
        <p:nvCxnSpPr>
          <p:cNvPr id="33" name="Straight Arrow Connector 32">
            <a:extLst>
              <a:ext uri="{FF2B5EF4-FFF2-40B4-BE49-F238E27FC236}">
                <a16:creationId xmlns:a16="http://schemas.microsoft.com/office/drawing/2014/main" id="{ECC71F6B-91CE-4BED-90F7-63644B308A1C}"/>
              </a:ext>
            </a:extLst>
          </p:cNvPr>
          <p:cNvCxnSpPr>
            <a:cxnSpLocks/>
          </p:cNvCxnSpPr>
          <p:nvPr/>
        </p:nvCxnSpPr>
        <p:spPr bwMode="auto">
          <a:xfrm>
            <a:off x="865022" y="3131989"/>
            <a:ext cx="0" cy="11455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4" name="TextBox 33">
            <a:extLst>
              <a:ext uri="{FF2B5EF4-FFF2-40B4-BE49-F238E27FC236}">
                <a16:creationId xmlns:a16="http://schemas.microsoft.com/office/drawing/2014/main" id="{75DB7F9E-5987-42AD-A412-FF0FB5959D4F}"/>
              </a:ext>
            </a:extLst>
          </p:cNvPr>
          <p:cNvSpPr txBox="1"/>
          <p:nvPr/>
        </p:nvSpPr>
        <p:spPr>
          <a:xfrm>
            <a:off x="0" y="3614838"/>
            <a:ext cx="917063" cy="461665"/>
          </a:xfrm>
          <a:prstGeom prst="rect">
            <a:avLst/>
          </a:prstGeom>
          <a:noFill/>
        </p:spPr>
        <p:txBody>
          <a:bodyPr wrap="square" rtlCol="0">
            <a:spAutoFit/>
          </a:bodyPr>
          <a:lstStyle/>
          <a:p>
            <a:pPr algn="ctr"/>
            <a:r>
              <a:rPr lang="en-US" sz="1200" i="1" dirty="0"/>
              <a:t>Outputs</a:t>
            </a:r>
            <a:r>
              <a:rPr lang="en-US" sz="1200" dirty="0"/>
              <a:t>/</a:t>
            </a:r>
          </a:p>
          <a:p>
            <a:pPr algn="ctr"/>
            <a:r>
              <a:rPr lang="en-US" sz="1200" dirty="0"/>
              <a:t>Telemetry</a:t>
            </a:r>
          </a:p>
        </p:txBody>
      </p:sp>
      <p:sp>
        <p:nvSpPr>
          <p:cNvPr id="35" name="TextBox 34">
            <a:extLst>
              <a:ext uri="{FF2B5EF4-FFF2-40B4-BE49-F238E27FC236}">
                <a16:creationId xmlns:a16="http://schemas.microsoft.com/office/drawing/2014/main" id="{6D7C2BC4-DC6B-40A8-92AE-DB4A0AB5BF69}"/>
              </a:ext>
            </a:extLst>
          </p:cNvPr>
          <p:cNvSpPr txBox="1"/>
          <p:nvPr/>
        </p:nvSpPr>
        <p:spPr>
          <a:xfrm>
            <a:off x="122921" y="903590"/>
            <a:ext cx="772910" cy="276999"/>
          </a:xfrm>
          <a:prstGeom prst="rect">
            <a:avLst/>
          </a:prstGeom>
          <a:noFill/>
        </p:spPr>
        <p:txBody>
          <a:bodyPr wrap="square" rtlCol="0">
            <a:spAutoFit/>
          </a:bodyPr>
          <a:lstStyle/>
          <a:p>
            <a:r>
              <a:rPr lang="en-US" sz="1200" b="1" dirty="0">
                <a:solidFill>
                  <a:schemeClr val="bg1">
                    <a:lumMod val="65000"/>
                  </a:schemeClr>
                </a:solidFill>
              </a:rPr>
              <a:t>Kodiak</a:t>
            </a:r>
          </a:p>
        </p:txBody>
      </p:sp>
      <p:sp>
        <p:nvSpPr>
          <p:cNvPr id="36" name="Rectangle 35">
            <a:extLst>
              <a:ext uri="{FF2B5EF4-FFF2-40B4-BE49-F238E27FC236}">
                <a16:creationId xmlns:a16="http://schemas.microsoft.com/office/drawing/2014/main" id="{EF8C4C39-F7B5-4952-BD26-28FAA8184B35}"/>
              </a:ext>
            </a:extLst>
          </p:cNvPr>
          <p:cNvSpPr/>
          <p:nvPr/>
        </p:nvSpPr>
        <p:spPr bwMode="auto">
          <a:xfrm>
            <a:off x="228600" y="1469764"/>
            <a:ext cx="1407695" cy="355878"/>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Laser Transmitter Model</a:t>
            </a:r>
          </a:p>
        </p:txBody>
      </p:sp>
      <p:cxnSp>
        <p:nvCxnSpPr>
          <p:cNvPr id="37" name="Straight Arrow Connector 36">
            <a:extLst>
              <a:ext uri="{FF2B5EF4-FFF2-40B4-BE49-F238E27FC236}">
                <a16:creationId xmlns:a16="http://schemas.microsoft.com/office/drawing/2014/main" id="{35075253-456C-4842-B284-98BE65DFF98B}"/>
              </a:ext>
            </a:extLst>
          </p:cNvPr>
          <p:cNvCxnSpPr>
            <a:cxnSpLocks/>
            <a:stCxn id="36" idx="3"/>
            <a:endCxn id="49" idx="1"/>
          </p:cNvCxnSpPr>
          <p:nvPr/>
        </p:nvCxnSpPr>
        <p:spPr bwMode="auto">
          <a:xfrm flipV="1">
            <a:off x="1636295" y="1641316"/>
            <a:ext cx="4151405" cy="638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38" name="TextBox 37">
            <a:extLst>
              <a:ext uri="{FF2B5EF4-FFF2-40B4-BE49-F238E27FC236}">
                <a16:creationId xmlns:a16="http://schemas.microsoft.com/office/drawing/2014/main" id="{C787FFE1-3B79-46A1-9350-0993CB8AB98F}"/>
              </a:ext>
            </a:extLst>
          </p:cNvPr>
          <p:cNvSpPr txBox="1"/>
          <p:nvPr/>
        </p:nvSpPr>
        <p:spPr>
          <a:xfrm>
            <a:off x="3542827" y="1183099"/>
            <a:ext cx="1347614" cy="461665"/>
          </a:xfrm>
          <a:prstGeom prst="rect">
            <a:avLst/>
          </a:prstGeom>
          <a:noFill/>
        </p:spPr>
        <p:txBody>
          <a:bodyPr wrap="square" rtlCol="0">
            <a:spAutoFit/>
          </a:bodyPr>
          <a:lstStyle/>
          <a:p>
            <a:pPr algn="ctr"/>
            <a:r>
              <a:rPr lang="en-US" sz="1200" i="1" dirty="0"/>
              <a:t>Transmitted power waveform</a:t>
            </a:r>
          </a:p>
        </p:txBody>
      </p:sp>
      <p:cxnSp>
        <p:nvCxnSpPr>
          <p:cNvPr id="39" name="Elbow Connector 101">
            <a:extLst>
              <a:ext uri="{FF2B5EF4-FFF2-40B4-BE49-F238E27FC236}">
                <a16:creationId xmlns:a16="http://schemas.microsoft.com/office/drawing/2014/main" id="{F08C245B-C855-43BC-B651-B4003907EC16}"/>
              </a:ext>
            </a:extLst>
          </p:cNvPr>
          <p:cNvCxnSpPr>
            <a:cxnSpLocks/>
            <a:endCxn id="11" idx="3"/>
          </p:cNvCxnSpPr>
          <p:nvPr/>
        </p:nvCxnSpPr>
        <p:spPr bwMode="auto">
          <a:xfrm rot="16200000" flipV="1">
            <a:off x="5000939" y="2731036"/>
            <a:ext cx="299642" cy="149687"/>
          </a:xfrm>
          <a:prstGeom prst="bentConnector2">
            <a:avLst/>
          </a:prstGeom>
          <a:solidFill>
            <a:schemeClr val="accent1"/>
          </a:solidFill>
          <a:ln w="9525" cap="flat" cmpd="sng" algn="ctr">
            <a:solidFill>
              <a:schemeClr val="tx1"/>
            </a:solidFill>
            <a:prstDash val="solid"/>
            <a:round/>
            <a:headEnd type="none" w="med" len="med"/>
            <a:tailEnd type="triangle"/>
          </a:ln>
          <a:effectLst/>
        </p:spPr>
      </p:cxnSp>
      <p:cxnSp>
        <p:nvCxnSpPr>
          <p:cNvPr id="40" name="Elbow Connector 104">
            <a:extLst>
              <a:ext uri="{FF2B5EF4-FFF2-40B4-BE49-F238E27FC236}">
                <a16:creationId xmlns:a16="http://schemas.microsoft.com/office/drawing/2014/main" id="{67B3628C-91ED-4EBB-A1CB-1A0A82176DF5}"/>
              </a:ext>
            </a:extLst>
          </p:cNvPr>
          <p:cNvCxnSpPr>
            <a:cxnSpLocks/>
            <a:endCxn id="15" idx="3"/>
          </p:cNvCxnSpPr>
          <p:nvPr/>
        </p:nvCxnSpPr>
        <p:spPr bwMode="auto">
          <a:xfrm rot="5400000">
            <a:off x="5021279" y="3003900"/>
            <a:ext cx="258963" cy="149687"/>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41" name="TextBox 40">
            <a:extLst>
              <a:ext uri="{FF2B5EF4-FFF2-40B4-BE49-F238E27FC236}">
                <a16:creationId xmlns:a16="http://schemas.microsoft.com/office/drawing/2014/main" id="{ACBFE375-4031-4DA1-9CB9-AECF06B6356D}"/>
              </a:ext>
            </a:extLst>
          </p:cNvPr>
          <p:cNvSpPr txBox="1"/>
          <p:nvPr/>
        </p:nvSpPr>
        <p:spPr>
          <a:xfrm>
            <a:off x="4517172" y="610188"/>
            <a:ext cx="4739034" cy="246221"/>
          </a:xfrm>
          <a:prstGeom prst="rect">
            <a:avLst/>
          </a:prstGeom>
          <a:noFill/>
        </p:spPr>
        <p:txBody>
          <a:bodyPr wrap="square" rtlCol="0">
            <a:spAutoFit/>
          </a:bodyPr>
          <a:lstStyle/>
          <a:p>
            <a:pPr algn="ctr"/>
            <a:r>
              <a:rPr lang="en-US" sz="1000" dirty="0"/>
              <a:t>*Includes effect of RX optics (e.g., FOV and efficiency vs AOI) and of TX optics </a:t>
            </a:r>
          </a:p>
        </p:txBody>
      </p:sp>
      <p:cxnSp>
        <p:nvCxnSpPr>
          <p:cNvPr id="43" name="Elbow Connector 50">
            <a:extLst>
              <a:ext uri="{FF2B5EF4-FFF2-40B4-BE49-F238E27FC236}">
                <a16:creationId xmlns:a16="http://schemas.microsoft.com/office/drawing/2014/main" id="{E4133322-B00F-43DC-93B9-04991A91D199}"/>
              </a:ext>
            </a:extLst>
          </p:cNvPr>
          <p:cNvCxnSpPr>
            <a:cxnSpLocks/>
            <a:stCxn id="18" idx="0"/>
            <a:endCxn id="16" idx="0"/>
          </p:cNvCxnSpPr>
          <p:nvPr/>
        </p:nvCxnSpPr>
        <p:spPr bwMode="auto">
          <a:xfrm rot="5400000" flipH="1" flipV="1">
            <a:off x="1845959" y="1674463"/>
            <a:ext cx="9803" cy="2199649"/>
          </a:xfrm>
          <a:prstGeom prst="bentConnector3">
            <a:avLst>
              <a:gd name="adj1" fmla="val 3413802"/>
            </a:avLst>
          </a:prstGeom>
          <a:solidFill>
            <a:schemeClr val="accent1"/>
          </a:solidFill>
          <a:ln w="9525" cap="flat" cmpd="sng" algn="ctr">
            <a:solidFill>
              <a:schemeClr val="tx1"/>
            </a:solidFill>
            <a:prstDash val="solid"/>
            <a:round/>
            <a:headEnd type="none" w="med" len="med"/>
            <a:tailEnd type="triangle"/>
          </a:ln>
          <a:effectLst/>
        </p:spPr>
      </p:cxnSp>
      <p:cxnSp>
        <p:nvCxnSpPr>
          <p:cNvPr id="44" name="Straight Arrow Connector 43">
            <a:extLst>
              <a:ext uri="{FF2B5EF4-FFF2-40B4-BE49-F238E27FC236}">
                <a16:creationId xmlns:a16="http://schemas.microsoft.com/office/drawing/2014/main" id="{85B3E50A-399E-4E7B-9A31-83F7F9339B88}"/>
              </a:ext>
            </a:extLst>
          </p:cNvPr>
          <p:cNvCxnSpPr>
            <a:cxnSpLocks/>
          </p:cNvCxnSpPr>
          <p:nvPr/>
        </p:nvCxnSpPr>
        <p:spPr bwMode="auto">
          <a:xfrm>
            <a:off x="284494" y="1825641"/>
            <a:ext cx="0" cy="943744"/>
          </a:xfrm>
          <a:prstGeom prst="straightConnector1">
            <a:avLst/>
          </a:prstGeom>
          <a:solidFill>
            <a:schemeClr val="accent1"/>
          </a:solidFill>
          <a:ln w="9525" cap="flat" cmpd="sng" algn="ctr">
            <a:solidFill>
              <a:schemeClr val="tx1"/>
            </a:solidFill>
            <a:prstDash val="solid"/>
            <a:round/>
            <a:headEnd type="triangle" w="med" len="med"/>
            <a:tailEnd type="none"/>
          </a:ln>
          <a:effectLst/>
        </p:spPr>
      </p:cxnSp>
      <p:sp>
        <p:nvSpPr>
          <p:cNvPr id="45" name="Rectangle 44">
            <a:extLst>
              <a:ext uri="{FF2B5EF4-FFF2-40B4-BE49-F238E27FC236}">
                <a16:creationId xmlns:a16="http://schemas.microsoft.com/office/drawing/2014/main" id="{46203068-CB56-4F59-97E9-D91D7492E5E0}"/>
              </a:ext>
            </a:extLst>
          </p:cNvPr>
          <p:cNvSpPr/>
          <p:nvPr/>
        </p:nvSpPr>
        <p:spPr bwMode="auto">
          <a:xfrm>
            <a:off x="413404" y="1963215"/>
            <a:ext cx="706666" cy="36933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PSD Model</a:t>
            </a:r>
          </a:p>
        </p:txBody>
      </p:sp>
      <p:cxnSp>
        <p:nvCxnSpPr>
          <p:cNvPr id="46" name="Straight Arrow Connector 45">
            <a:extLst>
              <a:ext uri="{FF2B5EF4-FFF2-40B4-BE49-F238E27FC236}">
                <a16:creationId xmlns:a16="http://schemas.microsoft.com/office/drawing/2014/main" id="{279743A3-8FC7-4F49-968D-E9FEAA63A32E}"/>
              </a:ext>
            </a:extLst>
          </p:cNvPr>
          <p:cNvCxnSpPr>
            <a:cxnSpLocks/>
          </p:cNvCxnSpPr>
          <p:nvPr/>
        </p:nvCxnSpPr>
        <p:spPr bwMode="auto">
          <a:xfrm>
            <a:off x="533400" y="1825641"/>
            <a:ext cx="0" cy="1375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7" name="Straight Arrow Connector 46">
            <a:extLst>
              <a:ext uri="{FF2B5EF4-FFF2-40B4-BE49-F238E27FC236}">
                <a16:creationId xmlns:a16="http://schemas.microsoft.com/office/drawing/2014/main" id="{6641D8F6-FEE0-40CA-8E73-4F2099967727}"/>
              </a:ext>
            </a:extLst>
          </p:cNvPr>
          <p:cNvCxnSpPr>
            <a:cxnSpLocks/>
          </p:cNvCxnSpPr>
          <p:nvPr/>
        </p:nvCxnSpPr>
        <p:spPr bwMode="auto">
          <a:xfrm>
            <a:off x="533400" y="2332545"/>
            <a:ext cx="0" cy="4368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48" name="TextBox 47">
            <a:extLst>
              <a:ext uri="{FF2B5EF4-FFF2-40B4-BE49-F238E27FC236}">
                <a16:creationId xmlns:a16="http://schemas.microsoft.com/office/drawing/2014/main" id="{04ECF6A6-3175-4C68-B8BE-C67414E5513E}"/>
              </a:ext>
            </a:extLst>
          </p:cNvPr>
          <p:cNvSpPr txBox="1"/>
          <p:nvPr/>
        </p:nvSpPr>
        <p:spPr>
          <a:xfrm>
            <a:off x="8424130" y="915131"/>
            <a:ext cx="579683" cy="253916"/>
          </a:xfrm>
          <a:prstGeom prst="rect">
            <a:avLst/>
          </a:prstGeom>
          <a:noFill/>
        </p:spPr>
        <p:txBody>
          <a:bodyPr wrap="square" rtlCol="0">
            <a:spAutoFit/>
          </a:bodyPr>
          <a:lstStyle/>
          <a:p>
            <a:r>
              <a:rPr lang="en-US" sz="1050" b="1" dirty="0">
                <a:solidFill>
                  <a:schemeClr val="bg1">
                    <a:lumMod val="65000"/>
                  </a:schemeClr>
                </a:solidFill>
              </a:rPr>
              <a:t>Client</a:t>
            </a:r>
          </a:p>
        </p:txBody>
      </p:sp>
      <p:sp>
        <p:nvSpPr>
          <p:cNvPr id="49" name="Rounded Rectangle 78">
            <a:extLst>
              <a:ext uri="{FF2B5EF4-FFF2-40B4-BE49-F238E27FC236}">
                <a16:creationId xmlns:a16="http://schemas.microsoft.com/office/drawing/2014/main" id="{4F2F749E-9644-4CAD-BA6A-B6F5E2867D7B}"/>
              </a:ext>
            </a:extLst>
          </p:cNvPr>
          <p:cNvSpPr/>
          <p:nvPr/>
        </p:nvSpPr>
        <p:spPr bwMode="auto">
          <a:xfrm>
            <a:off x="5787700" y="1536954"/>
            <a:ext cx="922583" cy="208724"/>
          </a:xfrm>
          <a:prstGeom prst="roundRect">
            <a:avLst>
              <a:gd name="adj" fmla="val 50000"/>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defTabSz="685800" eaLnBrk="0" fontAlgn="base" hangingPunct="0">
              <a:spcBef>
                <a:spcPct val="0"/>
              </a:spcBef>
              <a:spcAft>
                <a:spcPct val="0"/>
              </a:spcAft>
            </a:pPr>
            <a:r>
              <a:rPr lang="en-US" sz="1050" dirty="0">
                <a:latin typeface="Arial" pitchFamily="-108" charset="0"/>
                <a:ea typeface="ＭＳ Ｐゴシック" pitchFamily="-108" charset="-128"/>
                <a:cs typeface="ＭＳ Ｐゴシック" pitchFamily="-108" charset="-128"/>
              </a:rPr>
              <a:t>Convolution</a:t>
            </a:r>
          </a:p>
        </p:txBody>
      </p:sp>
      <p:sp>
        <p:nvSpPr>
          <p:cNvPr id="50" name="Rectangle 49">
            <a:extLst>
              <a:ext uri="{FF2B5EF4-FFF2-40B4-BE49-F238E27FC236}">
                <a16:creationId xmlns:a16="http://schemas.microsoft.com/office/drawing/2014/main" id="{DBC437FE-983B-40E5-BA1C-B022D956582C}"/>
              </a:ext>
            </a:extLst>
          </p:cNvPr>
          <p:cNvSpPr/>
          <p:nvPr/>
        </p:nvSpPr>
        <p:spPr bwMode="auto">
          <a:xfrm>
            <a:off x="7056414" y="1450924"/>
            <a:ext cx="1909416" cy="1031877"/>
          </a:xfrm>
          <a:prstGeom prst="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0"/>
              </a:spcBef>
              <a:spcAft>
                <a:spcPct val="0"/>
              </a:spcAft>
            </a:pPr>
            <a:r>
              <a:rPr lang="en-US" sz="1050" dirty="0" err="1">
                <a:latin typeface="Arial" pitchFamily="-108" charset="0"/>
                <a:ea typeface="ＭＳ Ｐゴシック" pitchFamily="-108" charset="-128"/>
                <a:cs typeface="ＭＳ Ｐゴシック" pitchFamily="-108" charset="-128"/>
              </a:rPr>
              <a:t>Freespace</a:t>
            </a:r>
            <a:r>
              <a:rPr lang="en-US" sz="1050" dirty="0">
                <a:latin typeface="Arial" pitchFamily="-108" charset="0"/>
                <a:ea typeface="ＭＳ Ｐゴシック" pitchFamily="-108" charset="-128"/>
                <a:cs typeface="ＭＳ Ｐゴシック" pitchFamily="-108" charset="-128"/>
              </a:rPr>
              <a:t> </a:t>
            </a:r>
            <a:r>
              <a:rPr lang="en-US" sz="1050" dirty="0" err="1">
                <a:latin typeface="Arial" pitchFamily="-108" charset="0"/>
                <a:ea typeface="ＭＳ Ｐゴシック" pitchFamily="-108" charset="-128"/>
                <a:cs typeface="ＭＳ Ｐゴシック" pitchFamily="-108" charset="-128"/>
              </a:rPr>
              <a:t>Raytracer</a:t>
            </a:r>
            <a:endParaRPr lang="en-US" sz="1050" dirty="0">
              <a:latin typeface="Arial" pitchFamily="-108" charset="0"/>
              <a:ea typeface="ＭＳ Ｐゴシック" pitchFamily="-108" charset="-128"/>
              <a:cs typeface="ＭＳ Ｐゴシック" pitchFamily="-108" charset="-128"/>
            </a:endParaRPr>
          </a:p>
        </p:txBody>
      </p:sp>
      <p:cxnSp>
        <p:nvCxnSpPr>
          <p:cNvPr id="51" name="Straight Arrow Connector 50">
            <a:extLst>
              <a:ext uri="{FF2B5EF4-FFF2-40B4-BE49-F238E27FC236}">
                <a16:creationId xmlns:a16="http://schemas.microsoft.com/office/drawing/2014/main" id="{521DB3B1-FF4B-4EB4-8F06-7C700067C033}"/>
              </a:ext>
            </a:extLst>
          </p:cNvPr>
          <p:cNvCxnSpPr>
            <a:cxnSpLocks/>
            <a:endCxn id="49" idx="3"/>
          </p:cNvCxnSpPr>
          <p:nvPr/>
        </p:nvCxnSpPr>
        <p:spPr bwMode="auto">
          <a:xfrm flipH="1">
            <a:off x="6710283" y="1641316"/>
            <a:ext cx="34613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2" name="TextBox 51">
            <a:extLst>
              <a:ext uri="{FF2B5EF4-FFF2-40B4-BE49-F238E27FC236}">
                <a16:creationId xmlns:a16="http://schemas.microsoft.com/office/drawing/2014/main" id="{A6EF467A-DA7C-4AA5-A7DC-3BFC8CC4E005}"/>
              </a:ext>
            </a:extLst>
          </p:cNvPr>
          <p:cNvSpPr txBox="1"/>
          <p:nvPr/>
        </p:nvSpPr>
        <p:spPr>
          <a:xfrm>
            <a:off x="5891023" y="1018490"/>
            <a:ext cx="1601129" cy="415498"/>
          </a:xfrm>
          <a:prstGeom prst="rect">
            <a:avLst/>
          </a:prstGeom>
          <a:noFill/>
        </p:spPr>
        <p:txBody>
          <a:bodyPr wrap="square" rtlCol="0">
            <a:spAutoFit/>
          </a:bodyPr>
          <a:lstStyle/>
          <a:p>
            <a:pPr algn="ctr"/>
            <a:r>
              <a:rPr lang="en-US" sz="1050" i="1" dirty="0"/>
              <a:t>Pre-calculated (optical) impulse response*</a:t>
            </a:r>
          </a:p>
        </p:txBody>
      </p:sp>
      <p:sp>
        <p:nvSpPr>
          <p:cNvPr id="53" name="TextBox 52">
            <a:extLst>
              <a:ext uri="{FF2B5EF4-FFF2-40B4-BE49-F238E27FC236}">
                <a16:creationId xmlns:a16="http://schemas.microsoft.com/office/drawing/2014/main" id="{8BC9A18E-0D59-44A8-9E96-DC28FA225DC4}"/>
              </a:ext>
            </a:extLst>
          </p:cNvPr>
          <p:cNvSpPr txBox="1"/>
          <p:nvPr/>
        </p:nvSpPr>
        <p:spPr>
          <a:xfrm>
            <a:off x="5453386" y="2984717"/>
            <a:ext cx="1179392" cy="577081"/>
          </a:xfrm>
          <a:prstGeom prst="rect">
            <a:avLst/>
          </a:prstGeom>
          <a:noFill/>
        </p:spPr>
        <p:txBody>
          <a:bodyPr wrap="square" rtlCol="0">
            <a:spAutoFit/>
          </a:bodyPr>
          <a:lstStyle/>
          <a:p>
            <a:pPr algn="ctr"/>
            <a:r>
              <a:rPr lang="en-US" sz="1050" i="1" dirty="0"/>
              <a:t>Received power waveform at PDs </a:t>
            </a:r>
          </a:p>
        </p:txBody>
      </p:sp>
      <p:grpSp>
        <p:nvGrpSpPr>
          <p:cNvPr id="54" name="Group 53">
            <a:extLst>
              <a:ext uri="{FF2B5EF4-FFF2-40B4-BE49-F238E27FC236}">
                <a16:creationId xmlns:a16="http://schemas.microsoft.com/office/drawing/2014/main" id="{C6A3337C-1702-43F3-9D93-281EB86EAF0E}"/>
              </a:ext>
            </a:extLst>
          </p:cNvPr>
          <p:cNvGrpSpPr/>
          <p:nvPr/>
        </p:nvGrpSpPr>
        <p:grpSpPr>
          <a:xfrm>
            <a:off x="6166717" y="2838272"/>
            <a:ext cx="161552" cy="253916"/>
            <a:chOff x="4038600" y="2738373"/>
            <a:chExt cx="154290" cy="245023"/>
          </a:xfrm>
        </p:grpSpPr>
        <p:sp>
          <p:nvSpPr>
            <p:cNvPr id="55" name="TextBox 54">
              <a:extLst>
                <a:ext uri="{FF2B5EF4-FFF2-40B4-BE49-F238E27FC236}">
                  <a16:creationId xmlns:a16="http://schemas.microsoft.com/office/drawing/2014/main" id="{6212495C-1CC3-4573-8789-0397BC56F142}"/>
                </a:ext>
              </a:extLst>
            </p:cNvPr>
            <p:cNvSpPr txBox="1"/>
            <p:nvPr/>
          </p:nvSpPr>
          <p:spPr>
            <a:xfrm>
              <a:off x="4040490" y="2738373"/>
              <a:ext cx="152400" cy="245023"/>
            </a:xfrm>
            <a:prstGeom prst="rect">
              <a:avLst/>
            </a:prstGeom>
            <a:noFill/>
          </p:spPr>
          <p:txBody>
            <a:bodyPr wrap="square" rtlCol="0">
              <a:spAutoFit/>
            </a:bodyPr>
            <a:lstStyle/>
            <a:p>
              <a:pPr algn="ctr"/>
              <a:r>
                <a:rPr lang="en-US" sz="1050" dirty="0"/>
                <a:t>+</a:t>
              </a:r>
            </a:p>
          </p:txBody>
        </p:sp>
        <p:sp>
          <p:nvSpPr>
            <p:cNvPr id="56" name="Oval 55">
              <a:extLst>
                <a:ext uri="{FF2B5EF4-FFF2-40B4-BE49-F238E27FC236}">
                  <a16:creationId xmlns:a16="http://schemas.microsoft.com/office/drawing/2014/main" id="{7771E685-4159-42FB-83E2-1D01F2E49627}"/>
                </a:ext>
              </a:extLst>
            </p:cNvPr>
            <p:cNvSpPr>
              <a:spLocks noChangeAspect="1"/>
            </p:cNvSpPr>
            <p:nvPr/>
          </p:nvSpPr>
          <p:spPr bwMode="auto">
            <a:xfrm>
              <a:off x="4038600" y="2771060"/>
              <a:ext cx="152400" cy="152400"/>
            </a:xfrm>
            <a:prstGeom prst="ellipse">
              <a:avLst/>
            </a:prstGeom>
            <a:no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050">
                <a:latin typeface="Arial" pitchFamily="-108" charset="0"/>
                <a:ea typeface="ＭＳ Ｐゴシック" pitchFamily="-108" charset="-128"/>
                <a:cs typeface="ＭＳ Ｐゴシック" pitchFamily="-108" charset="-128"/>
              </a:endParaRPr>
            </a:p>
          </p:txBody>
        </p:sp>
      </p:grpSp>
      <p:cxnSp>
        <p:nvCxnSpPr>
          <p:cNvPr id="57" name="Straight Arrow Connector 56">
            <a:extLst>
              <a:ext uri="{FF2B5EF4-FFF2-40B4-BE49-F238E27FC236}">
                <a16:creationId xmlns:a16="http://schemas.microsoft.com/office/drawing/2014/main" id="{2FAC4A2D-F8B4-4770-A552-ABBE1E3BAD2A}"/>
              </a:ext>
            </a:extLst>
          </p:cNvPr>
          <p:cNvCxnSpPr>
            <a:cxnSpLocks/>
            <a:stCxn id="49" idx="2"/>
            <a:endCxn id="56" idx="0"/>
          </p:cNvCxnSpPr>
          <p:nvPr/>
        </p:nvCxnSpPr>
        <p:spPr bwMode="auto">
          <a:xfrm flipH="1">
            <a:off x="6246504" y="1745678"/>
            <a:ext cx="2488" cy="112646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8" name="Elbow Connector 135">
            <a:extLst>
              <a:ext uri="{FF2B5EF4-FFF2-40B4-BE49-F238E27FC236}">
                <a16:creationId xmlns:a16="http://schemas.microsoft.com/office/drawing/2014/main" id="{61CB2CDC-8310-49CD-A591-1E7A6A3CBDBC}"/>
              </a:ext>
            </a:extLst>
          </p:cNvPr>
          <p:cNvCxnSpPr>
            <a:cxnSpLocks/>
            <a:stCxn id="50" idx="2"/>
            <a:endCxn id="56" idx="6"/>
          </p:cNvCxnSpPr>
          <p:nvPr/>
        </p:nvCxnSpPr>
        <p:spPr bwMode="auto">
          <a:xfrm rot="5400000">
            <a:off x="6934551" y="1874540"/>
            <a:ext cx="468310" cy="1684832"/>
          </a:xfrm>
          <a:prstGeom prst="bentConnector2">
            <a:avLst/>
          </a:prstGeom>
          <a:solidFill>
            <a:schemeClr val="accent1"/>
          </a:solidFill>
          <a:ln w="9525" cap="flat" cmpd="sng" algn="ctr">
            <a:solidFill>
              <a:schemeClr val="tx1"/>
            </a:solidFill>
            <a:prstDash val="solid"/>
            <a:round/>
            <a:headEnd type="none" w="med" len="med"/>
            <a:tailEnd type="triangle"/>
          </a:ln>
          <a:effectLst/>
        </p:spPr>
      </p:cxnSp>
      <p:sp>
        <p:nvSpPr>
          <p:cNvPr id="59" name="TextBox 58">
            <a:extLst>
              <a:ext uri="{FF2B5EF4-FFF2-40B4-BE49-F238E27FC236}">
                <a16:creationId xmlns:a16="http://schemas.microsoft.com/office/drawing/2014/main" id="{5043DD96-8561-4B37-A44E-9280E1D662DF}"/>
              </a:ext>
            </a:extLst>
          </p:cNvPr>
          <p:cNvSpPr txBox="1"/>
          <p:nvPr/>
        </p:nvSpPr>
        <p:spPr>
          <a:xfrm>
            <a:off x="6827090" y="2943821"/>
            <a:ext cx="1873604" cy="577081"/>
          </a:xfrm>
          <a:prstGeom prst="rect">
            <a:avLst/>
          </a:prstGeom>
          <a:noFill/>
        </p:spPr>
        <p:txBody>
          <a:bodyPr wrap="square" rtlCol="0">
            <a:spAutoFit/>
          </a:bodyPr>
          <a:lstStyle/>
          <a:p>
            <a:pPr algn="ctr"/>
            <a:r>
              <a:rPr lang="en-US" sz="1050" i="1" dirty="0"/>
              <a:t>Pre-calculated power at Photo-Diodes (PDs) due to background-light </a:t>
            </a:r>
          </a:p>
        </p:txBody>
      </p:sp>
      <p:sp>
        <p:nvSpPr>
          <p:cNvPr id="60" name="Rectangle 59">
            <a:extLst>
              <a:ext uri="{FF2B5EF4-FFF2-40B4-BE49-F238E27FC236}">
                <a16:creationId xmlns:a16="http://schemas.microsoft.com/office/drawing/2014/main" id="{187B3206-F39D-40D0-A945-D4890CE6B26E}"/>
              </a:ext>
            </a:extLst>
          </p:cNvPr>
          <p:cNvSpPr/>
          <p:nvPr/>
        </p:nvSpPr>
        <p:spPr bwMode="auto">
          <a:xfrm>
            <a:off x="7140428" y="1813770"/>
            <a:ext cx="835338" cy="396300"/>
          </a:xfrm>
          <a:prstGeom prst="rect">
            <a:avLst/>
          </a:prstGeom>
          <a:solidFill>
            <a:srgbClr val="A6A6A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Model of TX Optics</a:t>
            </a:r>
          </a:p>
        </p:txBody>
      </p:sp>
      <p:sp>
        <p:nvSpPr>
          <p:cNvPr id="61" name="Rectangle 60">
            <a:extLst>
              <a:ext uri="{FF2B5EF4-FFF2-40B4-BE49-F238E27FC236}">
                <a16:creationId xmlns:a16="http://schemas.microsoft.com/office/drawing/2014/main" id="{E29CFA02-9A69-489B-B69B-8D082ED57D5B}"/>
              </a:ext>
            </a:extLst>
          </p:cNvPr>
          <p:cNvSpPr/>
          <p:nvPr/>
        </p:nvSpPr>
        <p:spPr bwMode="auto">
          <a:xfrm>
            <a:off x="8056359" y="1811600"/>
            <a:ext cx="835338" cy="396300"/>
          </a:xfrm>
          <a:prstGeom prst="rect">
            <a:avLst/>
          </a:prstGeom>
          <a:solidFill>
            <a:srgbClr val="A6A6A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Arial" pitchFamily="-108" charset="0"/>
                <a:ea typeface="ＭＳ Ｐゴシック" pitchFamily="-108" charset="-128"/>
                <a:cs typeface="ＭＳ Ｐゴシック" pitchFamily="-108" charset="-128"/>
              </a:rPr>
              <a:t>Model of RX Optics</a:t>
            </a:r>
          </a:p>
        </p:txBody>
      </p:sp>
      <p:cxnSp>
        <p:nvCxnSpPr>
          <p:cNvPr id="62" name="Straight Connector 61">
            <a:extLst>
              <a:ext uri="{FF2B5EF4-FFF2-40B4-BE49-F238E27FC236}">
                <a16:creationId xmlns:a16="http://schemas.microsoft.com/office/drawing/2014/main" id="{709C39EC-2055-4686-8FB6-2F9BBEFC36D2}"/>
              </a:ext>
            </a:extLst>
          </p:cNvPr>
          <p:cNvCxnSpPr>
            <a:stCxn id="56" idx="2"/>
          </p:cNvCxnSpPr>
          <p:nvPr/>
        </p:nvCxnSpPr>
        <p:spPr bwMode="auto">
          <a:xfrm flipH="1">
            <a:off x="5225604" y="2951111"/>
            <a:ext cx="94111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963292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B59C94-15CA-8C4B-94B9-5047230F54CF}"/>
              </a:ext>
            </a:extLst>
          </p:cNvPr>
          <p:cNvSpPr>
            <a:spLocks noGrp="1"/>
          </p:cNvSpPr>
          <p:nvPr>
            <p:ph type="title"/>
          </p:nvPr>
        </p:nvSpPr>
        <p:spPr/>
        <p:txBody>
          <a:bodyPr>
            <a:normAutofit/>
          </a:bodyPr>
          <a:lstStyle/>
          <a:p>
            <a:r>
              <a:rPr lang="en-US" dirty="0"/>
              <a:t>FPGA Model in the LIDAR HiFi Simulation</a:t>
            </a:r>
          </a:p>
        </p:txBody>
      </p:sp>
      <p:pic>
        <p:nvPicPr>
          <p:cNvPr id="88" name="Picture 87">
            <a:extLst>
              <a:ext uri="{FF2B5EF4-FFF2-40B4-BE49-F238E27FC236}">
                <a16:creationId xmlns:a16="http://schemas.microsoft.com/office/drawing/2014/main" id="{67AD3851-2424-4F08-A451-EA243437CD6A}"/>
              </a:ext>
            </a:extLst>
          </p:cNvPr>
          <p:cNvPicPr>
            <a:picLocks noChangeAspect="1"/>
          </p:cNvPicPr>
          <p:nvPr/>
        </p:nvPicPr>
        <p:blipFill>
          <a:blip r:embed="rId2"/>
          <a:stretch>
            <a:fillRect/>
          </a:stretch>
        </p:blipFill>
        <p:spPr>
          <a:xfrm>
            <a:off x="1081633" y="1512928"/>
            <a:ext cx="2645169" cy="3363517"/>
          </a:xfrm>
          <a:prstGeom prst="rect">
            <a:avLst/>
          </a:prstGeom>
        </p:spPr>
      </p:pic>
      <p:sp>
        <p:nvSpPr>
          <p:cNvPr id="89" name="Content Placeholder 1">
            <a:extLst>
              <a:ext uri="{FF2B5EF4-FFF2-40B4-BE49-F238E27FC236}">
                <a16:creationId xmlns:a16="http://schemas.microsoft.com/office/drawing/2014/main" id="{830B679A-339A-45F4-9765-FE8D51DD7605}"/>
              </a:ext>
            </a:extLst>
          </p:cNvPr>
          <p:cNvSpPr txBox="1">
            <a:spLocks/>
          </p:cNvSpPr>
          <p:nvPr/>
        </p:nvSpPr>
        <p:spPr bwMode="auto">
          <a:xfrm>
            <a:off x="4191000" y="1539037"/>
            <a:ext cx="5135142" cy="2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1" fontAlgn="base" hangingPunct="1">
              <a:spcBef>
                <a:spcPct val="20000"/>
              </a:spcBef>
              <a:spcAft>
                <a:spcPct val="0"/>
              </a:spcAft>
              <a:buClr>
                <a:srgbClr val="FF9300"/>
              </a:buClr>
              <a:buChar char="•"/>
              <a:tabLst>
                <a:tab pos="227013" algn="l"/>
                <a:tab pos="1033463" algn="l"/>
              </a:tabLst>
              <a:defRPr sz="2000">
                <a:solidFill>
                  <a:srgbClr val="0E2745"/>
                </a:solidFill>
                <a:latin typeface="+mn-lt"/>
                <a:ea typeface="+mn-ea"/>
                <a:cs typeface="+mn-cs"/>
              </a:defRPr>
            </a:lvl1pPr>
            <a:lvl2pPr marL="398463" indent="-228600" algn="l" rtl="0" eaLnBrk="1" fontAlgn="base" hangingPunct="1">
              <a:spcBef>
                <a:spcPct val="20000"/>
              </a:spcBef>
              <a:spcAft>
                <a:spcPct val="0"/>
              </a:spcAft>
              <a:buClr>
                <a:srgbClr val="FF9300"/>
              </a:buClr>
              <a:buChar char="–"/>
              <a:defRPr sz="2000">
                <a:solidFill>
                  <a:srgbClr val="0E2745"/>
                </a:solidFill>
                <a:latin typeface="+mn-lt"/>
                <a:ea typeface="+mn-ea"/>
              </a:defRPr>
            </a:lvl2pPr>
            <a:lvl3pPr marL="455613" indent="-114300" algn="l" rtl="0" eaLnBrk="1" fontAlgn="base" hangingPunct="1">
              <a:spcBef>
                <a:spcPct val="20000"/>
              </a:spcBef>
              <a:spcAft>
                <a:spcPct val="0"/>
              </a:spcAft>
              <a:buClr>
                <a:srgbClr val="FF9300"/>
              </a:buClr>
              <a:buChar char="•"/>
              <a:defRPr sz="2000">
                <a:solidFill>
                  <a:srgbClr val="0E2745"/>
                </a:solidFill>
                <a:latin typeface="+mn-lt"/>
                <a:ea typeface="+mn-ea"/>
              </a:defRPr>
            </a:lvl3pPr>
            <a:lvl4pPr marL="625475" indent="-169863" algn="l" rtl="0" eaLnBrk="1" fontAlgn="base" hangingPunct="1">
              <a:spcBef>
                <a:spcPct val="20000"/>
              </a:spcBef>
              <a:spcAft>
                <a:spcPct val="0"/>
              </a:spcAft>
              <a:buClr>
                <a:srgbClr val="FF9300"/>
              </a:buClr>
              <a:buChar char="–"/>
              <a:tabLst>
                <a:tab pos="1033463" algn="l"/>
              </a:tabLst>
              <a:defRPr sz="2000">
                <a:solidFill>
                  <a:srgbClr val="0E2745"/>
                </a:solidFill>
                <a:latin typeface="+mn-lt"/>
                <a:ea typeface="+mn-ea"/>
              </a:defRPr>
            </a:lvl4pPr>
            <a:lvl5pPr marL="795338" indent="-169863" algn="l" rtl="0" eaLnBrk="1" fontAlgn="base" hangingPunct="1">
              <a:spcBef>
                <a:spcPct val="20000"/>
              </a:spcBef>
              <a:spcAft>
                <a:spcPct val="0"/>
              </a:spcAft>
              <a:buClr>
                <a:srgbClr val="FF9300"/>
              </a:buClr>
              <a:buChar char="»"/>
              <a:tabLst>
                <a:tab pos="976313" algn="l"/>
              </a:tabLst>
              <a:defRPr sz="2000">
                <a:solidFill>
                  <a:srgbClr val="0E2745"/>
                </a:solidFill>
                <a:latin typeface="+mn-lt"/>
                <a:ea typeface="+mn-ea"/>
              </a:defRPr>
            </a:lvl5pPr>
            <a:lvl6pPr marL="1658938" indent="-176213" algn="l" rtl="0" eaLnBrk="1" fontAlgn="base" hangingPunct="1">
              <a:spcBef>
                <a:spcPct val="20000"/>
              </a:spcBef>
              <a:spcAft>
                <a:spcPct val="0"/>
              </a:spcAft>
              <a:buClr>
                <a:srgbClr val="5A1B86"/>
              </a:buClr>
              <a:buChar char="»"/>
              <a:defRPr sz="1600">
                <a:solidFill>
                  <a:schemeClr val="tx1"/>
                </a:solidFill>
                <a:latin typeface="+mn-lt"/>
                <a:ea typeface="+mn-ea"/>
              </a:defRPr>
            </a:lvl6pPr>
            <a:lvl7pPr marL="2116138" indent="-176213" algn="l" rtl="0" eaLnBrk="1" fontAlgn="base" hangingPunct="1">
              <a:spcBef>
                <a:spcPct val="20000"/>
              </a:spcBef>
              <a:spcAft>
                <a:spcPct val="0"/>
              </a:spcAft>
              <a:buClr>
                <a:srgbClr val="5A1B86"/>
              </a:buClr>
              <a:buChar char="»"/>
              <a:defRPr sz="1600">
                <a:solidFill>
                  <a:schemeClr val="tx1"/>
                </a:solidFill>
                <a:latin typeface="+mn-lt"/>
                <a:ea typeface="+mn-ea"/>
              </a:defRPr>
            </a:lvl7pPr>
            <a:lvl8pPr marL="2573338" indent="-176213" algn="l" rtl="0" eaLnBrk="1" fontAlgn="base" hangingPunct="1">
              <a:spcBef>
                <a:spcPct val="20000"/>
              </a:spcBef>
              <a:spcAft>
                <a:spcPct val="0"/>
              </a:spcAft>
              <a:buClr>
                <a:srgbClr val="5A1B86"/>
              </a:buClr>
              <a:buChar char="»"/>
              <a:defRPr sz="1600">
                <a:solidFill>
                  <a:schemeClr val="tx1"/>
                </a:solidFill>
                <a:latin typeface="+mn-lt"/>
                <a:ea typeface="+mn-ea"/>
              </a:defRPr>
            </a:lvl8pPr>
            <a:lvl9pPr marL="3030538" indent="-176213" algn="l" rtl="0" eaLnBrk="1" fontAlgn="base" hangingPunct="1">
              <a:spcBef>
                <a:spcPct val="20000"/>
              </a:spcBef>
              <a:spcAft>
                <a:spcPct val="0"/>
              </a:spcAft>
              <a:buClr>
                <a:srgbClr val="5A1B86"/>
              </a:buClr>
              <a:buChar char="»"/>
              <a:defRPr sz="1600">
                <a:solidFill>
                  <a:schemeClr val="tx1"/>
                </a:solidFill>
                <a:latin typeface="+mn-lt"/>
                <a:ea typeface="+mn-ea"/>
              </a:defRPr>
            </a:lvl9pPr>
          </a:lstStyle>
          <a:p>
            <a:pPr marL="0" indent="0" algn="ctr">
              <a:buNone/>
            </a:pPr>
            <a:r>
              <a:rPr lang="en-US" sz="1200" b="1" dirty="0"/>
              <a:t>Block Diagram of the FPGA Model in the LiDAR HiFi Sim</a:t>
            </a:r>
          </a:p>
        </p:txBody>
      </p:sp>
      <p:sp>
        <p:nvSpPr>
          <p:cNvPr id="90" name="Content Placeholder 1">
            <a:extLst>
              <a:ext uri="{FF2B5EF4-FFF2-40B4-BE49-F238E27FC236}">
                <a16:creationId xmlns:a16="http://schemas.microsoft.com/office/drawing/2014/main" id="{D3669898-4A1C-4E8D-B553-896CE514A098}"/>
              </a:ext>
            </a:extLst>
          </p:cNvPr>
          <p:cNvSpPr txBox="1">
            <a:spLocks/>
          </p:cNvSpPr>
          <p:nvPr/>
        </p:nvSpPr>
        <p:spPr bwMode="auto">
          <a:xfrm>
            <a:off x="764403" y="1248367"/>
            <a:ext cx="3232946" cy="28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169863" indent="-169863" algn="l" rtl="0" eaLnBrk="1" fontAlgn="base" hangingPunct="1">
              <a:spcBef>
                <a:spcPct val="20000"/>
              </a:spcBef>
              <a:spcAft>
                <a:spcPct val="0"/>
              </a:spcAft>
              <a:buClr>
                <a:srgbClr val="FF9300"/>
              </a:buClr>
              <a:buChar char="•"/>
              <a:tabLst>
                <a:tab pos="227013" algn="l"/>
                <a:tab pos="1033463" algn="l"/>
              </a:tabLst>
              <a:defRPr sz="2000">
                <a:solidFill>
                  <a:srgbClr val="0E2745"/>
                </a:solidFill>
                <a:latin typeface="+mn-lt"/>
                <a:ea typeface="+mn-ea"/>
                <a:cs typeface="+mn-cs"/>
              </a:defRPr>
            </a:lvl1pPr>
            <a:lvl2pPr marL="398463" indent="-228600" algn="l" rtl="0" eaLnBrk="1" fontAlgn="base" hangingPunct="1">
              <a:spcBef>
                <a:spcPct val="20000"/>
              </a:spcBef>
              <a:spcAft>
                <a:spcPct val="0"/>
              </a:spcAft>
              <a:buClr>
                <a:srgbClr val="FF9300"/>
              </a:buClr>
              <a:buChar char="–"/>
              <a:defRPr sz="2000">
                <a:solidFill>
                  <a:srgbClr val="0E2745"/>
                </a:solidFill>
                <a:latin typeface="+mn-lt"/>
                <a:ea typeface="+mn-ea"/>
              </a:defRPr>
            </a:lvl2pPr>
            <a:lvl3pPr marL="455613" indent="-114300" algn="l" rtl="0" eaLnBrk="1" fontAlgn="base" hangingPunct="1">
              <a:spcBef>
                <a:spcPct val="20000"/>
              </a:spcBef>
              <a:spcAft>
                <a:spcPct val="0"/>
              </a:spcAft>
              <a:buClr>
                <a:srgbClr val="FF9300"/>
              </a:buClr>
              <a:buChar char="•"/>
              <a:defRPr sz="2000">
                <a:solidFill>
                  <a:srgbClr val="0E2745"/>
                </a:solidFill>
                <a:latin typeface="+mn-lt"/>
                <a:ea typeface="+mn-ea"/>
              </a:defRPr>
            </a:lvl3pPr>
            <a:lvl4pPr marL="625475" indent="-169863" algn="l" rtl="0" eaLnBrk="1" fontAlgn="base" hangingPunct="1">
              <a:spcBef>
                <a:spcPct val="20000"/>
              </a:spcBef>
              <a:spcAft>
                <a:spcPct val="0"/>
              </a:spcAft>
              <a:buClr>
                <a:srgbClr val="FF9300"/>
              </a:buClr>
              <a:buChar char="–"/>
              <a:tabLst>
                <a:tab pos="1033463" algn="l"/>
              </a:tabLst>
              <a:defRPr sz="2000">
                <a:solidFill>
                  <a:srgbClr val="0E2745"/>
                </a:solidFill>
                <a:latin typeface="+mn-lt"/>
                <a:ea typeface="+mn-ea"/>
              </a:defRPr>
            </a:lvl4pPr>
            <a:lvl5pPr marL="795338" indent="-169863" algn="l" rtl="0" eaLnBrk="1" fontAlgn="base" hangingPunct="1">
              <a:spcBef>
                <a:spcPct val="20000"/>
              </a:spcBef>
              <a:spcAft>
                <a:spcPct val="0"/>
              </a:spcAft>
              <a:buClr>
                <a:srgbClr val="FF9300"/>
              </a:buClr>
              <a:buChar char="»"/>
              <a:tabLst>
                <a:tab pos="976313" algn="l"/>
              </a:tabLst>
              <a:defRPr sz="2000">
                <a:solidFill>
                  <a:srgbClr val="0E2745"/>
                </a:solidFill>
                <a:latin typeface="+mn-lt"/>
                <a:ea typeface="+mn-ea"/>
              </a:defRPr>
            </a:lvl5pPr>
            <a:lvl6pPr marL="1658938" indent="-176213" algn="l" rtl="0" eaLnBrk="1" fontAlgn="base" hangingPunct="1">
              <a:spcBef>
                <a:spcPct val="20000"/>
              </a:spcBef>
              <a:spcAft>
                <a:spcPct val="0"/>
              </a:spcAft>
              <a:buClr>
                <a:srgbClr val="5A1B86"/>
              </a:buClr>
              <a:buChar char="»"/>
              <a:defRPr sz="1600">
                <a:solidFill>
                  <a:schemeClr val="tx1"/>
                </a:solidFill>
                <a:latin typeface="+mn-lt"/>
                <a:ea typeface="+mn-ea"/>
              </a:defRPr>
            </a:lvl6pPr>
            <a:lvl7pPr marL="2116138" indent="-176213" algn="l" rtl="0" eaLnBrk="1" fontAlgn="base" hangingPunct="1">
              <a:spcBef>
                <a:spcPct val="20000"/>
              </a:spcBef>
              <a:spcAft>
                <a:spcPct val="0"/>
              </a:spcAft>
              <a:buClr>
                <a:srgbClr val="5A1B86"/>
              </a:buClr>
              <a:buChar char="»"/>
              <a:defRPr sz="1600">
                <a:solidFill>
                  <a:schemeClr val="tx1"/>
                </a:solidFill>
                <a:latin typeface="+mn-lt"/>
                <a:ea typeface="+mn-ea"/>
              </a:defRPr>
            </a:lvl7pPr>
            <a:lvl8pPr marL="2573338" indent="-176213" algn="l" rtl="0" eaLnBrk="1" fontAlgn="base" hangingPunct="1">
              <a:spcBef>
                <a:spcPct val="20000"/>
              </a:spcBef>
              <a:spcAft>
                <a:spcPct val="0"/>
              </a:spcAft>
              <a:buClr>
                <a:srgbClr val="5A1B86"/>
              </a:buClr>
              <a:buChar char="»"/>
              <a:defRPr sz="1600">
                <a:solidFill>
                  <a:schemeClr val="tx1"/>
                </a:solidFill>
                <a:latin typeface="+mn-lt"/>
                <a:ea typeface="+mn-ea"/>
              </a:defRPr>
            </a:lvl8pPr>
            <a:lvl9pPr marL="3030538" indent="-176213" algn="l" rtl="0" eaLnBrk="1" fontAlgn="base" hangingPunct="1">
              <a:spcBef>
                <a:spcPct val="20000"/>
              </a:spcBef>
              <a:spcAft>
                <a:spcPct val="0"/>
              </a:spcAft>
              <a:buClr>
                <a:srgbClr val="5A1B86"/>
              </a:buClr>
              <a:buChar char="»"/>
              <a:defRPr sz="1600">
                <a:solidFill>
                  <a:schemeClr val="tx1"/>
                </a:solidFill>
                <a:latin typeface="+mn-lt"/>
                <a:ea typeface="+mn-ea"/>
              </a:defRPr>
            </a:lvl9pPr>
          </a:lstStyle>
          <a:p>
            <a:pPr marL="0" indent="0" algn="ctr">
              <a:buNone/>
            </a:pPr>
            <a:r>
              <a:rPr lang="en-US" sz="1200" b="1" dirty="0"/>
              <a:t>Functional diagram of Kodiak’s FPGAs</a:t>
            </a:r>
          </a:p>
        </p:txBody>
      </p:sp>
      <p:sp>
        <p:nvSpPr>
          <p:cNvPr id="92" name="Oval 91">
            <a:extLst>
              <a:ext uri="{FF2B5EF4-FFF2-40B4-BE49-F238E27FC236}">
                <a16:creationId xmlns:a16="http://schemas.microsoft.com/office/drawing/2014/main" id="{21A9A536-BB97-4C4D-948D-1914077F5376}"/>
              </a:ext>
            </a:extLst>
          </p:cNvPr>
          <p:cNvSpPr/>
          <p:nvPr/>
        </p:nvSpPr>
        <p:spPr bwMode="auto">
          <a:xfrm>
            <a:off x="2809498" y="3428999"/>
            <a:ext cx="376762" cy="266701"/>
          </a:xfrm>
          <a:prstGeom prst="ellipse">
            <a:avLst/>
          </a:prstGeom>
          <a:noFill/>
          <a:ln w="444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98" name="Oval 97">
            <a:extLst>
              <a:ext uri="{FF2B5EF4-FFF2-40B4-BE49-F238E27FC236}">
                <a16:creationId xmlns:a16="http://schemas.microsoft.com/office/drawing/2014/main" id="{EB091BAB-7A7E-4DFF-B738-B575972C494F}"/>
              </a:ext>
            </a:extLst>
          </p:cNvPr>
          <p:cNvSpPr/>
          <p:nvPr/>
        </p:nvSpPr>
        <p:spPr bwMode="auto">
          <a:xfrm>
            <a:off x="2410696" y="1897292"/>
            <a:ext cx="442595" cy="282692"/>
          </a:xfrm>
          <a:prstGeom prst="ellipse">
            <a:avLst/>
          </a:prstGeom>
          <a:noFill/>
          <a:ln w="444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99" name="Content Placeholder 1">
            <a:extLst>
              <a:ext uri="{FF2B5EF4-FFF2-40B4-BE49-F238E27FC236}">
                <a16:creationId xmlns:a16="http://schemas.microsoft.com/office/drawing/2014/main" id="{FF681754-3E60-4061-B70A-BE1ADB2A724E}"/>
              </a:ext>
            </a:extLst>
          </p:cNvPr>
          <p:cNvSpPr>
            <a:spLocks noGrp="1"/>
          </p:cNvSpPr>
          <p:nvPr>
            <p:ph idx="1"/>
          </p:nvPr>
        </p:nvSpPr>
        <p:spPr>
          <a:xfrm>
            <a:off x="78954" y="727805"/>
            <a:ext cx="9029583" cy="500732"/>
          </a:xfrm>
        </p:spPr>
        <p:txBody>
          <a:bodyPr/>
          <a:lstStyle/>
          <a:p>
            <a:r>
              <a:rPr lang="en-US" sz="1200" dirty="0">
                <a:solidFill>
                  <a:schemeClr val="tx1"/>
                </a:solidFill>
              </a:rPr>
              <a:t>The block diagram of the FPGA model of the LiDAR HiFi simulation follows the functional diagram of Kodiak’s FPGAs:</a:t>
            </a:r>
          </a:p>
          <a:p>
            <a:pPr lvl="1"/>
            <a:r>
              <a:rPr lang="en-US" sz="1200" dirty="0">
                <a:solidFill>
                  <a:schemeClr val="tx1"/>
                </a:solidFill>
              </a:rPr>
              <a:t>Same input/output files used to validate FPGA VHDL code were used to validate LiDAR HiFi sim</a:t>
            </a:r>
            <a:endParaRPr lang="en-US" sz="1400" dirty="0">
              <a:solidFill>
                <a:schemeClr val="tx1"/>
              </a:solidFill>
            </a:endParaRPr>
          </a:p>
        </p:txBody>
      </p:sp>
      <p:sp>
        <p:nvSpPr>
          <p:cNvPr id="100" name="Oval 99">
            <a:extLst>
              <a:ext uri="{FF2B5EF4-FFF2-40B4-BE49-F238E27FC236}">
                <a16:creationId xmlns:a16="http://schemas.microsoft.com/office/drawing/2014/main" id="{CC67000F-7AD4-450D-A2A9-18FD116484CE}"/>
              </a:ext>
            </a:extLst>
          </p:cNvPr>
          <p:cNvSpPr/>
          <p:nvPr/>
        </p:nvSpPr>
        <p:spPr bwMode="auto">
          <a:xfrm>
            <a:off x="2809498" y="3706353"/>
            <a:ext cx="376762" cy="266701"/>
          </a:xfrm>
          <a:prstGeom prst="ellipse">
            <a:avLst/>
          </a:prstGeom>
          <a:noFill/>
          <a:ln w="444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1" name="Oval 100">
            <a:extLst>
              <a:ext uri="{FF2B5EF4-FFF2-40B4-BE49-F238E27FC236}">
                <a16:creationId xmlns:a16="http://schemas.microsoft.com/office/drawing/2014/main" id="{A55E1E09-1F3D-4B66-809C-EACC308B6851}"/>
              </a:ext>
            </a:extLst>
          </p:cNvPr>
          <p:cNvSpPr/>
          <p:nvPr/>
        </p:nvSpPr>
        <p:spPr bwMode="auto">
          <a:xfrm>
            <a:off x="2809498" y="3960261"/>
            <a:ext cx="376762" cy="266701"/>
          </a:xfrm>
          <a:prstGeom prst="ellipse">
            <a:avLst/>
          </a:prstGeom>
          <a:noFill/>
          <a:ln w="444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2" name="Oval 101">
            <a:extLst>
              <a:ext uri="{FF2B5EF4-FFF2-40B4-BE49-F238E27FC236}">
                <a16:creationId xmlns:a16="http://schemas.microsoft.com/office/drawing/2014/main" id="{EF7DB4E2-1D87-4825-8780-FC66B794B182}"/>
              </a:ext>
            </a:extLst>
          </p:cNvPr>
          <p:cNvSpPr/>
          <p:nvPr/>
        </p:nvSpPr>
        <p:spPr bwMode="auto">
          <a:xfrm>
            <a:off x="3366899" y="3706352"/>
            <a:ext cx="376762" cy="266701"/>
          </a:xfrm>
          <a:prstGeom prst="ellipse">
            <a:avLst/>
          </a:prstGeom>
          <a:noFill/>
          <a:ln w="444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3" name="Oval 102">
            <a:extLst>
              <a:ext uri="{FF2B5EF4-FFF2-40B4-BE49-F238E27FC236}">
                <a16:creationId xmlns:a16="http://schemas.microsoft.com/office/drawing/2014/main" id="{799C2CE3-F332-4C51-AED5-B5CD80B43CE4}"/>
              </a:ext>
            </a:extLst>
          </p:cNvPr>
          <p:cNvSpPr/>
          <p:nvPr/>
        </p:nvSpPr>
        <p:spPr bwMode="auto">
          <a:xfrm>
            <a:off x="2382246" y="3706352"/>
            <a:ext cx="376762" cy="266701"/>
          </a:xfrm>
          <a:prstGeom prst="ellipse">
            <a:avLst/>
          </a:prstGeom>
          <a:noFill/>
          <a:ln w="444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4" name="Oval 103">
            <a:extLst>
              <a:ext uri="{FF2B5EF4-FFF2-40B4-BE49-F238E27FC236}">
                <a16:creationId xmlns:a16="http://schemas.microsoft.com/office/drawing/2014/main" id="{BF7B293C-5CC9-4C5A-BC21-C9C092E8F9A9}"/>
              </a:ext>
            </a:extLst>
          </p:cNvPr>
          <p:cNvSpPr/>
          <p:nvPr/>
        </p:nvSpPr>
        <p:spPr bwMode="auto">
          <a:xfrm>
            <a:off x="2010886" y="3706352"/>
            <a:ext cx="376762" cy="266701"/>
          </a:xfrm>
          <a:prstGeom prst="ellipse">
            <a:avLst/>
          </a:prstGeom>
          <a:noFill/>
          <a:ln w="444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sp>
        <p:nvSpPr>
          <p:cNvPr id="105" name="Oval 104">
            <a:extLst>
              <a:ext uri="{FF2B5EF4-FFF2-40B4-BE49-F238E27FC236}">
                <a16:creationId xmlns:a16="http://schemas.microsoft.com/office/drawing/2014/main" id="{EFC25D27-1592-4F9B-B195-4B44F31298A3}"/>
              </a:ext>
            </a:extLst>
          </p:cNvPr>
          <p:cNvSpPr/>
          <p:nvPr/>
        </p:nvSpPr>
        <p:spPr bwMode="auto">
          <a:xfrm>
            <a:off x="1997291" y="3960260"/>
            <a:ext cx="376762" cy="266701"/>
          </a:xfrm>
          <a:prstGeom prst="ellipse">
            <a:avLst/>
          </a:prstGeom>
          <a:noFill/>
          <a:ln w="44450" cap="flat" cmpd="sng" algn="ctr">
            <a:solidFill>
              <a:srgbClr val="92D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endParaRPr>
          </a:p>
        </p:txBody>
      </p:sp>
      <p:pic>
        <p:nvPicPr>
          <p:cNvPr id="2" name="Picture 1">
            <a:extLst>
              <a:ext uri="{FF2B5EF4-FFF2-40B4-BE49-F238E27FC236}">
                <a16:creationId xmlns:a16="http://schemas.microsoft.com/office/drawing/2014/main" id="{3BEE44A3-2360-4DE4-8373-1C1F77563BA8}"/>
              </a:ext>
            </a:extLst>
          </p:cNvPr>
          <p:cNvPicPr>
            <a:picLocks noChangeAspect="1"/>
          </p:cNvPicPr>
          <p:nvPr/>
        </p:nvPicPr>
        <p:blipFill>
          <a:blip r:embed="rId3"/>
          <a:stretch>
            <a:fillRect/>
          </a:stretch>
        </p:blipFill>
        <p:spPr>
          <a:xfrm>
            <a:off x="4684630" y="1920560"/>
            <a:ext cx="4447971" cy="2643366"/>
          </a:xfrm>
          <a:prstGeom prst="rect">
            <a:avLst/>
          </a:prstGeom>
        </p:spPr>
      </p:pic>
      <p:sp>
        <p:nvSpPr>
          <p:cNvPr id="106" name="Slide Number Placeholder 2">
            <a:extLst>
              <a:ext uri="{FF2B5EF4-FFF2-40B4-BE49-F238E27FC236}">
                <a16:creationId xmlns:a16="http://schemas.microsoft.com/office/drawing/2014/main" id="{94F83B5B-41FC-4CE0-ABD9-4BCFB8B57630}"/>
              </a:ext>
            </a:extLst>
          </p:cNvPr>
          <p:cNvSpPr>
            <a:spLocks noGrp="1"/>
          </p:cNvSpPr>
          <p:nvPr>
            <p:ph type="sldNum" sz="quarter" idx="10"/>
          </p:nvPr>
        </p:nvSpPr>
        <p:spPr>
          <a:xfrm>
            <a:off x="8135938" y="4955383"/>
            <a:ext cx="812800" cy="126206"/>
          </a:xfrm>
        </p:spPr>
        <p:txBody>
          <a:bodyPr/>
          <a:lstStyle/>
          <a:p>
            <a:fld id="{626F0FE5-7DF8-487B-905B-62FF8285DD00}" type="slidenum">
              <a:rPr lang="en-US" altLang="x-none" smtClean="0"/>
              <a:pPr/>
              <a:t>7</a:t>
            </a:fld>
            <a:endParaRPr lang="en-US" altLang="x-none" dirty="0"/>
          </a:p>
        </p:txBody>
      </p:sp>
    </p:spTree>
    <p:extLst>
      <p:ext uri="{BB962C8B-B14F-4D97-AF65-F5344CB8AC3E}">
        <p14:creationId xmlns:p14="http://schemas.microsoft.com/office/powerpoint/2010/main" val="3488942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655E9B3F-D2F1-45FA-A342-AD32103E6ACA}"/>
              </a:ext>
            </a:extLst>
          </p:cNvPr>
          <p:cNvSpPr>
            <a:spLocks noGrp="1"/>
          </p:cNvSpPr>
          <p:nvPr>
            <p:ph idx="1"/>
          </p:nvPr>
        </p:nvSpPr>
        <p:spPr>
          <a:xfrm>
            <a:off x="1" y="681837"/>
            <a:ext cx="9144000" cy="3854844"/>
          </a:xfrm>
        </p:spPr>
        <p:txBody>
          <a:bodyPr/>
          <a:lstStyle/>
          <a:p>
            <a:r>
              <a:rPr lang="en-US" sz="1200" dirty="0">
                <a:solidFill>
                  <a:schemeClr val="tx1"/>
                </a:solidFill>
              </a:rPr>
              <a:t>Coarse acquisition in LRF mode eliminated:</a:t>
            </a:r>
          </a:p>
          <a:p>
            <a:endParaRPr lang="en-US" sz="1200" dirty="0">
              <a:solidFill>
                <a:schemeClr val="tx1"/>
              </a:solidFill>
            </a:endParaRPr>
          </a:p>
          <a:p>
            <a:pPr lvl="1"/>
            <a:r>
              <a:rPr lang="en-US" sz="1200" dirty="0">
                <a:solidFill>
                  <a:schemeClr val="tx1"/>
                </a:solidFill>
              </a:rPr>
              <a:t>The baseline at LiDAR PDR was to have two processes running in parallel in the FPGAs in LRF mode:</a:t>
            </a:r>
          </a:p>
          <a:p>
            <a:pPr marL="771525" lvl="2" indent="-257175">
              <a:buFont typeface="+mj-lt"/>
              <a:buAutoNum type="arabicPeriod"/>
            </a:pPr>
            <a:r>
              <a:rPr lang="en-US" sz="1200" dirty="0">
                <a:solidFill>
                  <a:schemeClr val="tx1"/>
                </a:solidFill>
              </a:rPr>
              <a:t>Fine ranging: produced range measurements meeting performance requirements, but required previous knowledge of the range accurate to within 50 m and previous knowledge of a pixel aligned with the client</a:t>
            </a:r>
          </a:p>
          <a:p>
            <a:pPr marL="771525" lvl="2" indent="-257175">
              <a:buFont typeface="+mj-lt"/>
              <a:buAutoNum type="arabicPeriod"/>
            </a:pPr>
            <a:r>
              <a:rPr lang="en-US" sz="1200" dirty="0">
                <a:solidFill>
                  <a:schemeClr val="tx1"/>
                </a:solidFill>
              </a:rPr>
              <a:t>Coarse acquisition: seeded fine ranging</a:t>
            </a:r>
          </a:p>
          <a:p>
            <a:pPr marL="771525" lvl="2" indent="-257175">
              <a:buFont typeface="+mj-lt"/>
              <a:buAutoNum type="arabicPeriod"/>
            </a:pPr>
            <a:endParaRPr lang="en-US" sz="1200" dirty="0">
              <a:solidFill>
                <a:schemeClr val="tx1"/>
              </a:solidFill>
            </a:endParaRPr>
          </a:p>
          <a:p>
            <a:pPr marL="300038" lvl="1"/>
            <a:r>
              <a:rPr lang="en-US" sz="1200" dirty="0">
                <a:solidFill>
                  <a:schemeClr val="tx1"/>
                </a:solidFill>
              </a:rPr>
              <a:t>LIDAR HiFi sim showed that coarse acquisition was sensitive to range-rate in that, at a range-rate of 0.5 m/s, every 39 min, in average, there would be a period of 20 sec with no measurements due to low Signal-to-Noise Ratio (SNR)</a:t>
            </a:r>
          </a:p>
          <a:p>
            <a:pPr marL="300038" lvl="1"/>
            <a:endParaRPr lang="en-US" sz="1200" dirty="0">
              <a:solidFill>
                <a:schemeClr val="tx1"/>
              </a:solidFill>
            </a:endParaRPr>
          </a:p>
          <a:p>
            <a:pPr marL="300038" lvl="1"/>
            <a:r>
              <a:rPr lang="en-US" sz="1200" dirty="0">
                <a:solidFill>
                  <a:schemeClr val="tx1"/>
                </a:solidFill>
              </a:rPr>
              <a:t>Compelled by these results, the baseline design was changed and the coarse acquisition process was eliminated</a:t>
            </a:r>
          </a:p>
          <a:p>
            <a:pPr marL="513160" lvl="2" indent="-257175"/>
            <a:r>
              <a:rPr lang="en-US" sz="1200" dirty="0">
                <a:solidFill>
                  <a:schemeClr val="tx1"/>
                </a:solidFill>
              </a:rPr>
              <a:t>Fine ranging can now process the entire operational range in LRF mode and all the pixels of a frame, simplifying the design, decreasing sensitivity to range-rate, and enabling compliance with requirement “LIDAR-538 Boresight Relative Velocity”</a:t>
            </a:r>
          </a:p>
          <a:p>
            <a:pPr marL="513160" lvl="2" indent="-257175"/>
            <a:endParaRPr lang="en-US" sz="1200" dirty="0">
              <a:solidFill>
                <a:schemeClr val="tx1"/>
              </a:solidFill>
            </a:endParaRPr>
          </a:p>
          <a:p>
            <a:pPr marL="300038" lvl="1">
              <a:tabLst>
                <a:tab pos="128588" algn="l"/>
              </a:tabLst>
            </a:pPr>
            <a:endParaRPr lang="en-US" sz="1200" dirty="0">
              <a:solidFill>
                <a:schemeClr val="tx1"/>
              </a:solidFill>
            </a:endParaRPr>
          </a:p>
          <a:p>
            <a:pPr marL="300038" lvl="1">
              <a:tabLst>
                <a:tab pos="128588" algn="l"/>
              </a:tabLst>
            </a:pPr>
            <a:endParaRPr lang="en-US" sz="1200" dirty="0">
              <a:solidFill>
                <a:schemeClr val="tx1"/>
              </a:solidFill>
            </a:endParaRPr>
          </a:p>
          <a:p>
            <a:pPr marL="470297" lvl="1" indent="-257175"/>
            <a:endParaRPr lang="en-US" sz="1200" dirty="0"/>
          </a:p>
          <a:p>
            <a:endParaRPr lang="en-US" sz="1200" dirty="0"/>
          </a:p>
        </p:txBody>
      </p:sp>
      <p:sp>
        <p:nvSpPr>
          <p:cNvPr id="3" name="Title 2">
            <a:extLst>
              <a:ext uri="{FF2B5EF4-FFF2-40B4-BE49-F238E27FC236}">
                <a16:creationId xmlns:a16="http://schemas.microsoft.com/office/drawing/2014/main" id="{A04A7434-2322-AC43-A1CD-D0EBE1DD6147}"/>
              </a:ext>
            </a:extLst>
          </p:cNvPr>
          <p:cNvSpPr>
            <a:spLocks noGrp="1"/>
          </p:cNvSpPr>
          <p:nvPr>
            <p:ph type="title"/>
          </p:nvPr>
        </p:nvSpPr>
        <p:spPr/>
        <p:txBody>
          <a:bodyPr>
            <a:normAutofit/>
          </a:bodyPr>
          <a:lstStyle/>
          <a:p>
            <a:r>
              <a:rPr lang="en-US" dirty="0"/>
              <a:t>Main Results (1)</a:t>
            </a:r>
          </a:p>
        </p:txBody>
      </p:sp>
      <p:sp>
        <p:nvSpPr>
          <p:cNvPr id="4" name="Slide Number Placeholder 2">
            <a:extLst>
              <a:ext uri="{FF2B5EF4-FFF2-40B4-BE49-F238E27FC236}">
                <a16:creationId xmlns:a16="http://schemas.microsoft.com/office/drawing/2014/main" id="{261DB28C-3C09-4AE8-92F8-B15B06337637}"/>
              </a:ext>
            </a:extLst>
          </p:cNvPr>
          <p:cNvSpPr>
            <a:spLocks noGrp="1"/>
          </p:cNvSpPr>
          <p:nvPr>
            <p:ph type="sldNum" sz="quarter" idx="10"/>
          </p:nvPr>
        </p:nvSpPr>
        <p:spPr>
          <a:xfrm>
            <a:off x="8135938" y="4955383"/>
            <a:ext cx="812800" cy="126206"/>
          </a:xfrm>
        </p:spPr>
        <p:txBody>
          <a:bodyPr/>
          <a:lstStyle/>
          <a:p>
            <a:fld id="{626F0FE5-7DF8-487B-905B-62FF8285DD00}" type="slidenum">
              <a:rPr lang="en-US" altLang="x-none" smtClean="0"/>
              <a:pPr/>
              <a:t>8</a:t>
            </a:fld>
            <a:endParaRPr lang="en-US" altLang="x-none" dirty="0"/>
          </a:p>
        </p:txBody>
      </p:sp>
    </p:spTree>
    <p:extLst>
      <p:ext uri="{BB962C8B-B14F-4D97-AF65-F5344CB8AC3E}">
        <p14:creationId xmlns:p14="http://schemas.microsoft.com/office/powerpoint/2010/main" val="373089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a:extLst>
              <a:ext uri="{FF2B5EF4-FFF2-40B4-BE49-F238E27FC236}">
                <a16:creationId xmlns:a16="http://schemas.microsoft.com/office/drawing/2014/main" id="{655E9B3F-D2F1-45FA-A342-AD32103E6ACA}"/>
              </a:ext>
            </a:extLst>
          </p:cNvPr>
          <p:cNvSpPr>
            <a:spLocks noGrp="1"/>
          </p:cNvSpPr>
          <p:nvPr>
            <p:ph idx="1"/>
          </p:nvPr>
        </p:nvSpPr>
        <p:spPr>
          <a:xfrm>
            <a:off x="1" y="746131"/>
            <a:ext cx="9144000" cy="3854844"/>
          </a:xfrm>
        </p:spPr>
        <p:txBody>
          <a:bodyPr/>
          <a:lstStyle/>
          <a:p>
            <a:pPr marL="128588" indent="-128588"/>
            <a:r>
              <a:rPr lang="en-US" sz="1200" dirty="0">
                <a:solidFill>
                  <a:schemeClr val="tx1"/>
                </a:solidFill>
              </a:rPr>
              <a:t>Fiber optical delay between TX pulse and RX pulse increased</a:t>
            </a:r>
          </a:p>
          <a:p>
            <a:pPr marL="300038" lvl="1">
              <a:tabLst>
                <a:tab pos="128588" algn="l"/>
              </a:tabLst>
            </a:pPr>
            <a:r>
              <a:rPr lang="en-US" sz="1200" dirty="0">
                <a:solidFill>
                  <a:schemeClr val="tx1"/>
                </a:solidFill>
              </a:rPr>
              <a:t>LIDAR HiFi sim showed that baselined fiber optical delay to separate the TX pulse from the RX pulse was insufficient to prevent the voltage ringing after the TX pulse from affecting the detection of the peak of the RX pulse</a:t>
            </a:r>
          </a:p>
          <a:p>
            <a:pPr marL="300038" lvl="1">
              <a:tabLst>
                <a:tab pos="128588" algn="l"/>
              </a:tabLst>
            </a:pPr>
            <a:r>
              <a:rPr lang="en-US" sz="1200" dirty="0">
                <a:solidFill>
                  <a:schemeClr val="tx1"/>
                </a:solidFill>
              </a:rPr>
              <a:t>Fiber optical delay btw TX and RX pulses increased so that minimum optical power can be detected at minimum range</a:t>
            </a:r>
          </a:p>
          <a:p>
            <a:pPr marL="300038" lvl="1">
              <a:tabLst>
                <a:tab pos="128588" algn="l"/>
              </a:tabLst>
            </a:pPr>
            <a:r>
              <a:rPr lang="en-US" sz="1200" dirty="0">
                <a:solidFill>
                  <a:schemeClr val="tx1"/>
                </a:solidFill>
              </a:rPr>
              <a:t>Enables compliance with requirements “LIDAR-532 LRF Mode Received Peak Optical Power” and “LIDAR-535 Imaging Mode Received Peak Optical Power”</a:t>
            </a:r>
          </a:p>
          <a:p>
            <a:pPr marL="300038" lvl="1">
              <a:tabLst>
                <a:tab pos="128588" algn="l"/>
              </a:tabLst>
            </a:pPr>
            <a:endParaRPr lang="en-US" sz="1200" dirty="0">
              <a:solidFill>
                <a:schemeClr val="tx1"/>
              </a:solidFill>
            </a:endParaRPr>
          </a:p>
          <a:p>
            <a:pPr marL="300038" lvl="1">
              <a:tabLst>
                <a:tab pos="128588" algn="l"/>
              </a:tabLst>
            </a:pPr>
            <a:endParaRPr lang="en-US" sz="1200" dirty="0">
              <a:solidFill>
                <a:schemeClr val="tx1"/>
              </a:solidFill>
            </a:endParaRPr>
          </a:p>
        </p:txBody>
      </p:sp>
      <p:sp>
        <p:nvSpPr>
          <p:cNvPr id="3" name="Title 2">
            <a:extLst>
              <a:ext uri="{FF2B5EF4-FFF2-40B4-BE49-F238E27FC236}">
                <a16:creationId xmlns:a16="http://schemas.microsoft.com/office/drawing/2014/main" id="{A04A7434-2322-AC43-A1CD-D0EBE1DD6147}"/>
              </a:ext>
            </a:extLst>
          </p:cNvPr>
          <p:cNvSpPr>
            <a:spLocks noGrp="1"/>
          </p:cNvSpPr>
          <p:nvPr>
            <p:ph type="title"/>
          </p:nvPr>
        </p:nvSpPr>
        <p:spPr/>
        <p:txBody>
          <a:bodyPr>
            <a:normAutofit/>
          </a:bodyPr>
          <a:lstStyle/>
          <a:p>
            <a:r>
              <a:rPr lang="en-US" dirty="0"/>
              <a:t>Main Results (2)</a:t>
            </a:r>
          </a:p>
        </p:txBody>
      </p:sp>
      <p:pic>
        <p:nvPicPr>
          <p:cNvPr id="4" name="Picture 3" descr="Chart&#10;&#10;Description automatically generated">
            <a:extLst>
              <a:ext uri="{FF2B5EF4-FFF2-40B4-BE49-F238E27FC236}">
                <a16:creationId xmlns:a16="http://schemas.microsoft.com/office/drawing/2014/main" id="{081A3B02-1F50-461B-9D57-99D06A4E75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461" y="2004587"/>
            <a:ext cx="3468602" cy="2899720"/>
          </a:xfrm>
          <a:prstGeom prst="rect">
            <a:avLst/>
          </a:prstGeom>
        </p:spPr>
      </p:pic>
      <p:sp>
        <p:nvSpPr>
          <p:cNvPr id="2" name="Rectangle 1">
            <a:extLst>
              <a:ext uri="{FF2B5EF4-FFF2-40B4-BE49-F238E27FC236}">
                <a16:creationId xmlns:a16="http://schemas.microsoft.com/office/drawing/2014/main" id="{D947EC16-0A9A-44C1-AD73-E3CDFE1955FA}"/>
              </a:ext>
            </a:extLst>
          </p:cNvPr>
          <p:cNvSpPr/>
          <p:nvPr/>
        </p:nvSpPr>
        <p:spPr>
          <a:xfrm>
            <a:off x="3550380" y="2338817"/>
            <a:ext cx="790601" cy="276999"/>
          </a:xfrm>
          <a:prstGeom prst="rect">
            <a:avLst/>
          </a:prstGeom>
        </p:spPr>
        <p:txBody>
          <a:bodyPr wrap="none">
            <a:spAutoFit/>
          </a:bodyPr>
          <a:lstStyle/>
          <a:p>
            <a:r>
              <a:rPr lang="en-US" sz="1200" dirty="0"/>
              <a:t>TX pulse</a:t>
            </a:r>
          </a:p>
        </p:txBody>
      </p:sp>
      <p:sp>
        <p:nvSpPr>
          <p:cNvPr id="7" name="Rectangle 6">
            <a:extLst>
              <a:ext uri="{FF2B5EF4-FFF2-40B4-BE49-F238E27FC236}">
                <a16:creationId xmlns:a16="http://schemas.microsoft.com/office/drawing/2014/main" id="{D63A960D-FC4A-4B8D-AEF1-1DD623B09A52}"/>
              </a:ext>
            </a:extLst>
          </p:cNvPr>
          <p:cNvSpPr/>
          <p:nvPr/>
        </p:nvSpPr>
        <p:spPr>
          <a:xfrm>
            <a:off x="4423612" y="2317835"/>
            <a:ext cx="806631" cy="276999"/>
          </a:xfrm>
          <a:prstGeom prst="rect">
            <a:avLst/>
          </a:prstGeom>
        </p:spPr>
        <p:txBody>
          <a:bodyPr wrap="none">
            <a:spAutoFit/>
          </a:bodyPr>
          <a:lstStyle/>
          <a:p>
            <a:r>
              <a:rPr lang="en-US" sz="1200" dirty="0"/>
              <a:t>RX pulse</a:t>
            </a:r>
          </a:p>
        </p:txBody>
      </p:sp>
      <p:cxnSp>
        <p:nvCxnSpPr>
          <p:cNvPr id="8" name="Straight Arrow Connector 7">
            <a:extLst>
              <a:ext uri="{FF2B5EF4-FFF2-40B4-BE49-F238E27FC236}">
                <a16:creationId xmlns:a16="http://schemas.microsoft.com/office/drawing/2014/main" id="{F576648F-7328-46EA-8E5B-1C36D000A73E}"/>
              </a:ext>
            </a:extLst>
          </p:cNvPr>
          <p:cNvCxnSpPr>
            <a:cxnSpLocks/>
          </p:cNvCxnSpPr>
          <p:nvPr/>
        </p:nvCxnSpPr>
        <p:spPr bwMode="auto">
          <a:xfrm flipH="1">
            <a:off x="3421857" y="2571750"/>
            <a:ext cx="178594" cy="10180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BF7FFD6E-3F8B-47DE-994C-77E766FC4BF0}"/>
              </a:ext>
            </a:extLst>
          </p:cNvPr>
          <p:cNvCxnSpPr>
            <a:cxnSpLocks/>
          </p:cNvCxnSpPr>
          <p:nvPr/>
        </p:nvCxnSpPr>
        <p:spPr bwMode="auto">
          <a:xfrm flipH="1">
            <a:off x="4527352" y="2580984"/>
            <a:ext cx="89297" cy="56570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 name="Slide Number Placeholder 2">
            <a:extLst>
              <a:ext uri="{FF2B5EF4-FFF2-40B4-BE49-F238E27FC236}">
                <a16:creationId xmlns:a16="http://schemas.microsoft.com/office/drawing/2014/main" id="{71110A77-1DE9-4A3F-987B-F87A8D1BC434}"/>
              </a:ext>
            </a:extLst>
          </p:cNvPr>
          <p:cNvSpPr>
            <a:spLocks noGrp="1"/>
          </p:cNvSpPr>
          <p:nvPr>
            <p:ph type="sldNum" sz="quarter" idx="10"/>
          </p:nvPr>
        </p:nvSpPr>
        <p:spPr>
          <a:xfrm>
            <a:off x="8135938" y="4955383"/>
            <a:ext cx="812800" cy="126206"/>
          </a:xfrm>
        </p:spPr>
        <p:txBody>
          <a:bodyPr/>
          <a:lstStyle/>
          <a:p>
            <a:fld id="{626F0FE5-7DF8-487B-905B-62FF8285DD00}" type="slidenum">
              <a:rPr lang="en-US" altLang="x-none" smtClean="0"/>
              <a:pPr/>
              <a:t>9</a:t>
            </a:fld>
            <a:endParaRPr lang="en-US" altLang="x-none" dirty="0"/>
          </a:p>
        </p:txBody>
      </p:sp>
    </p:spTree>
    <p:extLst>
      <p:ext uri="{BB962C8B-B14F-4D97-AF65-F5344CB8AC3E}">
        <p14:creationId xmlns:p14="http://schemas.microsoft.com/office/powerpoint/2010/main" val="3676686258"/>
      </p:ext>
    </p:extLst>
  </p:cSld>
  <p:clrMapOvr>
    <a:masterClrMapping/>
  </p:clrMapOvr>
</p:sld>
</file>

<file path=ppt/theme/theme1.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Application xmlns="http://www.sap.com/cof/powerpoint/application">
  <Version>2</Version>
  <Revision>2.3.2.62482</Revision>
</Application>
</file>

<file path=customXml/item2.xml><?xml version="1.0" encoding="utf-8"?>
<ct:contentTypeSchema xmlns:ct="http://schemas.microsoft.com/office/2006/metadata/contentType" xmlns:ma="http://schemas.microsoft.com/office/2006/metadata/properties/metaAttributes" ct:_="" ma:_="" ma:contentTypeName="Document" ma:contentTypeID="0x0101009479ECA9A7084C40BC4AA2D25B81DADA" ma:contentTypeVersion="0" ma:contentTypeDescription="Create a new document." ma:contentTypeScope="" ma:versionID="ab56d0ef43a5bcd3b258b02658927330">
  <xsd:schema xmlns:xsd="http://www.w3.org/2001/XMLSchema" xmlns:xs="http://www.w3.org/2001/XMLSchema" xmlns:p="http://schemas.microsoft.com/office/2006/metadata/properties" targetNamespace="http://schemas.microsoft.com/office/2006/metadata/properties" ma:root="true" ma:fieldsID="1627d976b9894c6aeaafac7f23a12d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Application xmlns="http://www.sap.com/cof/ao/powerpoint/application">
  <com.sap.ip.bi.pioneer>
    <Version>4</Version>
    <AAO_Revision>2.3.2.62482</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Props1.xml><?xml version="1.0" encoding="utf-8"?>
<ds:datastoreItem xmlns:ds="http://schemas.openxmlformats.org/officeDocument/2006/customXml" ds:itemID="{334C5180-0CBC-4DA9-A163-0A4FEC1A764D}">
  <ds:schemaRefs>
    <ds:schemaRef ds:uri="http://www.sap.com/cof/powerpoint/application"/>
  </ds:schemaRefs>
</ds:datastoreItem>
</file>

<file path=customXml/itemProps2.xml><?xml version="1.0" encoding="utf-8"?>
<ds:datastoreItem xmlns:ds="http://schemas.openxmlformats.org/officeDocument/2006/customXml" ds:itemID="{61113C6C-5310-444B-90E9-D276B896F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D6FFBF8-E96D-4883-8CF2-4FE357311576}">
  <ds:schemaRef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terms/"/>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4DAA6349-4B03-4910-B696-BDBC484E5731}">
  <ds:schemaRefs>
    <ds:schemaRef ds:uri="http://schemas.microsoft.com/sharepoint/v3/contenttype/forms"/>
  </ds:schemaRefs>
</ds:datastoreItem>
</file>

<file path=customXml/itemProps5.xml><?xml version="1.0" encoding="utf-8"?>
<ds:datastoreItem xmlns:ds="http://schemas.openxmlformats.org/officeDocument/2006/customXml" ds:itemID="{A13FFC06-B4E4-481E-8B93-341F7511EE89}">
  <ds:schemaRefs>
    <ds:schemaRef ds:uri="http://www.sap.com/cof/ao/powerpoint/application"/>
  </ds:schemaRefs>
</ds:datastoreItem>
</file>

<file path=docProps/app.xml><?xml version="1.0" encoding="utf-8"?>
<Properties xmlns="http://schemas.openxmlformats.org/officeDocument/2006/extended-properties" xmlns:vt="http://schemas.openxmlformats.org/officeDocument/2006/docPropsVTypes">
  <Template/>
  <TotalTime>96747</TotalTime>
  <Words>1471</Words>
  <Application>Microsoft Office PowerPoint</Application>
  <PresentationFormat>On-screen Show (16:9)</PresentationFormat>
  <Paragraphs>214</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1_Blank Presentation</vt:lpstr>
      <vt:lpstr>Emergent ETF – Kodiak LIDAR High Fidelity Simulation</vt:lpstr>
      <vt:lpstr>The OSAM-1 Mission</vt:lpstr>
      <vt:lpstr>The Kodiak LIDAR</vt:lpstr>
      <vt:lpstr>Kodiak’s Key Performance Requirements</vt:lpstr>
      <vt:lpstr>LIDAR Modelling</vt:lpstr>
      <vt:lpstr>LIDAR HiFi Sim High-Level Block Diagram</vt:lpstr>
      <vt:lpstr>FPGA Model in the LIDAR HiFi Simulation</vt:lpstr>
      <vt:lpstr>Main Results (1)</vt:lpstr>
      <vt:lpstr>Main Results (2)</vt:lpstr>
      <vt:lpstr>Main Results (3)</vt:lpstr>
      <vt:lpstr>Main Results (4)</vt:lpstr>
      <vt:lpstr>Main Results (5)</vt:lpstr>
      <vt:lpstr>Path Forward for the LiDAR Models</vt:lpstr>
    </vt:vector>
  </TitlesOfParts>
  <Company>the Hammers Company,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Restore-L Mission Concept Review Kick-off</dc:title>
  <dc:creator>Nancy Fuller</dc:creator>
  <cp:lastModifiedBy>Manalansan, Patricia A. (GSFC-480.0)[ASRC FEDERAL SYSTEM SOLUTIONS]</cp:lastModifiedBy>
  <cp:revision>1371</cp:revision>
  <cp:lastPrinted>2016-10-26T15:08:47Z</cp:lastPrinted>
  <dcterms:created xsi:type="dcterms:W3CDTF">2016-01-28T18:50:26Z</dcterms:created>
  <dcterms:modified xsi:type="dcterms:W3CDTF">2021-12-09T16:06:14Z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12288670-a162-4c58-b13d-c003162865b9</vt:lpwstr>
  </property>
  <property fmtid="{D5CDD505-2E9C-101B-9397-08002B2CF9AE}" pid="3" name="ContentTypeId">
    <vt:lpwstr>0x0101009479ECA9A7084C40BC4AA2D25B81DADA</vt:lpwstr>
  </property>
  <property fmtid="{D5CDD505-2E9C-101B-9397-08002B2CF9AE}" pid="4" name="ATKCategory">
    <vt:lpwstr>Public</vt:lpwstr>
  </property>
</Properties>
</file>