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546" r:id="rId2"/>
    <p:sldId id="585" r:id="rId3"/>
    <p:sldId id="556" r:id="rId4"/>
    <p:sldId id="557" r:id="rId5"/>
    <p:sldId id="572" r:id="rId6"/>
    <p:sldId id="586" r:id="rId7"/>
    <p:sldId id="549" r:id="rId8"/>
    <p:sldId id="558" r:id="rId9"/>
    <p:sldId id="587" r:id="rId10"/>
    <p:sldId id="560" r:id="rId11"/>
    <p:sldId id="561" r:id="rId12"/>
    <p:sldId id="581" r:id="rId13"/>
    <p:sldId id="563" r:id="rId14"/>
    <p:sldId id="582" r:id="rId15"/>
    <p:sldId id="583" r:id="rId16"/>
    <p:sldId id="584" r:id="rId17"/>
    <p:sldId id="565" r:id="rId18"/>
    <p:sldId id="588" r:id="rId19"/>
    <p:sldId id="567" r:id="rId20"/>
    <p:sldId id="566" r:id="rId21"/>
    <p:sldId id="568" r:id="rId22"/>
    <p:sldId id="553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rawford, Joshua (LARC-D307)[UNIVERSITIES SPACE RESEARCH ASSOCIATION]" initials="CJ(SRA" lastIdx="5" clrIdx="0">
    <p:extLst>
      <p:ext uri="{19B8F6BF-5375-455C-9EA6-DF929625EA0E}">
        <p15:presenceInfo xmlns:p15="http://schemas.microsoft.com/office/powerpoint/2012/main" userId="S::jcrawfo3@ndc.nasa.gov::1c941807-110e-412d-92c2-06e6d9af93f8" providerId="AD"/>
      </p:ext>
    </p:extLst>
  </p:cmAuthor>
  <p:cmAuthor id="2" name="Chu" initials="SC" lastIdx="2" clrIdx="1">
    <p:extLst>
      <p:ext uri="{19B8F6BF-5375-455C-9EA6-DF929625EA0E}">
        <p15:presenceInfo xmlns:p15="http://schemas.microsoft.com/office/powerpoint/2012/main" userId="Ch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12-07T14:17:14.097" idx="2">
    <p:pos x="7535" y="1191"/>
    <p:text>reduced the font size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03T13:04:44.467" idx="1">
    <p:pos x="1216" y="1600"/>
    <p:text>work function schematic</p:text>
    <p:extLst>
      <p:ext uri="{C676402C-5697-4E1C-873F-D02D1690AC5C}">
        <p15:threadingInfo xmlns:p15="http://schemas.microsoft.com/office/powerpoint/2012/main" timeZoneBias="30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12-03T13:09:37.457" idx="4">
    <p:pos x="6699" y="1408"/>
    <p:text>illustration of vdw and image forces</p:text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43630DF-4587-44F6-977D-A99A028F8E7A}" type="doc">
      <dgm:prSet loTypeId="urn:microsoft.com/office/officeart/2005/8/layout/process4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ACD379F-F2DB-4F79-A150-7CB4F3F68117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Identify Potential Interest Areas</a:t>
          </a:r>
        </a:p>
      </dgm:t>
    </dgm:pt>
    <dgm:pt modelId="{AE41F49F-6EA3-412E-ABAD-4E684247DBDE}" type="parTrans" cxnId="{0444C5D7-A083-4273-A562-FB09F842774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289ACA-D3E9-4880-8606-C6B9E16366CE}" type="sibTrans" cxnId="{0444C5D7-A083-4273-A562-FB09F8427745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4DA1F2A-9326-4DEC-B1FA-567708FC591C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Refine Topics to Those Applicable to Materials and Structures</a:t>
          </a:r>
        </a:p>
      </dgm:t>
    </dgm:pt>
    <dgm:pt modelId="{DF89854D-6381-455B-8F30-6EA74FE95C91}" type="parTrans" cxnId="{37E02CF8-891A-4DF0-8545-C3849FBA570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4E0E08F-8059-4974-890E-F24EC71A3B70}" type="sibTrans" cxnId="{37E02CF8-891A-4DF0-8545-C3849FBA5709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43F1BC7-3971-4AB7-A4B2-13FBCD905CB8}">
      <dgm:prSet phldrT="[Text]"/>
      <dgm:spPr/>
      <dgm:t>
        <a:bodyPr/>
        <a:lstStyle/>
        <a:p>
          <a:r>
            <a:rPr lang="en-US" dirty="0">
              <a:latin typeface="Times New Roman" panose="02020603050405020304" pitchFamily="18" charset="0"/>
              <a:cs typeface="Times New Roman" panose="02020603050405020304" pitchFamily="18" charset="0"/>
            </a:rPr>
            <a:t>Info-gathering through LSIC, literature, and NASA colleagues</a:t>
          </a:r>
        </a:p>
      </dgm:t>
    </dgm:pt>
    <dgm:pt modelId="{0E35B5D2-D47B-442D-8723-1CCBBE67D429}" type="parTrans" cxnId="{AEAB85B2-172D-41A2-9D4A-11DDCF21489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86AE368-F60E-4832-B1A6-83B237858DF3}" type="sibTrans" cxnId="{AEAB85B2-172D-41A2-9D4A-11DDCF214897}">
      <dgm:prSet/>
      <dgm:spPr/>
      <dgm:t>
        <a:bodyPr/>
        <a:lstStyle/>
        <a:p>
          <a:endParaRPr lang="en-US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CFD5689-DAC2-4E43-AFF0-1D43C62E1D65}" type="pres">
      <dgm:prSet presAssocID="{043630DF-4587-44F6-977D-A99A028F8E7A}" presName="Name0" presStyleCnt="0">
        <dgm:presLayoutVars>
          <dgm:dir/>
          <dgm:animLvl val="lvl"/>
          <dgm:resizeHandles val="exact"/>
        </dgm:presLayoutVars>
      </dgm:prSet>
      <dgm:spPr/>
    </dgm:pt>
    <dgm:pt modelId="{F86FECF3-9750-4146-937F-2AD6A34F5279}" type="pres">
      <dgm:prSet presAssocID="{D43F1BC7-3971-4AB7-A4B2-13FBCD905CB8}" presName="boxAndChildren" presStyleCnt="0"/>
      <dgm:spPr/>
    </dgm:pt>
    <dgm:pt modelId="{556DAFA9-CC8F-4840-A217-C4D080308112}" type="pres">
      <dgm:prSet presAssocID="{D43F1BC7-3971-4AB7-A4B2-13FBCD905CB8}" presName="parentTextBox" presStyleLbl="node1" presStyleIdx="0" presStyleCnt="3"/>
      <dgm:spPr/>
    </dgm:pt>
    <dgm:pt modelId="{4BB3C7EE-DD61-4541-B683-ADD3820F7EDA}" type="pres">
      <dgm:prSet presAssocID="{C4E0E08F-8059-4974-890E-F24EC71A3B70}" presName="sp" presStyleCnt="0"/>
      <dgm:spPr/>
    </dgm:pt>
    <dgm:pt modelId="{9FAD9507-B340-4EDC-B738-411DC8DAB252}" type="pres">
      <dgm:prSet presAssocID="{14DA1F2A-9326-4DEC-B1FA-567708FC591C}" presName="arrowAndChildren" presStyleCnt="0"/>
      <dgm:spPr/>
    </dgm:pt>
    <dgm:pt modelId="{B5F966CD-EDBE-43AF-BE17-08088B13AE58}" type="pres">
      <dgm:prSet presAssocID="{14DA1F2A-9326-4DEC-B1FA-567708FC591C}" presName="parentTextArrow" presStyleLbl="node1" presStyleIdx="1" presStyleCnt="3"/>
      <dgm:spPr/>
    </dgm:pt>
    <dgm:pt modelId="{EC42EA9A-4E02-4CFB-B3BA-DBFAB59432DA}" type="pres">
      <dgm:prSet presAssocID="{B8289ACA-D3E9-4880-8606-C6B9E16366CE}" presName="sp" presStyleCnt="0"/>
      <dgm:spPr/>
    </dgm:pt>
    <dgm:pt modelId="{131F6856-0F05-4B3F-9307-6BE1F6F6F1A0}" type="pres">
      <dgm:prSet presAssocID="{9ACD379F-F2DB-4F79-A150-7CB4F3F68117}" presName="arrowAndChildren" presStyleCnt="0"/>
      <dgm:spPr/>
    </dgm:pt>
    <dgm:pt modelId="{2E5FF6ED-4662-4088-A13B-0D43E7929AFE}" type="pres">
      <dgm:prSet presAssocID="{9ACD379F-F2DB-4F79-A150-7CB4F3F68117}" presName="parentTextArrow" presStyleLbl="node1" presStyleIdx="2" presStyleCnt="3" custLinFactNeighborY="-1016"/>
      <dgm:spPr/>
    </dgm:pt>
  </dgm:ptLst>
  <dgm:cxnLst>
    <dgm:cxn modelId="{39DC6747-6710-4BFB-A997-BF93FA2F8C1C}" type="presOf" srcId="{9ACD379F-F2DB-4F79-A150-7CB4F3F68117}" destId="{2E5FF6ED-4662-4088-A13B-0D43E7929AFE}" srcOrd="0" destOrd="0" presId="urn:microsoft.com/office/officeart/2005/8/layout/process4"/>
    <dgm:cxn modelId="{54EF526B-29FD-4B00-82D9-F6DBBE75082D}" type="presOf" srcId="{D43F1BC7-3971-4AB7-A4B2-13FBCD905CB8}" destId="{556DAFA9-CC8F-4840-A217-C4D080308112}" srcOrd="0" destOrd="0" presId="urn:microsoft.com/office/officeart/2005/8/layout/process4"/>
    <dgm:cxn modelId="{B2171875-01B0-43E7-9DBF-2FB1D3620933}" type="presOf" srcId="{14DA1F2A-9326-4DEC-B1FA-567708FC591C}" destId="{B5F966CD-EDBE-43AF-BE17-08088B13AE58}" srcOrd="0" destOrd="0" presId="urn:microsoft.com/office/officeart/2005/8/layout/process4"/>
    <dgm:cxn modelId="{D0D2F9A3-60CD-44CA-B17A-6E6A5413C55B}" type="presOf" srcId="{043630DF-4587-44F6-977D-A99A028F8E7A}" destId="{8CFD5689-DAC2-4E43-AFF0-1D43C62E1D65}" srcOrd="0" destOrd="0" presId="urn:microsoft.com/office/officeart/2005/8/layout/process4"/>
    <dgm:cxn modelId="{AEAB85B2-172D-41A2-9D4A-11DDCF214897}" srcId="{043630DF-4587-44F6-977D-A99A028F8E7A}" destId="{D43F1BC7-3971-4AB7-A4B2-13FBCD905CB8}" srcOrd="2" destOrd="0" parTransId="{0E35B5D2-D47B-442D-8723-1CCBBE67D429}" sibTransId="{186AE368-F60E-4832-B1A6-83B237858DF3}"/>
    <dgm:cxn modelId="{0444C5D7-A083-4273-A562-FB09F8427745}" srcId="{043630DF-4587-44F6-977D-A99A028F8E7A}" destId="{9ACD379F-F2DB-4F79-A150-7CB4F3F68117}" srcOrd="0" destOrd="0" parTransId="{AE41F49F-6EA3-412E-ABAD-4E684247DBDE}" sibTransId="{B8289ACA-D3E9-4880-8606-C6B9E16366CE}"/>
    <dgm:cxn modelId="{37E02CF8-891A-4DF0-8545-C3849FBA5709}" srcId="{043630DF-4587-44F6-977D-A99A028F8E7A}" destId="{14DA1F2A-9326-4DEC-B1FA-567708FC591C}" srcOrd="1" destOrd="0" parTransId="{DF89854D-6381-455B-8F30-6EA74FE95C91}" sibTransId="{C4E0E08F-8059-4974-890E-F24EC71A3B70}"/>
    <dgm:cxn modelId="{9EA88026-A95B-42C7-950B-28EB9DC58126}" type="presParOf" srcId="{8CFD5689-DAC2-4E43-AFF0-1D43C62E1D65}" destId="{F86FECF3-9750-4146-937F-2AD6A34F5279}" srcOrd="0" destOrd="0" presId="urn:microsoft.com/office/officeart/2005/8/layout/process4"/>
    <dgm:cxn modelId="{B9527C1C-8BCD-4021-B9E8-CEB0A104CEC5}" type="presParOf" srcId="{F86FECF3-9750-4146-937F-2AD6A34F5279}" destId="{556DAFA9-CC8F-4840-A217-C4D080308112}" srcOrd="0" destOrd="0" presId="urn:microsoft.com/office/officeart/2005/8/layout/process4"/>
    <dgm:cxn modelId="{9AFABDED-E1E6-4B23-BE28-DF59F3C254C1}" type="presParOf" srcId="{8CFD5689-DAC2-4E43-AFF0-1D43C62E1D65}" destId="{4BB3C7EE-DD61-4541-B683-ADD3820F7EDA}" srcOrd="1" destOrd="0" presId="urn:microsoft.com/office/officeart/2005/8/layout/process4"/>
    <dgm:cxn modelId="{60FD5E0A-A172-4021-9312-6CCEE02835E2}" type="presParOf" srcId="{8CFD5689-DAC2-4E43-AFF0-1D43C62E1D65}" destId="{9FAD9507-B340-4EDC-B738-411DC8DAB252}" srcOrd="2" destOrd="0" presId="urn:microsoft.com/office/officeart/2005/8/layout/process4"/>
    <dgm:cxn modelId="{77EA0D2F-DCD3-44E0-879C-7D658ABBFFC0}" type="presParOf" srcId="{9FAD9507-B340-4EDC-B738-411DC8DAB252}" destId="{B5F966CD-EDBE-43AF-BE17-08088B13AE58}" srcOrd="0" destOrd="0" presId="urn:microsoft.com/office/officeart/2005/8/layout/process4"/>
    <dgm:cxn modelId="{BB2C4B8B-F33B-43FD-BCC9-97EF73937404}" type="presParOf" srcId="{8CFD5689-DAC2-4E43-AFF0-1D43C62E1D65}" destId="{EC42EA9A-4E02-4CFB-B3BA-DBFAB59432DA}" srcOrd="3" destOrd="0" presId="urn:microsoft.com/office/officeart/2005/8/layout/process4"/>
    <dgm:cxn modelId="{48C233E9-B8DA-43F2-8AA2-EED6DB10CAA9}" type="presParOf" srcId="{8CFD5689-DAC2-4E43-AFF0-1D43C62E1D65}" destId="{131F6856-0F05-4B3F-9307-6BE1F6F6F1A0}" srcOrd="4" destOrd="0" presId="urn:microsoft.com/office/officeart/2005/8/layout/process4"/>
    <dgm:cxn modelId="{2093D4A8-AA00-4A09-93C4-CE20745AC697}" type="presParOf" srcId="{131F6856-0F05-4B3F-9307-6BE1F6F6F1A0}" destId="{2E5FF6ED-4662-4088-A13B-0D43E7929AFE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6DAFA9-CC8F-4840-A217-C4D080308112}">
      <dsp:nvSpPr>
        <dsp:cNvPr id="0" name=""/>
        <dsp:cNvSpPr/>
      </dsp:nvSpPr>
      <dsp:spPr>
        <a:xfrm>
          <a:off x="0" y="1946248"/>
          <a:ext cx="8128000" cy="63880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Info-gathering through LSIC, literature, and NASA colleagues</a:t>
          </a:r>
        </a:p>
      </dsp:txBody>
      <dsp:txXfrm>
        <a:off x="0" y="1946248"/>
        <a:ext cx="8128000" cy="638802"/>
      </dsp:txXfrm>
    </dsp:sp>
    <dsp:sp modelId="{B5F966CD-EDBE-43AF-BE17-08088B13AE58}">
      <dsp:nvSpPr>
        <dsp:cNvPr id="0" name=""/>
        <dsp:cNvSpPr/>
      </dsp:nvSpPr>
      <dsp:spPr>
        <a:xfrm rot="10800000">
          <a:off x="0" y="973352"/>
          <a:ext cx="8128000" cy="982477"/>
        </a:xfrm>
        <a:prstGeom prst="upArrowCallou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Refine Topics to Those Applicable to Materials and Structures</a:t>
          </a:r>
        </a:p>
      </dsp:txBody>
      <dsp:txXfrm rot="10800000">
        <a:off x="0" y="973352"/>
        <a:ext cx="8128000" cy="638384"/>
      </dsp:txXfrm>
    </dsp:sp>
    <dsp:sp modelId="{2E5FF6ED-4662-4088-A13B-0D43E7929AFE}">
      <dsp:nvSpPr>
        <dsp:cNvPr id="0" name=""/>
        <dsp:cNvSpPr/>
      </dsp:nvSpPr>
      <dsp:spPr>
        <a:xfrm rot="10800000">
          <a:off x="0" y="0"/>
          <a:ext cx="8128000" cy="982477"/>
        </a:xfrm>
        <a:prstGeom prst="upArrowCallou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Identify Potential Interest Areas</a:t>
          </a:r>
        </a:p>
      </dsp:txBody>
      <dsp:txXfrm rot="10800000">
        <a:off x="0" y="0"/>
        <a:ext cx="8128000" cy="6383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02A9CF-4DDB-4C41-AD70-42D973114D97}" type="datetimeFigureOut">
              <a:rPr lang="en-US" smtClean="0"/>
              <a:t>12/9/21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020772-26C7-4A71-BBD0-E16AE888E5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288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384195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12/9/21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204382" y="6615212"/>
            <a:ext cx="17748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Fall Intern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04192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834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12/9/21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F9A51928-CBAF-4CB2-9893-E581BE1563C7}"/>
              </a:ext>
            </a:extLst>
          </p:cNvPr>
          <p:cNvSpPr txBox="1"/>
          <p:nvPr userDrawn="1"/>
        </p:nvSpPr>
        <p:spPr>
          <a:xfrm>
            <a:off x="5204382" y="6615212"/>
            <a:ext cx="17748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Fall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46533633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12/9/21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38283B60-829F-42BB-9876-8ABAA400208E}"/>
              </a:ext>
            </a:extLst>
          </p:cNvPr>
          <p:cNvSpPr txBox="1"/>
          <p:nvPr userDrawn="1"/>
        </p:nvSpPr>
        <p:spPr>
          <a:xfrm>
            <a:off x="5204382" y="6615212"/>
            <a:ext cx="17748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Fall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3966796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12/9/21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B9C378C-7C5D-4AD3-A628-5691964D7738}"/>
              </a:ext>
            </a:extLst>
          </p:cNvPr>
          <p:cNvSpPr txBox="1"/>
          <p:nvPr userDrawn="1"/>
        </p:nvSpPr>
        <p:spPr>
          <a:xfrm>
            <a:off x="5204382" y="6615212"/>
            <a:ext cx="17748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Fall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30680569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12/9/21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4881D52-434F-47CF-B6A0-38D467A58564}"/>
              </a:ext>
            </a:extLst>
          </p:cNvPr>
          <p:cNvSpPr txBox="1"/>
          <p:nvPr userDrawn="1"/>
        </p:nvSpPr>
        <p:spPr>
          <a:xfrm>
            <a:off x="5204382" y="6615212"/>
            <a:ext cx="177484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Fall Intern Symposium</a:t>
            </a:r>
          </a:p>
        </p:txBody>
      </p:sp>
    </p:spTree>
    <p:extLst>
      <p:ext uri="{BB962C8B-B14F-4D97-AF65-F5344CB8AC3E}">
        <p14:creationId xmlns:p14="http://schemas.microsoft.com/office/powerpoint/2010/main" val="27407466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12/9/21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4103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12/9/21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4352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4198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621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12/9/21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120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sic.jhuapl.edu/uploadedDocs/focus-files/612-E&amp;C%20Presentation%20by%20ICON.pdf" TargetMode="External"/><Relationship Id="rId2" Type="http://schemas.openxmlformats.org/officeDocument/2006/relationships/hyperlink" Target="https://lsic-wiki.jhuapl.edu/display/ISRU/Extracting+Materials+Other+Than+H2O+and+O2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8.sv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hyperlink" Target="https://lsic.jhuapl.edu/uploadedDocs/focus-files/970-DM%20Monthly%20Meeting%20-%202021%2008%20August_Presentation%20-%20University%20of%20Maryland.pdf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03338"/>
            <a:ext cx="12284766" cy="2387600"/>
          </a:xfrm>
        </p:spPr>
        <p:txBody>
          <a:bodyPr>
            <a:normAutofit/>
          </a:bodyPr>
          <a:lstStyle/>
          <a:p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Materials and Structures Research Within  </a:t>
            </a:r>
            <a:b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900" b="1" dirty="0">
                <a:latin typeface="Calibri" panose="020F0502020204030204" pitchFamily="34" charset="0"/>
                <a:cs typeface="Calibri" panose="020F0502020204030204" pitchFamily="34" charset="0"/>
              </a:rPr>
              <a:t>the Lunar Surface Innovation Consortium</a:t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8"/>
            <a:ext cx="9144000" cy="627062"/>
          </a:xfrm>
        </p:spPr>
        <p:txBody>
          <a:bodyPr>
            <a:normAutofit fontScale="85000" lnSpcReduction="20000"/>
          </a:bodyPr>
          <a:lstStyle/>
          <a:p>
            <a:r>
              <a:rPr lang="en-US" sz="2000" dirty="0">
                <a:cs typeface="Times New Roman" panose="02020603050405020304" pitchFamily="18" charset="0"/>
              </a:rPr>
              <a:t>Joshua Crawford</a:t>
            </a:r>
          </a:p>
          <a:p>
            <a:r>
              <a:rPr lang="en-US" sz="2000" dirty="0">
                <a:cs typeface="Times New Roman" panose="02020603050405020304" pitchFamily="18" charset="0"/>
              </a:rPr>
              <a:t>Dr. Cheol Park &amp; Dr. Sang-hyon Chu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170338" y="5678323"/>
            <a:ext cx="3851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anose="02020603050405020304" pitchFamily="18" charset="0"/>
              </a:rPr>
              <a:t>2021 Fall Student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C41E68-A415-4C19-89C5-70A66BD92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1140C-0619-4443-95D4-8D4143C6FA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61411" y="1733738"/>
            <a:ext cx="676275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5400" dirty="0"/>
              <a:t>Joshua Crawford</a:t>
            </a:r>
          </a:p>
          <a:p>
            <a:r>
              <a:rPr lang="en-US" sz="2400" dirty="0"/>
              <a:t>School: Georgia Institute of Technology</a:t>
            </a:r>
          </a:p>
          <a:p>
            <a:r>
              <a:rPr lang="en-US" sz="2400" dirty="0"/>
              <a:t>Year: 3</a:t>
            </a:r>
            <a:r>
              <a:rPr lang="en-US" sz="2400" baseline="30000" dirty="0"/>
              <a:t>rd</a:t>
            </a:r>
            <a:r>
              <a:rPr lang="en-US" sz="2400" dirty="0"/>
              <a:t> year</a:t>
            </a:r>
          </a:p>
          <a:p>
            <a:r>
              <a:rPr lang="en-US" sz="2400" dirty="0"/>
              <a:t>Major: Chemical &amp; Biomolecular Engineering</a:t>
            </a:r>
          </a:p>
          <a:p>
            <a:r>
              <a:rPr lang="en-US" sz="2400" dirty="0"/>
              <a:t>Past Internships: Modeling &amp; Simulation Procter &amp; Gamble R&amp;D, Technology Development Procter &amp; Gamble R&amp;D</a:t>
            </a:r>
            <a:endParaRPr lang="en-US" sz="11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725A00-0ED1-463C-AA8F-94765B3749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B7D97E7-35FA-43EF-98CD-714650CBEE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277" y="1809938"/>
            <a:ext cx="2903155" cy="3414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166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Lunar Surface Innovation Consortium (LSIC) is created to support NASA’s Artemis Program to send the first woman and next man to the Lunar surface by 2024 with a budget over $20B </a:t>
            </a:r>
          </a:p>
          <a:p>
            <a:r>
              <a:rPr lang="en-US" dirty="0"/>
              <a:t>In order to enable future exploration of the Moon, current shortcomings, technology readiness, and novel future technologies must be identified across the Space Technology Mission Directorate programs</a:t>
            </a:r>
          </a:p>
          <a:p>
            <a:r>
              <a:rPr lang="en-US" dirty="0"/>
              <a:t>LSIC offers the opportunity to bridge industry, academia, and government to act as a clearinghouse of information and encourage development and deployment of the technologies required for successful lunar exploration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FBD020-994F-461E-BC11-B2CFF2A6F86F}"/>
              </a:ext>
            </a:extLst>
          </p:cNvPr>
          <p:cNvSpPr txBox="1"/>
          <p:nvPr/>
        </p:nvSpPr>
        <p:spPr>
          <a:xfrm>
            <a:off x="1123950" y="6280348"/>
            <a:ext cx="1066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https://lsic.jhuapl.edu/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2845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NASA has been developing lightweight, structural, and multifunctional materials and structures, which can serve in extreme space environments for sustainable long-duration exploration with minimum repair and maintenance needs</a:t>
            </a:r>
          </a:p>
          <a:p>
            <a:pPr lvl="1"/>
            <a:r>
              <a:rPr lang="en-US" dirty="0"/>
              <a:t>Investigate LSIC activities to collect resources and information relevant to materials and structures to help NASA’s ongoing programs</a:t>
            </a:r>
          </a:p>
          <a:p>
            <a:pPr lvl="1"/>
            <a:r>
              <a:rPr lang="en-US" dirty="0"/>
              <a:t>Glean valuable data and information and identify collaboration opportunities with academia, industry teams, and NASA colleagues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664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did I do?: Researched key topics within In-Situ Resource Utilization (ISRU), Excavation and Construction (E&amp;C), and Dust Mitigation (DM) that are relevant to AMPB</a:t>
            </a:r>
          </a:p>
          <a:p>
            <a:r>
              <a:rPr lang="en-US" dirty="0"/>
              <a:t>How did I do it?</a:t>
            </a:r>
            <a:endParaRPr lang="en-US" dirty="0"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E689E6B3-95E3-42EA-80CC-CC0C46D91E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6285923"/>
              </p:ext>
            </p:extLst>
          </p:nvPr>
        </p:nvGraphicFramePr>
        <p:xfrm>
          <a:off x="2032000" y="3756861"/>
          <a:ext cx="8128000" cy="25855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55667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9FB0F-0758-480D-9281-70D2ECBB2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A145AE-211F-4CDA-B5F7-952D39C5FE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4842933" cy="4351338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b="1" u="sng" dirty="0"/>
              <a:t>ISRU/E&amp;C Themes</a:t>
            </a:r>
            <a:endParaRPr lang="en-US" dirty="0"/>
          </a:p>
          <a:p>
            <a:pPr lvl="0"/>
            <a:r>
              <a:rPr lang="en-US" dirty="0"/>
              <a:t>Resource extraction</a:t>
            </a:r>
          </a:p>
          <a:p>
            <a:pPr lvl="1"/>
            <a:r>
              <a:rPr lang="en-US" dirty="0"/>
              <a:t>Carbon, metals, and silicon/silicates</a:t>
            </a:r>
          </a:p>
          <a:p>
            <a:pPr lvl="0"/>
            <a:r>
              <a:rPr lang="en-US" dirty="0"/>
              <a:t>Sintering</a:t>
            </a:r>
          </a:p>
          <a:p>
            <a:pPr lvl="1"/>
            <a:r>
              <a:rPr lang="en-US" dirty="0"/>
              <a:t>Microwave, laser, solar, etc.</a:t>
            </a:r>
          </a:p>
          <a:p>
            <a:pPr lvl="0"/>
            <a:r>
              <a:rPr lang="en-US" dirty="0"/>
              <a:t>Composite materials</a:t>
            </a:r>
          </a:p>
          <a:p>
            <a:pPr lvl="1"/>
            <a:r>
              <a:rPr lang="en-US" dirty="0"/>
              <a:t>Self-propagating high-temperature synthesis reaction or molten casting</a:t>
            </a:r>
          </a:p>
          <a:p>
            <a:pPr lvl="0"/>
            <a:r>
              <a:rPr lang="en-US" dirty="0"/>
              <a:t>Low-resource concretes/cements</a:t>
            </a:r>
          </a:p>
          <a:p>
            <a:pPr lvl="1"/>
            <a:r>
              <a:rPr lang="en-US" dirty="0"/>
              <a:t>Polymers, sulfur, geopolymers, thermosets, etc.</a:t>
            </a:r>
          </a:p>
          <a:p>
            <a:pPr lvl="0"/>
            <a:r>
              <a:rPr lang="en-US" dirty="0"/>
              <a:t>3D printing with molten regolith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E9E1CC-8445-4E7E-8C71-A2E0F163B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6D39B8E-3946-4D97-9470-9222689A1D21}"/>
              </a:ext>
            </a:extLst>
          </p:cNvPr>
          <p:cNvSpPr txBox="1">
            <a:spLocks/>
          </p:cNvSpPr>
          <p:nvPr/>
        </p:nvSpPr>
        <p:spPr>
          <a:xfrm>
            <a:off x="6510867" y="1690688"/>
            <a:ext cx="484293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Char char="v"/>
              <a:defRPr sz="2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v"/>
              <a:defRPr sz="18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b="1" u="sng" dirty="0"/>
              <a:t>DM Themes</a:t>
            </a:r>
          </a:p>
          <a:p>
            <a:pPr lvl="0"/>
            <a:r>
              <a:rPr lang="en-US" dirty="0"/>
              <a:t>Origins of lunar dust</a:t>
            </a:r>
          </a:p>
          <a:p>
            <a:pPr lvl="0"/>
            <a:r>
              <a:rPr lang="en-US" dirty="0"/>
              <a:t>Dust charging</a:t>
            </a:r>
          </a:p>
          <a:p>
            <a:pPr lvl="0"/>
            <a:r>
              <a:rPr lang="en-US" dirty="0"/>
              <a:t>Tribocharging</a:t>
            </a:r>
          </a:p>
          <a:p>
            <a:pPr lvl="1"/>
            <a:r>
              <a:rPr lang="en-US" dirty="0"/>
              <a:t>Metals vs insulator mechanisms</a:t>
            </a:r>
          </a:p>
          <a:p>
            <a:pPr lvl="1"/>
            <a:r>
              <a:rPr lang="en-US" dirty="0"/>
              <a:t>Contributing factors</a:t>
            </a:r>
          </a:p>
          <a:p>
            <a:r>
              <a:rPr lang="en-US" dirty="0"/>
              <a:t>Causes of dust adhesion</a:t>
            </a:r>
          </a:p>
          <a:p>
            <a:pPr lvl="1"/>
            <a:r>
              <a:rPr lang="en-US" dirty="0"/>
              <a:t>van der Waals (</a:t>
            </a:r>
            <a:r>
              <a:rPr lang="en-US" dirty="0" err="1"/>
              <a:t>vdW</a:t>
            </a:r>
            <a:r>
              <a:rPr lang="en-US" dirty="0"/>
              <a:t>) forces</a:t>
            </a:r>
          </a:p>
          <a:p>
            <a:pPr lvl="1"/>
            <a:r>
              <a:rPr lang="en-US" dirty="0"/>
              <a:t> electrostatic image forces</a:t>
            </a:r>
          </a:p>
          <a:p>
            <a:pPr lvl="0"/>
            <a:r>
              <a:rPr lang="en-US" dirty="0"/>
              <a:t>Dust mitigation methods</a:t>
            </a:r>
          </a:p>
          <a:p>
            <a:pPr lvl="1"/>
            <a:r>
              <a:rPr lang="en-US" dirty="0"/>
              <a:t>Active, passive, architectural, and how to quantify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13441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ISRU</a:t>
            </a:r>
          </a:p>
          <a:p>
            <a:pPr lvl="1"/>
            <a:r>
              <a:rPr lang="en-US" dirty="0"/>
              <a:t>Identification of construction methods that are low-resource/low-energy to construct effective structures </a:t>
            </a:r>
          </a:p>
          <a:p>
            <a:r>
              <a:rPr lang="en-US" dirty="0"/>
              <a:t>DM</a:t>
            </a:r>
          </a:p>
          <a:p>
            <a:pPr lvl="1"/>
            <a:r>
              <a:rPr lang="en-US" dirty="0"/>
              <a:t>Understanding of dust adhesion</a:t>
            </a:r>
          </a:p>
          <a:p>
            <a:pPr lvl="1"/>
            <a:r>
              <a:rPr lang="en-US" dirty="0"/>
              <a:t>Current dust mitigation techniques</a:t>
            </a:r>
          </a:p>
          <a:p>
            <a:r>
              <a:rPr lang="en-US" dirty="0"/>
              <a:t>Overall</a:t>
            </a:r>
          </a:p>
          <a:p>
            <a:pPr lvl="1"/>
            <a:r>
              <a:rPr lang="en-US" dirty="0"/>
              <a:t>A foundational understanding of important aspects of lunar exploration was developed</a:t>
            </a:r>
          </a:p>
          <a:p>
            <a:pPr lvl="1"/>
            <a:r>
              <a:rPr lang="en-US" dirty="0"/>
              <a:t>Continue to identify important questions to improve and develop lunar surface systems and technologies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57C7BC-AC34-4C10-8263-5BACD747A4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ISRU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FBA589-784D-4A7B-A7E4-555FCE42B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93825"/>
            <a:ext cx="10515600" cy="435133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Sintering produces ceramic-like materials using heat and/or pressure</a:t>
            </a:r>
          </a:p>
          <a:p>
            <a:pPr lvl="1"/>
            <a:r>
              <a:rPr lang="en-US" dirty="0"/>
              <a:t>Microwave Sintering</a:t>
            </a:r>
          </a:p>
          <a:p>
            <a:pPr lvl="1"/>
            <a:r>
              <a:rPr lang="en-US" dirty="0"/>
              <a:t>Laser sintering</a:t>
            </a:r>
          </a:p>
          <a:p>
            <a:pPr lvl="1"/>
            <a:r>
              <a:rPr lang="en-US" dirty="0"/>
              <a:t>Solar sintering</a:t>
            </a:r>
          </a:p>
          <a:p>
            <a:r>
              <a:rPr lang="en-US" dirty="0"/>
              <a:t>Lunar cements and concretes require binder materials</a:t>
            </a:r>
          </a:p>
          <a:p>
            <a:pPr lvl="1"/>
            <a:r>
              <a:rPr lang="en-US" dirty="0"/>
              <a:t>Sulfur-based concretes</a:t>
            </a:r>
          </a:p>
          <a:p>
            <a:pPr lvl="1"/>
            <a:r>
              <a:rPr lang="en-US" dirty="0"/>
              <a:t>Polymers (ex. epoxy) - substitute binder in concretes</a:t>
            </a:r>
          </a:p>
          <a:p>
            <a:pPr lvl="1"/>
            <a:r>
              <a:rPr lang="en-US" dirty="0"/>
              <a:t>Geopolymers require alkali solutions to make geopolymer binding gels</a:t>
            </a:r>
          </a:p>
          <a:p>
            <a:r>
              <a:rPr lang="en-US" dirty="0"/>
              <a:t>Composite ceramics require no Earth inputs, but require heat and in some cases pressure</a:t>
            </a:r>
          </a:p>
          <a:p>
            <a:pPr lvl="1"/>
            <a:r>
              <a:rPr lang="en-US" dirty="0"/>
              <a:t>Fabricated using a self-propagating, high-temperature synthesis reaction</a:t>
            </a:r>
          </a:p>
          <a:p>
            <a:r>
              <a:rPr lang="en-US" dirty="0"/>
              <a:t>Additive manufacturing with molten regolith requires heat inputs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DA8624-4948-455F-A3BB-18B4097AD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E2CA83-686D-4991-AD79-9140B8C012E6}"/>
              </a:ext>
            </a:extLst>
          </p:cNvPr>
          <p:cNvSpPr txBox="1"/>
          <p:nvPr/>
        </p:nvSpPr>
        <p:spPr>
          <a:xfrm>
            <a:off x="1143000" y="5528012"/>
            <a:ext cx="10668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https://lsic-wiki.jhuapl.edu/display/ISRU/Extracting+Materials+Other+Than+H2O+and+O2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https://lsic.jhuapl.edu/uploadedDocs/focus-files/612-E&amp;C Presentation by ICON.pdf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Scientific Reports,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Direct Formation of Structural Components Using a Martian Soil Simulant”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(2017).,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Experimental Study of Waterless Concrete for Lunar Construction,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pp 1098, (2010)., </a:t>
            </a:r>
            <a:r>
              <a:rPr lang="pt-BR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Aerosp. Eng., </a:t>
            </a:r>
            <a:r>
              <a:rPr lang="pt-BR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  <a:r>
              <a:rPr lang="pt-B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pp 220, (2007).,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Advances in Space Research,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(6), pp 1212, (2015).,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Chemical Engineering Journal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193–194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 pp 410, (2012).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6945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DBD45-9268-41DF-9E40-8067B971E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3336CE-9F8F-461D-91C3-431D8E6E7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6673365-766E-471C-885E-9EFB52A57042}"/>
              </a:ext>
            </a:extLst>
          </p:cNvPr>
          <p:cNvSpPr txBox="1"/>
          <p:nvPr/>
        </p:nvSpPr>
        <p:spPr>
          <a:xfrm>
            <a:off x="965200" y="5361696"/>
            <a:ext cx="520033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Image credit NASA/GSFC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Figure 1.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Depiction of the energetic environment on the lunar surface</a:t>
            </a:r>
          </a:p>
        </p:txBody>
      </p:sp>
      <p:sp>
        <p:nvSpPr>
          <p:cNvPr id="39" name="Content Placeholder 2">
            <a:extLst>
              <a:ext uri="{FF2B5EF4-FFF2-40B4-BE49-F238E27FC236}">
                <a16:creationId xmlns:a16="http://schemas.microsoft.com/office/drawing/2014/main" id="{B376C2C7-7654-4F7C-901C-792567375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72024" y="1890880"/>
            <a:ext cx="3589068" cy="4351338"/>
          </a:xfrm>
        </p:spPr>
        <p:txBody>
          <a:bodyPr>
            <a:normAutofit/>
          </a:bodyPr>
          <a:lstStyle/>
          <a:p>
            <a:r>
              <a:rPr lang="en-US" sz="2000" dirty="0"/>
              <a:t>Cause of lunar dust </a:t>
            </a:r>
            <a:endParaRPr lang="en-US" sz="2000" dirty="0">
              <a:sym typeface="Wingdings" panose="05000000000000000000" pitchFamily="2" charset="2"/>
            </a:endParaRPr>
          </a:p>
          <a:p>
            <a:pPr lvl="1"/>
            <a:r>
              <a:rPr lang="en-US" sz="1800" dirty="0"/>
              <a:t>Solar particles and galactic cosmic rays</a:t>
            </a:r>
          </a:p>
          <a:p>
            <a:pPr lvl="1"/>
            <a:r>
              <a:rPr lang="en-US" sz="1800" dirty="0"/>
              <a:t>Micrometeorites smaller than 1mm with high velocity</a:t>
            </a:r>
          </a:p>
          <a:p>
            <a:pPr lvl="1"/>
            <a:r>
              <a:rPr lang="en-US" sz="1800" dirty="0"/>
              <a:t>Large thermal cycles on lunar surface from -183</a:t>
            </a:r>
            <a:r>
              <a:rPr lang="en-US" sz="1800" b="1" dirty="0"/>
              <a:t>°</a:t>
            </a:r>
            <a:r>
              <a:rPr lang="en-US" sz="1800" dirty="0"/>
              <a:t>C to 107</a:t>
            </a:r>
            <a:r>
              <a:rPr lang="en-US" sz="1800" b="1" dirty="0"/>
              <a:t>°</a:t>
            </a:r>
            <a:r>
              <a:rPr lang="en-US" sz="1800" dirty="0"/>
              <a:t>C</a:t>
            </a:r>
          </a:p>
          <a:p>
            <a:pPr lvl="1"/>
            <a:r>
              <a:rPr lang="en-US" sz="1800" dirty="0"/>
              <a:t>Ultra-high vacuum from    10</a:t>
            </a:r>
            <a:r>
              <a:rPr lang="en-US" sz="1800" baseline="30000" dirty="0"/>
              <a:t>-12 </a:t>
            </a:r>
            <a:r>
              <a:rPr lang="en-US" sz="1800" dirty="0"/>
              <a:t>torr (night) to 10</a:t>
            </a:r>
            <a:r>
              <a:rPr lang="en-US" sz="1800" baseline="30000" dirty="0"/>
              <a:t>-10</a:t>
            </a:r>
            <a:r>
              <a:rPr lang="en-US" sz="1800" dirty="0"/>
              <a:t> torr (day)</a:t>
            </a:r>
          </a:p>
          <a:p>
            <a:pPr marL="0" indent="0">
              <a:buNone/>
            </a:pPr>
            <a:endParaRPr lang="en-US" sz="2000" dirty="0"/>
          </a:p>
          <a:p>
            <a:pPr marL="457200" lvl="1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DC5ED524-91A5-431A-B8D8-8B4F533DADEB}"/>
              </a:ext>
            </a:extLst>
          </p:cNvPr>
          <p:cNvGrpSpPr/>
          <p:nvPr/>
        </p:nvGrpSpPr>
        <p:grpSpPr>
          <a:xfrm>
            <a:off x="-1699259" y="1220627"/>
            <a:ext cx="11126066" cy="4211668"/>
            <a:chOff x="-1927859" y="1467203"/>
            <a:chExt cx="11126066" cy="421166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AD6FB16C-3C46-4872-8E84-8490F41174D2}"/>
                </a:ext>
              </a:extLst>
            </p:cNvPr>
            <p:cNvGrpSpPr/>
            <p:nvPr/>
          </p:nvGrpSpPr>
          <p:grpSpPr>
            <a:xfrm>
              <a:off x="-1927859" y="1467203"/>
              <a:ext cx="10043159" cy="4211668"/>
              <a:chOff x="-899159" y="1617632"/>
              <a:chExt cx="10195559" cy="4392981"/>
            </a:xfrm>
          </p:grpSpPr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8906706-C247-45C7-A41A-D226DCF49B68}"/>
                  </a:ext>
                </a:extLst>
              </p:cNvPr>
              <p:cNvSpPr/>
              <p:nvPr/>
            </p:nvSpPr>
            <p:spPr>
              <a:xfrm>
                <a:off x="1892300" y="2023269"/>
                <a:ext cx="7404100" cy="394335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80B6E8C4-23DE-43AD-8BC6-300A90E1FB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5116931" y="2439987"/>
                <a:ext cx="3109914" cy="3109914"/>
              </a:xfrm>
              <a:prstGeom prst="rect">
                <a:avLst/>
              </a:prstGeom>
            </p:spPr>
          </p:pic>
          <p:sp>
            <p:nvSpPr>
              <p:cNvPr id="7" name="Chord 6">
                <a:extLst>
                  <a:ext uri="{FF2B5EF4-FFF2-40B4-BE49-F238E27FC236}">
                    <a16:creationId xmlns:a16="http://schemas.microsoft.com/office/drawing/2014/main" id="{CF5F57E0-EEB0-459D-9F5C-38DCF05F21AB}"/>
                  </a:ext>
                </a:extLst>
              </p:cNvPr>
              <p:cNvSpPr/>
              <p:nvPr/>
            </p:nvSpPr>
            <p:spPr>
              <a:xfrm rot="15546833">
                <a:off x="-1358290" y="2076763"/>
                <a:ext cx="4392981" cy="3474720"/>
              </a:xfrm>
              <a:prstGeom prst="chord">
                <a:avLst>
                  <a:gd name="adj1" fmla="val 2700000"/>
                  <a:gd name="adj2" fmla="val 9608448"/>
                </a:avLst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Arrow: Right 18">
                <a:extLst>
                  <a:ext uri="{FF2B5EF4-FFF2-40B4-BE49-F238E27FC236}">
                    <a16:creationId xmlns:a16="http://schemas.microsoft.com/office/drawing/2014/main" id="{5B9A91F7-01AC-4A5B-9A94-297C7DA24695}"/>
                  </a:ext>
                </a:extLst>
              </p:cNvPr>
              <p:cNvSpPr/>
              <p:nvPr/>
            </p:nvSpPr>
            <p:spPr>
              <a:xfrm>
                <a:off x="2149075" y="2852310"/>
                <a:ext cx="1114826" cy="462390"/>
              </a:xfrm>
              <a:prstGeom prst="rightArrow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Arrow: Right 19">
                <a:extLst>
                  <a:ext uri="{FF2B5EF4-FFF2-40B4-BE49-F238E27FC236}">
                    <a16:creationId xmlns:a16="http://schemas.microsoft.com/office/drawing/2014/main" id="{3A80836D-8910-4A09-9DCE-0F2DE66A380D}"/>
                  </a:ext>
                </a:extLst>
              </p:cNvPr>
              <p:cNvSpPr/>
              <p:nvPr/>
            </p:nvSpPr>
            <p:spPr>
              <a:xfrm>
                <a:off x="2219726" y="4691794"/>
                <a:ext cx="1044175" cy="477410"/>
              </a:xfrm>
              <a:prstGeom prst="rightArrow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Arrow: Right 20">
                <a:extLst>
                  <a:ext uri="{FF2B5EF4-FFF2-40B4-BE49-F238E27FC236}">
                    <a16:creationId xmlns:a16="http://schemas.microsoft.com/office/drawing/2014/main" id="{088808BF-99CC-4532-838A-58F8984E841E}"/>
                  </a:ext>
                </a:extLst>
              </p:cNvPr>
              <p:cNvSpPr/>
              <p:nvPr/>
            </p:nvSpPr>
            <p:spPr>
              <a:xfrm>
                <a:off x="2219726" y="3764542"/>
                <a:ext cx="1044175" cy="477410"/>
              </a:xfrm>
              <a:prstGeom prst="rightArrow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B2EFFBD-E5C2-464E-B998-0D49DE6E5AFF}"/>
                  </a:ext>
                </a:extLst>
              </p:cNvPr>
              <p:cNvSpPr txBox="1"/>
              <p:nvPr/>
            </p:nvSpPr>
            <p:spPr>
              <a:xfrm>
                <a:off x="2367147" y="2501353"/>
                <a:ext cx="1432502" cy="3852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FFC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Solar Wind</a:t>
                </a:r>
              </a:p>
            </p:txBody>
          </p:sp>
        </p:grpSp>
        <p:sp>
          <p:nvSpPr>
            <p:cNvPr id="41" name="Arrow: Right 40">
              <a:extLst>
                <a:ext uri="{FF2B5EF4-FFF2-40B4-BE49-F238E27FC236}">
                  <a16:creationId xmlns:a16="http://schemas.microsoft.com/office/drawing/2014/main" id="{46B45CC6-5AC1-4952-AE63-56790E1C0CCD}"/>
                </a:ext>
              </a:extLst>
            </p:cNvPr>
            <p:cNvSpPr/>
            <p:nvPr/>
          </p:nvSpPr>
          <p:spPr>
            <a:xfrm rot="1734581">
              <a:off x="3311798" y="2437336"/>
              <a:ext cx="1098162" cy="443306"/>
            </a:xfrm>
            <a:prstGeom prst="rightArrow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2" name="Arrow: Right 41">
              <a:extLst>
                <a:ext uri="{FF2B5EF4-FFF2-40B4-BE49-F238E27FC236}">
                  <a16:creationId xmlns:a16="http://schemas.microsoft.com/office/drawing/2014/main" id="{A0773445-276C-4351-84BC-8D36B7B5E0C7}"/>
                </a:ext>
              </a:extLst>
            </p:cNvPr>
            <p:cNvSpPr/>
            <p:nvPr/>
          </p:nvSpPr>
          <p:spPr>
            <a:xfrm rot="19667815">
              <a:off x="3345974" y="4650537"/>
              <a:ext cx="1098162" cy="443306"/>
            </a:xfrm>
            <a:prstGeom prst="rightArrow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F07795B-80CE-4882-879C-59CC1C7F4AA7}"/>
                </a:ext>
              </a:extLst>
            </p:cNvPr>
            <p:cNvSpPr txBox="1"/>
            <p:nvPr/>
          </p:nvSpPr>
          <p:spPr>
            <a:xfrm flipH="1">
              <a:off x="3602770" y="1945118"/>
              <a:ext cx="3028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4472C4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Galactic Cosmic Rays</a:t>
              </a:r>
            </a:p>
          </p:txBody>
        </p:sp>
        <p:sp>
          <p:nvSpPr>
            <p:cNvPr id="44" name="Explosion: 8 Points 43">
              <a:extLst>
                <a:ext uri="{FF2B5EF4-FFF2-40B4-BE49-F238E27FC236}">
                  <a16:creationId xmlns:a16="http://schemas.microsoft.com/office/drawing/2014/main" id="{DD86F668-4506-4183-9ACB-305AEA4241D7}"/>
                </a:ext>
              </a:extLst>
            </p:cNvPr>
            <p:cNvSpPr/>
            <p:nvPr/>
          </p:nvSpPr>
          <p:spPr>
            <a:xfrm>
              <a:off x="3996798" y="3404853"/>
              <a:ext cx="244526" cy="241300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5" name="Explosion: 8 Points 44">
              <a:extLst>
                <a:ext uri="{FF2B5EF4-FFF2-40B4-BE49-F238E27FC236}">
                  <a16:creationId xmlns:a16="http://schemas.microsoft.com/office/drawing/2014/main" id="{36D98965-4EC2-4F16-B12D-FB900EAB0520}"/>
                </a:ext>
              </a:extLst>
            </p:cNvPr>
            <p:cNvSpPr/>
            <p:nvPr/>
          </p:nvSpPr>
          <p:spPr>
            <a:xfrm>
              <a:off x="6485550" y="2735381"/>
              <a:ext cx="244526" cy="241300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6" name="Explosion: 8 Points 45">
              <a:extLst>
                <a:ext uri="{FF2B5EF4-FFF2-40B4-BE49-F238E27FC236}">
                  <a16:creationId xmlns:a16="http://schemas.microsoft.com/office/drawing/2014/main" id="{A60D812E-20A8-4A87-B3FC-C83FE61FDBF3}"/>
                </a:ext>
              </a:extLst>
            </p:cNvPr>
            <p:cNvSpPr/>
            <p:nvPr/>
          </p:nvSpPr>
          <p:spPr>
            <a:xfrm>
              <a:off x="6396662" y="4665243"/>
              <a:ext cx="244526" cy="241300"/>
            </a:xfrm>
            <a:prstGeom prst="irregularSeal1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A32D36BF-4EF8-4982-BFC4-B456756198CB}"/>
                </a:ext>
              </a:extLst>
            </p:cNvPr>
            <p:cNvSpPr txBox="1"/>
            <p:nvPr/>
          </p:nvSpPr>
          <p:spPr>
            <a:xfrm flipH="1">
              <a:off x="6169897" y="4932342"/>
              <a:ext cx="30283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Micrometeorites</a:t>
              </a:r>
            </a:p>
          </p:txBody>
        </p:sp>
        <p:pic>
          <p:nvPicPr>
            <p:cNvPr id="49" name="Graphic 48" descr="Thermometer">
              <a:extLst>
                <a:ext uri="{FF2B5EF4-FFF2-40B4-BE49-F238E27FC236}">
                  <a16:creationId xmlns:a16="http://schemas.microsoft.com/office/drawing/2014/main" id="{18E828DD-9E3A-464B-93A1-46D1D02CC4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7200900" y="2002993"/>
              <a:ext cx="914400" cy="914400"/>
            </a:xfrm>
            <a:prstGeom prst="rect">
              <a:avLst/>
            </a:prstGeom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8A7CF6E5-96E2-4D60-8985-5702F8C2F0CC}"/>
              </a:ext>
            </a:extLst>
          </p:cNvPr>
          <p:cNvSpPr txBox="1"/>
          <p:nvPr/>
        </p:nvSpPr>
        <p:spPr>
          <a:xfrm>
            <a:off x="1155700" y="6033224"/>
            <a:ext cx="106680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Reference: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Electrostatic Phenomena on Planetary Surfaces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Chapter 6, pp 1, (2017), 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NASA Lunar Surface Charging: A Global Perspective Using Lunar Prospector Data,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(2007). </a:t>
            </a:r>
            <a:endParaRPr kumimoji="0" lang="en-US" sz="1400" b="1" i="0" u="none" strike="noStrike" kern="1200" cap="all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8091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56659"/>
            <a:ext cx="10515600" cy="1650444"/>
          </a:xfrm>
        </p:spPr>
        <p:txBody>
          <a:bodyPr>
            <a:normAutofit/>
          </a:bodyPr>
          <a:lstStyle/>
          <a:p>
            <a:r>
              <a:rPr lang="en-US" dirty="0" err="1"/>
              <a:t>Tribocharging</a:t>
            </a:r>
            <a:r>
              <a:rPr lang="en-US" dirty="0"/>
              <a:t>:</a:t>
            </a:r>
          </a:p>
          <a:p>
            <a:endParaRPr lang="en-US" dirty="0"/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F1F217E-0C3F-4B86-88E1-5083A570BD3E}"/>
              </a:ext>
            </a:extLst>
          </p:cNvPr>
          <p:cNvSpPr txBox="1"/>
          <p:nvPr/>
        </p:nvSpPr>
        <p:spPr>
          <a:xfrm>
            <a:off x="3151270" y="2114051"/>
            <a:ext cx="8130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Before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F3C307-8219-4153-9690-E9919434EB51}"/>
              </a:ext>
            </a:extLst>
          </p:cNvPr>
          <p:cNvSpPr txBox="1"/>
          <p:nvPr/>
        </p:nvSpPr>
        <p:spPr>
          <a:xfrm>
            <a:off x="5542045" y="2114051"/>
            <a:ext cx="1039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Charging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D405076-3818-4B41-BBB0-E1DF0C235225}"/>
              </a:ext>
            </a:extLst>
          </p:cNvPr>
          <p:cNvSpPr txBox="1"/>
          <p:nvPr/>
        </p:nvSpPr>
        <p:spPr>
          <a:xfrm>
            <a:off x="7797092" y="2114051"/>
            <a:ext cx="12005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Separation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6BB33E8-1B34-460E-8BEB-FD578FCBF5CD}"/>
              </a:ext>
            </a:extLst>
          </p:cNvPr>
          <p:cNvSpPr/>
          <p:nvPr/>
        </p:nvSpPr>
        <p:spPr>
          <a:xfrm>
            <a:off x="3252991" y="2607764"/>
            <a:ext cx="609600" cy="5715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E2D0E3F5-6043-4EA4-A377-5E528A652614}"/>
              </a:ext>
            </a:extLst>
          </p:cNvPr>
          <p:cNvSpPr/>
          <p:nvPr/>
        </p:nvSpPr>
        <p:spPr>
          <a:xfrm>
            <a:off x="5800703" y="2750639"/>
            <a:ext cx="609600" cy="5715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E213013-7C1D-4156-9D91-228E18E6EE31}"/>
              </a:ext>
            </a:extLst>
          </p:cNvPr>
          <p:cNvSpPr/>
          <p:nvPr/>
        </p:nvSpPr>
        <p:spPr>
          <a:xfrm>
            <a:off x="8157399" y="2607764"/>
            <a:ext cx="609600" cy="571500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592564-20C0-4998-A6A3-36471D417981}"/>
              </a:ext>
            </a:extLst>
          </p:cNvPr>
          <p:cNvSpPr/>
          <p:nvPr/>
        </p:nvSpPr>
        <p:spPr>
          <a:xfrm>
            <a:off x="3252991" y="3474539"/>
            <a:ext cx="6096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4D63B3D-D42E-45C9-A985-0090D4A35CED}"/>
              </a:ext>
            </a:extLst>
          </p:cNvPr>
          <p:cNvSpPr/>
          <p:nvPr/>
        </p:nvSpPr>
        <p:spPr>
          <a:xfrm>
            <a:off x="8157399" y="3474539"/>
            <a:ext cx="6096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D1259E3-219B-4FAA-9A68-4F9E685AC3C5}"/>
              </a:ext>
            </a:extLst>
          </p:cNvPr>
          <p:cNvSpPr/>
          <p:nvPr/>
        </p:nvSpPr>
        <p:spPr>
          <a:xfrm>
            <a:off x="5800703" y="3331664"/>
            <a:ext cx="609600" cy="5715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E8E9B1D-64FA-4DF7-860F-63ABC5FD09A4}"/>
              </a:ext>
            </a:extLst>
          </p:cNvPr>
          <p:cNvCxnSpPr>
            <a:cxnSpLocks/>
          </p:cNvCxnSpPr>
          <p:nvPr/>
        </p:nvCxnSpPr>
        <p:spPr>
          <a:xfrm>
            <a:off x="6116511" y="3149102"/>
            <a:ext cx="0" cy="445293"/>
          </a:xfrm>
          <a:prstGeom prst="straightConnector1">
            <a:avLst/>
          </a:prstGeom>
          <a:ln w="5715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C91A3ECE-F880-4CE5-A6F0-725AFFAA2ACA}"/>
              </a:ext>
            </a:extLst>
          </p:cNvPr>
          <p:cNvSpPr txBox="1"/>
          <p:nvPr/>
        </p:nvSpPr>
        <p:spPr>
          <a:xfrm>
            <a:off x="5966470" y="280993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D9A4BB-0EE9-4057-9B33-8157EC9B8250}"/>
              </a:ext>
            </a:extLst>
          </p:cNvPr>
          <p:cNvSpPr txBox="1"/>
          <p:nvPr/>
        </p:nvSpPr>
        <p:spPr>
          <a:xfrm>
            <a:off x="5988912" y="3533832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8EE6795-7760-4F8C-A8D2-A942623C0332}"/>
              </a:ext>
            </a:extLst>
          </p:cNvPr>
          <p:cNvSpPr txBox="1"/>
          <p:nvPr/>
        </p:nvSpPr>
        <p:spPr>
          <a:xfrm>
            <a:off x="8318224" y="27088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+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CA78600-C16B-4606-A4A8-0A58581F01DD}"/>
              </a:ext>
            </a:extLst>
          </p:cNvPr>
          <p:cNvSpPr txBox="1"/>
          <p:nvPr/>
        </p:nvSpPr>
        <p:spPr>
          <a:xfrm>
            <a:off x="8334600" y="3580901"/>
            <a:ext cx="2551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-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EDE125F-B7B5-4FED-B4A0-F6A71AD95056}"/>
              </a:ext>
            </a:extLst>
          </p:cNvPr>
          <p:cNvSpPr txBox="1"/>
          <p:nvPr/>
        </p:nvSpPr>
        <p:spPr>
          <a:xfrm>
            <a:off x="1247753" y="6206459"/>
            <a:ext cx="1066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Encyclopedia of Inorganic and Bioinorganic Chemistry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“Tribocharging and the Triboelectric Series”, (2021).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DCCF46-6CA2-4AE2-AD97-FCF2F73D69CD}"/>
              </a:ext>
            </a:extLst>
          </p:cNvPr>
          <p:cNvSpPr txBox="1"/>
          <p:nvPr/>
        </p:nvSpPr>
        <p:spPr>
          <a:xfrm>
            <a:off x="1867039" y="4599963"/>
            <a:ext cx="84579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Tribocharging p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rocess in which materials contact one another, rub, and then separate, each coming away with an opposite resulting charge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80763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71624"/>
            <a:ext cx="10515600" cy="4251325"/>
          </a:xfrm>
        </p:spPr>
        <p:txBody>
          <a:bodyPr>
            <a:normAutofit/>
          </a:bodyPr>
          <a:lstStyle/>
          <a:p>
            <a:r>
              <a:rPr lang="en-US" dirty="0"/>
              <a:t>Tribocharging is a complicated process that’s not well understood</a:t>
            </a:r>
          </a:p>
          <a:p>
            <a:pPr lvl="1"/>
            <a:r>
              <a:rPr lang="en-US" dirty="0"/>
              <a:t>Metal-metal charging is well understood via electron transfer based on work function of the materials </a:t>
            </a:r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D1B0C7-1DA8-4BEE-8C7B-80E455752599}"/>
              </a:ext>
            </a:extLst>
          </p:cNvPr>
          <p:cNvSpPr/>
          <p:nvPr/>
        </p:nvSpPr>
        <p:spPr>
          <a:xfrm>
            <a:off x="2029788" y="3073401"/>
            <a:ext cx="566530" cy="2365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Metal #1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D957631-EA39-4000-9999-FA7B85138979}"/>
              </a:ext>
            </a:extLst>
          </p:cNvPr>
          <p:cNvSpPr/>
          <p:nvPr/>
        </p:nvSpPr>
        <p:spPr>
          <a:xfrm>
            <a:off x="3036953" y="3073401"/>
            <a:ext cx="566530" cy="23655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Metal #2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E0D729-1AB5-4657-A778-01DA4D5EC40D}"/>
              </a:ext>
            </a:extLst>
          </p:cNvPr>
          <p:cNvSpPr/>
          <p:nvPr/>
        </p:nvSpPr>
        <p:spPr>
          <a:xfrm>
            <a:off x="5589102" y="3073400"/>
            <a:ext cx="566530" cy="2365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Metal #1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E791974-12F8-4A73-A205-329199320BEE}"/>
              </a:ext>
            </a:extLst>
          </p:cNvPr>
          <p:cNvSpPr/>
          <p:nvPr/>
        </p:nvSpPr>
        <p:spPr>
          <a:xfrm>
            <a:off x="6155632" y="3073401"/>
            <a:ext cx="566530" cy="23655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Metal #2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122314-DDB6-4410-9304-E39E50B0700F}"/>
              </a:ext>
            </a:extLst>
          </p:cNvPr>
          <p:cNvSpPr/>
          <p:nvPr/>
        </p:nvSpPr>
        <p:spPr>
          <a:xfrm>
            <a:off x="8675205" y="3073400"/>
            <a:ext cx="566530" cy="236551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Metal #1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007AF98-DB0D-44C1-BEEB-A07FD3D7018B}"/>
              </a:ext>
            </a:extLst>
          </p:cNvPr>
          <p:cNvSpPr/>
          <p:nvPr/>
        </p:nvSpPr>
        <p:spPr>
          <a:xfrm>
            <a:off x="9682370" y="3073400"/>
            <a:ext cx="566530" cy="2365513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US" dirty="0"/>
              <a:t>Metal #2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CC9AECB7-C568-4556-84C0-5E9533393CE1}"/>
              </a:ext>
            </a:extLst>
          </p:cNvPr>
          <p:cNvSpPr/>
          <p:nvPr/>
        </p:nvSpPr>
        <p:spPr>
          <a:xfrm>
            <a:off x="5893901" y="3451088"/>
            <a:ext cx="566530" cy="278296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F3CA4183-32ED-40E3-9688-555965690963}"/>
              </a:ext>
            </a:extLst>
          </p:cNvPr>
          <p:cNvSpPr/>
          <p:nvPr/>
        </p:nvSpPr>
        <p:spPr>
          <a:xfrm>
            <a:off x="5893901" y="4885636"/>
            <a:ext cx="566530" cy="278296"/>
          </a:xfrm>
          <a:prstGeom prst="rightArrow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CB1D60C-9F8A-40C1-8E0C-4B128C6A1319}"/>
              </a:ext>
            </a:extLst>
          </p:cNvPr>
          <p:cNvSpPr txBox="1"/>
          <p:nvPr/>
        </p:nvSpPr>
        <p:spPr>
          <a:xfrm>
            <a:off x="5589102" y="3390181"/>
            <a:ext cx="367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</a:t>
            </a:r>
            <a:r>
              <a:rPr lang="en-US" sz="2000" b="1" baseline="30000" dirty="0"/>
              <a:t>-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6400198-D1F1-4348-9D17-3D6895CA5163}"/>
              </a:ext>
            </a:extLst>
          </p:cNvPr>
          <p:cNvSpPr txBox="1"/>
          <p:nvPr/>
        </p:nvSpPr>
        <p:spPr>
          <a:xfrm>
            <a:off x="5589102" y="4770823"/>
            <a:ext cx="367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e</a:t>
            </a:r>
            <a:r>
              <a:rPr lang="en-US" sz="2000" b="1" baseline="30000" dirty="0"/>
              <a:t>-</a:t>
            </a:r>
          </a:p>
        </p:txBody>
      </p:sp>
      <p:sp>
        <p:nvSpPr>
          <p:cNvPr id="17" name="Plus Sign 16">
            <a:extLst>
              <a:ext uri="{FF2B5EF4-FFF2-40B4-BE49-F238E27FC236}">
                <a16:creationId xmlns:a16="http://schemas.microsoft.com/office/drawing/2014/main" id="{9E5F8DF2-C1D7-46E9-AAC9-EF33234C6892}"/>
              </a:ext>
            </a:extLst>
          </p:cNvPr>
          <p:cNvSpPr/>
          <p:nvPr/>
        </p:nvSpPr>
        <p:spPr>
          <a:xfrm>
            <a:off x="8817659" y="3390181"/>
            <a:ext cx="311428" cy="28529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Plus Sign 17">
            <a:extLst>
              <a:ext uri="{FF2B5EF4-FFF2-40B4-BE49-F238E27FC236}">
                <a16:creationId xmlns:a16="http://schemas.microsoft.com/office/drawing/2014/main" id="{F8CB358D-C374-4097-942A-D986587C3A4C}"/>
              </a:ext>
            </a:extLst>
          </p:cNvPr>
          <p:cNvSpPr/>
          <p:nvPr/>
        </p:nvSpPr>
        <p:spPr>
          <a:xfrm>
            <a:off x="8802756" y="4986546"/>
            <a:ext cx="311428" cy="285297"/>
          </a:xfrm>
          <a:prstGeom prst="mathPl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Minus Sign 18">
            <a:extLst>
              <a:ext uri="{FF2B5EF4-FFF2-40B4-BE49-F238E27FC236}">
                <a16:creationId xmlns:a16="http://schemas.microsoft.com/office/drawing/2014/main" id="{554B7AEB-8823-4C95-B770-7337AD1756B4}"/>
              </a:ext>
            </a:extLst>
          </p:cNvPr>
          <p:cNvSpPr/>
          <p:nvPr/>
        </p:nvSpPr>
        <p:spPr>
          <a:xfrm>
            <a:off x="9838079" y="3390181"/>
            <a:ext cx="278296" cy="28529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inus Sign 19">
            <a:extLst>
              <a:ext uri="{FF2B5EF4-FFF2-40B4-BE49-F238E27FC236}">
                <a16:creationId xmlns:a16="http://schemas.microsoft.com/office/drawing/2014/main" id="{6F37E7F1-15C7-4A9E-BA8B-03D50AAB14F0}"/>
              </a:ext>
            </a:extLst>
          </p:cNvPr>
          <p:cNvSpPr/>
          <p:nvPr/>
        </p:nvSpPr>
        <p:spPr>
          <a:xfrm>
            <a:off x="9826487" y="4970878"/>
            <a:ext cx="278296" cy="285297"/>
          </a:xfrm>
          <a:prstGeom prst="mathMinus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9684819-A6B4-4C23-8781-E09AF45C3F7F}"/>
              </a:ext>
            </a:extLst>
          </p:cNvPr>
          <p:cNvSpPr txBox="1"/>
          <p:nvPr/>
        </p:nvSpPr>
        <p:spPr>
          <a:xfrm>
            <a:off x="1247753" y="6333459"/>
            <a:ext cx="1066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Encyclopedia of Inorganic and Bioinorganic Chemistry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“Tribocharging and the Triboelectric Series”, (2021).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AEC49EB-5FF5-417D-A2A7-AB6346779B5C}"/>
              </a:ext>
            </a:extLst>
          </p:cNvPr>
          <p:cNvSpPr txBox="1"/>
          <p:nvPr/>
        </p:nvSpPr>
        <p:spPr>
          <a:xfrm>
            <a:off x="1948205" y="5669859"/>
            <a:ext cx="845792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Figure 3.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Work function of metal 1 is less than the work function metal 2. Electron transfer occurs from low to high work function until the energy required to add one electron to either body is equal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7383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51325"/>
          </a:xfrm>
        </p:spPr>
        <p:txBody>
          <a:bodyPr>
            <a:normAutofit/>
          </a:bodyPr>
          <a:lstStyle/>
          <a:p>
            <a:r>
              <a:rPr lang="en-US" dirty="0"/>
              <a:t>Tribocharging is a complicated process </a:t>
            </a:r>
          </a:p>
          <a:p>
            <a:pPr lvl="1"/>
            <a:r>
              <a:rPr lang="en-US" dirty="0"/>
              <a:t>Insulator charging is less understood</a:t>
            </a:r>
          </a:p>
          <a:p>
            <a:pPr lvl="2"/>
            <a:r>
              <a:rPr lang="en-US" dirty="0"/>
              <a:t>Electron transfer</a:t>
            </a:r>
          </a:p>
          <a:p>
            <a:pPr lvl="2"/>
            <a:r>
              <a:rPr lang="en-US" dirty="0"/>
              <a:t>Ion transfer</a:t>
            </a:r>
          </a:p>
          <a:p>
            <a:pPr lvl="2"/>
            <a:r>
              <a:rPr lang="en-US" dirty="0"/>
              <a:t>Material transfer</a:t>
            </a:r>
          </a:p>
          <a:p>
            <a:pPr lvl="2"/>
            <a:r>
              <a:rPr lang="en-US" dirty="0"/>
              <a:t>Mechanochemical reaction, applied stress leads to the breaking of bonds and formation of radicals or ions that are then transferred between surfaces</a:t>
            </a:r>
          </a:p>
          <a:p>
            <a:pPr lvl="1"/>
            <a:r>
              <a:rPr lang="en-US" dirty="0"/>
              <a:t>Contact charging is observed even in identical materials</a:t>
            </a:r>
            <a:r>
              <a:rPr lang="en-US" dirty="0">
                <a:sym typeface="Wingdings" panose="05000000000000000000" pitchFamily="2" charset="2"/>
              </a:rPr>
              <a:t>  Likely that more than one property or mechanism drives charge transfer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6CB59C-2459-4B06-964E-84218162C442}"/>
              </a:ext>
            </a:extLst>
          </p:cNvPr>
          <p:cNvSpPr txBox="1"/>
          <p:nvPr/>
        </p:nvSpPr>
        <p:spPr>
          <a:xfrm>
            <a:off x="1184253" y="5888719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Encyclopedia of Inorganic and Bioinorganic Chemistry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“Tribocharging and the Triboelectric Series”, (2021).,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Phys. D: Appl. Phys.,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(45), pp 15, (2011).</a:t>
            </a:r>
          </a:p>
        </p:txBody>
      </p:sp>
    </p:spTree>
    <p:extLst>
      <p:ext uri="{BB962C8B-B14F-4D97-AF65-F5344CB8AC3E}">
        <p14:creationId xmlns:p14="http://schemas.microsoft.com/office/powerpoint/2010/main" val="19553426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51325"/>
          </a:xfrm>
        </p:spPr>
        <p:txBody>
          <a:bodyPr>
            <a:normAutofit/>
          </a:bodyPr>
          <a:lstStyle/>
          <a:p>
            <a:r>
              <a:rPr lang="en-US" dirty="0"/>
              <a:t>Trying to understand tribocharging has led to the identification of several possible influences</a:t>
            </a:r>
          </a:p>
          <a:p>
            <a:pPr lvl="1"/>
            <a:r>
              <a:rPr lang="en-US" dirty="0"/>
              <a:t>Acid-base correlation</a:t>
            </a:r>
          </a:p>
          <a:p>
            <a:pPr lvl="1"/>
            <a:r>
              <a:rPr lang="en-US" dirty="0"/>
              <a:t>Particle size</a:t>
            </a:r>
          </a:p>
          <a:p>
            <a:pPr lvl="1"/>
            <a:r>
              <a:rPr lang="en-US" dirty="0"/>
              <a:t>Surface roughness</a:t>
            </a:r>
          </a:p>
          <a:p>
            <a:pPr lvl="1"/>
            <a:r>
              <a:rPr lang="en-US" dirty="0"/>
              <a:t>Humidity</a:t>
            </a:r>
          </a:p>
          <a:p>
            <a:pPr lvl="1"/>
            <a:r>
              <a:rPr lang="en-US" dirty="0"/>
              <a:t>Temperature</a:t>
            </a:r>
          </a:p>
          <a:p>
            <a:pPr lvl="1"/>
            <a:endParaRPr lang="en-US" dirty="0"/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97804A9-7246-4C48-9244-116425CDB43F}"/>
              </a:ext>
            </a:extLst>
          </p:cNvPr>
          <p:cNvSpPr txBox="1"/>
          <p:nvPr/>
        </p:nvSpPr>
        <p:spPr>
          <a:xfrm>
            <a:off x="1184253" y="5888719"/>
            <a:ext cx="106680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Encyclopedia of Inorganic and Bioinorganic Chemistry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“Tribocharging and the Triboelectric Series”, (2021).,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ADEM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(12), “Temperature Effect on Performance of Triboelectric Nanogenerator”, (2017).,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Phys. D: Appl. Phys.,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(45), pp 15, (2011).,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Wear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168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(1-2), pp 91, (1993).</a:t>
            </a:r>
          </a:p>
        </p:txBody>
      </p:sp>
    </p:spTree>
    <p:extLst>
      <p:ext uri="{BB962C8B-B14F-4D97-AF65-F5344CB8AC3E}">
        <p14:creationId xmlns:p14="http://schemas.microsoft.com/office/powerpoint/2010/main" val="28444843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251325"/>
          </a:xfrm>
        </p:spPr>
        <p:txBody>
          <a:bodyPr>
            <a:normAutofit/>
          </a:bodyPr>
          <a:lstStyle/>
          <a:p>
            <a:r>
              <a:rPr lang="en-US" dirty="0"/>
              <a:t>Charging of lunar dust</a:t>
            </a:r>
          </a:p>
          <a:p>
            <a:pPr lvl="1"/>
            <a:r>
              <a:rPr lang="en-US" dirty="0"/>
              <a:t>Charging trend based on size</a:t>
            </a:r>
          </a:p>
          <a:p>
            <a:pPr lvl="2"/>
            <a:r>
              <a:rPr lang="en-US" dirty="0"/>
              <a:t>The charging of identical particles is generally based on collision frequency/probability and electron transfer</a:t>
            </a:r>
          </a:p>
          <a:p>
            <a:pPr lvl="3"/>
            <a:r>
              <a:rPr lang="en-US" dirty="0"/>
              <a:t>Non-ideal insulator: Defect sites and electron transfer through collisions</a:t>
            </a:r>
          </a:p>
          <a:p>
            <a:pPr lvl="2"/>
            <a:r>
              <a:rPr lang="en-US" dirty="0"/>
              <a:t>Larger particles (&gt;400 </a:t>
            </a:r>
            <a:r>
              <a:rPr lang="el-GR" dirty="0"/>
              <a:t>μ</a:t>
            </a:r>
            <a:r>
              <a:rPr lang="en-US" dirty="0"/>
              <a:t>m) tend to charge positively while smaller particles (&lt;200 </a:t>
            </a:r>
            <a:r>
              <a:rPr lang="el-GR" dirty="0"/>
              <a:t>μ</a:t>
            </a:r>
            <a:r>
              <a:rPr lang="en-US" dirty="0"/>
              <a:t>m) charge negatively</a:t>
            </a:r>
          </a:p>
          <a:p>
            <a:pPr marL="457200" lvl="1" indent="0">
              <a:buNone/>
            </a:pPr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25EBF0C-0D16-47FC-975E-72EE93AF920F}"/>
              </a:ext>
            </a:extLst>
          </p:cNvPr>
          <p:cNvSpPr txBox="1"/>
          <p:nvPr/>
        </p:nvSpPr>
        <p:spPr>
          <a:xfrm>
            <a:off x="1196953" y="6110282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Geophysical Research Letters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36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(13), “Particle-size dependent bipolar charging of Martian regolith simulant”, (2009).,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Phys. D: Appl. Phys.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(45), pp 15, (2011). </a:t>
            </a:r>
          </a:p>
        </p:txBody>
      </p:sp>
    </p:spTree>
    <p:extLst>
      <p:ext uri="{BB962C8B-B14F-4D97-AF65-F5344CB8AC3E}">
        <p14:creationId xmlns:p14="http://schemas.microsoft.com/office/powerpoint/2010/main" val="1953975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97024"/>
            <a:ext cx="10515600" cy="4251325"/>
          </a:xfrm>
        </p:spPr>
        <p:txBody>
          <a:bodyPr>
            <a:normAutofit/>
          </a:bodyPr>
          <a:lstStyle/>
          <a:p>
            <a:r>
              <a:rPr lang="en-US" sz="2400" dirty="0"/>
              <a:t>Charging of lunar dust</a:t>
            </a:r>
          </a:p>
          <a:p>
            <a:pPr lvl="1"/>
            <a:r>
              <a:rPr lang="en-US" sz="2000" dirty="0"/>
              <a:t>Charging based on environment</a:t>
            </a:r>
          </a:p>
          <a:p>
            <a:pPr marL="457200" lvl="1" indent="0">
              <a:buNone/>
            </a:pPr>
            <a:endParaRPr lang="en-US" sz="2000" dirty="0">
              <a:sym typeface="Wingdings" panose="05000000000000000000" pitchFamily="2" charset="2"/>
            </a:endParaRPr>
          </a:p>
          <a:p>
            <a:pPr lvl="1"/>
            <a:endParaRPr lang="en-US" sz="20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635B3A9-F524-4A20-92BB-28D6E90E51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9176" y="2349077"/>
            <a:ext cx="3189500" cy="3189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412F5D-5938-4BBB-8502-4BCB97E57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0955" y="2422743"/>
            <a:ext cx="6242845" cy="304216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E34719-18B0-4F9F-AF61-00D69301A134}"/>
              </a:ext>
            </a:extLst>
          </p:cNvPr>
          <p:cNvSpPr txBox="1"/>
          <p:nvPr/>
        </p:nvSpPr>
        <p:spPr>
          <a:xfrm>
            <a:off x="1343500" y="5498067"/>
            <a:ext cx="342624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 NASA/GSFC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Lunar surface charging on the sun-lit versus night side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9772E8-4464-4594-99A3-46B4E41ED1E2}"/>
              </a:ext>
            </a:extLst>
          </p:cNvPr>
          <p:cNvSpPr txBox="1"/>
          <p:nvPr/>
        </p:nvSpPr>
        <p:spPr>
          <a:xfrm>
            <a:off x="5110954" y="5443640"/>
            <a:ext cx="6242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 NASA/GSFC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5.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Permanently shadowed regions on the lunar surface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4224B-5A9B-4E32-B73F-A9B624CD7C9C}"/>
              </a:ext>
            </a:extLst>
          </p:cNvPr>
          <p:cNvSpPr txBox="1"/>
          <p:nvPr/>
        </p:nvSpPr>
        <p:spPr>
          <a:xfrm>
            <a:off x="1196953" y="6335710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Lunar Surface Charging: A Global Perspective Using Lunar Prospector Data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(2007) </a:t>
            </a:r>
            <a:endParaRPr lang="en-US" sz="14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63933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F8D72-3A71-4036-AC96-0C4C40CEB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6B8174-D21E-4649-A2FC-9CE8EF7ED1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48855"/>
            <a:ext cx="10515600" cy="4251325"/>
          </a:xfrm>
        </p:spPr>
        <p:txBody>
          <a:bodyPr>
            <a:normAutofit/>
          </a:bodyPr>
          <a:lstStyle/>
          <a:p>
            <a:r>
              <a:rPr lang="en-US" sz="2000" dirty="0" err="1"/>
              <a:t>Tribocharging</a:t>
            </a:r>
            <a:r>
              <a:rPr lang="en-US" sz="2000" dirty="0"/>
              <a:t> of lunar dust</a:t>
            </a:r>
          </a:p>
          <a:p>
            <a:pPr lvl="1"/>
            <a:r>
              <a:rPr lang="en-US" sz="1800" dirty="0"/>
              <a:t>Charging based on environment</a:t>
            </a:r>
          </a:p>
          <a:p>
            <a:pPr marL="457200" lvl="1" indent="0">
              <a:buNone/>
            </a:pPr>
            <a:endParaRPr lang="en-US" sz="1800" dirty="0">
              <a:sym typeface="Wingdings" panose="05000000000000000000" pitchFamily="2" charset="2"/>
            </a:endParaRPr>
          </a:p>
          <a:p>
            <a:pPr lvl="1"/>
            <a:endParaRPr lang="en-US" sz="1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8C6BA6-489A-4332-8896-51A4373D5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16</a:t>
            </a:fld>
            <a:endParaRPr lang="en-US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01E60D7-B372-4E54-AECF-98C6FA8CAD2F}"/>
              </a:ext>
            </a:extLst>
          </p:cNvPr>
          <p:cNvGrpSpPr/>
          <p:nvPr/>
        </p:nvGrpSpPr>
        <p:grpSpPr>
          <a:xfrm>
            <a:off x="-327659" y="1713937"/>
            <a:ext cx="10195559" cy="4392981"/>
            <a:chOff x="-899159" y="1617632"/>
            <a:chExt cx="10195559" cy="4392981"/>
          </a:xfrm>
        </p:grpSpPr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28AC7C64-0A04-44C6-BDD4-B75F1F67EA57}"/>
                </a:ext>
              </a:extLst>
            </p:cNvPr>
            <p:cNvSpPr/>
            <p:nvPr/>
          </p:nvSpPr>
          <p:spPr>
            <a:xfrm>
              <a:off x="1892300" y="2023269"/>
              <a:ext cx="7404100" cy="3943350"/>
            </a:xfrm>
            <a:prstGeom prst="rect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7433B14F-54FD-47F4-91E7-64615C952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116931" y="2439987"/>
              <a:ext cx="3109914" cy="3109914"/>
            </a:xfrm>
            <a:prstGeom prst="rect">
              <a:avLst/>
            </a:prstGeom>
          </p:spPr>
        </p:pic>
        <p:sp>
          <p:nvSpPr>
            <p:cNvPr id="43" name="Chord 42">
              <a:extLst>
                <a:ext uri="{FF2B5EF4-FFF2-40B4-BE49-F238E27FC236}">
                  <a16:creationId xmlns:a16="http://schemas.microsoft.com/office/drawing/2014/main" id="{26CBB519-0D8C-4152-BEAE-96EED5B58EC8}"/>
                </a:ext>
              </a:extLst>
            </p:cNvPr>
            <p:cNvSpPr/>
            <p:nvPr/>
          </p:nvSpPr>
          <p:spPr>
            <a:xfrm rot="15546833">
              <a:off x="-1358290" y="2076763"/>
              <a:ext cx="4392981" cy="3474720"/>
            </a:xfrm>
            <a:prstGeom prst="chord">
              <a:avLst>
                <a:gd name="adj1" fmla="val 2700000"/>
                <a:gd name="adj2" fmla="val 9608448"/>
              </a:avLst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D7000F5B-ABF0-46A1-A14D-618ECAE260F2}"/>
                </a:ext>
              </a:extLst>
            </p:cNvPr>
            <p:cNvSpPr/>
            <p:nvPr/>
          </p:nvSpPr>
          <p:spPr>
            <a:xfrm>
              <a:off x="6671888" y="2439987"/>
              <a:ext cx="1837112" cy="3287713"/>
            </a:xfrm>
            <a:prstGeom prst="rect">
              <a:avLst/>
            </a:prstGeom>
            <a:solidFill>
              <a:schemeClr val="dk1">
                <a:alpha val="54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Plus Sign 44">
              <a:extLst>
                <a:ext uri="{FF2B5EF4-FFF2-40B4-BE49-F238E27FC236}">
                  <a16:creationId xmlns:a16="http://schemas.microsoft.com/office/drawing/2014/main" id="{E09B035B-B9D4-468B-9CCD-6B95EED183AC}"/>
                </a:ext>
              </a:extLst>
            </p:cNvPr>
            <p:cNvSpPr/>
            <p:nvPr/>
          </p:nvSpPr>
          <p:spPr>
            <a:xfrm>
              <a:off x="5513634" y="3218657"/>
              <a:ext cx="485775" cy="448468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Minus Sign 45">
              <a:extLst>
                <a:ext uri="{FF2B5EF4-FFF2-40B4-BE49-F238E27FC236}">
                  <a16:creationId xmlns:a16="http://schemas.microsoft.com/office/drawing/2014/main" id="{BA794AFB-A4C6-4192-B9FA-464E87CB2F18}"/>
                </a:ext>
              </a:extLst>
            </p:cNvPr>
            <p:cNvSpPr/>
            <p:nvPr/>
          </p:nvSpPr>
          <p:spPr>
            <a:xfrm>
              <a:off x="7019716" y="2691574"/>
              <a:ext cx="341243" cy="448468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7" name="Plus Sign 46">
              <a:extLst>
                <a:ext uri="{FF2B5EF4-FFF2-40B4-BE49-F238E27FC236}">
                  <a16:creationId xmlns:a16="http://schemas.microsoft.com/office/drawing/2014/main" id="{FCCF1D2F-65D9-45BA-8E9F-F3B6E71B80A3}"/>
                </a:ext>
              </a:extLst>
            </p:cNvPr>
            <p:cNvSpPr/>
            <p:nvPr/>
          </p:nvSpPr>
          <p:spPr>
            <a:xfrm>
              <a:off x="6032084" y="2691574"/>
              <a:ext cx="485775" cy="448468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Plus Sign 47">
              <a:extLst>
                <a:ext uri="{FF2B5EF4-FFF2-40B4-BE49-F238E27FC236}">
                  <a16:creationId xmlns:a16="http://schemas.microsoft.com/office/drawing/2014/main" id="{A6BADE99-B7DC-4EF7-B553-7233B50D53BE}"/>
                </a:ext>
              </a:extLst>
            </p:cNvPr>
            <p:cNvSpPr/>
            <p:nvPr/>
          </p:nvSpPr>
          <p:spPr>
            <a:xfrm>
              <a:off x="5408634" y="4083843"/>
              <a:ext cx="485775" cy="448468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Plus Sign 48">
              <a:extLst>
                <a:ext uri="{FF2B5EF4-FFF2-40B4-BE49-F238E27FC236}">
                  <a16:creationId xmlns:a16="http://schemas.microsoft.com/office/drawing/2014/main" id="{3705691A-E80B-42B8-A24E-CDC2B8CBA949}"/>
                </a:ext>
              </a:extLst>
            </p:cNvPr>
            <p:cNvSpPr/>
            <p:nvPr/>
          </p:nvSpPr>
          <p:spPr>
            <a:xfrm>
              <a:off x="5916658" y="4822759"/>
              <a:ext cx="485775" cy="448468"/>
            </a:xfrm>
            <a:prstGeom prst="mathPlus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Minus Sign 49">
              <a:extLst>
                <a:ext uri="{FF2B5EF4-FFF2-40B4-BE49-F238E27FC236}">
                  <a16:creationId xmlns:a16="http://schemas.microsoft.com/office/drawing/2014/main" id="{9705476C-B6D8-4B32-84B9-154EEAC37A63}"/>
                </a:ext>
              </a:extLst>
            </p:cNvPr>
            <p:cNvSpPr/>
            <p:nvPr/>
          </p:nvSpPr>
          <p:spPr>
            <a:xfrm>
              <a:off x="7549325" y="3322210"/>
              <a:ext cx="341243" cy="448468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1" name="Minus Sign 50">
              <a:extLst>
                <a:ext uri="{FF2B5EF4-FFF2-40B4-BE49-F238E27FC236}">
                  <a16:creationId xmlns:a16="http://schemas.microsoft.com/office/drawing/2014/main" id="{667635AF-EC96-40DA-84F6-F20AD7916B1B}"/>
                </a:ext>
              </a:extLst>
            </p:cNvPr>
            <p:cNvSpPr/>
            <p:nvPr/>
          </p:nvSpPr>
          <p:spPr>
            <a:xfrm>
              <a:off x="7549325" y="4225436"/>
              <a:ext cx="341243" cy="448468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2" name="Minus Sign 51">
              <a:extLst>
                <a:ext uri="{FF2B5EF4-FFF2-40B4-BE49-F238E27FC236}">
                  <a16:creationId xmlns:a16="http://schemas.microsoft.com/office/drawing/2014/main" id="{45DDABF0-61A0-462A-92A5-2DB731FA254B}"/>
                </a:ext>
              </a:extLst>
            </p:cNvPr>
            <p:cNvSpPr/>
            <p:nvPr/>
          </p:nvSpPr>
          <p:spPr>
            <a:xfrm>
              <a:off x="6961823" y="4827460"/>
              <a:ext cx="341243" cy="448468"/>
            </a:xfrm>
            <a:prstGeom prst="mathMinus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3" name="Arrow: Right 52">
              <a:extLst>
                <a:ext uri="{FF2B5EF4-FFF2-40B4-BE49-F238E27FC236}">
                  <a16:creationId xmlns:a16="http://schemas.microsoft.com/office/drawing/2014/main" id="{2F51CB7E-2597-4186-9BAD-5C04FD5B4E97}"/>
                </a:ext>
              </a:extLst>
            </p:cNvPr>
            <p:cNvSpPr/>
            <p:nvPr/>
          </p:nvSpPr>
          <p:spPr>
            <a:xfrm>
              <a:off x="2149075" y="2852310"/>
              <a:ext cx="1114826" cy="462390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Arrow: Right 53">
              <a:extLst>
                <a:ext uri="{FF2B5EF4-FFF2-40B4-BE49-F238E27FC236}">
                  <a16:creationId xmlns:a16="http://schemas.microsoft.com/office/drawing/2014/main" id="{FE82248A-A253-406E-B150-0B13ECCC9748}"/>
                </a:ext>
              </a:extLst>
            </p:cNvPr>
            <p:cNvSpPr/>
            <p:nvPr/>
          </p:nvSpPr>
          <p:spPr>
            <a:xfrm>
              <a:off x="2219726" y="4691794"/>
              <a:ext cx="1044175" cy="477410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Arrow: Right 54">
              <a:extLst>
                <a:ext uri="{FF2B5EF4-FFF2-40B4-BE49-F238E27FC236}">
                  <a16:creationId xmlns:a16="http://schemas.microsoft.com/office/drawing/2014/main" id="{C690F950-A8F4-459D-BC95-E766A8CA5E66}"/>
                </a:ext>
              </a:extLst>
            </p:cNvPr>
            <p:cNvSpPr/>
            <p:nvPr/>
          </p:nvSpPr>
          <p:spPr>
            <a:xfrm>
              <a:off x="2219726" y="3764542"/>
              <a:ext cx="1044175" cy="477410"/>
            </a:xfrm>
            <a:prstGeom prst="rightArrow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C3799F7A-F942-4BCF-A457-79C4F727F328}"/>
                </a:ext>
              </a:extLst>
            </p:cNvPr>
            <p:cNvSpPr txBox="1"/>
            <p:nvPr/>
          </p:nvSpPr>
          <p:spPr>
            <a:xfrm>
              <a:off x="2367148" y="2501353"/>
              <a:ext cx="122837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chemeClr val="accent4"/>
                  </a:solidFill>
                </a:rPr>
                <a:t>Solar Wind</a:t>
              </a:r>
            </a:p>
          </p:txBody>
        </p:sp>
        <p:sp>
          <p:nvSpPr>
            <p:cNvPr id="57" name="Arrow: Up 56">
              <a:extLst>
                <a:ext uri="{FF2B5EF4-FFF2-40B4-BE49-F238E27FC236}">
                  <a16:creationId xmlns:a16="http://schemas.microsoft.com/office/drawing/2014/main" id="{902DA2AD-325B-46E4-A584-587E57A74550}"/>
                </a:ext>
              </a:extLst>
            </p:cNvPr>
            <p:cNvSpPr/>
            <p:nvPr/>
          </p:nvSpPr>
          <p:spPr>
            <a:xfrm rot="19730152">
              <a:off x="5881179" y="2292105"/>
              <a:ext cx="165100" cy="46635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Arrow: Up 57">
              <a:extLst>
                <a:ext uri="{FF2B5EF4-FFF2-40B4-BE49-F238E27FC236}">
                  <a16:creationId xmlns:a16="http://schemas.microsoft.com/office/drawing/2014/main" id="{0EBFE689-8523-4ECF-876F-32BFA81666F5}"/>
                </a:ext>
              </a:extLst>
            </p:cNvPr>
            <p:cNvSpPr/>
            <p:nvPr/>
          </p:nvSpPr>
          <p:spPr>
            <a:xfrm rot="17575185">
              <a:off x="5148928" y="3051085"/>
              <a:ext cx="165100" cy="46635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Arrow: Up 58">
              <a:extLst>
                <a:ext uri="{FF2B5EF4-FFF2-40B4-BE49-F238E27FC236}">
                  <a16:creationId xmlns:a16="http://schemas.microsoft.com/office/drawing/2014/main" id="{EA0EE1CA-3DCC-443B-A16A-4A2D5BEE3E72}"/>
                </a:ext>
              </a:extLst>
            </p:cNvPr>
            <p:cNvSpPr/>
            <p:nvPr/>
          </p:nvSpPr>
          <p:spPr>
            <a:xfrm rot="14653977">
              <a:off x="5112522" y="4382128"/>
              <a:ext cx="165100" cy="46635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Arrow: Up 59">
              <a:extLst>
                <a:ext uri="{FF2B5EF4-FFF2-40B4-BE49-F238E27FC236}">
                  <a16:creationId xmlns:a16="http://schemas.microsoft.com/office/drawing/2014/main" id="{891DEDFB-4C9B-484D-A36C-2DA6D961C6F0}"/>
                </a:ext>
              </a:extLst>
            </p:cNvPr>
            <p:cNvSpPr/>
            <p:nvPr/>
          </p:nvSpPr>
          <p:spPr>
            <a:xfrm rot="12918405">
              <a:off x="5881179" y="5253509"/>
              <a:ext cx="165100" cy="46635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4EFBDBB-98A0-4A77-907A-3235C8BE96AC}"/>
                </a:ext>
              </a:extLst>
            </p:cNvPr>
            <p:cNvSpPr txBox="1"/>
            <p:nvPr/>
          </p:nvSpPr>
          <p:spPr>
            <a:xfrm>
              <a:off x="3784562" y="2767154"/>
              <a:ext cx="1752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Photoelectrons</a:t>
              </a:r>
            </a:p>
          </p:txBody>
        </p:sp>
        <p:sp>
          <p:nvSpPr>
            <p:cNvPr id="62" name="Arrow: Up 61">
              <a:extLst>
                <a:ext uri="{FF2B5EF4-FFF2-40B4-BE49-F238E27FC236}">
                  <a16:creationId xmlns:a16="http://schemas.microsoft.com/office/drawing/2014/main" id="{F1A8DC19-53DD-4CA1-BE87-1FCE37CBDA98}"/>
                </a:ext>
              </a:extLst>
            </p:cNvPr>
            <p:cNvSpPr/>
            <p:nvPr/>
          </p:nvSpPr>
          <p:spPr>
            <a:xfrm rot="5686042">
              <a:off x="4873289" y="3749020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Arrow: Up 62">
              <a:extLst>
                <a:ext uri="{FF2B5EF4-FFF2-40B4-BE49-F238E27FC236}">
                  <a16:creationId xmlns:a16="http://schemas.microsoft.com/office/drawing/2014/main" id="{9BEAD371-EA39-403D-81B3-1393F5FA38DC}"/>
                </a:ext>
              </a:extLst>
            </p:cNvPr>
            <p:cNvSpPr/>
            <p:nvPr/>
          </p:nvSpPr>
          <p:spPr>
            <a:xfrm rot="8016838">
              <a:off x="5446925" y="2506162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Arrow: Up 63">
              <a:extLst>
                <a:ext uri="{FF2B5EF4-FFF2-40B4-BE49-F238E27FC236}">
                  <a16:creationId xmlns:a16="http://schemas.microsoft.com/office/drawing/2014/main" id="{3DD670B7-BDD1-486B-B256-8832665F24B9}"/>
                </a:ext>
              </a:extLst>
            </p:cNvPr>
            <p:cNvSpPr/>
            <p:nvPr/>
          </p:nvSpPr>
          <p:spPr>
            <a:xfrm rot="2868325">
              <a:off x="5331326" y="4969298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Arrow: Up 64">
              <a:extLst>
                <a:ext uri="{FF2B5EF4-FFF2-40B4-BE49-F238E27FC236}">
                  <a16:creationId xmlns:a16="http://schemas.microsoft.com/office/drawing/2014/main" id="{77B8B439-5700-41D9-89AE-15613A420ADD}"/>
                </a:ext>
              </a:extLst>
            </p:cNvPr>
            <p:cNvSpPr/>
            <p:nvPr/>
          </p:nvSpPr>
          <p:spPr>
            <a:xfrm rot="20223803">
              <a:off x="7340997" y="5294336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Arrow: Up 65">
              <a:extLst>
                <a:ext uri="{FF2B5EF4-FFF2-40B4-BE49-F238E27FC236}">
                  <a16:creationId xmlns:a16="http://schemas.microsoft.com/office/drawing/2014/main" id="{EE99D660-35A8-4775-861D-1BE3E2D81FD3}"/>
                </a:ext>
              </a:extLst>
            </p:cNvPr>
            <p:cNvSpPr/>
            <p:nvPr/>
          </p:nvSpPr>
          <p:spPr>
            <a:xfrm rot="18245828">
              <a:off x="8084180" y="4546047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Arrow: Up 66">
              <a:extLst>
                <a:ext uri="{FF2B5EF4-FFF2-40B4-BE49-F238E27FC236}">
                  <a16:creationId xmlns:a16="http://schemas.microsoft.com/office/drawing/2014/main" id="{22847876-2632-4265-BA1D-83842094A53D}"/>
                </a:ext>
              </a:extLst>
            </p:cNvPr>
            <p:cNvSpPr/>
            <p:nvPr/>
          </p:nvSpPr>
          <p:spPr>
            <a:xfrm rot="14877962">
              <a:off x="8175160" y="3149478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Arrow: Up 67">
              <a:extLst>
                <a:ext uri="{FF2B5EF4-FFF2-40B4-BE49-F238E27FC236}">
                  <a16:creationId xmlns:a16="http://schemas.microsoft.com/office/drawing/2014/main" id="{5C36028E-BD14-4A67-9014-7D0D0B48DC23}"/>
                </a:ext>
              </a:extLst>
            </p:cNvPr>
            <p:cNvSpPr/>
            <p:nvPr/>
          </p:nvSpPr>
          <p:spPr>
            <a:xfrm rot="12863024">
              <a:off x="7446148" y="2314877"/>
              <a:ext cx="165100" cy="466358"/>
            </a:xfrm>
            <a:prstGeom prst="upArrow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61C6A391-20D0-44E5-B003-B129866DD15B}"/>
                </a:ext>
              </a:extLst>
            </p:cNvPr>
            <p:cNvSpPr txBox="1"/>
            <p:nvPr/>
          </p:nvSpPr>
          <p:spPr>
            <a:xfrm>
              <a:off x="3162880" y="5208314"/>
              <a:ext cx="217498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accent1"/>
                  </a:solidFill>
                </a:rPr>
                <a:t>Plasma/Secondary electrons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CD3996E9-7CE3-43BE-8EE7-A36045A47CCB}"/>
              </a:ext>
            </a:extLst>
          </p:cNvPr>
          <p:cNvSpPr txBox="1"/>
          <p:nvPr/>
        </p:nvSpPr>
        <p:spPr>
          <a:xfrm>
            <a:off x="9885421" y="4764126"/>
            <a:ext cx="14508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Image credit NASA/GSFC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6.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Sources of charging on the moon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2656A6A-7E1A-4681-88F4-313196041E1A}"/>
              </a:ext>
            </a:extLst>
          </p:cNvPr>
          <p:cNvSpPr txBox="1"/>
          <p:nvPr/>
        </p:nvSpPr>
        <p:spPr>
          <a:xfrm>
            <a:off x="1201229" y="6156672"/>
            <a:ext cx="10668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Geophysical Research Letters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35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(19), “Concerning the dissipation of electrically charged objects in the shadowed lunar polar regions”, (2008).</a:t>
            </a:r>
            <a:endParaRPr lang="en-US" sz="1400" b="1" cap="all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27088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33E65-6E73-4B20-B4D6-59308C49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80CA6-DF6F-47B1-9B97-0A3C7E963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661565" cy="4351338"/>
          </a:xfrm>
        </p:spPr>
        <p:txBody>
          <a:bodyPr/>
          <a:lstStyle/>
          <a:p>
            <a:r>
              <a:rPr lang="en-US" dirty="0"/>
              <a:t>Causes of Dust Adhesion</a:t>
            </a:r>
          </a:p>
          <a:p>
            <a:pPr lvl="1"/>
            <a:r>
              <a:rPr lang="en-US" dirty="0"/>
              <a:t>Van der Waals Forces</a:t>
            </a:r>
          </a:p>
          <a:p>
            <a:pPr lvl="2"/>
            <a:r>
              <a:rPr lang="en-US" dirty="0"/>
              <a:t>Short range forces that are sensitive to parameters like surface roughness</a:t>
            </a:r>
          </a:p>
          <a:p>
            <a:pPr lvl="2"/>
            <a:r>
              <a:rPr lang="en-US" dirty="0"/>
              <a:t>These forces persist over time and quicken degradation of mechanical parts and suit weave</a:t>
            </a:r>
          </a:p>
          <a:p>
            <a:pPr lvl="1"/>
            <a:r>
              <a:rPr lang="en-US" dirty="0"/>
              <a:t>Static-electric-image forces</a:t>
            </a:r>
          </a:p>
          <a:p>
            <a:pPr lvl="2"/>
            <a:r>
              <a:rPr lang="en-US" dirty="0"/>
              <a:t>Coulombic forces acting on charged particles</a:t>
            </a:r>
          </a:p>
          <a:p>
            <a:pPr lvl="2"/>
            <a:r>
              <a:rPr lang="en-US" dirty="0"/>
              <a:t>Scale with square of particles charge</a:t>
            </a:r>
          </a:p>
          <a:p>
            <a:pPr lvl="2"/>
            <a:r>
              <a:rPr lang="en-US" dirty="0"/>
              <a:t>Can scale inversely with particle size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F27FC-9D62-48E4-9A38-19295AD1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29541D2-2FBB-4B06-B539-20D549182F96}"/>
              </a:ext>
            </a:extLst>
          </p:cNvPr>
          <p:cNvGrpSpPr/>
          <p:nvPr/>
        </p:nvGrpSpPr>
        <p:grpSpPr>
          <a:xfrm>
            <a:off x="7150100" y="1919039"/>
            <a:ext cx="3175000" cy="736600"/>
            <a:chOff x="1168400" y="3429000"/>
            <a:chExt cx="3175000" cy="736600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BF9B86C-8ED5-45A7-8582-3FE0C50DE682}"/>
                </a:ext>
              </a:extLst>
            </p:cNvPr>
            <p:cNvSpPr/>
            <p:nvPr/>
          </p:nvSpPr>
          <p:spPr>
            <a:xfrm>
              <a:off x="1168400" y="3429000"/>
              <a:ext cx="1397000" cy="736600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286B6393-98F9-4BBC-96F7-18E4EB6EB123}"/>
                </a:ext>
              </a:extLst>
            </p:cNvPr>
            <p:cNvSpPr/>
            <p:nvPr/>
          </p:nvSpPr>
          <p:spPr>
            <a:xfrm>
              <a:off x="2946400" y="3429000"/>
              <a:ext cx="1397000" cy="736600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tint val="66000"/>
                    <a:satMod val="160000"/>
                  </a:schemeClr>
                </a:gs>
                <a:gs pos="50000">
                  <a:schemeClr val="accent2">
                    <a:tint val="44500"/>
                    <a:satMod val="160000"/>
                  </a:schemeClr>
                </a:gs>
                <a:gs pos="100000">
                  <a:schemeClr val="accent2">
                    <a:tint val="23500"/>
                    <a:satMod val="160000"/>
                  </a:schemeClr>
                </a:gs>
              </a:gsLst>
              <a:lin ang="0" scaled="1"/>
              <a:tileRect/>
            </a:gra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Plus Sign 6">
              <a:extLst>
                <a:ext uri="{FF2B5EF4-FFF2-40B4-BE49-F238E27FC236}">
                  <a16:creationId xmlns:a16="http://schemas.microsoft.com/office/drawing/2014/main" id="{6B59E2E5-E44B-4595-8FE3-584C92751E2B}"/>
                </a:ext>
              </a:extLst>
            </p:cNvPr>
            <p:cNvSpPr/>
            <p:nvPr/>
          </p:nvSpPr>
          <p:spPr>
            <a:xfrm>
              <a:off x="1236133" y="3661172"/>
              <a:ext cx="304800" cy="272256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Plus Sign 7">
              <a:extLst>
                <a:ext uri="{FF2B5EF4-FFF2-40B4-BE49-F238E27FC236}">
                  <a16:creationId xmlns:a16="http://schemas.microsoft.com/office/drawing/2014/main" id="{A3614377-8AA8-45B3-AE01-11F9BAAA3452}"/>
                </a:ext>
              </a:extLst>
            </p:cNvPr>
            <p:cNvSpPr/>
            <p:nvPr/>
          </p:nvSpPr>
          <p:spPr>
            <a:xfrm>
              <a:off x="3039533" y="3661172"/>
              <a:ext cx="304800" cy="272256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Minus Sign 8">
              <a:extLst>
                <a:ext uri="{FF2B5EF4-FFF2-40B4-BE49-F238E27FC236}">
                  <a16:creationId xmlns:a16="http://schemas.microsoft.com/office/drawing/2014/main" id="{0163A022-A730-4136-AE92-D2D5882ECF4D}"/>
                </a:ext>
              </a:extLst>
            </p:cNvPr>
            <p:cNvSpPr/>
            <p:nvPr/>
          </p:nvSpPr>
          <p:spPr>
            <a:xfrm>
              <a:off x="3979333" y="3661172"/>
              <a:ext cx="220134" cy="272256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Minus Sign 9">
              <a:extLst>
                <a:ext uri="{FF2B5EF4-FFF2-40B4-BE49-F238E27FC236}">
                  <a16:creationId xmlns:a16="http://schemas.microsoft.com/office/drawing/2014/main" id="{FA815606-8435-4104-974B-F5D6BAEB05FA}"/>
                </a:ext>
              </a:extLst>
            </p:cNvPr>
            <p:cNvSpPr/>
            <p:nvPr/>
          </p:nvSpPr>
          <p:spPr>
            <a:xfrm>
              <a:off x="2201333" y="3666067"/>
              <a:ext cx="220134" cy="272256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CDD0111-A8D2-4AE6-9D08-5A1ACC17E0D9}"/>
                </a:ext>
              </a:extLst>
            </p:cNvPr>
            <p:cNvCxnSpPr>
              <a:cxnSpLocks/>
            </p:cNvCxnSpPr>
            <p:nvPr/>
          </p:nvCxnSpPr>
          <p:spPr>
            <a:xfrm>
              <a:off x="2624667" y="3704163"/>
              <a:ext cx="26246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67FB59A-3E77-4FC6-B69A-945BF20292EA}"/>
                </a:ext>
              </a:extLst>
            </p:cNvPr>
            <p:cNvCxnSpPr>
              <a:cxnSpLocks/>
            </p:cNvCxnSpPr>
            <p:nvPr/>
          </p:nvCxnSpPr>
          <p:spPr>
            <a:xfrm>
              <a:off x="2624667" y="3869926"/>
              <a:ext cx="262466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DA70B5D8-DE9B-4E89-ACEC-0E5535B8780C}"/>
              </a:ext>
            </a:extLst>
          </p:cNvPr>
          <p:cNvGrpSpPr/>
          <p:nvPr/>
        </p:nvGrpSpPr>
        <p:grpSpPr>
          <a:xfrm>
            <a:off x="7615766" y="3199955"/>
            <a:ext cx="2209800" cy="2364845"/>
            <a:chOff x="6917266" y="2531533"/>
            <a:chExt cx="2209800" cy="2364845"/>
          </a:xfrm>
        </p:grpSpPr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67859F85-D1C1-47DD-9872-43F09420B531}"/>
                </a:ext>
              </a:extLst>
            </p:cNvPr>
            <p:cNvCxnSpPr>
              <a:cxnSpLocks/>
            </p:cNvCxnSpPr>
            <p:nvPr/>
          </p:nvCxnSpPr>
          <p:spPr>
            <a:xfrm>
              <a:off x="6917266" y="3665402"/>
              <a:ext cx="22098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7EF810B9-C0AE-4D03-BDC1-3AD47CE5095D}"/>
                </a:ext>
              </a:extLst>
            </p:cNvPr>
            <p:cNvSpPr/>
            <p:nvPr/>
          </p:nvSpPr>
          <p:spPr>
            <a:xfrm>
              <a:off x="7620000" y="2531533"/>
              <a:ext cx="804333" cy="762000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4B9F197-7556-4A22-A419-6CB78003F4E7}"/>
                </a:ext>
              </a:extLst>
            </p:cNvPr>
            <p:cNvSpPr/>
            <p:nvPr/>
          </p:nvSpPr>
          <p:spPr>
            <a:xfrm>
              <a:off x="7620000" y="4134378"/>
              <a:ext cx="804333" cy="762000"/>
            </a:xfrm>
            <a:prstGeom prst="ellipse">
              <a:avLst/>
            </a:prstGeom>
            <a:noFill/>
            <a:ln w="38100"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Plus Sign 16">
              <a:extLst>
                <a:ext uri="{FF2B5EF4-FFF2-40B4-BE49-F238E27FC236}">
                  <a16:creationId xmlns:a16="http://schemas.microsoft.com/office/drawing/2014/main" id="{0A64EAA0-DAFC-4A23-8E08-2C8899C3137D}"/>
                </a:ext>
              </a:extLst>
            </p:cNvPr>
            <p:cNvSpPr/>
            <p:nvPr/>
          </p:nvSpPr>
          <p:spPr>
            <a:xfrm>
              <a:off x="7869766" y="2776405"/>
              <a:ext cx="304800" cy="272256"/>
            </a:xfrm>
            <a:prstGeom prst="mathPl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Minus Sign 17">
              <a:extLst>
                <a:ext uri="{FF2B5EF4-FFF2-40B4-BE49-F238E27FC236}">
                  <a16:creationId xmlns:a16="http://schemas.microsoft.com/office/drawing/2014/main" id="{401DB76E-EA6A-4EE3-B6E9-AA5C0A8C8EF2}"/>
                </a:ext>
              </a:extLst>
            </p:cNvPr>
            <p:cNvSpPr/>
            <p:nvPr/>
          </p:nvSpPr>
          <p:spPr>
            <a:xfrm>
              <a:off x="7912099" y="4379250"/>
              <a:ext cx="220134" cy="272256"/>
            </a:xfrm>
            <a:prstGeom prst="mathMinus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E2AC9ED9-8C54-4B34-B84F-78B69A92826F}"/>
              </a:ext>
            </a:extLst>
          </p:cNvPr>
          <p:cNvSpPr txBox="1"/>
          <p:nvPr/>
        </p:nvSpPr>
        <p:spPr>
          <a:xfrm>
            <a:off x="1196953" y="6217603"/>
            <a:ext cx="1066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Planetary and Space Science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(14), pp 1784, (2011).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C9EEB1-E1A6-46B1-AC9F-C76398FAA680}"/>
              </a:ext>
            </a:extLst>
          </p:cNvPr>
          <p:cNvSpPr txBox="1"/>
          <p:nvPr/>
        </p:nvSpPr>
        <p:spPr>
          <a:xfrm>
            <a:off x="7134765" y="5807631"/>
            <a:ext cx="35866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7.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Depiction of (a) van der Waals attraction and (b) electrostatic image forces on a conducting surface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48E905-A52E-4EAA-ADFA-76B3A4CCD29E}"/>
              </a:ext>
            </a:extLst>
          </p:cNvPr>
          <p:cNvSpPr txBox="1"/>
          <p:nvPr/>
        </p:nvSpPr>
        <p:spPr>
          <a:xfrm>
            <a:off x="6753765" y="1704489"/>
            <a:ext cx="3586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BB26567-E089-4C68-BBCD-F4B713290C45}"/>
              </a:ext>
            </a:extLst>
          </p:cNvPr>
          <p:cNvSpPr txBox="1"/>
          <p:nvPr/>
        </p:nvSpPr>
        <p:spPr>
          <a:xfrm>
            <a:off x="6776714" y="3220866"/>
            <a:ext cx="35866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</a:t>
            </a:r>
          </a:p>
        </p:txBody>
      </p:sp>
    </p:spTree>
    <p:extLst>
      <p:ext uri="{BB962C8B-B14F-4D97-AF65-F5344CB8AC3E}">
        <p14:creationId xmlns:p14="http://schemas.microsoft.com/office/powerpoint/2010/main" val="26293229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33E65-6E73-4B20-B4D6-59308C49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180CA6-DF6F-47B1-9B97-0A3C7E963B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</a:pPr>
                <a:r>
                  <a:rPr lang="en-US" sz="3200" dirty="0"/>
                  <a:t>A regime for dust mitigation</a:t>
                </a:r>
              </a:p>
              <a:p>
                <a:pPr lvl="1">
                  <a:lnSpc>
                    <a:spcPct val="100000"/>
                  </a:lnSpc>
                </a:pPr>
                <a:r>
                  <a:rPr lang="en-US" sz="2800" dirty="0"/>
                  <a:t>Image adhesion: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&lt;0</m:t>
                    </m:r>
                    <m:r>
                      <a:rPr lang="en-US" sz="28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800" dirty="0"/>
              </a:p>
              <a:p>
                <a:pPr lvl="1">
                  <a:lnSpc>
                    <a:spcPct val="100000"/>
                  </a:lnSpc>
                </a:pPr>
                <a:r>
                  <a:rPr lang="en-US" sz="2800" dirty="0"/>
                  <a:t>Mechanical removal: </a:t>
                </a:r>
                <a14:m>
                  <m:oMath xmlns:m="http://schemas.openxmlformats.org/officeDocument/2006/math">
                    <m:r>
                      <a:rPr lang="en-US" sz="2800">
                        <a:latin typeface="Cambria Math" panose="02040503050406030204" pitchFamily="18" charset="0"/>
                      </a:rPr>
                      <m:t>0&lt;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800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</m:oMath>
                </a14:m>
                <a:endParaRPr lang="en-US" sz="2800" dirty="0"/>
              </a:p>
              <a:p>
                <a:pPr lvl="1">
                  <a:lnSpc>
                    <a:spcPct val="100000"/>
                  </a:lnSpc>
                </a:pPr>
                <a:r>
                  <a:rPr lang="en-US" sz="2800" dirty="0">
                    <a:solidFill>
                      <a:schemeClr val="tx1"/>
                    </a:solidFill>
                  </a:rPr>
                  <a:t>Electrostatic removal: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&lt;</m:t>
                    </m:r>
                  </m:oMath>
                </a14:m>
                <a:r>
                  <a:rPr lang="en-US" sz="28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00000"/>
                  </a:lnSpc>
                  <a:buNone/>
                </a:pPr>
                <a:endParaRPr lang="en-US" sz="10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electrostatic forces</a:t>
                </a: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sub>
                    </m:sSub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is</m:t>
                    </m:r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total</m:t>
                    </m:r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adhesion</m:t>
                    </m:r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force</m:t>
                    </m:r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457200" lvl="1" indent="0">
                  <a:lnSpc>
                    <a:spcPct val="100000"/>
                  </a:lnSpc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are forces from van der Waals attraction</a:t>
                </a:r>
                <a:b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  <a:t>	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is gravity force</a:t>
                </a:r>
              </a:p>
              <a:p>
                <a:endParaRPr lang="en-US" sz="3200" dirty="0"/>
              </a:p>
              <a:p>
                <a:endParaRPr lang="en-US" sz="3200" dirty="0"/>
              </a:p>
              <a:p>
                <a:pPr marL="457200" lvl="1" indent="0">
                  <a:buNone/>
                </a:pPr>
                <a:endParaRPr lang="en-US" sz="28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E180CA6-DF6F-47B1-9B97-0A3C7E963B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33" t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F27FC-9D62-48E4-9A38-19295AD1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4C0AE8C-017A-42BC-969D-FEBB3789085E}"/>
              </a:ext>
            </a:extLst>
          </p:cNvPr>
          <p:cNvSpPr txBox="1"/>
          <p:nvPr/>
        </p:nvSpPr>
        <p:spPr>
          <a:xfrm>
            <a:off x="1196953" y="6217603"/>
            <a:ext cx="10668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Reference: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fr-FR" sz="14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Particles</a:t>
            </a:r>
            <a:r>
              <a:rPr kumimoji="0" lang="fr-FR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on Surfaces, </a:t>
            </a:r>
            <a:r>
              <a:rPr kumimoji="0" lang="fr-FR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  <a:r>
              <a:rPr kumimoji="0" lang="fr-FR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, pp 143, (1988).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9407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433E65-6E73-4B20-B4D6-59308C49C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Mitigation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80CA6-DF6F-47B1-9B97-0A3C7E963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391477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u="sng" dirty="0"/>
              <a:t>Identified Mitigation Strategies</a:t>
            </a:r>
          </a:p>
          <a:p>
            <a:r>
              <a:rPr lang="en-US" dirty="0"/>
              <a:t>Surface modification</a:t>
            </a:r>
          </a:p>
          <a:p>
            <a:pPr lvl="1"/>
            <a:r>
              <a:rPr lang="en-US" dirty="0"/>
              <a:t>Lithography, ablation, plasma treatment, and chemical coatings</a:t>
            </a:r>
          </a:p>
          <a:p>
            <a:pPr lvl="1"/>
            <a:r>
              <a:rPr lang="en-US" dirty="0"/>
              <a:t>Reduce surface energy or contacting area</a:t>
            </a:r>
          </a:p>
          <a:p>
            <a:r>
              <a:rPr lang="en-US" dirty="0"/>
              <a:t>Dissipative suits </a:t>
            </a:r>
          </a:p>
          <a:p>
            <a:pPr lvl="1"/>
            <a:r>
              <a:rPr lang="en-US" dirty="0"/>
              <a:t>Use of conductive fibers or weaves in suits for enhanced charge dissipation</a:t>
            </a:r>
          </a:p>
          <a:p>
            <a:r>
              <a:rPr lang="en-US" dirty="0"/>
              <a:t>Mechanical removal with brushes, air, or vibration</a:t>
            </a:r>
          </a:p>
          <a:p>
            <a:pPr lvl="1"/>
            <a:r>
              <a:rPr lang="en-US" dirty="0"/>
              <a:t>Effective to combat cohesive forces but not a robust system</a:t>
            </a:r>
          </a:p>
          <a:p>
            <a:r>
              <a:rPr lang="en-US" dirty="0"/>
              <a:t>Electrostatic fields to repel dust from suits and mechanical surfaces</a:t>
            </a:r>
          </a:p>
          <a:p>
            <a:pPr lvl="1"/>
            <a:r>
              <a:rPr lang="en-US" dirty="0"/>
              <a:t>Electrostatic mechanism that repels dust off surface</a:t>
            </a:r>
          </a:p>
          <a:p>
            <a:pPr lvl="1"/>
            <a:r>
              <a:rPr lang="en-US" dirty="0"/>
              <a:t>Smaller particles (&lt;10 microns) persist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6F27FC-9D62-48E4-9A38-19295AD1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CC585EF-864E-4620-ABE5-E951BCC0E7F1}"/>
              </a:ext>
            </a:extLst>
          </p:cNvPr>
          <p:cNvSpPr txBox="1"/>
          <p:nvPr/>
        </p:nvSpPr>
        <p:spPr>
          <a:xfrm>
            <a:off x="1143000" y="5667739"/>
            <a:ext cx="105156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Reference:</a:t>
            </a:r>
            <a:r>
              <a:rPr lang="fr-FR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of Electrostatics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pp 365, (2011).,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J. of Aerospace Engineering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24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(4), pp 442, (2011).,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NASA The Apollo Experience Lessons Learned for Constellation Lunar Dust Management,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(2006)., 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https://lsic.jhuapl.edu/uploadedDocs/focus-files/970-DM Monthly Meeting - 2021 08 </a:t>
            </a:r>
            <a:r>
              <a:rPr lang="en-US" sz="1400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August_Presentation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- University of Maryland.pdf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Impact of Lunar Dust on Human Exploration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“Lunar Dust-to-Suit Electrostatic Interactions: Insulating vs. Conductive Space Suits”, (2020)., </a:t>
            </a:r>
            <a:r>
              <a:rPr lang="en-US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Planetary and Space Science,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59</a:t>
            </a:r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(14), pp 1784, (2011). </a:t>
            </a:r>
          </a:p>
          <a:p>
            <a:pPr fontAlgn="base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7681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Added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Greater understanding of ISRU and construction capabilities </a:t>
            </a:r>
            <a:r>
              <a:rPr lang="en-US" dirty="0">
                <a:sym typeface="Wingdings" panose="05000000000000000000" pitchFamily="2" charset="2"/>
              </a:rPr>
              <a:t></a:t>
            </a:r>
            <a:r>
              <a:rPr lang="en-US" dirty="0"/>
              <a:t> foundation on which to develop new capabilities that require fewer inputs from Earth</a:t>
            </a:r>
          </a:p>
          <a:p>
            <a:r>
              <a:rPr lang="en-US" dirty="0"/>
              <a:t>Identification of  key factors that influence dust adhesion and an understanding of what methods have been employed in the past or are currently being proposed to mitigate dust adhesion</a:t>
            </a:r>
          </a:p>
          <a:p>
            <a:r>
              <a:rPr lang="en-US" dirty="0"/>
              <a:t>New collaborations between LSIC and NASA to share valuable information relevant for upcoming lunar surface missions</a:t>
            </a:r>
          </a:p>
          <a:p>
            <a:r>
              <a:rPr lang="en-US" dirty="0"/>
              <a:t>Several new questions surrounding understanding low-resource/energy construction methods through ISRU and understanding better how dust interacts with surfaces on the moon to be able to then prevent dust accumulating on surfaces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0067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What would you do if you had 4 more weeks?: Continue research into current and future technologies and ideas</a:t>
            </a:r>
          </a:p>
          <a:p>
            <a:r>
              <a:rPr lang="en-US" dirty="0"/>
              <a:t>What would you do if you had 4 more months?: </a:t>
            </a:r>
            <a:r>
              <a:rPr lang="en-US" dirty="0" err="1"/>
              <a:t>Downselect</a:t>
            </a:r>
            <a:r>
              <a:rPr lang="en-US" dirty="0"/>
              <a:t> identified topics to</a:t>
            </a:r>
            <a:r>
              <a:rPr lang="en-US" dirty="0">
                <a:sym typeface="Wingdings" panose="05000000000000000000" pitchFamily="2" charset="2"/>
              </a:rPr>
              <a:t> create an experimental plan to develop and test ISRU/DM concepts to determine what technologies are viable and could be brought into NASA </a:t>
            </a:r>
          </a:p>
          <a:p>
            <a:r>
              <a:rPr lang="en-US" dirty="0">
                <a:sym typeface="Wingdings" panose="05000000000000000000" pitchFamily="2" charset="2"/>
              </a:rPr>
              <a:t>There is still much to learn about the lunar surface and lunar surface technology in order to enable successful exploration in the future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How can we reduce the influence of both </a:t>
            </a:r>
            <a:r>
              <a:rPr lang="en-US" dirty="0" err="1">
                <a:sym typeface="Wingdings" panose="05000000000000000000" pitchFamily="2" charset="2"/>
              </a:rPr>
              <a:t>vdW</a:t>
            </a:r>
            <a:r>
              <a:rPr lang="en-US" dirty="0">
                <a:sym typeface="Wingdings" panose="05000000000000000000" pitchFamily="2" charset="2"/>
              </a:rPr>
              <a:t> forces and electrostatic forces to offer full spectrum dust mitigation?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How can new low-energy/low-resource construction methods can be developed to allow sustainable lunar construction ?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How can we predict hoe charging will occur between surfaces?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5286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7079"/>
            <a:ext cx="10515600" cy="4351338"/>
          </a:xfrm>
        </p:spPr>
        <p:txBody>
          <a:bodyPr anchor="ctr">
            <a:normAutofit/>
          </a:bodyPr>
          <a:lstStyle/>
          <a:p>
            <a:r>
              <a:rPr lang="en-US" sz="2400" dirty="0"/>
              <a:t>Mentors: Cheol Park &amp; Sang-Hyon Chu </a:t>
            </a:r>
          </a:p>
          <a:p>
            <a:r>
              <a:rPr lang="en-US" sz="2400" dirty="0"/>
              <a:t>NIFS Group: Calista Lum, Jenna Frey, Scott Phan</a:t>
            </a:r>
          </a:p>
          <a:p>
            <a:r>
              <a:rPr lang="en-US" sz="2400" dirty="0"/>
              <a:t>AMPB: Catharine Fay, Terryl Wallace, Chris Wohl, Larry Thomsen</a:t>
            </a:r>
          </a:p>
          <a:p>
            <a:r>
              <a:rPr lang="en-US" sz="2400" dirty="0"/>
              <a:t>Intern Coordinators: Jessica Gangitano, Jalisa Thomas, Patricia Sanchez</a:t>
            </a:r>
          </a:p>
          <a:p>
            <a:r>
              <a:rPr lang="en-US" sz="2400" dirty="0"/>
              <a:t>Additional acknowledgments: Bill Farrell, University Space Research Association, LSIC members/collaborators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4C0C37-3CEC-4CB4-B902-37F94E20E969}" type="slidenum">
              <a:rPr kumimoji="0" lang="en-US" sz="20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14830</TotalTime>
  <Words>1991</Words>
  <Application>Microsoft Macintosh PowerPoint</Application>
  <PresentationFormat>Widescreen</PresentationFormat>
  <Paragraphs>227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Calibri Light</vt:lpstr>
      <vt:lpstr>Cambria Math</vt:lpstr>
      <vt:lpstr>Times New Roman</vt:lpstr>
      <vt:lpstr>Wingdings</vt:lpstr>
      <vt:lpstr>1_Office Theme</vt:lpstr>
      <vt:lpstr>Materials and Structures Research Within   the Lunar Surface Innovation Consortium </vt:lpstr>
      <vt:lpstr>Introduction</vt:lpstr>
      <vt:lpstr>Challenge</vt:lpstr>
      <vt:lpstr>Objective</vt:lpstr>
      <vt:lpstr>Approach</vt:lpstr>
      <vt:lpstr>Approach</vt:lpstr>
      <vt:lpstr>Results</vt:lpstr>
      <vt:lpstr>ISRU</vt:lpstr>
      <vt:lpstr>Dust Mitigation</vt:lpstr>
      <vt:lpstr>Dust Mitigation</vt:lpstr>
      <vt:lpstr>Dust Mitigation</vt:lpstr>
      <vt:lpstr>Dust Mitigation</vt:lpstr>
      <vt:lpstr>Dust Mitigation</vt:lpstr>
      <vt:lpstr>Dust Mitigation</vt:lpstr>
      <vt:lpstr>Results: Dust Mitigation</vt:lpstr>
      <vt:lpstr>Results: Dust Mitigation</vt:lpstr>
      <vt:lpstr>Results: Dust Mitigation</vt:lpstr>
      <vt:lpstr>Dust Mitigation</vt:lpstr>
      <vt:lpstr>Dust Mitigation</vt:lpstr>
      <vt:lpstr>Value Added</vt:lpstr>
      <vt:lpstr>Outlook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Exit Presentation</dc:title>
  <dc:creator>Crawford, Joshua (LARC-D307)[UNIVERSITIES SPACE RESEARCH ASSOCIATION]</dc:creator>
  <cp:lastModifiedBy>Park, Cheol (LARC-D307)</cp:lastModifiedBy>
  <cp:revision>83</cp:revision>
  <dcterms:created xsi:type="dcterms:W3CDTF">2021-10-19T19:11:52Z</dcterms:created>
  <dcterms:modified xsi:type="dcterms:W3CDTF">2021-12-09T22:22:28Z</dcterms:modified>
</cp:coreProperties>
</file>