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4"/>
    <p:sldMasterId id="2147483660" r:id="rId5"/>
    <p:sldMasterId id="2147483672" r:id="rId6"/>
  </p:sldMasterIdLst>
  <p:notesMasterIdLst>
    <p:notesMasterId r:id="rId24"/>
  </p:notesMasterIdLst>
  <p:sldIdLst>
    <p:sldId id="546" r:id="rId7"/>
    <p:sldId id="567" r:id="rId8"/>
    <p:sldId id="563" r:id="rId9"/>
    <p:sldId id="550" r:id="rId10"/>
    <p:sldId id="547" r:id="rId11"/>
    <p:sldId id="548" r:id="rId12"/>
    <p:sldId id="555" r:id="rId13"/>
    <p:sldId id="559" r:id="rId14"/>
    <p:sldId id="560" r:id="rId15"/>
    <p:sldId id="565" r:id="rId16"/>
    <p:sldId id="554" r:id="rId17"/>
    <p:sldId id="549" r:id="rId18"/>
    <p:sldId id="566" r:id="rId19"/>
    <p:sldId id="562" r:id="rId20"/>
    <p:sldId id="551" r:id="rId21"/>
    <p:sldId id="552" r:id="rId22"/>
    <p:sldId id="55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662C17-F006-096A-2A46-E5BD0FABD4FA}" name="Phan, Scott T. (LARC-D307)[UNIVERSITIES SPACE RESEARCH ASSOCIATION]" initials="PST(SRA" userId="S::sphan3@ndc.nasa.gov::22d7722d-ccfd-4874-964f-7873617d392e" providerId="AD"/>
  <p188:author id="{D294AE28-1636-1B20-A687-55A15630435D}" name="Park, Cheol (LARC-D307)" initials="PC(D" userId="S::cpark2@ndc.nasa.gov::664a4b7f-6270-4695-99fa-9f1e0f39e66f" providerId="AD"/>
  <p188:author id="{A4F8BE6B-24BD-B38C-8119-6305200DD014}" name="Chu" initials="SC" userId="Chu"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208"/>
    <a:srgbClr val="3763B1"/>
    <a:srgbClr val="AB8100"/>
    <a:srgbClr val="F0EA00"/>
    <a:srgbClr val="0033CC"/>
    <a:srgbClr val="D4EFF8"/>
    <a:srgbClr val="E8D9F3"/>
    <a:srgbClr val="9E0000"/>
    <a:srgbClr val="00CC99"/>
    <a:srgbClr val="C1B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BB4EFC-7412-45C0-B647-8EB1C410363B}" v="5" dt="2021-12-10T10:42:12.655"/>
  </p1510:revLst>
</p1510:revInfo>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4694"/>
  </p:normalViewPr>
  <p:slideViewPr>
    <p:cSldViewPr snapToGrid="0">
      <p:cViewPr varScale="1">
        <p:scale>
          <a:sx n="121" d="100"/>
          <a:sy n="121" d="100"/>
        </p:scale>
        <p:origin x="1400" y="176"/>
      </p:cViewPr>
      <p:guideLst/>
    </p:cSldViewPr>
  </p:slideViewPr>
  <p:notesTextViewPr>
    <p:cViewPr>
      <p:scale>
        <a:sx n="1" d="1"/>
        <a:sy n="1" d="1"/>
      </p:scale>
      <p:origin x="0" y="0"/>
    </p:cViewPr>
  </p:notesText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12/10/21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Resin matrix transfer load to the fibers, which handle almost all of the loads</a:t>
            </a:r>
          </a:p>
        </p:txBody>
      </p:sp>
      <p:sp>
        <p:nvSpPr>
          <p:cNvPr id="4" name="Slide Number Placeholder 3"/>
          <p:cNvSpPr>
            <a:spLocks noGrp="1"/>
          </p:cNvSpPr>
          <p:nvPr>
            <p:ph type="sldNum" sz="quarter" idx="5"/>
          </p:nvPr>
        </p:nvSpPr>
        <p:spPr/>
        <p:txBody>
          <a:bodyPr/>
          <a:lstStyle/>
          <a:p>
            <a:fld id="{D257C9CB-75E8-4897-8DC3-F05D0F144F2D}" type="slidenum">
              <a:rPr lang="en-US" smtClean="0"/>
              <a:t>6</a:t>
            </a:fld>
            <a:endParaRPr lang="en-US"/>
          </a:p>
        </p:txBody>
      </p:sp>
    </p:spTree>
    <p:extLst>
      <p:ext uri="{BB962C8B-B14F-4D97-AF65-F5344CB8AC3E}">
        <p14:creationId xmlns:p14="http://schemas.microsoft.com/office/powerpoint/2010/main" val="3371005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what a Type III COPV is</a:t>
            </a:r>
          </a:p>
        </p:txBody>
      </p:sp>
      <p:sp>
        <p:nvSpPr>
          <p:cNvPr id="4" name="Slide Number Placeholder 3"/>
          <p:cNvSpPr>
            <a:spLocks noGrp="1"/>
          </p:cNvSpPr>
          <p:nvPr>
            <p:ph type="sldNum" sz="quarter" idx="5"/>
          </p:nvPr>
        </p:nvSpPr>
        <p:spPr/>
        <p:txBody>
          <a:bodyPr/>
          <a:lstStyle/>
          <a:p>
            <a:fld id="{D257C9CB-75E8-4897-8DC3-F05D0F144F2D}" type="slidenum">
              <a:rPr lang="en-US" smtClean="0"/>
              <a:t>8</a:t>
            </a:fld>
            <a:endParaRPr lang="en-US"/>
          </a:p>
        </p:txBody>
      </p:sp>
    </p:spTree>
    <p:extLst>
      <p:ext uri="{BB962C8B-B14F-4D97-AF65-F5344CB8AC3E}">
        <p14:creationId xmlns:p14="http://schemas.microsoft.com/office/powerpoint/2010/main" val="1036119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what the residual stress parameters are (cooling rate, CTE mismatch, etc.)</a:t>
            </a:r>
          </a:p>
        </p:txBody>
      </p:sp>
      <p:sp>
        <p:nvSpPr>
          <p:cNvPr id="4" name="Slide Number Placeholder 3"/>
          <p:cNvSpPr>
            <a:spLocks noGrp="1"/>
          </p:cNvSpPr>
          <p:nvPr>
            <p:ph type="sldNum" sz="quarter" idx="5"/>
          </p:nvPr>
        </p:nvSpPr>
        <p:spPr/>
        <p:txBody>
          <a:bodyPr/>
          <a:lstStyle/>
          <a:p>
            <a:fld id="{D257C9CB-75E8-4897-8DC3-F05D0F144F2D}" type="slidenum">
              <a:rPr lang="en-US" smtClean="0"/>
              <a:t>9</a:t>
            </a:fld>
            <a:endParaRPr lang="en-US"/>
          </a:p>
        </p:txBody>
      </p:sp>
    </p:spTree>
    <p:extLst>
      <p:ext uri="{BB962C8B-B14F-4D97-AF65-F5344CB8AC3E}">
        <p14:creationId xmlns:p14="http://schemas.microsoft.com/office/powerpoint/2010/main" val="221002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layer without cracks = reusable space structures</a:t>
            </a:r>
          </a:p>
        </p:txBody>
      </p:sp>
      <p:sp>
        <p:nvSpPr>
          <p:cNvPr id="4" name="Slide Number Placeholder 3"/>
          <p:cNvSpPr>
            <a:spLocks noGrp="1"/>
          </p:cNvSpPr>
          <p:nvPr>
            <p:ph type="sldNum" sz="quarter" idx="5"/>
          </p:nvPr>
        </p:nvSpPr>
        <p:spPr/>
        <p:txBody>
          <a:bodyPr/>
          <a:lstStyle/>
          <a:p>
            <a:fld id="{D257C9CB-75E8-4897-8DC3-F05D0F144F2D}" type="slidenum">
              <a:rPr lang="en-US" smtClean="0"/>
              <a:t>15</a:t>
            </a:fld>
            <a:endParaRPr lang="en-US"/>
          </a:p>
        </p:txBody>
      </p:sp>
    </p:spTree>
    <p:extLst>
      <p:ext uri="{BB962C8B-B14F-4D97-AF65-F5344CB8AC3E}">
        <p14:creationId xmlns:p14="http://schemas.microsoft.com/office/powerpoint/2010/main" val="1632706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DA9A-199D-4D12-BAF0-88AD684DC7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70A420-33FF-4D51-8312-C0B5AE19E4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86F2F9-9A09-4619-BD56-D7EA88B4658B}"/>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5" name="Footer Placeholder 4">
            <a:extLst>
              <a:ext uri="{FF2B5EF4-FFF2-40B4-BE49-F238E27FC236}">
                <a16:creationId xmlns:a16="http://schemas.microsoft.com/office/drawing/2014/main" id="{F796DBE3-5B6D-4899-99D3-E79BF98270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BBA16-CD3A-431A-8062-4258F579E77C}"/>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70867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FCBE-92F0-4AA6-B318-8B480D089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FB59-7967-4443-BA31-91A37C2F5D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B6A50-4EE2-4850-A5C3-8D9FCDDC3AFD}"/>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5" name="Footer Placeholder 4">
            <a:extLst>
              <a:ext uri="{FF2B5EF4-FFF2-40B4-BE49-F238E27FC236}">
                <a16:creationId xmlns:a16="http://schemas.microsoft.com/office/drawing/2014/main" id="{7DDC5865-C16D-4735-9B76-5A8A2B602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9BD2F-66EF-409C-92A0-842BF561787F}"/>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771236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E0A3-6560-4C43-AE17-9638164AA3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A01EB3-FAE3-4A91-84E6-E421CA1394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5CA55-6E7D-46B1-B3ED-275E29857662}"/>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5" name="Footer Placeholder 4">
            <a:extLst>
              <a:ext uri="{FF2B5EF4-FFF2-40B4-BE49-F238E27FC236}">
                <a16:creationId xmlns:a16="http://schemas.microsoft.com/office/drawing/2014/main" id="{26DD8554-C056-49FD-9751-C03708871A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1844B-6AAF-483A-A25A-75D90716DA4B}"/>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490638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2AC9-42EC-45C2-AA8F-00FBAF5252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7CDE99-5C8B-40CB-A56E-BDDE18690A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F7A9AA-7492-4A00-9EAA-5EEFED4CDC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0ADFA8-80E0-4B66-B1DB-994740DE8114}"/>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6" name="Footer Placeholder 5">
            <a:extLst>
              <a:ext uri="{FF2B5EF4-FFF2-40B4-BE49-F238E27FC236}">
                <a16:creationId xmlns:a16="http://schemas.microsoft.com/office/drawing/2014/main" id="{5143DC61-2034-414D-8A2A-F140DB3F27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AF2094-7F28-410D-8873-BD51956BA21B}"/>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196364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38A5D-7E45-42FC-AD9B-9D4FDE7E3E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BE65AB-A6FE-4CB4-B6A5-F76D1DD79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58A882-80C7-4773-BBE4-D4A37B9B4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CB2B0A-5E65-467B-98AF-8C605EDCE9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6B25E5-A29A-4A5E-BF50-9BA9DCA3EF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CE92A9-51B3-4C4A-9446-C8811A14AB13}"/>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8" name="Footer Placeholder 7">
            <a:extLst>
              <a:ext uri="{FF2B5EF4-FFF2-40B4-BE49-F238E27FC236}">
                <a16:creationId xmlns:a16="http://schemas.microsoft.com/office/drawing/2014/main" id="{930F9F65-0833-430E-9273-B5021D4A57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1EE8B3-3F4E-4862-810E-9BE3287FBA3E}"/>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8624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E5C7-4972-4E54-93D5-A3E7DB6E85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6B1E84-D005-4B53-99DD-B43AA82DC3D8}"/>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4" name="Footer Placeholder 3">
            <a:extLst>
              <a:ext uri="{FF2B5EF4-FFF2-40B4-BE49-F238E27FC236}">
                <a16:creationId xmlns:a16="http://schemas.microsoft.com/office/drawing/2014/main" id="{7C9B68F1-63C1-4EB7-A1C8-E485A06E51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1D702B-4AA2-4B83-9F7C-D8ACFFFAD536}"/>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184790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9D15D-56E8-4090-955B-7DD338CFBDEF}"/>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3" name="Footer Placeholder 2">
            <a:extLst>
              <a:ext uri="{FF2B5EF4-FFF2-40B4-BE49-F238E27FC236}">
                <a16:creationId xmlns:a16="http://schemas.microsoft.com/office/drawing/2014/main" id="{F0E2FD1D-AC86-4745-B2B7-0BB4F9DA97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561307-0EF0-4622-B2CF-ABCA9D4909C6}"/>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452875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B7679-B87E-41CE-B076-0EA8FF906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2C1110-74FE-423E-85B4-4076F88609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72B6E7-B30A-4076-AEC7-0D8A20631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8D7707-D77E-4E47-86D8-8B7AF52E0E53}"/>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6" name="Footer Placeholder 5">
            <a:extLst>
              <a:ext uri="{FF2B5EF4-FFF2-40B4-BE49-F238E27FC236}">
                <a16:creationId xmlns:a16="http://schemas.microsoft.com/office/drawing/2014/main" id="{2C71A121-4F1A-4A2D-A580-8788227A70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0B763-ADCD-4D66-BB42-1F31C29806ED}"/>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238323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28A7-ED0D-42E1-B7DC-441706862F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F7BDCC-620E-466D-91B2-EDE9560C7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D7671C-C701-4EBC-BF39-DC9ABC9A9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7F14C-CE00-4ADE-A072-F944525E8EE3}"/>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6" name="Footer Placeholder 5">
            <a:extLst>
              <a:ext uri="{FF2B5EF4-FFF2-40B4-BE49-F238E27FC236}">
                <a16:creationId xmlns:a16="http://schemas.microsoft.com/office/drawing/2014/main" id="{E1C53F2D-5A1B-49F2-96D6-FD5692EDD4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E9352-090E-4395-AE92-2275D10DE9B7}"/>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602409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5CEF-A708-4D3C-A718-8B843C186D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9CCF46-2592-4DC4-B3CE-579E5CE43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E4BAB-FC5D-4BA3-83D2-3512446B864F}"/>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5" name="Footer Placeholder 4">
            <a:extLst>
              <a:ext uri="{FF2B5EF4-FFF2-40B4-BE49-F238E27FC236}">
                <a16:creationId xmlns:a16="http://schemas.microsoft.com/office/drawing/2014/main" id="{EFF46857-6586-4274-8DA4-3220272C9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1992DD-EA17-46DA-961C-0F6761084361}"/>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685859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5BF315-A753-4A77-8397-0BBB1960E3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356F4B-B905-474C-B7D8-FDBE15F9E6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566B2-A59C-459E-8B03-AC6FC036DB29}"/>
              </a:ext>
            </a:extLst>
          </p:cNvPr>
          <p:cNvSpPr>
            <a:spLocks noGrp="1"/>
          </p:cNvSpPr>
          <p:nvPr>
            <p:ph type="dt" sz="half" idx="10"/>
          </p:nvPr>
        </p:nvSpPr>
        <p:spPr/>
        <p:txBody>
          <a:bodyPr/>
          <a:lstStyle/>
          <a:p>
            <a:fld id="{0BB1C0D1-A4B4-447C-8956-3C66F814AD6B}" type="datetimeFigureOut">
              <a:rPr lang="en-US" smtClean="0"/>
              <a:t>12/10/21</a:t>
            </a:fld>
            <a:endParaRPr lang="en-US"/>
          </a:p>
        </p:txBody>
      </p:sp>
      <p:sp>
        <p:nvSpPr>
          <p:cNvPr id="5" name="Footer Placeholder 4">
            <a:extLst>
              <a:ext uri="{FF2B5EF4-FFF2-40B4-BE49-F238E27FC236}">
                <a16:creationId xmlns:a16="http://schemas.microsoft.com/office/drawing/2014/main" id="{992CB9A7-7F7A-441B-A8B0-5F392C6420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CE9-D4A3-4E48-842C-5DD2F12AABEF}"/>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4234214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12/10/21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12/10/21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204382" y="6615212"/>
            <a:ext cx="1774846" cy="261610"/>
          </a:xfrm>
          <a:prstGeom prst="rect">
            <a:avLst/>
          </a:prstGeom>
          <a:noFill/>
        </p:spPr>
        <p:txBody>
          <a:bodyPr wrap="none" rtlCol="0">
            <a:spAutoFit/>
          </a:bodyPr>
          <a:lstStyle/>
          <a:p>
            <a:pPr algn="ctr"/>
            <a:r>
              <a:rPr lang="en-US" sz="1100" dirty="0"/>
              <a:t>2021 Fall Intern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12/10/21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1622098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12/10/21</a:t>
            </a:fld>
            <a:endParaRPr lang="en-US"/>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2" name="TextBox 31">
            <a:extLst>
              <a:ext uri="{FF2B5EF4-FFF2-40B4-BE49-F238E27FC236}">
                <a16:creationId xmlns:a16="http://schemas.microsoft.com/office/drawing/2014/main" id="{F9A51928-CBAF-4CB2-9893-E581BE1563C7}"/>
              </a:ext>
            </a:extLst>
          </p:cNvPr>
          <p:cNvSpPr txBox="1"/>
          <p:nvPr userDrawn="1"/>
        </p:nvSpPr>
        <p:spPr>
          <a:xfrm>
            <a:off x="5204382" y="6615212"/>
            <a:ext cx="1774846" cy="261610"/>
          </a:xfrm>
          <a:prstGeom prst="rect">
            <a:avLst/>
          </a:prstGeom>
          <a:noFill/>
        </p:spPr>
        <p:txBody>
          <a:bodyPr wrap="none" rtlCol="0">
            <a:spAutoFit/>
          </a:bodyPr>
          <a:lstStyle/>
          <a:p>
            <a:pPr algn="ctr"/>
            <a:r>
              <a:rPr lang="en-US" sz="1100" dirty="0"/>
              <a:t>2021 Fall Intern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12/10/21</a:t>
            </a:fld>
            <a:endParaRPr lang="en-US"/>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4" name="TextBox 33">
            <a:extLst>
              <a:ext uri="{FF2B5EF4-FFF2-40B4-BE49-F238E27FC236}">
                <a16:creationId xmlns:a16="http://schemas.microsoft.com/office/drawing/2014/main" id="{38283B60-829F-42BB-9876-8ABAA400208E}"/>
              </a:ext>
            </a:extLst>
          </p:cNvPr>
          <p:cNvSpPr txBox="1"/>
          <p:nvPr userDrawn="1"/>
        </p:nvSpPr>
        <p:spPr>
          <a:xfrm>
            <a:off x="5204382" y="6615212"/>
            <a:ext cx="1774846" cy="261610"/>
          </a:xfrm>
          <a:prstGeom prst="rect">
            <a:avLst/>
          </a:prstGeom>
          <a:noFill/>
        </p:spPr>
        <p:txBody>
          <a:bodyPr wrap="none" rtlCol="0">
            <a:spAutoFit/>
          </a:bodyPr>
          <a:lstStyle/>
          <a:p>
            <a:pPr algn="ctr"/>
            <a:r>
              <a:rPr lang="en-US" sz="1100" dirty="0"/>
              <a:t>2021 Fall Intern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12/10/21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0" name="TextBox 29">
            <a:extLst>
              <a:ext uri="{FF2B5EF4-FFF2-40B4-BE49-F238E27FC236}">
                <a16:creationId xmlns:a16="http://schemas.microsoft.com/office/drawing/2014/main" id="{1B9C378C-7C5D-4AD3-A628-5691964D7738}"/>
              </a:ext>
            </a:extLst>
          </p:cNvPr>
          <p:cNvSpPr txBox="1"/>
          <p:nvPr userDrawn="1"/>
        </p:nvSpPr>
        <p:spPr>
          <a:xfrm>
            <a:off x="5204382" y="6615212"/>
            <a:ext cx="1774846" cy="261610"/>
          </a:xfrm>
          <a:prstGeom prst="rect">
            <a:avLst/>
          </a:prstGeom>
          <a:noFill/>
        </p:spPr>
        <p:txBody>
          <a:bodyPr wrap="none" rtlCol="0">
            <a:spAutoFit/>
          </a:bodyPr>
          <a:lstStyle/>
          <a:p>
            <a:pPr algn="ctr"/>
            <a:r>
              <a:rPr lang="en-US" sz="1100" dirty="0"/>
              <a:t>2021 Fall Intern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12/10/21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28" name="TextBox 27">
            <a:extLst>
              <a:ext uri="{FF2B5EF4-FFF2-40B4-BE49-F238E27FC236}">
                <a16:creationId xmlns:a16="http://schemas.microsoft.com/office/drawing/2014/main" id="{34881D52-434F-47CF-B6A0-38D467A58564}"/>
              </a:ext>
            </a:extLst>
          </p:cNvPr>
          <p:cNvSpPr txBox="1"/>
          <p:nvPr userDrawn="1"/>
        </p:nvSpPr>
        <p:spPr>
          <a:xfrm>
            <a:off x="5204382" y="6615212"/>
            <a:ext cx="1774846" cy="261610"/>
          </a:xfrm>
          <a:prstGeom prst="rect">
            <a:avLst/>
          </a:prstGeom>
          <a:noFill/>
        </p:spPr>
        <p:txBody>
          <a:bodyPr wrap="none" rtlCol="0">
            <a:spAutoFit/>
          </a:bodyPr>
          <a:lstStyle/>
          <a:p>
            <a:pPr algn="ctr"/>
            <a:r>
              <a:rPr lang="en-US" sz="1100" dirty="0"/>
              <a:t>2021 Fall Intern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12/10/21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3213734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12/10/21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4074147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12/10/21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2036292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12/10/21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691544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6.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5.jpeg"/><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E75583-32D6-451A-9132-35CCE9702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6A9CB5-B780-4375-BD21-0B034664CD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ED414-A157-462F-9A3B-8A55C162A1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1C0D1-A4B4-447C-8956-3C66F814AD6B}" type="datetimeFigureOut">
              <a:rPr lang="en-US" smtClean="0"/>
              <a:t>12/10/21</a:t>
            </a:fld>
            <a:endParaRPr lang="en-US"/>
          </a:p>
        </p:txBody>
      </p:sp>
      <p:sp>
        <p:nvSpPr>
          <p:cNvPr id="5" name="Footer Placeholder 4">
            <a:extLst>
              <a:ext uri="{FF2B5EF4-FFF2-40B4-BE49-F238E27FC236}">
                <a16:creationId xmlns:a16="http://schemas.microsoft.com/office/drawing/2014/main" id="{FF0F97C4-2C57-48F3-8F81-8D1E95D0AF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2B6AF2-3E51-47BC-B756-C2624D770B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338CF-045B-4ADE-BAC6-47FA676FCCFE}" type="slidenum">
              <a:rPr lang="en-US" smtClean="0"/>
              <a:t>‹#›</a:t>
            </a:fld>
            <a:endParaRPr lang="en-US"/>
          </a:p>
        </p:txBody>
      </p:sp>
    </p:spTree>
    <p:extLst>
      <p:ext uri="{BB962C8B-B14F-4D97-AF65-F5344CB8AC3E}">
        <p14:creationId xmlns:p14="http://schemas.microsoft.com/office/powerpoint/2010/main" val="2440502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12/10/21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3.xml"/><Relationship Id="rId4" Type="http://schemas.openxmlformats.org/officeDocument/2006/relationships/hyperlink" Target="https://doi.org/10.1016/B978-0-12-818817-0.00011-1"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coatings.specialchem.com/coatings-properties/glass-transition-temperature#:~:text=Thermosets%20and%20Thermoplastics%20%20%20Molecular%20Weight%20,Presence%20of%20polar%20groups%20increases%20inter%20...%20" TargetMode="External"/><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016/j.compscitech.2003.12.007" TargetMode="External"/><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16/s1359-835x(03)00054-x" TargetMode="External"/><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hyperlink" Target="https://molview.or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38"/>
            <a:ext cx="12284766" cy="2387600"/>
          </a:xfrm>
        </p:spPr>
        <p:txBody>
          <a:bodyPr>
            <a:normAutofit fontScale="90000"/>
          </a:bodyPr>
          <a:lstStyle/>
          <a:p>
            <a:r>
              <a:rPr lang="en-US" sz="4900" b="1" dirty="0">
                <a:latin typeface="Times New Roman" panose="02020603050405020304" pitchFamily="18" charset="0"/>
                <a:cs typeface="Times New Roman" panose="02020603050405020304" pitchFamily="18" charset="0"/>
              </a:rPr>
              <a:t>Composite Overwrap Processing for </a:t>
            </a:r>
            <a:br>
              <a:rPr lang="en-US" sz="4900" b="1" dirty="0">
                <a:latin typeface="Times New Roman" panose="02020603050405020304" pitchFamily="18" charset="0"/>
                <a:cs typeface="Times New Roman" panose="02020603050405020304" pitchFamily="18" charset="0"/>
              </a:rPr>
            </a:br>
            <a:r>
              <a:rPr lang="en-US" sz="4900" b="1" dirty="0">
                <a:latin typeface="Times New Roman" panose="02020603050405020304" pitchFamily="18" charset="0"/>
                <a:cs typeface="Times New Roman" panose="02020603050405020304" pitchFamily="18" charset="0"/>
              </a:rPr>
              <a:t>Rapid Analysis and Manufacturing Propulsion Technology (RAMPT) Project</a:t>
            </a:r>
            <a:br>
              <a:rPr lang="en-US" sz="4400" b="1" dirty="0">
                <a:latin typeface="Times New Roman" panose="02020603050405020304" pitchFamily="18" charset="0"/>
                <a:cs typeface="Times New Roman" panose="02020603050405020304" pitchFamily="18" charset="0"/>
              </a:rPr>
            </a:br>
            <a:endParaRPr lang="en-US"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3640138"/>
            <a:ext cx="9144000" cy="627062"/>
          </a:xfrm>
        </p:spPr>
        <p:txBody>
          <a:bodyPr>
            <a:normAutofit fontScale="85000" lnSpcReduction="20000"/>
          </a:bodyPr>
          <a:lstStyle/>
          <a:p>
            <a:r>
              <a:rPr lang="en-US" sz="2000" dirty="0">
                <a:latin typeface="Times New Roman" panose="02020603050405020304" pitchFamily="18" charset="0"/>
                <a:cs typeface="Times New Roman" panose="02020603050405020304" pitchFamily="18" charset="0"/>
              </a:rPr>
              <a:t>Scott Phan</a:t>
            </a:r>
          </a:p>
          <a:p>
            <a:r>
              <a:rPr lang="en-US" sz="2000" dirty="0">
                <a:latin typeface="Times New Roman" panose="02020603050405020304" pitchFamily="18" charset="0"/>
                <a:cs typeface="Times New Roman" panose="02020603050405020304" pitchFamily="18" charset="0"/>
              </a:rPr>
              <a:t>Dr. Cheol Park and Dr. Sang-Hyon Chu</a:t>
            </a:r>
          </a:p>
        </p:txBody>
      </p:sp>
      <p:sp>
        <p:nvSpPr>
          <p:cNvPr id="4" name="TextBox 3"/>
          <p:cNvSpPr txBox="1"/>
          <p:nvPr/>
        </p:nvSpPr>
        <p:spPr>
          <a:xfrm>
            <a:off x="4150621" y="5678323"/>
            <a:ext cx="3890810" cy="369332"/>
          </a:xfrm>
          <a:prstGeom prst="rect">
            <a:avLst/>
          </a:prstGeom>
          <a:noFill/>
        </p:spPr>
        <p:txBody>
          <a:bodyPr wrap="none" rtlCol="0">
            <a:spAutoFit/>
          </a:bodyPr>
          <a:lstStyle/>
          <a:p>
            <a:pPr algn="ctr"/>
            <a:r>
              <a:rPr lang="en-US" dirty="0">
                <a:latin typeface="Times New Roman" panose="02020603050405020304" pitchFamily="18" charset="0"/>
                <a:cs typeface="Times New Roman" panose="02020603050405020304" pitchFamily="18" charset="0"/>
              </a:rPr>
              <a:t>2021 Fall Student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DDD6B5-1444-488E-90BB-D599F0BC87AF}"/>
              </a:ext>
            </a:extLst>
          </p:cNvPr>
          <p:cNvSpPr>
            <a:spLocks noGrp="1"/>
          </p:cNvSpPr>
          <p:nvPr>
            <p:ph type="sldNum" sz="quarter" idx="12"/>
          </p:nvPr>
        </p:nvSpPr>
        <p:spPr/>
        <p:txBody>
          <a:bodyPr/>
          <a:lstStyle/>
          <a:p>
            <a:fld id="{224C0C37-3CEC-4CB4-B902-37F94E20E969}" type="slidenum">
              <a:rPr lang="en-US" smtClean="0"/>
              <a:pPr/>
              <a:t>2</a:t>
            </a:fld>
            <a:endParaRPr lang="en-US"/>
          </a:p>
        </p:txBody>
      </p:sp>
      <p:pic>
        <p:nvPicPr>
          <p:cNvPr id="8" name="Picture 7">
            <a:extLst>
              <a:ext uri="{FF2B5EF4-FFF2-40B4-BE49-F238E27FC236}">
                <a16:creationId xmlns:a16="http://schemas.microsoft.com/office/drawing/2014/main" id="{6E35CC95-076D-498E-BA6C-C97307021C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6505" y="1027906"/>
            <a:ext cx="4039790" cy="5386387"/>
          </a:xfrm>
          <a:prstGeom prst="rect">
            <a:avLst/>
          </a:prstGeom>
        </p:spPr>
      </p:pic>
      <p:graphicFrame>
        <p:nvGraphicFramePr>
          <p:cNvPr id="9" name="Table 9">
            <a:extLst>
              <a:ext uri="{FF2B5EF4-FFF2-40B4-BE49-F238E27FC236}">
                <a16:creationId xmlns:a16="http://schemas.microsoft.com/office/drawing/2014/main" id="{F1BC372C-BE51-44B1-A9CD-0D4D45817B4A}"/>
              </a:ext>
            </a:extLst>
          </p:cNvPr>
          <p:cNvGraphicFramePr>
            <a:graphicFrameLocks noGrp="1"/>
          </p:cNvGraphicFramePr>
          <p:nvPr>
            <p:extLst>
              <p:ext uri="{D42A27DB-BD31-4B8C-83A1-F6EECF244321}">
                <p14:modId xmlns:p14="http://schemas.microsoft.com/office/powerpoint/2010/main" val="3934850728"/>
              </p:ext>
            </p:extLst>
          </p:nvPr>
        </p:nvGraphicFramePr>
        <p:xfrm>
          <a:off x="714828" y="2192020"/>
          <a:ext cx="6208486" cy="2473960"/>
        </p:xfrm>
        <a:graphic>
          <a:graphicData uri="http://schemas.openxmlformats.org/drawingml/2006/table">
            <a:tbl>
              <a:tblPr firstRow="1" bandRow="1">
                <a:tableStyleId>{5C22544A-7EE6-4342-B048-85BDC9FD1C3A}</a:tableStyleId>
              </a:tblPr>
              <a:tblGrid>
                <a:gridCol w="3104243">
                  <a:extLst>
                    <a:ext uri="{9D8B030D-6E8A-4147-A177-3AD203B41FA5}">
                      <a16:colId xmlns:a16="http://schemas.microsoft.com/office/drawing/2014/main" val="2631592586"/>
                    </a:ext>
                  </a:extLst>
                </a:gridCol>
                <a:gridCol w="3104243">
                  <a:extLst>
                    <a:ext uri="{9D8B030D-6E8A-4147-A177-3AD203B41FA5}">
                      <a16:colId xmlns:a16="http://schemas.microsoft.com/office/drawing/2014/main" val="1897816992"/>
                    </a:ext>
                  </a:extLst>
                </a:gridCol>
              </a:tblGrid>
              <a:tr h="370840">
                <a:tc>
                  <a:txBody>
                    <a:bodyPr/>
                    <a:lstStyle/>
                    <a:p>
                      <a:r>
                        <a:rPr lang="en-US" dirty="0">
                          <a:latin typeface="Times New Roman" panose="02020603050405020304" pitchFamily="18" charset="0"/>
                          <a:cs typeface="Times New Roman" panose="02020603050405020304" pitchFamily="18" charset="0"/>
                        </a:rPr>
                        <a:t>School</a:t>
                      </a:r>
                    </a:p>
                  </a:txBody>
                  <a:tcPr/>
                </a:tc>
                <a:tc>
                  <a:txBody>
                    <a:bodyPr/>
                    <a:lstStyle/>
                    <a:p>
                      <a:r>
                        <a:rPr lang="en-US" dirty="0">
                          <a:latin typeface="Times New Roman" panose="02020603050405020304" pitchFamily="18" charset="0"/>
                          <a:cs typeface="Times New Roman" panose="02020603050405020304" pitchFamily="18" charset="0"/>
                        </a:rPr>
                        <a:t>University of California, Santa Barbara</a:t>
                      </a:r>
                    </a:p>
                  </a:txBody>
                  <a:tcPr/>
                </a:tc>
                <a:extLst>
                  <a:ext uri="{0D108BD9-81ED-4DB2-BD59-A6C34878D82A}">
                    <a16:rowId xmlns:a16="http://schemas.microsoft.com/office/drawing/2014/main" val="55704367"/>
                  </a:ext>
                </a:extLst>
              </a:tr>
              <a:tr h="370840">
                <a:tc>
                  <a:txBody>
                    <a:bodyPr/>
                    <a:lstStyle/>
                    <a:p>
                      <a:r>
                        <a:rPr lang="en-US" dirty="0">
                          <a:latin typeface="Times New Roman" panose="02020603050405020304" pitchFamily="18" charset="0"/>
                          <a:cs typeface="Times New Roman" panose="02020603050405020304" pitchFamily="18" charset="0"/>
                        </a:rPr>
                        <a:t>Major</a:t>
                      </a:r>
                    </a:p>
                  </a:txBody>
                  <a:tcPr/>
                </a:tc>
                <a:tc>
                  <a:txBody>
                    <a:bodyPr/>
                    <a:lstStyle/>
                    <a:p>
                      <a:r>
                        <a:rPr lang="en-US" dirty="0">
                          <a:latin typeface="Times New Roman" panose="02020603050405020304" pitchFamily="18" charset="0"/>
                          <a:cs typeface="Times New Roman" panose="02020603050405020304" pitchFamily="18" charset="0"/>
                        </a:rPr>
                        <a:t>Chemical Engineering</a:t>
                      </a:r>
                    </a:p>
                  </a:txBody>
                  <a:tcPr/>
                </a:tc>
                <a:extLst>
                  <a:ext uri="{0D108BD9-81ED-4DB2-BD59-A6C34878D82A}">
                    <a16:rowId xmlns:a16="http://schemas.microsoft.com/office/drawing/2014/main" val="214223327"/>
                  </a:ext>
                </a:extLst>
              </a:tr>
              <a:tr h="370840">
                <a:tc>
                  <a:txBody>
                    <a:bodyPr/>
                    <a:lstStyle/>
                    <a:p>
                      <a:r>
                        <a:rPr lang="en-US" dirty="0">
                          <a:latin typeface="Times New Roman" panose="02020603050405020304" pitchFamily="18" charset="0"/>
                          <a:cs typeface="Times New Roman" panose="02020603050405020304" pitchFamily="18" charset="0"/>
                        </a:rPr>
                        <a:t>Interesting fact</a:t>
                      </a:r>
                    </a:p>
                  </a:txBody>
                  <a:tcPr/>
                </a:tc>
                <a:tc>
                  <a:txBody>
                    <a:bodyPr/>
                    <a:lstStyle/>
                    <a:p>
                      <a:r>
                        <a:rPr lang="en-US" sz="1800" b="0" i="0" kern="1200" dirty="0">
                          <a:solidFill>
                            <a:schemeClr val="dk1"/>
                          </a:solidFill>
                          <a:effectLst/>
                          <a:latin typeface="Times New Roman" panose="02020603050405020304" pitchFamily="18" charset="0"/>
                          <a:ea typeface="+mn-ea"/>
                          <a:cs typeface="Times New Roman" panose="02020603050405020304" pitchFamily="18" charset="0"/>
                        </a:rPr>
                        <a:t>I am expanding my knowledge of composites by investigating ceramic matrix composites next quarter with my university's Materials department!</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35752674"/>
                  </a:ext>
                </a:extLst>
              </a:tr>
            </a:tbl>
          </a:graphicData>
        </a:graphic>
      </p:graphicFrame>
      <p:sp>
        <p:nvSpPr>
          <p:cNvPr id="7" name="TextBox 6">
            <a:extLst>
              <a:ext uri="{FF2B5EF4-FFF2-40B4-BE49-F238E27FC236}">
                <a16:creationId xmlns:a16="http://schemas.microsoft.com/office/drawing/2014/main" id="{3A0A9969-0CD8-2842-B726-1A9BCF101AA8}"/>
              </a:ext>
            </a:extLst>
          </p:cNvPr>
          <p:cNvSpPr txBox="1"/>
          <p:nvPr/>
        </p:nvSpPr>
        <p:spPr>
          <a:xfrm>
            <a:off x="4854314" y="393153"/>
            <a:ext cx="2483372" cy="769441"/>
          </a:xfrm>
          <a:prstGeom prst="rect">
            <a:avLst/>
          </a:prstGeom>
          <a:noFill/>
        </p:spPr>
        <p:txBody>
          <a:bodyPr wrap="none" rtlCol="0">
            <a:spAutoFit/>
          </a:bodyPr>
          <a:lstStyle/>
          <a:p>
            <a:r>
              <a:rPr lang="en-US" sz="4400" dirty="0"/>
              <a:t>About Me</a:t>
            </a:r>
          </a:p>
        </p:txBody>
      </p:sp>
    </p:spTree>
    <p:extLst>
      <p:ext uri="{BB962C8B-B14F-4D97-AF65-F5344CB8AC3E}">
        <p14:creationId xmlns:p14="http://schemas.microsoft.com/office/powerpoint/2010/main" val="2740361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D075-873D-409C-A7EC-06651F73D000}"/>
              </a:ext>
            </a:extLst>
          </p:cNvPr>
          <p:cNvSpPr>
            <a:spLocks noGrp="1"/>
          </p:cNvSpPr>
          <p:nvPr>
            <p:ph type="title"/>
          </p:nvPr>
        </p:nvSpPr>
        <p:spPr/>
        <p:txBody>
          <a:bodyPr/>
          <a:lstStyle/>
          <a:p>
            <a:r>
              <a:rPr lang="en-US" dirty="0"/>
              <a:t>Overview of RAMPT</a:t>
            </a:r>
          </a:p>
        </p:txBody>
      </p:sp>
      <p:sp>
        <p:nvSpPr>
          <p:cNvPr id="3" name="Content Placeholder 2">
            <a:extLst>
              <a:ext uri="{FF2B5EF4-FFF2-40B4-BE49-F238E27FC236}">
                <a16:creationId xmlns:a16="http://schemas.microsoft.com/office/drawing/2014/main" id="{E8A6185C-4FE2-448F-B0CF-35CB2D2F240A}"/>
              </a:ext>
            </a:extLst>
          </p:cNvPr>
          <p:cNvSpPr>
            <a:spLocks noGrp="1"/>
          </p:cNvSpPr>
          <p:nvPr>
            <p:ph idx="1"/>
          </p:nvPr>
        </p:nvSpPr>
        <p:spPr>
          <a:xfrm>
            <a:off x="838200" y="1825625"/>
            <a:ext cx="4754078" cy="4351338"/>
          </a:xfrm>
        </p:spPr>
        <p:txBody>
          <a:bodyPr>
            <a:normAutofit lnSpcReduction="10000"/>
          </a:bodyPr>
          <a:lstStyle/>
          <a:p>
            <a:r>
              <a:rPr lang="en-US" dirty="0"/>
              <a:t> The combustion chamber (copper alloy) and nozzle (iron-nickel alloy) are additively manufactured</a:t>
            </a:r>
          </a:p>
          <a:p>
            <a:r>
              <a:rPr lang="en-US" dirty="0"/>
              <a:t> Bimetallic joints fuse the combustion chamber and nozzle</a:t>
            </a:r>
          </a:p>
          <a:p>
            <a:r>
              <a:rPr lang="en-US" dirty="0"/>
              <a:t> The composite overwrap provides structural support, reduces weight, and reduces production costs</a:t>
            </a:r>
          </a:p>
        </p:txBody>
      </p:sp>
      <p:sp>
        <p:nvSpPr>
          <p:cNvPr id="4" name="Slide Number Placeholder 3">
            <a:extLst>
              <a:ext uri="{FF2B5EF4-FFF2-40B4-BE49-F238E27FC236}">
                <a16:creationId xmlns:a16="http://schemas.microsoft.com/office/drawing/2014/main" id="{F55A3DB4-DE18-4960-8D33-FBDBE3144AF1}"/>
              </a:ext>
            </a:extLst>
          </p:cNvPr>
          <p:cNvSpPr>
            <a:spLocks noGrp="1"/>
          </p:cNvSpPr>
          <p:nvPr>
            <p:ph type="sldNum" sz="quarter" idx="12"/>
          </p:nvPr>
        </p:nvSpPr>
        <p:spPr/>
        <p:txBody>
          <a:bodyPr/>
          <a:lstStyle/>
          <a:p>
            <a:fld id="{224C0C37-3CEC-4CB4-B902-37F94E20E969}" type="slidenum">
              <a:rPr lang="en-US" smtClean="0"/>
              <a:pPr/>
              <a:t>3</a:t>
            </a:fld>
            <a:endParaRPr lang="en-US"/>
          </a:p>
        </p:txBody>
      </p:sp>
      <p:pic>
        <p:nvPicPr>
          <p:cNvPr id="6" name="Picture 5" descr="Diagram&#10;&#10;Description automatically generated">
            <a:extLst>
              <a:ext uri="{FF2B5EF4-FFF2-40B4-BE49-F238E27FC236}">
                <a16:creationId xmlns:a16="http://schemas.microsoft.com/office/drawing/2014/main" id="{E54D4808-8739-4476-9464-67BC083D2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2805" y="1825625"/>
            <a:ext cx="3655195" cy="3655195"/>
          </a:xfrm>
          <a:prstGeom prst="rect">
            <a:avLst/>
          </a:prstGeom>
        </p:spPr>
      </p:pic>
      <p:sp>
        <p:nvSpPr>
          <p:cNvPr id="8" name="TextBox 7">
            <a:extLst>
              <a:ext uri="{FF2B5EF4-FFF2-40B4-BE49-F238E27FC236}">
                <a16:creationId xmlns:a16="http://schemas.microsoft.com/office/drawing/2014/main" id="{9FF803CF-D691-4CFB-9E4B-01A7E5BC58CA}"/>
              </a:ext>
            </a:extLst>
          </p:cNvPr>
          <p:cNvSpPr txBox="1"/>
          <p:nvPr/>
        </p:nvSpPr>
        <p:spPr>
          <a:xfrm>
            <a:off x="7431903" y="5577291"/>
            <a:ext cx="3655195" cy="861774"/>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Fig. 1: Technologies of RAMPT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(Image Credit: NASA)</a:t>
            </a:r>
          </a:p>
          <a:p>
            <a:pPr algn="ctr"/>
            <a:r>
              <a:rPr lang="en-US" sz="1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74573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5430" y="629268"/>
            <a:ext cx="6586491" cy="1286160"/>
          </a:xfrm>
        </p:spPr>
        <p:txBody>
          <a:bodyPr anchor="b">
            <a:normAutofit/>
          </a:bodyPr>
          <a:lstStyle/>
          <a:p>
            <a:r>
              <a:rPr lang="en-US"/>
              <a:t>Challenge</a:t>
            </a:r>
            <a:endParaRPr lang="en-US" dirty="0"/>
          </a:p>
        </p:txBody>
      </p:sp>
      <p:sp>
        <p:nvSpPr>
          <p:cNvPr id="3" name="Content Placeholder 2"/>
          <p:cNvSpPr>
            <a:spLocks noGrp="1"/>
          </p:cNvSpPr>
          <p:nvPr>
            <p:ph idx="1"/>
          </p:nvPr>
        </p:nvSpPr>
        <p:spPr>
          <a:xfrm>
            <a:off x="4767311" y="2229394"/>
            <a:ext cx="6586489" cy="3785419"/>
          </a:xfrm>
        </p:spPr>
        <p:txBody>
          <a:bodyPr>
            <a:normAutofit lnSpcReduction="10000"/>
          </a:bodyPr>
          <a:lstStyle/>
          <a:p>
            <a:r>
              <a:rPr lang="en-US" sz="1600" dirty="0"/>
              <a:t> The Rapid Analysis and Manufacturing Propulsion Technology (RAMPT) project has been an ongoing effort to advance manufacturing methods of thrust chambers and to improve structural performance</a:t>
            </a:r>
          </a:p>
          <a:p>
            <a:pPr lvl="1"/>
            <a:r>
              <a:rPr lang="en-US" sz="1600" dirty="0"/>
              <a:t> Multiple resin systems have been evaluated for the project, and the bismaleimide (BMI) resin was chosen due to its excellent thermal and mechanical properties</a:t>
            </a:r>
          </a:p>
          <a:p>
            <a:pPr lvl="1"/>
            <a:r>
              <a:rPr lang="en-US" sz="1600" dirty="0"/>
              <a:t> The relevant literature on BMI resins and their composite processing is to be compiled for the project</a:t>
            </a:r>
          </a:p>
          <a:p>
            <a:r>
              <a:rPr lang="en-US" sz="1600" dirty="0"/>
              <a:t> The processing of polymer matrix composites containing BMI resin system has not been fully characterized for the RAMPT project conditions and involves multiple process variables</a:t>
            </a:r>
          </a:p>
          <a:p>
            <a:pPr lvl="1"/>
            <a:r>
              <a:rPr lang="en-US" sz="1600" dirty="0"/>
              <a:t> Scaling up the RAMPT engines also causes more residual stresses to be incurred during processing.</a:t>
            </a:r>
          </a:p>
          <a:p>
            <a:r>
              <a:rPr lang="en-US" sz="1600" dirty="0"/>
              <a:t> Multiple mechanical and thermal tests have been performed to characterize both the composite and neat BMI resins</a:t>
            </a:r>
          </a:p>
        </p:txBody>
      </p:sp>
      <p:cxnSp>
        <p:nvCxnSpPr>
          <p:cNvPr id="15"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10167042" y="6356350"/>
            <a:ext cx="1186758" cy="365125"/>
          </a:xfrm>
        </p:spPr>
        <p:txBody>
          <a:bodyPr>
            <a:normAutofit/>
          </a:bodyPr>
          <a:lstStyle/>
          <a:p>
            <a:pPr>
              <a:lnSpc>
                <a:spcPct val="90000"/>
              </a:lnSpc>
              <a:spcAft>
                <a:spcPts val="600"/>
              </a:spcAft>
            </a:pPr>
            <a:fld id="{224C0C37-3CEC-4CB4-B902-37F94E20E969}" type="slidenum">
              <a:rPr lang="en-US" sz="1900" smtClean="0"/>
              <a:pPr>
                <a:lnSpc>
                  <a:spcPct val="90000"/>
                </a:lnSpc>
                <a:spcAft>
                  <a:spcPts val="600"/>
                </a:spcAft>
              </a:pPr>
              <a:t>4</a:t>
            </a:fld>
            <a:endParaRPr lang="en-US" sz="1900"/>
          </a:p>
        </p:txBody>
      </p:sp>
      <p:sp>
        <p:nvSpPr>
          <p:cNvPr id="5" name="TextBox 4">
            <a:extLst>
              <a:ext uri="{FF2B5EF4-FFF2-40B4-BE49-F238E27FC236}">
                <a16:creationId xmlns:a16="http://schemas.microsoft.com/office/drawing/2014/main" id="{D8001430-C673-44F4-A623-BD1B1DA2DF2D}"/>
              </a:ext>
            </a:extLst>
          </p:cNvPr>
          <p:cNvSpPr txBox="1"/>
          <p:nvPr/>
        </p:nvSpPr>
        <p:spPr>
          <a:xfrm>
            <a:off x="334765" y="4855087"/>
            <a:ext cx="4280778"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Fig. 2: Hot-fire test of the 7k-lbf thrust class</a:t>
            </a:r>
          </a:p>
          <a:p>
            <a:pPr algn="ctr"/>
            <a:r>
              <a:rPr lang="en-US" dirty="0">
                <a:latin typeface="Times New Roman" panose="02020603050405020304" pitchFamily="18" charset="0"/>
                <a:cs typeface="Times New Roman" panose="02020603050405020304" pitchFamily="18" charset="0"/>
              </a:rPr>
              <a:t>(Image Credit: NASA)</a:t>
            </a:r>
          </a:p>
        </p:txBody>
      </p:sp>
      <p:pic>
        <p:nvPicPr>
          <p:cNvPr id="9" name="Picture 8">
            <a:extLst>
              <a:ext uri="{FF2B5EF4-FFF2-40B4-BE49-F238E27FC236}">
                <a16:creationId xmlns:a16="http://schemas.microsoft.com/office/drawing/2014/main" id="{C5740677-E167-40AB-85C1-A45A01FF5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66" y="2166307"/>
            <a:ext cx="4033170" cy="2688780"/>
          </a:xfrm>
          <a:prstGeom prst="rect">
            <a:avLst/>
          </a:prstGeom>
        </p:spPr>
      </p:pic>
    </p:spTree>
    <p:extLst>
      <p:ext uri="{BB962C8B-B14F-4D97-AF65-F5344CB8AC3E}">
        <p14:creationId xmlns:p14="http://schemas.microsoft.com/office/powerpoint/2010/main" val="1226043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8039"/>
            <a:ext cx="10515600" cy="1325563"/>
          </a:xfrm>
        </p:spPr>
        <p:txBody>
          <a:bodyPr/>
          <a:lstStyle/>
          <a:p>
            <a:r>
              <a:rPr lang="en-US" dirty="0"/>
              <a:t>Objective</a:t>
            </a:r>
          </a:p>
        </p:txBody>
      </p:sp>
      <p:sp>
        <p:nvSpPr>
          <p:cNvPr id="3" name="Content Placeholder 2"/>
          <p:cNvSpPr>
            <a:spLocks noGrp="1"/>
          </p:cNvSpPr>
          <p:nvPr>
            <p:ph idx="1"/>
          </p:nvPr>
        </p:nvSpPr>
        <p:spPr>
          <a:xfrm>
            <a:off x="838200" y="1825625"/>
            <a:ext cx="6553200" cy="4351338"/>
          </a:xfrm>
        </p:spPr>
        <p:txBody>
          <a:bodyPr>
            <a:normAutofit/>
          </a:bodyPr>
          <a:lstStyle/>
          <a:p>
            <a:r>
              <a:rPr lang="en-US" sz="2300" dirty="0"/>
              <a:t> The objective of the RAMPT project is to advance manufacturing methods that will improve the performance and reduce the costs of thrust chamber assemblies</a:t>
            </a:r>
          </a:p>
          <a:p>
            <a:r>
              <a:rPr lang="en-US" sz="2300" dirty="0"/>
              <a:t> The objective of the work this fall was to optimize the processing of the composite through surveying the literature and learning more about the current trends in composite and BMI research</a:t>
            </a:r>
          </a:p>
          <a:p>
            <a:r>
              <a:rPr lang="en-US" sz="2300" dirty="0"/>
              <a:t> Scaling up the RAMPT thrust engines will induce more residual stresses from processing, so it is important to reduce these through improved processing methods and modifications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5</a:t>
            </a:fld>
            <a:endParaRPr lang="en-US"/>
          </a:p>
        </p:txBody>
      </p:sp>
      <p:pic>
        <p:nvPicPr>
          <p:cNvPr id="5" name="Picture 4">
            <a:extLst>
              <a:ext uri="{FF2B5EF4-FFF2-40B4-BE49-F238E27FC236}">
                <a16:creationId xmlns:a16="http://schemas.microsoft.com/office/drawing/2014/main" id="{3D0222AB-7B3A-4424-B289-35A8564750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2822" y="2403566"/>
            <a:ext cx="4235116" cy="2823411"/>
          </a:xfrm>
          <a:prstGeom prst="rect">
            <a:avLst/>
          </a:prstGeom>
        </p:spPr>
      </p:pic>
      <p:sp>
        <p:nvSpPr>
          <p:cNvPr id="6" name="TextBox 5">
            <a:extLst>
              <a:ext uri="{FF2B5EF4-FFF2-40B4-BE49-F238E27FC236}">
                <a16:creationId xmlns:a16="http://schemas.microsoft.com/office/drawing/2014/main" id="{F6C904CD-9F33-432B-9A9D-D838EAC7DD1E}"/>
              </a:ext>
            </a:extLst>
          </p:cNvPr>
          <p:cNvSpPr txBox="1"/>
          <p:nvPr/>
        </p:nvSpPr>
        <p:spPr>
          <a:xfrm>
            <a:off x="7383236" y="5226977"/>
            <a:ext cx="4469130"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Fig. 3: Test Stand for the 7k-lbf thrust class</a:t>
            </a:r>
          </a:p>
          <a:p>
            <a:pPr algn="ctr"/>
            <a:r>
              <a:rPr lang="en-US" dirty="0">
                <a:latin typeface="Times New Roman" panose="02020603050405020304" pitchFamily="18" charset="0"/>
                <a:cs typeface="Times New Roman" panose="02020603050405020304" pitchFamily="18" charset="0"/>
              </a:rPr>
              <a:t>(Image Credit: NASA)</a:t>
            </a:r>
          </a:p>
        </p:txBody>
      </p:sp>
    </p:spTree>
    <p:extLst>
      <p:ext uri="{BB962C8B-B14F-4D97-AF65-F5344CB8AC3E}">
        <p14:creationId xmlns:p14="http://schemas.microsoft.com/office/powerpoint/2010/main" val="252740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a:t>
            </a:r>
          </a:p>
        </p:txBody>
      </p:sp>
      <p:sp>
        <p:nvSpPr>
          <p:cNvPr id="3" name="Content Placeholder 2"/>
          <p:cNvSpPr>
            <a:spLocks noGrp="1"/>
          </p:cNvSpPr>
          <p:nvPr>
            <p:ph idx="1"/>
          </p:nvPr>
        </p:nvSpPr>
        <p:spPr/>
        <p:txBody>
          <a:bodyPr>
            <a:normAutofit lnSpcReduction="10000"/>
          </a:bodyPr>
          <a:lstStyle/>
          <a:p>
            <a:r>
              <a:rPr lang="en-US" dirty="0"/>
              <a:t> Literature of BMI resins and composites was surveyed to compile information on processing, cyclic tests, and modifications</a:t>
            </a:r>
          </a:p>
          <a:p>
            <a:r>
              <a:rPr lang="en-US" dirty="0"/>
              <a:t> Literature provided important details about improving composite processing and properties (resin modifiers, and mechanical/thermal properties)</a:t>
            </a:r>
          </a:p>
          <a:p>
            <a:r>
              <a:rPr lang="en-US" dirty="0"/>
              <a:t> The glass transition temperature (</a:t>
            </a:r>
            <a:r>
              <a:rPr lang="en-US" dirty="0" err="1"/>
              <a:t>T</a:t>
            </a:r>
            <a:r>
              <a:rPr lang="en-US" baseline="-25000" dirty="0" err="1"/>
              <a:t>g</a:t>
            </a:r>
            <a:r>
              <a:rPr lang="en-US" dirty="0"/>
              <a:t>) was studied as a principal material property.</a:t>
            </a:r>
          </a:p>
          <a:p>
            <a:pPr lvl="1"/>
            <a:r>
              <a:rPr lang="en-US" dirty="0"/>
              <a:t>  </a:t>
            </a:r>
            <a:r>
              <a:rPr lang="en-US" dirty="0" err="1"/>
              <a:t>T</a:t>
            </a:r>
            <a:r>
              <a:rPr lang="en-US" baseline="-25000" dirty="0" err="1"/>
              <a:t>g</a:t>
            </a:r>
            <a:r>
              <a:rPr lang="en-US" dirty="0"/>
              <a:t> is the temperature where an amorphous material transitions from a brittle “glassy” state into a viscous, rubbery state.</a:t>
            </a:r>
          </a:p>
          <a:p>
            <a:pPr lvl="1"/>
            <a:r>
              <a:rPr lang="en-US" dirty="0"/>
              <a:t> The load transferring properties of the resin and the fiber/matrix (resin) interface is compromised in its viscous state, so a high </a:t>
            </a:r>
            <a:r>
              <a:rPr lang="en-US" dirty="0" err="1"/>
              <a:t>T</a:t>
            </a:r>
            <a:r>
              <a:rPr lang="en-US" baseline="-25000" dirty="0" err="1"/>
              <a:t>g</a:t>
            </a:r>
            <a:r>
              <a:rPr lang="en-US" dirty="0"/>
              <a:t> is desirable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a:p>
        </p:txBody>
      </p:sp>
    </p:spTree>
    <p:extLst>
      <p:ext uri="{BB962C8B-B14F-4D97-AF65-F5344CB8AC3E}">
        <p14:creationId xmlns:p14="http://schemas.microsoft.com/office/powerpoint/2010/main" val="62649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E892D-6846-46A7-9F4B-9047F7126BD8}"/>
              </a:ext>
            </a:extLst>
          </p:cNvPr>
          <p:cNvSpPr>
            <a:spLocks noGrp="1"/>
          </p:cNvSpPr>
          <p:nvPr>
            <p:ph type="title"/>
          </p:nvPr>
        </p:nvSpPr>
        <p:spPr>
          <a:xfrm>
            <a:off x="838200" y="234496"/>
            <a:ext cx="10515600" cy="1325563"/>
          </a:xfrm>
        </p:spPr>
        <p:txBody>
          <a:bodyPr/>
          <a:lstStyle/>
          <a:p>
            <a:r>
              <a:rPr lang="en-US" dirty="0"/>
              <a:t>Weekly Research Progress</a:t>
            </a:r>
          </a:p>
        </p:txBody>
      </p:sp>
      <p:graphicFrame>
        <p:nvGraphicFramePr>
          <p:cNvPr id="6" name="Table 6">
            <a:extLst>
              <a:ext uri="{FF2B5EF4-FFF2-40B4-BE49-F238E27FC236}">
                <a16:creationId xmlns:a16="http://schemas.microsoft.com/office/drawing/2014/main" id="{6FF6D273-E07A-4900-98D6-A16057ED59C3}"/>
              </a:ext>
            </a:extLst>
          </p:cNvPr>
          <p:cNvGraphicFramePr>
            <a:graphicFrameLocks noGrp="1"/>
          </p:cNvGraphicFramePr>
          <p:nvPr>
            <p:ph idx="1"/>
            <p:extLst>
              <p:ext uri="{D42A27DB-BD31-4B8C-83A1-F6EECF244321}">
                <p14:modId xmlns:p14="http://schemas.microsoft.com/office/powerpoint/2010/main" val="489372921"/>
              </p:ext>
            </p:extLst>
          </p:nvPr>
        </p:nvGraphicFramePr>
        <p:xfrm>
          <a:off x="1125708" y="1266748"/>
          <a:ext cx="5205306" cy="5349240"/>
        </p:xfrm>
        <a:graphic>
          <a:graphicData uri="http://schemas.openxmlformats.org/drawingml/2006/table">
            <a:tbl>
              <a:tblPr firstRow="1" bandRow="1">
                <a:tableStyleId>{5C22544A-7EE6-4342-B048-85BDC9FD1C3A}</a:tableStyleId>
              </a:tblPr>
              <a:tblGrid>
                <a:gridCol w="648950">
                  <a:extLst>
                    <a:ext uri="{9D8B030D-6E8A-4147-A177-3AD203B41FA5}">
                      <a16:colId xmlns:a16="http://schemas.microsoft.com/office/drawing/2014/main" val="1730660734"/>
                    </a:ext>
                  </a:extLst>
                </a:gridCol>
                <a:gridCol w="1928634">
                  <a:extLst>
                    <a:ext uri="{9D8B030D-6E8A-4147-A177-3AD203B41FA5}">
                      <a16:colId xmlns:a16="http://schemas.microsoft.com/office/drawing/2014/main" val="2870835084"/>
                    </a:ext>
                  </a:extLst>
                </a:gridCol>
                <a:gridCol w="2627722">
                  <a:extLst>
                    <a:ext uri="{9D8B030D-6E8A-4147-A177-3AD203B41FA5}">
                      <a16:colId xmlns:a16="http://schemas.microsoft.com/office/drawing/2014/main" val="631467044"/>
                    </a:ext>
                  </a:extLst>
                </a:gridCol>
              </a:tblGrid>
              <a:tr h="187309">
                <a:tc>
                  <a:txBody>
                    <a:bodyPr/>
                    <a:lstStyle/>
                    <a:p>
                      <a:r>
                        <a:rPr lang="en-US" sz="1100" dirty="0"/>
                        <a:t>Week</a:t>
                      </a:r>
                    </a:p>
                  </a:txBody>
                  <a:tcPr/>
                </a:tc>
                <a:tc>
                  <a:txBody>
                    <a:bodyPr/>
                    <a:lstStyle/>
                    <a:p>
                      <a:r>
                        <a:rPr lang="en-US" sz="1100" dirty="0"/>
                        <a:t>Topic</a:t>
                      </a:r>
                    </a:p>
                  </a:txBody>
                  <a:tcPr/>
                </a:tc>
                <a:tc>
                  <a:txBody>
                    <a:bodyPr/>
                    <a:lstStyle/>
                    <a:p>
                      <a:r>
                        <a:rPr lang="en-US" sz="1100" dirty="0"/>
                        <a:t>Description</a:t>
                      </a:r>
                    </a:p>
                  </a:txBody>
                  <a:tcPr/>
                </a:tc>
                <a:extLst>
                  <a:ext uri="{0D108BD9-81ED-4DB2-BD59-A6C34878D82A}">
                    <a16:rowId xmlns:a16="http://schemas.microsoft.com/office/drawing/2014/main" val="2550796431"/>
                  </a:ext>
                </a:extLst>
              </a:tr>
              <a:tr h="187309">
                <a:tc>
                  <a:txBody>
                    <a:bodyPr/>
                    <a:lstStyle/>
                    <a:p>
                      <a:r>
                        <a:rPr lang="en-US" sz="1100" dirty="0"/>
                        <a:t>Week 1</a:t>
                      </a:r>
                    </a:p>
                  </a:txBody>
                  <a:tcPr/>
                </a:tc>
                <a:tc>
                  <a:txBody>
                    <a:bodyPr/>
                    <a:lstStyle/>
                    <a:p>
                      <a:r>
                        <a:rPr lang="en-US" sz="1100" dirty="0"/>
                        <a:t>Introduction</a:t>
                      </a:r>
                    </a:p>
                  </a:txBody>
                  <a:tcPr/>
                </a:tc>
                <a:tc>
                  <a:txBody>
                    <a:bodyPr/>
                    <a:lstStyle/>
                    <a:p>
                      <a:r>
                        <a:rPr lang="en-US" sz="1100" dirty="0"/>
                        <a:t>The mentors assigned projects.</a:t>
                      </a:r>
                    </a:p>
                  </a:txBody>
                  <a:tcPr/>
                </a:tc>
                <a:extLst>
                  <a:ext uri="{0D108BD9-81ED-4DB2-BD59-A6C34878D82A}">
                    <a16:rowId xmlns:a16="http://schemas.microsoft.com/office/drawing/2014/main" val="2150640766"/>
                  </a:ext>
                </a:extLst>
              </a:tr>
              <a:tr h="187309">
                <a:tc>
                  <a:txBody>
                    <a:bodyPr/>
                    <a:lstStyle/>
                    <a:p>
                      <a:r>
                        <a:rPr lang="en-US" sz="1100" dirty="0"/>
                        <a:t>Week 2</a:t>
                      </a:r>
                    </a:p>
                  </a:txBody>
                  <a:tcPr/>
                </a:tc>
                <a:tc>
                  <a:txBody>
                    <a:bodyPr/>
                    <a:lstStyle/>
                    <a:p>
                      <a:r>
                        <a:rPr lang="en-US" sz="1100" dirty="0"/>
                        <a:t>Overview of RAMPT</a:t>
                      </a:r>
                    </a:p>
                  </a:txBody>
                  <a:tcPr/>
                </a:tc>
                <a:tc>
                  <a:txBody>
                    <a:bodyPr/>
                    <a:lstStyle/>
                    <a:p>
                      <a:r>
                        <a:rPr lang="en-US" sz="1100" dirty="0"/>
                        <a:t>An overview of the RAMPT project and its developments was performed</a:t>
                      </a:r>
                    </a:p>
                  </a:txBody>
                  <a:tcPr/>
                </a:tc>
                <a:extLst>
                  <a:ext uri="{0D108BD9-81ED-4DB2-BD59-A6C34878D82A}">
                    <a16:rowId xmlns:a16="http://schemas.microsoft.com/office/drawing/2014/main" val="4091990354"/>
                  </a:ext>
                </a:extLst>
              </a:tr>
              <a:tr h="187309">
                <a:tc>
                  <a:txBody>
                    <a:bodyPr/>
                    <a:lstStyle/>
                    <a:p>
                      <a:r>
                        <a:rPr lang="en-US" sz="1100" dirty="0"/>
                        <a:t>Week 3</a:t>
                      </a:r>
                    </a:p>
                  </a:txBody>
                  <a:tcPr/>
                </a:tc>
                <a:tc>
                  <a:txBody>
                    <a:bodyPr/>
                    <a:lstStyle/>
                    <a:p>
                      <a:r>
                        <a:rPr lang="en-US" sz="1100" dirty="0"/>
                        <a:t>Composite Overwrapped Pressure Vessels (COPV’s) Overview</a:t>
                      </a:r>
                    </a:p>
                  </a:txBody>
                  <a:tcPr/>
                </a:tc>
                <a:tc>
                  <a:txBody>
                    <a:bodyPr/>
                    <a:lstStyle/>
                    <a:p>
                      <a:r>
                        <a:rPr lang="en-US" sz="1100" dirty="0"/>
                        <a:t>A history of COPV’s, comparison with RAMPT, and COPV failure modes was surveyed.</a:t>
                      </a:r>
                    </a:p>
                  </a:txBody>
                  <a:tcPr/>
                </a:tc>
                <a:extLst>
                  <a:ext uri="{0D108BD9-81ED-4DB2-BD59-A6C34878D82A}">
                    <a16:rowId xmlns:a16="http://schemas.microsoft.com/office/drawing/2014/main" val="3413716317"/>
                  </a:ext>
                </a:extLst>
              </a:tr>
              <a:tr h="187309">
                <a:tc>
                  <a:txBody>
                    <a:bodyPr/>
                    <a:lstStyle/>
                    <a:p>
                      <a:r>
                        <a:rPr lang="en-US" sz="1100" dirty="0"/>
                        <a:t>Week 4</a:t>
                      </a:r>
                    </a:p>
                  </a:txBody>
                  <a:tcPr/>
                </a:tc>
                <a:tc>
                  <a:txBody>
                    <a:bodyPr/>
                    <a:lstStyle/>
                    <a:p>
                      <a:r>
                        <a:rPr lang="en-US" sz="1100" dirty="0"/>
                        <a:t>Overview of Composite Materials</a:t>
                      </a:r>
                    </a:p>
                  </a:txBody>
                  <a:tcPr/>
                </a:tc>
                <a:tc>
                  <a:txBody>
                    <a:bodyPr/>
                    <a:lstStyle/>
                    <a:p>
                      <a:r>
                        <a:rPr lang="en-US" sz="1100" dirty="0"/>
                        <a:t>Composite material properties and  BMI resin properties were summarized.</a:t>
                      </a:r>
                    </a:p>
                  </a:txBody>
                  <a:tcPr/>
                </a:tc>
                <a:extLst>
                  <a:ext uri="{0D108BD9-81ED-4DB2-BD59-A6C34878D82A}">
                    <a16:rowId xmlns:a16="http://schemas.microsoft.com/office/drawing/2014/main" val="2064243275"/>
                  </a:ext>
                </a:extLst>
              </a:tr>
              <a:tr h="308509">
                <a:tc>
                  <a:txBody>
                    <a:bodyPr/>
                    <a:lstStyle/>
                    <a:p>
                      <a:r>
                        <a:rPr lang="en-US" sz="1100" dirty="0"/>
                        <a:t>Week 5</a:t>
                      </a:r>
                    </a:p>
                  </a:txBody>
                  <a:tcPr/>
                </a:tc>
                <a:tc>
                  <a:txBody>
                    <a:bodyPr/>
                    <a:lstStyle/>
                    <a:p>
                      <a:r>
                        <a:rPr lang="en-US" sz="1100" dirty="0"/>
                        <a:t>Polyimide Resins and Overview of Vacuum Assisted Resin Transfer Molding (VARTM) and Resin Transfer Molding</a:t>
                      </a:r>
                    </a:p>
                  </a:txBody>
                  <a:tcPr/>
                </a:tc>
                <a:tc>
                  <a:txBody>
                    <a:bodyPr/>
                    <a:lstStyle/>
                    <a:p>
                      <a:r>
                        <a:rPr lang="en-US" sz="1100" dirty="0"/>
                        <a:t>Void content, fiber volume, VARTM and RTM processes, and material properties of resin systems were studied.</a:t>
                      </a:r>
                    </a:p>
                  </a:txBody>
                  <a:tcPr/>
                </a:tc>
                <a:extLst>
                  <a:ext uri="{0D108BD9-81ED-4DB2-BD59-A6C34878D82A}">
                    <a16:rowId xmlns:a16="http://schemas.microsoft.com/office/drawing/2014/main" val="4200397108"/>
                  </a:ext>
                </a:extLst>
              </a:tr>
              <a:tr h="429709">
                <a:tc>
                  <a:txBody>
                    <a:bodyPr/>
                    <a:lstStyle/>
                    <a:p>
                      <a:r>
                        <a:rPr lang="en-US" sz="1100" dirty="0"/>
                        <a:t>Week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Comparison of Two BMI Resins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Defect formation, processing methods, and material properties of two BMI resins and their composites were compared.</a:t>
                      </a:r>
                    </a:p>
                    <a:p>
                      <a:endParaRPr lang="en-US" sz="1100" dirty="0"/>
                    </a:p>
                  </a:txBody>
                  <a:tcPr/>
                </a:tc>
                <a:extLst>
                  <a:ext uri="{0D108BD9-81ED-4DB2-BD59-A6C34878D82A}">
                    <a16:rowId xmlns:a16="http://schemas.microsoft.com/office/drawing/2014/main" val="2950729088"/>
                  </a:ext>
                </a:extLst>
              </a:tr>
              <a:tr h="429709">
                <a:tc>
                  <a:txBody>
                    <a:bodyPr/>
                    <a:lstStyle/>
                    <a:p>
                      <a:r>
                        <a:rPr lang="en-US" sz="1100" dirty="0"/>
                        <a:t>Week 7/8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err="1"/>
                        <a:t>Lifing</a:t>
                      </a:r>
                      <a:r>
                        <a:rPr lang="en-US" sz="1100" dirty="0"/>
                        <a:t> Philosophy, Filament Winding, and Netting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An overview of </a:t>
                      </a:r>
                      <a:r>
                        <a:rPr lang="en-US" sz="1100" dirty="0" err="1"/>
                        <a:t>lifing</a:t>
                      </a:r>
                      <a:r>
                        <a:rPr lang="en-US" sz="1100" dirty="0"/>
                        <a:t> composite structures, winding methods, cylindrical stresses, and winding angles were studied</a:t>
                      </a:r>
                    </a:p>
                    <a:p>
                      <a:endParaRPr lang="en-US" sz="1100" dirty="0"/>
                    </a:p>
                  </a:txBody>
                  <a:tcPr/>
                </a:tc>
                <a:extLst>
                  <a:ext uri="{0D108BD9-81ED-4DB2-BD59-A6C34878D82A}">
                    <a16:rowId xmlns:a16="http://schemas.microsoft.com/office/drawing/2014/main" val="4199936257"/>
                  </a:ext>
                </a:extLst>
              </a:tr>
              <a:tr h="429709">
                <a:tc>
                  <a:txBody>
                    <a:bodyPr/>
                    <a:lstStyle/>
                    <a:p>
                      <a:r>
                        <a:rPr lang="en-US" sz="1100" dirty="0"/>
                        <a:t>Week 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Finite Element </a:t>
                      </a:r>
                      <a:r>
                        <a:rPr lang="en-US" sz="1100" dirty="0">
                          <a:solidFill>
                            <a:schemeClr val="tx1"/>
                          </a:solidFill>
                        </a:rPr>
                        <a:t>Analysis (FEA) of COPV’s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An overview of FEA, failure theories, how winding sequences affect maximum burst pressure, and evaluation of experimental vs computational results was conducted.</a:t>
                      </a:r>
                    </a:p>
                    <a:p>
                      <a:endParaRPr lang="en-US" sz="1100" dirty="0"/>
                    </a:p>
                  </a:txBody>
                  <a:tcPr/>
                </a:tc>
                <a:extLst>
                  <a:ext uri="{0D108BD9-81ED-4DB2-BD59-A6C34878D82A}">
                    <a16:rowId xmlns:a16="http://schemas.microsoft.com/office/drawing/2014/main" val="2932336517"/>
                  </a:ext>
                </a:extLst>
              </a:tr>
            </a:tbl>
          </a:graphicData>
        </a:graphic>
      </p:graphicFrame>
      <p:sp>
        <p:nvSpPr>
          <p:cNvPr id="4" name="Slide Number Placeholder 3">
            <a:extLst>
              <a:ext uri="{FF2B5EF4-FFF2-40B4-BE49-F238E27FC236}">
                <a16:creationId xmlns:a16="http://schemas.microsoft.com/office/drawing/2014/main" id="{AD2BCF1B-F05B-42FD-B535-6104BDC9EC49}"/>
              </a:ext>
            </a:extLst>
          </p:cNvPr>
          <p:cNvSpPr>
            <a:spLocks noGrp="1"/>
          </p:cNvSpPr>
          <p:nvPr>
            <p:ph type="sldNum" sz="quarter" idx="12"/>
          </p:nvPr>
        </p:nvSpPr>
        <p:spPr/>
        <p:txBody>
          <a:bodyPr/>
          <a:lstStyle/>
          <a:p>
            <a:fld id="{224C0C37-3CEC-4CB4-B902-37F94E20E969}" type="slidenum">
              <a:rPr lang="en-US" smtClean="0"/>
              <a:pPr/>
              <a:t>7</a:t>
            </a:fld>
            <a:endParaRPr lang="en-US"/>
          </a:p>
        </p:txBody>
      </p:sp>
      <p:graphicFrame>
        <p:nvGraphicFramePr>
          <p:cNvPr id="7" name="Table 6">
            <a:extLst>
              <a:ext uri="{FF2B5EF4-FFF2-40B4-BE49-F238E27FC236}">
                <a16:creationId xmlns:a16="http://schemas.microsoft.com/office/drawing/2014/main" id="{AC9B3E9A-5001-4323-B4DB-619F80342AAC}"/>
              </a:ext>
            </a:extLst>
          </p:cNvPr>
          <p:cNvGraphicFramePr>
            <a:graphicFrameLocks/>
          </p:cNvGraphicFramePr>
          <p:nvPr>
            <p:extLst>
              <p:ext uri="{D42A27DB-BD31-4B8C-83A1-F6EECF244321}">
                <p14:modId xmlns:p14="http://schemas.microsoft.com/office/powerpoint/2010/main" val="380243318"/>
              </p:ext>
            </p:extLst>
          </p:nvPr>
        </p:nvGraphicFramePr>
        <p:xfrm>
          <a:off x="6357258" y="1266748"/>
          <a:ext cx="5686211" cy="5257800"/>
        </p:xfrm>
        <a:graphic>
          <a:graphicData uri="http://schemas.openxmlformats.org/drawingml/2006/table">
            <a:tbl>
              <a:tblPr firstRow="1" bandRow="1">
                <a:tableStyleId>{5C22544A-7EE6-4342-B048-85BDC9FD1C3A}</a:tableStyleId>
              </a:tblPr>
              <a:tblGrid>
                <a:gridCol w="708904">
                  <a:extLst>
                    <a:ext uri="{9D8B030D-6E8A-4147-A177-3AD203B41FA5}">
                      <a16:colId xmlns:a16="http://schemas.microsoft.com/office/drawing/2014/main" val="1730660734"/>
                    </a:ext>
                  </a:extLst>
                </a:gridCol>
                <a:gridCol w="2106816">
                  <a:extLst>
                    <a:ext uri="{9D8B030D-6E8A-4147-A177-3AD203B41FA5}">
                      <a16:colId xmlns:a16="http://schemas.microsoft.com/office/drawing/2014/main" val="2870835084"/>
                    </a:ext>
                  </a:extLst>
                </a:gridCol>
                <a:gridCol w="2870491">
                  <a:extLst>
                    <a:ext uri="{9D8B030D-6E8A-4147-A177-3AD203B41FA5}">
                      <a16:colId xmlns:a16="http://schemas.microsoft.com/office/drawing/2014/main" val="631467044"/>
                    </a:ext>
                  </a:extLst>
                </a:gridCol>
              </a:tblGrid>
              <a:tr h="187309">
                <a:tc>
                  <a:txBody>
                    <a:bodyPr/>
                    <a:lstStyle/>
                    <a:p>
                      <a:r>
                        <a:rPr lang="en-US" sz="1100" dirty="0"/>
                        <a:t>Week</a:t>
                      </a:r>
                    </a:p>
                  </a:txBody>
                  <a:tcPr/>
                </a:tc>
                <a:tc>
                  <a:txBody>
                    <a:bodyPr/>
                    <a:lstStyle/>
                    <a:p>
                      <a:r>
                        <a:rPr lang="en-US" sz="1100" dirty="0"/>
                        <a:t>Topic</a:t>
                      </a:r>
                    </a:p>
                  </a:txBody>
                  <a:tcPr/>
                </a:tc>
                <a:tc>
                  <a:txBody>
                    <a:bodyPr/>
                    <a:lstStyle/>
                    <a:p>
                      <a:r>
                        <a:rPr lang="en-US" sz="1100" dirty="0"/>
                        <a:t>Description</a:t>
                      </a:r>
                    </a:p>
                  </a:txBody>
                  <a:tcPr/>
                </a:tc>
                <a:extLst>
                  <a:ext uri="{0D108BD9-81ED-4DB2-BD59-A6C34878D82A}">
                    <a16:rowId xmlns:a16="http://schemas.microsoft.com/office/drawing/2014/main" val="2550796431"/>
                  </a:ext>
                </a:extLst>
              </a:tr>
              <a:tr h="187309">
                <a:tc>
                  <a:txBody>
                    <a:bodyPr/>
                    <a:lstStyle/>
                    <a:p>
                      <a:r>
                        <a:rPr lang="en-US" sz="1100" dirty="0"/>
                        <a:t>Week 10</a:t>
                      </a:r>
                    </a:p>
                  </a:txBody>
                  <a:tcPr/>
                </a:tc>
                <a:tc>
                  <a:txBody>
                    <a:bodyPr/>
                    <a:lstStyle/>
                    <a:p>
                      <a:r>
                        <a:rPr lang="en-US" sz="1100" dirty="0"/>
                        <a:t>Residual Stresses, Stacking Sequence Optimization using Algorithms, and Basics of Dynamic Mechanical Analysis (DMA)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An overview of FEA, failure theories, how winding sequences affect maximum burst pressure, and evaluation of experimental vs computational results was conducted.</a:t>
                      </a:r>
                    </a:p>
                  </a:txBody>
                  <a:tcPr/>
                </a:tc>
                <a:extLst>
                  <a:ext uri="{0D108BD9-81ED-4DB2-BD59-A6C34878D82A}">
                    <a16:rowId xmlns:a16="http://schemas.microsoft.com/office/drawing/2014/main" val="2150640766"/>
                  </a:ext>
                </a:extLst>
              </a:tr>
              <a:tr h="187309">
                <a:tc>
                  <a:txBody>
                    <a:bodyPr/>
                    <a:lstStyle/>
                    <a:p>
                      <a:r>
                        <a:rPr lang="en-US" sz="1100" dirty="0"/>
                        <a:t>Week 11</a:t>
                      </a:r>
                    </a:p>
                  </a:txBody>
                  <a:tcPr/>
                </a:tc>
                <a:tc>
                  <a:txBody>
                    <a:bodyPr/>
                    <a:lstStyle/>
                    <a:p>
                      <a:r>
                        <a:rPr lang="en-US" sz="1100" dirty="0"/>
                        <a:t>Basic Rocket Mechanics and Current Status of RAMPT</a:t>
                      </a:r>
                    </a:p>
                  </a:txBody>
                  <a:tcPr/>
                </a:tc>
                <a:tc>
                  <a:txBody>
                    <a:bodyPr/>
                    <a:lstStyle/>
                    <a:p>
                      <a:r>
                        <a:rPr lang="en-US" sz="1100" dirty="0"/>
                        <a:t>Studied hot fire tests using flash thermography, and 40K-lbf winding challenges</a:t>
                      </a:r>
                    </a:p>
                  </a:txBody>
                  <a:tcPr/>
                </a:tc>
                <a:extLst>
                  <a:ext uri="{0D108BD9-81ED-4DB2-BD59-A6C34878D82A}">
                    <a16:rowId xmlns:a16="http://schemas.microsoft.com/office/drawing/2014/main" val="4091990354"/>
                  </a:ext>
                </a:extLst>
              </a:tr>
              <a:tr h="187309">
                <a:tc>
                  <a:txBody>
                    <a:bodyPr/>
                    <a:lstStyle/>
                    <a:p>
                      <a:r>
                        <a:rPr lang="en-US" sz="1100" dirty="0"/>
                        <a:t>Week 12</a:t>
                      </a:r>
                    </a:p>
                  </a:txBody>
                  <a:tcPr/>
                </a:tc>
                <a:tc>
                  <a:txBody>
                    <a:bodyPr/>
                    <a:lstStyle/>
                    <a:p>
                      <a:r>
                        <a:rPr lang="en-US" sz="1100" dirty="0"/>
                        <a:t>Modifying BMI Resins</a:t>
                      </a:r>
                    </a:p>
                  </a:txBody>
                  <a:tcPr/>
                </a:tc>
                <a:tc>
                  <a:txBody>
                    <a:bodyPr/>
                    <a:lstStyle/>
                    <a:p>
                      <a:r>
                        <a:rPr lang="en-US" sz="1100" dirty="0"/>
                        <a:t>An analysis of BMI synthesis, addition of bulky groups </a:t>
                      </a:r>
                      <a:r>
                        <a:rPr lang="en-US" sz="1100" dirty="0">
                          <a:solidFill>
                            <a:schemeClr val="tx1"/>
                          </a:solidFill>
                        </a:rPr>
                        <a:t>(e.g. </a:t>
                      </a:r>
                      <a:r>
                        <a:rPr lang="en-US" sz="1100" dirty="0"/>
                        <a:t>hydrogen </a:t>
                      </a:r>
                      <a:r>
                        <a:rPr lang="en-US" sz="1100" dirty="0" err="1"/>
                        <a:t>silsesquioxane</a:t>
                      </a:r>
                      <a:r>
                        <a:rPr lang="en-US" sz="1100" dirty="0"/>
                        <a:t>), and their influence on mechanical and thermal properties was conducted</a:t>
                      </a:r>
                    </a:p>
                  </a:txBody>
                  <a:tcPr/>
                </a:tc>
                <a:extLst>
                  <a:ext uri="{0D108BD9-81ED-4DB2-BD59-A6C34878D82A}">
                    <a16:rowId xmlns:a16="http://schemas.microsoft.com/office/drawing/2014/main" val="3413716317"/>
                  </a:ext>
                </a:extLst>
              </a:tr>
              <a:tr h="187309">
                <a:tc>
                  <a:txBody>
                    <a:bodyPr/>
                    <a:lstStyle/>
                    <a:p>
                      <a:r>
                        <a:rPr lang="en-US" sz="1100" dirty="0"/>
                        <a:t>Week 13</a:t>
                      </a:r>
                    </a:p>
                  </a:txBody>
                  <a:tcPr/>
                </a:tc>
                <a:tc>
                  <a:txBody>
                    <a:bodyPr/>
                    <a:lstStyle/>
                    <a:p>
                      <a:r>
                        <a:rPr lang="en-US" sz="1100" dirty="0"/>
                        <a:t>Further Investigation of Modified BMI’s and Cyanate Esters (CE)</a:t>
                      </a:r>
                    </a:p>
                  </a:txBody>
                  <a:tcPr/>
                </a:tc>
                <a:tc>
                  <a:txBody>
                    <a:bodyPr/>
                    <a:lstStyle/>
                    <a:p>
                      <a:r>
                        <a:rPr lang="en-US" sz="1100" dirty="0"/>
                        <a:t>Theory of segmental motion, addition of benzoxazine (BOZ), and comparison with cyanate ester enhanced with epoxy resins</a:t>
                      </a:r>
                    </a:p>
                  </a:txBody>
                  <a:tcPr/>
                </a:tc>
                <a:extLst>
                  <a:ext uri="{0D108BD9-81ED-4DB2-BD59-A6C34878D82A}">
                    <a16:rowId xmlns:a16="http://schemas.microsoft.com/office/drawing/2014/main" val="2064243275"/>
                  </a:ext>
                </a:extLst>
              </a:tr>
              <a:tr h="308509">
                <a:tc>
                  <a:txBody>
                    <a:bodyPr/>
                    <a:lstStyle/>
                    <a:p>
                      <a:r>
                        <a:rPr lang="en-US" sz="1100" dirty="0"/>
                        <a:t>Week 14</a:t>
                      </a:r>
                    </a:p>
                  </a:txBody>
                  <a:tcPr/>
                </a:tc>
                <a:tc>
                  <a:txBody>
                    <a:bodyPr/>
                    <a:lstStyle/>
                    <a:p>
                      <a:r>
                        <a:rPr lang="en-US" sz="1100" dirty="0"/>
                        <a:t>Cryogenic Cycling of BMI Composites</a:t>
                      </a:r>
                    </a:p>
                  </a:txBody>
                  <a:tcPr/>
                </a:tc>
                <a:tc>
                  <a:txBody>
                    <a:bodyPr/>
                    <a:lstStyle/>
                    <a:p>
                      <a:r>
                        <a:rPr lang="en-US" sz="1100" dirty="0"/>
                        <a:t>Cryogenic cycling apparatus and method, formation of microcracks during cycling, and analysis of winding sequences vs microcrack density</a:t>
                      </a:r>
                    </a:p>
                  </a:txBody>
                  <a:tcPr/>
                </a:tc>
                <a:extLst>
                  <a:ext uri="{0D108BD9-81ED-4DB2-BD59-A6C34878D82A}">
                    <a16:rowId xmlns:a16="http://schemas.microsoft.com/office/drawing/2014/main" val="4200397108"/>
                  </a:ext>
                </a:extLst>
              </a:tr>
              <a:tr h="429709">
                <a:tc>
                  <a:txBody>
                    <a:bodyPr/>
                    <a:lstStyle/>
                    <a:p>
                      <a:r>
                        <a:rPr lang="en-US" sz="1100" dirty="0"/>
                        <a:t>Week 15</a:t>
                      </a:r>
                    </a:p>
                  </a:txBody>
                  <a:tcPr/>
                </a:tc>
                <a:tc>
                  <a:txBody>
                    <a:bodyPr/>
                    <a:lstStyle/>
                    <a:p>
                      <a:r>
                        <a:rPr lang="en-US" sz="1100" dirty="0"/>
                        <a:t>Modified BMI Resins with ultra-high glass transition temperatures</a:t>
                      </a:r>
                    </a:p>
                  </a:txBody>
                  <a:tcPr/>
                </a:tc>
                <a:tc>
                  <a:txBody>
                    <a:bodyPr/>
                    <a:lstStyle/>
                    <a:p>
                      <a:r>
                        <a:rPr lang="en-US" sz="1100" dirty="0"/>
                        <a:t>BMI resins modified with allyl ethers a demonstrate a remarkable increase in </a:t>
                      </a:r>
                      <a:r>
                        <a:rPr lang="en-US" sz="1100" dirty="0" err="1"/>
                        <a:t>Tg</a:t>
                      </a:r>
                      <a:endParaRPr lang="en-US" sz="1100" dirty="0"/>
                    </a:p>
                    <a:p>
                      <a:endParaRPr lang="en-US" sz="1100" dirty="0"/>
                    </a:p>
                  </a:txBody>
                  <a:tcPr/>
                </a:tc>
                <a:extLst>
                  <a:ext uri="{0D108BD9-81ED-4DB2-BD59-A6C34878D82A}">
                    <a16:rowId xmlns:a16="http://schemas.microsoft.com/office/drawing/2014/main" val="2950729088"/>
                  </a:ext>
                </a:extLst>
              </a:tr>
              <a:tr h="0">
                <a:tc>
                  <a:txBody>
                    <a:bodyPr/>
                    <a:lstStyle/>
                    <a:p>
                      <a:r>
                        <a:rPr lang="en-US" sz="1100" dirty="0"/>
                        <a:t>Week 16</a:t>
                      </a:r>
                    </a:p>
                  </a:txBody>
                  <a:tcPr/>
                </a:tc>
                <a:tc>
                  <a:txBody>
                    <a:bodyPr/>
                    <a:lstStyle/>
                    <a:p>
                      <a:r>
                        <a:rPr lang="en-US" sz="1100" dirty="0"/>
                        <a:t>Modified BMI Resins and affects of cryogenic environments on composites. </a:t>
                      </a:r>
                    </a:p>
                    <a:p>
                      <a:r>
                        <a:rPr lang="en-US" sz="1100" dirty="0"/>
                        <a:t>Exit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Further investigation of how cryogenic environment influence the properties and damage growth of BMI composites</a:t>
                      </a:r>
                    </a:p>
                    <a:p>
                      <a:endParaRPr lang="en-US" sz="1100" dirty="0"/>
                    </a:p>
                  </a:txBody>
                  <a:tcPr/>
                </a:tc>
                <a:extLst>
                  <a:ext uri="{0D108BD9-81ED-4DB2-BD59-A6C34878D82A}">
                    <a16:rowId xmlns:a16="http://schemas.microsoft.com/office/drawing/2014/main" val="4199936257"/>
                  </a:ext>
                </a:extLst>
              </a:tr>
            </a:tbl>
          </a:graphicData>
        </a:graphic>
      </p:graphicFrame>
    </p:spTree>
    <p:extLst>
      <p:ext uri="{BB962C8B-B14F-4D97-AF65-F5344CB8AC3E}">
        <p14:creationId xmlns:p14="http://schemas.microsoft.com/office/powerpoint/2010/main" val="2484311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4B115-44D1-4B53-AB2B-978644F3F9A3}"/>
              </a:ext>
            </a:extLst>
          </p:cNvPr>
          <p:cNvSpPr>
            <a:spLocks noGrp="1"/>
          </p:cNvSpPr>
          <p:nvPr>
            <p:ph type="title"/>
          </p:nvPr>
        </p:nvSpPr>
        <p:spPr/>
        <p:txBody>
          <a:bodyPr/>
          <a:lstStyle/>
          <a:p>
            <a:r>
              <a:rPr lang="en-US" dirty="0"/>
              <a:t>Stress-Rupture and Comparison with COPV’s</a:t>
            </a:r>
          </a:p>
        </p:txBody>
      </p:sp>
      <p:sp>
        <p:nvSpPr>
          <p:cNvPr id="3" name="Content Placeholder 2">
            <a:extLst>
              <a:ext uri="{FF2B5EF4-FFF2-40B4-BE49-F238E27FC236}">
                <a16:creationId xmlns:a16="http://schemas.microsoft.com/office/drawing/2014/main" id="{19B4DD5F-BBA3-45C8-9358-B273AA49E66D}"/>
              </a:ext>
            </a:extLst>
          </p:cNvPr>
          <p:cNvSpPr>
            <a:spLocks noGrp="1"/>
          </p:cNvSpPr>
          <p:nvPr>
            <p:ph idx="1"/>
          </p:nvPr>
        </p:nvSpPr>
        <p:spPr>
          <a:xfrm>
            <a:off x="838200" y="1825625"/>
            <a:ext cx="6427839" cy="4351338"/>
          </a:xfrm>
        </p:spPr>
        <p:txBody>
          <a:bodyPr>
            <a:normAutofit/>
          </a:bodyPr>
          <a:lstStyle/>
          <a:p>
            <a:r>
              <a:rPr lang="en-US" dirty="0"/>
              <a:t> </a:t>
            </a:r>
            <a:r>
              <a:rPr lang="en-US" sz="2000" dirty="0"/>
              <a:t>Stress-rupture</a:t>
            </a:r>
            <a:r>
              <a:rPr lang="en-US" sz="2000" dirty="0">
                <a:solidFill>
                  <a:srgbClr val="00B050"/>
                </a:solidFill>
              </a:rPr>
              <a:t> </a:t>
            </a:r>
            <a:r>
              <a:rPr lang="en-US" sz="2000" dirty="0"/>
              <a:t>is a major failure mode and is a function of the maximum burst pressure</a:t>
            </a:r>
          </a:p>
          <a:p>
            <a:pPr lvl="1"/>
            <a:r>
              <a:rPr lang="en-US" sz="2000" dirty="0"/>
              <a:t> This is mitigated through stress-rupture data; testing is expensive, so sufficient computational and analytical methods are attractive</a:t>
            </a:r>
          </a:p>
          <a:p>
            <a:r>
              <a:rPr lang="en-US" sz="2000" dirty="0"/>
              <a:t> RAMPT chamber is similar to a Type III  composite overwrapped pressure vessel (COPV) </a:t>
            </a:r>
          </a:p>
          <a:p>
            <a:pPr lvl="1"/>
            <a:r>
              <a:rPr lang="en-US" sz="2000" dirty="0"/>
              <a:t> There are well-defined failure analysis methods for monolithic metals but not for bimetallic configurations</a:t>
            </a:r>
          </a:p>
        </p:txBody>
      </p:sp>
      <p:sp>
        <p:nvSpPr>
          <p:cNvPr id="4" name="Slide Number Placeholder 3">
            <a:extLst>
              <a:ext uri="{FF2B5EF4-FFF2-40B4-BE49-F238E27FC236}">
                <a16:creationId xmlns:a16="http://schemas.microsoft.com/office/drawing/2014/main" id="{261F28B1-8824-492A-B8DA-D7F2FE81C7EC}"/>
              </a:ext>
            </a:extLst>
          </p:cNvPr>
          <p:cNvSpPr>
            <a:spLocks noGrp="1"/>
          </p:cNvSpPr>
          <p:nvPr>
            <p:ph type="sldNum" sz="quarter" idx="12"/>
          </p:nvPr>
        </p:nvSpPr>
        <p:spPr/>
        <p:txBody>
          <a:bodyPr/>
          <a:lstStyle/>
          <a:p>
            <a:fld id="{224C0C37-3CEC-4CB4-B902-37F94E20E969}" type="slidenum">
              <a:rPr lang="en-US" smtClean="0"/>
              <a:pPr/>
              <a:t>8</a:t>
            </a:fld>
            <a:endParaRPr lang="en-US"/>
          </a:p>
        </p:txBody>
      </p:sp>
      <p:pic>
        <p:nvPicPr>
          <p:cNvPr id="6" name="Picture 5">
            <a:extLst>
              <a:ext uri="{FF2B5EF4-FFF2-40B4-BE49-F238E27FC236}">
                <a16:creationId xmlns:a16="http://schemas.microsoft.com/office/drawing/2014/main" id="{27E229CF-3CFB-4E1C-BCB8-90E4CFD832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6054" y="2189365"/>
            <a:ext cx="2038481" cy="2922889"/>
          </a:xfrm>
          <a:prstGeom prst="rect">
            <a:avLst/>
          </a:prstGeom>
        </p:spPr>
      </p:pic>
      <p:sp>
        <p:nvSpPr>
          <p:cNvPr id="7" name="TextBox 6">
            <a:extLst>
              <a:ext uri="{FF2B5EF4-FFF2-40B4-BE49-F238E27FC236}">
                <a16:creationId xmlns:a16="http://schemas.microsoft.com/office/drawing/2014/main" id="{CA9AFBCF-0BB0-4B92-8FA1-ADB809FEE4EE}"/>
              </a:ext>
            </a:extLst>
          </p:cNvPr>
          <p:cNvSpPr txBox="1"/>
          <p:nvPr/>
        </p:nvSpPr>
        <p:spPr>
          <a:xfrm>
            <a:off x="9237939" y="5112254"/>
            <a:ext cx="3034710"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Fig. 4: Winding process</a:t>
            </a:r>
            <a:endParaRPr lang="en-US" dirty="0"/>
          </a:p>
          <a:p>
            <a:pPr algn="ctr"/>
            <a:r>
              <a:rPr lang="en-US" dirty="0">
                <a:latin typeface="Times New Roman" panose="02020603050405020304" pitchFamily="18" charset="0"/>
                <a:cs typeface="Times New Roman" panose="02020603050405020304" pitchFamily="18" charset="0"/>
              </a:rPr>
              <a:t>(Image Credit: NASA)</a:t>
            </a:r>
          </a:p>
        </p:txBody>
      </p:sp>
      <p:graphicFrame>
        <p:nvGraphicFramePr>
          <p:cNvPr id="8" name="Table 8">
            <a:extLst>
              <a:ext uri="{FF2B5EF4-FFF2-40B4-BE49-F238E27FC236}">
                <a16:creationId xmlns:a16="http://schemas.microsoft.com/office/drawing/2014/main" id="{E10C1695-A761-4F43-8942-024F8F036DCA}"/>
              </a:ext>
            </a:extLst>
          </p:cNvPr>
          <p:cNvGraphicFramePr>
            <a:graphicFrameLocks noGrp="1"/>
          </p:cNvGraphicFramePr>
          <p:nvPr>
            <p:extLst>
              <p:ext uri="{D42A27DB-BD31-4B8C-83A1-F6EECF244321}">
                <p14:modId xmlns:p14="http://schemas.microsoft.com/office/powerpoint/2010/main" val="992551825"/>
              </p:ext>
            </p:extLst>
          </p:nvPr>
        </p:nvGraphicFramePr>
        <p:xfrm>
          <a:off x="1110985" y="4838020"/>
          <a:ext cx="8530155" cy="1549667"/>
        </p:xfrm>
        <a:graphic>
          <a:graphicData uri="http://schemas.openxmlformats.org/drawingml/2006/table">
            <a:tbl>
              <a:tblPr firstRow="1" bandRow="1">
                <a:tableStyleId>{5C22544A-7EE6-4342-B048-85BDC9FD1C3A}</a:tableStyleId>
              </a:tblPr>
              <a:tblGrid>
                <a:gridCol w="1706031">
                  <a:extLst>
                    <a:ext uri="{9D8B030D-6E8A-4147-A177-3AD203B41FA5}">
                      <a16:colId xmlns:a16="http://schemas.microsoft.com/office/drawing/2014/main" val="3452109430"/>
                    </a:ext>
                  </a:extLst>
                </a:gridCol>
                <a:gridCol w="1706031">
                  <a:extLst>
                    <a:ext uri="{9D8B030D-6E8A-4147-A177-3AD203B41FA5}">
                      <a16:colId xmlns:a16="http://schemas.microsoft.com/office/drawing/2014/main" val="3994386215"/>
                    </a:ext>
                  </a:extLst>
                </a:gridCol>
                <a:gridCol w="1706031">
                  <a:extLst>
                    <a:ext uri="{9D8B030D-6E8A-4147-A177-3AD203B41FA5}">
                      <a16:colId xmlns:a16="http://schemas.microsoft.com/office/drawing/2014/main" val="3535186039"/>
                    </a:ext>
                  </a:extLst>
                </a:gridCol>
                <a:gridCol w="1706031">
                  <a:extLst>
                    <a:ext uri="{9D8B030D-6E8A-4147-A177-3AD203B41FA5}">
                      <a16:colId xmlns:a16="http://schemas.microsoft.com/office/drawing/2014/main" val="2148747808"/>
                    </a:ext>
                  </a:extLst>
                </a:gridCol>
                <a:gridCol w="1706031">
                  <a:extLst>
                    <a:ext uri="{9D8B030D-6E8A-4147-A177-3AD203B41FA5}">
                      <a16:colId xmlns:a16="http://schemas.microsoft.com/office/drawing/2014/main" val="2299473141"/>
                    </a:ext>
                  </a:extLst>
                </a:gridCol>
              </a:tblGrid>
              <a:tr h="416527">
                <a:tc>
                  <a:txBody>
                    <a:bodyPr/>
                    <a:lstStyle/>
                    <a:p>
                      <a:endParaRPr lang="en-US" sz="1600" dirty="0">
                        <a:latin typeface="Times New Roman" panose="02020603050405020304" pitchFamily="18" charset="0"/>
                        <a:cs typeface="Times New Roman" panose="02020603050405020304" pitchFamily="18" charset="0"/>
                      </a:endParaRPr>
                    </a:p>
                  </a:txBody>
                  <a:tcPr/>
                </a:tc>
                <a:tc>
                  <a:txBody>
                    <a:bodyPr/>
                    <a:lstStyle/>
                    <a:p>
                      <a:r>
                        <a:rPr lang="en-US" sz="1600" dirty="0">
                          <a:latin typeface="Times New Roman" panose="02020603050405020304" pitchFamily="18" charset="0"/>
                          <a:cs typeface="Times New Roman" panose="02020603050405020304" pitchFamily="18" charset="0"/>
                        </a:rPr>
                        <a:t>Type I</a:t>
                      </a:r>
                    </a:p>
                  </a:txBody>
                  <a:tcPr/>
                </a:tc>
                <a:tc>
                  <a:txBody>
                    <a:bodyPr/>
                    <a:lstStyle/>
                    <a:p>
                      <a:r>
                        <a:rPr lang="en-US" sz="1600" dirty="0">
                          <a:latin typeface="Times New Roman" panose="02020603050405020304" pitchFamily="18" charset="0"/>
                          <a:cs typeface="Times New Roman" panose="02020603050405020304" pitchFamily="18" charset="0"/>
                        </a:rPr>
                        <a:t>Type II</a:t>
                      </a:r>
                    </a:p>
                  </a:txBody>
                  <a:tcPr/>
                </a:tc>
                <a:tc>
                  <a:txBody>
                    <a:bodyPr/>
                    <a:lstStyle/>
                    <a:p>
                      <a:r>
                        <a:rPr lang="en-US" sz="1600" dirty="0">
                          <a:latin typeface="Times New Roman" panose="02020603050405020304" pitchFamily="18" charset="0"/>
                          <a:cs typeface="Times New Roman" panose="02020603050405020304" pitchFamily="18" charset="0"/>
                        </a:rPr>
                        <a:t>Type III</a:t>
                      </a:r>
                    </a:p>
                  </a:txBody>
                  <a:tcPr/>
                </a:tc>
                <a:tc>
                  <a:txBody>
                    <a:bodyPr/>
                    <a:lstStyle/>
                    <a:p>
                      <a:r>
                        <a:rPr lang="en-US" sz="1600" dirty="0">
                          <a:latin typeface="Times New Roman" panose="02020603050405020304" pitchFamily="18" charset="0"/>
                          <a:cs typeface="Times New Roman" panose="02020603050405020304" pitchFamily="18" charset="0"/>
                        </a:rPr>
                        <a:t>Type IV</a:t>
                      </a:r>
                    </a:p>
                  </a:txBody>
                  <a:tcPr/>
                </a:tc>
                <a:extLst>
                  <a:ext uri="{0D108BD9-81ED-4DB2-BD59-A6C34878D82A}">
                    <a16:rowId xmlns:a16="http://schemas.microsoft.com/office/drawing/2014/main" val="3558351299"/>
                  </a:ext>
                </a:extLst>
              </a:tr>
              <a:tr h="1133140">
                <a:tc>
                  <a:txBody>
                    <a:bodyPr/>
                    <a:lstStyle/>
                    <a:p>
                      <a:r>
                        <a:rPr lang="en-US" sz="1600" dirty="0">
                          <a:latin typeface="Times New Roman" panose="02020603050405020304" pitchFamily="18" charset="0"/>
                          <a:cs typeface="Times New Roman" panose="02020603050405020304" pitchFamily="18" charset="0"/>
                        </a:rPr>
                        <a:t>Description</a:t>
                      </a:r>
                    </a:p>
                  </a:txBody>
                  <a:tcPr/>
                </a:tc>
                <a:tc>
                  <a:txBody>
                    <a:bodyPr/>
                    <a:lstStyle/>
                    <a:p>
                      <a:r>
                        <a:rPr lang="en-US" sz="1600" dirty="0">
                          <a:latin typeface="Times New Roman" panose="02020603050405020304" pitchFamily="18" charset="0"/>
                          <a:cs typeface="Times New Roman" panose="02020603050405020304" pitchFamily="18" charset="0"/>
                        </a:rPr>
                        <a:t>All-metal construction</a:t>
                      </a:r>
                    </a:p>
                  </a:txBody>
                  <a:tcPr/>
                </a:tc>
                <a:tc>
                  <a:txBody>
                    <a:bodyPr/>
                    <a:lstStyle/>
                    <a:p>
                      <a:r>
                        <a:rPr lang="en-US" sz="1600" dirty="0">
                          <a:latin typeface="Times New Roman" panose="02020603050405020304" pitchFamily="18" charset="0"/>
                          <a:cs typeface="Times New Roman" panose="02020603050405020304" pitchFamily="18" charset="0"/>
                        </a:rPr>
                        <a:t>Mostly metal with a glass fiber overwrap in the hoop direction</a:t>
                      </a:r>
                    </a:p>
                  </a:txBody>
                  <a:tcPr/>
                </a:tc>
                <a:tc>
                  <a:txBody>
                    <a:bodyPr/>
                    <a:lstStyle/>
                    <a:p>
                      <a:r>
                        <a:rPr lang="en-US" sz="1600" dirty="0">
                          <a:latin typeface="Times New Roman" panose="02020603050405020304" pitchFamily="18" charset="0"/>
                          <a:cs typeface="Times New Roman" panose="02020603050405020304" pitchFamily="18" charset="0"/>
                        </a:rPr>
                        <a:t>Metal liner with a full composite overwrap</a:t>
                      </a:r>
                    </a:p>
                  </a:txBody>
                  <a:tcPr/>
                </a:tc>
                <a:tc>
                  <a:txBody>
                    <a:bodyPr/>
                    <a:lstStyle/>
                    <a:p>
                      <a:r>
                        <a:rPr lang="en-US" sz="1600" dirty="0">
                          <a:latin typeface="Times New Roman" panose="02020603050405020304" pitchFamily="18" charset="0"/>
                          <a:cs typeface="Times New Roman" panose="02020603050405020304" pitchFamily="18" charset="0"/>
                        </a:rPr>
                        <a:t>All-composite construction or an extremely thin metal liner</a:t>
                      </a:r>
                    </a:p>
                  </a:txBody>
                  <a:tcPr/>
                </a:tc>
                <a:extLst>
                  <a:ext uri="{0D108BD9-81ED-4DB2-BD59-A6C34878D82A}">
                    <a16:rowId xmlns:a16="http://schemas.microsoft.com/office/drawing/2014/main" val="4280763324"/>
                  </a:ext>
                </a:extLst>
              </a:tr>
            </a:tbl>
          </a:graphicData>
        </a:graphic>
      </p:graphicFrame>
      <p:sp>
        <p:nvSpPr>
          <p:cNvPr id="10" name="TextBox 9">
            <a:extLst>
              <a:ext uri="{FF2B5EF4-FFF2-40B4-BE49-F238E27FC236}">
                <a16:creationId xmlns:a16="http://schemas.microsoft.com/office/drawing/2014/main" id="{ABECF0D6-84F5-4DCF-879A-D057F333A749}"/>
              </a:ext>
            </a:extLst>
          </p:cNvPr>
          <p:cNvSpPr txBox="1"/>
          <p:nvPr/>
        </p:nvSpPr>
        <p:spPr>
          <a:xfrm>
            <a:off x="1090663" y="6314085"/>
            <a:ext cx="382798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Table 1: Description of COPV Types</a:t>
            </a:r>
          </a:p>
        </p:txBody>
      </p:sp>
    </p:spTree>
    <p:extLst>
      <p:ext uri="{BB962C8B-B14F-4D97-AF65-F5344CB8AC3E}">
        <p14:creationId xmlns:p14="http://schemas.microsoft.com/office/powerpoint/2010/main" val="323962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E61D9-DF0E-4DF6-A260-7D422B14F872}"/>
              </a:ext>
            </a:extLst>
          </p:cNvPr>
          <p:cNvSpPr>
            <a:spLocks noGrp="1"/>
          </p:cNvSpPr>
          <p:nvPr>
            <p:ph type="title"/>
          </p:nvPr>
        </p:nvSpPr>
        <p:spPr/>
        <p:txBody>
          <a:bodyPr/>
          <a:lstStyle/>
          <a:p>
            <a:r>
              <a:rPr lang="en-US" dirty="0"/>
              <a:t>Tensile Loading and Damage Modes in COPV</a:t>
            </a:r>
          </a:p>
        </p:txBody>
      </p:sp>
      <p:sp>
        <p:nvSpPr>
          <p:cNvPr id="3" name="Content Placeholder 2">
            <a:extLst>
              <a:ext uri="{FF2B5EF4-FFF2-40B4-BE49-F238E27FC236}">
                <a16:creationId xmlns:a16="http://schemas.microsoft.com/office/drawing/2014/main" id="{9D8CD2B4-5F49-4798-9961-2C3BB108EB64}"/>
              </a:ext>
            </a:extLst>
          </p:cNvPr>
          <p:cNvSpPr>
            <a:spLocks noGrp="1"/>
          </p:cNvSpPr>
          <p:nvPr>
            <p:ph idx="1"/>
          </p:nvPr>
        </p:nvSpPr>
        <p:spPr>
          <a:xfrm>
            <a:off x="318315" y="1690688"/>
            <a:ext cx="4549202" cy="4351338"/>
          </a:xfrm>
        </p:spPr>
        <p:txBody>
          <a:bodyPr>
            <a:normAutofit/>
          </a:bodyPr>
          <a:lstStyle/>
          <a:p>
            <a:r>
              <a:rPr lang="en-US" dirty="0"/>
              <a:t> Predominant damage modes (tensile loading)</a:t>
            </a:r>
          </a:p>
          <a:p>
            <a:pPr lvl="1"/>
            <a:r>
              <a:rPr lang="en-US" dirty="0"/>
              <a:t> Residual stresses can be reduced during processing</a:t>
            </a:r>
          </a:p>
          <a:p>
            <a:pPr lvl="2"/>
            <a:r>
              <a:rPr lang="en-US" dirty="0"/>
              <a:t> Parameters: </a:t>
            </a:r>
          </a:p>
          <a:p>
            <a:pPr lvl="3"/>
            <a:r>
              <a:rPr lang="en-US" dirty="0"/>
              <a:t> Cooling rate</a:t>
            </a:r>
          </a:p>
          <a:p>
            <a:pPr lvl="3"/>
            <a:r>
              <a:rPr lang="en-US" dirty="0"/>
              <a:t> Fiber/matrix bond weakness</a:t>
            </a:r>
          </a:p>
          <a:p>
            <a:pPr lvl="3"/>
            <a:r>
              <a:rPr lang="en-US" dirty="0"/>
              <a:t> Coefficient of thermal expansion (CTE) mismatch</a:t>
            </a:r>
          </a:p>
          <a:p>
            <a:pPr lvl="3"/>
            <a:r>
              <a:rPr lang="en-US" dirty="0"/>
              <a:t> Fiber volume fraction</a:t>
            </a:r>
          </a:p>
          <a:p>
            <a:pPr lvl="3"/>
            <a:r>
              <a:rPr lang="en-US" dirty="0"/>
              <a:t> Composite length</a:t>
            </a:r>
          </a:p>
          <a:p>
            <a:pPr lvl="3"/>
            <a:r>
              <a:rPr lang="en-US" dirty="0"/>
              <a:t> Stacking sequence</a:t>
            </a:r>
          </a:p>
          <a:p>
            <a:endParaRPr lang="en-US" dirty="0"/>
          </a:p>
        </p:txBody>
      </p:sp>
      <p:sp>
        <p:nvSpPr>
          <p:cNvPr id="4" name="Slide Number Placeholder 3">
            <a:extLst>
              <a:ext uri="{FF2B5EF4-FFF2-40B4-BE49-F238E27FC236}">
                <a16:creationId xmlns:a16="http://schemas.microsoft.com/office/drawing/2014/main" id="{B6672EE7-741B-4D83-BE00-661946B82DE0}"/>
              </a:ext>
            </a:extLst>
          </p:cNvPr>
          <p:cNvSpPr>
            <a:spLocks noGrp="1"/>
          </p:cNvSpPr>
          <p:nvPr>
            <p:ph type="sldNum" sz="quarter" idx="12"/>
          </p:nvPr>
        </p:nvSpPr>
        <p:spPr/>
        <p:txBody>
          <a:bodyPr/>
          <a:lstStyle/>
          <a:p>
            <a:fld id="{224C0C37-3CEC-4CB4-B902-37F94E20E969}" type="slidenum">
              <a:rPr lang="en-US" smtClean="0"/>
              <a:pPr/>
              <a:t>9</a:t>
            </a:fld>
            <a:endParaRPr lang="en-US"/>
          </a:p>
        </p:txBody>
      </p:sp>
      <p:pic>
        <p:nvPicPr>
          <p:cNvPr id="6" name="Picture 5" descr="Diagram&#10;&#10;Description automatically generated">
            <a:extLst>
              <a:ext uri="{FF2B5EF4-FFF2-40B4-BE49-F238E27FC236}">
                <a16:creationId xmlns:a16="http://schemas.microsoft.com/office/drawing/2014/main" id="{C2FFB25D-DD58-473D-AB9C-6DDD6E1D42CA}"/>
              </a:ext>
            </a:extLst>
          </p:cNvPr>
          <p:cNvPicPr>
            <a:picLocks noChangeAspect="1"/>
          </p:cNvPicPr>
          <p:nvPr/>
        </p:nvPicPr>
        <p:blipFill rotWithShape="1">
          <a:blip r:embed="rId3">
            <a:extLst>
              <a:ext uri="{28A0092B-C50C-407E-A947-70E740481C1C}">
                <a14:useLocalDpi xmlns:a14="http://schemas.microsoft.com/office/drawing/2010/main" val="0"/>
              </a:ext>
            </a:extLst>
          </a:blip>
          <a:srcRect l="12736" t="11036" r="1" b="38203"/>
          <a:stretch/>
        </p:blipFill>
        <p:spPr>
          <a:xfrm>
            <a:off x="4980661" y="2459051"/>
            <a:ext cx="6893024" cy="2255431"/>
          </a:xfrm>
          <a:prstGeom prst="rect">
            <a:avLst/>
          </a:prstGeom>
        </p:spPr>
      </p:pic>
      <p:sp>
        <p:nvSpPr>
          <p:cNvPr id="5" name="TextBox 4">
            <a:extLst>
              <a:ext uri="{FF2B5EF4-FFF2-40B4-BE49-F238E27FC236}">
                <a16:creationId xmlns:a16="http://schemas.microsoft.com/office/drawing/2014/main" id="{09394954-BF5E-4334-8BFC-BA7198021DAA}"/>
              </a:ext>
            </a:extLst>
          </p:cNvPr>
          <p:cNvSpPr txBox="1"/>
          <p:nvPr/>
        </p:nvSpPr>
        <p:spPr>
          <a:xfrm>
            <a:off x="5526931" y="4714482"/>
            <a:ext cx="5800483"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Fig. 5: Damage modes dominant in tensile loading</a:t>
            </a:r>
          </a:p>
        </p:txBody>
      </p:sp>
    </p:spTree>
    <p:extLst>
      <p:ext uri="{BB962C8B-B14F-4D97-AF65-F5344CB8AC3E}">
        <p14:creationId xmlns:p14="http://schemas.microsoft.com/office/powerpoint/2010/main" val="911294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AA49B-8AA1-446D-AC90-9A9191BC07C5}"/>
              </a:ext>
            </a:extLst>
          </p:cNvPr>
          <p:cNvSpPr>
            <a:spLocks noGrp="1"/>
          </p:cNvSpPr>
          <p:nvPr>
            <p:ph type="title"/>
          </p:nvPr>
        </p:nvSpPr>
        <p:spPr/>
        <p:txBody>
          <a:bodyPr/>
          <a:lstStyle/>
          <a:p>
            <a:r>
              <a:rPr lang="en-US" dirty="0"/>
              <a:t>Cylindrical Stresses of COPV</a:t>
            </a:r>
          </a:p>
        </p:txBody>
      </p:sp>
      <p:sp>
        <p:nvSpPr>
          <p:cNvPr id="3" name="Content Placeholder 2">
            <a:extLst>
              <a:ext uri="{FF2B5EF4-FFF2-40B4-BE49-F238E27FC236}">
                <a16:creationId xmlns:a16="http://schemas.microsoft.com/office/drawing/2014/main" id="{9F98F03F-8797-4D15-87E2-BAE42306D0F8}"/>
              </a:ext>
            </a:extLst>
          </p:cNvPr>
          <p:cNvSpPr>
            <a:spLocks noGrp="1"/>
          </p:cNvSpPr>
          <p:nvPr>
            <p:ph idx="1"/>
          </p:nvPr>
        </p:nvSpPr>
        <p:spPr>
          <a:xfrm>
            <a:off x="838200" y="1825625"/>
            <a:ext cx="4381072" cy="4351338"/>
          </a:xfrm>
        </p:spPr>
        <p:txBody>
          <a:bodyPr>
            <a:normAutofit fontScale="92500" lnSpcReduction="20000"/>
          </a:bodyPr>
          <a:lstStyle/>
          <a:p>
            <a:r>
              <a:rPr lang="en-US" sz="2300" dirty="0">
                <a:sym typeface="Symbol" panose="05050102010706020507" pitchFamily="18" charset="2"/>
              </a:rPr>
              <a:t> </a:t>
            </a:r>
            <a:r>
              <a:rPr lang="en-US" sz="2200" dirty="0">
                <a:sym typeface="Symbol" panose="05050102010706020507" pitchFamily="18" charset="2"/>
              </a:rPr>
              <a:t>Hoop stresses are twice that of axial stresses</a:t>
            </a:r>
          </a:p>
          <a:p>
            <a:pPr lvl="1"/>
            <a:r>
              <a:rPr lang="en-US" sz="2200" dirty="0">
                <a:sym typeface="Symbol" panose="05050102010706020507" pitchFamily="18" charset="2"/>
              </a:rPr>
              <a:t> Finite Element Analysis (FEA) generally agrees with experimental data, but there is not yet a universal damage model for composites</a:t>
            </a:r>
          </a:p>
          <a:p>
            <a:r>
              <a:rPr lang="en-US" sz="2600" dirty="0">
                <a:sym typeface="Symbol" panose="05050102010706020507" pitchFamily="18" charset="2"/>
              </a:rPr>
              <a:t> </a:t>
            </a:r>
            <a:r>
              <a:rPr lang="en-US" sz="2200" dirty="0">
                <a:sym typeface="Symbol" panose="05050102010706020507" pitchFamily="18" charset="2"/>
              </a:rPr>
              <a:t>Stress parameters</a:t>
            </a:r>
          </a:p>
          <a:p>
            <a:pPr lvl="1"/>
            <a:r>
              <a:rPr lang="en-US" sz="2200" dirty="0">
                <a:sym typeface="Symbol" panose="05050102010706020507" pitchFamily="18" charset="2"/>
              </a:rPr>
              <a:t> p = internal pressure</a:t>
            </a:r>
          </a:p>
          <a:p>
            <a:pPr lvl="1"/>
            <a:r>
              <a:rPr lang="en-US" sz="2200" dirty="0">
                <a:sym typeface="Symbol" panose="05050102010706020507" pitchFamily="18" charset="2"/>
              </a:rPr>
              <a:t> r = radius of cylinder</a:t>
            </a:r>
          </a:p>
          <a:p>
            <a:pPr lvl="1"/>
            <a:r>
              <a:rPr lang="en-US" sz="2200" dirty="0">
                <a:sym typeface="Symbol" panose="05050102010706020507" pitchFamily="18" charset="2"/>
              </a:rPr>
              <a:t> t = thickness of cylinder wall (assumed to be much less than the radius of the cylinder)</a:t>
            </a:r>
          </a:p>
          <a:p>
            <a:r>
              <a:rPr lang="en-US" sz="2200" dirty="0">
                <a:sym typeface="Symbol" panose="05050102010706020507" pitchFamily="18" charset="2"/>
              </a:rPr>
              <a:t> Thin wall assumption: the ratio between r and t is very large, so the contribution made by the radial stress is assumed to be negligible</a:t>
            </a:r>
          </a:p>
          <a:p>
            <a:pPr lvl="1"/>
            <a:endParaRPr lang="en-US" sz="2300" dirty="0">
              <a:sym typeface="Symbol" panose="05050102010706020507" pitchFamily="18" charset="2"/>
            </a:endParaRPr>
          </a:p>
        </p:txBody>
      </p:sp>
      <p:sp>
        <p:nvSpPr>
          <p:cNvPr id="4" name="Slide Number Placeholder 3">
            <a:extLst>
              <a:ext uri="{FF2B5EF4-FFF2-40B4-BE49-F238E27FC236}">
                <a16:creationId xmlns:a16="http://schemas.microsoft.com/office/drawing/2014/main" id="{D2E4F7A7-5BF3-4CF2-A973-941E052EECB1}"/>
              </a:ext>
            </a:extLst>
          </p:cNvPr>
          <p:cNvSpPr>
            <a:spLocks noGrp="1"/>
          </p:cNvSpPr>
          <p:nvPr>
            <p:ph type="sldNum" sz="quarter" idx="12"/>
          </p:nvPr>
        </p:nvSpPr>
        <p:spPr/>
        <p:txBody>
          <a:bodyPr/>
          <a:lstStyle/>
          <a:p>
            <a:fld id="{224C0C37-3CEC-4CB4-B902-37F94E20E969}" type="slidenum">
              <a:rPr lang="en-US" smtClean="0"/>
              <a:pPr/>
              <a:t>10</a:t>
            </a:fld>
            <a:endParaRPr lang="en-US"/>
          </a:p>
        </p:txBody>
      </p:sp>
      <mc:AlternateContent xmlns:mc="http://schemas.openxmlformats.org/markup-compatibility/2006" xmlns:a14="http://schemas.microsoft.com/office/drawing/2010/main">
        <mc:Choice Requires="a14">
          <p:graphicFrame>
            <p:nvGraphicFramePr>
              <p:cNvPr id="8" name="Table 8">
                <a:extLst>
                  <a:ext uri="{FF2B5EF4-FFF2-40B4-BE49-F238E27FC236}">
                    <a16:creationId xmlns:a16="http://schemas.microsoft.com/office/drawing/2014/main" id="{9A163F76-25AC-42C3-A1DE-EDD01C7D01D7}"/>
                  </a:ext>
                </a:extLst>
              </p:cNvPr>
              <p:cNvGraphicFramePr>
                <a:graphicFrameLocks noGrp="1"/>
              </p:cNvGraphicFramePr>
              <p:nvPr>
                <p:extLst>
                  <p:ext uri="{D42A27DB-BD31-4B8C-83A1-F6EECF244321}">
                    <p14:modId xmlns:p14="http://schemas.microsoft.com/office/powerpoint/2010/main" val="1964716303"/>
                  </p:ext>
                </p:extLst>
              </p:nvPr>
            </p:nvGraphicFramePr>
            <p:xfrm>
              <a:off x="5289479" y="1824727"/>
              <a:ext cx="6639958" cy="2515938"/>
            </p:xfrm>
            <a:graphic>
              <a:graphicData uri="http://schemas.openxmlformats.org/drawingml/2006/table">
                <a:tbl>
                  <a:tblPr firstRow="1" bandRow="1">
                    <a:tableStyleId>{5C22544A-7EE6-4342-B048-85BDC9FD1C3A}</a:tableStyleId>
                  </a:tblPr>
                  <a:tblGrid>
                    <a:gridCol w="1453270">
                      <a:extLst>
                        <a:ext uri="{9D8B030D-6E8A-4147-A177-3AD203B41FA5}">
                          <a16:colId xmlns:a16="http://schemas.microsoft.com/office/drawing/2014/main" val="927976667"/>
                        </a:ext>
                      </a:extLst>
                    </a:gridCol>
                    <a:gridCol w="1505705">
                      <a:extLst>
                        <a:ext uri="{9D8B030D-6E8A-4147-A177-3AD203B41FA5}">
                          <a16:colId xmlns:a16="http://schemas.microsoft.com/office/drawing/2014/main" val="951483068"/>
                        </a:ext>
                      </a:extLst>
                    </a:gridCol>
                    <a:gridCol w="1400835">
                      <a:extLst>
                        <a:ext uri="{9D8B030D-6E8A-4147-A177-3AD203B41FA5}">
                          <a16:colId xmlns:a16="http://schemas.microsoft.com/office/drawing/2014/main" val="274296289"/>
                        </a:ext>
                      </a:extLst>
                    </a:gridCol>
                    <a:gridCol w="2280148">
                      <a:extLst>
                        <a:ext uri="{9D8B030D-6E8A-4147-A177-3AD203B41FA5}">
                          <a16:colId xmlns:a16="http://schemas.microsoft.com/office/drawing/2014/main" val="1775271133"/>
                        </a:ext>
                      </a:extLst>
                    </a:gridCol>
                  </a:tblGrid>
                  <a:tr h="931829">
                    <a:tc>
                      <a:txBody>
                        <a:bodyPr/>
                        <a:lstStyle/>
                        <a:p>
                          <a:r>
                            <a:rPr lang="en-US" dirty="0">
                              <a:latin typeface="Times New Roman" panose="02020603050405020304" pitchFamily="18" charset="0"/>
                              <a:cs typeface="Times New Roman" panose="02020603050405020304" pitchFamily="18" charset="0"/>
                            </a:rPr>
                            <a:t>Cylindrical Stress</a:t>
                          </a:r>
                        </a:p>
                      </a:txBody>
                      <a:tcPr/>
                    </a:tc>
                    <a:tc>
                      <a:txBody>
                        <a:bodyPr/>
                        <a:lstStyle/>
                        <a:p>
                          <a:r>
                            <a:rPr lang="en-US" dirty="0">
                              <a:latin typeface="Times New Roman" panose="02020603050405020304" pitchFamily="18" charset="0"/>
                              <a:cs typeface="Times New Roman" panose="02020603050405020304" pitchFamily="18" charset="0"/>
                            </a:rPr>
                            <a:t>Hoop Stress, </a:t>
                          </a:r>
                          <a14:m>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𝑯</m:t>
                                  </m:r>
                                </m:sub>
                              </m:sSub>
                            </m:oMath>
                          </a14:m>
                          <a:endParaRPr lang="en-US"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Axial Stress, </a:t>
                          </a:r>
                          <a14:m>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𝑨</m:t>
                                  </m:r>
                                </m:sub>
                              </m:sSub>
                            </m:oMath>
                          </a14:m>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Radial Stress, </a:t>
                          </a:r>
                          <a14:m>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𝑹</m:t>
                                  </m:r>
                                </m:sub>
                              </m:sSub>
                            </m:oMath>
                          </a14:m>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45576464"/>
                      </a:ext>
                    </a:extLst>
                  </a:tr>
                  <a:tr h="652280">
                    <a:tc>
                      <a:txBody>
                        <a:bodyPr/>
                        <a:lstStyle/>
                        <a:p>
                          <a:r>
                            <a:rPr lang="en-US" dirty="0">
                              <a:latin typeface="Times New Roman" panose="02020603050405020304" pitchFamily="18" charset="0"/>
                              <a:cs typeface="Times New Roman" panose="02020603050405020304" pitchFamily="18" charset="0"/>
                            </a:rPr>
                            <a:t>Direction</a:t>
                          </a:r>
                        </a:p>
                      </a:txBody>
                      <a:tcPr/>
                    </a:tc>
                    <a:tc>
                      <a:txBody>
                        <a:bodyPr/>
                        <a:lstStyle/>
                        <a:p>
                          <a:r>
                            <a:rPr lang="en-US" dirty="0">
                              <a:latin typeface="Times New Roman" panose="02020603050405020304" pitchFamily="18" charset="0"/>
                              <a:cs typeface="Times New Roman" panose="02020603050405020304" pitchFamily="18" charset="0"/>
                            </a:rPr>
                            <a:t>Along the circumference</a:t>
                          </a:r>
                        </a:p>
                      </a:txBody>
                      <a:tcPr/>
                    </a:tc>
                    <a:tc>
                      <a:txBody>
                        <a:bodyPr/>
                        <a:lstStyle/>
                        <a:p>
                          <a:r>
                            <a:rPr lang="en-US" dirty="0">
                              <a:latin typeface="Times New Roman" panose="02020603050405020304" pitchFamily="18" charset="0"/>
                              <a:cs typeface="Times New Roman" panose="02020603050405020304" pitchFamily="18" charset="0"/>
                            </a:rPr>
                            <a:t>Along the longitudinal</a:t>
                          </a:r>
                        </a:p>
                      </a:txBody>
                      <a:tcPr/>
                    </a:tc>
                    <a:tc>
                      <a:txBody>
                        <a:bodyPr/>
                        <a:lstStyle/>
                        <a:p>
                          <a:r>
                            <a:rPr lang="en-US" dirty="0">
                              <a:latin typeface="Times New Roman" panose="02020603050405020304" pitchFamily="18" charset="0"/>
                              <a:cs typeface="Times New Roman" panose="02020603050405020304" pitchFamily="18" charset="0"/>
                            </a:rPr>
                            <a:t>Through the radial thickness</a:t>
                          </a:r>
                        </a:p>
                      </a:txBody>
                      <a:tcPr/>
                    </a:tc>
                    <a:extLst>
                      <a:ext uri="{0D108BD9-81ED-4DB2-BD59-A6C34878D82A}">
                        <a16:rowId xmlns:a16="http://schemas.microsoft.com/office/drawing/2014/main" val="1955932384"/>
                      </a:ext>
                    </a:extLst>
                  </a:tr>
                  <a:tr h="931829">
                    <a:tc>
                      <a:txBody>
                        <a:bodyPr/>
                        <a:lstStyle/>
                        <a:p>
                          <a:r>
                            <a:rPr lang="en-US" dirty="0">
                              <a:latin typeface="Times New Roman" panose="02020603050405020304" pitchFamily="18" charset="0"/>
                              <a:cs typeface="Times New Roman" panose="02020603050405020304" pitchFamily="18" charset="0"/>
                            </a:rPr>
                            <a:t>Equation</a:t>
                          </a: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𝝈</m:t>
                                    </m:r>
                                  </m:e>
                                  <m:sub>
                                    <m:r>
                                      <a:rPr lang="en-US" b="0" i="1" smtClean="0">
                                        <a:latin typeface="Cambria Math" panose="02040503050406030204" pitchFamily="18" charset="0"/>
                                        <a:ea typeface="Cambria Math" panose="02040503050406030204" pitchFamily="18" charset="0"/>
                                      </a:rPr>
                                      <m:t>𝐻</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𝑝𝑟</m:t>
                                    </m:r>
                                  </m:num>
                                  <m:den>
                                    <m:r>
                                      <a:rPr lang="en-US" b="0" i="1" smtClean="0">
                                        <a:latin typeface="Cambria Math" panose="02040503050406030204" pitchFamily="18" charset="0"/>
                                        <a:ea typeface="Cambria Math" panose="02040503050406030204" pitchFamily="18" charset="0"/>
                                      </a:rPr>
                                      <m:t>𝑡</m:t>
                                    </m:r>
                                  </m:den>
                                </m:f>
                              </m:oMath>
                            </m:oMathPara>
                          </a14:m>
                          <a:endParaRPr lang="en-US" dirty="0">
                            <a:latin typeface="Times New Roman" panose="02020603050405020304" pitchFamily="18" charset="0"/>
                            <a:cs typeface="Times New Roman" panose="02020603050405020304" pitchFamily="18" charset="0"/>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𝝈</m:t>
                                    </m:r>
                                  </m:e>
                                  <m:sub>
                                    <m:r>
                                      <a:rPr lang="en-US" b="0" i="1" smtClean="0">
                                        <a:latin typeface="Cambria Math" panose="02040503050406030204" pitchFamily="18" charset="0"/>
                                        <a:ea typeface="Cambria Math" panose="02040503050406030204" pitchFamily="18" charset="0"/>
                                      </a:rPr>
                                      <m:t>𝐴</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𝑝𝑟</m:t>
                                    </m:r>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𝑡</m:t>
                                    </m:r>
                                  </m:den>
                                </m:f>
                              </m:oMath>
                            </m:oMathPara>
                          </a14:m>
                          <a:endParaRPr lang="en-US" dirty="0">
                            <a:latin typeface="Times New Roman" panose="02020603050405020304" pitchFamily="18" charset="0"/>
                            <a:cs typeface="Times New Roman" panose="02020603050405020304" pitchFamily="18" charset="0"/>
                          </a:endParaRPr>
                        </a:p>
                      </a:txBody>
                      <a:tcPr/>
                    </a:tc>
                    <a:tc>
                      <a:txBody>
                        <a:bodyPr/>
                        <a:lstStyle/>
                        <a:p>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𝝈</m:t>
                                  </m:r>
                                </m:e>
                                <m:sub>
                                  <m:r>
                                    <m:rPr>
                                      <m:sty m:val="p"/>
                                    </m:rPr>
                                    <a:rPr lang="en-US" b="0" i="0" smtClean="0">
                                      <a:latin typeface="Cambria Math" panose="02040503050406030204" pitchFamily="18" charset="0"/>
                                      <a:ea typeface="Cambria Math" panose="02040503050406030204" pitchFamily="18" charset="0"/>
                                    </a:rPr>
                                    <m:t>R</m:t>
                                  </m:r>
                                </m:sub>
                              </m:sSub>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p</m:t>
                              </m:r>
                              <m:r>
                                <a:rPr lang="en-US" b="0" i="0" smtClean="0">
                                  <a:solidFill>
                                    <a:srgbClr val="FF0000"/>
                                  </a:solidFill>
                                  <a:latin typeface="Cambria Math" panose="02040503050406030204" pitchFamily="18" charset="0"/>
                                  <a:ea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sym typeface="Symbol" panose="05050102010706020507" pitchFamily="18" charset="2"/>
                                </a:rPr>
                                <m:t></m:t>
                              </m:r>
                              <m:r>
                                <a:rPr lang="en-US" b="0" i="0" smtClean="0">
                                  <a:solidFill>
                                    <a:srgbClr val="FF0000"/>
                                  </a:solidFill>
                                  <a:latin typeface="Cambria Math" panose="02040503050406030204" pitchFamily="18" charset="0"/>
                                  <a:ea typeface="Cambria Math" panose="02040503050406030204" pitchFamily="18" charset="0"/>
                                </a:rPr>
                                <m:t> </m:t>
                              </m:r>
                              <m:r>
                                <a:rPr lang="en-US" b="0" i="0" smtClean="0">
                                  <a:latin typeface="Cambria Math" panose="02040503050406030204" pitchFamily="18" charset="0"/>
                                  <a:ea typeface="Cambria Math" panose="02040503050406030204" pitchFamily="18" charset="0"/>
                                </a:rPr>
                                <m:t>0</m:t>
                              </m:r>
                            </m:oMath>
                          </a14:m>
                          <a:r>
                            <a:rPr lang="en-US" b="0" dirty="0">
                              <a:latin typeface="Times New Roman" panose="02020603050405020304" pitchFamily="18" charset="0"/>
                              <a:ea typeface="+mn-ea"/>
                              <a:cs typeface="Times New Roman" panose="02020603050405020304" pitchFamily="18" charset="0"/>
                              <a:sym typeface="Symbol" panose="05050102010706020507" pitchFamily="18" charset="2"/>
                            </a:rPr>
                            <a:t> (thin wall assumption)</a:t>
                          </a:r>
                        </a:p>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19120945"/>
                      </a:ext>
                    </a:extLst>
                  </a:tr>
                </a:tbl>
              </a:graphicData>
            </a:graphic>
          </p:graphicFrame>
        </mc:Choice>
        <mc:Fallback xmlns="">
          <p:graphicFrame>
            <p:nvGraphicFramePr>
              <p:cNvPr id="8" name="Table 8">
                <a:extLst>
                  <a:ext uri="{FF2B5EF4-FFF2-40B4-BE49-F238E27FC236}">
                    <a16:creationId xmlns:a16="http://schemas.microsoft.com/office/drawing/2014/main" id="{9A163F76-25AC-42C3-A1DE-EDD01C7D01D7}"/>
                  </a:ext>
                </a:extLst>
              </p:cNvPr>
              <p:cNvGraphicFramePr>
                <a:graphicFrameLocks noGrp="1"/>
              </p:cNvGraphicFramePr>
              <p:nvPr>
                <p:extLst>
                  <p:ext uri="{D42A27DB-BD31-4B8C-83A1-F6EECF244321}">
                    <p14:modId xmlns:p14="http://schemas.microsoft.com/office/powerpoint/2010/main" val="1964716303"/>
                  </p:ext>
                </p:extLst>
              </p:nvPr>
            </p:nvGraphicFramePr>
            <p:xfrm>
              <a:off x="5289479" y="1824727"/>
              <a:ext cx="6639958" cy="2515938"/>
            </p:xfrm>
            <a:graphic>
              <a:graphicData uri="http://schemas.openxmlformats.org/drawingml/2006/table">
                <a:tbl>
                  <a:tblPr firstRow="1" bandRow="1">
                    <a:tableStyleId>{5C22544A-7EE6-4342-B048-85BDC9FD1C3A}</a:tableStyleId>
                  </a:tblPr>
                  <a:tblGrid>
                    <a:gridCol w="1453270">
                      <a:extLst>
                        <a:ext uri="{9D8B030D-6E8A-4147-A177-3AD203B41FA5}">
                          <a16:colId xmlns:a16="http://schemas.microsoft.com/office/drawing/2014/main" val="927976667"/>
                        </a:ext>
                      </a:extLst>
                    </a:gridCol>
                    <a:gridCol w="1505705">
                      <a:extLst>
                        <a:ext uri="{9D8B030D-6E8A-4147-A177-3AD203B41FA5}">
                          <a16:colId xmlns:a16="http://schemas.microsoft.com/office/drawing/2014/main" val="951483068"/>
                        </a:ext>
                      </a:extLst>
                    </a:gridCol>
                    <a:gridCol w="1400835">
                      <a:extLst>
                        <a:ext uri="{9D8B030D-6E8A-4147-A177-3AD203B41FA5}">
                          <a16:colId xmlns:a16="http://schemas.microsoft.com/office/drawing/2014/main" val="274296289"/>
                        </a:ext>
                      </a:extLst>
                    </a:gridCol>
                    <a:gridCol w="2280148">
                      <a:extLst>
                        <a:ext uri="{9D8B030D-6E8A-4147-A177-3AD203B41FA5}">
                          <a16:colId xmlns:a16="http://schemas.microsoft.com/office/drawing/2014/main" val="1775271133"/>
                        </a:ext>
                      </a:extLst>
                    </a:gridCol>
                  </a:tblGrid>
                  <a:tr h="931829">
                    <a:tc>
                      <a:txBody>
                        <a:bodyPr/>
                        <a:lstStyle/>
                        <a:p>
                          <a:r>
                            <a:rPr lang="en-US" dirty="0">
                              <a:latin typeface="Times New Roman" panose="02020603050405020304" pitchFamily="18" charset="0"/>
                              <a:cs typeface="Times New Roman" panose="02020603050405020304" pitchFamily="18" charset="0"/>
                            </a:rPr>
                            <a:t>Cylindrical Stress</a:t>
                          </a:r>
                        </a:p>
                      </a:txBody>
                      <a:tcPr/>
                    </a:tc>
                    <a:tc>
                      <a:txBody>
                        <a:bodyPr/>
                        <a:lstStyle/>
                        <a:p>
                          <a:endParaRPr lang="en-US"/>
                        </a:p>
                      </a:txBody>
                      <a:tcPr>
                        <a:blipFill>
                          <a:blip r:embed="rId2"/>
                          <a:stretch>
                            <a:fillRect l="-97166" t="-3268" r="-246559" b="-171895"/>
                          </a:stretch>
                        </a:blipFill>
                      </a:tcPr>
                    </a:tc>
                    <a:tc>
                      <a:txBody>
                        <a:bodyPr/>
                        <a:lstStyle/>
                        <a:p>
                          <a:endParaRPr lang="en-US"/>
                        </a:p>
                      </a:txBody>
                      <a:tcPr>
                        <a:blipFill>
                          <a:blip r:embed="rId2"/>
                          <a:stretch>
                            <a:fillRect l="-211739" t="-3268" r="-164783" b="-171895"/>
                          </a:stretch>
                        </a:blipFill>
                      </a:tcPr>
                    </a:tc>
                    <a:tc>
                      <a:txBody>
                        <a:bodyPr/>
                        <a:lstStyle/>
                        <a:p>
                          <a:endParaRPr lang="en-US"/>
                        </a:p>
                      </a:txBody>
                      <a:tcPr>
                        <a:blipFill>
                          <a:blip r:embed="rId2"/>
                          <a:stretch>
                            <a:fillRect l="-191711" t="-3268" r="-1337" b="-171895"/>
                          </a:stretch>
                        </a:blipFill>
                      </a:tcPr>
                    </a:tc>
                    <a:extLst>
                      <a:ext uri="{0D108BD9-81ED-4DB2-BD59-A6C34878D82A}">
                        <a16:rowId xmlns:a16="http://schemas.microsoft.com/office/drawing/2014/main" val="3145576464"/>
                      </a:ext>
                    </a:extLst>
                  </a:tr>
                  <a:tr h="652280">
                    <a:tc>
                      <a:txBody>
                        <a:bodyPr/>
                        <a:lstStyle/>
                        <a:p>
                          <a:r>
                            <a:rPr lang="en-US" dirty="0">
                              <a:latin typeface="Times New Roman" panose="02020603050405020304" pitchFamily="18" charset="0"/>
                              <a:cs typeface="Times New Roman" panose="02020603050405020304" pitchFamily="18" charset="0"/>
                            </a:rPr>
                            <a:t>Direction</a:t>
                          </a:r>
                        </a:p>
                      </a:txBody>
                      <a:tcPr/>
                    </a:tc>
                    <a:tc>
                      <a:txBody>
                        <a:bodyPr/>
                        <a:lstStyle/>
                        <a:p>
                          <a:r>
                            <a:rPr lang="en-US" dirty="0">
                              <a:latin typeface="Times New Roman" panose="02020603050405020304" pitchFamily="18" charset="0"/>
                              <a:cs typeface="Times New Roman" panose="02020603050405020304" pitchFamily="18" charset="0"/>
                            </a:rPr>
                            <a:t>Along the circumference</a:t>
                          </a:r>
                        </a:p>
                      </a:txBody>
                      <a:tcPr/>
                    </a:tc>
                    <a:tc>
                      <a:txBody>
                        <a:bodyPr/>
                        <a:lstStyle/>
                        <a:p>
                          <a:r>
                            <a:rPr lang="en-US" dirty="0">
                              <a:latin typeface="Times New Roman" panose="02020603050405020304" pitchFamily="18" charset="0"/>
                              <a:cs typeface="Times New Roman" panose="02020603050405020304" pitchFamily="18" charset="0"/>
                            </a:rPr>
                            <a:t>Along the longitudinal</a:t>
                          </a:r>
                        </a:p>
                      </a:txBody>
                      <a:tcPr/>
                    </a:tc>
                    <a:tc>
                      <a:txBody>
                        <a:bodyPr/>
                        <a:lstStyle/>
                        <a:p>
                          <a:r>
                            <a:rPr lang="en-US" dirty="0">
                              <a:latin typeface="Times New Roman" panose="02020603050405020304" pitchFamily="18" charset="0"/>
                              <a:cs typeface="Times New Roman" panose="02020603050405020304" pitchFamily="18" charset="0"/>
                            </a:rPr>
                            <a:t>Through the radial thickness</a:t>
                          </a:r>
                        </a:p>
                      </a:txBody>
                      <a:tcPr/>
                    </a:tc>
                    <a:extLst>
                      <a:ext uri="{0D108BD9-81ED-4DB2-BD59-A6C34878D82A}">
                        <a16:rowId xmlns:a16="http://schemas.microsoft.com/office/drawing/2014/main" val="1955932384"/>
                      </a:ext>
                    </a:extLst>
                  </a:tr>
                  <a:tr h="931829">
                    <a:tc>
                      <a:txBody>
                        <a:bodyPr/>
                        <a:lstStyle/>
                        <a:p>
                          <a:r>
                            <a:rPr lang="en-US" dirty="0">
                              <a:latin typeface="Times New Roman" panose="02020603050405020304" pitchFamily="18" charset="0"/>
                              <a:cs typeface="Times New Roman" panose="02020603050405020304" pitchFamily="18" charset="0"/>
                            </a:rPr>
                            <a:t>Equation</a:t>
                          </a:r>
                        </a:p>
                      </a:txBody>
                      <a:tcPr/>
                    </a:tc>
                    <a:tc>
                      <a:txBody>
                        <a:bodyPr/>
                        <a:lstStyle/>
                        <a:p>
                          <a:endParaRPr lang="en-US"/>
                        </a:p>
                      </a:txBody>
                      <a:tcPr>
                        <a:blipFill>
                          <a:blip r:embed="rId2"/>
                          <a:stretch>
                            <a:fillRect l="-97166" t="-173856" r="-246559" b="-1307"/>
                          </a:stretch>
                        </a:blipFill>
                      </a:tcPr>
                    </a:tc>
                    <a:tc>
                      <a:txBody>
                        <a:bodyPr/>
                        <a:lstStyle/>
                        <a:p>
                          <a:endParaRPr lang="en-US"/>
                        </a:p>
                      </a:txBody>
                      <a:tcPr>
                        <a:blipFill>
                          <a:blip r:embed="rId2"/>
                          <a:stretch>
                            <a:fillRect l="-211739" t="-173856" r="-164783" b="-1307"/>
                          </a:stretch>
                        </a:blipFill>
                      </a:tcPr>
                    </a:tc>
                    <a:tc>
                      <a:txBody>
                        <a:bodyPr/>
                        <a:lstStyle/>
                        <a:p>
                          <a:endParaRPr lang="en-US"/>
                        </a:p>
                      </a:txBody>
                      <a:tcPr>
                        <a:blipFill>
                          <a:blip r:embed="rId2"/>
                          <a:stretch>
                            <a:fillRect l="-191711" t="-173856" r="-1337" b="-1307"/>
                          </a:stretch>
                        </a:blipFill>
                      </a:tcPr>
                    </a:tc>
                    <a:extLst>
                      <a:ext uri="{0D108BD9-81ED-4DB2-BD59-A6C34878D82A}">
                        <a16:rowId xmlns:a16="http://schemas.microsoft.com/office/drawing/2014/main" val="4019120945"/>
                      </a:ext>
                    </a:extLst>
                  </a:tr>
                </a:tbl>
              </a:graphicData>
            </a:graphic>
          </p:graphicFrame>
        </mc:Fallback>
      </mc:AlternateContent>
      <p:sp>
        <p:nvSpPr>
          <p:cNvPr id="10" name="TextBox 9">
            <a:extLst>
              <a:ext uri="{FF2B5EF4-FFF2-40B4-BE49-F238E27FC236}">
                <a16:creationId xmlns:a16="http://schemas.microsoft.com/office/drawing/2014/main" id="{2D2120E7-1F49-45C6-9974-63FF53405320}"/>
              </a:ext>
            </a:extLst>
          </p:cNvPr>
          <p:cNvSpPr txBox="1"/>
          <p:nvPr/>
        </p:nvSpPr>
        <p:spPr>
          <a:xfrm>
            <a:off x="5219272" y="1464646"/>
            <a:ext cx="382798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Table 2: Cylindrical stresses</a:t>
            </a:r>
          </a:p>
        </p:txBody>
      </p:sp>
      <p:graphicFrame>
        <p:nvGraphicFramePr>
          <p:cNvPr id="5" name="Table 5">
            <a:extLst>
              <a:ext uri="{FF2B5EF4-FFF2-40B4-BE49-F238E27FC236}">
                <a16:creationId xmlns:a16="http://schemas.microsoft.com/office/drawing/2014/main" id="{F4A9CE3A-DEB8-48F2-9A53-1932B42FD986}"/>
              </a:ext>
            </a:extLst>
          </p:cNvPr>
          <p:cNvGraphicFramePr>
            <a:graphicFrameLocks noGrp="1"/>
          </p:cNvGraphicFramePr>
          <p:nvPr>
            <p:extLst>
              <p:ext uri="{D42A27DB-BD31-4B8C-83A1-F6EECF244321}">
                <p14:modId xmlns:p14="http://schemas.microsoft.com/office/powerpoint/2010/main" val="2349443266"/>
              </p:ext>
            </p:extLst>
          </p:nvPr>
        </p:nvGraphicFramePr>
        <p:xfrm>
          <a:off x="5219272" y="4797898"/>
          <a:ext cx="6239502" cy="1554480"/>
        </p:xfrm>
        <a:graphic>
          <a:graphicData uri="http://schemas.openxmlformats.org/drawingml/2006/table">
            <a:tbl>
              <a:tblPr firstRow="1" bandRow="1">
                <a:tableStyleId>{5C22544A-7EE6-4342-B048-85BDC9FD1C3A}</a:tableStyleId>
              </a:tblPr>
              <a:tblGrid>
                <a:gridCol w="1549173">
                  <a:extLst>
                    <a:ext uri="{9D8B030D-6E8A-4147-A177-3AD203B41FA5}">
                      <a16:colId xmlns:a16="http://schemas.microsoft.com/office/drawing/2014/main" val="225805494"/>
                    </a:ext>
                  </a:extLst>
                </a:gridCol>
                <a:gridCol w="2506971">
                  <a:extLst>
                    <a:ext uri="{9D8B030D-6E8A-4147-A177-3AD203B41FA5}">
                      <a16:colId xmlns:a16="http://schemas.microsoft.com/office/drawing/2014/main" val="641961473"/>
                    </a:ext>
                  </a:extLst>
                </a:gridCol>
                <a:gridCol w="2183358">
                  <a:extLst>
                    <a:ext uri="{9D8B030D-6E8A-4147-A177-3AD203B41FA5}">
                      <a16:colId xmlns:a16="http://schemas.microsoft.com/office/drawing/2014/main" val="2564773440"/>
                    </a:ext>
                  </a:extLst>
                </a:gridCol>
              </a:tblGrid>
              <a:tr h="464665">
                <a:tc>
                  <a:txBody>
                    <a:bodyPr/>
                    <a:lstStyle/>
                    <a:p>
                      <a:r>
                        <a:rPr lang="en-US" dirty="0">
                          <a:latin typeface="Times New Roman" panose="02020603050405020304" pitchFamily="18" charset="0"/>
                          <a:cs typeface="Times New Roman" panose="02020603050405020304" pitchFamily="18" charset="0"/>
                        </a:rPr>
                        <a:t>Winding Type</a:t>
                      </a:r>
                    </a:p>
                  </a:txBody>
                  <a:tcPr/>
                </a:tc>
                <a:tc>
                  <a:txBody>
                    <a:bodyPr/>
                    <a:lstStyle/>
                    <a:p>
                      <a:r>
                        <a:rPr lang="en-US" dirty="0">
                          <a:latin typeface="Times New Roman" panose="02020603050405020304" pitchFamily="18" charset="0"/>
                          <a:cs typeface="Times New Roman" panose="02020603050405020304" pitchFamily="18" charset="0"/>
                        </a:rPr>
                        <a:t>Hoop</a:t>
                      </a:r>
                    </a:p>
                  </a:txBody>
                  <a:tcPr/>
                </a:tc>
                <a:tc>
                  <a:txBody>
                    <a:bodyPr/>
                    <a:lstStyle/>
                    <a:p>
                      <a:r>
                        <a:rPr lang="en-US" dirty="0">
                          <a:latin typeface="Times New Roman" panose="02020603050405020304" pitchFamily="18" charset="0"/>
                          <a:cs typeface="Times New Roman" panose="02020603050405020304" pitchFamily="18" charset="0"/>
                        </a:rPr>
                        <a:t>Helical</a:t>
                      </a:r>
                    </a:p>
                  </a:txBody>
                  <a:tcPr/>
                </a:tc>
                <a:extLst>
                  <a:ext uri="{0D108BD9-81ED-4DB2-BD59-A6C34878D82A}">
                    <a16:rowId xmlns:a16="http://schemas.microsoft.com/office/drawing/2014/main" val="2234935265"/>
                  </a:ext>
                </a:extLst>
              </a:tr>
              <a:tr h="0">
                <a:tc>
                  <a:txBody>
                    <a:bodyPr/>
                    <a:lstStyle/>
                    <a:p>
                      <a:r>
                        <a:rPr lang="en-US" dirty="0">
                          <a:latin typeface="Times New Roman" panose="02020603050405020304" pitchFamily="18" charset="0"/>
                          <a:cs typeface="Times New Roman" panose="02020603050405020304" pitchFamily="18" charset="0"/>
                        </a:rPr>
                        <a:t>Fiber Placement</a:t>
                      </a:r>
                    </a:p>
                  </a:txBody>
                  <a:tcPr/>
                </a:tc>
                <a:tc>
                  <a:txBody>
                    <a:bodyPr/>
                    <a:lstStyle/>
                    <a:p>
                      <a:r>
                        <a:rPr lang="en-US" dirty="0">
                          <a:latin typeface="Times New Roman" panose="02020603050405020304" pitchFamily="18" charset="0"/>
                          <a:cs typeface="Times New Roman" panose="02020603050405020304" pitchFamily="18" charset="0"/>
                        </a:rPr>
                        <a:t>Around the circumference of the cylinder</a:t>
                      </a:r>
                    </a:p>
                  </a:txBody>
                  <a:tcPr/>
                </a:tc>
                <a:tc>
                  <a:txBody>
                    <a:bodyPr/>
                    <a:lstStyle/>
                    <a:p>
                      <a:r>
                        <a:rPr lang="en-US" dirty="0">
                          <a:latin typeface="Times New Roman" panose="02020603050405020304" pitchFamily="18" charset="0"/>
                          <a:cs typeface="Times New Roman" panose="02020603050405020304" pitchFamily="18" charset="0"/>
                        </a:rPr>
                        <a:t>Along the longitudinal axis at an angle</a:t>
                      </a:r>
                    </a:p>
                  </a:txBody>
                  <a:tcPr/>
                </a:tc>
                <a:extLst>
                  <a:ext uri="{0D108BD9-81ED-4DB2-BD59-A6C34878D82A}">
                    <a16:rowId xmlns:a16="http://schemas.microsoft.com/office/drawing/2014/main" val="2812031062"/>
                  </a:ext>
                </a:extLst>
              </a:tr>
            </a:tbl>
          </a:graphicData>
        </a:graphic>
      </p:graphicFrame>
      <p:sp>
        <p:nvSpPr>
          <p:cNvPr id="6" name="TextBox 5">
            <a:extLst>
              <a:ext uri="{FF2B5EF4-FFF2-40B4-BE49-F238E27FC236}">
                <a16:creationId xmlns:a16="http://schemas.microsoft.com/office/drawing/2014/main" id="{73B2BFF6-74AB-4219-A4FA-8F538A204F6D}"/>
              </a:ext>
            </a:extLst>
          </p:cNvPr>
          <p:cNvSpPr txBox="1"/>
          <p:nvPr/>
        </p:nvSpPr>
        <p:spPr>
          <a:xfrm>
            <a:off x="5219272" y="4448886"/>
            <a:ext cx="623950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Table 3: Winding Types</a:t>
            </a:r>
          </a:p>
        </p:txBody>
      </p:sp>
    </p:spTree>
    <p:extLst>
      <p:ext uri="{BB962C8B-B14F-4D97-AF65-F5344CB8AC3E}">
        <p14:creationId xmlns:p14="http://schemas.microsoft.com/office/powerpoint/2010/main" val="1973066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99B75-B881-4AFD-AD9C-2CC2A7BC85D6}"/>
              </a:ext>
            </a:extLst>
          </p:cNvPr>
          <p:cNvSpPr>
            <a:spLocks noGrp="1"/>
          </p:cNvSpPr>
          <p:nvPr>
            <p:ph type="title"/>
          </p:nvPr>
        </p:nvSpPr>
        <p:spPr/>
        <p:txBody>
          <a:bodyPr/>
          <a:lstStyle/>
          <a:p>
            <a:r>
              <a:rPr lang="en-US" dirty="0"/>
              <a:t>Filament Winding Sequence Optimization</a:t>
            </a:r>
          </a:p>
        </p:txBody>
      </p:sp>
      <p:sp>
        <p:nvSpPr>
          <p:cNvPr id="3" name="Content Placeholder 2">
            <a:extLst>
              <a:ext uri="{FF2B5EF4-FFF2-40B4-BE49-F238E27FC236}">
                <a16:creationId xmlns:a16="http://schemas.microsoft.com/office/drawing/2014/main" id="{33E80000-9AB2-4317-A0C7-DCDF4209BF40}"/>
              </a:ext>
            </a:extLst>
          </p:cNvPr>
          <p:cNvSpPr>
            <a:spLocks noGrp="1"/>
          </p:cNvSpPr>
          <p:nvPr>
            <p:ph idx="1"/>
          </p:nvPr>
        </p:nvSpPr>
        <p:spPr/>
        <p:txBody>
          <a:bodyPr/>
          <a:lstStyle/>
          <a:p>
            <a:r>
              <a:rPr lang="en-US" dirty="0"/>
              <a:t> </a:t>
            </a:r>
            <a:r>
              <a:rPr lang="en-US" sz="2300" dirty="0"/>
              <a:t>A 90</a:t>
            </a:r>
            <a:r>
              <a:rPr lang="en-US" sz="2300" dirty="0">
                <a:sym typeface="Symbol" panose="05050102010706020507" pitchFamily="18" charset="2"/>
              </a:rPr>
              <a:t> winding angle difference between layers helps to contain residual stresses</a:t>
            </a:r>
          </a:p>
          <a:p>
            <a:r>
              <a:rPr lang="en-US" sz="2300" dirty="0">
                <a:sym typeface="Symbol" panose="05050102010706020507" pitchFamily="18" charset="2"/>
              </a:rPr>
              <a:t>  Hoop stresses are twice that of axial stresses</a:t>
            </a:r>
          </a:p>
          <a:p>
            <a:pPr lvl="1"/>
            <a:r>
              <a:rPr lang="en-US" sz="2300" dirty="0">
                <a:sym typeface="Symbol" panose="05050102010706020507" pitchFamily="18" charset="2"/>
              </a:rPr>
              <a:t> FEA generally agrees with experimental data, but there is not yet a universal damage model for composites</a:t>
            </a:r>
          </a:p>
          <a:p>
            <a:r>
              <a:rPr lang="en-US" sz="2300" dirty="0">
                <a:sym typeface="Symbol" panose="05050102010706020507" pitchFamily="18" charset="2"/>
              </a:rPr>
              <a:t> Genetic algorithm</a:t>
            </a:r>
            <a:endParaRPr lang="en-US" sz="2300" dirty="0"/>
          </a:p>
        </p:txBody>
      </p:sp>
      <p:sp>
        <p:nvSpPr>
          <p:cNvPr id="4" name="Slide Number Placeholder 3">
            <a:extLst>
              <a:ext uri="{FF2B5EF4-FFF2-40B4-BE49-F238E27FC236}">
                <a16:creationId xmlns:a16="http://schemas.microsoft.com/office/drawing/2014/main" id="{18CD8B73-9385-4774-9F22-6EF6E31E98BB}"/>
              </a:ext>
            </a:extLst>
          </p:cNvPr>
          <p:cNvSpPr>
            <a:spLocks noGrp="1"/>
          </p:cNvSpPr>
          <p:nvPr>
            <p:ph type="sldNum" sz="quarter" idx="12"/>
          </p:nvPr>
        </p:nvSpPr>
        <p:spPr/>
        <p:txBody>
          <a:bodyPr/>
          <a:lstStyle/>
          <a:p>
            <a:fld id="{224C0C37-3CEC-4CB4-B902-37F94E20E969}" type="slidenum">
              <a:rPr lang="en-US" smtClean="0"/>
              <a:pPr/>
              <a:t>11</a:t>
            </a:fld>
            <a:endParaRPr lang="en-US" dirty="0"/>
          </a:p>
        </p:txBody>
      </p:sp>
      <p:pic>
        <p:nvPicPr>
          <p:cNvPr id="5" name="Picture 4">
            <a:extLst>
              <a:ext uri="{FF2B5EF4-FFF2-40B4-BE49-F238E27FC236}">
                <a16:creationId xmlns:a16="http://schemas.microsoft.com/office/drawing/2014/main" id="{C169052A-4797-4C5A-95CB-030F04A0AA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8814" y="3477575"/>
            <a:ext cx="3054986" cy="2277096"/>
          </a:xfrm>
          <a:prstGeom prst="rect">
            <a:avLst/>
          </a:prstGeom>
        </p:spPr>
      </p:pic>
      <p:sp>
        <p:nvSpPr>
          <p:cNvPr id="9" name="TextBox 8">
            <a:extLst>
              <a:ext uri="{FF2B5EF4-FFF2-40B4-BE49-F238E27FC236}">
                <a16:creationId xmlns:a16="http://schemas.microsoft.com/office/drawing/2014/main" id="{174BDACE-1EEA-4DA0-92F1-6FD9B82A2BE2}"/>
              </a:ext>
            </a:extLst>
          </p:cNvPr>
          <p:cNvSpPr txBox="1"/>
          <p:nvPr/>
        </p:nvSpPr>
        <p:spPr>
          <a:xfrm>
            <a:off x="7770772" y="5794059"/>
            <a:ext cx="4111070"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Fig. 10: Winding of RAMPT chamber</a:t>
            </a:r>
          </a:p>
          <a:p>
            <a:pPr algn="ctr"/>
            <a:r>
              <a:rPr lang="en-US" dirty="0">
                <a:latin typeface="Times New Roman" panose="02020603050405020304" pitchFamily="18" charset="0"/>
                <a:cs typeface="Times New Roman" panose="02020603050405020304" pitchFamily="18" charset="0"/>
              </a:rPr>
              <a:t>(Image Credit: NASA)</a:t>
            </a:r>
          </a:p>
        </p:txBody>
      </p:sp>
      <p:pic>
        <p:nvPicPr>
          <p:cNvPr id="7" name="Picture 6" descr="Diagram&#10;&#10;Description automatically generated">
            <a:extLst>
              <a:ext uri="{FF2B5EF4-FFF2-40B4-BE49-F238E27FC236}">
                <a16:creationId xmlns:a16="http://schemas.microsoft.com/office/drawing/2014/main" id="{39D57D34-AC8A-45BB-9B8A-5548BB265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920" y="3876840"/>
            <a:ext cx="6972535" cy="1611684"/>
          </a:xfrm>
          <a:prstGeom prst="rect">
            <a:avLst/>
          </a:prstGeom>
        </p:spPr>
      </p:pic>
      <p:sp>
        <p:nvSpPr>
          <p:cNvPr id="8" name="TextBox 7">
            <a:extLst>
              <a:ext uri="{FF2B5EF4-FFF2-40B4-BE49-F238E27FC236}">
                <a16:creationId xmlns:a16="http://schemas.microsoft.com/office/drawing/2014/main" id="{5BED8A2C-7C68-479C-84C3-D6E7A762EF51}"/>
              </a:ext>
            </a:extLst>
          </p:cNvPr>
          <p:cNvSpPr txBox="1"/>
          <p:nvPr/>
        </p:nvSpPr>
        <p:spPr>
          <a:xfrm>
            <a:off x="1590281" y="5355740"/>
            <a:ext cx="6282359"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Fig. 9: Genetic Algorithm Approach</a:t>
            </a:r>
          </a:p>
        </p:txBody>
      </p:sp>
      <p:sp>
        <p:nvSpPr>
          <p:cNvPr id="10" name="Rectangle 9">
            <a:extLst>
              <a:ext uri="{FF2B5EF4-FFF2-40B4-BE49-F238E27FC236}">
                <a16:creationId xmlns:a16="http://schemas.microsoft.com/office/drawing/2014/main" id="{260C5204-440F-40B1-8966-93FEE973356D}"/>
              </a:ext>
            </a:extLst>
          </p:cNvPr>
          <p:cNvSpPr/>
          <p:nvPr/>
        </p:nvSpPr>
        <p:spPr>
          <a:xfrm>
            <a:off x="1091920" y="5845941"/>
            <a:ext cx="7279082" cy="738664"/>
          </a:xfrm>
          <a:prstGeom prst="rect">
            <a:avLst/>
          </a:prstGeom>
        </p:spPr>
        <p:txBody>
          <a:bodyPr wrap="square">
            <a:spAutoFit/>
          </a:bodyPr>
          <a:lstStyle/>
          <a:p>
            <a:pPr marL="457200" indent="-457200"/>
            <a:r>
              <a:rPr lang="en-US" sz="1400" dirty="0">
                <a:latin typeface="Times New Roman" panose="02020603050405020304" pitchFamily="18" charset="0"/>
                <a:cs typeface="Times New Roman" panose="02020603050405020304" pitchFamily="18" charset="0"/>
              </a:rPr>
              <a:t>Source: M. </a:t>
            </a:r>
            <a:r>
              <a:rPr lang="en-US" sz="1400" dirty="0" err="1">
                <a:latin typeface="Times New Roman" panose="02020603050405020304" pitchFamily="18" charset="0"/>
                <a:cs typeface="Times New Roman" panose="02020603050405020304" pitchFamily="18" charset="0"/>
              </a:rPr>
              <a:t>Safarabadi</a:t>
            </a:r>
            <a:r>
              <a:rPr lang="en-US" sz="1400" dirty="0">
                <a:latin typeface="Times New Roman" panose="02020603050405020304" pitchFamily="18" charset="0"/>
                <a:cs typeface="Times New Roman" panose="02020603050405020304" pitchFamily="18" charset="0"/>
              </a:rPr>
              <a:t>, M. M. </a:t>
            </a:r>
            <a:r>
              <a:rPr lang="en-US" sz="1400" dirty="0" err="1">
                <a:latin typeface="Times New Roman" panose="02020603050405020304" pitchFamily="18" charset="0"/>
                <a:cs typeface="Times New Roman" panose="02020603050405020304" pitchFamily="18" charset="0"/>
              </a:rPr>
              <a:t>Shokrieh</a:t>
            </a:r>
            <a:r>
              <a:rPr lang="en-US" sz="1400" dirty="0">
                <a:latin typeface="Times New Roman" panose="02020603050405020304" pitchFamily="18" charset="0"/>
                <a:cs typeface="Times New Roman" panose="02020603050405020304" pitchFamily="18" charset="0"/>
              </a:rPr>
              <a:t>. Residual Stresses in Composite Materials (Second Edition), Ch. 7 - Understanding residual stresses in polymer matrix composites, </a:t>
            </a:r>
            <a:r>
              <a:rPr lang="en-US" sz="1400" dirty="0">
                <a:latin typeface="Times New Roman" panose="02020603050405020304" pitchFamily="18" charset="0"/>
                <a:cs typeface="Times New Roman" panose="02020603050405020304" pitchFamily="18" charset="0"/>
                <a:hlinkClick r:id="rId4" tooltip="Persistent link using digital object identifier"/>
              </a:rPr>
              <a:t>https://doi.org/10.1016/B978-0-12-818817-0.00011-1</a:t>
            </a:r>
            <a:r>
              <a:rPr lang="en-US" sz="1400" dirty="0">
                <a:latin typeface="Times New Roman" panose="02020603050405020304" pitchFamily="18" charset="0"/>
                <a:cs typeface="Times New Roman" panose="02020603050405020304" pitchFamily="18" charset="0"/>
              </a:rPr>
              <a:t>, pp 221-222</a:t>
            </a:r>
            <a:endParaRPr lang="en-US" sz="1400" b="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686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Glass Transition Temperature</a:t>
            </a:r>
          </a:p>
        </p:txBody>
      </p:sp>
      <p:sp>
        <p:nvSpPr>
          <p:cNvPr id="3" name="Content Placeholder 2"/>
          <p:cNvSpPr>
            <a:spLocks noGrp="1"/>
          </p:cNvSpPr>
          <p:nvPr>
            <p:ph idx="1"/>
          </p:nvPr>
        </p:nvSpPr>
        <p:spPr/>
        <p:txBody>
          <a:bodyPr/>
          <a:lstStyle/>
          <a:p>
            <a:r>
              <a:rPr lang="en-US" dirty="0"/>
              <a:t> </a:t>
            </a:r>
            <a:r>
              <a:rPr lang="en-US" sz="2300" dirty="0"/>
              <a:t>Factors that increase </a:t>
            </a:r>
            <a:r>
              <a:rPr lang="en-US" sz="2300" dirty="0" err="1"/>
              <a:t>T</a:t>
            </a:r>
            <a:r>
              <a:rPr lang="en-US" sz="2300" baseline="-25000" dirty="0" err="1"/>
              <a:t>g</a:t>
            </a:r>
            <a:r>
              <a:rPr lang="en-US" sz="2300" dirty="0"/>
              <a:t> of a resin: greater crosslinked density, addition of </a:t>
            </a:r>
            <a:r>
              <a:rPr lang="en-US" sz="2300" u="sng" dirty="0"/>
              <a:t>bulky or polar groups</a:t>
            </a:r>
            <a:r>
              <a:rPr lang="en-US" sz="2300" dirty="0"/>
              <a:t>, and higher molecular weight</a:t>
            </a:r>
          </a:p>
          <a:p>
            <a:pPr lvl="1"/>
            <a:r>
              <a:rPr lang="en-US" sz="2300" dirty="0"/>
              <a:t> These factors restrict the movement of polymer network by reducing free volume</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12</a:t>
            </a:fld>
            <a:endParaRPr lang="en-US"/>
          </a:p>
        </p:txBody>
      </p:sp>
      <p:pic>
        <p:nvPicPr>
          <p:cNvPr id="8" name="Picture 7">
            <a:extLst>
              <a:ext uri="{FF2B5EF4-FFF2-40B4-BE49-F238E27FC236}">
                <a16:creationId xmlns:a16="http://schemas.microsoft.com/office/drawing/2014/main" id="{E46C8B56-9E8A-4A84-971F-9203BD2C6F74}"/>
              </a:ext>
            </a:extLst>
          </p:cNvPr>
          <p:cNvPicPr>
            <a:picLocks noChangeAspect="1"/>
          </p:cNvPicPr>
          <p:nvPr/>
        </p:nvPicPr>
        <p:blipFill rotWithShape="1">
          <a:blip r:embed="rId2">
            <a:extLst>
              <a:ext uri="{28A0092B-C50C-407E-A947-70E740481C1C}">
                <a14:useLocalDpi xmlns:a14="http://schemas.microsoft.com/office/drawing/2010/main" val="0"/>
              </a:ext>
            </a:extLst>
          </a:blip>
          <a:srcRect l="4501" t="15376" r="52706" b="47028"/>
          <a:stretch/>
        </p:blipFill>
        <p:spPr>
          <a:xfrm>
            <a:off x="4426930" y="3205323"/>
            <a:ext cx="3338139" cy="1649662"/>
          </a:xfrm>
          <a:prstGeom prst="rect">
            <a:avLst/>
          </a:prstGeom>
        </p:spPr>
      </p:pic>
      <p:sp>
        <p:nvSpPr>
          <p:cNvPr id="7" name="TextBox 6">
            <a:extLst>
              <a:ext uri="{FF2B5EF4-FFF2-40B4-BE49-F238E27FC236}">
                <a16:creationId xmlns:a16="http://schemas.microsoft.com/office/drawing/2014/main" id="{052EE6B5-5B85-412A-B962-835C2B73EE91}"/>
              </a:ext>
            </a:extLst>
          </p:cNvPr>
          <p:cNvSpPr txBox="1"/>
          <p:nvPr/>
        </p:nvSpPr>
        <p:spPr>
          <a:xfrm>
            <a:off x="2712876" y="4903141"/>
            <a:ext cx="6583524" cy="954107"/>
          </a:xfrm>
          <a:prstGeom prst="rect">
            <a:avLst/>
          </a:prstGeom>
          <a:no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Fig. 11: Two competing factors: Addition of bulky groups to the polymer network reduces the empty space (“free volume”) of the network and restricts movement (i.e., flow of polymer), but may also prevent polymer packing density from increasing, causing the opposite results</a:t>
            </a:r>
          </a:p>
        </p:txBody>
      </p:sp>
      <p:sp>
        <p:nvSpPr>
          <p:cNvPr id="9" name="Rectangle 8">
            <a:extLst>
              <a:ext uri="{FF2B5EF4-FFF2-40B4-BE49-F238E27FC236}">
                <a16:creationId xmlns:a16="http://schemas.microsoft.com/office/drawing/2014/main" id="{ACCE73F3-EA77-4F56-AEDC-E2AA2CDC546F}"/>
              </a:ext>
            </a:extLst>
          </p:cNvPr>
          <p:cNvSpPr/>
          <p:nvPr/>
        </p:nvSpPr>
        <p:spPr>
          <a:xfrm>
            <a:off x="1384955" y="5905405"/>
            <a:ext cx="10807045" cy="661015"/>
          </a:xfrm>
          <a:prstGeom prst="rect">
            <a:avLst/>
          </a:prstGeom>
        </p:spPr>
        <p:txBody>
          <a:bodyPr wrap="square">
            <a:spAutoFit/>
          </a:bodyPr>
          <a:lstStyle/>
          <a:p>
            <a:pPr marL="457200" indent="-457200">
              <a:lnSpc>
                <a:spcPct val="200000"/>
              </a:lnSpc>
            </a:pPr>
            <a:r>
              <a:rPr lang="en-US" sz="1000" dirty="0">
                <a:latin typeface="Times New Roman" panose="02020603050405020304" pitchFamily="18" charset="0"/>
                <a:cs typeface="Times New Roman" panose="02020603050405020304" pitchFamily="18" charset="0"/>
              </a:rPr>
              <a:t>Source: </a:t>
            </a:r>
            <a:r>
              <a:rPr lang="en-US" sz="1000" dirty="0">
                <a:latin typeface="Times New Roman" panose="02020603050405020304" pitchFamily="18" charset="0"/>
                <a:cs typeface="Times New Roman" panose="02020603050405020304" pitchFamily="18" charset="0"/>
                <a:hlinkClick r:id="rId3"/>
              </a:rPr>
              <a:t>https://coatings.specialchem.com/coatings-properties/glass-transition-temperature#:~:text=Thermosets%20and%20Thermoplastics%20%20%20Molecular%20Weight%20,Presence%20of%20polar%20groups%20increases%20inter%20...%20</a:t>
            </a: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8289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07787-2529-4E10-BDDE-36A4A66CFD2C}"/>
              </a:ext>
            </a:extLst>
          </p:cNvPr>
          <p:cNvSpPr>
            <a:spLocks noGrp="1"/>
          </p:cNvSpPr>
          <p:nvPr>
            <p:ph type="title"/>
          </p:nvPr>
        </p:nvSpPr>
        <p:spPr/>
        <p:txBody>
          <a:bodyPr/>
          <a:lstStyle/>
          <a:p>
            <a:r>
              <a:rPr lang="en-US" dirty="0"/>
              <a:t>Cryogenic Cycling</a:t>
            </a:r>
          </a:p>
        </p:txBody>
      </p:sp>
      <p:sp>
        <p:nvSpPr>
          <p:cNvPr id="3" name="Content Placeholder 2">
            <a:extLst>
              <a:ext uri="{FF2B5EF4-FFF2-40B4-BE49-F238E27FC236}">
                <a16:creationId xmlns:a16="http://schemas.microsoft.com/office/drawing/2014/main" id="{DA137465-186B-4309-B2FD-788D327AC0E8}"/>
              </a:ext>
            </a:extLst>
          </p:cNvPr>
          <p:cNvSpPr>
            <a:spLocks noGrp="1"/>
          </p:cNvSpPr>
          <p:nvPr>
            <p:ph idx="1"/>
          </p:nvPr>
        </p:nvSpPr>
        <p:spPr/>
        <p:txBody>
          <a:bodyPr/>
          <a:lstStyle/>
          <a:p>
            <a:r>
              <a:rPr lang="en-US" dirty="0"/>
              <a:t> The formation of microcracks under cryogenic conditions starts to occur throughout the plies after many cycles, although at least two plies in the inner surface remain crack-free</a:t>
            </a:r>
          </a:p>
          <a:p>
            <a:endParaRPr lang="en-US" dirty="0"/>
          </a:p>
        </p:txBody>
      </p:sp>
      <p:sp>
        <p:nvSpPr>
          <p:cNvPr id="4" name="Slide Number Placeholder 3">
            <a:extLst>
              <a:ext uri="{FF2B5EF4-FFF2-40B4-BE49-F238E27FC236}">
                <a16:creationId xmlns:a16="http://schemas.microsoft.com/office/drawing/2014/main" id="{C6BB7776-2698-458E-8B1B-86163CBC09C4}"/>
              </a:ext>
            </a:extLst>
          </p:cNvPr>
          <p:cNvSpPr>
            <a:spLocks noGrp="1"/>
          </p:cNvSpPr>
          <p:nvPr>
            <p:ph type="sldNum" sz="quarter" idx="12"/>
          </p:nvPr>
        </p:nvSpPr>
        <p:spPr/>
        <p:txBody>
          <a:bodyPr/>
          <a:lstStyle/>
          <a:p>
            <a:fld id="{224C0C37-3CEC-4CB4-B902-37F94E20E969}" type="slidenum">
              <a:rPr lang="en-US" smtClean="0"/>
              <a:pPr/>
              <a:t>13</a:t>
            </a:fld>
            <a:endParaRPr lang="en-US"/>
          </a:p>
        </p:txBody>
      </p:sp>
      <p:pic>
        <p:nvPicPr>
          <p:cNvPr id="5" name="Picture 4">
            <a:extLst>
              <a:ext uri="{FF2B5EF4-FFF2-40B4-BE49-F238E27FC236}">
                <a16:creationId xmlns:a16="http://schemas.microsoft.com/office/drawing/2014/main" id="{E5908F9E-3F4F-48A2-9EE5-D187CC259FC3}"/>
              </a:ext>
            </a:extLst>
          </p:cNvPr>
          <p:cNvPicPr>
            <a:picLocks noChangeAspect="1"/>
          </p:cNvPicPr>
          <p:nvPr/>
        </p:nvPicPr>
        <p:blipFill rotWithShape="1">
          <a:blip r:embed="rId2">
            <a:extLst>
              <a:ext uri="{28A0092B-C50C-407E-A947-70E740481C1C}">
                <a14:useLocalDpi xmlns:a14="http://schemas.microsoft.com/office/drawing/2010/main" val="0"/>
              </a:ext>
            </a:extLst>
          </a:blip>
          <a:srcRect l="20557" t="3460" r="18196" b="61975"/>
          <a:stretch/>
        </p:blipFill>
        <p:spPr>
          <a:xfrm>
            <a:off x="2515830" y="3160253"/>
            <a:ext cx="7160339" cy="2273125"/>
          </a:xfrm>
          <a:prstGeom prst="rect">
            <a:avLst/>
          </a:prstGeom>
        </p:spPr>
      </p:pic>
      <p:sp>
        <p:nvSpPr>
          <p:cNvPr id="6" name="TextBox 5">
            <a:extLst>
              <a:ext uri="{FF2B5EF4-FFF2-40B4-BE49-F238E27FC236}">
                <a16:creationId xmlns:a16="http://schemas.microsoft.com/office/drawing/2014/main" id="{7EBCE192-5C87-457D-8FD8-FBEAA131267D}"/>
              </a:ext>
            </a:extLst>
          </p:cNvPr>
          <p:cNvSpPr txBox="1"/>
          <p:nvPr/>
        </p:nvSpPr>
        <p:spPr>
          <a:xfrm>
            <a:off x="3171074" y="5512211"/>
            <a:ext cx="5849849" cy="307777"/>
          </a:xfrm>
          <a:prstGeom prst="rect">
            <a:avLst/>
          </a:prstGeom>
          <a:no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Fig. 12: Layers without microcracks provide a sufficient barrier against leaks </a:t>
            </a:r>
          </a:p>
        </p:txBody>
      </p:sp>
      <p:sp>
        <p:nvSpPr>
          <p:cNvPr id="7" name="Rectangle 6">
            <a:extLst>
              <a:ext uri="{FF2B5EF4-FFF2-40B4-BE49-F238E27FC236}">
                <a16:creationId xmlns:a16="http://schemas.microsoft.com/office/drawing/2014/main" id="{86A377D1-B12C-43B3-96FD-9ED93815D97E}"/>
              </a:ext>
            </a:extLst>
          </p:cNvPr>
          <p:cNvSpPr/>
          <p:nvPr/>
        </p:nvSpPr>
        <p:spPr>
          <a:xfrm>
            <a:off x="1059172" y="5981392"/>
            <a:ext cx="9608828" cy="661015"/>
          </a:xfrm>
          <a:prstGeom prst="rect">
            <a:avLst/>
          </a:prstGeom>
        </p:spPr>
        <p:txBody>
          <a:bodyPr wrap="square">
            <a:spAutoFit/>
          </a:bodyPr>
          <a:lstStyle/>
          <a:p>
            <a:pPr marL="457200" indent="-457200">
              <a:lnSpc>
                <a:spcPct val="200000"/>
              </a:lnSpc>
            </a:pPr>
            <a:r>
              <a:rPr lang="en-US" sz="1000" dirty="0">
                <a:latin typeface="Times New Roman" panose="02020603050405020304" pitchFamily="18" charset="0"/>
              </a:rPr>
              <a:t>Source: </a:t>
            </a:r>
            <a:r>
              <a:rPr lang="en-US" sz="1000" dirty="0" err="1">
                <a:latin typeface="Times New Roman" panose="02020603050405020304" pitchFamily="18" charset="0"/>
              </a:rPr>
              <a:t>Bechel</a:t>
            </a:r>
            <a:r>
              <a:rPr lang="en-US" sz="1000" dirty="0">
                <a:latin typeface="Times New Roman" panose="02020603050405020304" pitchFamily="18" charset="0"/>
              </a:rPr>
              <a:t>, V. T., &amp; Kim, R. Y. (2004). Damage trends in cryogenically cycled carbon/polymer composites. </a:t>
            </a:r>
            <a:r>
              <a:rPr lang="en-US" sz="1000" i="1" dirty="0">
                <a:latin typeface="Times New Roman" panose="02020603050405020304" pitchFamily="18" charset="0"/>
              </a:rPr>
              <a:t>Composites Science and Technology</a:t>
            </a:r>
            <a:r>
              <a:rPr lang="en-US" sz="1000" dirty="0">
                <a:latin typeface="Times New Roman" panose="02020603050405020304" pitchFamily="18" charset="0"/>
              </a:rPr>
              <a:t>, </a:t>
            </a:r>
            <a:r>
              <a:rPr lang="en-US" sz="1000" i="1" dirty="0">
                <a:latin typeface="Times New Roman" panose="02020603050405020304" pitchFamily="18" charset="0"/>
              </a:rPr>
              <a:t>64</a:t>
            </a:r>
            <a:r>
              <a:rPr lang="en-US" sz="1000" dirty="0">
                <a:latin typeface="Times New Roman" panose="02020603050405020304" pitchFamily="18" charset="0"/>
              </a:rPr>
              <a:t>(12), 1773–1784. </a:t>
            </a:r>
            <a:r>
              <a:rPr lang="en-US" sz="1000" dirty="0">
                <a:latin typeface="Times New Roman" panose="02020603050405020304" pitchFamily="18" charset="0"/>
                <a:hlinkClick r:id="rId3"/>
              </a:rPr>
              <a:t>https://doi.org/10.1016/j.compscitech.2003.12.007</a:t>
            </a:r>
            <a:r>
              <a:rPr lang="en-US" sz="1000" dirty="0">
                <a:latin typeface="Times New Roman" panose="02020603050405020304" pitchFamily="18" charset="0"/>
              </a:rPr>
              <a:t>. pp. 1777</a:t>
            </a:r>
          </a:p>
        </p:txBody>
      </p:sp>
    </p:spTree>
    <p:extLst>
      <p:ext uri="{BB962C8B-B14F-4D97-AF65-F5344CB8AC3E}">
        <p14:creationId xmlns:p14="http://schemas.microsoft.com/office/powerpoint/2010/main" val="1118849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B8E7-E8A9-4E14-BEC2-4CAE03374361}"/>
              </a:ext>
            </a:extLst>
          </p:cNvPr>
          <p:cNvSpPr>
            <a:spLocks noGrp="1"/>
          </p:cNvSpPr>
          <p:nvPr>
            <p:ph type="title"/>
          </p:nvPr>
        </p:nvSpPr>
        <p:spPr/>
        <p:txBody>
          <a:bodyPr/>
          <a:lstStyle/>
          <a:p>
            <a:r>
              <a:rPr lang="en-US" dirty="0"/>
              <a:t>Cryogenic Cycling Apparatus</a:t>
            </a:r>
          </a:p>
        </p:txBody>
      </p:sp>
      <p:sp>
        <p:nvSpPr>
          <p:cNvPr id="3" name="Content Placeholder 2">
            <a:extLst>
              <a:ext uri="{FF2B5EF4-FFF2-40B4-BE49-F238E27FC236}">
                <a16:creationId xmlns:a16="http://schemas.microsoft.com/office/drawing/2014/main" id="{A4147932-C6E6-4438-A00E-49BEAAAD58CA}"/>
              </a:ext>
            </a:extLst>
          </p:cNvPr>
          <p:cNvSpPr>
            <a:spLocks noGrp="1"/>
          </p:cNvSpPr>
          <p:nvPr>
            <p:ph idx="1"/>
          </p:nvPr>
        </p:nvSpPr>
        <p:spPr/>
        <p:txBody>
          <a:bodyPr/>
          <a:lstStyle/>
          <a:p>
            <a:r>
              <a:rPr lang="en-US" dirty="0"/>
              <a:t> </a:t>
            </a:r>
            <a:r>
              <a:rPr lang="en-US" sz="2300" dirty="0"/>
              <a:t>Proposed automated cryogenic cycling apparatus</a:t>
            </a:r>
          </a:p>
          <a:p>
            <a:pPr lvl="1"/>
            <a:r>
              <a:rPr lang="en-US" sz="2300" dirty="0"/>
              <a:t> The sample lowered through a motor controlled by a computer</a:t>
            </a:r>
          </a:p>
          <a:p>
            <a:pPr lvl="1"/>
            <a:r>
              <a:rPr lang="en-US" sz="2300" dirty="0"/>
              <a:t> Liquid nitrogen (LN2) levels are maintained with sensors</a:t>
            </a:r>
          </a:p>
        </p:txBody>
      </p:sp>
      <p:sp>
        <p:nvSpPr>
          <p:cNvPr id="4" name="Slide Number Placeholder 3">
            <a:extLst>
              <a:ext uri="{FF2B5EF4-FFF2-40B4-BE49-F238E27FC236}">
                <a16:creationId xmlns:a16="http://schemas.microsoft.com/office/drawing/2014/main" id="{4A57581F-9008-475F-824A-B7782DA0B2C1}"/>
              </a:ext>
            </a:extLst>
          </p:cNvPr>
          <p:cNvSpPr>
            <a:spLocks noGrp="1"/>
          </p:cNvSpPr>
          <p:nvPr>
            <p:ph type="sldNum" sz="quarter" idx="12"/>
          </p:nvPr>
        </p:nvSpPr>
        <p:spPr/>
        <p:txBody>
          <a:bodyPr/>
          <a:lstStyle/>
          <a:p>
            <a:fld id="{224C0C37-3CEC-4CB4-B902-37F94E20E969}" type="slidenum">
              <a:rPr lang="en-US" smtClean="0"/>
              <a:pPr/>
              <a:t>14</a:t>
            </a:fld>
            <a:endParaRPr lang="en-US"/>
          </a:p>
        </p:txBody>
      </p:sp>
      <p:pic>
        <p:nvPicPr>
          <p:cNvPr id="6" name="Picture 5" descr="Diagram&#10;&#10;Description automatically generated">
            <a:extLst>
              <a:ext uri="{FF2B5EF4-FFF2-40B4-BE49-F238E27FC236}">
                <a16:creationId xmlns:a16="http://schemas.microsoft.com/office/drawing/2014/main" id="{2D6C4047-EF16-4F05-B6EE-C3EA12BCCFDC}"/>
              </a:ext>
            </a:extLst>
          </p:cNvPr>
          <p:cNvPicPr>
            <a:picLocks noChangeAspect="1"/>
          </p:cNvPicPr>
          <p:nvPr/>
        </p:nvPicPr>
        <p:blipFill rotWithShape="1">
          <a:blip r:embed="rId2">
            <a:extLst>
              <a:ext uri="{28A0092B-C50C-407E-A947-70E740481C1C}">
                <a14:useLocalDpi xmlns:a14="http://schemas.microsoft.com/office/drawing/2010/main" val="0"/>
              </a:ext>
            </a:extLst>
          </a:blip>
          <a:srcRect l="-1667" r="11391" b="13446"/>
          <a:stretch/>
        </p:blipFill>
        <p:spPr>
          <a:xfrm>
            <a:off x="939508" y="3152458"/>
            <a:ext cx="5858288" cy="3159442"/>
          </a:xfrm>
          <a:prstGeom prst="rect">
            <a:avLst/>
          </a:prstGeom>
        </p:spPr>
      </p:pic>
      <p:sp>
        <p:nvSpPr>
          <p:cNvPr id="5" name="TextBox 4">
            <a:extLst>
              <a:ext uri="{FF2B5EF4-FFF2-40B4-BE49-F238E27FC236}">
                <a16:creationId xmlns:a16="http://schemas.microsoft.com/office/drawing/2014/main" id="{B810985F-DE3F-4C60-809D-348B71758E81}"/>
              </a:ext>
            </a:extLst>
          </p:cNvPr>
          <p:cNvSpPr txBox="1"/>
          <p:nvPr/>
        </p:nvSpPr>
        <p:spPr>
          <a:xfrm>
            <a:off x="620798" y="6176963"/>
            <a:ext cx="5244164"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Fig. 13: Cryogenic cycling apparatus</a:t>
            </a:r>
          </a:p>
        </p:txBody>
      </p:sp>
      <p:sp>
        <p:nvSpPr>
          <p:cNvPr id="7" name="Rectangle 6">
            <a:extLst>
              <a:ext uri="{FF2B5EF4-FFF2-40B4-BE49-F238E27FC236}">
                <a16:creationId xmlns:a16="http://schemas.microsoft.com/office/drawing/2014/main" id="{0053EBBB-B6D2-4D1E-BC13-147FD9539567}"/>
              </a:ext>
            </a:extLst>
          </p:cNvPr>
          <p:cNvSpPr/>
          <p:nvPr/>
        </p:nvSpPr>
        <p:spPr>
          <a:xfrm>
            <a:off x="6674318" y="5668922"/>
            <a:ext cx="5244164" cy="707886"/>
          </a:xfrm>
          <a:prstGeom prst="rect">
            <a:avLst/>
          </a:prstGeom>
        </p:spPr>
        <p:txBody>
          <a:bodyPr wrap="square">
            <a:spAutoFit/>
          </a:bodyPr>
          <a:lstStyle/>
          <a:p>
            <a:pPr marL="457200" indent="-457200"/>
            <a:r>
              <a:rPr lang="en-US" sz="1000" dirty="0">
                <a:latin typeface="Times New Roman" panose="02020603050405020304" pitchFamily="18" charset="0"/>
              </a:rPr>
              <a:t>Source: </a:t>
            </a:r>
            <a:r>
              <a:rPr lang="en-US" sz="1000" dirty="0" err="1">
                <a:latin typeface="Times New Roman" panose="02020603050405020304" pitchFamily="18" charset="0"/>
              </a:rPr>
              <a:t>Bechel</a:t>
            </a:r>
            <a:r>
              <a:rPr lang="en-US" sz="1000" dirty="0">
                <a:latin typeface="Times New Roman" panose="02020603050405020304" pitchFamily="18" charset="0"/>
              </a:rPr>
              <a:t>, V. T., </a:t>
            </a:r>
            <a:r>
              <a:rPr lang="en-US" sz="1000" dirty="0" err="1">
                <a:latin typeface="Times New Roman" panose="02020603050405020304" pitchFamily="18" charset="0"/>
              </a:rPr>
              <a:t>Fredin</a:t>
            </a:r>
            <a:r>
              <a:rPr lang="en-US" sz="1000" dirty="0">
                <a:latin typeface="Times New Roman" panose="02020603050405020304" pitchFamily="18" charset="0"/>
              </a:rPr>
              <a:t>, M. B., Donaldson, S. L., Kim, R. Y., &amp; Camping, J. D. (2003). Effect of stacking sequence on micro-cracking in a cryogenically cycled carbon/bismaleimide composite. </a:t>
            </a:r>
            <a:r>
              <a:rPr lang="en-US" sz="1000" i="1" dirty="0">
                <a:latin typeface="Times New Roman" panose="02020603050405020304" pitchFamily="18" charset="0"/>
              </a:rPr>
              <a:t>Composites Part A: Applied Science and Manufacturing</a:t>
            </a:r>
            <a:r>
              <a:rPr lang="en-US" sz="1000" dirty="0">
                <a:latin typeface="Times New Roman" panose="02020603050405020304" pitchFamily="18" charset="0"/>
              </a:rPr>
              <a:t>, </a:t>
            </a:r>
            <a:r>
              <a:rPr lang="en-US" sz="1000" i="1" dirty="0">
                <a:latin typeface="Times New Roman" panose="02020603050405020304" pitchFamily="18" charset="0"/>
              </a:rPr>
              <a:t>34</a:t>
            </a:r>
            <a:r>
              <a:rPr lang="en-US" sz="1000" dirty="0">
                <a:latin typeface="Times New Roman" panose="02020603050405020304" pitchFamily="18" charset="0"/>
              </a:rPr>
              <a:t>(7), 663–672. </a:t>
            </a:r>
            <a:r>
              <a:rPr lang="en-US" sz="1000" dirty="0">
                <a:latin typeface="Times New Roman" panose="02020603050405020304" pitchFamily="18" charset="0"/>
                <a:hlinkClick r:id="rId3">
                  <a:extLst>
                    <a:ext uri="{A12FA001-AC4F-418D-AE19-62706E023703}">
                      <ahyp:hlinkClr xmlns:ahyp="http://schemas.microsoft.com/office/drawing/2018/hyperlinkcolor" val="tx"/>
                    </a:ext>
                  </a:extLst>
                </a:hlinkClick>
              </a:rPr>
              <a:t>https://doi.org/10.1016/s1359-835x(03)00054-x</a:t>
            </a:r>
            <a:r>
              <a:rPr lang="en-US" sz="1000" dirty="0">
                <a:latin typeface="Times New Roman" panose="02020603050405020304" pitchFamily="18" charset="0"/>
              </a:rPr>
              <a:t>. pp. 664-665</a:t>
            </a:r>
          </a:p>
        </p:txBody>
      </p:sp>
    </p:spTree>
    <p:extLst>
      <p:ext uri="{BB962C8B-B14F-4D97-AF65-F5344CB8AC3E}">
        <p14:creationId xmlns:p14="http://schemas.microsoft.com/office/powerpoint/2010/main" val="509890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02754" y="125572"/>
            <a:ext cx="6586491" cy="1286160"/>
          </a:xfrm>
        </p:spPr>
        <p:txBody>
          <a:bodyPr anchor="b">
            <a:normAutofit/>
          </a:bodyPr>
          <a:lstStyle/>
          <a:p>
            <a:r>
              <a:rPr lang="en-US" dirty="0">
                <a:solidFill>
                  <a:srgbClr val="FF0000"/>
                </a:solidFill>
              </a:rPr>
              <a:t>Analysis/Summary</a:t>
            </a:r>
          </a:p>
        </p:txBody>
      </p:sp>
      <p:sp>
        <p:nvSpPr>
          <p:cNvPr id="3" name="Content Placeholder 2"/>
          <p:cNvSpPr>
            <a:spLocks noGrp="1"/>
          </p:cNvSpPr>
          <p:nvPr>
            <p:ph idx="1"/>
          </p:nvPr>
        </p:nvSpPr>
        <p:spPr>
          <a:xfrm>
            <a:off x="4357234" y="2235728"/>
            <a:ext cx="7678255" cy="4303184"/>
          </a:xfrm>
        </p:spPr>
        <p:txBody>
          <a:bodyPr>
            <a:normAutofit fontScale="25000" lnSpcReduction="20000"/>
          </a:bodyPr>
          <a:lstStyle/>
          <a:p>
            <a:r>
              <a:rPr lang="en-US" sz="5200" dirty="0"/>
              <a:t> Combined bimetallic and composite properties as inputs for computational methods</a:t>
            </a:r>
          </a:p>
          <a:p>
            <a:pPr lvl="1"/>
            <a:r>
              <a:rPr lang="en-US" sz="5200" dirty="0"/>
              <a:t> Damage models are generally more accurate for monolithic metallic vessels (due to the addition of a CTE mismatch between two metals in a bimetallic joint); data on both bimetallic and composite vessels is much less common</a:t>
            </a:r>
          </a:p>
          <a:p>
            <a:r>
              <a:rPr lang="en-US" sz="5200" dirty="0"/>
              <a:t>Incorporation of bulky molecules</a:t>
            </a:r>
          </a:p>
          <a:p>
            <a:pPr lvl="1"/>
            <a:r>
              <a:rPr lang="en-US" sz="5200" dirty="0"/>
              <a:t> The current resin system can be kept, which reduce costs and time</a:t>
            </a:r>
          </a:p>
          <a:p>
            <a:pPr lvl="1"/>
            <a:r>
              <a:rPr lang="en-US" sz="5200" dirty="0"/>
              <a:t> This is an easy way to improve thermal properties if compatible with the BMI resin</a:t>
            </a:r>
          </a:p>
          <a:p>
            <a:pPr lvl="1"/>
            <a:r>
              <a:rPr lang="en-US" sz="5200" dirty="0"/>
              <a:t> There is a need to test material properties and defects formation (microcracking, delamination, etc.) under both cryogenic and high temperature conditions as most of the literature only tests under one condition</a:t>
            </a:r>
          </a:p>
          <a:p>
            <a:r>
              <a:rPr lang="en-US" sz="5200" dirty="0"/>
              <a:t> Cryogenic cyclic tests &amp; apparatus</a:t>
            </a:r>
          </a:p>
          <a:p>
            <a:pPr lvl="1"/>
            <a:r>
              <a:rPr lang="en-US" sz="5200" dirty="0"/>
              <a:t> If at least one ply is damage-free, the composite can still provide structural support and prevent leaks</a:t>
            </a:r>
          </a:p>
          <a:p>
            <a:pPr lvl="1"/>
            <a:r>
              <a:rPr lang="en-US" sz="5200" dirty="0"/>
              <a:t>The cryogenic cycling apparatus is an important tool for determining the impact of cycle tests on the durability of pressure vessels and rupture failure</a:t>
            </a:r>
          </a:p>
          <a:p>
            <a:r>
              <a:rPr lang="en-US" sz="5200" dirty="0"/>
              <a:t> Stacking sequence</a:t>
            </a:r>
          </a:p>
          <a:p>
            <a:pPr lvl="1"/>
            <a:r>
              <a:rPr lang="en-US" sz="5200" dirty="0"/>
              <a:t> There are multiple approaches to optimizing winding angles. One method is implementing a genetic algorithm</a:t>
            </a:r>
          </a:p>
          <a:p>
            <a:pPr lvl="1"/>
            <a:r>
              <a:rPr lang="en-US" sz="5200" dirty="0"/>
              <a:t> FEA provides a good but flawed approximation since some models use assumptions such as neglecting load bearing contributions from the matrix and liner. There is a need to take in account all constituents to obtain a full approximation</a:t>
            </a:r>
          </a:p>
          <a:p>
            <a:pPr lvl="1"/>
            <a:r>
              <a:rPr lang="en-US" sz="5200" dirty="0"/>
              <a:t> Hoop windings provide strength against the high load contribution from hoop stresses</a:t>
            </a:r>
          </a:p>
          <a:p>
            <a:pPr marL="0" indent="0">
              <a:buNone/>
            </a:pPr>
            <a:endParaRPr lang="en-US" sz="3100" dirty="0"/>
          </a:p>
          <a:p>
            <a:pPr marL="1371600" lvl="3" indent="0" algn="r">
              <a:buNone/>
            </a:pPr>
            <a:endParaRPr lang="en-US" sz="1400" dirty="0"/>
          </a:p>
          <a:p>
            <a:pPr marL="457200" lvl="1" indent="0">
              <a:buNone/>
            </a:pPr>
            <a:endParaRPr lang="en-US" sz="1600" dirty="0"/>
          </a:p>
        </p:txBody>
      </p:sp>
      <p:pic>
        <p:nvPicPr>
          <p:cNvPr id="6" name="Picture 5">
            <a:extLst>
              <a:ext uri="{FF2B5EF4-FFF2-40B4-BE49-F238E27FC236}">
                <a16:creationId xmlns:a16="http://schemas.microsoft.com/office/drawing/2014/main" id="{41E23A76-12AA-40C6-9944-621E915D213B}"/>
              </a:ext>
            </a:extLst>
          </p:cNvPr>
          <p:cNvPicPr>
            <a:picLocks noChangeAspect="1"/>
          </p:cNvPicPr>
          <p:nvPr/>
        </p:nvPicPr>
        <p:blipFill rotWithShape="1">
          <a:blip r:embed="rId3">
            <a:extLst>
              <a:ext uri="{28A0092B-C50C-407E-A947-70E740481C1C}">
                <a14:useLocalDpi xmlns:a14="http://schemas.microsoft.com/office/drawing/2010/main" val="0"/>
              </a:ext>
            </a:extLst>
          </a:blip>
          <a:srcRect l="20049" r="19961" b="-1"/>
          <a:stretch/>
        </p:blipFill>
        <p:spPr>
          <a:xfrm>
            <a:off x="0" y="-319078"/>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05730"/>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10167042" y="6356350"/>
            <a:ext cx="1186758" cy="365125"/>
          </a:xfrm>
        </p:spPr>
        <p:txBody>
          <a:bodyPr>
            <a:normAutofit/>
          </a:bodyPr>
          <a:lstStyle/>
          <a:p>
            <a:pPr>
              <a:lnSpc>
                <a:spcPct val="90000"/>
              </a:lnSpc>
              <a:spcAft>
                <a:spcPts val="600"/>
              </a:spcAft>
            </a:pPr>
            <a:fld id="{224C0C37-3CEC-4CB4-B902-37F94E20E969}" type="slidenum">
              <a:rPr lang="en-US" sz="1900" smtClean="0"/>
              <a:pPr>
                <a:lnSpc>
                  <a:spcPct val="90000"/>
                </a:lnSpc>
                <a:spcAft>
                  <a:spcPts val="600"/>
                </a:spcAft>
              </a:pPr>
              <a:t>15</a:t>
            </a:fld>
            <a:endParaRPr lang="en-US" sz="1900" dirty="0"/>
          </a:p>
        </p:txBody>
      </p:sp>
      <p:sp>
        <p:nvSpPr>
          <p:cNvPr id="5" name="TextBox 4">
            <a:extLst>
              <a:ext uri="{FF2B5EF4-FFF2-40B4-BE49-F238E27FC236}">
                <a16:creationId xmlns:a16="http://schemas.microsoft.com/office/drawing/2014/main" id="{92175B67-470D-4705-B107-305247FBA035}"/>
              </a:ext>
            </a:extLst>
          </p:cNvPr>
          <p:cNvSpPr txBox="1"/>
          <p:nvPr/>
        </p:nvSpPr>
        <p:spPr>
          <a:xfrm>
            <a:off x="128305" y="4725573"/>
            <a:ext cx="437896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Fig. 14: Hydrogen </a:t>
            </a:r>
            <a:r>
              <a:rPr lang="en-US" dirty="0" err="1">
                <a:latin typeface="Times New Roman" panose="02020603050405020304" pitchFamily="18" charset="0"/>
                <a:cs typeface="Times New Roman" panose="02020603050405020304" pitchFamily="18" charset="0"/>
              </a:rPr>
              <a:t>Silsesquioxane</a:t>
            </a:r>
            <a:r>
              <a:rPr lang="en-US" dirty="0">
                <a:latin typeface="Times New Roman" panose="02020603050405020304" pitchFamily="18" charset="0"/>
                <a:cs typeface="Times New Roman" panose="02020603050405020304" pitchFamily="18" charset="0"/>
              </a:rPr>
              <a:t> (HSQ)</a:t>
            </a:r>
          </a:p>
        </p:txBody>
      </p:sp>
      <p:sp>
        <p:nvSpPr>
          <p:cNvPr id="7" name="TextBox 6">
            <a:extLst>
              <a:ext uri="{FF2B5EF4-FFF2-40B4-BE49-F238E27FC236}">
                <a16:creationId xmlns:a16="http://schemas.microsoft.com/office/drawing/2014/main" id="{F0DAAE7D-5E24-489E-9865-BD3750AF55E5}"/>
              </a:ext>
            </a:extLst>
          </p:cNvPr>
          <p:cNvSpPr txBox="1"/>
          <p:nvPr/>
        </p:nvSpPr>
        <p:spPr>
          <a:xfrm>
            <a:off x="412456" y="5094905"/>
            <a:ext cx="381065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Source: </a:t>
            </a:r>
            <a:r>
              <a:rPr lang="en-US" dirty="0">
                <a:latin typeface="Times New Roman" panose="02020603050405020304" pitchFamily="18" charset="0"/>
                <a:cs typeface="Times New Roman" panose="02020603050405020304" pitchFamily="18" charset="0"/>
                <a:hlinkClick r:id="rId4"/>
              </a:rPr>
              <a:t>https://molview.org/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0131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Steps/Outlook/Future Work</a:t>
            </a:r>
          </a:p>
        </p:txBody>
      </p:sp>
      <p:sp>
        <p:nvSpPr>
          <p:cNvPr id="3" name="Content Placeholder 2"/>
          <p:cNvSpPr>
            <a:spLocks noGrp="1"/>
          </p:cNvSpPr>
          <p:nvPr>
            <p:ph idx="1"/>
          </p:nvPr>
        </p:nvSpPr>
        <p:spPr>
          <a:xfrm>
            <a:off x="838200" y="1690688"/>
            <a:ext cx="10515600" cy="4351338"/>
          </a:xfrm>
        </p:spPr>
        <p:txBody>
          <a:bodyPr>
            <a:normAutofit fontScale="70000" lnSpcReduction="20000"/>
          </a:bodyPr>
          <a:lstStyle/>
          <a:p>
            <a:pPr>
              <a:lnSpc>
                <a:spcPct val="120000"/>
              </a:lnSpc>
            </a:pPr>
            <a:r>
              <a:rPr lang="en-US" dirty="0"/>
              <a:t> Conduct a deeper investigation of BMI modifiers and cryogenic testing</a:t>
            </a:r>
          </a:p>
          <a:p>
            <a:pPr>
              <a:lnSpc>
                <a:spcPct val="120000"/>
              </a:lnSpc>
            </a:pPr>
            <a:r>
              <a:rPr lang="en-US" dirty="0"/>
              <a:t> Perform mechanical and thermal tests on modified BMI resins and composites. Observe material behavior and performance </a:t>
            </a:r>
          </a:p>
          <a:p>
            <a:pPr lvl="1">
              <a:lnSpc>
                <a:spcPct val="120000"/>
              </a:lnSpc>
            </a:pPr>
            <a:r>
              <a:rPr lang="en-US" dirty="0"/>
              <a:t> Literature does not observe modified BMI resins under cryogenic conditions</a:t>
            </a:r>
          </a:p>
          <a:p>
            <a:pPr>
              <a:lnSpc>
                <a:spcPct val="120000"/>
              </a:lnSpc>
            </a:pPr>
            <a:r>
              <a:rPr lang="en-US" dirty="0">
                <a:sym typeface="Wingdings" panose="05000000000000000000" pitchFamily="2" charset="2"/>
              </a:rPr>
              <a:t> Research on BMI resins is extensive and still ongoing </a:t>
            </a:r>
          </a:p>
          <a:p>
            <a:pPr lvl="1">
              <a:lnSpc>
                <a:spcPct val="120000"/>
              </a:lnSpc>
            </a:pPr>
            <a:r>
              <a:rPr lang="en-US" dirty="0">
                <a:sym typeface="Wingdings" panose="05000000000000000000" pitchFamily="2" charset="2"/>
              </a:rPr>
              <a:t> Mechanical and thermal properties under various conditions and cycles.</a:t>
            </a:r>
          </a:p>
          <a:p>
            <a:pPr lvl="1">
              <a:lnSpc>
                <a:spcPct val="120000"/>
              </a:lnSpc>
            </a:pPr>
            <a:r>
              <a:rPr lang="en-US" dirty="0">
                <a:sym typeface="Wingdings" panose="05000000000000000000" pitchFamily="2" charset="2"/>
              </a:rPr>
              <a:t> Performance when incorporated into a composite; very complicated due to the need for new analytical and characterization methods</a:t>
            </a:r>
          </a:p>
          <a:p>
            <a:pPr>
              <a:lnSpc>
                <a:spcPct val="120000"/>
              </a:lnSpc>
            </a:pPr>
            <a:r>
              <a:rPr lang="en-US" dirty="0">
                <a:sym typeface="Wingdings" panose="05000000000000000000" pitchFamily="2" charset="2"/>
              </a:rPr>
              <a:t> Validate current computational methods through hot-fire and burst tests.</a:t>
            </a:r>
          </a:p>
          <a:p>
            <a:pPr lvl="1">
              <a:lnSpc>
                <a:spcPct val="120000"/>
              </a:lnSpc>
            </a:pPr>
            <a:r>
              <a:rPr lang="en-US" dirty="0">
                <a:sym typeface="Wingdings" panose="05000000000000000000" pitchFamily="2" charset="2"/>
              </a:rPr>
              <a:t> Literature on both bimetallic and composite performance is sparse</a:t>
            </a:r>
          </a:p>
          <a:p>
            <a:pPr lvl="1">
              <a:lnSpc>
                <a:spcPct val="120000"/>
              </a:lnSpc>
            </a:pPr>
            <a:r>
              <a:rPr lang="en-US" dirty="0">
                <a:sym typeface="Wingdings" panose="05000000000000000000" pitchFamily="2" charset="2"/>
              </a:rPr>
              <a:t> Further thermal analysis of the throat area of the chamber is of extreme importance due to the bimetallic joint (CTE mismatch). Hot-fire tests confirm that it is a problem area</a:t>
            </a: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16</a:t>
            </a:fld>
            <a:endParaRPr lang="en-US"/>
          </a:p>
        </p:txBody>
      </p:sp>
    </p:spTree>
    <p:extLst>
      <p:ext uri="{BB962C8B-B14F-4D97-AF65-F5344CB8AC3E}">
        <p14:creationId xmlns:p14="http://schemas.microsoft.com/office/powerpoint/2010/main" val="1818800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p:txBody>
          <a:bodyPr>
            <a:normAutofit fontScale="85000" lnSpcReduction="20000"/>
          </a:bodyPr>
          <a:lstStyle/>
          <a:p>
            <a:r>
              <a:rPr lang="en-US" dirty="0"/>
              <a:t> Intern Coordinators</a:t>
            </a:r>
          </a:p>
          <a:p>
            <a:pPr lvl="1"/>
            <a:r>
              <a:rPr lang="en-US" dirty="0"/>
              <a:t> Jessica </a:t>
            </a:r>
            <a:r>
              <a:rPr lang="en-US" dirty="0" err="1"/>
              <a:t>Gangitano</a:t>
            </a:r>
            <a:endParaRPr lang="en-US" dirty="0"/>
          </a:p>
          <a:p>
            <a:pPr lvl="1"/>
            <a:r>
              <a:rPr lang="en-US" dirty="0"/>
              <a:t> Jalisa Thomas</a:t>
            </a:r>
          </a:p>
          <a:p>
            <a:pPr lvl="1"/>
            <a:r>
              <a:rPr lang="en-US" dirty="0"/>
              <a:t> Patricia Sanchez</a:t>
            </a:r>
          </a:p>
          <a:p>
            <a:r>
              <a:rPr lang="en-US" dirty="0"/>
              <a:t>RAMPT Composite Overwrap Team</a:t>
            </a:r>
          </a:p>
          <a:p>
            <a:r>
              <a:rPr lang="en-US" dirty="0"/>
              <a:t> NIFS Intern Group</a:t>
            </a:r>
          </a:p>
          <a:p>
            <a:pPr lvl="1"/>
            <a:r>
              <a:rPr lang="en-US" dirty="0"/>
              <a:t> Joshua Crawford</a:t>
            </a:r>
          </a:p>
          <a:p>
            <a:pPr lvl="1"/>
            <a:r>
              <a:rPr lang="en-US" dirty="0"/>
              <a:t> Jenna Frey</a:t>
            </a:r>
          </a:p>
          <a:p>
            <a:pPr lvl="1"/>
            <a:r>
              <a:rPr lang="en-US" dirty="0"/>
              <a:t> Calista Lum</a:t>
            </a:r>
          </a:p>
          <a:p>
            <a:r>
              <a:rPr lang="en-US" dirty="0"/>
              <a:t>Universities Space Research Association</a:t>
            </a:r>
          </a:p>
          <a:p>
            <a:r>
              <a:rPr lang="en-US" dirty="0"/>
              <a:t>Mentors</a:t>
            </a:r>
          </a:p>
          <a:p>
            <a:pPr lvl="1"/>
            <a:r>
              <a:rPr lang="en-US" dirty="0"/>
              <a:t>Dr. Cheol Park</a:t>
            </a:r>
          </a:p>
          <a:p>
            <a:pPr lvl="1"/>
            <a:r>
              <a:rPr lang="en-US" dirty="0"/>
              <a:t>Dr. Sang-Hyon Chu</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17</a:t>
            </a:fld>
            <a:endParaRPr lang="en-US"/>
          </a:p>
        </p:txBody>
      </p:sp>
    </p:spTree>
    <p:extLst>
      <p:ext uri="{BB962C8B-B14F-4D97-AF65-F5344CB8AC3E}">
        <p14:creationId xmlns:p14="http://schemas.microsoft.com/office/powerpoint/2010/main" val="33959954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8428ECBCFA694C9F149466A5E35469" ma:contentTypeVersion="6" ma:contentTypeDescription="Create a new document." ma:contentTypeScope="" ma:versionID="4a45e9911abc5c1a7652f9dae50550f9">
  <xsd:schema xmlns:xsd="http://www.w3.org/2001/XMLSchema" xmlns:xs="http://www.w3.org/2001/XMLSchema" xmlns:p="http://schemas.microsoft.com/office/2006/metadata/properties" xmlns:ns3="d3f6bd93-bc4e-46ec-8dc6-daa44b15f61d" targetNamespace="http://schemas.microsoft.com/office/2006/metadata/properties" ma:root="true" ma:fieldsID="5d6906071fe575da1e16c5d35983d6d7" ns3:_="">
    <xsd:import namespace="d3f6bd93-bc4e-46ec-8dc6-daa44b15f61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f6bd93-bc4e-46ec-8dc6-daa44b15f6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10CDD7-1FC8-466E-989F-DEA028CBBD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f6bd93-bc4e-46ec-8dc6-daa44b15f6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2883E6-4E45-469D-A6CD-CBF4B7EC55C4}">
  <ds:schemaRefs>
    <ds:schemaRef ds:uri="d3f6bd93-bc4e-46ec-8dc6-daa44b15f61d"/>
    <ds:schemaRef ds:uri="http://purl.org/dc/terms/"/>
    <ds:schemaRef ds:uri="http://www.w3.org/XML/1998/namespace"/>
    <ds:schemaRef ds:uri="http://schemas.microsoft.com/office/2006/documentManagement/types"/>
    <ds:schemaRef ds:uri="http://purl.org/dc/elements/1.1/"/>
    <ds:schemaRef ds:uri="http://purl.org/dc/dcmitype/"/>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6357579D-3170-4028-9FF6-2B00D8EF8E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22870</TotalTime>
  <Words>2256</Words>
  <Application>Microsoft Macintosh PowerPoint</Application>
  <PresentationFormat>Widescreen</PresentationFormat>
  <Paragraphs>236</Paragraphs>
  <Slides>17</Slides>
  <Notes>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17</vt:i4>
      </vt:variant>
    </vt:vector>
  </HeadingPairs>
  <TitlesOfParts>
    <vt:vector size="29" baseType="lpstr">
      <vt:lpstr>.AppleSystemUIFont</vt:lpstr>
      <vt:lpstr>Arial Bold</vt:lpstr>
      <vt:lpstr>Arial</vt:lpstr>
      <vt:lpstr>Arial</vt:lpstr>
      <vt:lpstr>Calibri</vt:lpstr>
      <vt:lpstr>Calibri Light</vt:lpstr>
      <vt:lpstr>Cambria Math</vt:lpstr>
      <vt:lpstr>Times New Roman</vt:lpstr>
      <vt:lpstr>Wingdings</vt:lpstr>
      <vt:lpstr>Office Theme</vt:lpstr>
      <vt:lpstr>Office Theme</vt:lpstr>
      <vt:lpstr>2_Office Theme</vt:lpstr>
      <vt:lpstr>Composite Overwrap Processing for  Rapid Analysis and Manufacturing Propulsion Technology (RAMPT) Project </vt:lpstr>
      <vt:lpstr>PowerPoint Presentation</vt:lpstr>
      <vt:lpstr>Overview of RAMPT</vt:lpstr>
      <vt:lpstr>Challenge</vt:lpstr>
      <vt:lpstr>Objective</vt:lpstr>
      <vt:lpstr>Approach</vt:lpstr>
      <vt:lpstr>Weekly Research Progress</vt:lpstr>
      <vt:lpstr>Stress-Rupture and Comparison with COPV’s</vt:lpstr>
      <vt:lpstr>Tensile Loading and Damage Modes in COPV</vt:lpstr>
      <vt:lpstr>Cylindrical Stresses of COPV</vt:lpstr>
      <vt:lpstr>Filament Winding Sequence Optimization</vt:lpstr>
      <vt:lpstr>Glass Transition Temperature</vt:lpstr>
      <vt:lpstr>Cryogenic Cycling</vt:lpstr>
      <vt:lpstr>Cryogenic Cycling Apparatus</vt:lpstr>
      <vt:lpstr>Analysis/Summary</vt:lpstr>
      <vt:lpstr>Next Steps/Outlook/Future Work</vt:lpstr>
      <vt:lpstr>Acknowledgements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Park, Cheol (LARC-D307)</cp:lastModifiedBy>
  <cp:revision>509</cp:revision>
  <dcterms:created xsi:type="dcterms:W3CDTF">2016-08-05T18:34:48Z</dcterms:created>
  <dcterms:modified xsi:type="dcterms:W3CDTF">2021-12-10T14:11:33Z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0x0101005D8428ECBCFA694C9F149466A5E35469</vt:lpwstr>
  </property>
</Properties>
</file>