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0"/>
  </p:notesMasterIdLst>
  <p:handoutMasterIdLst>
    <p:handoutMasterId r:id="rId21"/>
  </p:handoutMasterIdLst>
  <p:sldIdLst>
    <p:sldId id="258" r:id="rId10"/>
    <p:sldId id="263" r:id="rId11"/>
    <p:sldId id="264" r:id="rId12"/>
    <p:sldId id="265" r:id="rId13"/>
    <p:sldId id="261" r:id="rId14"/>
    <p:sldId id="266" r:id="rId15"/>
    <p:sldId id="267" r:id="rId16"/>
    <p:sldId id="268" r:id="rId17"/>
    <p:sldId id="269" r:id="rId18"/>
    <p:sldId id="262" r:id="rId19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558"/>
  </p:normalViewPr>
  <p:slideViewPr>
    <p:cSldViewPr snapToGrid="0">
      <p:cViewPr varScale="1">
        <p:scale>
          <a:sx n="59" d="100"/>
          <a:sy n="59" d="100"/>
        </p:scale>
        <p:origin x="142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viewProps" Target="viewProps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presProps" Target="presProps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12/20/2021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762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98306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58622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3141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83177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/>
            <a:r>
              <a:rPr lang="en-US" sz="3200" b="0" dirty="0">
                <a:latin typeface="Helvetica Neue"/>
                <a:ea typeface="Helvetica Neue"/>
                <a:cs typeface="Helvetica Neue"/>
                <a:sym typeface="Helvetica Neue"/>
              </a:rPr>
              <a:t>Building Strong Communities Around Open-Source Software and Open Science</a:t>
            </a:r>
            <a:endParaRPr sz="32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685800" y="3608729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Winter ESIP 2022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688800" y="4243413"/>
            <a:ext cx="35403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Jeff </a:t>
            </a:r>
            <a:r>
              <a:rPr lang="en-US" sz="1400" dirty="0" err="1"/>
              <a:t>Siarto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EED-3 Design Lead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jeff@element84.com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E65FD-6FD8-2944-8AA7-89DAD3287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2220750"/>
            <a:ext cx="7772400" cy="2056961"/>
          </a:xfrm>
        </p:spPr>
        <p:txBody>
          <a:bodyPr/>
          <a:lstStyle/>
          <a:p>
            <a:r>
              <a:rPr lang="en-US" dirty="0"/>
              <a:t>Update: </a:t>
            </a:r>
            <a:r>
              <a:rPr lang="en-US" b="0" dirty="0"/>
              <a:t>Community Development Best Practices Guide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329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esipfed.github.io/esds-community-guide/community-guide/&#10;">
            <a:extLst>
              <a:ext uri="{FF2B5EF4-FFF2-40B4-BE49-F238E27FC236}">
                <a16:creationId xmlns:a16="http://schemas.microsoft.com/office/drawing/2014/main" id="{68FD4BF6-D184-8947-B45C-A0BC9E4806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5986" y="342282"/>
            <a:ext cx="6632028" cy="481292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C2787C-BE6F-3648-8352-F3F80D2F1DCD}"/>
              </a:ext>
            </a:extLst>
          </p:cNvPr>
          <p:cNvSpPr txBox="1"/>
          <p:nvPr/>
        </p:nvSpPr>
        <p:spPr>
          <a:xfrm>
            <a:off x="1834055" y="5155211"/>
            <a:ext cx="54758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https://</a:t>
            </a:r>
            <a:r>
              <a:rPr lang="en-US" dirty="0" err="1"/>
              <a:t>esipfed.github.io</a:t>
            </a:r>
            <a:r>
              <a:rPr lang="en-US" dirty="0"/>
              <a:t>/</a:t>
            </a:r>
            <a:r>
              <a:rPr lang="en-US" dirty="0" err="1"/>
              <a:t>esds</a:t>
            </a:r>
            <a:r>
              <a:rPr lang="en-US" dirty="0"/>
              <a:t>-community-guide/community-guide/</a:t>
            </a:r>
          </a:p>
          <a:p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431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E65FD-6FD8-2944-8AA7-89DAD32877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046906"/>
            <a:ext cx="7772400" cy="764188"/>
          </a:xfrm>
        </p:spPr>
        <p:txBody>
          <a:bodyPr/>
          <a:lstStyle/>
          <a:p>
            <a:r>
              <a:rPr lang="en-US" dirty="0"/>
              <a:t>Breakout Rooms</a:t>
            </a:r>
          </a:p>
        </p:txBody>
      </p:sp>
    </p:spTree>
    <p:extLst>
      <p:ext uri="{BB962C8B-B14F-4D97-AF65-F5344CB8AC3E}">
        <p14:creationId xmlns:p14="http://schemas.microsoft.com/office/powerpoint/2010/main" val="1712679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US" dirty="0"/>
              <a:t>What are your major pain points when interfacing with Open-source Software as a user?</a:t>
            </a:r>
          </a:p>
          <a:p>
            <a:r>
              <a:rPr lang="en-US" dirty="0"/>
              <a:t>What are your major pain points when interfacing with Open Science projects as a user?</a:t>
            </a:r>
          </a:p>
          <a:p>
            <a:r>
              <a:rPr lang="en-US" dirty="0"/>
              <a:t>What are the major pain points of interfacing with these projects as a developer or scientist?</a:t>
            </a:r>
          </a:p>
          <a:p>
            <a:pPr marL="2540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Frustration Brainstorm</a:t>
            </a:r>
          </a:p>
        </p:txBody>
      </p:sp>
    </p:spTree>
    <p:extLst>
      <p:ext uri="{BB962C8B-B14F-4D97-AF65-F5344CB8AC3E}">
        <p14:creationId xmlns:p14="http://schemas.microsoft.com/office/powerpoint/2010/main" val="27377826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en-US" dirty="0"/>
              <a:t>Discussion about the “where” the community lives</a:t>
            </a:r>
          </a:p>
          <a:p>
            <a:pPr lvl="1" fontAlgn="base"/>
            <a:r>
              <a:rPr lang="en-US" dirty="0"/>
              <a:t>What are the differences between the open-source software and open science cohorts?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Where is Your Community?</a:t>
            </a:r>
          </a:p>
        </p:txBody>
      </p:sp>
    </p:spTree>
    <p:extLst>
      <p:ext uri="{BB962C8B-B14F-4D97-AF65-F5344CB8AC3E}">
        <p14:creationId xmlns:p14="http://schemas.microsoft.com/office/powerpoint/2010/main" val="3427866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en-US" dirty="0"/>
              <a:t>How do we measure a successful community in the open source and open science world?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Metrics Brainstorm</a:t>
            </a:r>
          </a:p>
        </p:txBody>
      </p:sp>
    </p:spTree>
    <p:extLst>
      <p:ext uri="{BB962C8B-B14F-4D97-AF65-F5344CB8AC3E}">
        <p14:creationId xmlns:p14="http://schemas.microsoft.com/office/powerpoint/2010/main" val="23213971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en-US" dirty="0"/>
              <a:t>Share and discuss books and resources for community building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Community Book Club</a:t>
            </a:r>
          </a:p>
        </p:txBody>
      </p:sp>
    </p:spTree>
    <p:extLst>
      <p:ext uri="{BB962C8B-B14F-4D97-AF65-F5344CB8AC3E}">
        <p14:creationId xmlns:p14="http://schemas.microsoft.com/office/powerpoint/2010/main" val="40628895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pPr fontAlgn="base"/>
            <a:r>
              <a:rPr lang="en-US" dirty="0"/>
              <a:t>Share tips and tricks for conflict resolution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Resolution</a:t>
            </a:r>
          </a:p>
        </p:txBody>
      </p:sp>
    </p:spTree>
    <p:extLst>
      <p:ext uri="{BB962C8B-B14F-4D97-AF65-F5344CB8AC3E}">
        <p14:creationId xmlns:p14="http://schemas.microsoft.com/office/powerpoint/2010/main" val="7556687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2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3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7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8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2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customXml/itemProps3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5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7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8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4873</TotalTime>
  <Words>225</Words>
  <Application>Microsoft Office PowerPoint</Application>
  <PresentationFormat>On-screen Show (4:3)</PresentationFormat>
  <Paragraphs>25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Avenir</vt:lpstr>
      <vt:lpstr>Helvetica Neue</vt:lpstr>
      <vt:lpstr>Source Sans Pro</vt:lpstr>
      <vt:lpstr>Verdana</vt:lpstr>
      <vt:lpstr>EOSDIS-EED</vt:lpstr>
      <vt:lpstr>Building Strong Communities Around Open-Source Software and Open Science</vt:lpstr>
      <vt:lpstr>Update: Community Development Best Practices Guide</vt:lpstr>
      <vt:lpstr>PowerPoint Presentation</vt:lpstr>
      <vt:lpstr>Breakout Rooms</vt:lpstr>
      <vt:lpstr>Frustration Brainstorm</vt:lpstr>
      <vt:lpstr>Where is Your Community?</vt:lpstr>
      <vt:lpstr>Metrics Brainstorm</vt:lpstr>
      <vt:lpstr>Community Book Club</vt:lpstr>
      <vt:lpstr>Conflict Resolution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35</cp:revision>
  <dcterms:modified xsi:type="dcterms:W3CDTF">2021-12-20T20:42:27Z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