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60" r:id="rId5"/>
    <p:sldId id="267" r:id="rId6"/>
    <p:sldId id="513" r:id="rId7"/>
    <p:sldId id="345" r:id="rId8"/>
    <p:sldId id="490" r:id="rId9"/>
    <p:sldId id="512" r:id="rId10"/>
    <p:sldId id="491" r:id="rId11"/>
    <p:sldId id="492" r:id="rId12"/>
    <p:sldId id="494" r:id="rId13"/>
    <p:sldId id="495" r:id="rId14"/>
    <p:sldId id="496" r:id="rId15"/>
    <p:sldId id="484" r:id="rId16"/>
    <p:sldId id="502" r:id="rId17"/>
    <p:sldId id="451" r:id="rId18"/>
    <p:sldId id="503" r:id="rId19"/>
    <p:sldId id="504" r:id="rId20"/>
    <p:sldId id="505" r:id="rId21"/>
    <p:sldId id="506" r:id="rId22"/>
    <p:sldId id="508" r:id="rId23"/>
    <p:sldId id="509"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in, David (JSC-SF3)[WYLE LABORATORIES, INC.]" initials="RD(LI" lastIdx="8" clrIdx="0">
    <p:extLst>
      <p:ext uri="{19B8F6BF-5375-455C-9EA6-DF929625EA0E}">
        <p15:presenceInfo xmlns:p15="http://schemas.microsoft.com/office/powerpoint/2012/main" userId="S-1-5-21-330711430-3775241029-4075259233-29386" providerId="AD"/>
      </p:ext>
    </p:extLst>
  </p:cmAuthor>
  <p:cmAuthor id="2" name="Kaetzer, Mary Susan R. (JSC-SF211)[WYLE LABORATORIES, INC.]" initials="KMSR(LI" lastIdx="62" clrIdx="1">
    <p:extLst>
      <p:ext uri="{19B8F6BF-5375-455C-9EA6-DF929625EA0E}">
        <p15:presenceInfo xmlns:p15="http://schemas.microsoft.com/office/powerpoint/2012/main" userId="S::mkaetzer@ndc.nasa.gov::45a72962-54ee-4bf2-8e6b-47cad856a715" providerId="AD"/>
      </p:ext>
    </p:extLst>
  </p:cmAuthor>
  <p:cmAuthor id="3" name="Mcguire, Kerry M. (JSC-SF211)" initials="MKM(" lastIdx="30" clrIdx="2">
    <p:extLst>
      <p:ext uri="{19B8F6BF-5375-455C-9EA6-DF929625EA0E}">
        <p15:presenceInfo xmlns:p15="http://schemas.microsoft.com/office/powerpoint/2012/main" userId="S-1-5-21-330711430-3775241029-4075259233-176657" providerId="AD"/>
      </p:ext>
    </p:extLst>
  </p:cmAuthor>
  <p:cmAuthor id="4" name="Rose, Rhonda R. (JSC-SA4)[WYLE LABORATORIES, INC.]" initials="RRR(LI" lastIdx="1" clrIdx="3">
    <p:extLst>
      <p:ext uri="{19B8F6BF-5375-455C-9EA6-DF929625EA0E}">
        <p15:presenceInfo xmlns:p15="http://schemas.microsoft.com/office/powerpoint/2012/main" userId="S-1-5-21-330711430-3775241029-4075259233-31256" providerId="AD"/>
      </p:ext>
    </p:extLst>
  </p:cmAuthor>
  <p:cmAuthor id="5" name="Rubin, David (JSC-SF3)[WYLE LABORATORIES, INC.]" initials="RD(SLI" lastIdx="22" clrIdx="4">
    <p:extLst>
      <p:ext uri="{19B8F6BF-5375-455C-9EA6-DF929625EA0E}">
        <p15:presenceInfo xmlns:p15="http://schemas.microsoft.com/office/powerpoint/2012/main" userId="S::drubin@ndc.nasa.gov::dbb1de58-1be7-47d0-887e-f00e9ac2051c" providerId="AD"/>
      </p:ext>
    </p:extLst>
  </p:cmAuthor>
  <p:cmAuthor id="6" name="Mcguire, Kerry M. (JSC-SF211)" initials="MKM( [2]" lastIdx="9" clrIdx="5">
    <p:extLst>
      <p:ext uri="{19B8F6BF-5375-455C-9EA6-DF929625EA0E}">
        <p15:presenceInfo xmlns:p15="http://schemas.microsoft.com/office/powerpoint/2012/main" userId="S::kmmcgui1@ndc.nasa.gov::eca909e8-7285-40b0-95f3-b7e758827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3144" autoAdjust="0"/>
  </p:normalViewPr>
  <p:slideViewPr>
    <p:cSldViewPr snapToGrid="0">
      <p:cViewPr varScale="1">
        <p:scale>
          <a:sx n="77" d="100"/>
          <a:sy n="77" d="100"/>
        </p:scale>
        <p:origin x="121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E41A6-4206-4D4F-8EBB-72FFD8930D53}" type="datetimeFigureOut">
              <a:rPr lang="en-US" smtClean="0"/>
              <a:t>12/20/2021</a:t>
            </a:fld>
            <a:endParaRPr lang="en-US" dirty="0"/>
          </a:p>
        </p:txBody>
      </p:sp>
      <p:sp>
        <p:nvSpPr>
          <p:cNvPr id="4" name="Slide Image Placeholder 3"/>
          <p:cNvSpPr>
            <a:spLocks noGrp="1" noRot="1" noChangeAspect="1"/>
          </p:cNvSpPr>
          <p:nvPr>
            <p:ph type="sldImg" idx="2"/>
          </p:nvPr>
        </p:nvSpPr>
        <p:spPr>
          <a:xfrm>
            <a:off x="685800" y="1143001"/>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803BE-7FAE-4E70-9875-CD4F69801ECA}" type="slidenum">
              <a:rPr lang="en-US" smtClean="0"/>
              <a:t>‹#›</a:t>
            </a:fld>
            <a:endParaRPr lang="en-US" dirty="0"/>
          </a:p>
        </p:txBody>
      </p:sp>
    </p:spTree>
    <p:extLst>
      <p:ext uri="{BB962C8B-B14F-4D97-AF65-F5344CB8AC3E}">
        <p14:creationId xmlns:p14="http://schemas.microsoft.com/office/powerpoint/2010/main" val="149902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1</a:t>
            </a:fld>
            <a:endParaRPr lang="en-US" dirty="0"/>
          </a:p>
        </p:txBody>
      </p:sp>
    </p:spTree>
    <p:extLst>
      <p:ext uri="{BB962C8B-B14F-4D97-AF65-F5344CB8AC3E}">
        <p14:creationId xmlns:p14="http://schemas.microsoft.com/office/powerpoint/2010/main" val="377617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Another place where hyperlinks are used -- this time within the model.  All of the information in the environment values instances table has a hyperlinked number to the environment values reference table</a:t>
            </a:r>
          </a:p>
        </p:txBody>
      </p:sp>
      <p:sp>
        <p:nvSpPr>
          <p:cNvPr id="4" name="Slide Number Placeholder 3"/>
          <p:cNvSpPr>
            <a:spLocks noGrp="1"/>
          </p:cNvSpPr>
          <p:nvPr>
            <p:ph type="sldNum" sz="quarter" idx="5"/>
          </p:nvPr>
        </p:nvSpPr>
        <p:spPr/>
        <p:txBody>
          <a:bodyPr/>
          <a:lstStyle/>
          <a:p>
            <a:fld id="{141803BE-7FAE-4E70-9875-CD4F69801ECA}" type="slidenum">
              <a:rPr lang="en-US" smtClean="0"/>
              <a:t>10</a:t>
            </a:fld>
            <a:endParaRPr lang="en-US" dirty="0"/>
          </a:p>
        </p:txBody>
      </p:sp>
    </p:spTree>
    <p:extLst>
      <p:ext uri="{BB962C8B-B14F-4D97-AF65-F5344CB8AC3E}">
        <p14:creationId xmlns:p14="http://schemas.microsoft.com/office/powerpoint/2010/main" val="377008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11</a:t>
            </a:fld>
            <a:endParaRPr lang="en-US" dirty="0"/>
          </a:p>
        </p:txBody>
      </p:sp>
    </p:spTree>
    <p:extLst>
      <p:ext uri="{BB962C8B-B14F-4D97-AF65-F5344CB8AC3E}">
        <p14:creationId xmlns:p14="http://schemas.microsoft.com/office/powerpoint/2010/main" val="363899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the process used to determine which scenarios would be created and how the topics of the scenarios were chosen</a:t>
            </a:r>
          </a:p>
        </p:txBody>
      </p:sp>
      <p:sp>
        <p:nvSpPr>
          <p:cNvPr id="4" name="Slide Number Placeholder 3"/>
          <p:cNvSpPr>
            <a:spLocks noGrp="1"/>
          </p:cNvSpPr>
          <p:nvPr>
            <p:ph type="sldNum" sz="quarter" idx="5"/>
          </p:nvPr>
        </p:nvSpPr>
        <p:spPr/>
        <p:txBody>
          <a:bodyPr/>
          <a:lstStyle/>
          <a:p>
            <a:fld id="{141803BE-7FAE-4E70-9875-CD4F69801ECA}" type="slidenum">
              <a:rPr lang="en-US" smtClean="0"/>
              <a:t>12</a:t>
            </a:fld>
            <a:endParaRPr lang="en-US" dirty="0"/>
          </a:p>
        </p:txBody>
      </p:sp>
    </p:spTree>
    <p:extLst>
      <p:ext uri="{BB962C8B-B14F-4D97-AF65-F5344CB8AC3E}">
        <p14:creationId xmlns:p14="http://schemas.microsoft.com/office/powerpoint/2010/main" val="17956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13</a:t>
            </a:fld>
            <a:endParaRPr lang="en-US" dirty="0"/>
          </a:p>
        </p:txBody>
      </p:sp>
    </p:spTree>
    <p:extLst>
      <p:ext uri="{BB962C8B-B14F-4D97-AF65-F5344CB8AC3E}">
        <p14:creationId xmlns:p14="http://schemas.microsoft.com/office/powerpoint/2010/main" val="280967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54EC5-794A-45BA-8580-E39BA538B466}" type="slidenum">
              <a:rPr lang="en-US" smtClean="0"/>
              <a:pPr/>
              <a:t>14</a:t>
            </a:fld>
            <a:endParaRPr lang="en-US" dirty="0"/>
          </a:p>
        </p:txBody>
      </p:sp>
    </p:spTree>
    <p:extLst>
      <p:ext uri="{BB962C8B-B14F-4D97-AF65-F5344CB8AC3E}">
        <p14:creationId xmlns:p14="http://schemas.microsoft.com/office/powerpoint/2010/main" val="2411729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54EC5-794A-45BA-8580-E39BA538B466}" type="slidenum">
              <a:rPr lang="en-US" smtClean="0"/>
              <a:pPr/>
              <a:t>15</a:t>
            </a:fld>
            <a:endParaRPr lang="en-US" dirty="0"/>
          </a:p>
        </p:txBody>
      </p:sp>
    </p:spTree>
    <p:extLst>
      <p:ext uri="{BB962C8B-B14F-4D97-AF65-F5344CB8AC3E}">
        <p14:creationId xmlns:p14="http://schemas.microsoft.com/office/powerpoint/2010/main" val="152869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 also add in that this layout is not specific to ExMC and could be used by other projects outside of ExMC as a starting point.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Standardizing the model layout allows for SE </a:t>
            </a:r>
            <a:r>
              <a:rPr lang="en-US" sz="1200" kern="1200" dirty="0" err="1">
                <a:solidFill>
                  <a:schemeClr val="tx1"/>
                </a:solidFill>
                <a:effectLst/>
                <a:latin typeface="+mn-lt"/>
                <a:ea typeface="+mn-ea"/>
                <a:cs typeface="+mn-cs"/>
              </a:rPr>
              <a:t>teammembers</a:t>
            </a:r>
            <a:r>
              <a:rPr lang="en-US" sz="1200" kern="1200" dirty="0">
                <a:solidFill>
                  <a:schemeClr val="tx1"/>
                </a:solidFill>
                <a:effectLst/>
                <a:latin typeface="+mn-lt"/>
                <a:ea typeface="+mn-ea"/>
                <a:cs typeface="+mn-cs"/>
              </a:rPr>
              <a:t> to work on different model-based ConOps projects and quickly be familiar with the structure. For example, I work on the Medical Database project and the Long Duration project, and when we set up the Medical Database project, we intentionally followed a similar layout. So working on one benefited the other because I was familiar with the structure and features of the ConOps model. Similarly, when we had reviewers that had to review both models, they saw different content presented in similar ways. So the layout was not completely new to them which helps transition away from the traditional document review process. I was planning to say stuff like this in the actual presentation and will add in additional notes as a reminder</a:t>
            </a:r>
          </a:p>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16</a:t>
            </a:fld>
            <a:endParaRPr lang="en-US" dirty="0"/>
          </a:p>
        </p:txBody>
      </p:sp>
    </p:spTree>
    <p:extLst>
      <p:ext uri="{BB962C8B-B14F-4D97-AF65-F5344CB8AC3E}">
        <p14:creationId xmlns:p14="http://schemas.microsoft.com/office/powerpoint/2010/main" val="3193088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Something we have started to be able to do (not yet for the ConOps) is create macros to pull in content from documents (such like excel and word) into the model. This is something that our team will explore on how to expedite importing of information.</a:t>
            </a:r>
          </a:p>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17</a:t>
            </a:fld>
            <a:endParaRPr lang="en-US" dirty="0"/>
          </a:p>
        </p:txBody>
      </p:sp>
    </p:spTree>
    <p:extLst>
      <p:ext uri="{BB962C8B-B14F-4D97-AF65-F5344CB8AC3E}">
        <p14:creationId xmlns:p14="http://schemas.microsoft.com/office/powerpoint/2010/main" val="3513399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20</a:t>
            </a:fld>
            <a:endParaRPr lang="en-US" dirty="0"/>
          </a:p>
        </p:txBody>
      </p:sp>
    </p:spTree>
    <p:extLst>
      <p:ext uri="{BB962C8B-B14F-4D97-AF65-F5344CB8AC3E}">
        <p14:creationId xmlns:p14="http://schemas.microsoft.com/office/powerpoint/2010/main" val="137509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Most complex ExMC SE ConOps to date </a:t>
            </a:r>
          </a:p>
          <a:p>
            <a:r>
              <a:rPr lang="en-US" dirty="0"/>
              <a:t>Must maintain the Level of Care IV in all of these said environments</a:t>
            </a:r>
          </a:p>
        </p:txBody>
      </p:sp>
      <p:sp>
        <p:nvSpPr>
          <p:cNvPr id="4" name="Slide Number Placeholder 3"/>
          <p:cNvSpPr>
            <a:spLocks noGrp="1"/>
          </p:cNvSpPr>
          <p:nvPr>
            <p:ph type="sldNum" sz="quarter" idx="5"/>
          </p:nvPr>
        </p:nvSpPr>
        <p:spPr/>
        <p:txBody>
          <a:bodyPr/>
          <a:lstStyle/>
          <a:p>
            <a:fld id="{141803BE-7FAE-4E70-9875-CD4F69801ECA}" type="slidenum">
              <a:rPr lang="en-US" smtClean="0"/>
              <a:t>21</a:t>
            </a:fld>
            <a:endParaRPr lang="en-US" dirty="0"/>
          </a:p>
        </p:txBody>
      </p:sp>
    </p:spTree>
    <p:extLst>
      <p:ext uri="{BB962C8B-B14F-4D97-AF65-F5344CB8AC3E}">
        <p14:creationId xmlns:p14="http://schemas.microsoft.com/office/powerpoint/2010/main" val="261202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803BE-7FAE-4E70-9875-CD4F69801ECA}" type="slidenum">
              <a:rPr lang="en-US" smtClean="0"/>
              <a:t>2</a:t>
            </a:fld>
            <a:endParaRPr lang="en-US" dirty="0"/>
          </a:p>
        </p:txBody>
      </p:sp>
    </p:spTree>
    <p:extLst>
      <p:ext uri="{BB962C8B-B14F-4D97-AF65-F5344CB8AC3E}">
        <p14:creationId xmlns:p14="http://schemas.microsoft.com/office/powerpoint/2010/main" val="298711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Introductory slide that will show an overview of the Concept of Operations in the model.  </a:t>
            </a:r>
          </a:p>
          <a:p>
            <a:r>
              <a:rPr lang="en-US" dirty="0"/>
              <a:t>I will explain that the concept of operations is part of the Medical System Level of Care IV: Long Duration Lunar Orbital and Surface Operations Foundation Model that will also include the Functions, Requirements, System Architecture, and Capabilities, similar to the Medical System Level of Care IV: Short Duration Foundation Model – however, that model had a link to a document-version of the Concept of Operations, and for this project, ExMC replaced the traditional document-based approach and built the concept of operations directly into the model.  </a:t>
            </a:r>
          </a:p>
          <a:p>
            <a:endParaRPr lang="en-US" dirty="0"/>
          </a:p>
          <a:p>
            <a:r>
              <a:rPr lang="en-US" dirty="0"/>
              <a:t>Building the concept of operations directly into the model had several advantages including the ability to hyperlink references, the consolidation of all information into one centralized location and format, and a more efficient ability to represent content through information-dense images providing less opportunity for misinterpretation rather than text alone.</a:t>
            </a:r>
          </a:p>
          <a:p>
            <a:endParaRPr lang="en-US" dirty="0"/>
          </a:p>
          <a:p>
            <a:r>
              <a:rPr lang="en-US" dirty="0"/>
              <a:t>This methodology also had challenges and we used those challenges to create lessons learned from the project to improve our process for creating concept of operations in a model-based way – I’ll touch on these later on in the presentation.</a:t>
            </a:r>
          </a:p>
          <a:p>
            <a:endParaRPr lang="en-US" dirty="0"/>
          </a:p>
          <a:p>
            <a:r>
              <a:rPr lang="en-US" dirty="0"/>
              <a:t>I’ll also explain how we implemented the content of each of the four sections of the concept of operations into the model in detail in the next few slides.</a:t>
            </a:r>
          </a:p>
          <a:p>
            <a:endParaRPr lang="en-US" dirty="0"/>
          </a:p>
          <a:p>
            <a:r>
              <a:rPr lang="en-US" dirty="0"/>
              <a:t>Notes throughout:</a:t>
            </a:r>
          </a:p>
          <a:p>
            <a:r>
              <a:rPr lang="en-US" dirty="0"/>
              <a:t>Content matches the order of the content in previous ConOps</a:t>
            </a:r>
          </a:p>
          <a:p>
            <a:r>
              <a:rPr lang="en-US" dirty="0"/>
              <a:t>Cookie Crumbs is shown here and in each of the different sections</a:t>
            </a:r>
          </a:p>
        </p:txBody>
      </p:sp>
      <p:sp>
        <p:nvSpPr>
          <p:cNvPr id="4" name="Slide Number Placeholder 3"/>
          <p:cNvSpPr>
            <a:spLocks noGrp="1"/>
          </p:cNvSpPr>
          <p:nvPr>
            <p:ph type="sldNum" sz="quarter" idx="10"/>
          </p:nvPr>
        </p:nvSpPr>
        <p:spPr/>
        <p:txBody>
          <a:bodyPr/>
          <a:lstStyle/>
          <a:p>
            <a:fld id="{141803BE-7FAE-4E70-9875-CD4F69801ECA}" type="slidenum">
              <a:rPr lang="en-US" smtClean="0"/>
              <a:t>3</a:t>
            </a:fld>
            <a:endParaRPr lang="en-US" dirty="0"/>
          </a:p>
        </p:txBody>
      </p:sp>
    </p:spTree>
    <p:extLst>
      <p:ext uri="{BB962C8B-B14F-4D97-AF65-F5344CB8AC3E}">
        <p14:creationId xmlns:p14="http://schemas.microsoft.com/office/powerpoint/2010/main" val="256029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4</a:t>
            </a:fld>
            <a:endParaRPr lang="en-US" dirty="0"/>
          </a:p>
        </p:txBody>
      </p:sp>
    </p:spTree>
    <p:extLst>
      <p:ext uri="{BB962C8B-B14F-4D97-AF65-F5344CB8AC3E}">
        <p14:creationId xmlns:p14="http://schemas.microsoft.com/office/powerpoint/2010/main" val="162155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Make sure to remind the audience that we are program agnostic and currently tied to level of care.</a:t>
            </a:r>
          </a:p>
          <a:p>
            <a:r>
              <a:rPr lang="en-US" dirty="0"/>
              <a:t>Also, when discussing the scope of the long-duration make sure to bring up that this is a continuation of the short-duration and will point out some specific differences from that project (surface operations, new information in regards to orbital, EVA environments)</a:t>
            </a:r>
          </a:p>
        </p:txBody>
      </p:sp>
      <p:sp>
        <p:nvSpPr>
          <p:cNvPr id="4" name="Slide Number Placeholder 3"/>
          <p:cNvSpPr>
            <a:spLocks noGrp="1"/>
          </p:cNvSpPr>
          <p:nvPr>
            <p:ph type="sldNum" sz="quarter" idx="5"/>
          </p:nvPr>
        </p:nvSpPr>
        <p:spPr/>
        <p:txBody>
          <a:bodyPr/>
          <a:lstStyle/>
          <a:p>
            <a:fld id="{141803BE-7FAE-4E70-9875-CD4F69801ECA}" type="slidenum">
              <a:rPr lang="en-US" smtClean="0"/>
              <a:t>5</a:t>
            </a:fld>
            <a:endParaRPr lang="en-US" dirty="0"/>
          </a:p>
        </p:txBody>
      </p:sp>
    </p:spTree>
    <p:extLst>
      <p:ext uri="{BB962C8B-B14F-4D97-AF65-F5344CB8AC3E}">
        <p14:creationId xmlns:p14="http://schemas.microsoft.com/office/powerpoint/2010/main" val="83889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3 slides are to show how the content is displayed in the model, with clickable icons to each of the different subsections of “Purpose and Scope”. I selected this one to show that we can hyperlink the links to the applicable documents</a:t>
            </a:r>
          </a:p>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6</a:t>
            </a:fld>
            <a:endParaRPr lang="en-US" dirty="0"/>
          </a:p>
        </p:txBody>
      </p:sp>
    </p:spTree>
    <p:extLst>
      <p:ext uri="{BB962C8B-B14F-4D97-AF65-F5344CB8AC3E}">
        <p14:creationId xmlns:p14="http://schemas.microsoft.com/office/powerpoint/2010/main" val="257124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Highlight difference of these needs / goals versus the short duration model -- since this model is a continuation of the short duration it helps the viewer understand the overlap and new information based on the scope of the long-duration.</a:t>
            </a:r>
          </a:p>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7</a:t>
            </a:fld>
            <a:endParaRPr lang="en-US" dirty="0"/>
          </a:p>
        </p:txBody>
      </p:sp>
    </p:spTree>
    <p:extLst>
      <p:ext uri="{BB962C8B-B14F-4D97-AF65-F5344CB8AC3E}">
        <p14:creationId xmlns:p14="http://schemas.microsoft.com/office/powerpoint/2010/main" val="307290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8</a:t>
            </a:fld>
            <a:endParaRPr lang="en-US" dirty="0"/>
          </a:p>
        </p:txBody>
      </p:sp>
    </p:spTree>
    <p:extLst>
      <p:ext uri="{BB962C8B-B14F-4D97-AF65-F5344CB8AC3E}">
        <p14:creationId xmlns:p14="http://schemas.microsoft.com/office/powerpoint/2010/main" val="140457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Highlights for the next couple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Differences between this model and short duration -- longer overall duration, more mission environments,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reviewed the instances table with Artemis SME’s with an agile mindset so that even though we are program agnostic, we do follow the agency’s direction</a:t>
            </a:r>
          </a:p>
          <a:p>
            <a:endParaRPr lang="en-US" dirty="0"/>
          </a:p>
        </p:txBody>
      </p:sp>
      <p:sp>
        <p:nvSpPr>
          <p:cNvPr id="4" name="Slide Number Placeholder 3"/>
          <p:cNvSpPr>
            <a:spLocks noGrp="1"/>
          </p:cNvSpPr>
          <p:nvPr>
            <p:ph type="sldNum" sz="quarter" idx="5"/>
          </p:nvPr>
        </p:nvSpPr>
        <p:spPr/>
        <p:txBody>
          <a:bodyPr/>
          <a:lstStyle/>
          <a:p>
            <a:fld id="{141803BE-7FAE-4E70-9875-CD4F69801ECA}" type="slidenum">
              <a:rPr lang="en-US" smtClean="0"/>
              <a:t>9</a:t>
            </a:fld>
            <a:endParaRPr lang="en-US" dirty="0"/>
          </a:p>
        </p:txBody>
      </p:sp>
    </p:spTree>
    <p:extLst>
      <p:ext uri="{BB962C8B-B14F-4D97-AF65-F5344CB8AC3E}">
        <p14:creationId xmlns:p14="http://schemas.microsoft.com/office/powerpoint/2010/main" val="1555589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cstate="print"/>
          <a:srcRect/>
          <a:stretch>
            <a:fillRect/>
          </a:stretch>
        </p:blipFill>
        <p:spPr bwMode="auto">
          <a:xfrm>
            <a:off x="-19051" y="0"/>
            <a:ext cx="12211051" cy="7203282"/>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7721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 name="Line 35"/>
          <p:cNvSpPr>
            <a:spLocks noChangeShapeType="1"/>
          </p:cNvSpPr>
          <p:nvPr/>
        </p:nvSpPr>
        <p:spPr bwMode="auto">
          <a:xfrm>
            <a:off x="0" y="1835150"/>
            <a:ext cx="7416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7" name="Line 36"/>
          <p:cNvSpPr>
            <a:spLocks noChangeShapeType="1"/>
          </p:cNvSpPr>
          <p:nvPr/>
        </p:nvSpPr>
        <p:spPr bwMode="auto">
          <a:xfrm>
            <a:off x="0" y="2062166"/>
            <a:ext cx="7213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 name="Line 37"/>
          <p:cNvSpPr>
            <a:spLocks noChangeShapeType="1"/>
          </p:cNvSpPr>
          <p:nvPr/>
        </p:nvSpPr>
        <p:spPr bwMode="auto">
          <a:xfrm>
            <a:off x="0" y="1371600"/>
            <a:ext cx="8026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9" name="Line 43"/>
          <p:cNvSpPr>
            <a:spLocks noChangeShapeType="1"/>
          </p:cNvSpPr>
          <p:nvPr/>
        </p:nvSpPr>
        <p:spPr bwMode="auto">
          <a:xfrm rot="16200000">
            <a:off x="5149851" y="6515100"/>
            <a:ext cx="6858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0" name="Line 44"/>
          <p:cNvSpPr>
            <a:spLocks noChangeShapeType="1"/>
          </p:cNvSpPr>
          <p:nvPr/>
        </p:nvSpPr>
        <p:spPr bwMode="auto">
          <a:xfrm rot="16200000">
            <a:off x="4773084" y="6438900"/>
            <a:ext cx="838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1" name="Line 45"/>
          <p:cNvSpPr>
            <a:spLocks noChangeShapeType="1"/>
          </p:cNvSpPr>
          <p:nvPr/>
        </p:nvSpPr>
        <p:spPr bwMode="auto">
          <a:xfrm rot="16200000">
            <a:off x="3477684" y="6057900"/>
            <a:ext cx="1600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2" name="Line 46"/>
          <p:cNvSpPr>
            <a:spLocks noChangeShapeType="1"/>
          </p:cNvSpPr>
          <p:nvPr/>
        </p:nvSpPr>
        <p:spPr bwMode="auto">
          <a:xfrm rot="16200000">
            <a:off x="3977217" y="6248400"/>
            <a:ext cx="1219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3" name="Line 47"/>
          <p:cNvSpPr>
            <a:spLocks noChangeShapeType="1"/>
          </p:cNvSpPr>
          <p:nvPr/>
        </p:nvSpPr>
        <p:spPr bwMode="auto">
          <a:xfrm rot="16200000">
            <a:off x="4396317" y="6362700"/>
            <a:ext cx="9906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4" name="Line 48"/>
          <p:cNvSpPr>
            <a:spLocks noChangeShapeType="1"/>
          </p:cNvSpPr>
          <p:nvPr/>
        </p:nvSpPr>
        <p:spPr bwMode="auto">
          <a:xfrm rot="16200000">
            <a:off x="2978151" y="5867400"/>
            <a:ext cx="1981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5" name="Text Box 74"/>
          <p:cNvSpPr txBox="1">
            <a:spLocks noChangeArrowheads="1"/>
          </p:cNvSpPr>
          <p:nvPr/>
        </p:nvSpPr>
        <p:spPr bwMode="auto">
          <a:xfrm>
            <a:off x="624421" y="423868"/>
            <a:ext cx="8824383" cy="244475"/>
          </a:xfrm>
          <a:prstGeom prst="rect">
            <a:avLst/>
          </a:prstGeom>
          <a:noFill/>
          <a:ln>
            <a:noFill/>
          </a:ln>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ct val="50000"/>
              </a:spcBef>
              <a:defRPr/>
            </a:pPr>
            <a:r>
              <a:rPr lang="en-US" sz="1000" dirty="0">
                <a:latin typeface="Helvetica" charset="0"/>
                <a:ea typeface="MS PGothic" pitchFamily="34" charset="-128"/>
                <a:cs typeface="+mn-cs"/>
              </a:rPr>
              <a:t>National Aeronautics and Space Administration</a:t>
            </a:r>
          </a:p>
        </p:txBody>
      </p:sp>
      <p:sp>
        <p:nvSpPr>
          <p:cNvPr id="16" name="Line 113"/>
          <p:cNvSpPr>
            <a:spLocks noChangeShapeType="1"/>
          </p:cNvSpPr>
          <p:nvPr/>
        </p:nvSpPr>
        <p:spPr bwMode="auto">
          <a:xfrm rot="16200000">
            <a:off x="5524500" y="6591300"/>
            <a:ext cx="5334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7" name="Line 123"/>
          <p:cNvSpPr>
            <a:spLocks noChangeShapeType="1"/>
          </p:cNvSpPr>
          <p:nvPr/>
        </p:nvSpPr>
        <p:spPr bwMode="auto">
          <a:xfrm>
            <a:off x="0" y="2284418"/>
            <a:ext cx="6705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8" name="Line 124"/>
          <p:cNvSpPr>
            <a:spLocks noChangeShapeType="1"/>
          </p:cNvSpPr>
          <p:nvPr/>
        </p:nvSpPr>
        <p:spPr bwMode="auto">
          <a:xfrm>
            <a:off x="0" y="2516193"/>
            <a:ext cx="5588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9" name="Line 125"/>
          <p:cNvSpPr>
            <a:spLocks noChangeShapeType="1"/>
          </p:cNvSpPr>
          <p:nvPr/>
        </p:nvSpPr>
        <p:spPr bwMode="auto">
          <a:xfrm>
            <a:off x="0" y="2743200"/>
            <a:ext cx="52832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0" name="Line 127"/>
          <p:cNvSpPr>
            <a:spLocks noChangeShapeType="1"/>
          </p:cNvSpPr>
          <p:nvPr/>
        </p:nvSpPr>
        <p:spPr bwMode="auto">
          <a:xfrm>
            <a:off x="0" y="2974975"/>
            <a:ext cx="4978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1" name="Line 128"/>
          <p:cNvSpPr>
            <a:spLocks noChangeShapeType="1"/>
          </p:cNvSpPr>
          <p:nvPr/>
        </p:nvSpPr>
        <p:spPr bwMode="auto">
          <a:xfrm>
            <a:off x="0" y="3206750"/>
            <a:ext cx="4673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2" name="Line 129"/>
          <p:cNvSpPr>
            <a:spLocks noChangeShapeType="1"/>
          </p:cNvSpPr>
          <p:nvPr/>
        </p:nvSpPr>
        <p:spPr bwMode="auto">
          <a:xfrm>
            <a:off x="0" y="3433768"/>
            <a:ext cx="4368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3" name="Line 131"/>
          <p:cNvSpPr>
            <a:spLocks noChangeShapeType="1"/>
          </p:cNvSpPr>
          <p:nvPr/>
        </p:nvSpPr>
        <p:spPr bwMode="auto">
          <a:xfrm>
            <a:off x="0" y="3656013"/>
            <a:ext cx="4064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4" name="Line 132"/>
          <p:cNvSpPr>
            <a:spLocks noChangeShapeType="1"/>
          </p:cNvSpPr>
          <p:nvPr/>
        </p:nvSpPr>
        <p:spPr bwMode="auto">
          <a:xfrm>
            <a:off x="0" y="3887789"/>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5" name="Line 133"/>
          <p:cNvSpPr>
            <a:spLocks noChangeShapeType="1"/>
          </p:cNvSpPr>
          <p:nvPr/>
        </p:nvSpPr>
        <p:spPr bwMode="auto">
          <a:xfrm>
            <a:off x="0" y="4114800"/>
            <a:ext cx="365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6" name="Line 134"/>
          <p:cNvSpPr>
            <a:spLocks noChangeShapeType="1"/>
          </p:cNvSpPr>
          <p:nvPr/>
        </p:nvSpPr>
        <p:spPr bwMode="auto">
          <a:xfrm>
            <a:off x="0" y="4344993"/>
            <a:ext cx="3657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7" name="Line 135"/>
          <p:cNvSpPr>
            <a:spLocks noChangeShapeType="1"/>
          </p:cNvSpPr>
          <p:nvPr/>
        </p:nvSpPr>
        <p:spPr bwMode="auto">
          <a:xfrm>
            <a:off x="0" y="4576768"/>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8" name="Line 136"/>
          <p:cNvSpPr>
            <a:spLocks noChangeShapeType="1"/>
          </p:cNvSpPr>
          <p:nvPr/>
        </p:nvSpPr>
        <p:spPr bwMode="auto">
          <a:xfrm>
            <a:off x="0" y="480377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9" name="Line 138"/>
          <p:cNvSpPr>
            <a:spLocks noChangeShapeType="1"/>
          </p:cNvSpPr>
          <p:nvPr/>
        </p:nvSpPr>
        <p:spPr bwMode="auto">
          <a:xfrm>
            <a:off x="0" y="502602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0" name="Line 139"/>
          <p:cNvSpPr>
            <a:spLocks noChangeShapeType="1"/>
          </p:cNvSpPr>
          <p:nvPr/>
        </p:nvSpPr>
        <p:spPr bwMode="auto">
          <a:xfrm>
            <a:off x="0" y="5257800"/>
            <a:ext cx="4470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1" name="Line 140"/>
          <p:cNvSpPr>
            <a:spLocks noChangeShapeType="1"/>
          </p:cNvSpPr>
          <p:nvPr/>
        </p:nvSpPr>
        <p:spPr bwMode="auto">
          <a:xfrm>
            <a:off x="0" y="5484818"/>
            <a:ext cx="44704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2" name="Line 141"/>
          <p:cNvSpPr>
            <a:spLocks noChangeShapeType="1"/>
          </p:cNvSpPr>
          <p:nvPr/>
        </p:nvSpPr>
        <p:spPr bwMode="auto">
          <a:xfrm>
            <a:off x="0" y="5716593"/>
            <a:ext cx="47752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3" name="Line 142"/>
          <p:cNvSpPr>
            <a:spLocks noChangeShapeType="1"/>
          </p:cNvSpPr>
          <p:nvPr/>
        </p:nvSpPr>
        <p:spPr bwMode="auto">
          <a:xfrm>
            <a:off x="0" y="5948368"/>
            <a:ext cx="5080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4" name="Line 143"/>
          <p:cNvSpPr>
            <a:spLocks noChangeShapeType="1"/>
          </p:cNvSpPr>
          <p:nvPr/>
        </p:nvSpPr>
        <p:spPr bwMode="auto">
          <a:xfrm>
            <a:off x="0" y="6175375"/>
            <a:ext cx="5588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5" name="Line 144"/>
          <p:cNvSpPr>
            <a:spLocks noChangeShapeType="1"/>
          </p:cNvSpPr>
          <p:nvPr/>
        </p:nvSpPr>
        <p:spPr bwMode="auto">
          <a:xfrm>
            <a:off x="0" y="6397625"/>
            <a:ext cx="5892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6" name="Line 145"/>
          <p:cNvSpPr>
            <a:spLocks noChangeShapeType="1"/>
          </p:cNvSpPr>
          <p:nvPr/>
        </p:nvSpPr>
        <p:spPr bwMode="auto">
          <a:xfrm>
            <a:off x="0" y="6469061"/>
            <a:ext cx="619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2" name="Group 158"/>
          <p:cNvGrpSpPr>
            <a:grpSpLocks/>
          </p:cNvGrpSpPr>
          <p:nvPr/>
        </p:nvGrpSpPr>
        <p:grpSpPr bwMode="auto">
          <a:xfrm>
            <a:off x="310092" y="1006476"/>
            <a:ext cx="7609416" cy="5791200"/>
            <a:chOff x="149" y="672"/>
            <a:chExt cx="3595" cy="3648"/>
          </a:xfrm>
        </p:grpSpPr>
        <p:sp>
          <p:nvSpPr>
            <p:cNvPr id="38" name="Line 60"/>
            <p:cNvSpPr>
              <a:spLocks noChangeShapeType="1"/>
            </p:cNvSpPr>
            <p:nvPr userDrawn="1"/>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3" name="Group 157"/>
            <p:cNvGrpSpPr>
              <a:grpSpLocks/>
            </p:cNvGrpSpPr>
            <p:nvPr userDrawn="1"/>
          </p:nvGrpSpPr>
          <p:grpSpPr bwMode="auto">
            <a:xfrm>
              <a:off x="270" y="670"/>
              <a:ext cx="3474" cy="3653"/>
              <a:chOff x="270" y="718"/>
              <a:chExt cx="3474" cy="3602"/>
            </a:xfrm>
          </p:grpSpPr>
          <p:sp>
            <p:nvSpPr>
              <p:cNvPr id="40" name="Line 39"/>
              <p:cNvSpPr>
                <a:spLocks noChangeShapeType="1"/>
              </p:cNvSpPr>
              <p:nvPr userDrawn="1"/>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1" name="Line 41"/>
              <p:cNvSpPr>
                <a:spLocks noChangeShapeType="1"/>
              </p:cNvSpPr>
              <p:nvPr userDrawn="1"/>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2" name="Line 42"/>
              <p:cNvSpPr>
                <a:spLocks noChangeShapeType="1"/>
              </p:cNvSpPr>
              <p:nvPr userDrawn="1"/>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3" name="Line 49"/>
              <p:cNvSpPr>
                <a:spLocks noChangeShapeType="1"/>
              </p:cNvSpPr>
              <p:nvPr userDrawn="1"/>
            </p:nvSpPr>
            <p:spPr bwMode="auto">
              <a:xfrm rot="-5400000">
                <a:off x="-39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4" name="Line 50"/>
              <p:cNvSpPr>
                <a:spLocks noChangeShapeType="1"/>
              </p:cNvSpPr>
              <p:nvPr userDrawn="1"/>
            </p:nvSpPr>
            <p:spPr bwMode="auto">
              <a:xfrm rot="-5400000">
                <a:off x="-25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5" name="Line 51"/>
              <p:cNvSpPr>
                <a:spLocks noChangeShapeType="1"/>
              </p:cNvSpPr>
              <p:nvPr userDrawn="1"/>
            </p:nvSpPr>
            <p:spPr bwMode="auto">
              <a:xfrm rot="-5400000">
                <a:off x="-10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6" name="Line 52"/>
              <p:cNvSpPr>
                <a:spLocks noChangeShapeType="1"/>
              </p:cNvSpPr>
              <p:nvPr userDrawn="1"/>
            </p:nvSpPr>
            <p:spPr bwMode="auto">
              <a:xfrm rot="-5400000">
                <a:off x="-536"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7" name="Line 53"/>
              <p:cNvSpPr>
                <a:spLocks noChangeShapeType="1"/>
              </p:cNvSpPr>
              <p:nvPr userDrawn="1"/>
            </p:nvSpPr>
            <p:spPr bwMode="auto">
              <a:xfrm rot="-5400000">
                <a:off x="-96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8" name="Line 54"/>
              <p:cNvSpPr>
                <a:spLocks noChangeShapeType="1"/>
              </p:cNvSpPr>
              <p:nvPr userDrawn="1"/>
            </p:nvSpPr>
            <p:spPr bwMode="auto">
              <a:xfrm rot="-5400000">
                <a:off x="-82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9" name="Line 55"/>
              <p:cNvSpPr>
                <a:spLocks noChangeShapeType="1"/>
              </p:cNvSpPr>
              <p:nvPr userDrawn="1"/>
            </p:nvSpPr>
            <p:spPr bwMode="auto">
              <a:xfrm rot="-5400000">
                <a:off x="-68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0" name="Line 56"/>
              <p:cNvSpPr>
                <a:spLocks noChangeShapeType="1"/>
              </p:cNvSpPr>
              <p:nvPr userDrawn="1"/>
            </p:nvSpPr>
            <p:spPr bwMode="auto">
              <a:xfrm rot="-5400000">
                <a:off x="-1114"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1" name="Line 57"/>
              <p:cNvSpPr>
                <a:spLocks noChangeShapeType="1"/>
              </p:cNvSpPr>
              <p:nvPr userDrawn="1"/>
            </p:nvSpPr>
            <p:spPr bwMode="auto">
              <a:xfrm rot="-5400000">
                <a:off x="-154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2" name="Line 58"/>
              <p:cNvSpPr>
                <a:spLocks noChangeShapeType="1"/>
              </p:cNvSpPr>
              <p:nvPr userDrawn="1"/>
            </p:nvSpPr>
            <p:spPr bwMode="auto">
              <a:xfrm rot="-5400000">
                <a:off x="-140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3" name="Line 59"/>
              <p:cNvSpPr>
                <a:spLocks noChangeShapeType="1"/>
              </p:cNvSpPr>
              <p:nvPr userDrawn="1"/>
            </p:nvSpPr>
            <p:spPr bwMode="auto">
              <a:xfrm rot="-5400000">
                <a:off x="-125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4" name="Line 112"/>
              <p:cNvSpPr>
                <a:spLocks noChangeShapeType="1"/>
              </p:cNvSpPr>
              <p:nvPr userDrawn="1"/>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5" name="Line 114"/>
              <p:cNvSpPr>
                <a:spLocks noChangeShapeType="1"/>
              </p:cNvSpPr>
              <p:nvPr userDrawn="1"/>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6" name="Line 115"/>
              <p:cNvSpPr>
                <a:spLocks noChangeShapeType="1"/>
              </p:cNvSpPr>
              <p:nvPr userDrawn="1"/>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7" name="Line 116"/>
              <p:cNvSpPr>
                <a:spLocks noChangeShapeType="1"/>
              </p:cNvSpPr>
              <p:nvPr userDrawn="1"/>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8" name="Line 117"/>
              <p:cNvSpPr>
                <a:spLocks noChangeShapeType="1"/>
              </p:cNvSpPr>
              <p:nvPr userDrawn="1"/>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9" name="Line 118"/>
              <p:cNvSpPr>
                <a:spLocks noChangeShapeType="1"/>
              </p:cNvSpPr>
              <p:nvPr userDrawn="1"/>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0" name="Line 119"/>
              <p:cNvSpPr>
                <a:spLocks noChangeShapeType="1"/>
              </p:cNvSpPr>
              <p:nvPr userDrawn="1"/>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1" name="Line 120"/>
              <p:cNvSpPr>
                <a:spLocks noChangeShapeType="1"/>
              </p:cNvSpPr>
              <p:nvPr userDrawn="1"/>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2" name="Line 122"/>
              <p:cNvSpPr>
                <a:spLocks noChangeShapeType="1"/>
              </p:cNvSpPr>
              <p:nvPr userDrawn="1"/>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3" name="Line 153"/>
              <p:cNvSpPr>
                <a:spLocks noChangeShapeType="1"/>
              </p:cNvSpPr>
              <p:nvPr userDrawn="1"/>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4" name="Line 156"/>
              <p:cNvSpPr>
                <a:spLocks noChangeShapeType="1"/>
              </p:cNvSpPr>
              <p:nvPr userDrawn="1"/>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grpSp>
      <p:sp>
        <p:nvSpPr>
          <p:cNvPr id="65" name="Line 180"/>
          <p:cNvSpPr>
            <a:spLocks noChangeShapeType="1"/>
          </p:cNvSpPr>
          <p:nvPr/>
        </p:nvSpPr>
        <p:spPr bwMode="auto">
          <a:xfrm>
            <a:off x="0" y="1139825"/>
            <a:ext cx="8229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268" name="Rectangle 76"/>
          <p:cNvSpPr>
            <a:spLocks noGrp="1" noChangeArrowheads="1"/>
          </p:cNvSpPr>
          <p:nvPr>
            <p:ph type="ctrTitle"/>
          </p:nvPr>
        </p:nvSpPr>
        <p:spPr>
          <a:xfrm>
            <a:off x="611717" y="1728788"/>
            <a:ext cx="10930467" cy="1090612"/>
          </a:xfrm>
          <a:effectLst>
            <a:outerShdw blurRad="63500" dist="17961" dir="2700000" algn="ctr" rotWithShape="0">
              <a:schemeClr val="tx1">
                <a:alpha val="74998"/>
              </a:schemeClr>
            </a:outerShdw>
          </a:effectLst>
        </p:spPr>
        <p:txBody>
          <a:bodyPr/>
          <a:lstStyle>
            <a:lvl1pPr>
              <a:defRPr sz="3600"/>
            </a:lvl1pPr>
          </a:lstStyle>
          <a:p>
            <a:r>
              <a:rPr lang="en-US"/>
              <a:t>Click to edit Master title style</a:t>
            </a:r>
            <a:endParaRPr lang="en-US" dirty="0"/>
          </a:p>
        </p:txBody>
      </p:sp>
      <p:sp>
        <p:nvSpPr>
          <p:cNvPr id="8381" name="Rectangle 189"/>
          <p:cNvSpPr>
            <a:spLocks noGrp="1" noChangeArrowheads="1"/>
          </p:cNvSpPr>
          <p:nvPr>
            <p:ph type="subTitle" sz="quarter" idx="1" hasCustomPrompt="1"/>
          </p:nvPr>
        </p:nvSpPr>
        <p:spPr>
          <a:xfrm>
            <a:off x="978959" y="5556253"/>
            <a:ext cx="8128000" cy="506408"/>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dirty="0"/>
              <a:t>Expanding the Boundaries of Space Medicine and </a:t>
            </a:r>
            <a:r>
              <a:rPr lang="en-US" dirty="0" err="1"/>
              <a:t>Technolog</a:t>
            </a:r>
            <a:endParaRPr lang="en-US" dirty="0"/>
          </a:p>
        </p:txBody>
      </p:sp>
      <p:pic>
        <p:nvPicPr>
          <p:cNvPr id="68" name="Picture 67" descr="NASA insignia RGB">
            <a:extLst>
              <a:ext uri="{FF2B5EF4-FFF2-40B4-BE49-F238E27FC236}">
                <a16:creationId xmlns:a16="http://schemas.microsoft.com/office/drawing/2014/main" id="{608C338A-E8D4-42E0-8560-3A87E362BCA1}"/>
              </a:ext>
            </a:extLst>
          </p:cNvPr>
          <p:cNvPicPr>
            <a:picLocks noChangeArrowheads="1"/>
          </p:cNvPicPr>
          <p:nvPr userDrawn="1"/>
        </p:nvPicPr>
        <p:blipFill>
          <a:blip r:embed="rId3" cstate="print"/>
          <a:srcRect/>
          <a:stretch>
            <a:fillRect/>
          </a:stretch>
        </p:blipFill>
        <p:spPr bwMode="auto">
          <a:xfrm>
            <a:off x="11018982" y="137618"/>
            <a:ext cx="978285" cy="767545"/>
          </a:xfrm>
          <a:prstGeom prst="rect">
            <a:avLst/>
          </a:prstGeom>
          <a:noFill/>
          <a:ln w="9525">
            <a:noFill/>
            <a:miter lim="800000"/>
            <a:headEnd/>
            <a:tailEnd/>
          </a:ln>
        </p:spPr>
      </p:pic>
      <p:pic>
        <p:nvPicPr>
          <p:cNvPr id="66" name="Picture 65"/>
          <p:cNvPicPr>
            <a:picLocks noChangeAspect="1"/>
          </p:cNvPicPr>
          <p:nvPr userDrawn="1"/>
        </p:nvPicPr>
        <p:blipFill rotWithShape="1">
          <a:blip r:embed="rId4" cstate="print">
            <a:extLst>
              <a:ext uri="{28A0092B-C50C-407E-A947-70E740481C1C}">
                <a14:useLocalDpi xmlns:a14="http://schemas.microsoft.com/office/drawing/2010/main" val="0"/>
              </a:ext>
            </a:extLst>
          </a:blip>
          <a:srcRect t="19930" b="31790"/>
          <a:stretch/>
        </p:blipFill>
        <p:spPr>
          <a:xfrm>
            <a:off x="326412" y="99105"/>
            <a:ext cx="1857988" cy="897050"/>
          </a:xfrm>
          <a:prstGeom prst="rect">
            <a:avLst/>
          </a:prstGeom>
        </p:spPr>
      </p:pic>
    </p:spTree>
    <p:extLst>
      <p:ext uri="{BB962C8B-B14F-4D97-AF65-F5344CB8AC3E}">
        <p14:creationId xmlns:p14="http://schemas.microsoft.com/office/powerpoint/2010/main" val="105586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4254312-A63A-4985-AC68-7A0A6205A89D}"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43285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2717" y="939800"/>
            <a:ext cx="2664883" cy="515620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11717" y="939800"/>
            <a:ext cx="7797800" cy="5156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5C164D4-12EE-4DD3-9BD3-9E0CF0397981}"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45346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9200"/>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338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8"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9"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96403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219200"/>
            <a:ext cx="10363200" cy="4876800"/>
          </a:xfrm>
        </p:spPr>
        <p:txBody>
          <a:bodyPr/>
          <a:lstStyle/>
          <a:p>
            <a:pPr lvl="0"/>
            <a:r>
              <a:rPr lang="en-US" noProof="0" dirty="0"/>
              <a:t>Click icon to add table</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7"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280133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8946" y="152400"/>
            <a:ext cx="8549057" cy="609600"/>
          </a:xfrm>
          <a:noFill/>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a:lvl1pPr>
            <a:lvl2pPr marL="512763" indent="-228600">
              <a:tabLst>
                <a:tab pos="512763" algn="l"/>
              </a:tabLst>
              <a:defRPr sz="1600"/>
            </a:lvl2pPr>
            <a:lvl3pPr marL="741363" indent="-165100">
              <a:tabLst>
                <a:tab pos="741363" algn="l"/>
              </a:tabLst>
              <a:defRPr sz="1400"/>
            </a:lvl3pPr>
            <a:lvl4pPr marL="969963" indent="-165100">
              <a:tabLst>
                <a:tab pos="969963" algn="l"/>
              </a:tabLst>
              <a:defRPr sz="1200"/>
            </a:lvl4pPr>
            <a:lvl5pPr marL="1144588" indent="-174625">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60E58D69-6F75-46EC-B381-A34C4F305958}" type="slidenum">
              <a:rPr lang="en-US" smtClean="0"/>
              <a:pPr/>
              <a:t>‹#›</a:t>
            </a:fld>
            <a:endParaRPr lang="en-US" sz="1000" dirty="0"/>
          </a:p>
        </p:txBody>
      </p:sp>
      <p:pic>
        <p:nvPicPr>
          <p:cNvPr id="7" name="Picture 6">
            <a:extLst>
              <a:ext uri="{FF2B5EF4-FFF2-40B4-BE49-F238E27FC236}">
                <a16:creationId xmlns:a16="http://schemas.microsoft.com/office/drawing/2014/main" id="{7F391F2D-F98F-4D55-AA0A-4BC81BC6C5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9649" b="31228"/>
          <a:stretch/>
        </p:blipFill>
        <p:spPr>
          <a:xfrm>
            <a:off x="241435" y="1"/>
            <a:ext cx="1722120" cy="845954"/>
          </a:xfrm>
          <a:prstGeom prst="rect">
            <a:avLst/>
          </a:prstGeom>
        </p:spPr>
      </p:pic>
    </p:spTree>
    <p:extLst>
      <p:ext uri="{BB962C8B-B14F-4D97-AF65-F5344CB8AC3E}">
        <p14:creationId xmlns:p14="http://schemas.microsoft.com/office/powerpoint/2010/main" val="282612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3600" y="2590805"/>
            <a:ext cx="10363200" cy="1362075"/>
          </a:xfrm>
        </p:spPr>
        <p:txBody>
          <a:bodyPr anchor="b"/>
          <a:lstStyle>
            <a:lvl1pPr algn="l">
              <a:defRPr sz="40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3600" y="4214818"/>
            <a:ext cx="10363200" cy="1500187"/>
          </a:xfrm>
        </p:spPr>
        <p:txBody>
          <a:bodyPr anchor="t"/>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7F6290EF-6B7A-4CC3-93EE-77532C7427B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411910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D69C1F80-93C5-4DEC-9FB2-B3D806245515}" type="slidenum">
              <a:rPr lang="en-US" smtClean="0"/>
              <a:pPr/>
              <a:t>‹#›</a:t>
            </a:fld>
            <a:endParaRPr lang="en-US" sz="1000" dirty="0"/>
          </a:p>
        </p:txBody>
      </p:sp>
    </p:spTree>
    <p:extLst>
      <p:ext uri="{BB962C8B-B14F-4D97-AF65-F5344CB8AC3E}">
        <p14:creationId xmlns:p14="http://schemas.microsoft.com/office/powerpoint/2010/main" val="158501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017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1479"/>
            <a:ext cx="5386917"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0017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641479"/>
            <a:ext cx="5389033"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9" name="Slide Number Placeholder 10"/>
          <p:cNvSpPr>
            <a:spLocks noGrp="1"/>
          </p:cNvSpPr>
          <p:nvPr>
            <p:ph type="sldNum" sz="quarter" idx="12"/>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98A70AA8-900F-4D4B-A735-22E1C3C5EB1F}" type="slidenum">
              <a:rPr lang="en-US" smtClean="0"/>
              <a:pPr/>
              <a:t>‹#›</a:t>
            </a:fld>
            <a:endParaRPr lang="en-US" sz="1000" dirty="0">
              <a:latin typeface="Times New Roman" pitchFamily="1" charset="0"/>
            </a:endParaRPr>
          </a:p>
        </p:txBody>
      </p:sp>
      <p:sp>
        <p:nvSpPr>
          <p:cNvPr id="10"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400075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472" y="152400"/>
            <a:ext cx="10325528" cy="609600"/>
          </a:xfrm>
        </p:spPr>
        <p:txBody>
          <a:bodyPr/>
          <a:lstStyle/>
          <a:p>
            <a:r>
              <a:rPr lang="en-US"/>
              <a:t>Click to edit Master title style</a:t>
            </a:r>
            <a:endParaRPr lang="en-US" dirty="0"/>
          </a:p>
        </p:txBody>
      </p:sp>
      <p:sp>
        <p:nvSpPr>
          <p:cNvPr id="3"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22E67ABD-C830-42F2-84DE-889032800E76}"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5230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3"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4"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B4CC938F-F4A8-4EF5-BCC6-E49C6988B2EB}"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39902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0D2584DC-FB79-4EC8-B101-F631349954D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74457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5896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2A7B4D72-F554-45CA-A8A3-B0D518A19DBE}"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49978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top.jpg"/>
          <p:cNvPicPr>
            <a:picLocks noChangeAspect="1"/>
          </p:cNvPicPr>
          <p:nvPr/>
        </p:nvPicPr>
        <p:blipFill>
          <a:blip r:embed="rId15" cstate="print"/>
          <a:srcRect/>
          <a:stretch>
            <a:fillRect/>
          </a:stretch>
        </p:blipFill>
        <p:spPr bwMode="auto">
          <a:xfrm>
            <a:off x="0" y="-23813"/>
            <a:ext cx="12192000" cy="879476"/>
          </a:xfrm>
          <a:prstGeom prst="rect">
            <a:avLst/>
          </a:prstGeom>
          <a:noFill/>
          <a:ln w="0">
            <a:solidFill>
              <a:schemeClr val="tx1"/>
            </a:solidFill>
            <a:miter lim="800000"/>
            <a:headEnd/>
            <a:tailEnd/>
          </a:ln>
        </p:spPr>
      </p:pic>
      <p:sp>
        <p:nvSpPr>
          <p:cNvPr id="8196"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7" name="Rectangle 73"/>
          <p:cNvSpPr>
            <a:spLocks noGrp="1" noChangeArrowheads="1"/>
          </p:cNvSpPr>
          <p:nvPr>
            <p:ph type="title"/>
          </p:nvPr>
        </p:nvSpPr>
        <p:spPr bwMode="auto">
          <a:xfrm>
            <a:off x="2127738" y="152400"/>
            <a:ext cx="854026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0"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1"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6BE9692B-6899-41C0-B3E9-4952193339A3}" type="slidenum">
              <a:rPr lang="en-US" smtClean="0"/>
              <a:pPr/>
              <a:t>‹#›</a:t>
            </a:fld>
            <a:endParaRPr lang="en-US" sz="1000" dirty="0">
              <a:latin typeface="Times New Roman" pitchFamily="1" charset="0"/>
            </a:endParaRPr>
          </a:p>
        </p:txBody>
      </p:sp>
      <p:pic>
        <p:nvPicPr>
          <p:cNvPr id="8199" name="Picture 67" descr="NASA insignia RGB"/>
          <p:cNvPicPr>
            <a:picLocks noChangeArrowheads="1"/>
          </p:cNvPicPr>
          <p:nvPr/>
        </p:nvPicPr>
        <p:blipFill>
          <a:blip r:embed="rId16" cstate="print"/>
          <a:srcRect/>
          <a:stretch>
            <a:fillRect/>
          </a:stretch>
        </p:blipFill>
        <p:spPr bwMode="auto">
          <a:xfrm>
            <a:off x="11311467" y="137619"/>
            <a:ext cx="685800" cy="5566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90256EC0-E27D-40F4-A515-BE35C58A098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19649" b="31228"/>
          <a:stretch/>
        </p:blipFill>
        <p:spPr>
          <a:xfrm>
            <a:off x="241435" y="1"/>
            <a:ext cx="1722120" cy="845954"/>
          </a:xfrm>
          <a:prstGeom prst="rect">
            <a:avLst/>
          </a:prstGeom>
        </p:spPr>
      </p:pic>
    </p:spTree>
    <p:extLst>
      <p:ext uri="{BB962C8B-B14F-4D97-AF65-F5344CB8AC3E}">
        <p14:creationId xmlns:p14="http://schemas.microsoft.com/office/powerpoint/2010/main" val="222302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fontAlgn="base" hangingPunct="1">
        <a:spcBef>
          <a:spcPct val="0"/>
        </a:spcBef>
        <a:spcAft>
          <a:spcPct val="0"/>
        </a:spcAft>
        <a:defRPr sz="2400" b="1">
          <a:solidFill>
            <a:schemeClr val="bg1"/>
          </a:solidFill>
          <a:latin typeface="+mj-lt"/>
          <a:ea typeface="MS PGothic" pitchFamily="34" charset="-128"/>
          <a:cs typeface="+mj-cs"/>
        </a:defRPr>
      </a:lvl1pPr>
      <a:lvl2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0EF5-60F5-4D93-87C2-AB95BD222FDF}"/>
              </a:ext>
            </a:extLst>
          </p:cNvPr>
          <p:cNvSpPr>
            <a:spLocks noGrp="1"/>
          </p:cNvSpPr>
          <p:nvPr>
            <p:ph type="ctrTitle"/>
          </p:nvPr>
        </p:nvSpPr>
        <p:spPr>
          <a:xfrm>
            <a:off x="0" y="1246170"/>
            <a:ext cx="12192000" cy="1687105"/>
          </a:xfrm>
        </p:spPr>
        <p:txBody>
          <a:bodyPr>
            <a:normAutofit/>
          </a:bodyPr>
          <a:lstStyle/>
          <a:p>
            <a:r>
              <a:rPr lang="en-US" sz="3200" dirty="0"/>
              <a:t>Implementation of a </a:t>
            </a:r>
            <a:r>
              <a:rPr lang="en-US" sz="3200" dirty="0" err="1"/>
              <a:t>SysML</a:t>
            </a:r>
            <a:r>
              <a:rPr lang="en-US" sz="3200" dirty="0"/>
              <a:t> Model-Based Concept of Operations for Level of Care IV: Long-Duration Lunar Orbital and Surface Operations</a:t>
            </a:r>
          </a:p>
        </p:txBody>
      </p:sp>
      <p:sp>
        <p:nvSpPr>
          <p:cNvPr id="3" name="Subtitle 2">
            <a:extLst>
              <a:ext uri="{FF2B5EF4-FFF2-40B4-BE49-F238E27FC236}">
                <a16:creationId xmlns:a16="http://schemas.microsoft.com/office/drawing/2014/main" id="{6E4CBF58-09FC-45A6-981F-3FB2531024D5}"/>
              </a:ext>
            </a:extLst>
          </p:cNvPr>
          <p:cNvSpPr>
            <a:spLocks noGrp="1"/>
          </p:cNvSpPr>
          <p:nvPr>
            <p:ph type="subTitle" sz="quarter" idx="1"/>
          </p:nvPr>
        </p:nvSpPr>
        <p:spPr>
          <a:xfrm>
            <a:off x="304572" y="2762590"/>
            <a:ext cx="5606702" cy="1834473"/>
          </a:xfrm>
        </p:spPr>
        <p:txBody>
          <a:bodyPr>
            <a:normAutofit lnSpcReduction="10000"/>
          </a:bodyPr>
          <a:lstStyle/>
          <a:p>
            <a:r>
              <a:rPr lang="en-US" sz="2000" dirty="0"/>
              <a:t>Human Research Program</a:t>
            </a:r>
          </a:p>
          <a:p>
            <a:r>
              <a:rPr lang="en-US" sz="2000" dirty="0"/>
              <a:t>Exploration Medical Capability Element</a:t>
            </a:r>
          </a:p>
          <a:p>
            <a:endParaRPr lang="en-US" sz="2000" dirty="0"/>
          </a:p>
          <a:p>
            <a:r>
              <a:rPr lang="en-US" sz="2000" dirty="0"/>
              <a:t>HRP IWS </a:t>
            </a:r>
          </a:p>
          <a:p>
            <a:r>
              <a:rPr lang="en-US" sz="2000" dirty="0"/>
              <a:t>January 2022</a:t>
            </a:r>
          </a:p>
          <a:p>
            <a:endParaRPr lang="en-US" sz="2000" dirty="0"/>
          </a:p>
          <a:p>
            <a:endParaRPr lang="en-US" sz="2000" dirty="0"/>
          </a:p>
        </p:txBody>
      </p:sp>
      <p:sp>
        <p:nvSpPr>
          <p:cNvPr id="5" name="TextBox 4"/>
          <p:cNvSpPr txBox="1"/>
          <p:nvPr/>
        </p:nvSpPr>
        <p:spPr>
          <a:xfrm>
            <a:off x="1662545" y="6289964"/>
            <a:ext cx="7610763" cy="369332"/>
          </a:xfrm>
          <a:prstGeom prst="rect">
            <a:avLst/>
          </a:prstGeom>
          <a:noFill/>
        </p:spPr>
        <p:txBody>
          <a:bodyPr wrap="square" rtlCol="0">
            <a:spAutoFit/>
          </a:bodyPr>
          <a:lstStyle/>
          <a:p>
            <a:r>
              <a:rPr lang="en-US" b="1" dirty="0">
                <a:solidFill>
                  <a:schemeClr val="bg1"/>
                </a:solidFill>
              </a:rPr>
              <a:t>“Expanding the Boundaries of Space Medicine and Technology”</a:t>
            </a:r>
          </a:p>
        </p:txBody>
      </p:sp>
      <p:sp>
        <p:nvSpPr>
          <p:cNvPr id="4" name="Rectangle 3"/>
          <p:cNvSpPr/>
          <p:nvPr/>
        </p:nvSpPr>
        <p:spPr>
          <a:xfrm>
            <a:off x="384976" y="4812632"/>
            <a:ext cx="9288413" cy="646331"/>
          </a:xfrm>
          <a:prstGeom prst="rect">
            <a:avLst/>
          </a:prstGeom>
        </p:spPr>
        <p:txBody>
          <a:bodyPr wrap="square">
            <a:spAutoFit/>
          </a:bodyPr>
          <a:lstStyle/>
          <a:p>
            <a:r>
              <a:rPr lang="en-US" b="1" dirty="0">
                <a:solidFill>
                  <a:schemeClr val="bg1"/>
                </a:solidFill>
              </a:rPr>
              <a:t>Mary Susan Kaetzer, Sarah Lumpkins, David Rubin, Jeffrey Cohen, Geoffrey Powers, Jared </a:t>
            </a:r>
            <a:r>
              <a:rPr lang="en-US" b="1" dirty="0" err="1">
                <a:solidFill>
                  <a:schemeClr val="bg1"/>
                </a:solidFill>
              </a:rPr>
              <a:t>Heiser</a:t>
            </a:r>
            <a:r>
              <a:rPr lang="en-US" b="1" dirty="0">
                <a:solidFill>
                  <a:schemeClr val="bg1"/>
                </a:solidFill>
              </a:rPr>
              <a:t>, Kerry McGuire</a:t>
            </a:r>
          </a:p>
        </p:txBody>
      </p:sp>
    </p:spTree>
    <p:extLst>
      <p:ext uri="{BB962C8B-B14F-4D97-AF65-F5344CB8AC3E}">
        <p14:creationId xmlns:p14="http://schemas.microsoft.com/office/powerpoint/2010/main" val="1999226784"/>
      </p:ext>
    </p:extLst>
  </p:cSld>
  <p:clrMapOvr>
    <a:masterClrMapping/>
  </p:clrMapOvr>
  <mc:AlternateContent xmlns:mc="http://schemas.openxmlformats.org/markup-compatibility/2006" xmlns:p14="http://schemas.microsoft.com/office/powerpoint/2010/main">
    <mc:Choice Requires="p14">
      <p:transition spd="slow" p14:dur="2000" advTm="33710"/>
    </mc:Choice>
    <mc:Fallback xmlns="">
      <p:transition spd="slow" advTm="337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273683C-CEEB-4A2F-A18C-7F4DB3ABA3F3}"/>
              </a:ext>
            </a:extLst>
          </p:cNvPr>
          <p:cNvPicPr>
            <a:picLocks noChangeAspect="1"/>
          </p:cNvPicPr>
          <p:nvPr/>
        </p:nvPicPr>
        <p:blipFill>
          <a:blip r:embed="rId3"/>
          <a:stretch>
            <a:fillRect/>
          </a:stretch>
        </p:blipFill>
        <p:spPr>
          <a:xfrm>
            <a:off x="230580" y="3671546"/>
            <a:ext cx="11666893" cy="1012902"/>
          </a:xfrm>
          <a:prstGeom prst="rect">
            <a:avLst/>
          </a:prstGeom>
        </p:spPr>
      </p:pic>
      <p:pic>
        <p:nvPicPr>
          <p:cNvPr id="24" name="Picture 23">
            <a:extLst>
              <a:ext uri="{FF2B5EF4-FFF2-40B4-BE49-F238E27FC236}">
                <a16:creationId xmlns:a16="http://schemas.microsoft.com/office/drawing/2014/main" id="{4007E777-22D9-4398-B043-063212154817}"/>
              </a:ext>
            </a:extLst>
          </p:cNvPr>
          <p:cNvPicPr>
            <a:picLocks noChangeAspect="1"/>
          </p:cNvPicPr>
          <p:nvPr/>
        </p:nvPicPr>
        <p:blipFill rotWithShape="1">
          <a:blip r:embed="rId4"/>
          <a:srcRect r="4307"/>
          <a:stretch/>
        </p:blipFill>
        <p:spPr>
          <a:xfrm>
            <a:off x="230580" y="4347808"/>
            <a:ext cx="11666893" cy="2212519"/>
          </a:xfrm>
          <a:prstGeom prst="rect">
            <a:avLst/>
          </a:prstGeom>
        </p:spPr>
      </p:pic>
      <p:pic>
        <p:nvPicPr>
          <p:cNvPr id="8" name="Picture 7">
            <a:extLst>
              <a:ext uri="{FF2B5EF4-FFF2-40B4-BE49-F238E27FC236}">
                <a16:creationId xmlns:a16="http://schemas.microsoft.com/office/drawing/2014/main" id="{322F5E0C-8F86-4A07-A670-178B108511B7}"/>
              </a:ext>
            </a:extLst>
          </p:cNvPr>
          <p:cNvPicPr>
            <a:picLocks noChangeAspect="1"/>
          </p:cNvPicPr>
          <p:nvPr/>
        </p:nvPicPr>
        <p:blipFill rotWithShape="1">
          <a:blip r:embed="rId5"/>
          <a:srcRect r="70623" b="83103"/>
          <a:stretch/>
        </p:blipFill>
        <p:spPr>
          <a:xfrm>
            <a:off x="230580" y="3423761"/>
            <a:ext cx="3581719" cy="295805"/>
          </a:xfrm>
          <a:prstGeom prst="rect">
            <a:avLst/>
          </a:prstGeom>
        </p:spPr>
      </p:pic>
      <p:pic>
        <p:nvPicPr>
          <p:cNvPr id="15" name="Picture 14">
            <a:extLst>
              <a:ext uri="{FF2B5EF4-FFF2-40B4-BE49-F238E27FC236}">
                <a16:creationId xmlns:a16="http://schemas.microsoft.com/office/drawing/2014/main" id="{1018BED4-C97E-4B4F-B5F3-968AAC83636B}"/>
              </a:ext>
            </a:extLst>
          </p:cNvPr>
          <p:cNvPicPr>
            <a:picLocks noChangeAspect="1"/>
          </p:cNvPicPr>
          <p:nvPr/>
        </p:nvPicPr>
        <p:blipFill rotWithShape="1">
          <a:blip r:embed="rId6"/>
          <a:srcRect t="36810" r="68736"/>
          <a:stretch/>
        </p:blipFill>
        <p:spPr>
          <a:xfrm>
            <a:off x="2320009" y="1175855"/>
            <a:ext cx="4594247" cy="1789475"/>
          </a:xfrm>
          <a:prstGeom prst="rect">
            <a:avLst/>
          </a:prstGeom>
        </p:spPr>
      </p:pic>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p:txBody>
          <a:bodyPr/>
          <a:lstStyle/>
          <a:p>
            <a:r>
              <a:rPr lang="en-US" dirty="0"/>
              <a:t>Overview: Environments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10</a:t>
            </a:fld>
            <a:endParaRPr lang="en-US" sz="1000" dirty="0"/>
          </a:p>
        </p:txBody>
      </p:sp>
      <p:cxnSp>
        <p:nvCxnSpPr>
          <p:cNvPr id="9" name="Straight Connector 8">
            <a:extLst>
              <a:ext uri="{FF2B5EF4-FFF2-40B4-BE49-F238E27FC236}">
                <a16:creationId xmlns:a16="http://schemas.microsoft.com/office/drawing/2014/main" id="{FB6A6621-E11C-425A-8363-48C5E74DF723}"/>
              </a:ext>
            </a:extLst>
          </p:cNvPr>
          <p:cNvCxnSpPr>
            <a:cxnSpLocks/>
          </p:cNvCxnSpPr>
          <p:nvPr/>
        </p:nvCxnSpPr>
        <p:spPr bwMode="auto">
          <a:xfrm flipH="1">
            <a:off x="219076" y="2806234"/>
            <a:ext cx="2100933" cy="622702"/>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B13F85-F489-4C9B-BA83-EF7365758480}"/>
              </a:ext>
            </a:extLst>
          </p:cNvPr>
          <p:cNvCxnSpPr>
            <a:cxnSpLocks/>
          </p:cNvCxnSpPr>
          <p:nvPr/>
        </p:nvCxnSpPr>
        <p:spPr bwMode="auto">
          <a:xfrm flipH="1" flipV="1">
            <a:off x="4489806" y="2806235"/>
            <a:ext cx="7150815" cy="622702"/>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FEC5C15-4A95-4B99-89E2-CE3A84F85499}"/>
              </a:ext>
            </a:extLst>
          </p:cNvPr>
          <p:cNvSpPr/>
          <p:nvPr/>
        </p:nvSpPr>
        <p:spPr bwMode="auto">
          <a:xfrm>
            <a:off x="7966135" y="1175855"/>
            <a:ext cx="520320" cy="609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117DC01B-39B7-4AE3-A147-C53509B4AA8B}"/>
              </a:ext>
            </a:extLst>
          </p:cNvPr>
          <p:cNvSpPr/>
          <p:nvPr/>
        </p:nvSpPr>
        <p:spPr bwMode="auto">
          <a:xfrm>
            <a:off x="4505726" y="1004608"/>
            <a:ext cx="520320" cy="778171"/>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 name="Rectangle 2">
            <a:extLst>
              <a:ext uri="{FF2B5EF4-FFF2-40B4-BE49-F238E27FC236}">
                <a16:creationId xmlns:a16="http://schemas.microsoft.com/office/drawing/2014/main" id="{32D8413C-CC75-4E19-9320-52954BC06A4F}"/>
              </a:ext>
            </a:extLst>
          </p:cNvPr>
          <p:cNvSpPr/>
          <p:nvPr/>
        </p:nvSpPr>
        <p:spPr bwMode="auto">
          <a:xfrm>
            <a:off x="2320009" y="1384702"/>
            <a:ext cx="2169797" cy="1431282"/>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18" name="Picture 17">
            <a:extLst>
              <a:ext uri="{FF2B5EF4-FFF2-40B4-BE49-F238E27FC236}">
                <a16:creationId xmlns:a16="http://schemas.microsoft.com/office/drawing/2014/main" id="{0184CD8C-D52A-49C2-8C32-791F98463AE7}"/>
              </a:ext>
            </a:extLst>
          </p:cNvPr>
          <p:cNvPicPr>
            <a:picLocks noChangeAspect="1"/>
          </p:cNvPicPr>
          <p:nvPr/>
        </p:nvPicPr>
        <p:blipFill rotWithShape="1">
          <a:blip r:embed="rId6"/>
          <a:srcRect r="86770" b="83912"/>
          <a:stretch/>
        </p:blipFill>
        <p:spPr>
          <a:xfrm>
            <a:off x="261457" y="967008"/>
            <a:ext cx="1782472" cy="417693"/>
          </a:xfrm>
          <a:prstGeom prst="rect">
            <a:avLst/>
          </a:prstGeom>
        </p:spPr>
      </p:pic>
      <p:sp>
        <p:nvSpPr>
          <p:cNvPr id="26" name="Rectangle 25">
            <a:extLst>
              <a:ext uri="{FF2B5EF4-FFF2-40B4-BE49-F238E27FC236}">
                <a16:creationId xmlns:a16="http://schemas.microsoft.com/office/drawing/2014/main" id="{01F70268-9286-4709-B293-B64A7F084D11}"/>
              </a:ext>
            </a:extLst>
          </p:cNvPr>
          <p:cNvSpPr/>
          <p:nvPr/>
        </p:nvSpPr>
        <p:spPr bwMode="auto">
          <a:xfrm>
            <a:off x="10321328" y="3434112"/>
            <a:ext cx="1587649" cy="3126215"/>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 name="Rectangle 18">
            <a:extLst>
              <a:ext uri="{FF2B5EF4-FFF2-40B4-BE49-F238E27FC236}">
                <a16:creationId xmlns:a16="http://schemas.microsoft.com/office/drawing/2014/main" id="{0BE1CF8A-1689-4DE8-B169-0045AE1B79EB}"/>
              </a:ext>
            </a:extLst>
          </p:cNvPr>
          <p:cNvSpPr/>
          <p:nvPr/>
        </p:nvSpPr>
        <p:spPr bwMode="auto">
          <a:xfrm>
            <a:off x="230580" y="3428936"/>
            <a:ext cx="11666893" cy="3131391"/>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159022921"/>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p:txBody>
          <a:bodyPr/>
          <a:lstStyle/>
          <a:p>
            <a:r>
              <a:rPr lang="en-US" dirty="0"/>
              <a:t>Overview: Environments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11</a:t>
            </a:fld>
            <a:endParaRPr lang="en-US" sz="1000" dirty="0"/>
          </a:p>
        </p:txBody>
      </p:sp>
      <p:cxnSp>
        <p:nvCxnSpPr>
          <p:cNvPr id="13" name="Straight Connector 12">
            <a:extLst>
              <a:ext uri="{FF2B5EF4-FFF2-40B4-BE49-F238E27FC236}">
                <a16:creationId xmlns:a16="http://schemas.microsoft.com/office/drawing/2014/main" id="{A0B13F85-F489-4C9B-BA83-EF7365758480}"/>
              </a:ext>
            </a:extLst>
          </p:cNvPr>
          <p:cNvCxnSpPr>
            <a:cxnSpLocks/>
          </p:cNvCxnSpPr>
          <p:nvPr/>
        </p:nvCxnSpPr>
        <p:spPr bwMode="auto">
          <a:xfrm flipH="1" flipV="1">
            <a:off x="9506545" y="2635708"/>
            <a:ext cx="2367914" cy="449830"/>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FEC5C15-4A95-4B99-89E2-CE3A84F85499}"/>
              </a:ext>
            </a:extLst>
          </p:cNvPr>
          <p:cNvSpPr/>
          <p:nvPr/>
        </p:nvSpPr>
        <p:spPr bwMode="auto">
          <a:xfrm>
            <a:off x="7966135" y="1175855"/>
            <a:ext cx="520320" cy="609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117DC01B-39B7-4AE3-A147-C53509B4AA8B}"/>
              </a:ext>
            </a:extLst>
          </p:cNvPr>
          <p:cNvSpPr/>
          <p:nvPr/>
        </p:nvSpPr>
        <p:spPr bwMode="auto">
          <a:xfrm>
            <a:off x="6123054" y="1111582"/>
            <a:ext cx="520320" cy="609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18" name="Picture 17">
            <a:extLst>
              <a:ext uri="{FF2B5EF4-FFF2-40B4-BE49-F238E27FC236}">
                <a16:creationId xmlns:a16="http://schemas.microsoft.com/office/drawing/2014/main" id="{0184CD8C-D52A-49C2-8C32-791F98463AE7}"/>
              </a:ext>
            </a:extLst>
          </p:cNvPr>
          <p:cNvPicPr>
            <a:picLocks noChangeAspect="1"/>
          </p:cNvPicPr>
          <p:nvPr/>
        </p:nvPicPr>
        <p:blipFill rotWithShape="1">
          <a:blip r:embed="rId3"/>
          <a:srcRect r="86770" b="83912"/>
          <a:stretch/>
        </p:blipFill>
        <p:spPr>
          <a:xfrm>
            <a:off x="261457" y="967008"/>
            <a:ext cx="1782472" cy="417693"/>
          </a:xfrm>
          <a:prstGeom prst="rect">
            <a:avLst/>
          </a:prstGeom>
        </p:spPr>
      </p:pic>
      <p:pic>
        <p:nvPicPr>
          <p:cNvPr id="15" name="Picture 14">
            <a:extLst>
              <a:ext uri="{FF2B5EF4-FFF2-40B4-BE49-F238E27FC236}">
                <a16:creationId xmlns:a16="http://schemas.microsoft.com/office/drawing/2014/main" id="{1018BED4-C97E-4B4F-B5F3-968AAC83636B}"/>
              </a:ext>
            </a:extLst>
          </p:cNvPr>
          <p:cNvPicPr>
            <a:picLocks noChangeAspect="1"/>
          </p:cNvPicPr>
          <p:nvPr/>
        </p:nvPicPr>
        <p:blipFill rotWithShape="1">
          <a:blip r:embed="rId3"/>
          <a:srcRect l="32613" t="44282" b="1"/>
          <a:stretch/>
        </p:blipFill>
        <p:spPr>
          <a:xfrm>
            <a:off x="394155" y="1384701"/>
            <a:ext cx="9276776" cy="1478142"/>
          </a:xfrm>
          <a:prstGeom prst="rect">
            <a:avLst/>
          </a:prstGeom>
        </p:spPr>
      </p:pic>
      <p:sp>
        <p:nvSpPr>
          <p:cNvPr id="3" name="Rectangle 2">
            <a:extLst>
              <a:ext uri="{FF2B5EF4-FFF2-40B4-BE49-F238E27FC236}">
                <a16:creationId xmlns:a16="http://schemas.microsoft.com/office/drawing/2014/main" id="{32D8413C-CC75-4E19-9320-52954BC06A4F}"/>
              </a:ext>
            </a:extLst>
          </p:cNvPr>
          <p:cNvSpPr/>
          <p:nvPr/>
        </p:nvSpPr>
        <p:spPr bwMode="auto">
          <a:xfrm>
            <a:off x="7703323" y="1376740"/>
            <a:ext cx="1967607" cy="1291105"/>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9" name="Straight Connector 8">
            <a:extLst>
              <a:ext uri="{FF2B5EF4-FFF2-40B4-BE49-F238E27FC236}">
                <a16:creationId xmlns:a16="http://schemas.microsoft.com/office/drawing/2014/main" id="{FB6A6621-E11C-425A-8363-48C5E74DF723}"/>
              </a:ext>
            </a:extLst>
          </p:cNvPr>
          <p:cNvCxnSpPr>
            <a:cxnSpLocks/>
          </p:cNvCxnSpPr>
          <p:nvPr/>
        </p:nvCxnSpPr>
        <p:spPr bwMode="auto">
          <a:xfrm flipH="1">
            <a:off x="256802" y="2667845"/>
            <a:ext cx="7446520" cy="400939"/>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49EAFE0-EA99-4823-B6EF-FBFC68BBDDB0}"/>
              </a:ext>
            </a:extLst>
          </p:cNvPr>
          <p:cNvSpPr/>
          <p:nvPr/>
        </p:nvSpPr>
        <p:spPr bwMode="auto">
          <a:xfrm>
            <a:off x="3961200" y="967008"/>
            <a:ext cx="520320" cy="444971"/>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1" name="Rectangle 20">
            <a:extLst>
              <a:ext uri="{FF2B5EF4-FFF2-40B4-BE49-F238E27FC236}">
                <a16:creationId xmlns:a16="http://schemas.microsoft.com/office/drawing/2014/main" id="{5740FA00-E6E8-4386-A4EA-417DD2B118CF}"/>
              </a:ext>
            </a:extLst>
          </p:cNvPr>
          <p:cNvSpPr/>
          <p:nvPr/>
        </p:nvSpPr>
        <p:spPr bwMode="auto">
          <a:xfrm>
            <a:off x="133995" y="1339991"/>
            <a:ext cx="520320" cy="541613"/>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28" name="Picture 27">
            <a:extLst>
              <a:ext uri="{FF2B5EF4-FFF2-40B4-BE49-F238E27FC236}">
                <a16:creationId xmlns:a16="http://schemas.microsoft.com/office/drawing/2014/main" id="{94D68FAA-674D-4646-AB20-C8B233CA0100}"/>
              </a:ext>
            </a:extLst>
          </p:cNvPr>
          <p:cNvPicPr>
            <a:picLocks noChangeAspect="1"/>
          </p:cNvPicPr>
          <p:nvPr/>
        </p:nvPicPr>
        <p:blipFill rotWithShape="1">
          <a:blip r:embed="rId4"/>
          <a:srcRect r="10006"/>
          <a:stretch/>
        </p:blipFill>
        <p:spPr>
          <a:xfrm>
            <a:off x="902436" y="3594890"/>
            <a:ext cx="10972023" cy="2971578"/>
          </a:xfrm>
          <a:prstGeom prst="rect">
            <a:avLst/>
          </a:prstGeom>
        </p:spPr>
      </p:pic>
      <p:pic>
        <p:nvPicPr>
          <p:cNvPr id="26" name="Picture 25">
            <a:extLst>
              <a:ext uri="{FF2B5EF4-FFF2-40B4-BE49-F238E27FC236}">
                <a16:creationId xmlns:a16="http://schemas.microsoft.com/office/drawing/2014/main" id="{7209DAA4-33C2-478F-9539-E532CFCD189D}"/>
              </a:ext>
            </a:extLst>
          </p:cNvPr>
          <p:cNvPicPr>
            <a:picLocks noChangeAspect="1"/>
          </p:cNvPicPr>
          <p:nvPr/>
        </p:nvPicPr>
        <p:blipFill>
          <a:blip r:embed="rId5"/>
          <a:stretch>
            <a:fillRect/>
          </a:stretch>
        </p:blipFill>
        <p:spPr>
          <a:xfrm>
            <a:off x="224075" y="3120716"/>
            <a:ext cx="5368204" cy="649656"/>
          </a:xfrm>
          <a:prstGeom prst="rect">
            <a:avLst/>
          </a:prstGeom>
        </p:spPr>
      </p:pic>
      <p:sp>
        <p:nvSpPr>
          <p:cNvPr id="29" name="Rectangle 28">
            <a:extLst>
              <a:ext uri="{FF2B5EF4-FFF2-40B4-BE49-F238E27FC236}">
                <a16:creationId xmlns:a16="http://schemas.microsoft.com/office/drawing/2014/main" id="{168A6858-9972-4E38-9C64-685C88C8F7D3}"/>
              </a:ext>
            </a:extLst>
          </p:cNvPr>
          <p:cNvSpPr/>
          <p:nvPr/>
        </p:nvSpPr>
        <p:spPr bwMode="auto">
          <a:xfrm>
            <a:off x="10286810" y="3365050"/>
            <a:ext cx="1587649" cy="3201417"/>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 name="Rectangle 18">
            <a:extLst>
              <a:ext uri="{FF2B5EF4-FFF2-40B4-BE49-F238E27FC236}">
                <a16:creationId xmlns:a16="http://schemas.microsoft.com/office/drawing/2014/main" id="{0BE1CF8A-1689-4DE8-B169-0045AE1B79EB}"/>
              </a:ext>
            </a:extLst>
          </p:cNvPr>
          <p:cNvSpPr/>
          <p:nvPr/>
        </p:nvSpPr>
        <p:spPr bwMode="auto">
          <a:xfrm>
            <a:off x="207566" y="3085538"/>
            <a:ext cx="11666893" cy="3500226"/>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556216888"/>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49FD-F6FA-417A-9249-221A96E3B9E8}"/>
              </a:ext>
            </a:extLst>
          </p:cNvPr>
          <p:cNvSpPr>
            <a:spLocks noGrp="1"/>
          </p:cNvSpPr>
          <p:nvPr>
            <p:ph type="title"/>
          </p:nvPr>
        </p:nvSpPr>
        <p:spPr>
          <a:xfrm>
            <a:off x="2118946" y="205849"/>
            <a:ext cx="8549057" cy="609600"/>
          </a:xfrm>
        </p:spPr>
        <p:txBody>
          <a:bodyPr/>
          <a:lstStyle/>
          <a:p>
            <a:r>
              <a:rPr lang="en-US" dirty="0"/>
              <a:t>Overview: Scenarios</a:t>
            </a:r>
          </a:p>
        </p:txBody>
      </p:sp>
      <p:sp>
        <p:nvSpPr>
          <p:cNvPr id="8" name="Content Placeholder 2">
            <a:extLst>
              <a:ext uri="{FF2B5EF4-FFF2-40B4-BE49-F238E27FC236}">
                <a16:creationId xmlns:a16="http://schemas.microsoft.com/office/drawing/2014/main" id="{71249DB0-4F17-4DFE-98AF-BE10E950FD57}"/>
              </a:ext>
            </a:extLst>
          </p:cNvPr>
          <p:cNvSpPr>
            <a:spLocks noGrp="1"/>
          </p:cNvSpPr>
          <p:nvPr>
            <p:ph idx="1"/>
          </p:nvPr>
        </p:nvSpPr>
        <p:spPr>
          <a:xfrm>
            <a:off x="914400" y="1219199"/>
            <a:ext cx="5071730" cy="2980661"/>
          </a:xfrm>
        </p:spPr>
        <p:txBody>
          <a:bodyPr/>
          <a:lstStyle/>
          <a:p>
            <a:r>
              <a:rPr lang="en-US" sz="2000" dirty="0"/>
              <a:t>16 scenarios total</a:t>
            </a:r>
          </a:p>
          <a:p>
            <a:endParaRPr lang="en-US" sz="2000" dirty="0"/>
          </a:p>
          <a:p>
            <a:r>
              <a:rPr lang="en-US" sz="2000" dirty="0"/>
              <a:t>Each scenario includes:</a:t>
            </a:r>
          </a:p>
          <a:p>
            <a:pPr lvl="1"/>
            <a:r>
              <a:rPr lang="en-US" sz="1800" dirty="0"/>
              <a:t>Narrative</a:t>
            </a:r>
          </a:p>
          <a:p>
            <a:pPr lvl="1"/>
            <a:r>
              <a:rPr lang="en-US" sz="1800" dirty="0"/>
              <a:t>Assumptions</a:t>
            </a:r>
          </a:p>
          <a:p>
            <a:pPr lvl="1"/>
            <a:r>
              <a:rPr lang="en-US" sz="1800" dirty="0"/>
              <a:t>Activity Diagram</a:t>
            </a:r>
          </a:p>
          <a:p>
            <a:endParaRPr lang="en-US" sz="2000" dirty="0"/>
          </a:p>
        </p:txBody>
      </p:sp>
      <p:pic>
        <p:nvPicPr>
          <p:cNvPr id="4" name="Picture 3">
            <a:extLst>
              <a:ext uri="{FF2B5EF4-FFF2-40B4-BE49-F238E27FC236}">
                <a16:creationId xmlns:a16="http://schemas.microsoft.com/office/drawing/2014/main" id="{431A760D-5207-4AFA-80C1-B87F658D78C3}"/>
              </a:ext>
            </a:extLst>
          </p:cNvPr>
          <p:cNvPicPr>
            <a:picLocks noChangeAspect="1"/>
          </p:cNvPicPr>
          <p:nvPr/>
        </p:nvPicPr>
        <p:blipFill>
          <a:blip r:embed="rId3"/>
          <a:stretch>
            <a:fillRect/>
          </a:stretch>
        </p:blipFill>
        <p:spPr>
          <a:xfrm>
            <a:off x="734507" y="3797636"/>
            <a:ext cx="5251623" cy="2298007"/>
          </a:xfrm>
          <a:prstGeom prst="rect">
            <a:avLst/>
          </a:prstGeom>
        </p:spPr>
      </p:pic>
      <p:pic>
        <p:nvPicPr>
          <p:cNvPr id="5" name="Picture 4">
            <a:extLst>
              <a:ext uri="{FF2B5EF4-FFF2-40B4-BE49-F238E27FC236}">
                <a16:creationId xmlns:a16="http://schemas.microsoft.com/office/drawing/2014/main" id="{1A451BC9-88DA-457F-B184-B715F2586F95}"/>
              </a:ext>
            </a:extLst>
          </p:cNvPr>
          <p:cNvPicPr>
            <a:picLocks noChangeAspect="1"/>
          </p:cNvPicPr>
          <p:nvPr/>
        </p:nvPicPr>
        <p:blipFill rotWithShape="1">
          <a:blip r:embed="rId4"/>
          <a:srcRect b="27285"/>
          <a:stretch/>
        </p:blipFill>
        <p:spPr>
          <a:xfrm>
            <a:off x="6490866" y="944852"/>
            <a:ext cx="4966627" cy="5913148"/>
          </a:xfrm>
          <a:prstGeom prst="rect">
            <a:avLst/>
          </a:prstGeom>
        </p:spPr>
      </p:pic>
    </p:spTree>
    <p:extLst>
      <p:ext uri="{BB962C8B-B14F-4D97-AF65-F5344CB8AC3E}">
        <p14:creationId xmlns:p14="http://schemas.microsoft.com/office/powerpoint/2010/main" val="881022970"/>
      </p:ext>
    </p:extLst>
  </p:cSld>
  <p:clrMapOvr>
    <a:masterClrMapping/>
  </p:clrMapOvr>
  <mc:AlternateContent xmlns:mc="http://schemas.openxmlformats.org/markup-compatibility/2006" xmlns:p14="http://schemas.microsoft.com/office/powerpoint/2010/main">
    <mc:Choice Requires="p14">
      <p:transition spd="slow" p14:dur="2000" advTm="84851"/>
    </mc:Choice>
    <mc:Fallback xmlns="">
      <p:transition spd="slow" advTm="848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DFCEC-681E-4B08-9024-93FC03A4E865}"/>
              </a:ext>
            </a:extLst>
          </p:cNvPr>
          <p:cNvPicPr>
            <a:picLocks noChangeAspect="1"/>
          </p:cNvPicPr>
          <p:nvPr/>
        </p:nvPicPr>
        <p:blipFill>
          <a:blip r:embed="rId3"/>
          <a:stretch>
            <a:fillRect/>
          </a:stretch>
        </p:blipFill>
        <p:spPr>
          <a:xfrm>
            <a:off x="219075" y="983108"/>
            <a:ext cx="9243424" cy="2666372"/>
          </a:xfrm>
          <a:prstGeom prst="rect">
            <a:avLst/>
          </a:prstGeom>
        </p:spPr>
      </p:pic>
      <p:pic>
        <p:nvPicPr>
          <p:cNvPr id="16" name="Picture 15">
            <a:extLst>
              <a:ext uri="{FF2B5EF4-FFF2-40B4-BE49-F238E27FC236}">
                <a16:creationId xmlns:a16="http://schemas.microsoft.com/office/drawing/2014/main" id="{CE1FA145-B5CE-4FF9-BCAE-CA3BD6E50F3C}"/>
              </a:ext>
            </a:extLst>
          </p:cNvPr>
          <p:cNvPicPr>
            <a:picLocks noChangeAspect="1"/>
          </p:cNvPicPr>
          <p:nvPr/>
        </p:nvPicPr>
        <p:blipFill rotWithShape="1">
          <a:blip r:embed="rId4"/>
          <a:srcRect b="33795"/>
          <a:stretch/>
        </p:blipFill>
        <p:spPr>
          <a:xfrm>
            <a:off x="0" y="3429001"/>
            <a:ext cx="12192000" cy="2666371"/>
          </a:xfrm>
          <a:prstGeom prst="rect">
            <a:avLst/>
          </a:prstGeom>
        </p:spPr>
      </p:pic>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p:txBody>
          <a:bodyPr/>
          <a:lstStyle/>
          <a:p>
            <a:r>
              <a:rPr lang="en-US" dirty="0"/>
              <a:t>Overview: Scenarios</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13</a:t>
            </a:fld>
            <a:endParaRPr lang="en-US" sz="1000" dirty="0"/>
          </a:p>
        </p:txBody>
      </p:sp>
      <p:sp>
        <p:nvSpPr>
          <p:cNvPr id="10" name="Rectangle 9">
            <a:extLst>
              <a:ext uri="{FF2B5EF4-FFF2-40B4-BE49-F238E27FC236}">
                <a16:creationId xmlns:a16="http://schemas.microsoft.com/office/drawing/2014/main" id="{FC242D6D-F0CE-435C-BF8B-43FCB1F5297A}"/>
              </a:ext>
            </a:extLst>
          </p:cNvPr>
          <p:cNvSpPr/>
          <p:nvPr/>
        </p:nvSpPr>
        <p:spPr bwMode="auto">
          <a:xfrm>
            <a:off x="4602823" y="2351512"/>
            <a:ext cx="1952090" cy="129796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7065E91F-344E-4480-8730-0F724673D43C}"/>
              </a:ext>
            </a:extLst>
          </p:cNvPr>
          <p:cNvSpPr/>
          <p:nvPr/>
        </p:nvSpPr>
        <p:spPr bwMode="auto">
          <a:xfrm>
            <a:off x="3754242" y="2042361"/>
            <a:ext cx="1417833" cy="9855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397E98A5-957B-46B4-AA61-950A21FBCBAA}"/>
              </a:ext>
            </a:extLst>
          </p:cNvPr>
          <p:cNvSpPr/>
          <p:nvPr/>
        </p:nvSpPr>
        <p:spPr bwMode="auto">
          <a:xfrm>
            <a:off x="701113" y="2261189"/>
            <a:ext cx="1417833" cy="4436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2108B12-40F9-4CC2-BBD1-AFA2E70166FB}"/>
              </a:ext>
            </a:extLst>
          </p:cNvPr>
          <p:cNvSpPr/>
          <p:nvPr/>
        </p:nvSpPr>
        <p:spPr bwMode="auto">
          <a:xfrm>
            <a:off x="8506047" y="4505541"/>
            <a:ext cx="403082" cy="442855"/>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4" name="Rectangle 13">
            <a:extLst>
              <a:ext uri="{FF2B5EF4-FFF2-40B4-BE49-F238E27FC236}">
                <a16:creationId xmlns:a16="http://schemas.microsoft.com/office/drawing/2014/main" id="{3572B7A1-AB22-49C4-B531-7E8FD2E9E053}"/>
              </a:ext>
            </a:extLst>
          </p:cNvPr>
          <p:cNvSpPr/>
          <p:nvPr/>
        </p:nvSpPr>
        <p:spPr bwMode="auto">
          <a:xfrm>
            <a:off x="4970534" y="4557191"/>
            <a:ext cx="403082" cy="6304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555DA585-0400-4FD8-85C8-BBE260DE4399}"/>
              </a:ext>
            </a:extLst>
          </p:cNvPr>
          <p:cNvSpPr/>
          <p:nvPr/>
        </p:nvSpPr>
        <p:spPr bwMode="auto">
          <a:xfrm>
            <a:off x="10489915" y="4387065"/>
            <a:ext cx="1587649" cy="1611954"/>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0E9C3C58-080D-4EBA-A8FC-8A04662FB112}"/>
              </a:ext>
            </a:extLst>
          </p:cNvPr>
          <p:cNvSpPr/>
          <p:nvPr/>
        </p:nvSpPr>
        <p:spPr bwMode="auto">
          <a:xfrm>
            <a:off x="6752861" y="4446951"/>
            <a:ext cx="403082" cy="6304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 name="Rectangle 17">
            <a:extLst>
              <a:ext uri="{FF2B5EF4-FFF2-40B4-BE49-F238E27FC236}">
                <a16:creationId xmlns:a16="http://schemas.microsoft.com/office/drawing/2014/main" id="{6CD38E8D-4DEC-4BB7-A6DE-CF66870A7516}"/>
              </a:ext>
            </a:extLst>
          </p:cNvPr>
          <p:cNvSpPr/>
          <p:nvPr/>
        </p:nvSpPr>
        <p:spPr bwMode="auto">
          <a:xfrm>
            <a:off x="10344150" y="4499165"/>
            <a:ext cx="403082" cy="6304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119127270"/>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B9FE26-BB29-4073-B07E-236EF37CC522}"/>
              </a:ext>
            </a:extLst>
          </p:cNvPr>
          <p:cNvSpPr>
            <a:spLocks noGrp="1"/>
          </p:cNvSpPr>
          <p:nvPr>
            <p:ph type="title"/>
          </p:nvPr>
        </p:nvSpPr>
        <p:spPr>
          <a:xfrm>
            <a:off x="2118946" y="152400"/>
            <a:ext cx="8549057" cy="609600"/>
          </a:xfrm>
        </p:spPr>
        <p:txBody>
          <a:bodyPr/>
          <a:lstStyle/>
          <a:p>
            <a:r>
              <a:rPr lang="en-US" dirty="0"/>
              <a:t>Overview: Scenarios</a:t>
            </a:r>
          </a:p>
        </p:txBody>
      </p:sp>
      <p:sp>
        <p:nvSpPr>
          <p:cNvPr id="5" name="Slide Number Placeholder 4"/>
          <p:cNvSpPr>
            <a:spLocks noGrp="1"/>
          </p:cNvSpPr>
          <p:nvPr>
            <p:ph type="sldNum" sz="quarter" idx="4"/>
          </p:nvPr>
        </p:nvSpPr>
        <p:spPr/>
        <p:txBody>
          <a:bodyPr/>
          <a:lstStyle/>
          <a:p>
            <a:fld id="{60E58D69-6F75-46EC-B381-A34C4F305958}" type="slidenum">
              <a:rPr lang="en-US" smtClean="0"/>
              <a:pPr/>
              <a:t>14</a:t>
            </a:fld>
            <a:endParaRPr lang="en-US" sz="750" dirty="0"/>
          </a:p>
        </p:txBody>
      </p:sp>
      <p:pic>
        <p:nvPicPr>
          <p:cNvPr id="6" name="Picture 5">
            <a:extLst>
              <a:ext uri="{FF2B5EF4-FFF2-40B4-BE49-F238E27FC236}">
                <a16:creationId xmlns:a16="http://schemas.microsoft.com/office/drawing/2014/main" id="{E5A279F1-BD7A-4D7E-8FDE-F7F58D47FCDE}"/>
              </a:ext>
            </a:extLst>
          </p:cNvPr>
          <p:cNvPicPr>
            <a:picLocks noChangeAspect="1"/>
          </p:cNvPicPr>
          <p:nvPr/>
        </p:nvPicPr>
        <p:blipFill rotWithShape="1">
          <a:blip r:embed="rId3"/>
          <a:srcRect l="14825" t="37092" r="74623" b="36640"/>
          <a:stretch/>
        </p:blipFill>
        <p:spPr>
          <a:xfrm>
            <a:off x="0" y="3099440"/>
            <a:ext cx="1286540" cy="1057939"/>
          </a:xfrm>
          <a:prstGeom prst="rect">
            <a:avLst/>
          </a:prstGeom>
        </p:spPr>
      </p:pic>
      <p:pic>
        <p:nvPicPr>
          <p:cNvPr id="2" name="Picture 1">
            <a:extLst>
              <a:ext uri="{FF2B5EF4-FFF2-40B4-BE49-F238E27FC236}">
                <a16:creationId xmlns:a16="http://schemas.microsoft.com/office/drawing/2014/main" id="{ABC934B3-C748-46EE-A24D-F37CAD1AB116}"/>
              </a:ext>
            </a:extLst>
          </p:cNvPr>
          <p:cNvPicPr>
            <a:picLocks noChangeAspect="1"/>
          </p:cNvPicPr>
          <p:nvPr/>
        </p:nvPicPr>
        <p:blipFill rotWithShape="1">
          <a:blip r:embed="rId4"/>
          <a:srcRect t="50456"/>
          <a:stretch/>
        </p:blipFill>
        <p:spPr>
          <a:xfrm>
            <a:off x="1816225" y="2264849"/>
            <a:ext cx="10106025" cy="1491216"/>
          </a:xfrm>
          <a:prstGeom prst="rect">
            <a:avLst/>
          </a:prstGeom>
        </p:spPr>
      </p:pic>
      <p:sp>
        <p:nvSpPr>
          <p:cNvPr id="7" name="Rectangle 6">
            <a:extLst>
              <a:ext uri="{FF2B5EF4-FFF2-40B4-BE49-F238E27FC236}">
                <a16:creationId xmlns:a16="http://schemas.microsoft.com/office/drawing/2014/main" id="{D609EC15-BFAE-4BE8-B353-1B83FF13F9C4}"/>
              </a:ext>
            </a:extLst>
          </p:cNvPr>
          <p:cNvSpPr/>
          <p:nvPr/>
        </p:nvSpPr>
        <p:spPr bwMode="auto">
          <a:xfrm rot="5400000">
            <a:off x="6612845" y="-1596477"/>
            <a:ext cx="681221" cy="10073055"/>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9" name="Picture 8">
            <a:extLst>
              <a:ext uri="{FF2B5EF4-FFF2-40B4-BE49-F238E27FC236}">
                <a16:creationId xmlns:a16="http://schemas.microsoft.com/office/drawing/2014/main" id="{1D08C828-1361-441C-8937-9DBFE7B8C7DE}"/>
              </a:ext>
            </a:extLst>
          </p:cNvPr>
          <p:cNvPicPr>
            <a:picLocks noChangeAspect="1"/>
          </p:cNvPicPr>
          <p:nvPr/>
        </p:nvPicPr>
        <p:blipFill rotWithShape="1">
          <a:blip r:embed="rId4"/>
          <a:srcRect r="56354" b="56778"/>
          <a:stretch/>
        </p:blipFill>
        <p:spPr>
          <a:xfrm>
            <a:off x="1982564" y="946118"/>
            <a:ext cx="4410910" cy="1300946"/>
          </a:xfrm>
          <a:prstGeom prst="rect">
            <a:avLst/>
          </a:prstGeom>
        </p:spPr>
      </p:pic>
      <p:cxnSp>
        <p:nvCxnSpPr>
          <p:cNvPr id="10" name="Straight Connector 9">
            <a:extLst>
              <a:ext uri="{FF2B5EF4-FFF2-40B4-BE49-F238E27FC236}">
                <a16:creationId xmlns:a16="http://schemas.microsoft.com/office/drawing/2014/main" id="{3E989851-182A-42E9-B84C-A2F49A30DF88}"/>
              </a:ext>
            </a:extLst>
          </p:cNvPr>
          <p:cNvCxnSpPr>
            <a:cxnSpLocks/>
            <a:stCxn id="6" idx="3"/>
          </p:cNvCxnSpPr>
          <p:nvPr/>
        </p:nvCxnSpPr>
        <p:spPr bwMode="auto">
          <a:xfrm flipV="1">
            <a:off x="1286540" y="3510574"/>
            <a:ext cx="122837" cy="117836"/>
          </a:xfrm>
          <a:prstGeom prst="line">
            <a:avLst/>
          </a:pr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cxnSp>
      <p:cxnSp>
        <p:nvCxnSpPr>
          <p:cNvPr id="13" name="Straight Connector 12">
            <a:extLst>
              <a:ext uri="{FF2B5EF4-FFF2-40B4-BE49-F238E27FC236}">
                <a16:creationId xmlns:a16="http://schemas.microsoft.com/office/drawing/2014/main" id="{279DE707-9019-4D59-9DB3-9D3291AC0769}"/>
              </a:ext>
            </a:extLst>
          </p:cNvPr>
          <p:cNvCxnSpPr>
            <a:cxnSpLocks/>
          </p:cNvCxnSpPr>
          <p:nvPr/>
        </p:nvCxnSpPr>
        <p:spPr bwMode="auto">
          <a:xfrm>
            <a:off x="1169581" y="3628410"/>
            <a:ext cx="435935"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97BAD-2137-4CFE-AA42-E107C9F25C9E}"/>
              </a:ext>
            </a:extLst>
          </p:cNvPr>
          <p:cNvCxnSpPr/>
          <p:nvPr/>
        </p:nvCxnSpPr>
        <p:spPr bwMode="auto">
          <a:xfrm flipV="1">
            <a:off x="1616149" y="946118"/>
            <a:ext cx="0" cy="2682291"/>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D2B7DE-D8DF-4F42-8913-5054E2B861A9}"/>
              </a:ext>
            </a:extLst>
          </p:cNvPr>
          <p:cNvCxnSpPr>
            <a:cxnSpLocks/>
          </p:cNvCxnSpPr>
          <p:nvPr/>
        </p:nvCxnSpPr>
        <p:spPr bwMode="auto">
          <a:xfrm>
            <a:off x="1605516" y="946118"/>
            <a:ext cx="10384467"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E8C4D1-BA96-4B23-B8BF-BA138B3E8E14}"/>
              </a:ext>
            </a:extLst>
          </p:cNvPr>
          <p:cNvCxnSpPr>
            <a:cxnSpLocks/>
          </p:cNvCxnSpPr>
          <p:nvPr/>
        </p:nvCxnSpPr>
        <p:spPr bwMode="auto">
          <a:xfrm flipH="1">
            <a:off x="11989984" y="946118"/>
            <a:ext cx="1" cy="5508662"/>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D2B086-8A3D-4263-8AD7-1F2A0B68C866}"/>
              </a:ext>
            </a:extLst>
          </p:cNvPr>
          <p:cNvCxnSpPr>
            <a:cxnSpLocks/>
          </p:cNvCxnSpPr>
          <p:nvPr/>
        </p:nvCxnSpPr>
        <p:spPr bwMode="auto">
          <a:xfrm>
            <a:off x="1616150" y="3628409"/>
            <a:ext cx="13749" cy="2682291"/>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535572F-5B68-4F00-8006-18CCF51639FF}"/>
              </a:ext>
            </a:extLst>
          </p:cNvPr>
          <p:cNvPicPr>
            <a:picLocks noChangeAspect="1"/>
          </p:cNvPicPr>
          <p:nvPr/>
        </p:nvPicPr>
        <p:blipFill>
          <a:blip r:embed="rId5"/>
          <a:stretch>
            <a:fillRect/>
          </a:stretch>
        </p:blipFill>
        <p:spPr>
          <a:xfrm>
            <a:off x="1916928" y="4064005"/>
            <a:ext cx="9410700" cy="2390775"/>
          </a:xfrm>
          <a:prstGeom prst="rect">
            <a:avLst/>
          </a:prstGeom>
        </p:spPr>
      </p:pic>
    </p:spTree>
    <p:extLst>
      <p:ext uri="{BB962C8B-B14F-4D97-AF65-F5344CB8AC3E}">
        <p14:creationId xmlns:p14="http://schemas.microsoft.com/office/powerpoint/2010/main" val="3409362224"/>
      </p:ext>
    </p:extLst>
  </p:cSld>
  <p:clrMapOvr>
    <a:masterClrMapping/>
  </p:clrMapOvr>
  <mc:AlternateContent xmlns:mc="http://schemas.openxmlformats.org/markup-compatibility/2006" xmlns:p14="http://schemas.microsoft.com/office/powerpoint/2010/main">
    <mc:Choice Requires="p14">
      <p:transition spd="slow" p14:dur="2000" advTm="61642"/>
    </mc:Choice>
    <mc:Fallback xmlns="">
      <p:transition spd="slow" advTm="6164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CE5384-90C1-4839-9290-EF0E2E4BAC5F}"/>
              </a:ext>
            </a:extLst>
          </p:cNvPr>
          <p:cNvPicPr>
            <a:picLocks noChangeAspect="1"/>
          </p:cNvPicPr>
          <p:nvPr/>
        </p:nvPicPr>
        <p:blipFill rotWithShape="1">
          <a:blip r:embed="rId3"/>
          <a:srcRect r="13134" b="28383"/>
          <a:stretch/>
        </p:blipFill>
        <p:spPr>
          <a:xfrm>
            <a:off x="1637572" y="1446027"/>
            <a:ext cx="10338663" cy="5008751"/>
          </a:xfrm>
          <a:prstGeom prst="rect">
            <a:avLst/>
          </a:prstGeom>
        </p:spPr>
      </p:pic>
      <p:sp>
        <p:nvSpPr>
          <p:cNvPr id="8" name="Title 1">
            <a:extLst>
              <a:ext uri="{FF2B5EF4-FFF2-40B4-BE49-F238E27FC236}">
                <a16:creationId xmlns:a16="http://schemas.microsoft.com/office/drawing/2014/main" id="{67B9FE26-BB29-4073-B07E-236EF37CC522}"/>
              </a:ext>
            </a:extLst>
          </p:cNvPr>
          <p:cNvSpPr>
            <a:spLocks noGrp="1"/>
          </p:cNvSpPr>
          <p:nvPr>
            <p:ph type="title"/>
          </p:nvPr>
        </p:nvSpPr>
        <p:spPr>
          <a:xfrm>
            <a:off x="2118946" y="152400"/>
            <a:ext cx="8549057" cy="609600"/>
          </a:xfrm>
        </p:spPr>
        <p:txBody>
          <a:bodyPr/>
          <a:lstStyle/>
          <a:p>
            <a:r>
              <a:rPr lang="en-US" dirty="0"/>
              <a:t>Overview: Scenarios</a:t>
            </a:r>
          </a:p>
        </p:txBody>
      </p:sp>
      <p:sp>
        <p:nvSpPr>
          <p:cNvPr id="5" name="Slide Number Placeholder 4"/>
          <p:cNvSpPr>
            <a:spLocks noGrp="1"/>
          </p:cNvSpPr>
          <p:nvPr>
            <p:ph type="sldNum" sz="quarter" idx="4"/>
          </p:nvPr>
        </p:nvSpPr>
        <p:spPr/>
        <p:txBody>
          <a:bodyPr/>
          <a:lstStyle/>
          <a:p>
            <a:fld id="{60E58D69-6F75-46EC-B381-A34C4F305958}" type="slidenum">
              <a:rPr lang="en-US" smtClean="0"/>
              <a:pPr/>
              <a:t>15</a:t>
            </a:fld>
            <a:endParaRPr lang="en-US" sz="750" dirty="0"/>
          </a:p>
        </p:txBody>
      </p:sp>
      <p:pic>
        <p:nvPicPr>
          <p:cNvPr id="6" name="Picture 5">
            <a:extLst>
              <a:ext uri="{FF2B5EF4-FFF2-40B4-BE49-F238E27FC236}">
                <a16:creationId xmlns:a16="http://schemas.microsoft.com/office/drawing/2014/main" id="{E5A279F1-BD7A-4D7E-8FDE-F7F58D47FCDE}"/>
              </a:ext>
            </a:extLst>
          </p:cNvPr>
          <p:cNvPicPr>
            <a:picLocks noChangeAspect="1"/>
          </p:cNvPicPr>
          <p:nvPr/>
        </p:nvPicPr>
        <p:blipFill rotWithShape="1">
          <a:blip r:embed="rId4"/>
          <a:srcRect l="14825" t="37092" r="74623" b="36640"/>
          <a:stretch/>
        </p:blipFill>
        <p:spPr>
          <a:xfrm>
            <a:off x="0" y="3099440"/>
            <a:ext cx="1286540" cy="1057939"/>
          </a:xfrm>
          <a:prstGeom prst="rect">
            <a:avLst/>
          </a:prstGeom>
        </p:spPr>
      </p:pic>
      <p:sp>
        <p:nvSpPr>
          <p:cNvPr id="7" name="Rectangle 6">
            <a:extLst>
              <a:ext uri="{FF2B5EF4-FFF2-40B4-BE49-F238E27FC236}">
                <a16:creationId xmlns:a16="http://schemas.microsoft.com/office/drawing/2014/main" id="{D609EC15-BFAE-4BE8-B353-1B83FF13F9C4}"/>
              </a:ext>
            </a:extLst>
          </p:cNvPr>
          <p:cNvSpPr/>
          <p:nvPr/>
        </p:nvSpPr>
        <p:spPr bwMode="auto">
          <a:xfrm rot="5400000">
            <a:off x="6338739" y="817285"/>
            <a:ext cx="947114" cy="10327875"/>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10" name="Straight Connector 9">
            <a:extLst>
              <a:ext uri="{FF2B5EF4-FFF2-40B4-BE49-F238E27FC236}">
                <a16:creationId xmlns:a16="http://schemas.microsoft.com/office/drawing/2014/main" id="{3E989851-182A-42E9-B84C-A2F49A30DF88}"/>
              </a:ext>
            </a:extLst>
          </p:cNvPr>
          <p:cNvCxnSpPr>
            <a:cxnSpLocks/>
            <a:stCxn id="6" idx="3"/>
          </p:cNvCxnSpPr>
          <p:nvPr/>
        </p:nvCxnSpPr>
        <p:spPr bwMode="auto">
          <a:xfrm flipV="1">
            <a:off x="1286540" y="3510574"/>
            <a:ext cx="122837" cy="117836"/>
          </a:xfrm>
          <a:prstGeom prst="line">
            <a:avLst/>
          </a:pr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cxnSp>
      <p:cxnSp>
        <p:nvCxnSpPr>
          <p:cNvPr id="13" name="Straight Connector 12">
            <a:extLst>
              <a:ext uri="{FF2B5EF4-FFF2-40B4-BE49-F238E27FC236}">
                <a16:creationId xmlns:a16="http://schemas.microsoft.com/office/drawing/2014/main" id="{279DE707-9019-4D59-9DB3-9D3291AC0769}"/>
              </a:ext>
            </a:extLst>
          </p:cNvPr>
          <p:cNvCxnSpPr>
            <a:cxnSpLocks/>
          </p:cNvCxnSpPr>
          <p:nvPr/>
        </p:nvCxnSpPr>
        <p:spPr bwMode="auto">
          <a:xfrm>
            <a:off x="1169581" y="3628410"/>
            <a:ext cx="435935"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D2B7DE-D8DF-4F42-8913-5054E2B861A9}"/>
              </a:ext>
            </a:extLst>
          </p:cNvPr>
          <p:cNvCxnSpPr>
            <a:cxnSpLocks/>
          </p:cNvCxnSpPr>
          <p:nvPr/>
        </p:nvCxnSpPr>
        <p:spPr bwMode="auto">
          <a:xfrm>
            <a:off x="1629899" y="6454780"/>
            <a:ext cx="10384467"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E8C4D1-BA96-4B23-B8BF-BA138B3E8E14}"/>
              </a:ext>
            </a:extLst>
          </p:cNvPr>
          <p:cNvCxnSpPr>
            <a:cxnSpLocks/>
          </p:cNvCxnSpPr>
          <p:nvPr/>
        </p:nvCxnSpPr>
        <p:spPr bwMode="auto">
          <a:xfrm flipH="1">
            <a:off x="11989984" y="946118"/>
            <a:ext cx="1" cy="5508662"/>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D2B086-8A3D-4263-8AD7-1F2A0B68C866}"/>
              </a:ext>
            </a:extLst>
          </p:cNvPr>
          <p:cNvCxnSpPr>
            <a:cxnSpLocks/>
          </p:cNvCxnSpPr>
          <p:nvPr/>
        </p:nvCxnSpPr>
        <p:spPr bwMode="auto">
          <a:xfrm>
            <a:off x="1616150" y="3628409"/>
            <a:ext cx="10788" cy="2826371"/>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7C3C9D2-219D-4326-ACE2-BBDF2054BCD0}"/>
              </a:ext>
            </a:extLst>
          </p:cNvPr>
          <p:cNvSpPr/>
          <p:nvPr/>
        </p:nvSpPr>
        <p:spPr bwMode="auto">
          <a:xfrm>
            <a:off x="11039755" y="919008"/>
            <a:ext cx="947114" cy="5508662"/>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12" name="Picture 11">
            <a:extLst>
              <a:ext uri="{FF2B5EF4-FFF2-40B4-BE49-F238E27FC236}">
                <a16:creationId xmlns:a16="http://schemas.microsoft.com/office/drawing/2014/main" id="{D6013092-CE1D-49F9-931C-0BD3DA3F458F}"/>
              </a:ext>
            </a:extLst>
          </p:cNvPr>
          <p:cNvPicPr>
            <a:picLocks noChangeAspect="1"/>
          </p:cNvPicPr>
          <p:nvPr/>
        </p:nvPicPr>
        <p:blipFill rotWithShape="1">
          <a:blip r:embed="rId5"/>
          <a:srcRect r="32684" b="8906"/>
          <a:stretch/>
        </p:blipFill>
        <p:spPr>
          <a:xfrm>
            <a:off x="2118946" y="989962"/>
            <a:ext cx="1917146" cy="295007"/>
          </a:xfrm>
          <a:prstGeom prst="rect">
            <a:avLst/>
          </a:prstGeom>
        </p:spPr>
      </p:pic>
      <p:cxnSp>
        <p:nvCxnSpPr>
          <p:cNvPr id="16" name="Straight Connector 15">
            <a:extLst>
              <a:ext uri="{FF2B5EF4-FFF2-40B4-BE49-F238E27FC236}">
                <a16:creationId xmlns:a16="http://schemas.microsoft.com/office/drawing/2014/main" id="{70897BAD-2137-4CFE-AA42-E107C9F25C9E}"/>
              </a:ext>
            </a:extLst>
          </p:cNvPr>
          <p:cNvCxnSpPr/>
          <p:nvPr/>
        </p:nvCxnSpPr>
        <p:spPr bwMode="auto">
          <a:xfrm flipV="1">
            <a:off x="1616149" y="946118"/>
            <a:ext cx="0" cy="2682291"/>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151218"/>
      </p:ext>
    </p:extLst>
  </p:cSld>
  <p:clrMapOvr>
    <a:masterClrMapping/>
  </p:clrMapOvr>
  <mc:AlternateContent xmlns:mc="http://schemas.openxmlformats.org/markup-compatibility/2006" xmlns:p14="http://schemas.microsoft.com/office/powerpoint/2010/main">
    <mc:Choice Requires="p14">
      <p:transition spd="slow" p14:dur="2000" advTm="61642"/>
    </mc:Choice>
    <mc:Fallback xmlns="">
      <p:transition spd="slow" advTm="6164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BEAE-CD28-476A-9E10-60FFD8E57EB9}"/>
              </a:ext>
            </a:extLst>
          </p:cNvPr>
          <p:cNvSpPr>
            <a:spLocks noGrp="1"/>
          </p:cNvSpPr>
          <p:nvPr>
            <p:ph type="title"/>
          </p:nvPr>
        </p:nvSpPr>
        <p:spPr/>
        <p:txBody>
          <a:bodyPr/>
          <a:lstStyle/>
          <a:p>
            <a:r>
              <a:rPr lang="en-US" dirty="0"/>
              <a:t>Lessons Learned: Standardize Model Layout</a:t>
            </a:r>
          </a:p>
        </p:txBody>
      </p:sp>
      <p:sp>
        <p:nvSpPr>
          <p:cNvPr id="3" name="Content Placeholder 2">
            <a:extLst>
              <a:ext uri="{FF2B5EF4-FFF2-40B4-BE49-F238E27FC236}">
                <a16:creationId xmlns:a16="http://schemas.microsoft.com/office/drawing/2014/main" id="{F0511977-E4D6-40C2-AE94-3379816D657C}"/>
              </a:ext>
            </a:extLst>
          </p:cNvPr>
          <p:cNvSpPr>
            <a:spLocks noGrp="1"/>
          </p:cNvSpPr>
          <p:nvPr>
            <p:ph idx="1"/>
          </p:nvPr>
        </p:nvSpPr>
        <p:spPr>
          <a:xfrm>
            <a:off x="914401" y="1701208"/>
            <a:ext cx="5422232" cy="4394791"/>
          </a:xfrm>
        </p:spPr>
        <p:txBody>
          <a:bodyPr/>
          <a:lstStyle/>
          <a:p>
            <a:r>
              <a:rPr lang="en-US" dirty="0"/>
              <a:t>All ExMC products adopt a similar model organization</a:t>
            </a:r>
          </a:p>
          <a:p>
            <a:endParaRPr lang="en-US" dirty="0"/>
          </a:p>
          <a:p>
            <a:r>
              <a:rPr lang="en-US" dirty="0"/>
              <a:t>First step in any project is to create the preliminary infrastructure</a:t>
            </a:r>
          </a:p>
          <a:p>
            <a:endParaRPr lang="en-US" dirty="0"/>
          </a:p>
          <a:p>
            <a:r>
              <a:rPr lang="en-US" dirty="0"/>
              <a:t>Facilitates cross-project work and large teams</a:t>
            </a:r>
          </a:p>
          <a:p>
            <a:endParaRPr lang="en-US" dirty="0"/>
          </a:p>
          <a:p>
            <a:r>
              <a:rPr lang="en-US" dirty="0"/>
              <a:t>Benefit for both team members and stakeholders</a:t>
            </a:r>
          </a:p>
        </p:txBody>
      </p:sp>
      <p:sp>
        <p:nvSpPr>
          <p:cNvPr id="4" name="Slide Number Placeholder 3">
            <a:extLst>
              <a:ext uri="{FF2B5EF4-FFF2-40B4-BE49-F238E27FC236}">
                <a16:creationId xmlns:a16="http://schemas.microsoft.com/office/drawing/2014/main" id="{5E139757-BAD4-41BC-85D0-7BD6DF499094}"/>
              </a:ext>
            </a:extLst>
          </p:cNvPr>
          <p:cNvSpPr>
            <a:spLocks noGrp="1"/>
          </p:cNvSpPr>
          <p:nvPr>
            <p:ph type="sldNum" sz="quarter" idx="4"/>
          </p:nvPr>
        </p:nvSpPr>
        <p:spPr/>
        <p:txBody>
          <a:bodyPr/>
          <a:lstStyle/>
          <a:p>
            <a:fld id="{60E58D69-6F75-46EC-B381-A34C4F305958}" type="slidenum">
              <a:rPr lang="en-US" smtClean="0"/>
              <a:pPr/>
              <a:t>16</a:t>
            </a:fld>
            <a:endParaRPr lang="en-US" sz="1000" dirty="0"/>
          </a:p>
        </p:txBody>
      </p:sp>
      <p:pic>
        <p:nvPicPr>
          <p:cNvPr id="5" name="Picture 4">
            <a:extLst>
              <a:ext uri="{FF2B5EF4-FFF2-40B4-BE49-F238E27FC236}">
                <a16:creationId xmlns:a16="http://schemas.microsoft.com/office/drawing/2014/main" id="{C5701685-DD1B-49D6-9859-43444387BBD0}"/>
              </a:ext>
            </a:extLst>
          </p:cNvPr>
          <p:cNvPicPr>
            <a:picLocks noChangeAspect="1"/>
          </p:cNvPicPr>
          <p:nvPr/>
        </p:nvPicPr>
        <p:blipFill>
          <a:blip r:embed="rId3"/>
          <a:stretch>
            <a:fillRect/>
          </a:stretch>
        </p:blipFill>
        <p:spPr>
          <a:xfrm>
            <a:off x="6682392" y="1876954"/>
            <a:ext cx="4068242" cy="3104092"/>
          </a:xfrm>
          <a:prstGeom prst="rect">
            <a:avLst/>
          </a:prstGeom>
        </p:spPr>
      </p:pic>
    </p:spTree>
    <p:extLst>
      <p:ext uri="{BB962C8B-B14F-4D97-AF65-F5344CB8AC3E}">
        <p14:creationId xmlns:p14="http://schemas.microsoft.com/office/powerpoint/2010/main" val="13342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BEAE-CD28-476A-9E10-60FFD8E57EB9}"/>
              </a:ext>
            </a:extLst>
          </p:cNvPr>
          <p:cNvSpPr>
            <a:spLocks noGrp="1"/>
          </p:cNvSpPr>
          <p:nvPr>
            <p:ph type="title"/>
          </p:nvPr>
        </p:nvSpPr>
        <p:spPr/>
        <p:txBody>
          <a:bodyPr/>
          <a:lstStyle/>
          <a:p>
            <a:r>
              <a:rPr lang="en-US" dirty="0"/>
              <a:t>Lessons Learned: Start Somethings Outside of Model</a:t>
            </a:r>
          </a:p>
        </p:txBody>
      </p:sp>
      <p:sp>
        <p:nvSpPr>
          <p:cNvPr id="3" name="Content Placeholder 2">
            <a:extLst>
              <a:ext uri="{FF2B5EF4-FFF2-40B4-BE49-F238E27FC236}">
                <a16:creationId xmlns:a16="http://schemas.microsoft.com/office/drawing/2014/main" id="{F0511977-E4D6-40C2-AE94-3379816D657C}"/>
              </a:ext>
            </a:extLst>
          </p:cNvPr>
          <p:cNvSpPr>
            <a:spLocks noGrp="1"/>
          </p:cNvSpPr>
          <p:nvPr>
            <p:ph idx="1"/>
          </p:nvPr>
        </p:nvSpPr>
        <p:spPr>
          <a:xfrm>
            <a:off x="914400" y="1973178"/>
            <a:ext cx="4954772" cy="3433011"/>
          </a:xfrm>
        </p:spPr>
        <p:txBody>
          <a:bodyPr/>
          <a:lstStyle/>
          <a:p>
            <a:r>
              <a:rPr lang="en-US" dirty="0"/>
              <a:t>ConOps prefatory content and scenario narratives have a significant amount of text</a:t>
            </a:r>
          </a:p>
          <a:p>
            <a:endParaRPr lang="en-US" dirty="0"/>
          </a:p>
          <a:p>
            <a:r>
              <a:rPr lang="en-US" dirty="0"/>
              <a:t>Subject Matter Experts are not trained MBSE users</a:t>
            </a:r>
          </a:p>
          <a:p>
            <a:endParaRPr lang="en-US" dirty="0"/>
          </a:p>
          <a:p>
            <a:r>
              <a:rPr lang="en-US" dirty="0"/>
              <a:t>Starting content outside of the model allows for early and frequent reviews without extra training</a:t>
            </a:r>
          </a:p>
        </p:txBody>
      </p:sp>
      <p:sp>
        <p:nvSpPr>
          <p:cNvPr id="4" name="Slide Number Placeholder 3">
            <a:extLst>
              <a:ext uri="{FF2B5EF4-FFF2-40B4-BE49-F238E27FC236}">
                <a16:creationId xmlns:a16="http://schemas.microsoft.com/office/drawing/2014/main" id="{5E139757-BAD4-41BC-85D0-7BD6DF499094}"/>
              </a:ext>
            </a:extLst>
          </p:cNvPr>
          <p:cNvSpPr>
            <a:spLocks noGrp="1"/>
          </p:cNvSpPr>
          <p:nvPr>
            <p:ph type="sldNum" sz="quarter" idx="4"/>
          </p:nvPr>
        </p:nvSpPr>
        <p:spPr/>
        <p:txBody>
          <a:bodyPr/>
          <a:lstStyle/>
          <a:p>
            <a:fld id="{60E58D69-6F75-46EC-B381-A34C4F305958}" type="slidenum">
              <a:rPr lang="en-US" smtClean="0"/>
              <a:pPr/>
              <a:t>17</a:t>
            </a:fld>
            <a:endParaRPr lang="en-US" sz="1000" dirty="0"/>
          </a:p>
        </p:txBody>
      </p:sp>
      <p:pic>
        <p:nvPicPr>
          <p:cNvPr id="5" name="Picture 4">
            <a:extLst>
              <a:ext uri="{FF2B5EF4-FFF2-40B4-BE49-F238E27FC236}">
                <a16:creationId xmlns:a16="http://schemas.microsoft.com/office/drawing/2014/main" id="{7C3EFF85-4E60-4E9A-BE15-9E83E1081A33}"/>
              </a:ext>
            </a:extLst>
          </p:cNvPr>
          <p:cNvPicPr>
            <a:picLocks noChangeAspect="1"/>
          </p:cNvPicPr>
          <p:nvPr/>
        </p:nvPicPr>
        <p:blipFill>
          <a:blip r:embed="rId3"/>
          <a:stretch>
            <a:fillRect/>
          </a:stretch>
        </p:blipFill>
        <p:spPr>
          <a:xfrm>
            <a:off x="6195240" y="1289098"/>
            <a:ext cx="5761219" cy="4737003"/>
          </a:xfrm>
          <a:prstGeom prst="rect">
            <a:avLst/>
          </a:prstGeom>
        </p:spPr>
      </p:pic>
    </p:spTree>
    <p:extLst>
      <p:ext uri="{BB962C8B-B14F-4D97-AF65-F5344CB8AC3E}">
        <p14:creationId xmlns:p14="http://schemas.microsoft.com/office/powerpoint/2010/main" val="370066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ADDDF-BEFE-4A11-B26E-FC42BEBA45CB}"/>
              </a:ext>
            </a:extLst>
          </p:cNvPr>
          <p:cNvPicPr>
            <a:picLocks noChangeAspect="1"/>
          </p:cNvPicPr>
          <p:nvPr/>
        </p:nvPicPr>
        <p:blipFill rotWithShape="1">
          <a:blip r:embed="rId2"/>
          <a:srcRect l="3770" t="2471"/>
          <a:stretch/>
        </p:blipFill>
        <p:spPr>
          <a:xfrm>
            <a:off x="2200939" y="3657600"/>
            <a:ext cx="7257891" cy="3146828"/>
          </a:xfrm>
          <a:prstGeom prst="rect">
            <a:avLst/>
          </a:prstGeom>
        </p:spPr>
      </p:pic>
      <p:sp>
        <p:nvSpPr>
          <p:cNvPr id="2" name="Title 1">
            <a:extLst>
              <a:ext uri="{FF2B5EF4-FFF2-40B4-BE49-F238E27FC236}">
                <a16:creationId xmlns:a16="http://schemas.microsoft.com/office/drawing/2014/main" id="{E71FBEAE-CD28-476A-9E10-60FFD8E57EB9}"/>
              </a:ext>
            </a:extLst>
          </p:cNvPr>
          <p:cNvSpPr>
            <a:spLocks noGrp="1"/>
          </p:cNvSpPr>
          <p:nvPr>
            <p:ph type="title"/>
          </p:nvPr>
        </p:nvSpPr>
        <p:spPr/>
        <p:txBody>
          <a:bodyPr/>
          <a:lstStyle/>
          <a:p>
            <a:r>
              <a:rPr lang="en-US" dirty="0"/>
              <a:t>Lessons Learned: Implementation of Scenario Patterns</a:t>
            </a:r>
          </a:p>
        </p:txBody>
      </p:sp>
      <p:sp>
        <p:nvSpPr>
          <p:cNvPr id="3" name="Content Placeholder 2">
            <a:extLst>
              <a:ext uri="{FF2B5EF4-FFF2-40B4-BE49-F238E27FC236}">
                <a16:creationId xmlns:a16="http://schemas.microsoft.com/office/drawing/2014/main" id="{F0511977-E4D6-40C2-AE94-3379816D657C}"/>
              </a:ext>
            </a:extLst>
          </p:cNvPr>
          <p:cNvSpPr>
            <a:spLocks noGrp="1"/>
          </p:cNvSpPr>
          <p:nvPr>
            <p:ph idx="1"/>
          </p:nvPr>
        </p:nvSpPr>
        <p:spPr>
          <a:xfrm>
            <a:off x="914400" y="1219200"/>
            <a:ext cx="10924674" cy="4876800"/>
          </a:xfrm>
        </p:spPr>
        <p:txBody>
          <a:bodyPr/>
          <a:lstStyle/>
          <a:p>
            <a:r>
              <a:rPr lang="en-US" dirty="0"/>
              <a:t>Originally each SE team member drafted activity diagrams independently</a:t>
            </a:r>
          </a:p>
          <a:p>
            <a:r>
              <a:rPr lang="en-US" dirty="0"/>
              <a:t>Common functionality was implemented differently</a:t>
            </a:r>
          </a:p>
          <a:p>
            <a:r>
              <a:rPr lang="en-US" dirty="0"/>
              <a:t>Design Patterns allowed for harmonization of the activity diagrams </a:t>
            </a:r>
          </a:p>
          <a:p>
            <a:pPr lvl="1"/>
            <a:r>
              <a:rPr lang="en-US" dirty="0"/>
              <a:t>Scenario Activity Diagrams were easier to understand</a:t>
            </a:r>
          </a:p>
          <a:p>
            <a:pPr lvl="1"/>
            <a:r>
              <a:rPr lang="en-US" dirty="0"/>
              <a:t>Team identified missing functionality of the system</a:t>
            </a:r>
          </a:p>
          <a:p>
            <a:r>
              <a:rPr lang="en-US" dirty="0"/>
              <a:t>Future projects will implement patterns before drafting activity diagrams</a:t>
            </a:r>
          </a:p>
          <a:p>
            <a:endParaRPr lang="en-US" dirty="0"/>
          </a:p>
          <a:p>
            <a:pPr marL="0" indent="0">
              <a:buNone/>
            </a:pPr>
            <a:r>
              <a:rPr lang="en-US" u="sng" dirty="0"/>
              <a:t>Example: Scheduling</a:t>
            </a:r>
          </a:p>
          <a:p>
            <a:pPr lvl="1"/>
            <a:endParaRPr lang="en-US" dirty="0"/>
          </a:p>
        </p:txBody>
      </p:sp>
      <p:sp>
        <p:nvSpPr>
          <p:cNvPr id="4" name="Slide Number Placeholder 3">
            <a:extLst>
              <a:ext uri="{FF2B5EF4-FFF2-40B4-BE49-F238E27FC236}">
                <a16:creationId xmlns:a16="http://schemas.microsoft.com/office/drawing/2014/main" id="{5E139757-BAD4-41BC-85D0-7BD6DF499094}"/>
              </a:ext>
            </a:extLst>
          </p:cNvPr>
          <p:cNvSpPr>
            <a:spLocks noGrp="1"/>
          </p:cNvSpPr>
          <p:nvPr>
            <p:ph type="sldNum" sz="quarter" idx="4"/>
          </p:nvPr>
        </p:nvSpPr>
        <p:spPr/>
        <p:txBody>
          <a:bodyPr/>
          <a:lstStyle/>
          <a:p>
            <a:fld id="{60E58D69-6F75-46EC-B381-A34C4F305958}" type="slidenum">
              <a:rPr lang="en-US" smtClean="0"/>
              <a:pPr/>
              <a:t>18</a:t>
            </a:fld>
            <a:endParaRPr lang="en-US" sz="1000" dirty="0"/>
          </a:p>
        </p:txBody>
      </p:sp>
    </p:spTree>
    <p:extLst>
      <p:ext uri="{BB962C8B-B14F-4D97-AF65-F5344CB8AC3E}">
        <p14:creationId xmlns:p14="http://schemas.microsoft.com/office/powerpoint/2010/main" val="118101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BEAE-CD28-476A-9E10-60FFD8E57EB9}"/>
              </a:ext>
            </a:extLst>
          </p:cNvPr>
          <p:cNvSpPr>
            <a:spLocks noGrp="1"/>
          </p:cNvSpPr>
          <p:nvPr>
            <p:ph type="title"/>
          </p:nvPr>
        </p:nvSpPr>
        <p:spPr>
          <a:xfrm>
            <a:off x="2118946" y="66675"/>
            <a:ext cx="8549057" cy="609600"/>
          </a:xfrm>
        </p:spPr>
        <p:txBody>
          <a:bodyPr/>
          <a:lstStyle/>
          <a:p>
            <a:r>
              <a:rPr lang="en-US" dirty="0"/>
              <a:t>Lessons Learned: Organization of Content and Display</a:t>
            </a:r>
          </a:p>
        </p:txBody>
      </p:sp>
      <p:sp>
        <p:nvSpPr>
          <p:cNvPr id="3" name="Content Placeholder 2">
            <a:extLst>
              <a:ext uri="{FF2B5EF4-FFF2-40B4-BE49-F238E27FC236}">
                <a16:creationId xmlns:a16="http://schemas.microsoft.com/office/drawing/2014/main" id="{F0511977-E4D6-40C2-AE94-3379816D657C}"/>
              </a:ext>
            </a:extLst>
          </p:cNvPr>
          <p:cNvSpPr>
            <a:spLocks noGrp="1"/>
          </p:cNvSpPr>
          <p:nvPr>
            <p:ph idx="1"/>
          </p:nvPr>
        </p:nvSpPr>
        <p:spPr>
          <a:xfrm>
            <a:off x="705854" y="2197768"/>
            <a:ext cx="5181600" cy="2999875"/>
          </a:xfrm>
        </p:spPr>
        <p:txBody>
          <a:bodyPr/>
          <a:lstStyle/>
          <a:p>
            <a:r>
              <a:rPr lang="en-US" dirty="0"/>
              <a:t>Originally did not impose a standard model report format</a:t>
            </a:r>
          </a:p>
          <a:p>
            <a:endParaRPr lang="en-US" dirty="0"/>
          </a:p>
          <a:p>
            <a:r>
              <a:rPr lang="en-US" dirty="0"/>
              <a:t>Follow the structure of a document-based Concept of Operations </a:t>
            </a:r>
          </a:p>
          <a:p>
            <a:endParaRPr lang="en-US" dirty="0"/>
          </a:p>
          <a:p>
            <a:r>
              <a:rPr lang="en-US" dirty="0"/>
              <a:t>Commonality between projects and emulating the traditional document-format facilitates stakeholders’ review</a:t>
            </a:r>
          </a:p>
        </p:txBody>
      </p:sp>
      <p:sp>
        <p:nvSpPr>
          <p:cNvPr id="4" name="Slide Number Placeholder 3">
            <a:extLst>
              <a:ext uri="{FF2B5EF4-FFF2-40B4-BE49-F238E27FC236}">
                <a16:creationId xmlns:a16="http://schemas.microsoft.com/office/drawing/2014/main" id="{5E139757-BAD4-41BC-85D0-7BD6DF499094}"/>
              </a:ext>
            </a:extLst>
          </p:cNvPr>
          <p:cNvSpPr>
            <a:spLocks noGrp="1"/>
          </p:cNvSpPr>
          <p:nvPr>
            <p:ph type="sldNum" sz="quarter" idx="4"/>
          </p:nvPr>
        </p:nvSpPr>
        <p:spPr/>
        <p:txBody>
          <a:bodyPr/>
          <a:lstStyle/>
          <a:p>
            <a:fld id="{60E58D69-6F75-46EC-B381-A34C4F305958}" type="slidenum">
              <a:rPr lang="en-US" smtClean="0"/>
              <a:pPr/>
              <a:t>19</a:t>
            </a:fld>
            <a:endParaRPr lang="en-US" sz="1000" dirty="0"/>
          </a:p>
        </p:txBody>
      </p:sp>
      <p:pic>
        <p:nvPicPr>
          <p:cNvPr id="5" name="Picture 4">
            <a:extLst>
              <a:ext uri="{FF2B5EF4-FFF2-40B4-BE49-F238E27FC236}">
                <a16:creationId xmlns:a16="http://schemas.microsoft.com/office/drawing/2014/main" id="{F7D7DA92-72A6-4922-AFB1-8BF17DE37165}"/>
              </a:ext>
            </a:extLst>
          </p:cNvPr>
          <p:cNvPicPr>
            <a:picLocks noChangeAspect="1"/>
          </p:cNvPicPr>
          <p:nvPr/>
        </p:nvPicPr>
        <p:blipFill rotWithShape="1">
          <a:blip r:embed="rId2"/>
          <a:srcRect b="6640"/>
          <a:stretch/>
        </p:blipFill>
        <p:spPr>
          <a:xfrm>
            <a:off x="6304548" y="1438500"/>
            <a:ext cx="5447186" cy="5381405"/>
          </a:xfrm>
          <a:prstGeom prst="rect">
            <a:avLst/>
          </a:prstGeom>
        </p:spPr>
      </p:pic>
      <p:pic>
        <p:nvPicPr>
          <p:cNvPr id="6" name="Picture 5">
            <a:extLst>
              <a:ext uri="{FF2B5EF4-FFF2-40B4-BE49-F238E27FC236}">
                <a16:creationId xmlns:a16="http://schemas.microsoft.com/office/drawing/2014/main" id="{CB29E558-7FA2-4E12-B301-16FB5A23D07C}"/>
              </a:ext>
            </a:extLst>
          </p:cNvPr>
          <p:cNvPicPr>
            <a:picLocks noChangeAspect="1"/>
          </p:cNvPicPr>
          <p:nvPr/>
        </p:nvPicPr>
        <p:blipFill rotWithShape="1">
          <a:blip r:embed="rId3"/>
          <a:srcRect t="62877" r="60779" b="-6605"/>
          <a:stretch/>
        </p:blipFill>
        <p:spPr>
          <a:xfrm>
            <a:off x="6304548" y="951519"/>
            <a:ext cx="1925052" cy="541104"/>
          </a:xfrm>
          <a:prstGeom prst="rect">
            <a:avLst/>
          </a:prstGeom>
        </p:spPr>
      </p:pic>
      <p:sp>
        <p:nvSpPr>
          <p:cNvPr id="7" name="Rectangle 6">
            <a:extLst>
              <a:ext uri="{FF2B5EF4-FFF2-40B4-BE49-F238E27FC236}">
                <a16:creationId xmlns:a16="http://schemas.microsoft.com/office/drawing/2014/main" id="{5105780D-BED7-4657-A3F6-FBC5D22563CA}"/>
              </a:ext>
            </a:extLst>
          </p:cNvPr>
          <p:cNvSpPr/>
          <p:nvPr/>
        </p:nvSpPr>
        <p:spPr bwMode="auto">
          <a:xfrm rot="5400000">
            <a:off x="8717579" y="3785753"/>
            <a:ext cx="621123" cy="5447187"/>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10891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9649" b="31228"/>
          <a:stretch/>
        </p:blipFill>
        <p:spPr>
          <a:xfrm>
            <a:off x="241435" y="1"/>
            <a:ext cx="1722120" cy="845954"/>
          </a:xfrm>
          <a:prstGeom prst="rect">
            <a:avLst/>
          </a:prstGeom>
        </p:spPr>
      </p:pic>
      <p:sp>
        <p:nvSpPr>
          <p:cNvPr id="4" name="Slide Number Placeholder 3"/>
          <p:cNvSpPr>
            <a:spLocks noGrp="1"/>
          </p:cNvSpPr>
          <p:nvPr>
            <p:ph type="sldNum" sz="quarter" idx="4"/>
          </p:nvPr>
        </p:nvSpPr>
        <p:spPr>
          <a:xfrm>
            <a:off x="11446933" y="6492875"/>
            <a:ext cx="745067" cy="365125"/>
          </a:xfrm>
        </p:spPr>
        <p:txBody>
          <a:bodyPr/>
          <a:lstStyle/>
          <a:p>
            <a:fld id="{60E58D69-6F75-46EC-B381-A34C4F305958}" type="slidenum">
              <a:rPr lang="en-US" smtClean="0"/>
              <a:pPr/>
              <a:t>2</a:t>
            </a:fld>
            <a:endParaRPr lang="en-US" sz="1000" dirty="0"/>
          </a:p>
        </p:txBody>
      </p:sp>
      <p:sp>
        <p:nvSpPr>
          <p:cNvPr id="7" name="Content Placeholder 6">
            <a:extLst>
              <a:ext uri="{FF2B5EF4-FFF2-40B4-BE49-F238E27FC236}">
                <a16:creationId xmlns:a16="http://schemas.microsoft.com/office/drawing/2014/main" id="{786AFE66-684E-4090-B0FC-1B05E674A20D}"/>
              </a:ext>
            </a:extLst>
          </p:cNvPr>
          <p:cNvSpPr>
            <a:spLocks noGrp="1"/>
          </p:cNvSpPr>
          <p:nvPr>
            <p:ph idx="1"/>
          </p:nvPr>
        </p:nvSpPr>
        <p:spPr>
          <a:xfrm>
            <a:off x="914400" y="1219199"/>
            <a:ext cx="10363200" cy="5273675"/>
          </a:xfrm>
        </p:spPr>
        <p:txBody>
          <a:bodyPr/>
          <a:lstStyle/>
          <a:p>
            <a:r>
              <a:rPr lang="en-US" sz="2000" dirty="0"/>
              <a:t>Concept of Operations Overview</a:t>
            </a:r>
          </a:p>
          <a:p>
            <a:pPr marL="576263" lvl="1">
              <a:tabLst>
                <a:tab pos="576263" algn="l"/>
              </a:tabLst>
            </a:pPr>
            <a:r>
              <a:rPr lang="en-US" sz="1800" dirty="0"/>
              <a:t>Purpose and scope</a:t>
            </a:r>
          </a:p>
          <a:p>
            <a:pPr marL="576263" lvl="1">
              <a:tabLst>
                <a:tab pos="576263" algn="l"/>
              </a:tabLst>
            </a:pPr>
            <a:r>
              <a:rPr lang="en-US" sz="1800" dirty="0"/>
              <a:t>Mission description and assumptions</a:t>
            </a:r>
          </a:p>
          <a:p>
            <a:pPr marL="576263" lvl="1">
              <a:tabLst>
                <a:tab pos="576263" algn="l"/>
              </a:tabLst>
            </a:pPr>
            <a:r>
              <a:rPr lang="en-US" sz="1800" dirty="0"/>
              <a:t>Environments</a:t>
            </a:r>
          </a:p>
          <a:p>
            <a:pPr marL="576263" lvl="1">
              <a:tabLst>
                <a:tab pos="576263" algn="l"/>
              </a:tabLst>
            </a:pPr>
            <a:r>
              <a:rPr lang="en-US" sz="1800" dirty="0"/>
              <a:t>Scenarios</a:t>
            </a:r>
          </a:p>
          <a:p>
            <a:pPr lvl="1"/>
            <a:endParaRPr lang="en-US" sz="1800" dirty="0"/>
          </a:p>
          <a:p>
            <a:r>
              <a:rPr lang="en-US" sz="2000" dirty="0"/>
              <a:t>Model-Based Concept of Operations Construction Lessons Learned</a:t>
            </a:r>
          </a:p>
          <a:p>
            <a:pPr lvl="1"/>
            <a:r>
              <a:rPr lang="en-US" sz="1800" dirty="0"/>
              <a:t>Standardize Model Layout</a:t>
            </a:r>
          </a:p>
          <a:p>
            <a:pPr lvl="1"/>
            <a:r>
              <a:rPr lang="en-US" sz="1800" dirty="0"/>
              <a:t>Some Things are Best Started Outside of the Model</a:t>
            </a:r>
          </a:p>
          <a:p>
            <a:pPr lvl="1"/>
            <a:r>
              <a:rPr lang="en-US" sz="1800" dirty="0"/>
              <a:t>Implementation of Scenario Patterns</a:t>
            </a:r>
          </a:p>
          <a:p>
            <a:pPr lvl="1"/>
            <a:endParaRPr lang="en-US" sz="1800" dirty="0"/>
          </a:p>
          <a:p>
            <a:r>
              <a:rPr lang="en-US" sz="2000" dirty="0"/>
              <a:t>Model-Based Concept of Operations Reporting Lessons Learned</a:t>
            </a:r>
          </a:p>
          <a:p>
            <a:pPr lvl="1"/>
            <a:r>
              <a:rPr lang="en-US" sz="1800" dirty="0"/>
              <a:t>Iterative Reviews of the User Interface</a:t>
            </a:r>
          </a:p>
          <a:p>
            <a:pPr lvl="1"/>
            <a:r>
              <a:rPr lang="en-US" sz="1800" dirty="0"/>
              <a:t>Organization of Content and Display</a:t>
            </a:r>
          </a:p>
          <a:p>
            <a:pPr lvl="1"/>
            <a:endParaRPr lang="en-US" sz="1800" dirty="0"/>
          </a:p>
        </p:txBody>
      </p:sp>
      <p:sp>
        <p:nvSpPr>
          <p:cNvPr id="5" name="Title 4">
            <a:extLst>
              <a:ext uri="{FF2B5EF4-FFF2-40B4-BE49-F238E27FC236}">
                <a16:creationId xmlns:a16="http://schemas.microsoft.com/office/drawing/2014/main" id="{5E4F0C60-095E-4027-964F-98A072F4374F}"/>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744119627"/>
      </p:ext>
    </p:extLst>
  </p:cSld>
  <p:clrMapOvr>
    <a:masterClrMapping/>
  </p:clrMapOvr>
  <mc:AlternateContent xmlns:mc="http://schemas.openxmlformats.org/markup-compatibility/2006" xmlns:p14="http://schemas.microsoft.com/office/powerpoint/2010/main">
    <mc:Choice Requires="p14">
      <p:transition spd="slow" p14:dur="2000" advTm="59014"/>
    </mc:Choice>
    <mc:Fallback xmlns="">
      <p:transition spd="slow" advTm="590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E098-4130-4494-AC9F-3C5B55DC3BA2}"/>
              </a:ext>
            </a:extLst>
          </p:cNvPr>
          <p:cNvSpPr>
            <a:spLocks noGrp="1"/>
          </p:cNvSpPr>
          <p:nvPr>
            <p:ph type="title"/>
          </p:nvPr>
        </p:nvSpPr>
        <p:spPr/>
        <p:txBody>
          <a:bodyPr/>
          <a:lstStyle/>
          <a:p>
            <a:r>
              <a:rPr lang="en-US" dirty="0"/>
              <a:t>Summary and Next Steps</a:t>
            </a:r>
          </a:p>
        </p:txBody>
      </p:sp>
      <p:sp>
        <p:nvSpPr>
          <p:cNvPr id="3" name="Content Placeholder 2">
            <a:extLst>
              <a:ext uri="{FF2B5EF4-FFF2-40B4-BE49-F238E27FC236}">
                <a16:creationId xmlns:a16="http://schemas.microsoft.com/office/drawing/2014/main" id="{893A4E05-9444-45DE-A29B-2C94B6E9A7C0}"/>
              </a:ext>
            </a:extLst>
          </p:cNvPr>
          <p:cNvSpPr>
            <a:spLocks noGrp="1"/>
          </p:cNvSpPr>
          <p:nvPr>
            <p:ph idx="1"/>
          </p:nvPr>
        </p:nvSpPr>
        <p:spPr>
          <a:xfrm>
            <a:off x="914400" y="1747776"/>
            <a:ext cx="4856459" cy="4583575"/>
          </a:xfrm>
        </p:spPr>
        <p:txBody>
          <a:bodyPr/>
          <a:lstStyle/>
          <a:p>
            <a:r>
              <a:rPr lang="en-US" dirty="0"/>
              <a:t>Concept of Operations was approved by ExMC Control Board </a:t>
            </a:r>
          </a:p>
          <a:p>
            <a:endParaRPr lang="en-US" dirty="0"/>
          </a:p>
          <a:p>
            <a:r>
              <a:rPr lang="en-US" dirty="0"/>
              <a:t>Completed Functional Decomposition</a:t>
            </a:r>
          </a:p>
          <a:p>
            <a:endParaRPr lang="en-US" dirty="0"/>
          </a:p>
          <a:p>
            <a:r>
              <a:rPr lang="en-US" dirty="0"/>
              <a:t>Continue Development on Requirements</a:t>
            </a:r>
          </a:p>
          <a:p>
            <a:endParaRPr lang="en-US" dirty="0"/>
          </a:p>
          <a:p>
            <a:r>
              <a:rPr lang="en-US" dirty="0"/>
              <a:t>Generate HTML Report for Medical System Foundation</a:t>
            </a:r>
          </a:p>
          <a:p>
            <a:endParaRPr lang="en-US" dirty="0"/>
          </a:p>
          <a:p>
            <a:r>
              <a:rPr lang="en-US" dirty="0"/>
              <a:t>Collaborate with other NASA projects that are utilizing MBSE for Concept of Operations</a:t>
            </a:r>
          </a:p>
        </p:txBody>
      </p:sp>
      <p:sp>
        <p:nvSpPr>
          <p:cNvPr id="4" name="Slide Number Placeholder 3">
            <a:extLst>
              <a:ext uri="{FF2B5EF4-FFF2-40B4-BE49-F238E27FC236}">
                <a16:creationId xmlns:a16="http://schemas.microsoft.com/office/drawing/2014/main" id="{CD3764ED-9165-49E0-80A9-1B351756C561}"/>
              </a:ext>
            </a:extLst>
          </p:cNvPr>
          <p:cNvSpPr>
            <a:spLocks noGrp="1"/>
          </p:cNvSpPr>
          <p:nvPr>
            <p:ph type="sldNum" sz="quarter" idx="4"/>
          </p:nvPr>
        </p:nvSpPr>
        <p:spPr/>
        <p:txBody>
          <a:bodyPr/>
          <a:lstStyle/>
          <a:p>
            <a:fld id="{60E58D69-6F75-46EC-B381-A34C4F305958}" type="slidenum">
              <a:rPr lang="en-US" smtClean="0"/>
              <a:pPr/>
              <a:t>20</a:t>
            </a:fld>
            <a:endParaRPr lang="en-US" sz="1000" dirty="0"/>
          </a:p>
        </p:txBody>
      </p:sp>
      <p:sp>
        <p:nvSpPr>
          <p:cNvPr id="5" name="TextBox 4">
            <a:extLst>
              <a:ext uri="{FF2B5EF4-FFF2-40B4-BE49-F238E27FC236}">
                <a16:creationId xmlns:a16="http://schemas.microsoft.com/office/drawing/2014/main" id="{F2AA74DE-93A7-4011-9125-50B3FD45302E}"/>
              </a:ext>
            </a:extLst>
          </p:cNvPr>
          <p:cNvSpPr txBox="1"/>
          <p:nvPr/>
        </p:nvSpPr>
        <p:spPr>
          <a:xfrm>
            <a:off x="6255360" y="1362700"/>
            <a:ext cx="52832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prstClr val="black"/>
                </a:solidFill>
                <a:effectLst/>
                <a:uLnTx/>
                <a:uFillTx/>
                <a:ea typeface="ＭＳ Ｐゴシック"/>
                <a:cs typeface="Calibri" panose="020F0502020204030204" pitchFamily="34" charset="0"/>
              </a:rPr>
              <a:t>Medical System Foundation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prstClr val="black"/>
                </a:solidFill>
                <a:effectLst/>
                <a:uLnTx/>
                <a:uFillTx/>
                <a:ea typeface="ＭＳ Ｐゴシック"/>
                <a:cs typeface="Calibri" panose="020F0502020204030204" pitchFamily="34" charset="0"/>
              </a:rPr>
              <a:t>System Engineering Activities </a:t>
            </a:r>
          </a:p>
        </p:txBody>
      </p:sp>
      <p:pic>
        <p:nvPicPr>
          <p:cNvPr id="24" name="Picture 23">
            <a:extLst>
              <a:ext uri="{FF2B5EF4-FFF2-40B4-BE49-F238E27FC236}">
                <a16:creationId xmlns:a16="http://schemas.microsoft.com/office/drawing/2014/main" id="{7C7F4683-8EB9-4911-9C7C-631BE2E25800}"/>
              </a:ext>
            </a:extLst>
          </p:cNvPr>
          <p:cNvPicPr>
            <a:picLocks noChangeAspect="1"/>
          </p:cNvPicPr>
          <p:nvPr/>
        </p:nvPicPr>
        <p:blipFill>
          <a:blip r:embed="rId3"/>
          <a:stretch>
            <a:fillRect/>
          </a:stretch>
        </p:blipFill>
        <p:spPr>
          <a:xfrm>
            <a:off x="6011242" y="2070586"/>
            <a:ext cx="5608342" cy="4097842"/>
          </a:xfrm>
          <a:prstGeom prst="rect">
            <a:avLst/>
          </a:prstGeom>
        </p:spPr>
      </p:pic>
    </p:spTree>
    <p:extLst>
      <p:ext uri="{BB962C8B-B14F-4D97-AF65-F5344CB8AC3E}">
        <p14:creationId xmlns:p14="http://schemas.microsoft.com/office/powerpoint/2010/main" val="135130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93DA-577F-4DF6-93CA-FE7E28A5FD4E}"/>
              </a:ext>
            </a:extLst>
          </p:cNvPr>
          <p:cNvSpPr>
            <a:spLocks noGrp="1"/>
          </p:cNvSpPr>
          <p:nvPr>
            <p:ph type="title"/>
          </p:nvPr>
        </p:nvSpPr>
        <p:spPr>
          <a:xfrm>
            <a:off x="2118946" y="43543"/>
            <a:ext cx="8549057" cy="609600"/>
          </a:xfrm>
        </p:spPr>
        <p:txBody>
          <a:bodyPr/>
          <a:lstStyle/>
          <a:p>
            <a:r>
              <a:rPr lang="en-US" dirty="0"/>
              <a:t>REFERENCE -- Level of Care IV Explanation</a:t>
            </a:r>
          </a:p>
        </p:txBody>
      </p:sp>
      <p:sp>
        <p:nvSpPr>
          <p:cNvPr id="4" name="Slide Number Placeholder 3">
            <a:extLst>
              <a:ext uri="{FF2B5EF4-FFF2-40B4-BE49-F238E27FC236}">
                <a16:creationId xmlns:a16="http://schemas.microsoft.com/office/drawing/2014/main" id="{B090B155-3C7D-423E-8472-583195660786}"/>
              </a:ext>
            </a:extLst>
          </p:cNvPr>
          <p:cNvSpPr>
            <a:spLocks noGrp="1"/>
          </p:cNvSpPr>
          <p:nvPr>
            <p:ph type="sldNum" sz="quarter" idx="4"/>
          </p:nvPr>
        </p:nvSpPr>
        <p:spPr/>
        <p:txBody>
          <a:bodyPr/>
          <a:lstStyle/>
          <a:p>
            <a:fld id="{60E58D69-6F75-46EC-B381-A34C4F305958}" type="slidenum">
              <a:rPr lang="en-US" smtClean="0"/>
              <a:pPr/>
              <a:t>21</a:t>
            </a:fld>
            <a:endParaRPr lang="en-US" sz="1000" dirty="0"/>
          </a:p>
        </p:txBody>
      </p:sp>
      <p:pic>
        <p:nvPicPr>
          <p:cNvPr id="6" name="Picture 5">
            <a:extLst>
              <a:ext uri="{FF2B5EF4-FFF2-40B4-BE49-F238E27FC236}">
                <a16:creationId xmlns:a16="http://schemas.microsoft.com/office/drawing/2014/main" id="{401B5A24-1797-4212-AD37-C6345CF869C7}"/>
              </a:ext>
            </a:extLst>
          </p:cNvPr>
          <p:cNvPicPr>
            <a:picLocks noChangeAspect="1"/>
          </p:cNvPicPr>
          <p:nvPr/>
        </p:nvPicPr>
        <p:blipFill>
          <a:blip r:embed="rId3"/>
          <a:stretch>
            <a:fillRect/>
          </a:stretch>
        </p:blipFill>
        <p:spPr>
          <a:xfrm>
            <a:off x="2564645" y="1157330"/>
            <a:ext cx="7657658" cy="4543339"/>
          </a:xfrm>
          <a:prstGeom prst="rect">
            <a:avLst/>
          </a:prstGeom>
        </p:spPr>
      </p:pic>
    </p:spTree>
    <p:extLst>
      <p:ext uri="{BB962C8B-B14F-4D97-AF65-F5344CB8AC3E}">
        <p14:creationId xmlns:p14="http://schemas.microsoft.com/office/powerpoint/2010/main" val="2623758811"/>
      </p:ext>
    </p:extLst>
  </p:cSld>
  <p:clrMapOvr>
    <a:masterClrMapping/>
  </p:clrMapOvr>
  <mc:AlternateContent xmlns:mc="http://schemas.openxmlformats.org/markup-compatibility/2006" xmlns:p14="http://schemas.microsoft.com/office/powerpoint/2010/main">
    <mc:Choice Requires="p14">
      <p:transition spd="slow" p14:dur="2000" advTm="87367"/>
    </mc:Choice>
    <mc:Fallback xmlns="">
      <p:transition spd="slow" advTm="8736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9649" b="31228"/>
          <a:stretch/>
        </p:blipFill>
        <p:spPr>
          <a:xfrm>
            <a:off x="241435" y="1"/>
            <a:ext cx="1722120" cy="845954"/>
          </a:xfrm>
          <a:prstGeom prst="rect">
            <a:avLst/>
          </a:prstGeom>
        </p:spPr>
      </p:pic>
      <p:sp>
        <p:nvSpPr>
          <p:cNvPr id="4" name="Slide Number Placeholder 3"/>
          <p:cNvSpPr>
            <a:spLocks noGrp="1"/>
          </p:cNvSpPr>
          <p:nvPr>
            <p:ph type="sldNum" sz="quarter" idx="4"/>
          </p:nvPr>
        </p:nvSpPr>
        <p:spPr>
          <a:xfrm>
            <a:off x="11446933" y="6492875"/>
            <a:ext cx="745067" cy="365125"/>
          </a:xfrm>
        </p:spPr>
        <p:txBody>
          <a:bodyPr/>
          <a:lstStyle/>
          <a:p>
            <a:fld id="{60E58D69-6F75-46EC-B381-A34C4F305958}" type="slidenum">
              <a:rPr lang="en-US" smtClean="0"/>
              <a:pPr/>
              <a:t>3</a:t>
            </a:fld>
            <a:endParaRPr lang="en-US" sz="1000" dirty="0"/>
          </a:p>
        </p:txBody>
      </p:sp>
      <p:sp>
        <p:nvSpPr>
          <p:cNvPr id="5" name="Title 4">
            <a:extLst>
              <a:ext uri="{FF2B5EF4-FFF2-40B4-BE49-F238E27FC236}">
                <a16:creationId xmlns:a16="http://schemas.microsoft.com/office/drawing/2014/main" id="{5E4F0C60-095E-4027-964F-98A072F4374F}"/>
              </a:ext>
            </a:extLst>
          </p:cNvPr>
          <p:cNvSpPr>
            <a:spLocks noGrp="1"/>
          </p:cNvSpPr>
          <p:nvPr>
            <p:ph type="title"/>
          </p:nvPr>
        </p:nvSpPr>
        <p:spPr/>
        <p:txBody>
          <a:bodyPr/>
          <a:lstStyle/>
          <a:p>
            <a:r>
              <a:rPr lang="en-US" dirty="0"/>
              <a:t>Concept of Operations Overview</a:t>
            </a:r>
          </a:p>
        </p:txBody>
      </p:sp>
      <p:pic>
        <p:nvPicPr>
          <p:cNvPr id="12" name="Picture 11">
            <a:extLst>
              <a:ext uri="{FF2B5EF4-FFF2-40B4-BE49-F238E27FC236}">
                <a16:creationId xmlns:a16="http://schemas.microsoft.com/office/drawing/2014/main" id="{E5FBEEF7-29EB-401C-BF52-7D7A5F9E3946}"/>
              </a:ext>
            </a:extLst>
          </p:cNvPr>
          <p:cNvPicPr>
            <a:picLocks noChangeAspect="1"/>
          </p:cNvPicPr>
          <p:nvPr/>
        </p:nvPicPr>
        <p:blipFill rotWithShape="1">
          <a:blip r:embed="rId4"/>
          <a:srcRect r="2759" b="6640"/>
          <a:stretch/>
        </p:blipFill>
        <p:spPr>
          <a:xfrm>
            <a:off x="6304548" y="1438500"/>
            <a:ext cx="5296902" cy="5381405"/>
          </a:xfrm>
          <a:prstGeom prst="rect">
            <a:avLst/>
          </a:prstGeom>
        </p:spPr>
      </p:pic>
      <p:pic>
        <p:nvPicPr>
          <p:cNvPr id="13" name="Picture 12">
            <a:extLst>
              <a:ext uri="{FF2B5EF4-FFF2-40B4-BE49-F238E27FC236}">
                <a16:creationId xmlns:a16="http://schemas.microsoft.com/office/drawing/2014/main" id="{08861759-FABE-4C3E-91F7-29DB2AFD6344}"/>
              </a:ext>
            </a:extLst>
          </p:cNvPr>
          <p:cNvPicPr>
            <a:picLocks noChangeAspect="1"/>
          </p:cNvPicPr>
          <p:nvPr/>
        </p:nvPicPr>
        <p:blipFill rotWithShape="1">
          <a:blip r:embed="rId5"/>
          <a:srcRect t="62877" r="60779" b="-6605"/>
          <a:stretch/>
        </p:blipFill>
        <p:spPr>
          <a:xfrm>
            <a:off x="6304548" y="951519"/>
            <a:ext cx="1925052" cy="541104"/>
          </a:xfrm>
          <a:prstGeom prst="rect">
            <a:avLst/>
          </a:prstGeom>
        </p:spPr>
      </p:pic>
      <p:sp>
        <p:nvSpPr>
          <p:cNvPr id="14" name="Rectangle 13">
            <a:extLst>
              <a:ext uri="{FF2B5EF4-FFF2-40B4-BE49-F238E27FC236}">
                <a16:creationId xmlns:a16="http://schemas.microsoft.com/office/drawing/2014/main" id="{4A63ECCE-4FA6-4884-A0F6-9D788E4EF967}"/>
              </a:ext>
            </a:extLst>
          </p:cNvPr>
          <p:cNvSpPr/>
          <p:nvPr/>
        </p:nvSpPr>
        <p:spPr bwMode="auto">
          <a:xfrm rot="5400000">
            <a:off x="8641431" y="3861900"/>
            <a:ext cx="621123" cy="5294893"/>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15" name="Picture 14">
            <a:extLst>
              <a:ext uri="{FF2B5EF4-FFF2-40B4-BE49-F238E27FC236}">
                <a16:creationId xmlns:a16="http://schemas.microsoft.com/office/drawing/2014/main" id="{4AF5D4FC-CE40-42AA-974B-041D4A82C5D6}"/>
              </a:ext>
            </a:extLst>
          </p:cNvPr>
          <p:cNvPicPr>
            <a:picLocks noChangeAspect="1"/>
          </p:cNvPicPr>
          <p:nvPr/>
        </p:nvPicPr>
        <p:blipFill>
          <a:blip r:embed="rId6"/>
          <a:stretch>
            <a:fillRect/>
          </a:stretch>
        </p:blipFill>
        <p:spPr>
          <a:xfrm>
            <a:off x="100603" y="1937051"/>
            <a:ext cx="5948363" cy="3258668"/>
          </a:xfrm>
          <a:prstGeom prst="rect">
            <a:avLst/>
          </a:prstGeom>
        </p:spPr>
      </p:pic>
      <p:sp>
        <p:nvSpPr>
          <p:cNvPr id="16" name="Rectangle 15">
            <a:extLst>
              <a:ext uri="{FF2B5EF4-FFF2-40B4-BE49-F238E27FC236}">
                <a16:creationId xmlns:a16="http://schemas.microsoft.com/office/drawing/2014/main" id="{FD355DE5-11D0-4C1A-BD65-EAC95B4CDEEF}"/>
              </a:ext>
            </a:extLst>
          </p:cNvPr>
          <p:cNvSpPr/>
          <p:nvPr/>
        </p:nvSpPr>
        <p:spPr bwMode="auto">
          <a:xfrm>
            <a:off x="163107" y="4391025"/>
            <a:ext cx="846543" cy="804694"/>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17" name="Straight Connector 16">
            <a:extLst>
              <a:ext uri="{FF2B5EF4-FFF2-40B4-BE49-F238E27FC236}">
                <a16:creationId xmlns:a16="http://schemas.microsoft.com/office/drawing/2014/main" id="{29B279DE-F5FC-4EA7-8BA6-520FCE58240B}"/>
              </a:ext>
            </a:extLst>
          </p:cNvPr>
          <p:cNvCxnSpPr>
            <a:cxnSpLocks/>
          </p:cNvCxnSpPr>
          <p:nvPr/>
        </p:nvCxnSpPr>
        <p:spPr bwMode="auto">
          <a:xfrm flipV="1">
            <a:off x="1009651" y="951519"/>
            <a:ext cx="5294894" cy="3439508"/>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637CFB-8CE3-47E0-BD97-7F5F74C5E69D}"/>
              </a:ext>
            </a:extLst>
          </p:cNvPr>
          <p:cNvCxnSpPr>
            <a:cxnSpLocks/>
          </p:cNvCxnSpPr>
          <p:nvPr/>
        </p:nvCxnSpPr>
        <p:spPr bwMode="auto">
          <a:xfrm flipH="1" flipV="1">
            <a:off x="1009651" y="5195719"/>
            <a:ext cx="5294896" cy="1624186"/>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2429CC4-991E-4C39-A0F6-F8669C553AE5}"/>
              </a:ext>
            </a:extLst>
          </p:cNvPr>
          <p:cNvSpPr/>
          <p:nvPr/>
        </p:nvSpPr>
        <p:spPr bwMode="auto">
          <a:xfrm>
            <a:off x="6304546" y="951519"/>
            <a:ext cx="5294893" cy="5860987"/>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24" name="Picture 23">
            <a:extLst>
              <a:ext uri="{FF2B5EF4-FFF2-40B4-BE49-F238E27FC236}">
                <a16:creationId xmlns:a16="http://schemas.microsoft.com/office/drawing/2014/main" id="{1E948E70-0946-4782-BD04-46B1D47413A8}"/>
              </a:ext>
            </a:extLst>
          </p:cNvPr>
          <p:cNvPicPr>
            <a:picLocks noChangeAspect="1"/>
          </p:cNvPicPr>
          <p:nvPr/>
        </p:nvPicPr>
        <p:blipFill>
          <a:blip r:embed="rId7"/>
          <a:stretch>
            <a:fillRect/>
          </a:stretch>
        </p:blipFill>
        <p:spPr>
          <a:xfrm>
            <a:off x="1080084" y="4391025"/>
            <a:ext cx="915515" cy="645109"/>
          </a:xfrm>
          <a:prstGeom prst="rect">
            <a:avLst/>
          </a:prstGeom>
        </p:spPr>
      </p:pic>
    </p:spTree>
    <p:extLst>
      <p:ext uri="{BB962C8B-B14F-4D97-AF65-F5344CB8AC3E}">
        <p14:creationId xmlns:p14="http://schemas.microsoft.com/office/powerpoint/2010/main" val="589498583"/>
      </p:ext>
    </p:extLst>
  </p:cSld>
  <p:clrMapOvr>
    <a:masterClrMapping/>
  </p:clrMapOvr>
  <mc:AlternateContent xmlns:mc="http://schemas.openxmlformats.org/markup-compatibility/2006" xmlns:p14="http://schemas.microsoft.com/office/powerpoint/2010/main">
    <mc:Choice Requires="p14">
      <p:transition spd="slow" p14:dur="2000" advTm="59014"/>
    </mc:Choice>
    <mc:Fallback xmlns="">
      <p:transition spd="slow" advTm="5901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p:txBody>
          <a:bodyPr/>
          <a:lstStyle/>
          <a:p>
            <a:r>
              <a:rPr lang="en-US" dirty="0"/>
              <a:t>Overview: Purpose and Scope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4</a:t>
            </a:fld>
            <a:endParaRPr lang="en-US" sz="1000" dirty="0"/>
          </a:p>
        </p:txBody>
      </p:sp>
      <p:pic>
        <p:nvPicPr>
          <p:cNvPr id="5" name="Picture 4">
            <a:extLst>
              <a:ext uri="{FF2B5EF4-FFF2-40B4-BE49-F238E27FC236}">
                <a16:creationId xmlns:a16="http://schemas.microsoft.com/office/drawing/2014/main" id="{7EDDABAA-2042-486E-9974-88CBE6E99B52}"/>
              </a:ext>
            </a:extLst>
          </p:cNvPr>
          <p:cNvPicPr>
            <a:picLocks noChangeAspect="1"/>
          </p:cNvPicPr>
          <p:nvPr/>
        </p:nvPicPr>
        <p:blipFill>
          <a:blip r:embed="rId3"/>
          <a:stretch>
            <a:fillRect/>
          </a:stretch>
        </p:blipFill>
        <p:spPr>
          <a:xfrm>
            <a:off x="219075" y="3742723"/>
            <a:ext cx="11753850" cy="2486025"/>
          </a:xfrm>
          <a:prstGeom prst="rect">
            <a:avLst/>
          </a:prstGeom>
        </p:spPr>
      </p:pic>
      <p:pic>
        <p:nvPicPr>
          <p:cNvPr id="9" name="Picture 8">
            <a:extLst>
              <a:ext uri="{FF2B5EF4-FFF2-40B4-BE49-F238E27FC236}">
                <a16:creationId xmlns:a16="http://schemas.microsoft.com/office/drawing/2014/main" id="{8A4DFCEC-681E-4B08-9024-93FC03A4E865}"/>
              </a:ext>
            </a:extLst>
          </p:cNvPr>
          <p:cNvPicPr>
            <a:picLocks noChangeAspect="1"/>
          </p:cNvPicPr>
          <p:nvPr/>
        </p:nvPicPr>
        <p:blipFill>
          <a:blip r:embed="rId4"/>
          <a:stretch>
            <a:fillRect/>
          </a:stretch>
        </p:blipFill>
        <p:spPr>
          <a:xfrm>
            <a:off x="219075" y="983108"/>
            <a:ext cx="9906000" cy="2857500"/>
          </a:xfrm>
          <a:prstGeom prst="rect">
            <a:avLst/>
          </a:prstGeom>
        </p:spPr>
      </p:pic>
      <p:sp>
        <p:nvSpPr>
          <p:cNvPr id="10" name="Rectangle 9">
            <a:extLst>
              <a:ext uri="{FF2B5EF4-FFF2-40B4-BE49-F238E27FC236}">
                <a16:creationId xmlns:a16="http://schemas.microsoft.com/office/drawing/2014/main" id="{FC242D6D-F0CE-435C-BF8B-43FCB1F5297A}"/>
              </a:ext>
            </a:extLst>
          </p:cNvPr>
          <p:cNvSpPr/>
          <p:nvPr/>
        </p:nvSpPr>
        <p:spPr bwMode="auto">
          <a:xfrm>
            <a:off x="4941870" y="2763748"/>
            <a:ext cx="1952090" cy="129796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7065E91F-344E-4480-8730-0F724673D43C}"/>
              </a:ext>
            </a:extLst>
          </p:cNvPr>
          <p:cNvSpPr/>
          <p:nvPr/>
        </p:nvSpPr>
        <p:spPr bwMode="auto">
          <a:xfrm>
            <a:off x="3754242" y="2042361"/>
            <a:ext cx="1417833" cy="9855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397E98A5-957B-46B4-AA61-950A21FBCBAA}"/>
              </a:ext>
            </a:extLst>
          </p:cNvPr>
          <p:cNvSpPr/>
          <p:nvPr/>
        </p:nvSpPr>
        <p:spPr bwMode="auto">
          <a:xfrm>
            <a:off x="838851" y="2411858"/>
            <a:ext cx="1417833" cy="4436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873916425"/>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1AD429-C490-47A8-932F-31BF67010541}"/>
              </a:ext>
            </a:extLst>
          </p:cNvPr>
          <p:cNvPicPr>
            <a:picLocks noChangeAspect="1"/>
          </p:cNvPicPr>
          <p:nvPr/>
        </p:nvPicPr>
        <p:blipFill rotWithShape="1">
          <a:blip r:embed="rId3"/>
          <a:srcRect l="860" t="65492" r="87985" b="15304"/>
          <a:stretch/>
        </p:blipFill>
        <p:spPr>
          <a:xfrm>
            <a:off x="857249" y="4525652"/>
            <a:ext cx="1360095" cy="1096940"/>
          </a:xfrm>
          <a:prstGeom prst="rect">
            <a:avLst/>
          </a:prstGeom>
        </p:spPr>
      </p:pic>
      <p:pic>
        <p:nvPicPr>
          <p:cNvPr id="11" name="Picture 10">
            <a:extLst>
              <a:ext uri="{FF2B5EF4-FFF2-40B4-BE49-F238E27FC236}">
                <a16:creationId xmlns:a16="http://schemas.microsoft.com/office/drawing/2014/main" id="{1AA49000-65BC-4B89-9E47-4F9B65E0466D}"/>
              </a:ext>
            </a:extLst>
          </p:cNvPr>
          <p:cNvPicPr>
            <a:picLocks noChangeAspect="1"/>
          </p:cNvPicPr>
          <p:nvPr/>
        </p:nvPicPr>
        <p:blipFill rotWithShape="1">
          <a:blip r:embed="rId3"/>
          <a:srcRect r="86797" b="94219"/>
          <a:stretch/>
        </p:blipFill>
        <p:spPr>
          <a:xfrm>
            <a:off x="294527" y="3460114"/>
            <a:ext cx="1464870" cy="300523"/>
          </a:xfrm>
          <a:prstGeom prst="rect">
            <a:avLst/>
          </a:prstGeom>
        </p:spPr>
      </p:pic>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p:txBody>
          <a:bodyPr/>
          <a:lstStyle/>
          <a:p>
            <a:r>
              <a:rPr lang="en-US" dirty="0"/>
              <a:t>Overview: Purpose and Scope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5</a:t>
            </a:fld>
            <a:endParaRPr lang="en-US" sz="1000" dirty="0"/>
          </a:p>
        </p:txBody>
      </p:sp>
      <p:pic>
        <p:nvPicPr>
          <p:cNvPr id="5" name="Picture 4">
            <a:extLst>
              <a:ext uri="{FF2B5EF4-FFF2-40B4-BE49-F238E27FC236}">
                <a16:creationId xmlns:a16="http://schemas.microsoft.com/office/drawing/2014/main" id="{7EDDABAA-2042-486E-9974-88CBE6E99B52}"/>
              </a:ext>
            </a:extLst>
          </p:cNvPr>
          <p:cNvPicPr>
            <a:picLocks noChangeAspect="1"/>
          </p:cNvPicPr>
          <p:nvPr/>
        </p:nvPicPr>
        <p:blipFill>
          <a:blip r:embed="rId4"/>
          <a:stretch>
            <a:fillRect/>
          </a:stretch>
        </p:blipFill>
        <p:spPr>
          <a:xfrm>
            <a:off x="219075" y="903209"/>
            <a:ext cx="11753850" cy="2486025"/>
          </a:xfrm>
          <a:prstGeom prst="rect">
            <a:avLst/>
          </a:prstGeom>
        </p:spPr>
      </p:pic>
      <p:sp>
        <p:nvSpPr>
          <p:cNvPr id="3" name="Rectangle 2">
            <a:extLst>
              <a:ext uri="{FF2B5EF4-FFF2-40B4-BE49-F238E27FC236}">
                <a16:creationId xmlns:a16="http://schemas.microsoft.com/office/drawing/2014/main" id="{32D8413C-CC75-4E19-9320-52954BC06A4F}"/>
              </a:ext>
            </a:extLst>
          </p:cNvPr>
          <p:cNvSpPr/>
          <p:nvPr/>
        </p:nvSpPr>
        <p:spPr bwMode="auto">
          <a:xfrm>
            <a:off x="1979516" y="2164268"/>
            <a:ext cx="1304818" cy="924674"/>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9" name="Straight Connector 8">
            <a:extLst>
              <a:ext uri="{FF2B5EF4-FFF2-40B4-BE49-F238E27FC236}">
                <a16:creationId xmlns:a16="http://schemas.microsoft.com/office/drawing/2014/main" id="{FB6A6621-E11C-425A-8363-48C5E74DF723}"/>
              </a:ext>
            </a:extLst>
          </p:cNvPr>
          <p:cNvCxnSpPr>
            <a:cxnSpLocks/>
          </p:cNvCxnSpPr>
          <p:nvPr/>
        </p:nvCxnSpPr>
        <p:spPr bwMode="auto">
          <a:xfrm flipH="1">
            <a:off x="219073" y="3088942"/>
            <a:ext cx="1760443" cy="339994"/>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B13F85-F489-4C9B-BA83-EF7365758480}"/>
              </a:ext>
            </a:extLst>
          </p:cNvPr>
          <p:cNvCxnSpPr>
            <a:cxnSpLocks/>
          </p:cNvCxnSpPr>
          <p:nvPr/>
        </p:nvCxnSpPr>
        <p:spPr bwMode="auto">
          <a:xfrm flipH="1" flipV="1">
            <a:off x="3284334" y="3088942"/>
            <a:ext cx="8356287" cy="339995"/>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E1CF8A-1689-4DE8-B169-0045AE1B79EB}"/>
              </a:ext>
            </a:extLst>
          </p:cNvPr>
          <p:cNvSpPr/>
          <p:nvPr/>
        </p:nvSpPr>
        <p:spPr bwMode="auto">
          <a:xfrm>
            <a:off x="230580" y="3428936"/>
            <a:ext cx="11666893" cy="3152304"/>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10" name="Picture 9">
            <a:extLst>
              <a:ext uri="{FF2B5EF4-FFF2-40B4-BE49-F238E27FC236}">
                <a16:creationId xmlns:a16="http://schemas.microsoft.com/office/drawing/2014/main" id="{DD47B805-3C77-459F-AA58-3638090F4A4A}"/>
              </a:ext>
            </a:extLst>
          </p:cNvPr>
          <p:cNvPicPr>
            <a:picLocks noChangeAspect="1"/>
          </p:cNvPicPr>
          <p:nvPr/>
        </p:nvPicPr>
        <p:blipFill rotWithShape="1">
          <a:blip r:embed="rId3"/>
          <a:srcRect l="30853" t="49999"/>
          <a:stretch/>
        </p:blipFill>
        <p:spPr>
          <a:xfrm>
            <a:off x="3444089" y="3725144"/>
            <a:ext cx="8430373" cy="2856096"/>
          </a:xfrm>
          <a:prstGeom prst="rect">
            <a:avLst/>
          </a:prstGeom>
        </p:spPr>
      </p:pic>
      <p:sp>
        <p:nvSpPr>
          <p:cNvPr id="22" name="Rectangle 21">
            <a:extLst>
              <a:ext uri="{FF2B5EF4-FFF2-40B4-BE49-F238E27FC236}">
                <a16:creationId xmlns:a16="http://schemas.microsoft.com/office/drawing/2014/main" id="{1C4063DA-2559-45BD-94DF-74289B6C367A}"/>
              </a:ext>
            </a:extLst>
          </p:cNvPr>
          <p:cNvSpPr/>
          <p:nvPr/>
        </p:nvSpPr>
        <p:spPr bwMode="auto">
          <a:xfrm rot="5400000">
            <a:off x="5612444" y="358924"/>
            <a:ext cx="857140" cy="11666895"/>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209040335"/>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p:txBody>
          <a:bodyPr/>
          <a:lstStyle/>
          <a:p>
            <a:r>
              <a:rPr lang="en-US" dirty="0"/>
              <a:t>Overview: Purpose and Scope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6</a:t>
            </a:fld>
            <a:endParaRPr lang="en-US" sz="1000" dirty="0"/>
          </a:p>
        </p:txBody>
      </p:sp>
      <p:pic>
        <p:nvPicPr>
          <p:cNvPr id="5" name="Picture 4">
            <a:extLst>
              <a:ext uri="{FF2B5EF4-FFF2-40B4-BE49-F238E27FC236}">
                <a16:creationId xmlns:a16="http://schemas.microsoft.com/office/drawing/2014/main" id="{7EDDABAA-2042-486E-9974-88CBE6E99B52}"/>
              </a:ext>
            </a:extLst>
          </p:cNvPr>
          <p:cNvPicPr>
            <a:picLocks noChangeAspect="1"/>
          </p:cNvPicPr>
          <p:nvPr/>
        </p:nvPicPr>
        <p:blipFill>
          <a:blip r:embed="rId3"/>
          <a:stretch>
            <a:fillRect/>
          </a:stretch>
        </p:blipFill>
        <p:spPr>
          <a:xfrm>
            <a:off x="219075" y="903209"/>
            <a:ext cx="11753850" cy="2486025"/>
          </a:xfrm>
          <a:prstGeom prst="rect">
            <a:avLst/>
          </a:prstGeom>
        </p:spPr>
      </p:pic>
      <p:sp>
        <p:nvSpPr>
          <p:cNvPr id="3" name="Rectangle 2">
            <a:extLst>
              <a:ext uri="{FF2B5EF4-FFF2-40B4-BE49-F238E27FC236}">
                <a16:creationId xmlns:a16="http://schemas.microsoft.com/office/drawing/2014/main" id="{32D8413C-CC75-4E19-9320-52954BC06A4F}"/>
              </a:ext>
            </a:extLst>
          </p:cNvPr>
          <p:cNvSpPr/>
          <p:nvPr/>
        </p:nvSpPr>
        <p:spPr bwMode="auto">
          <a:xfrm>
            <a:off x="6444844" y="2156495"/>
            <a:ext cx="1304818" cy="924674"/>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7" name="Picture 6">
            <a:extLst>
              <a:ext uri="{FF2B5EF4-FFF2-40B4-BE49-F238E27FC236}">
                <a16:creationId xmlns:a16="http://schemas.microsoft.com/office/drawing/2014/main" id="{46B436D6-DC0E-4E06-98A0-131000D118A0}"/>
              </a:ext>
            </a:extLst>
          </p:cNvPr>
          <p:cNvPicPr>
            <a:picLocks noChangeAspect="1"/>
          </p:cNvPicPr>
          <p:nvPr/>
        </p:nvPicPr>
        <p:blipFill rotWithShape="1">
          <a:blip r:embed="rId4"/>
          <a:srcRect t="-1" b="35044"/>
          <a:stretch/>
        </p:blipFill>
        <p:spPr>
          <a:xfrm>
            <a:off x="219074" y="3428937"/>
            <a:ext cx="11666893" cy="3152304"/>
          </a:xfrm>
          <a:prstGeom prst="rect">
            <a:avLst/>
          </a:prstGeom>
        </p:spPr>
      </p:pic>
      <p:cxnSp>
        <p:nvCxnSpPr>
          <p:cNvPr id="9" name="Straight Connector 8">
            <a:extLst>
              <a:ext uri="{FF2B5EF4-FFF2-40B4-BE49-F238E27FC236}">
                <a16:creationId xmlns:a16="http://schemas.microsoft.com/office/drawing/2014/main" id="{FB6A6621-E11C-425A-8363-48C5E74DF723}"/>
              </a:ext>
            </a:extLst>
          </p:cNvPr>
          <p:cNvCxnSpPr>
            <a:cxnSpLocks/>
          </p:cNvCxnSpPr>
          <p:nvPr/>
        </p:nvCxnSpPr>
        <p:spPr bwMode="auto">
          <a:xfrm flipH="1">
            <a:off x="219073" y="3081169"/>
            <a:ext cx="6225772" cy="347767"/>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B13F85-F489-4C9B-BA83-EF7365758480}"/>
              </a:ext>
            </a:extLst>
          </p:cNvPr>
          <p:cNvCxnSpPr>
            <a:cxnSpLocks/>
          </p:cNvCxnSpPr>
          <p:nvPr/>
        </p:nvCxnSpPr>
        <p:spPr bwMode="auto">
          <a:xfrm flipH="1" flipV="1">
            <a:off x="7674797" y="3081170"/>
            <a:ext cx="3965823" cy="347766"/>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E1CF8A-1689-4DE8-B169-0045AE1B79EB}"/>
              </a:ext>
            </a:extLst>
          </p:cNvPr>
          <p:cNvSpPr/>
          <p:nvPr/>
        </p:nvSpPr>
        <p:spPr bwMode="auto">
          <a:xfrm>
            <a:off x="230580" y="3428936"/>
            <a:ext cx="11666893" cy="3152304"/>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2" name="Rectangle 21">
            <a:extLst>
              <a:ext uri="{FF2B5EF4-FFF2-40B4-BE49-F238E27FC236}">
                <a16:creationId xmlns:a16="http://schemas.microsoft.com/office/drawing/2014/main" id="{1C4063DA-2559-45BD-94DF-74289B6C367A}"/>
              </a:ext>
            </a:extLst>
          </p:cNvPr>
          <p:cNvSpPr/>
          <p:nvPr/>
        </p:nvSpPr>
        <p:spPr bwMode="auto">
          <a:xfrm rot="5400000">
            <a:off x="5612444" y="358924"/>
            <a:ext cx="857140" cy="11666895"/>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258715764"/>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DFCEC-681E-4B08-9024-93FC03A4E865}"/>
              </a:ext>
            </a:extLst>
          </p:cNvPr>
          <p:cNvPicPr>
            <a:picLocks noChangeAspect="1"/>
          </p:cNvPicPr>
          <p:nvPr/>
        </p:nvPicPr>
        <p:blipFill>
          <a:blip r:embed="rId3"/>
          <a:stretch>
            <a:fillRect/>
          </a:stretch>
        </p:blipFill>
        <p:spPr>
          <a:xfrm>
            <a:off x="219075" y="983108"/>
            <a:ext cx="9243424" cy="2666372"/>
          </a:xfrm>
          <a:prstGeom prst="rect">
            <a:avLst/>
          </a:prstGeom>
        </p:spPr>
      </p:pic>
      <p:pic>
        <p:nvPicPr>
          <p:cNvPr id="3" name="Picture 2">
            <a:extLst>
              <a:ext uri="{FF2B5EF4-FFF2-40B4-BE49-F238E27FC236}">
                <a16:creationId xmlns:a16="http://schemas.microsoft.com/office/drawing/2014/main" id="{06204AA9-DC50-4030-8090-CC8558B58274}"/>
              </a:ext>
            </a:extLst>
          </p:cNvPr>
          <p:cNvPicPr>
            <a:picLocks noChangeAspect="1"/>
          </p:cNvPicPr>
          <p:nvPr/>
        </p:nvPicPr>
        <p:blipFill rotWithShape="1">
          <a:blip r:embed="rId4"/>
          <a:srcRect b="5319"/>
          <a:stretch/>
        </p:blipFill>
        <p:spPr>
          <a:xfrm>
            <a:off x="47625" y="3246437"/>
            <a:ext cx="12096750" cy="3390905"/>
          </a:xfrm>
          <a:prstGeom prst="rect">
            <a:avLst/>
          </a:prstGeom>
        </p:spPr>
      </p:pic>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a:xfrm>
            <a:off x="2118946" y="152400"/>
            <a:ext cx="8710016" cy="609600"/>
          </a:xfrm>
        </p:spPr>
        <p:txBody>
          <a:bodyPr/>
          <a:lstStyle/>
          <a:p>
            <a:r>
              <a:rPr lang="en-US" dirty="0"/>
              <a:t>Overview: Mission Descriptions and Assumptions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7</a:t>
            </a:fld>
            <a:endParaRPr lang="en-US" sz="1000" dirty="0"/>
          </a:p>
        </p:txBody>
      </p:sp>
      <p:sp>
        <p:nvSpPr>
          <p:cNvPr id="10" name="Rectangle 9">
            <a:extLst>
              <a:ext uri="{FF2B5EF4-FFF2-40B4-BE49-F238E27FC236}">
                <a16:creationId xmlns:a16="http://schemas.microsoft.com/office/drawing/2014/main" id="{FC242D6D-F0CE-435C-BF8B-43FCB1F5297A}"/>
              </a:ext>
            </a:extLst>
          </p:cNvPr>
          <p:cNvSpPr/>
          <p:nvPr/>
        </p:nvSpPr>
        <p:spPr bwMode="auto">
          <a:xfrm>
            <a:off x="4563674" y="1990637"/>
            <a:ext cx="1952090" cy="129796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7065E91F-344E-4480-8730-0F724673D43C}"/>
              </a:ext>
            </a:extLst>
          </p:cNvPr>
          <p:cNvSpPr/>
          <p:nvPr/>
        </p:nvSpPr>
        <p:spPr bwMode="auto">
          <a:xfrm>
            <a:off x="3754242" y="2042361"/>
            <a:ext cx="1417833" cy="9855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397E98A5-957B-46B4-AA61-950A21FBCBAA}"/>
              </a:ext>
            </a:extLst>
          </p:cNvPr>
          <p:cNvSpPr/>
          <p:nvPr/>
        </p:nvSpPr>
        <p:spPr bwMode="auto">
          <a:xfrm>
            <a:off x="701113" y="2261189"/>
            <a:ext cx="1417833" cy="4436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2108B12-40F9-4CC2-BBD1-AFA2E70166FB}"/>
              </a:ext>
            </a:extLst>
          </p:cNvPr>
          <p:cNvSpPr/>
          <p:nvPr/>
        </p:nvSpPr>
        <p:spPr bwMode="auto">
          <a:xfrm>
            <a:off x="8129320" y="5109802"/>
            <a:ext cx="1417833" cy="9855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4" name="Rectangle 13">
            <a:extLst>
              <a:ext uri="{FF2B5EF4-FFF2-40B4-BE49-F238E27FC236}">
                <a16:creationId xmlns:a16="http://schemas.microsoft.com/office/drawing/2014/main" id="{3572B7A1-AB22-49C4-B531-7E8FD2E9E053}"/>
              </a:ext>
            </a:extLst>
          </p:cNvPr>
          <p:cNvSpPr/>
          <p:nvPr/>
        </p:nvSpPr>
        <p:spPr bwMode="auto">
          <a:xfrm>
            <a:off x="5866544" y="5069253"/>
            <a:ext cx="873303" cy="509613"/>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669428462"/>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BB0AE92-98F1-4D49-A826-29A47E167AA3}"/>
              </a:ext>
            </a:extLst>
          </p:cNvPr>
          <p:cNvPicPr>
            <a:picLocks noChangeAspect="1"/>
          </p:cNvPicPr>
          <p:nvPr/>
        </p:nvPicPr>
        <p:blipFill rotWithShape="1">
          <a:blip r:embed="rId3"/>
          <a:srcRect l="14578" b="7073"/>
          <a:stretch/>
        </p:blipFill>
        <p:spPr>
          <a:xfrm>
            <a:off x="261457" y="3445609"/>
            <a:ext cx="11613005" cy="3135630"/>
          </a:xfrm>
          <a:prstGeom prst="rect">
            <a:avLst/>
          </a:prstGeom>
        </p:spPr>
      </p:pic>
      <p:pic>
        <p:nvPicPr>
          <p:cNvPr id="11" name="Picture 10">
            <a:extLst>
              <a:ext uri="{FF2B5EF4-FFF2-40B4-BE49-F238E27FC236}">
                <a16:creationId xmlns:a16="http://schemas.microsoft.com/office/drawing/2014/main" id="{E31C2F5D-DD5F-49DD-94C8-76F6755BF126}"/>
              </a:ext>
            </a:extLst>
          </p:cNvPr>
          <p:cNvPicPr>
            <a:picLocks noChangeAspect="1"/>
          </p:cNvPicPr>
          <p:nvPr/>
        </p:nvPicPr>
        <p:blipFill rotWithShape="1">
          <a:blip r:embed="rId4"/>
          <a:srcRect t="48305" b="5319"/>
          <a:stretch/>
        </p:blipFill>
        <p:spPr>
          <a:xfrm>
            <a:off x="498676" y="1348933"/>
            <a:ext cx="11084675" cy="1521931"/>
          </a:xfrm>
          <a:prstGeom prst="rect">
            <a:avLst/>
          </a:prstGeom>
        </p:spPr>
      </p:pic>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a:xfrm>
            <a:off x="2118946" y="152400"/>
            <a:ext cx="8740838" cy="609600"/>
          </a:xfrm>
        </p:spPr>
        <p:txBody>
          <a:bodyPr/>
          <a:lstStyle/>
          <a:p>
            <a:r>
              <a:rPr lang="en-US" dirty="0"/>
              <a:t>Overview: Mission Descriptions and Assumptions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8</a:t>
            </a:fld>
            <a:endParaRPr lang="en-US" sz="1000" dirty="0"/>
          </a:p>
        </p:txBody>
      </p:sp>
      <p:cxnSp>
        <p:nvCxnSpPr>
          <p:cNvPr id="9" name="Straight Connector 8">
            <a:extLst>
              <a:ext uri="{FF2B5EF4-FFF2-40B4-BE49-F238E27FC236}">
                <a16:creationId xmlns:a16="http://schemas.microsoft.com/office/drawing/2014/main" id="{FB6A6621-E11C-425A-8363-48C5E74DF723}"/>
              </a:ext>
            </a:extLst>
          </p:cNvPr>
          <p:cNvCxnSpPr>
            <a:cxnSpLocks/>
          </p:cNvCxnSpPr>
          <p:nvPr/>
        </p:nvCxnSpPr>
        <p:spPr bwMode="auto">
          <a:xfrm flipH="1">
            <a:off x="219075" y="2870863"/>
            <a:ext cx="6164139" cy="558073"/>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B13F85-F489-4C9B-BA83-EF7365758480}"/>
              </a:ext>
            </a:extLst>
          </p:cNvPr>
          <p:cNvCxnSpPr>
            <a:cxnSpLocks/>
          </p:cNvCxnSpPr>
          <p:nvPr/>
        </p:nvCxnSpPr>
        <p:spPr bwMode="auto">
          <a:xfrm flipH="1" flipV="1">
            <a:off x="7701241" y="2870863"/>
            <a:ext cx="3939380" cy="558074"/>
          </a:xfrm>
          <a:prstGeom prst="line">
            <a:avLst/>
          </a:prstGeom>
          <a:ln w="38100">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E1CF8A-1689-4DE8-B169-0045AE1B79EB}"/>
              </a:ext>
            </a:extLst>
          </p:cNvPr>
          <p:cNvSpPr/>
          <p:nvPr/>
        </p:nvSpPr>
        <p:spPr bwMode="auto">
          <a:xfrm>
            <a:off x="230580" y="3428936"/>
            <a:ext cx="11666893" cy="3152303"/>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2" name="Rectangle 21">
            <a:extLst>
              <a:ext uri="{FF2B5EF4-FFF2-40B4-BE49-F238E27FC236}">
                <a16:creationId xmlns:a16="http://schemas.microsoft.com/office/drawing/2014/main" id="{1C4063DA-2559-45BD-94DF-74289B6C367A}"/>
              </a:ext>
            </a:extLst>
          </p:cNvPr>
          <p:cNvSpPr/>
          <p:nvPr/>
        </p:nvSpPr>
        <p:spPr bwMode="auto">
          <a:xfrm rot="5400000">
            <a:off x="5612444" y="358924"/>
            <a:ext cx="857140" cy="11666895"/>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12" name="Picture 11">
            <a:extLst>
              <a:ext uri="{FF2B5EF4-FFF2-40B4-BE49-F238E27FC236}">
                <a16:creationId xmlns:a16="http://schemas.microsoft.com/office/drawing/2014/main" id="{833F9B00-9703-4FD0-BFBC-6D532B774F68}"/>
              </a:ext>
            </a:extLst>
          </p:cNvPr>
          <p:cNvPicPr>
            <a:picLocks noChangeAspect="1"/>
          </p:cNvPicPr>
          <p:nvPr/>
        </p:nvPicPr>
        <p:blipFill rotWithShape="1">
          <a:blip r:embed="rId4"/>
          <a:srcRect r="59031" b="86171"/>
          <a:stretch/>
        </p:blipFill>
        <p:spPr>
          <a:xfrm>
            <a:off x="119544" y="848021"/>
            <a:ext cx="4955890" cy="495241"/>
          </a:xfrm>
          <a:prstGeom prst="rect">
            <a:avLst/>
          </a:prstGeom>
        </p:spPr>
      </p:pic>
      <p:sp>
        <p:nvSpPr>
          <p:cNvPr id="16" name="Rectangle 15">
            <a:extLst>
              <a:ext uri="{FF2B5EF4-FFF2-40B4-BE49-F238E27FC236}">
                <a16:creationId xmlns:a16="http://schemas.microsoft.com/office/drawing/2014/main" id="{AFEC5C15-4A95-4B99-89E2-CE3A84F85499}"/>
              </a:ext>
            </a:extLst>
          </p:cNvPr>
          <p:cNvSpPr/>
          <p:nvPr/>
        </p:nvSpPr>
        <p:spPr bwMode="auto">
          <a:xfrm>
            <a:off x="7966135" y="1175855"/>
            <a:ext cx="520320" cy="609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117DC01B-39B7-4AE3-A147-C53509B4AA8B}"/>
              </a:ext>
            </a:extLst>
          </p:cNvPr>
          <p:cNvSpPr/>
          <p:nvPr/>
        </p:nvSpPr>
        <p:spPr bwMode="auto">
          <a:xfrm>
            <a:off x="6123054" y="1111582"/>
            <a:ext cx="520320" cy="609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 name="Rectangle 2">
            <a:extLst>
              <a:ext uri="{FF2B5EF4-FFF2-40B4-BE49-F238E27FC236}">
                <a16:creationId xmlns:a16="http://schemas.microsoft.com/office/drawing/2014/main" id="{32D8413C-CC75-4E19-9320-52954BC06A4F}"/>
              </a:ext>
            </a:extLst>
          </p:cNvPr>
          <p:cNvSpPr/>
          <p:nvPr/>
        </p:nvSpPr>
        <p:spPr bwMode="auto">
          <a:xfrm>
            <a:off x="6396423" y="1630479"/>
            <a:ext cx="1304818" cy="1223711"/>
          </a:xfrm>
          <a:prstGeom prst="rect">
            <a:avLst/>
          </a:prstGeom>
          <a:no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652133229"/>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DFCEC-681E-4B08-9024-93FC03A4E865}"/>
              </a:ext>
            </a:extLst>
          </p:cNvPr>
          <p:cNvPicPr>
            <a:picLocks noChangeAspect="1"/>
          </p:cNvPicPr>
          <p:nvPr/>
        </p:nvPicPr>
        <p:blipFill>
          <a:blip r:embed="rId3"/>
          <a:stretch>
            <a:fillRect/>
          </a:stretch>
        </p:blipFill>
        <p:spPr>
          <a:xfrm>
            <a:off x="219075" y="983108"/>
            <a:ext cx="9243424" cy="2666372"/>
          </a:xfrm>
          <a:prstGeom prst="rect">
            <a:avLst/>
          </a:prstGeom>
        </p:spPr>
      </p:pic>
      <p:sp>
        <p:nvSpPr>
          <p:cNvPr id="2" name="Title 1">
            <a:extLst>
              <a:ext uri="{FF2B5EF4-FFF2-40B4-BE49-F238E27FC236}">
                <a16:creationId xmlns:a16="http://schemas.microsoft.com/office/drawing/2014/main" id="{781D8ABF-1BBB-4273-B26F-72BCFDFFC57F}"/>
              </a:ext>
            </a:extLst>
          </p:cNvPr>
          <p:cNvSpPr>
            <a:spLocks noGrp="1"/>
          </p:cNvSpPr>
          <p:nvPr>
            <p:ph type="title"/>
          </p:nvPr>
        </p:nvSpPr>
        <p:spPr/>
        <p:txBody>
          <a:bodyPr/>
          <a:lstStyle/>
          <a:p>
            <a:r>
              <a:rPr lang="en-US" dirty="0"/>
              <a:t>Overview: Environments Display</a:t>
            </a:r>
          </a:p>
        </p:txBody>
      </p:sp>
      <p:sp>
        <p:nvSpPr>
          <p:cNvPr id="4" name="Slide Number Placeholder 3">
            <a:extLst>
              <a:ext uri="{FF2B5EF4-FFF2-40B4-BE49-F238E27FC236}">
                <a16:creationId xmlns:a16="http://schemas.microsoft.com/office/drawing/2014/main" id="{9B97B507-9659-4A74-A402-5730FB0B34DC}"/>
              </a:ext>
            </a:extLst>
          </p:cNvPr>
          <p:cNvSpPr>
            <a:spLocks noGrp="1"/>
          </p:cNvSpPr>
          <p:nvPr>
            <p:ph type="sldNum" sz="quarter" idx="4"/>
          </p:nvPr>
        </p:nvSpPr>
        <p:spPr/>
        <p:txBody>
          <a:bodyPr/>
          <a:lstStyle/>
          <a:p>
            <a:fld id="{60E58D69-6F75-46EC-B381-A34C4F305958}" type="slidenum">
              <a:rPr lang="en-US" smtClean="0"/>
              <a:pPr/>
              <a:t>9</a:t>
            </a:fld>
            <a:endParaRPr lang="en-US" sz="1000" dirty="0"/>
          </a:p>
        </p:txBody>
      </p:sp>
      <p:sp>
        <p:nvSpPr>
          <p:cNvPr id="10" name="Rectangle 9">
            <a:extLst>
              <a:ext uri="{FF2B5EF4-FFF2-40B4-BE49-F238E27FC236}">
                <a16:creationId xmlns:a16="http://schemas.microsoft.com/office/drawing/2014/main" id="{FC242D6D-F0CE-435C-BF8B-43FCB1F5297A}"/>
              </a:ext>
            </a:extLst>
          </p:cNvPr>
          <p:cNvSpPr/>
          <p:nvPr/>
        </p:nvSpPr>
        <p:spPr bwMode="auto">
          <a:xfrm>
            <a:off x="4602823" y="2351512"/>
            <a:ext cx="1952090" cy="129796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 name="Rectangle 10">
            <a:extLst>
              <a:ext uri="{FF2B5EF4-FFF2-40B4-BE49-F238E27FC236}">
                <a16:creationId xmlns:a16="http://schemas.microsoft.com/office/drawing/2014/main" id="{7065E91F-344E-4480-8730-0F724673D43C}"/>
              </a:ext>
            </a:extLst>
          </p:cNvPr>
          <p:cNvSpPr/>
          <p:nvPr/>
        </p:nvSpPr>
        <p:spPr bwMode="auto">
          <a:xfrm>
            <a:off x="3754242" y="2042361"/>
            <a:ext cx="1417833" cy="9855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 name="Rectangle 11">
            <a:extLst>
              <a:ext uri="{FF2B5EF4-FFF2-40B4-BE49-F238E27FC236}">
                <a16:creationId xmlns:a16="http://schemas.microsoft.com/office/drawing/2014/main" id="{397E98A5-957B-46B4-AA61-950A21FBCBAA}"/>
              </a:ext>
            </a:extLst>
          </p:cNvPr>
          <p:cNvSpPr/>
          <p:nvPr/>
        </p:nvSpPr>
        <p:spPr bwMode="auto">
          <a:xfrm>
            <a:off x="701113" y="2261189"/>
            <a:ext cx="1417833" cy="443608"/>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3" name="Rectangle 12">
            <a:extLst>
              <a:ext uri="{FF2B5EF4-FFF2-40B4-BE49-F238E27FC236}">
                <a16:creationId xmlns:a16="http://schemas.microsoft.com/office/drawing/2014/main" id="{12108B12-40F9-4CC2-BBD1-AFA2E70166FB}"/>
              </a:ext>
            </a:extLst>
          </p:cNvPr>
          <p:cNvSpPr/>
          <p:nvPr/>
        </p:nvSpPr>
        <p:spPr bwMode="auto">
          <a:xfrm>
            <a:off x="8129320" y="5109802"/>
            <a:ext cx="1417833" cy="98557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4" name="Rectangle 13">
            <a:extLst>
              <a:ext uri="{FF2B5EF4-FFF2-40B4-BE49-F238E27FC236}">
                <a16:creationId xmlns:a16="http://schemas.microsoft.com/office/drawing/2014/main" id="{3572B7A1-AB22-49C4-B531-7E8FD2E9E053}"/>
              </a:ext>
            </a:extLst>
          </p:cNvPr>
          <p:cNvSpPr/>
          <p:nvPr/>
        </p:nvSpPr>
        <p:spPr bwMode="auto">
          <a:xfrm>
            <a:off x="5866544" y="5069253"/>
            <a:ext cx="873303" cy="509613"/>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pic>
        <p:nvPicPr>
          <p:cNvPr id="5" name="Picture 4">
            <a:extLst>
              <a:ext uri="{FF2B5EF4-FFF2-40B4-BE49-F238E27FC236}">
                <a16:creationId xmlns:a16="http://schemas.microsoft.com/office/drawing/2014/main" id="{246AB48E-144C-4E1D-9802-F384F6E0E728}"/>
              </a:ext>
            </a:extLst>
          </p:cNvPr>
          <p:cNvPicPr>
            <a:picLocks noChangeAspect="1"/>
          </p:cNvPicPr>
          <p:nvPr/>
        </p:nvPicPr>
        <p:blipFill>
          <a:blip r:embed="rId4"/>
          <a:stretch>
            <a:fillRect/>
          </a:stretch>
        </p:blipFill>
        <p:spPr>
          <a:xfrm>
            <a:off x="0" y="3649480"/>
            <a:ext cx="12192000" cy="2349539"/>
          </a:xfrm>
          <a:prstGeom prst="rect">
            <a:avLst/>
          </a:prstGeom>
        </p:spPr>
      </p:pic>
      <p:sp>
        <p:nvSpPr>
          <p:cNvPr id="15" name="Rectangle 14">
            <a:extLst>
              <a:ext uri="{FF2B5EF4-FFF2-40B4-BE49-F238E27FC236}">
                <a16:creationId xmlns:a16="http://schemas.microsoft.com/office/drawing/2014/main" id="{555DA585-0400-4FD8-85C8-BBE260DE4399}"/>
              </a:ext>
            </a:extLst>
          </p:cNvPr>
          <p:cNvSpPr/>
          <p:nvPr/>
        </p:nvSpPr>
        <p:spPr bwMode="auto">
          <a:xfrm>
            <a:off x="10489915" y="4387065"/>
            <a:ext cx="1587649" cy="1611954"/>
          </a:xfrm>
          <a:prstGeom prst="rect">
            <a:avLst/>
          </a:prstGeom>
          <a:gradFill>
            <a:gsLst>
              <a:gs pos="20000">
                <a:schemeClr val="bg1">
                  <a:alpha val="31000"/>
                </a:schemeClr>
              </a:gs>
              <a:gs pos="41384">
                <a:srgbClr val="F0F0F0">
                  <a:alpha val="50000"/>
                </a:srgbClr>
              </a:gs>
              <a:gs pos="74000">
                <a:schemeClr val="bg1">
                  <a:lumMod val="85000"/>
                  <a:alpha val="72000"/>
                </a:schemeClr>
              </a:gs>
              <a:gs pos="83000">
                <a:schemeClr val="bg1">
                  <a:lumMod val="85000"/>
                  <a:alpha val="95000"/>
                </a:schemeClr>
              </a:gs>
              <a:gs pos="90055">
                <a:srgbClr val="D9D9D9">
                  <a:alpha val="94000"/>
                </a:srgbClr>
              </a:gs>
              <a:gs pos="100000">
                <a:schemeClr val="bg1">
                  <a:lumMod val="85000"/>
                </a:schemeClr>
              </a:gs>
            </a:gsLst>
            <a:lin ang="0" scaled="0"/>
          </a:gra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932017458"/>
      </p:ext>
    </p:extLst>
  </p:cSld>
  <p:clrMapOvr>
    <a:masterClrMapping/>
  </p:clrMapOvr>
  <mc:AlternateContent xmlns:mc="http://schemas.openxmlformats.org/markup-compatibility/2006" xmlns:p14="http://schemas.microsoft.com/office/powerpoint/2010/main">
    <mc:Choice Requires="p14">
      <p:transition spd="slow" p14:dur="2000" advTm="61354"/>
    </mc:Choice>
    <mc:Fallback xmlns="">
      <p:transition spd="slow" advTm="61354"/>
    </mc:Fallback>
  </mc:AlternateContent>
</p:sld>
</file>

<file path=ppt/theme/theme1.xml><?xml version="1.0" encoding="utf-8"?>
<a:theme xmlns:a="http://schemas.openxmlformats.org/drawingml/2006/main" name="Earth-Moon-May2012_HRP">
  <a:themeElements>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0070C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MC IWS PowerPoint Template" id="{7BE03AD0-C4BC-484A-8CD2-789672D77BCE}" vid="{2301247F-2027-49E3-AA39-2B5D4E6F27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tination xmlns="e69bcc35-3454-4d00-b728-0da0df3826cd">IWS (2022)</Destination>
    <Category xmlns="e69bcc35-3454-4d00-b728-0da0df3826cd">Implementation of a SysML model-based Concept of Operations in the Long Duration Foundation Project</Category>
    <Export_x0020_Control_x0020_Status xmlns="e69bcc35-3454-4d00-b728-0da0df3826cd">Not Export Controlled</Export_x0020_Control_x0020_Status>
    <Presentation_x0020_Date xmlns="e69bcc35-3454-4d00-b728-0da0df3826cd">2022-02-01T06:00:00+00:00</Presentation_x0020_Date>
    <IconOverlay xmlns="http://schemas.microsoft.com/sharepoint/v4" xsi:nil="true"/>
    <STRIVES_x0020_Link xmlns="e69bcc35-3454-4d00-b728-0da0df3826cd">
      <Url xsi:nil="true"/>
      <Description xsi:nil="true"/>
    </STRIVES_x0020_Link>
    <Document_x0020_Type xmlns="e69bcc35-3454-4d00-b728-0da0df3826cd">Presentation</Document_x0020_Type>
    <PubPress_x0020_Link xmlns="e69bcc35-3454-4d00-b728-0da0df3826cd">
      <Url xsi:nil="true"/>
      <Description xsi:nil="true"/>
    </PubPress_x0020_Link>
    <Document_x0020_Status xmlns="e69bcc35-3454-4d00-b728-0da0df3826cd">Draft</Document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9DA3D926281C4EBF199E061BA44E03" ma:contentTypeVersion="10" ma:contentTypeDescription="Create a new document." ma:contentTypeScope="" ma:versionID="26dba983c75f7d08fbe34a10a437ed79">
  <xsd:schema xmlns:xsd="http://www.w3.org/2001/XMLSchema" xmlns:xs="http://www.w3.org/2001/XMLSchema" xmlns:p="http://schemas.microsoft.com/office/2006/metadata/properties" xmlns:ns2="e69bcc35-3454-4d00-b728-0da0df3826cd" xmlns:ns3="997c64ff-f6df-4b5c-b143-07ccfcdee38f" xmlns:ns4="http://schemas.microsoft.com/sharepoint/v4" targetNamespace="http://schemas.microsoft.com/office/2006/metadata/properties" ma:root="true" ma:fieldsID="1c5f7751f5b9264d87ac8c7e89465f57" ns2:_="" ns3:_="" ns4:_="">
    <xsd:import namespace="e69bcc35-3454-4d00-b728-0da0df3826cd"/>
    <xsd:import namespace="997c64ff-f6df-4b5c-b143-07ccfcdee38f"/>
    <xsd:import namespace="http://schemas.microsoft.com/sharepoint/v4"/>
    <xsd:element name="properties">
      <xsd:complexType>
        <xsd:sequence>
          <xsd:element name="documentManagement">
            <xsd:complexType>
              <xsd:all>
                <xsd:element ref="ns2:Category"/>
                <xsd:element ref="ns2:Document_x0020_Type" minOccurs="0"/>
                <xsd:element ref="ns2:Destination" minOccurs="0"/>
                <xsd:element ref="ns3:SharedWithUsers" minOccurs="0"/>
                <xsd:element ref="ns4:IconOverlay" minOccurs="0"/>
                <xsd:element ref="ns2:Presentation_x0020_Date" minOccurs="0"/>
                <xsd:element ref="ns2:Export_x0020_Control_x0020_Status" minOccurs="0"/>
                <xsd:element ref="ns2:Document_x0020_Status" minOccurs="0"/>
                <xsd:element ref="ns2:PubPress_x0020_Link" minOccurs="0"/>
                <xsd:element ref="ns2:STRIVES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bcc35-3454-4d00-b728-0da0df3826cd" elementFormDefault="qualified">
    <xsd:import namespace="http://schemas.microsoft.com/office/2006/documentManagement/types"/>
    <xsd:import namespace="http://schemas.microsoft.com/office/infopath/2007/PartnerControls"/>
    <xsd:element name="Category" ma:index="1" ma:displayName="Topic" ma:format="Dropdown" ma:internalName="Category">
      <xsd:simpleType>
        <xsd:union memberTypes="dms:Text">
          <xsd:simpleType>
            <xsd:restriction base="dms:Choice">
              <xsd:enumeration value="Bridging the Gap Between Engineering and Medicine"/>
              <xsd:enumeration value="Deep Space Habitat"/>
              <xsd:enumeration value="Developing a Medical System Foundation for Level of Care IV: Short-Duration Lunar Orbit"/>
              <xsd:enumeration value="Developing a Medical System Concept of Operations for Level of Care IV: Long-Duration Lunar Orbital and Surface Operations"/>
              <xsd:enumeration value="Draft"/>
              <xsd:enumeration value="ExMC SE Architecture Overview"/>
              <xsd:enumeration value="ExMC SE ConOps"/>
              <xsd:enumeration value="ExMC SE Overview"/>
              <xsd:enumeration value="ExMC SE Trade Study Tools OV"/>
              <xsd:enumeration value="Final"/>
              <xsd:enumeration value="Guidelines"/>
              <xsd:enumeration value="How we communicate a system model to non-modelers"/>
              <xsd:enumeration value="IMPACT"/>
              <xsd:enumeration value="IMPACT User Experience"/>
              <xsd:enumeration value="Level of Care"/>
              <xsd:enumeration value="MBSE"/>
              <xsd:enumeration value="MBSE Approach"/>
              <xsd:enumeration value="MBSE Manuscript"/>
              <xsd:enumeration value="Medical Capabilities Definition"/>
              <xsd:enumeration value="Modeling"/>
              <xsd:enumeration value="Paper - Final"/>
              <xsd:enumeration value="SE Breakout Section"/>
              <xsd:enumeration value="SE Intro"/>
              <xsd:enumeration value="SE Tech Dev"/>
              <xsd:enumeration value="Systems Engineering for Space Exploration Medical Capabilities"/>
              <xsd:enumeration value="Template"/>
              <xsd:enumeration value="SE Overview &amp; Update"/>
              <xsd:enumeration value="Clinical Medical System Recommendations"/>
              <xsd:enumeration value="Trade Space Analysis Tools: Pilot Project"/>
            </xsd:restriction>
          </xsd:simpleType>
        </xsd:union>
      </xsd:simpleType>
    </xsd:element>
    <xsd:element name="Document_x0020_Type" ma:index="2" nillable="true" ma:displayName="Document Type" ma:default="Abstract" ma:format="Dropdown" ma:internalName="Document_x0020_Type">
      <xsd:simpleType>
        <xsd:restriction base="dms:Choice">
          <xsd:enumeration value="Abstract"/>
          <xsd:enumeration value="Abstract (NTRS link)"/>
          <xsd:enumeration value="Manuscript"/>
          <xsd:enumeration value="Paper"/>
          <xsd:enumeration value="Paper (NTRS link)"/>
          <xsd:enumeration value="Planning"/>
          <xsd:enumeration value="Presentation"/>
          <xsd:enumeration value="Presentation (NTRS link)"/>
        </xsd:restriction>
      </xsd:simpleType>
    </xsd:element>
    <xsd:element name="Destination" ma:index="3" nillable="true" ma:displayName="Destination" ma:format="Dropdown" ma:internalName="Destination">
      <xsd:simpleType>
        <xsd:union memberTypes="dms:Text">
          <xsd:simpleType>
            <xsd:restriction base="dms:Choice">
              <xsd:enumeration value="AIAA (2017)"/>
              <xsd:enumeration value="AsMA (2019)"/>
              <xsd:enumeration value="IAC (2017)"/>
              <xsd:enumeration value="IEEE 2018"/>
              <xsd:enumeration value="IWS (2017)"/>
              <xsd:enumeration value="IWS (2018)"/>
              <xsd:enumeration value="IWS (2019)"/>
              <xsd:enumeration value="IWS (2020)"/>
              <xsd:enumeration value="IWS (2021)"/>
              <xsd:enumeration value="IWS (2022)"/>
            </xsd:restriction>
          </xsd:simpleType>
        </xsd:union>
      </xsd:simpleType>
    </xsd:element>
    <xsd:element name="Presentation_x0020_Date" ma:index="13" nillable="true" ma:displayName="Presentation Date" ma:format="DateOnly" ma:internalName="Presentation_x0020_Date">
      <xsd:simpleType>
        <xsd:restriction base="dms:DateTime"/>
      </xsd:simpleType>
    </xsd:element>
    <xsd:element name="Export_x0020_Control_x0020_Status" ma:index="14" nillable="true" ma:displayName="Export Control Status" ma:default="Not Export Controlled" ma:format="Dropdown" ma:internalName="Export_x0020_Control_x0020_Status">
      <xsd:simpleType>
        <xsd:restriction base="dms:Choice">
          <xsd:enumeration value="Export Controlled"/>
          <xsd:enumeration value="Not Export Controlled"/>
        </xsd:restriction>
      </xsd:simpleType>
    </xsd:element>
    <xsd:element name="Document_x0020_Status" ma:index="15" nillable="true" ma:displayName="Document Status" ma:default="Draft" ma:format="Dropdown" ma:internalName="Document_x0020_Status">
      <xsd:simpleType>
        <xsd:restriction base="dms:Choice">
          <xsd:enumeration value="Draft"/>
          <xsd:enumeration value="Final"/>
        </xsd:restriction>
      </xsd:simpleType>
    </xsd:element>
    <xsd:element name="PubPress_x0020_Link" ma:index="16" nillable="true" ma:displayName="PubPress Link" ma:description="Display text should be &quot;PubPress&quot;." ma:format="Hyperlink" ma:internalName="PubPress_x0020_Link">
      <xsd:complexType>
        <xsd:complexContent>
          <xsd:extension base="dms:URL">
            <xsd:sequence>
              <xsd:element name="Url" type="dms:ValidUrl" minOccurs="0" nillable="true"/>
              <xsd:element name="Description" type="xsd:string" nillable="true"/>
            </xsd:sequence>
          </xsd:extension>
        </xsd:complexContent>
      </xsd:complexType>
    </xsd:element>
    <xsd:element name="STRIVES_x0020_Link" ma:index="17" nillable="true" ma:displayName="STRIVES Link" ma:description="Display text should be &quot;STRIVES&quot;" ma:format="Hyperlink" ma:internalName="STRIVES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7c64ff-f6df-4b5c-b143-07ccfcdee38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E7273F-E1B4-463E-AD2E-4D345807E263}">
  <ds:schemaRefs>
    <ds:schemaRef ds:uri="http://schemas.microsoft.com/sharepoint/v4"/>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997c64ff-f6df-4b5c-b143-07ccfcdee38f"/>
    <ds:schemaRef ds:uri="http://purl.org/dc/terms/"/>
    <ds:schemaRef ds:uri="e69bcc35-3454-4d00-b728-0da0df3826c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1C99799-DFB7-4FED-AE45-A824E51E5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bcc35-3454-4d00-b728-0da0df3826cd"/>
    <ds:schemaRef ds:uri="997c64ff-f6df-4b5c-b143-07ccfcdee38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6918FC-92BA-431B-B676-3AA460CDD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ExMC IWS PowerPoint Template</Template>
  <TotalTime>6042</TotalTime>
  <Words>1208</Words>
  <Application>Microsoft Office PowerPoint</Application>
  <PresentationFormat>Widescreen</PresentationFormat>
  <Paragraphs>149</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vt:lpstr>
      <vt:lpstr>Helvetica Neue Black Condensed</vt:lpstr>
      <vt:lpstr>Times New Roman</vt:lpstr>
      <vt:lpstr>Earth-Moon-May2012_HRP</vt:lpstr>
      <vt:lpstr>Implementation of a SysML Model-Based Concept of Operations for Level of Care IV: Long-Duration Lunar Orbital and Surface Operations</vt:lpstr>
      <vt:lpstr>Agenda</vt:lpstr>
      <vt:lpstr>Concept of Operations Overview</vt:lpstr>
      <vt:lpstr>Overview: Purpose and Scope Display</vt:lpstr>
      <vt:lpstr>Overview: Purpose and Scope Display</vt:lpstr>
      <vt:lpstr>Overview: Purpose and Scope Display</vt:lpstr>
      <vt:lpstr>Overview: Mission Descriptions and Assumptions Display</vt:lpstr>
      <vt:lpstr>Overview: Mission Descriptions and Assumptions Display</vt:lpstr>
      <vt:lpstr>Overview: Environments Display</vt:lpstr>
      <vt:lpstr>Overview: Environments Display</vt:lpstr>
      <vt:lpstr>Overview: Environments Display</vt:lpstr>
      <vt:lpstr>Overview: Scenarios</vt:lpstr>
      <vt:lpstr>Overview: Scenarios</vt:lpstr>
      <vt:lpstr>Overview: Scenarios</vt:lpstr>
      <vt:lpstr>Overview: Scenarios</vt:lpstr>
      <vt:lpstr>Lessons Learned: Standardize Model Layout</vt:lpstr>
      <vt:lpstr>Lessons Learned: Start Somethings Outside of Model</vt:lpstr>
      <vt:lpstr>Lessons Learned: Implementation of Scenario Patterns</vt:lpstr>
      <vt:lpstr>Lessons Learned: Organization of Content and Display</vt:lpstr>
      <vt:lpstr>Summary and Next Steps</vt:lpstr>
      <vt:lpstr>REFERENCE -- Level of Care IV Explanation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Medical System Concept of Operations for Level of Care IV: Long-Duration Lunar Orbital and Surface Operations</dc:title>
  <dc:creator>Kaetzer, Mary Susan R. (JSC-SF211)[WYLE LABORATORIES, INC.]</dc:creator>
  <cp:lastModifiedBy>Rose, Rhonda R. (JSC-SF)[WYLE LABORATORIES, INC.]</cp:lastModifiedBy>
  <cp:revision>147</cp:revision>
  <dcterms:created xsi:type="dcterms:W3CDTF">2020-11-09T21:12:47Z</dcterms:created>
  <dcterms:modified xsi:type="dcterms:W3CDTF">2021-12-20T17:12:04Z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0x010100499DA3D926281C4EBF199E061BA44E03</vt:lpwstr>
  </property>
  <property fmtid="{D5CDD505-2E9C-101B-9397-08002B2CF9AE}" pid="3" name="TaxKeyword">
    <vt:lpwstr/>
  </property>
  <property fmtid="{D5CDD505-2E9C-101B-9397-08002B2CF9AE}" pid="4" name="_docset_NoMedatataSyncRequired">
    <vt:lpwstr>False</vt:lpwstr>
  </property>
  <property fmtid="{D5CDD505-2E9C-101B-9397-08002B2CF9AE}" pid="5" name="Log">
    <vt:lpwstr>
12/17/2020  - Techical Review by  i:0ǵ.t|adfs|rrwindha 
12/17/2020  - Techical Review by  i:0ǵ.t|adfs|mrcoope2 
12/18/2020  - Techical Review by  i:0ǵ.t|adfs|ccollin2 
12/18/2020  - Techical Review by  i:0ǵ.t|adfs|rrwindha 
12/18/2020  - Techical Review </vt:lpwstr>
  </property>
</Properties>
</file>